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69" r:id="rId6"/>
  </p:sldMasterIdLst>
  <p:notesMasterIdLst>
    <p:notesMasterId r:id="rId192"/>
  </p:notesMasterIdLst>
  <p:sldIdLst>
    <p:sldId id="2141412004" r:id="rId7"/>
    <p:sldId id="2141412005" r:id="rId8"/>
    <p:sldId id="2141412007" r:id="rId9"/>
    <p:sldId id="2141412181" r:id="rId10"/>
    <p:sldId id="2141412010" r:id="rId11"/>
    <p:sldId id="537" r:id="rId12"/>
    <p:sldId id="4806" r:id="rId13"/>
    <p:sldId id="4807" r:id="rId14"/>
    <p:sldId id="4789" r:id="rId15"/>
    <p:sldId id="585" r:id="rId16"/>
    <p:sldId id="599" r:id="rId17"/>
    <p:sldId id="4790" r:id="rId18"/>
    <p:sldId id="4825" r:id="rId19"/>
    <p:sldId id="1993219024" r:id="rId20"/>
    <p:sldId id="2141412159" r:id="rId21"/>
    <p:sldId id="538" r:id="rId22"/>
    <p:sldId id="2141412003" r:id="rId23"/>
    <p:sldId id="2145705917" r:id="rId24"/>
    <p:sldId id="2145705918" r:id="rId25"/>
    <p:sldId id="578" r:id="rId26"/>
    <p:sldId id="2145705902" r:id="rId27"/>
    <p:sldId id="2145705863" r:id="rId28"/>
    <p:sldId id="2145705891" r:id="rId29"/>
    <p:sldId id="2145705903" r:id="rId30"/>
    <p:sldId id="2145705904" r:id="rId31"/>
    <p:sldId id="2145705905" r:id="rId32"/>
    <p:sldId id="2141412013" r:id="rId33"/>
    <p:sldId id="2141412014" r:id="rId34"/>
    <p:sldId id="2141412015" r:id="rId35"/>
    <p:sldId id="2141412016" r:id="rId36"/>
    <p:sldId id="2141412017" r:id="rId37"/>
    <p:sldId id="2141412018" r:id="rId38"/>
    <p:sldId id="2141412019" r:id="rId39"/>
    <p:sldId id="2141412020" r:id="rId40"/>
    <p:sldId id="2141412021" r:id="rId41"/>
    <p:sldId id="2141412022" r:id="rId42"/>
    <p:sldId id="2141412023" r:id="rId43"/>
    <p:sldId id="2141412024" r:id="rId44"/>
    <p:sldId id="2141412025" r:id="rId45"/>
    <p:sldId id="2141412026" r:id="rId46"/>
    <p:sldId id="2141412027" r:id="rId47"/>
    <p:sldId id="2141412028" r:id="rId48"/>
    <p:sldId id="2141412029" r:id="rId49"/>
    <p:sldId id="2145705908" r:id="rId50"/>
    <p:sldId id="2141412032" r:id="rId51"/>
    <p:sldId id="2141412033" r:id="rId52"/>
    <p:sldId id="2141412034" r:id="rId53"/>
    <p:sldId id="2141412036" r:id="rId54"/>
    <p:sldId id="2141412037" r:id="rId55"/>
    <p:sldId id="2141412042" r:id="rId56"/>
    <p:sldId id="2141412043" r:id="rId57"/>
    <p:sldId id="2141412044" r:id="rId58"/>
    <p:sldId id="2141412045" r:id="rId59"/>
    <p:sldId id="2141412046" r:id="rId60"/>
    <p:sldId id="2141412047" r:id="rId61"/>
    <p:sldId id="2141412048" r:id="rId62"/>
    <p:sldId id="2141412049" r:id="rId63"/>
    <p:sldId id="2141412050" r:id="rId64"/>
    <p:sldId id="2141412052" r:id="rId65"/>
    <p:sldId id="2141412053" r:id="rId66"/>
    <p:sldId id="2141412054" r:id="rId67"/>
    <p:sldId id="2141412055" r:id="rId68"/>
    <p:sldId id="2141412056" r:id="rId69"/>
    <p:sldId id="2141412057" r:id="rId70"/>
    <p:sldId id="2141412058" r:id="rId71"/>
    <p:sldId id="2141412059" r:id="rId72"/>
    <p:sldId id="2141412060" r:id="rId73"/>
    <p:sldId id="2141412061" r:id="rId74"/>
    <p:sldId id="2141412062" r:id="rId75"/>
    <p:sldId id="2141412063" r:id="rId76"/>
    <p:sldId id="2141412064" r:id="rId77"/>
    <p:sldId id="2141412065" r:id="rId78"/>
    <p:sldId id="2141412066" r:id="rId79"/>
    <p:sldId id="2141412067" r:id="rId80"/>
    <p:sldId id="2141412068" r:id="rId81"/>
    <p:sldId id="2141412169" r:id="rId82"/>
    <p:sldId id="536" r:id="rId83"/>
    <p:sldId id="1993219249" r:id="rId84"/>
    <p:sldId id="2145705912" r:id="rId85"/>
    <p:sldId id="2145705920" r:id="rId86"/>
    <p:sldId id="2145705921" r:id="rId87"/>
    <p:sldId id="2145705926" r:id="rId88"/>
    <p:sldId id="2145705922" r:id="rId89"/>
    <p:sldId id="2145705927" r:id="rId90"/>
    <p:sldId id="2141412192" r:id="rId91"/>
    <p:sldId id="2141412188" r:id="rId92"/>
    <p:sldId id="2145705855" r:id="rId93"/>
    <p:sldId id="2145705856" r:id="rId94"/>
    <p:sldId id="2145705930" r:id="rId95"/>
    <p:sldId id="2145705928" r:id="rId96"/>
    <p:sldId id="2145705858" r:id="rId97"/>
    <p:sldId id="2145705929" r:id="rId98"/>
    <p:sldId id="2145705797" r:id="rId99"/>
    <p:sldId id="2145705794" r:id="rId100"/>
    <p:sldId id="2145705798" r:id="rId101"/>
    <p:sldId id="2145705861" r:id="rId102"/>
    <p:sldId id="2141412193" r:id="rId103"/>
    <p:sldId id="2141412175" r:id="rId104"/>
    <p:sldId id="1993219246" r:id="rId105"/>
    <p:sldId id="2145705871" r:id="rId106"/>
    <p:sldId id="1993219247" r:id="rId107"/>
    <p:sldId id="1993219248" r:id="rId108"/>
    <p:sldId id="2145705872" r:id="rId109"/>
    <p:sldId id="2145705923" r:id="rId110"/>
    <p:sldId id="2145705899" r:id="rId111"/>
    <p:sldId id="2145705859" r:id="rId112"/>
    <p:sldId id="2145705931" r:id="rId113"/>
    <p:sldId id="2145705932" r:id="rId114"/>
    <p:sldId id="2145705875" r:id="rId115"/>
    <p:sldId id="2145705876" r:id="rId116"/>
    <p:sldId id="2145705877" r:id="rId117"/>
    <p:sldId id="2145705888" r:id="rId118"/>
    <p:sldId id="2145705878" r:id="rId119"/>
    <p:sldId id="2145705913" r:id="rId120"/>
    <p:sldId id="2145705900" r:id="rId121"/>
    <p:sldId id="2145705880" r:id="rId122"/>
    <p:sldId id="2145705881" r:id="rId123"/>
    <p:sldId id="2145705882" r:id="rId124"/>
    <p:sldId id="2145705883" r:id="rId125"/>
    <p:sldId id="2145705892" r:id="rId126"/>
    <p:sldId id="2145705864" r:id="rId127"/>
    <p:sldId id="2145705867" r:id="rId128"/>
    <p:sldId id="2145705793" r:id="rId129"/>
    <p:sldId id="2145705791" r:id="rId130"/>
    <p:sldId id="2145705795" r:id="rId131"/>
    <p:sldId id="2145705796" r:id="rId132"/>
    <p:sldId id="2141412089" r:id="rId133"/>
    <p:sldId id="2145705868" r:id="rId134"/>
    <p:sldId id="2145705901" r:id="rId135"/>
    <p:sldId id="2145705924" r:id="rId136"/>
    <p:sldId id="2145705925" r:id="rId137"/>
    <p:sldId id="550" r:id="rId138"/>
    <p:sldId id="2141412186" r:id="rId139"/>
    <p:sldId id="2141412167" r:id="rId140"/>
    <p:sldId id="2141412174" r:id="rId141"/>
    <p:sldId id="2141412164" r:id="rId142"/>
    <p:sldId id="2141412165" r:id="rId143"/>
    <p:sldId id="2141412170" r:id="rId144"/>
    <p:sldId id="2141412187" r:id="rId145"/>
    <p:sldId id="1993219238" r:id="rId146"/>
    <p:sldId id="1993219239" r:id="rId147"/>
    <p:sldId id="1993219240" r:id="rId148"/>
    <p:sldId id="376" r:id="rId149"/>
    <p:sldId id="547" r:id="rId150"/>
    <p:sldId id="2141412101" r:id="rId151"/>
    <p:sldId id="2141412102" r:id="rId152"/>
    <p:sldId id="2141412152" r:id="rId153"/>
    <p:sldId id="2141412103" r:id="rId154"/>
    <p:sldId id="2141412105" r:id="rId155"/>
    <p:sldId id="2141412106" r:id="rId156"/>
    <p:sldId id="2141412107" r:id="rId157"/>
    <p:sldId id="2141412108" r:id="rId158"/>
    <p:sldId id="2141412109" r:id="rId159"/>
    <p:sldId id="2141412110" r:id="rId160"/>
    <p:sldId id="2141412111" r:id="rId161"/>
    <p:sldId id="2141412113" r:id="rId162"/>
    <p:sldId id="1993219263" r:id="rId163"/>
    <p:sldId id="1993219297" r:id="rId164"/>
    <p:sldId id="1993219265" r:id="rId165"/>
    <p:sldId id="270" r:id="rId166"/>
    <p:sldId id="544" r:id="rId167"/>
    <p:sldId id="545" r:id="rId168"/>
    <p:sldId id="2141412114" r:id="rId169"/>
    <p:sldId id="2141412115" r:id="rId170"/>
    <p:sldId id="2141412155" r:id="rId171"/>
    <p:sldId id="2141412116" r:id="rId172"/>
    <p:sldId id="2141412117" r:id="rId173"/>
    <p:sldId id="2141412118" r:id="rId174"/>
    <p:sldId id="2141412119" r:id="rId175"/>
    <p:sldId id="2141412120" r:id="rId176"/>
    <p:sldId id="2141412144" r:id="rId177"/>
    <p:sldId id="2141412122" r:id="rId178"/>
    <p:sldId id="2141412145" r:id="rId179"/>
    <p:sldId id="2141412124" r:id="rId180"/>
    <p:sldId id="2141412125" r:id="rId181"/>
    <p:sldId id="2141412146" r:id="rId182"/>
    <p:sldId id="2141412147" r:id="rId183"/>
    <p:sldId id="2141412148" r:id="rId184"/>
    <p:sldId id="2141412154" r:id="rId185"/>
    <p:sldId id="2145705851" r:id="rId186"/>
    <p:sldId id="2141412191" r:id="rId187"/>
    <p:sldId id="2141412171" r:id="rId188"/>
    <p:sldId id="2145705860" r:id="rId189"/>
    <p:sldId id="2145705862" r:id="rId190"/>
    <p:sldId id="2145705933" r:id="rId1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reatments" id="{21F680A3-6E9E-4068-BBD3-400501D92EFB}">
          <p14:sldIdLst>
            <p14:sldId id="2141412004"/>
            <p14:sldId id="2141412005"/>
            <p14:sldId id="2141412007"/>
            <p14:sldId id="2141412181"/>
            <p14:sldId id="2141412010"/>
          </p14:sldIdLst>
        </p14:section>
        <p14:section name="Non-therapeutic Management" id="{54F0B8DF-1C95-441C-97CC-7ED06325C74C}">
          <p14:sldIdLst>
            <p14:sldId id="537"/>
            <p14:sldId id="4806"/>
            <p14:sldId id="4807"/>
            <p14:sldId id="4789"/>
            <p14:sldId id="585"/>
            <p14:sldId id="599"/>
            <p14:sldId id="4790"/>
            <p14:sldId id="4825"/>
            <p14:sldId id="1993219024"/>
            <p14:sldId id="2141412159"/>
          </p14:sldIdLst>
        </p14:section>
        <p14:section name="Guidance on Therapeutic Management" id="{9C4E04F7-44CF-4775-A05B-6FF6B324F203}">
          <p14:sldIdLst>
            <p14:sldId id="538"/>
            <p14:sldId id="2141412003"/>
            <p14:sldId id="2145705917"/>
            <p14:sldId id="2145705918"/>
            <p14:sldId id="578"/>
            <p14:sldId id="2145705902"/>
            <p14:sldId id="2145705863"/>
            <p14:sldId id="2145705891"/>
            <p14:sldId id="2145705903"/>
            <p14:sldId id="2145705904"/>
            <p14:sldId id="2145705905"/>
          </p14:sldIdLst>
        </p14:section>
        <p14:section name="Corticosteroids" id="{1F09D075-C0F5-AA4C-9774-BDA4380FF863}">
          <p14:sldIdLst>
            <p14:sldId id="2141412013"/>
            <p14:sldId id="2141412014"/>
            <p14:sldId id="2141412015"/>
            <p14:sldId id="2141412016"/>
            <p14:sldId id="2141412017"/>
            <p14:sldId id="2141412018"/>
            <p14:sldId id="2141412019"/>
            <p14:sldId id="2141412020"/>
            <p14:sldId id="2141412021"/>
            <p14:sldId id="2141412022"/>
            <p14:sldId id="2141412023"/>
            <p14:sldId id="2141412024"/>
            <p14:sldId id="2141412025"/>
            <p14:sldId id="2141412026"/>
            <p14:sldId id="2141412027"/>
            <p14:sldId id="2141412028"/>
            <p14:sldId id="2141412029"/>
            <p14:sldId id="2145705908"/>
            <p14:sldId id="2141412032"/>
          </p14:sldIdLst>
        </p14:section>
        <p14:section name="Remdesivir" id="{4EAF9A14-A504-BF42-BD21-FB1FDD232C8C}">
          <p14:sldIdLst>
            <p14:sldId id="2141412033"/>
            <p14:sldId id="2141412034"/>
            <p14:sldId id="2141412036"/>
            <p14:sldId id="2141412037"/>
            <p14:sldId id="2141412042"/>
            <p14:sldId id="2141412043"/>
            <p14:sldId id="2141412044"/>
            <p14:sldId id="2141412045"/>
            <p14:sldId id="2141412046"/>
            <p14:sldId id="2141412047"/>
            <p14:sldId id="2141412048"/>
            <p14:sldId id="2141412049"/>
            <p14:sldId id="2141412050"/>
            <p14:sldId id="2141412052"/>
            <p14:sldId id="2141412053"/>
            <p14:sldId id="2141412054"/>
            <p14:sldId id="2141412055"/>
            <p14:sldId id="2141412056"/>
            <p14:sldId id="2141412057"/>
            <p14:sldId id="2141412058"/>
            <p14:sldId id="2141412059"/>
            <p14:sldId id="2141412060"/>
            <p14:sldId id="2141412061"/>
            <p14:sldId id="2141412062"/>
            <p14:sldId id="2141412063"/>
            <p14:sldId id="2141412064"/>
            <p14:sldId id="2141412065"/>
            <p14:sldId id="2141412066"/>
            <p14:sldId id="2141412067"/>
            <p14:sldId id="2141412068"/>
            <p14:sldId id="2141412169"/>
            <p14:sldId id="536"/>
            <p14:sldId id="1993219249"/>
            <p14:sldId id="2145705912"/>
            <p14:sldId id="2145705920"/>
            <p14:sldId id="2145705921"/>
            <p14:sldId id="2145705926"/>
            <p14:sldId id="2145705922"/>
            <p14:sldId id="2145705927"/>
          </p14:sldIdLst>
        </p14:section>
        <p14:section name="Novel Oral Antivirals" id="{94B4F467-4FE3-4AD4-B684-C584154BE18D}">
          <p14:sldIdLst>
            <p14:sldId id="2141412192"/>
            <p14:sldId id="2141412188"/>
            <p14:sldId id="2145705855"/>
            <p14:sldId id="2145705856"/>
            <p14:sldId id="2145705930"/>
            <p14:sldId id="2145705928"/>
            <p14:sldId id="2145705858"/>
            <p14:sldId id="2145705929"/>
            <p14:sldId id="2145705797"/>
            <p14:sldId id="2145705794"/>
            <p14:sldId id="2145705798"/>
            <p14:sldId id="2145705861"/>
            <p14:sldId id="2141412193"/>
            <p14:sldId id="2141412175"/>
            <p14:sldId id="1993219246"/>
            <p14:sldId id="2145705871"/>
            <p14:sldId id="1993219247"/>
            <p14:sldId id="1993219248"/>
            <p14:sldId id="2145705872"/>
            <p14:sldId id="2145705923"/>
            <p14:sldId id="2145705899"/>
            <p14:sldId id="2145705859"/>
            <p14:sldId id="2145705931"/>
            <p14:sldId id="2145705932"/>
            <p14:sldId id="2145705875"/>
            <p14:sldId id="2145705876"/>
            <p14:sldId id="2145705877"/>
            <p14:sldId id="2145705888"/>
            <p14:sldId id="2145705878"/>
            <p14:sldId id="2145705913"/>
            <p14:sldId id="2145705900"/>
            <p14:sldId id="2145705880"/>
            <p14:sldId id="2145705881"/>
            <p14:sldId id="2145705882"/>
            <p14:sldId id="2145705883"/>
          </p14:sldIdLst>
        </p14:section>
        <p14:section name="Direct-Acting Antivirals &amp; Omicron" id="{9814FFFC-A95D-4559-A8AA-247C866261BA}">
          <p14:sldIdLst>
            <p14:sldId id="2145705892"/>
            <p14:sldId id="2145705864"/>
            <p14:sldId id="2145705867"/>
            <p14:sldId id="2145705793"/>
            <p14:sldId id="2145705791"/>
            <p14:sldId id="2145705795"/>
            <p14:sldId id="2145705796"/>
          </p14:sldIdLst>
        </p14:section>
        <p14:section name="Anti–SARS-CoV-2 mAbs" id="{ABC84C5A-437D-B04D-AFFC-5444A60C9388}">
          <p14:sldIdLst>
            <p14:sldId id="2141412089"/>
            <p14:sldId id="2145705868"/>
            <p14:sldId id="2145705901"/>
            <p14:sldId id="2145705924"/>
            <p14:sldId id="2145705925"/>
            <p14:sldId id="550"/>
            <p14:sldId id="2141412186"/>
            <p14:sldId id="2141412167"/>
            <p14:sldId id="2141412174"/>
            <p14:sldId id="2141412164"/>
            <p14:sldId id="2141412165"/>
            <p14:sldId id="2141412170"/>
            <p14:sldId id="2141412187"/>
            <p14:sldId id="1993219238"/>
            <p14:sldId id="1993219239"/>
            <p14:sldId id="1993219240"/>
            <p14:sldId id="376"/>
            <p14:sldId id="547"/>
          </p14:sldIdLst>
        </p14:section>
        <p14:section name="JAK Inhibitors" id="{0438B9F3-9B72-3C45-A30C-17F278A7FE85}">
          <p14:sldIdLst>
            <p14:sldId id="2141412101"/>
            <p14:sldId id="2141412102"/>
            <p14:sldId id="2141412152"/>
            <p14:sldId id="2141412103"/>
            <p14:sldId id="2141412105"/>
            <p14:sldId id="2141412106"/>
            <p14:sldId id="2141412107"/>
            <p14:sldId id="2141412108"/>
            <p14:sldId id="2141412109"/>
            <p14:sldId id="2141412110"/>
            <p14:sldId id="2141412111"/>
            <p14:sldId id="2141412113"/>
            <p14:sldId id="1993219263"/>
            <p14:sldId id="1993219297"/>
            <p14:sldId id="1993219265"/>
            <p14:sldId id="270"/>
            <p14:sldId id="544"/>
            <p14:sldId id="545"/>
          </p14:sldIdLst>
        </p14:section>
        <p14:section name="IL-6R Inhibitors" id="{CA83506B-5EEC-E948-ADA8-6262FC134FFE}">
          <p14:sldIdLst>
            <p14:sldId id="2141412114"/>
            <p14:sldId id="2141412115"/>
            <p14:sldId id="2141412155"/>
            <p14:sldId id="2141412116"/>
            <p14:sldId id="2141412117"/>
            <p14:sldId id="2141412118"/>
            <p14:sldId id="2141412119"/>
            <p14:sldId id="2141412120"/>
            <p14:sldId id="2141412144"/>
            <p14:sldId id="2141412122"/>
            <p14:sldId id="2141412145"/>
            <p14:sldId id="2141412124"/>
            <p14:sldId id="2141412125"/>
            <p14:sldId id="2141412146"/>
            <p14:sldId id="2141412147"/>
            <p14:sldId id="2141412148"/>
          </p14:sldIdLst>
        </p14:section>
        <p14:section name="Other Investigational Therapies" id="{F81FF619-C27C-5B49-A069-6EEE583E91DB}">
          <p14:sldIdLst>
            <p14:sldId id="2141412154"/>
            <p14:sldId id="2145705851"/>
            <p14:sldId id="2141412191"/>
            <p14:sldId id="2141412171"/>
            <p14:sldId id="2145705860"/>
            <p14:sldId id="2145705862"/>
          </p14:sldIdLst>
        </p14:section>
        <p14:section name="Additional Resources" id="{7EE7FC4F-137F-4D84-BE10-115F0F620A28}">
          <p14:sldIdLst>
            <p14:sldId id="2145705933"/>
          </p14:sldIdLst>
        </p14:section>
      </p14:sectionLst>
    </p:ext>
    <p:ext uri="{EFAFB233-063F-42B5-8137-9DF3F51BA10A}">
      <p15:sldGuideLst xmlns:p15="http://schemas.microsoft.com/office/powerpoint/2012/main">
        <p15:guide id="1" orient="horz" pos="144" userDrawn="1">
          <p15:clr>
            <a:srgbClr val="A4A3A4"/>
          </p15:clr>
        </p15:guide>
        <p15:guide id="2" pos="3840" userDrawn="1">
          <p15:clr>
            <a:srgbClr val="A4A3A4"/>
          </p15:clr>
        </p15:guide>
        <p15:guide id="3" orient="horz" pos="264" userDrawn="1">
          <p15:clr>
            <a:srgbClr val="A4A3A4"/>
          </p15:clr>
        </p15:guide>
        <p15:guide id="5" orient="horz" pos="3912" userDrawn="1">
          <p15:clr>
            <a:srgbClr val="A4A3A4"/>
          </p15:clr>
        </p15:guide>
        <p15:guide id="6" orient="horz" pos="4032" userDrawn="1">
          <p15:clr>
            <a:srgbClr val="A4A3A4"/>
          </p15:clr>
        </p15:guide>
        <p15:guide id="7" orient="horz" pos="4128" userDrawn="1">
          <p15:clr>
            <a:srgbClr val="A4A3A4"/>
          </p15:clr>
        </p15:guide>
        <p15:guide id="8" pos="312" userDrawn="1">
          <p15:clr>
            <a:srgbClr val="A4A3A4"/>
          </p15:clr>
        </p15:guide>
        <p15:guide id="9" pos="456" userDrawn="1">
          <p15:clr>
            <a:srgbClr val="A4A3A4"/>
          </p15:clr>
        </p15:guide>
        <p15:guide id="10" pos="7224" userDrawn="1">
          <p15:clr>
            <a:srgbClr val="A4A3A4"/>
          </p15:clr>
        </p15:guide>
        <p15:guide id="11" pos="7392" userDrawn="1">
          <p15:clr>
            <a:srgbClr val="A4A3A4"/>
          </p15:clr>
        </p15:guide>
        <p15:guide id="13" orient="horz" pos="100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Swanson" initials="JS" lastIdx="226" clrIdx="0"/>
  <p:cmAuthor id="2" name="Megan Murphy" initials="" lastIdx="584" clrIdx="1"/>
  <p:cmAuthor id="3" name="Jennifer Eimers" initials="JE" lastIdx="3" clrIdx="2"/>
  <p:cmAuthor id="4" name="Melanie Couton" initials="MC" lastIdx="14" clrIdx="3"/>
  <p:cmAuthor id="5" name="Tiffany Hensley-McBain" initials="TH" lastIdx="8" clrIdx="4"/>
  <p:cmAuthor id="6" name="Sarah Anderson" initials="SA" lastIdx="420" clrIdx="5">
    <p:extLst>
      <p:ext uri="{19B8F6BF-5375-455C-9EA6-DF929625EA0E}">
        <p15:presenceInfo xmlns:p15="http://schemas.microsoft.com/office/powerpoint/2012/main" userId="S::sanderson@clinicaloptions.com::7d462797-b6f8-43ff-95d7-bf66d7ed55ab" providerId="AD"/>
      </p:ext>
    </p:extLst>
  </p:cmAuthor>
  <p:cmAuthor id="7" name="Ed King" initials="EK" lastIdx="1" clrIdx="6">
    <p:extLst>
      <p:ext uri="{19B8F6BF-5375-455C-9EA6-DF929625EA0E}">
        <p15:presenceInfo xmlns:p15="http://schemas.microsoft.com/office/powerpoint/2012/main" userId="Ed King" providerId="None"/>
      </p:ext>
    </p:extLst>
  </p:cmAuthor>
  <p:cmAuthor id="8" name="sanderson@clinicaloptions.com" initials="s" lastIdx="385" clrIdx="7">
    <p:extLst>
      <p:ext uri="{19B8F6BF-5375-455C-9EA6-DF929625EA0E}">
        <p15:presenceInfo xmlns:p15="http://schemas.microsoft.com/office/powerpoint/2012/main" userId="sanderson@clinicaloptions.com" providerId="None"/>
      </p:ext>
    </p:extLst>
  </p:cmAuthor>
  <p:cmAuthor id="9" name="Zachary Schwartz" initials="ZS" lastIdx="66" clrIdx="8">
    <p:extLst>
      <p:ext uri="{19B8F6BF-5375-455C-9EA6-DF929625EA0E}">
        <p15:presenceInfo xmlns:p15="http://schemas.microsoft.com/office/powerpoint/2012/main" userId="S::zschwartz@clinicaloptions.com::64648e91-b212-4092-bee8-eff2e880b6f9" providerId="AD"/>
      </p:ext>
    </p:extLst>
  </p:cmAuthor>
  <p:cmAuthor id="10" name="Tanja Link" initials="TL" lastIdx="62" clrIdx="9">
    <p:extLst>
      <p:ext uri="{19B8F6BF-5375-455C-9EA6-DF929625EA0E}">
        <p15:presenceInfo xmlns:p15="http://schemas.microsoft.com/office/powerpoint/2012/main" userId="S::tlink1@kennesaw.edu::9e8da720-d2fc-4417-9cec-578d010de7b7" providerId="AD"/>
      </p:ext>
    </p:extLst>
  </p:cmAuthor>
  <p:cmAuthor id="11" name="aboecler@clinicaloptions.com" initials="a" lastIdx="1" clrIdx="10">
    <p:extLst>
      <p:ext uri="{19B8F6BF-5375-455C-9EA6-DF929625EA0E}">
        <p15:presenceInfo xmlns:p15="http://schemas.microsoft.com/office/powerpoint/2012/main" userId="aboecler@clinicaloptions.com" providerId="None"/>
      </p:ext>
    </p:extLst>
  </p:cmAuthor>
  <p:cmAuthor id="12" name="Kiran D. Mir-Hudgeons" initials="KDM" lastIdx="22" clrIdx="11">
    <p:extLst>
      <p:ext uri="{19B8F6BF-5375-455C-9EA6-DF929625EA0E}">
        <p15:presenceInfo xmlns:p15="http://schemas.microsoft.com/office/powerpoint/2012/main" userId="S::kmirhudgeons@clinicaloptions.com::988cb7e1-0640-4c3c-b602-3f8e18ce9544" providerId="AD"/>
      </p:ext>
    </p:extLst>
  </p:cmAuthor>
  <p:cmAuthor id="13" name="Petra Cravens" initials="PC" lastIdx="14" clrIdx="12">
    <p:extLst>
      <p:ext uri="{19B8F6BF-5375-455C-9EA6-DF929625EA0E}">
        <p15:presenceInfo xmlns:p15="http://schemas.microsoft.com/office/powerpoint/2012/main" userId="S::pcravens@clinicaloptions.com::0f94dabc-c4d7-4fca-87b1-40ee2dc41715" providerId="AD"/>
      </p:ext>
    </p:extLst>
  </p:cmAuthor>
  <p:cmAuthor id="14" name="Dussadee Royal" initials="DR" lastIdx="6" clrIdx="13">
    <p:extLst>
      <p:ext uri="{19B8F6BF-5375-455C-9EA6-DF929625EA0E}">
        <p15:presenceInfo xmlns:p15="http://schemas.microsoft.com/office/powerpoint/2012/main" userId="S::droyal@clinicaloptions.com::51beead8-6fa0-4b98-aeba-37044af35e17" providerId="AD"/>
      </p:ext>
    </p:extLst>
  </p:cmAuthor>
  <p:cmAuthor id="15" name="Christy Seals" initials="CS" lastIdx="1" clrIdx="14">
    <p:extLst>
      <p:ext uri="{19B8F6BF-5375-455C-9EA6-DF929625EA0E}">
        <p15:presenceInfo xmlns:p15="http://schemas.microsoft.com/office/powerpoint/2012/main" userId="S::cseals@clinicaloptions.com::0852e532-1f9e-4bbf-9b56-be19a9543a31" providerId="AD"/>
      </p:ext>
    </p:extLst>
  </p:cmAuthor>
  <p:cmAuthor id="16" name="Chaudhari, Sayli" initials="CS" lastIdx="29" clrIdx="15">
    <p:extLst>
      <p:ext uri="{19B8F6BF-5375-455C-9EA6-DF929625EA0E}">
        <p15:presenceInfo xmlns:p15="http://schemas.microsoft.com/office/powerpoint/2012/main" userId="S::schaudhari@rednucleus.com::41074fbb-b90d-4be0-9552-0cdebd736b8f" providerId="AD"/>
      </p:ext>
    </p:extLst>
  </p:cmAuthor>
  <p:cmAuthor id="17" name="Nicole Mitchell" initials="NM" lastIdx="5" clrIdx="16">
    <p:extLst>
      <p:ext uri="{19B8F6BF-5375-455C-9EA6-DF929625EA0E}">
        <p15:presenceInfo xmlns:p15="http://schemas.microsoft.com/office/powerpoint/2012/main" userId="bae096399bdf07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9D89"/>
    <a:srgbClr val="E59002"/>
    <a:srgbClr val="D6B783"/>
    <a:srgbClr val="F2F2F2"/>
    <a:srgbClr val="CDCDCF"/>
    <a:srgbClr val="EEA490"/>
    <a:srgbClr val="FFFFFF"/>
    <a:srgbClr val="4DA1BB"/>
    <a:srgbClr val="B8D9E4"/>
    <a:srgbClr val="3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8" autoAdjust="0"/>
    <p:restoredTop sz="78810" autoAdjust="0"/>
  </p:normalViewPr>
  <p:slideViewPr>
    <p:cSldViewPr snapToGrid="0" showGuides="1">
      <p:cViewPr varScale="1">
        <p:scale>
          <a:sx n="52" d="100"/>
          <a:sy n="52" d="100"/>
        </p:scale>
        <p:origin x="1084" y="60"/>
      </p:cViewPr>
      <p:guideLst>
        <p:guide orient="horz" pos="144"/>
        <p:guide pos="3840"/>
        <p:guide orient="horz" pos="264"/>
        <p:guide orient="horz" pos="3912"/>
        <p:guide orient="horz" pos="4032"/>
        <p:guide orient="horz" pos="4128"/>
        <p:guide pos="312"/>
        <p:guide pos="456"/>
        <p:guide pos="7224"/>
        <p:guide pos="7392"/>
        <p:guide orient="horz" pos="1008"/>
      </p:guideLst>
    </p:cSldViewPr>
  </p:slideViewPr>
  <p:notesTextViewPr>
    <p:cViewPr>
      <p:scale>
        <a:sx n="1" d="1"/>
        <a:sy n="1" d="1"/>
      </p:scale>
      <p:origin x="0" y="0"/>
    </p:cViewPr>
  </p:notesTextViewPr>
  <p:sorterViewPr>
    <p:cViewPr>
      <p:scale>
        <a:sx n="100" d="100"/>
        <a:sy n="100" d="100"/>
      </p:scale>
      <p:origin x="0" y="-52099"/>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38" Type="http://schemas.openxmlformats.org/officeDocument/2006/relationships/slide" Target="slides/slide132.xml"/><Relationship Id="rId154" Type="http://schemas.openxmlformats.org/officeDocument/2006/relationships/slide" Target="slides/slide148.xml"/><Relationship Id="rId159" Type="http://schemas.openxmlformats.org/officeDocument/2006/relationships/slide" Target="slides/slide153.xml"/><Relationship Id="rId175" Type="http://schemas.openxmlformats.org/officeDocument/2006/relationships/slide" Target="slides/slide169.xml"/><Relationship Id="rId170" Type="http://schemas.openxmlformats.org/officeDocument/2006/relationships/slide" Target="slides/slide164.xml"/><Relationship Id="rId191" Type="http://schemas.openxmlformats.org/officeDocument/2006/relationships/slide" Target="slides/slide185.xml"/><Relationship Id="rId196" Type="http://schemas.openxmlformats.org/officeDocument/2006/relationships/theme" Target="theme/theme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28" Type="http://schemas.openxmlformats.org/officeDocument/2006/relationships/slide" Target="slides/slide122.xml"/><Relationship Id="rId144" Type="http://schemas.openxmlformats.org/officeDocument/2006/relationships/slide" Target="slides/slide138.xml"/><Relationship Id="rId149" Type="http://schemas.openxmlformats.org/officeDocument/2006/relationships/slide" Target="slides/slide143.xml"/><Relationship Id="rId5" Type="http://schemas.openxmlformats.org/officeDocument/2006/relationships/slideMaster" Target="slideMasters/slideMaster1.xml"/><Relationship Id="rId90" Type="http://schemas.openxmlformats.org/officeDocument/2006/relationships/slide" Target="slides/slide84.xml"/><Relationship Id="rId95" Type="http://schemas.openxmlformats.org/officeDocument/2006/relationships/slide" Target="slides/slide89.xml"/><Relationship Id="rId160" Type="http://schemas.openxmlformats.org/officeDocument/2006/relationships/slide" Target="slides/slide154.xml"/><Relationship Id="rId165" Type="http://schemas.openxmlformats.org/officeDocument/2006/relationships/slide" Target="slides/slide159.xml"/><Relationship Id="rId181" Type="http://schemas.openxmlformats.org/officeDocument/2006/relationships/slide" Target="slides/slide175.xml"/><Relationship Id="rId186" Type="http://schemas.openxmlformats.org/officeDocument/2006/relationships/slide" Target="slides/slide180.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slide" Target="slides/slide144.xml"/><Relationship Id="rId155" Type="http://schemas.openxmlformats.org/officeDocument/2006/relationships/slide" Target="slides/slide149.xml"/><Relationship Id="rId171" Type="http://schemas.openxmlformats.org/officeDocument/2006/relationships/slide" Target="slides/slide165.xml"/><Relationship Id="rId176" Type="http://schemas.openxmlformats.org/officeDocument/2006/relationships/slide" Target="slides/slide170.xml"/><Relationship Id="rId192" Type="http://schemas.openxmlformats.org/officeDocument/2006/relationships/notesMaster" Target="notesMasters/notesMaster1.xml"/><Relationship Id="rId197" Type="http://schemas.openxmlformats.org/officeDocument/2006/relationships/tableStyles" Target="tableStyles.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61" Type="http://schemas.openxmlformats.org/officeDocument/2006/relationships/slide" Target="slides/slide155.xml"/><Relationship Id="rId166" Type="http://schemas.openxmlformats.org/officeDocument/2006/relationships/slide" Target="slides/slide160.xml"/><Relationship Id="rId182" Type="http://schemas.openxmlformats.org/officeDocument/2006/relationships/slide" Target="slides/slide176.xml"/><Relationship Id="rId187" Type="http://schemas.openxmlformats.org/officeDocument/2006/relationships/slide" Target="slides/slide181.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slide" Target="slides/slide145.xml"/><Relationship Id="rId156" Type="http://schemas.openxmlformats.org/officeDocument/2006/relationships/slide" Target="slides/slide150.xml"/><Relationship Id="rId177" Type="http://schemas.openxmlformats.org/officeDocument/2006/relationships/slide" Target="slides/slide171.xml"/><Relationship Id="rId172" Type="http://schemas.openxmlformats.org/officeDocument/2006/relationships/slide" Target="slides/slide166.xml"/><Relationship Id="rId193" Type="http://schemas.openxmlformats.org/officeDocument/2006/relationships/commentAuthors" Target="commentAuthors.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slide" Target="slides/slide177.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viewProps" Target="viewProps.xml"/><Relationship Id="rId190" Type="http://schemas.openxmlformats.org/officeDocument/2006/relationships/slide" Target="slides/slide184.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customXml" Target="../customXml/item4.xml"/><Relationship Id="rId9" Type="http://schemas.openxmlformats.org/officeDocument/2006/relationships/slide" Target="slides/slide3.xml"/><Relationship Id="rId180" Type="http://schemas.openxmlformats.org/officeDocument/2006/relationships/slide" Target="slides/slide174.xml"/><Relationship Id="rId26" Type="http://schemas.openxmlformats.org/officeDocument/2006/relationships/slide" Target="slides/slide2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Calibri" panose="020F0502020204030204" pitchFamily="34" charset="0"/>
                <a:ea typeface="+mn-ea"/>
                <a:cs typeface="Calibri" panose="020F0502020204030204" pitchFamily="34" charset="0"/>
              </a:defRPr>
            </a:pPr>
            <a:r>
              <a:rPr lang="en-US" b="1" dirty="0"/>
              <a:t>Percentages of</a:t>
            </a:r>
            <a:r>
              <a:rPr lang="en-US" b="1" baseline="0" dirty="0"/>
              <a:t> Participants at each Ordinal Clinical Status by Study Day</a:t>
            </a:r>
            <a:endParaRPr lang="en-US" b="1" dirty="0"/>
          </a:p>
        </c:rich>
      </c:tx>
      <c:layout>
        <c:manualLayout>
          <c:xMode val="edge"/>
          <c:yMode val="edge"/>
          <c:x val="0.23360952347347172"/>
          <c:y val="5.2005199700990573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Calibri" panose="020F0502020204030204" pitchFamily="34" charset="0"/>
              <a:ea typeface="+mn-ea"/>
              <a:cs typeface="Calibri" panose="020F0502020204030204" pitchFamily="34" charset="0"/>
            </a:defRPr>
          </a:pPr>
          <a:endParaRPr lang="en-US"/>
        </a:p>
      </c:txPr>
    </c:title>
    <c:autoTitleDeleted val="0"/>
    <c:plotArea>
      <c:layout>
        <c:manualLayout>
          <c:layoutTarget val="inner"/>
          <c:xMode val="edge"/>
          <c:yMode val="edge"/>
          <c:x val="0.16585653978662049"/>
          <c:y val="0.18027213461075031"/>
          <c:w val="0.80792335245005042"/>
          <c:h val="0.44225569892019595"/>
        </c:manualLayout>
      </c:layout>
      <c:barChart>
        <c:barDir val="col"/>
        <c:grouping val="percentStacked"/>
        <c:varyColors val="0"/>
        <c:ser>
          <c:idx val="0"/>
          <c:order val="0"/>
          <c:tx>
            <c:strRef>
              <c:f>Sheet1!$B$1</c:f>
              <c:strCache>
                <c:ptCount val="1"/>
                <c:pt idx="0">
                  <c:v>Death</c:v>
                </c:pt>
              </c:strCache>
            </c:strRef>
          </c:tx>
          <c:spPr>
            <a:solidFill>
              <a:schemeClr val="accent1"/>
            </a:solidFill>
            <a:ln>
              <a:solidFill>
                <a:schemeClr val="bg1"/>
              </a:solidFill>
            </a:ln>
            <a:effectLst/>
          </c:spPr>
          <c:invertIfNegative val="0"/>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Sheet1!$B$2:$B$12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0-568E-4248-9A3B-F5E7F56D099D}"/>
            </c:ext>
          </c:extLst>
        </c:ser>
        <c:ser>
          <c:idx val="1"/>
          <c:order val="1"/>
          <c:tx>
            <c:strRef>
              <c:f>Sheet1!$C$1</c:f>
              <c:strCache>
                <c:ptCount val="1"/>
                <c:pt idx="0">
                  <c:v>IMV or ECMO</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Sheet1!$C$2:$C$12</c:f>
              <c:numCache>
                <c:formatCode>General</c:formatCode>
                <c:ptCount val="11"/>
                <c:pt idx="0">
                  <c:v>23</c:v>
                </c:pt>
                <c:pt idx="1">
                  <c:v>23</c:v>
                </c:pt>
                <c:pt idx="2">
                  <c:v>25</c:v>
                </c:pt>
                <c:pt idx="3">
                  <c:v>28</c:v>
                </c:pt>
                <c:pt idx="4">
                  <c:v>25</c:v>
                </c:pt>
                <c:pt idx="5">
                  <c:v>23</c:v>
                </c:pt>
                <c:pt idx="6">
                  <c:v>23</c:v>
                </c:pt>
                <c:pt idx="7">
                  <c:v>23</c:v>
                </c:pt>
                <c:pt idx="8">
                  <c:v>23</c:v>
                </c:pt>
                <c:pt idx="9">
                  <c:v>17</c:v>
                </c:pt>
                <c:pt idx="10">
                  <c:v>15</c:v>
                </c:pt>
              </c:numCache>
            </c:numRef>
          </c:val>
          <c:extLst>
            <c:ext xmlns:c16="http://schemas.microsoft.com/office/drawing/2014/chart" uri="{C3380CC4-5D6E-409C-BE32-E72D297353CC}">
              <c16:uniqueId val="{00000001-568E-4248-9A3B-F5E7F56D099D}"/>
            </c:ext>
          </c:extLst>
        </c:ser>
        <c:ser>
          <c:idx val="2"/>
          <c:order val="2"/>
          <c:tx>
            <c:strRef>
              <c:f>Sheet1!$D$1</c:f>
              <c:strCache>
                <c:ptCount val="1"/>
                <c:pt idx="0">
                  <c:v>Noninvasive ventilation or high-flow O2</c:v>
                </c:pt>
              </c:strCache>
            </c:strRef>
          </c:tx>
          <c:spPr>
            <a:solidFill>
              <a:schemeClr val="accent3"/>
            </a:solidFill>
            <a:ln>
              <a:solidFill>
                <a:schemeClr val="bg1"/>
              </a:solidFill>
            </a:ln>
            <a:effectLst/>
          </c:spPr>
          <c:invertIfNegative val="0"/>
          <c:dLbls>
            <c:dLbl>
              <c:idx val="9"/>
              <c:layout>
                <c:manualLayout>
                  <c:x val="0"/>
                  <c:y val="2.600259985049528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68E-4248-9A3B-F5E7F56D099D}"/>
                </c:ext>
              </c:extLst>
            </c:dLbl>
            <c:dLbl>
              <c:idx val="10"/>
              <c:layout>
                <c:manualLayout>
                  <c:x val="0"/>
                  <c:y val="5.2005199700989619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568E-4248-9A3B-F5E7F56D099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Sheet1!$D$2:$D$12</c:f>
              <c:numCache>
                <c:formatCode>General</c:formatCode>
                <c:ptCount val="11"/>
                <c:pt idx="0">
                  <c:v>34</c:v>
                </c:pt>
                <c:pt idx="1">
                  <c:v>32</c:v>
                </c:pt>
                <c:pt idx="2">
                  <c:v>32</c:v>
                </c:pt>
                <c:pt idx="3">
                  <c:v>25</c:v>
                </c:pt>
                <c:pt idx="4">
                  <c:v>21</c:v>
                </c:pt>
                <c:pt idx="5">
                  <c:v>19</c:v>
                </c:pt>
                <c:pt idx="6">
                  <c:v>11</c:v>
                </c:pt>
                <c:pt idx="7">
                  <c:v>4</c:v>
                </c:pt>
                <c:pt idx="8">
                  <c:v>2</c:v>
                </c:pt>
                <c:pt idx="9">
                  <c:v>2</c:v>
                </c:pt>
                <c:pt idx="10">
                  <c:v>2</c:v>
                </c:pt>
              </c:numCache>
            </c:numRef>
          </c:val>
          <c:extLst>
            <c:ext xmlns:c16="http://schemas.microsoft.com/office/drawing/2014/chart" uri="{C3380CC4-5D6E-409C-BE32-E72D297353CC}">
              <c16:uniqueId val="{00000002-568E-4248-9A3B-F5E7F56D099D}"/>
            </c:ext>
          </c:extLst>
        </c:ser>
        <c:ser>
          <c:idx val="3"/>
          <c:order val="3"/>
          <c:tx>
            <c:strRef>
              <c:f>Sheet1!$E$1</c:f>
              <c:strCache>
                <c:ptCount val="1"/>
                <c:pt idx="0">
                  <c:v>Low-flow O2</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Sheet1!$E$2:$E$12</c:f>
              <c:numCache>
                <c:formatCode>General</c:formatCode>
                <c:ptCount val="11"/>
                <c:pt idx="0">
                  <c:v>19</c:v>
                </c:pt>
                <c:pt idx="1">
                  <c:v>19</c:v>
                </c:pt>
                <c:pt idx="2">
                  <c:v>15</c:v>
                </c:pt>
                <c:pt idx="3">
                  <c:v>13</c:v>
                </c:pt>
                <c:pt idx="4">
                  <c:v>9</c:v>
                </c:pt>
                <c:pt idx="5">
                  <c:v>11</c:v>
                </c:pt>
                <c:pt idx="6">
                  <c:v>13</c:v>
                </c:pt>
                <c:pt idx="7">
                  <c:v>9</c:v>
                </c:pt>
                <c:pt idx="8">
                  <c:v>8</c:v>
                </c:pt>
                <c:pt idx="9">
                  <c:v>6</c:v>
                </c:pt>
                <c:pt idx="10">
                  <c:v>4</c:v>
                </c:pt>
              </c:numCache>
            </c:numRef>
          </c:val>
          <c:extLst>
            <c:ext xmlns:c16="http://schemas.microsoft.com/office/drawing/2014/chart" uri="{C3380CC4-5D6E-409C-BE32-E72D297353CC}">
              <c16:uniqueId val="{00000004-568E-4248-9A3B-F5E7F56D099D}"/>
            </c:ext>
          </c:extLst>
        </c:ser>
        <c:ser>
          <c:idx val="4"/>
          <c:order val="4"/>
          <c:tx>
            <c:strRef>
              <c:f>Sheet1!$F$1</c:f>
              <c:strCache>
                <c:ptCount val="1"/>
                <c:pt idx="0">
                  <c:v>Room air, ongoing medical care (COVID-19 related or othwerwise)</c:v>
                </c:pt>
              </c:strCache>
            </c:strRef>
          </c:tx>
          <c:spPr>
            <a:solidFill>
              <a:schemeClr val="accent5"/>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Sheet1!$F$2:$F$12</c:f>
              <c:numCache>
                <c:formatCode>General</c:formatCode>
                <c:ptCount val="11"/>
                <c:pt idx="0">
                  <c:v>23</c:v>
                </c:pt>
                <c:pt idx="1">
                  <c:v>25</c:v>
                </c:pt>
                <c:pt idx="2">
                  <c:v>25</c:v>
                </c:pt>
                <c:pt idx="3">
                  <c:v>25</c:v>
                </c:pt>
                <c:pt idx="4">
                  <c:v>25</c:v>
                </c:pt>
                <c:pt idx="5">
                  <c:v>19</c:v>
                </c:pt>
                <c:pt idx="6">
                  <c:v>13</c:v>
                </c:pt>
                <c:pt idx="7">
                  <c:v>17</c:v>
                </c:pt>
                <c:pt idx="8">
                  <c:v>19</c:v>
                </c:pt>
                <c:pt idx="9">
                  <c:v>19</c:v>
                </c:pt>
                <c:pt idx="10">
                  <c:v>17</c:v>
                </c:pt>
              </c:numCache>
            </c:numRef>
          </c:val>
          <c:extLst>
            <c:ext xmlns:c16="http://schemas.microsoft.com/office/drawing/2014/chart" uri="{C3380CC4-5D6E-409C-BE32-E72D297353CC}">
              <c16:uniqueId val="{00000005-568E-4248-9A3B-F5E7F56D099D}"/>
            </c:ext>
          </c:extLst>
        </c:ser>
        <c:ser>
          <c:idx val="5"/>
          <c:order val="5"/>
          <c:tx>
            <c:strRef>
              <c:f>Sheet1!$G$1</c:f>
              <c:strCache>
                <c:ptCount val="1"/>
                <c:pt idx="0">
                  <c:v>Room air, no ongoing medical care (other than per-protocol RDV administration)</c:v>
                </c:pt>
              </c:strCache>
            </c:strRef>
          </c:tx>
          <c:spPr>
            <a:solidFill>
              <a:schemeClr val="accent6"/>
            </a:solidFill>
            <a:ln>
              <a:solidFill>
                <a:schemeClr val="bg1"/>
              </a:solidFill>
            </a:ln>
            <a:effectLst/>
          </c:spPr>
          <c:invertIfNegative val="0"/>
          <c:dLbls>
            <c:dLbl>
              <c:idx val="0"/>
              <c:layout>
                <c:manualLayout>
                  <c:x val="-4.3699674783176345E-17"/>
                  <c:y val="-2.0802079880396229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568E-4248-9A3B-F5E7F56D099D}"/>
                </c:ext>
              </c:extLst>
            </c:dLbl>
            <c:dLbl>
              <c:idx val="1"/>
              <c:layout>
                <c:manualLayout>
                  <c:x val="0"/>
                  <c:y val="-1.8201819895346701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68E-4248-9A3B-F5E7F56D099D}"/>
                </c:ext>
              </c:extLst>
            </c:dLbl>
            <c:dLbl>
              <c:idx val="3"/>
              <c:delete val="1"/>
              <c:extLst>
                <c:ext xmlns:c15="http://schemas.microsoft.com/office/drawing/2012/chart" uri="{CE6537A1-D6FC-4f65-9D91-7224C49458BB}"/>
                <c:ext xmlns:c16="http://schemas.microsoft.com/office/drawing/2014/chart" uri="{C3380CC4-5D6E-409C-BE32-E72D297353CC}">
                  <c16:uniqueId val="{00000008-568E-4248-9A3B-F5E7F56D099D}"/>
                </c:ext>
              </c:extLst>
            </c:dLbl>
            <c:dLbl>
              <c:idx val="4"/>
              <c:delete val="1"/>
              <c:extLst>
                <c:ext xmlns:c15="http://schemas.microsoft.com/office/drawing/2012/chart" uri="{CE6537A1-D6FC-4f65-9D91-7224C49458BB}"/>
                <c:ext xmlns:c16="http://schemas.microsoft.com/office/drawing/2014/chart" uri="{C3380CC4-5D6E-409C-BE32-E72D297353CC}">
                  <c16:uniqueId val="{00000009-568E-4248-9A3B-F5E7F56D099D}"/>
                </c:ext>
              </c:extLst>
            </c:dLbl>
            <c:dLbl>
              <c:idx val="5"/>
              <c:delete val="1"/>
              <c:extLst>
                <c:ext xmlns:c15="http://schemas.microsoft.com/office/drawing/2012/chart" uri="{CE6537A1-D6FC-4f65-9D91-7224C49458BB}"/>
                <c:ext xmlns:c16="http://schemas.microsoft.com/office/drawing/2014/chart" uri="{C3380CC4-5D6E-409C-BE32-E72D297353CC}">
                  <c16:uniqueId val="{0000000A-568E-4248-9A3B-F5E7F56D099D}"/>
                </c:ext>
              </c:extLst>
            </c:dLbl>
            <c:dLbl>
              <c:idx val="6"/>
              <c:delete val="1"/>
              <c:extLst>
                <c:ext xmlns:c15="http://schemas.microsoft.com/office/drawing/2012/chart" uri="{CE6537A1-D6FC-4f65-9D91-7224C49458BB}"/>
                <c:ext xmlns:c16="http://schemas.microsoft.com/office/drawing/2014/chart" uri="{C3380CC4-5D6E-409C-BE32-E72D297353CC}">
                  <c16:uniqueId val="{0000000B-568E-4248-9A3B-F5E7F56D099D}"/>
                </c:ext>
              </c:extLst>
            </c:dLbl>
            <c:dLbl>
              <c:idx val="7"/>
              <c:delete val="1"/>
              <c:extLst>
                <c:ext xmlns:c15="http://schemas.microsoft.com/office/drawing/2012/chart" uri="{CE6537A1-D6FC-4f65-9D91-7224C49458BB}"/>
                <c:ext xmlns:c16="http://schemas.microsoft.com/office/drawing/2014/chart" uri="{C3380CC4-5D6E-409C-BE32-E72D297353CC}">
                  <c16:uniqueId val="{0000000C-568E-4248-9A3B-F5E7F56D099D}"/>
                </c:ext>
              </c:extLst>
            </c:dLbl>
            <c:dLbl>
              <c:idx val="8"/>
              <c:delete val="1"/>
              <c:extLst>
                <c:ext xmlns:c15="http://schemas.microsoft.com/office/drawing/2012/chart" uri="{CE6537A1-D6FC-4f65-9D91-7224C49458BB}"/>
                <c:ext xmlns:c16="http://schemas.microsoft.com/office/drawing/2014/chart" uri="{C3380CC4-5D6E-409C-BE32-E72D297353CC}">
                  <c16:uniqueId val="{0000000D-568E-4248-9A3B-F5E7F56D099D}"/>
                </c:ext>
              </c:extLst>
            </c:dLbl>
            <c:dLbl>
              <c:idx val="9"/>
              <c:delete val="1"/>
              <c:extLst>
                <c:ext xmlns:c15="http://schemas.microsoft.com/office/drawing/2012/chart" uri="{CE6537A1-D6FC-4f65-9D91-7224C49458BB}"/>
                <c:ext xmlns:c16="http://schemas.microsoft.com/office/drawing/2014/chart" uri="{C3380CC4-5D6E-409C-BE32-E72D297353CC}">
                  <c16:uniqueId val="{0000000E-568E-4248-9A3B-F5E7F56D099D}"/>
                </c:ext>
              </c:extLst>
            </c:dLbl>
            <c:dLbl>
              <c:idx val="10"/>
              <c:delete val="1"/>
              <c:extLst>
                <c:ext xmlns:c15="http://schemas.microsoft.com/office/drawing/2012/chart" uri="{CE6537A1-D6FC-4f65-9D91-7224C49458BB}"/>
                <c:ext xmlns:c16="http://schemas.microsoft.com/office/drawing/2014/chart" uri="{C3380CC4-5D6E-409C-BE32-E72D297353CC}">
                  <c16:uniqueId val="{0000000F-568E-4248-9A3B-F5E7F56D099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Sheet1!$G$2:$G$12</c:f>
              <c:numCache>
                <c:formatCode>General</c:formatCode>
                <c:ptCount val="11"/>
                <c:pt idx="0">
                  <c:v>2</c:v>
                </c:pt>
                <c:pt idx="1">
                  <c:v>2</c:v>
                </c:pt>
                <c:pt idx="2">
                  <c:v>2</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6-568E-4248-9A3B-F5E7F56D099D}"/>
            </c:ext>
          </c:extLst>
        </c:ser>
        <c:ser>
          <c:idx val="6"/>
          <c:order val="6"/>
          <c:tx>
            <c:strRef>
              <c:f>Sheet1!$H$1</c:f>
              <c:strCache>
                <c:ptCount val="1"/>
                <c:pt idx="0">
                  <c:v>Discharged</c:v>
                </c:pt>
              </c:strCache>
            </c:strRef>
          </c:tx>
          <c:spPr>
            <a:solidFill>
              <a:schemeClr val="tx2">
                <a:lumMod val="75000"/>
              </a:schemeClr>
            </a:solidFill>
            <a:ln>
              <a:solidFill>
                <a:schemeClr val="bg1"/>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2-568E-4248-9A3B-F5E7F56D099D}"/>
                </c:ext>
              </c:extLst>
            </c:dLbl>
            <c:dLbl>
              <c:idx val="1"/>
              <c:delete val="1"/>
              <c:extLst>
                <c:ext xmlns:c15="http://schemas.microsoft.com/office/drawing/2012/chart" uri="{CE6537A1-D6FC-4f65-9D91-7224C49458BB}"/>
                <c:ext xmlns:c16="http://schemas.microsoft.com/office/drawing/2014/chart" uri="{C3380CC4-5D6E-409C-BE32-E72D297353CC}">
                  <c16:uniqueId val="{00000013-568E-4248-9A3B-F5E7F56D099D}"/>
                </c:ext>
              </c:extLst>
            </c:dLbl>
            <c:dLbl>
              <c:idx val="2"/>
              <c:layout>
                <c:manualLayout>
                  <c:x val="0"/>
                  <c:y val="-1.8992135134897212E-2"/>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568E-4248-9A3B-F5E7F56D099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BL</c:v>
                </c:pt>
                <c:pt idx="1">
                  <c:v>1</c:v>
                </c:pt>
                <c:pt idx="2">
                  <c:v>2</c:v>
                </c:pt>
                <c:pt idx="3">
                  <c:v>3</c:v>
                </c:pt>
                <c:pt idx="4">
                  <c:v>4</c:v>
                </c:pt>
                <c:pt idx="5">
                  <c:v>5</c:v>
                </c:pt>
                <c:pt idx="6">
                  <c:v>6</c:v>
                </c:pt>
                <c:pt idx="7">
                  <c:v>7</c:v>
                </c:pt>
                <c:pt idx="8">
                  <c:v>8</c:v>
                </c:pt>
                <c:pt idx="9">
                  <c:v>9</c:v>
                </c:pt>
                <c:pt idx="10">
                  <c:v>10</c:v>
                </c:pt>
              </c:strCache>
            </c:strRef>
          </c:cat>
          <c:val>
            <c:numRef>
              <c:f>Sheet1!$H$2:$H$12</c:f>
              <c:numCache>
                <c:formatCode>General</c:formatCode>
                <c:ptCount val="11"/>
                <c:pt idx="0">
                  <c:v>0</c:v>
                </c:pt>
                <c:pt idx="1">
                  <c:v>0</c:v>
                </c:pt>
                <c:pt idx="2">
                  <c:v>2</c:v>
                </c:pt>
                <c:pt idx="3">
                  <c:v>9</c:v>
                </c:pt>
                <c:pt idx="4">
                  <c:v>21</c:v>
                </c:pt>
                <c:pt idx="5">
                  <c:v>28</c:v>
                </c:pt>
                <c:pt idx="6">
                  <c:v>36</c:v>
                </c:pt>
                <c:pt idx="7">
                  <c:v>47</c:v>
                </c:pt>
                <c:pt idx="8">
                  <c:v>49</c:v>
                </c:pt>
                <c:pt idx="9">
                  <c:v>57</c:v>
                </c:pt>
                <c:pt idx="10">
                  <c:v>60</c:v>
                </c:pt>
              </c:numCache>
            </c:numRef>
          </c:val>
          <c:extLst>
            <c:ext xmlns:c16="http://schemas.microsoft.com/office/drawing/2014/chart" uri="{C3380CC4-5D6E-409C-BE32-E72D297353CC}">
              <c16:uniqueId val="{00000007-568E-4248-9A3B-F5E7F56D099D}"/>
            </c:ext>
          </c:extLst>
        </c:ser>
        <c:dLbls>
          <c:showLegendKey val="0"/>
          <c:showVal val="0"/>
          <c:showCatName val="0"/>
          <c:showSerName val="0"/>
          <c:showPercent val="0"/>
          <c:showBubbleSize val="0"/>
        </c:dLbls>
        <c:gapWidth val="23"/>
        <c:overlap val="100"/>
        <c:axId val="917944095"/>
        <c:axId val="629315295"/>
      </c:barChart>
      <c:catAx>
        <c:axId val="917944095"/>
        <c:scaling>
          <c:orientation val="minMax"/>
        </c:scaling>
        <c:delete val="0"/>
        <c:axPos val="b"/>
        <c:title>
          <c:tx>
            <c:rich>
              <a:bodyPr rot="0" spcFirstLastPara="1" vertOverflow="ellipsis" vert="horz" wrap="square" anchor="ctr" anchorCtr="1"/>
              <a:lstStyle/>
              <a:p>
                <a:pPr>
                  <a:defRPr sz="1330" b="1" i="0" u="none" strike="noStrike" kern="1200" baseline="0">
                    <a:solidFill>
                      <a:schemeClr val="bg1"/>
                    </a:solidFill>
                    <a:latin typeface="Calibri" panose="020F0502020204030204" pitchFamily="34" charset="0"/>
                    <a:ea typeface="+mn-ea"/>
                    <a:cs typeface="Calibri" panose="020F0502020204030204" pitchFamily="34" charset="0"/>
                  </a:defRPr>
                </a:pPr>
                <a:r>
                  <a:rPr lang="en-US" b="1" dirty="0"/>
                  <a:t>Days</a:t>
                </a:r>
              </a:p>
            </c:rich>
          </c:tx>
          <c:overlay val="0"/>
          <c:spPr>
            <a:noFill/>
            <a:ln>
              <a:noFill/>
            </a:ln>
            <a:effectLst/>
          </c:spPr>
          <c:txPr>
            <a:bodyPr rot="0" spcFirstLastPara="1" vertOverflow="ellipsis" vert="horz" wrap="square" anchor="ctr" anchorCtr="1"/>
            <a:lstStyle/>
            <a:p>
              <a:pPr>
                <a:defRPr sz="133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title>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629315295"/>
        <c:crosses val="autoZero"/>
        <c:auto val="1"/>
        <c:lblAlgn val="ctr"/>
        <c:lblOffset val="100"/>
        <c:noMultiLvlLbl val="0"/>
      </c:catAx>
      <c:valAx>
        <c:axId val="629315295"/>
        <c:scaling>
          <c:orientation val="minMax"/>
        </c:scaling>
        <c:delete val="0"/>
        <c:axPos val="l"/>
        <c:title>
          <c:tx>
            <c:rich>
              <a:bodyPr rot="-5400000" spcFirstLastPara="1" vertOverflow="ellipsis" vert="horz" wrap="square" anchor="ctr" anchorCtr="1"/>
              <a:lstStyle/>
              <a:p>
                <a:pPr>
                  <a:defRPr sz="1330" b="1" i="0" u="none" strike="noStrike" kern="1200" baseline="0">
                    <a:solidFill>
                      <a:schemeClr val="bg1"/>
                    </a:solidFill>
                    <a:latin typeface="Calibri" panose="020F0502020204030204" pitchFamily="34" charset="0"/>
                    <a:ea typeface="+mn-ea"/>
                    <a:cs typeface="Calibri" panose="020F0502020204030204" pitchFamily="34" charset="0"/>
                  </a:defRPr>
                </a:pPr>
                <a:r>
                  <a:rPr lang="en-US" b="1" dirty="0"/>
                  <a:t>Participants,</a:t>
                </a:r>
                <a:r>
                  <a:rPr lang="en-US" b="1" baseline="0" dirty="0"/>
                  <a:t> %</a:t>
                </a:r>
                <a:endParaRPr lang="en-US" b="1" dirty="0"/>
              </a:p>
            </c:rich>
          </c:tx>
          <c:overlay val="0"/>
          <c:spPr>
            <a:noFill/>
            <a:ln>
              <a:noFill/>
            </a:ln>
            <a:effectLst/>
          </c:spPr>
          <c:txPr>
            <a:bodyPr rot="-5400000" spcFirstLastPara="1" vertOverflow="ellipsis" vert="horz" wrap="square" anchor="ctr" anchorCtr="1"/>
            <a:lstStyle/>
            <a:p>
              <a:pPr>
                <a:defRPr sz="133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title>
        <c:numFmt formatCode="0%"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17944095"/>
        <c:crosses val="autoZero"/>
        <c:crossBetween val="between"/>
      </c:valAx>
      <c:spPr>
        <a:noFill/>
        <a:ln w="25400">
          <a:noFill/>
        </a:ln>
        <a:effectLst/>
      </c:spPr>
    </c:plotArea>
    <c:legend>
      <c:legendPos val="b"/>
      <c:legendEntry>
        <c:idx val="0"/>
        <c:delete val="1"/>
      </c:legendEntry>
      <c:legendEntry>
        <c:idx val="6"/>
        <c:delete val="1"/>
      </c:legendEntry>
      <c:layout>
        <c:manualLayout>
          <c:xMode val="edge"/>
          <c:yMode val="edge"/>
          <c:x val="0"/>
          <c:y val="0.7243634328099986"/>
          <c:w val="0.99742735134493932"/>
          <c:h val="0.2540308636528083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1DB71-C100-45B6-BBC7-A3A791FC9F8C}" type="datetimeFigureOut">
              <a:rPr lang="en-US" smtClean="0"/>
              <a:t>8/10/2022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BACBBC-9C97-4E19-81CB-CB232506ABF7}" type="slidenum">
              <a:rPr lang="en-US" smtClean="0"/>
              <a:t>‹#›</a:t>
            </a:fld>
            <a:endParaRPr lang="en-US" dirty="0"/>
          </a:p>
        </p:txBody>
      </p:sp>
    </p:spTree>
    <p:extLst>
      <p:ext uri="{BB962C8B-B14F-4D97-AF65-F5344CB8AC3E}">
        <p14:creationId xmlns:p14="http://schemas.microsoft.com/office/powerpoint/2010/main" val="842239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Disclaimer:</a:t>
            </a:r>
            <a:r>
              <a:rPr lang="en-US" altLang="en-US" baseline="0" dirty="0">
                <a:latin typeface="Arial" panose="020B0604020202020204" pitchFamily="34" charset="0"/>
              </a:rPr>
              <a:t> </a:t>
            </a:r>
            <a:r>
              <a:rPr lang="en-US" altLang="en-US" dirty="0">
                <a:latin typeface="Arial" panose="020B0604020202020204" pitchFamily="34" charset="0"/>
              </a:rPr>
              <a:t>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VTE, venous thrombotic embolism.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935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AIIR,</a:t>
            </a:r>
            <a:r>
              <a:rPr lang="en-US" i="1" baseline="0" dirty="0"/>
              <a:t> airborne infection isolation room; CBC, complete blood count; CRP, C-reactive protein; ECG, electrocardiogram; PAPR, powered, air-purifying respirator.</a:t>
            </a:r>
          </a:p>
          <a:p>
            <a:endParaRPr lang="en-US" i="1" baseline="0" dirty="0"/>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935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DDI, drug–drug interaction; SARI, </a:t>
            </a:r>
            <a:r>
              <a:rPr lang="en-US" altLang="en-US" sz="1200" b="0" i="1" spc="-10" dirty="0">
                <a:solidFill>
                  <a:schemeClr val="bg2"/>
                </a:solidFill>
                <a:latin typeface="Calibri" panose="020F0502020204030204" pitchFamily="34" charset="0"/>
              </a:rPr>
              <a:t>severe acute respiratory infection.</a:t>
            </a:r>
            <a:r>
              <a:rPr lang="en-US" altLang="en-US" sz="1200" b="0" i="1" spc="-10" baseline="0" dirty="0">
                <a:solidFill>
                  <a:schemeClr val="bg2"/>
                </a:solidFill>
                <a:latin typeface="Calibri" panose="020F0502020204030204" pitchFamily="34" charset="0"/>
              </a:rPr>
              <a:t> </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935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ARDS, acute respiratory distress</a:t>
            </a:r>
            <a:r>
              <a:rPr lang="en-US" i="1" baseline="0" dirty="0"/>
              <a:t> syndrome; ECMO, extracorporeal membrane oxygenation; </a:t>
            </a:r>
            <a:r>
              <a:rPr lang="en-US" i="1" dirty="0"/>
              <a:t>HFNO, high-flow nasal oxygen; NIV, non-invasive</a:t>
            </a:r>
            <a:r>
              <a:rPr lang="en-US" i="1" baseline="0" dirty="0"/>
              <a:t> ventilation; </a:t>
            </a:r>
            <a:r>
              <a:rPr lang="en-US" i="1" dirty="0"/>
              <a:t>PEEP, positive end-expiratory pressure;</a:t>
            </a:r>
            <a:r>
              <a:rPr lang="en-US" i="1" baseline="0" dirty="0"/>
              <a:t> </a:t>
            </a:r>
            <a:r>
              <a:rPr lang="en-US" i="1" dirty="0"/>
              <a:t>PBW, predicted body weight; SARI, </a:t>
            </a:r>
            <a:r>
              <a:rPr lang="en-US" altLang="en-US" sz="1200" b="0" i="1" spc="-10" dirty="0">
                <a:solidFill>
                  <a:schemeClr val="bg2"/>
                </a:solidFill>
                <a:latin typeface="Calibri" panose="020F0502020204030204" pitchFamily="34" charset="0"/>
              </a:rPr>
              <a:t>severe acute respiratory infection.</a:t>
            </a:r>
            <a:r>
              <a:rPr lang="en-US" altLang="en-US" sz="1200" b="0" i="1" spc="-10" baseline="0" dirty="0">
                <a:solidFill>
                  <a:schemeClr val="bg2"/>
                </a:solidFill>
                <a:latin typeface="Calibri" panose="020F0502020204030204" pitchFamily="34" charset="0"/>
              </a:rPr>
              <a:t> </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935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DDI, drug-drug interactions; DVT, deep vein thrombosis; H2RA, histamine-2 receptor antagonist; PPI, proton-pump inhibitors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935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MAP, mean arterial pressure</a:t>
            </a:r>
            <a:r>
              <a:rPr lang="en-US" altLang="en-US" sz="1200" b="0" i="1" spc="-10" dirty="0">
                <a:solidFill>
                  <a:schemeClr val="bg2"/>
                </a:solidFill>
                <a:latin typeface="Calibri" panose="020F0502020204030204" pitchFamily="34" charset="0"/>
              </a:rPr>
              <a:t>.</a:t>
            </a:r>
            <a:r>
              <a:rPr lang="en-US" altLang="en-US" sz="1200" b="0" i="1" spc="-10" baseline="0" dirty="0">
                <a:solidFill>
                  <a:schemeClr val="bg2"/>
                </a:solidFill>
                <a:latin typeface="Calibri" panose="020F0502020204030204" pitchFamily="34" charset="0"/>
              </a:rPr>
              <a:t> </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9935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VTE, venous thromboembolism.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24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7360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9596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ED, emergency department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9608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BMI, body mass index; CVD, cardiovascular disease; ED, emergency department, ITT, intention-to-treat.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0797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ARDS, acute respiratory distress syndrome; SIRS, </a:t>
            </a:r>
            <a:r>
              <a:rPr lang="en-US" sz="1300" i="1" dirty="0"/>
              <a:t>systemic inflammatory response syndrome.</a:t>
            </a:r>
            <a:endParaRPr lang="en-US" i="1" dirty="0"/>
          </a:p>
        </p:txBody>
      </p:sp>
      <p:sp>
        <p:nvSpPr>
          <p:cNvPr id="4" name="Slide Number Placeholder 3"/>
          <p:cNvSpPr>
            <a:spLocks noGrp="1"/>
          </p:cNvSpPr>
          <p:nvPr>
            <p:ph type="sldNum" sz="quarter" idx="5"/>
          </p:nvPr>
        </p:nvSpPr>
        <p:spPr/>
        <p:txBody>
          <a:bodyPr/>
          <a:lstStyle/>
          <a:p>
            <a:pPr defTabSz="966612">
              <a:defRPr/>
            </a:pPr>
            <a:fld id="{2EAF3D7C-E79C-464D-870B-78CB3C2428AA}" type="slidenum">
              <a:rPr lang="en-US" sz="1300">
                <a:solidFill>
                  <a:srgbClr val="000000"/>
                </a:solidFill>
              </a:rPr>
              <a:pPr defTabSz="966612">
                <a:defRPr/>
              </a:pPr>
              <a:t>20</a:t>
            </a:fld>
            <a:endParaRPr lang="en-US" sz="1300" dirty="0">
              <a:solidFill>
                <a:srgbClr val="000000"/>
              </a:solidFill>
            </a:endParaRPr>
          </a:p>
        </p:txBody>
      </p:sp>
    </p:spTree>
    <p:extLst>
      <p:ext uri="{BB962C8B-B14F-4D97-AF65-F5344CB8AC3E}">
        <p14:creationId xmlns:p14="http://schemas.microsoft.com/office/powerpoint/2010/main" val="6967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ARDS, acute respiratory distress syndrome; ECMO, extracorporeal membrane oxygenation; IDSA, Infectious Diseases Society of America</a:t>
            </a:r>
            <a:r>
              <a:rPr lang="en-US" sz="800" i="1" dirty="0">
                <a:solidFill>
                  <a:schemeClr val="bg2">
                    <a:lumMod val="10000"/>
                  </a:schemeClr>
                </a:solidFill>
                <a:latin typeface="Calibri" panose="020F0502020204030204" pitchFamily="34" charset="0"/>
              </a:rPr>
              <a:t>.</a:t>
            </a:r>
            <a:endParaRPr lang="en-US" sz="800" i="1" dirty="0"/>
          </a:p>
        </p:txBody>
      </p:sp>
      <p:sp>
        <p:nvSpPr>
          <p:cNvPr id="4" name="Slide Number Placeholder 3"/>
          <p:cNvSpPr>
            <a:spLocks noGrp="1"/>
          </p:cNvSpPr>
          <p:nvPr>
            <p:ph type="sldNum" sz="quarter" idx="5"/>
          </p:nvPr>
        </p:nvSpPr>
        <p:spPr/>
        <p:txBody>
          <a:bodyPr/>
          <a:lstStyle/>
          <a:p>
            <a:pPr defTabSz="966612">
              <a:defRPr/>
            </a:pPr>
            <a:fld id="{2FB72F01-6714-4A31-8C22-8E0F1B091B56}" type="slidenum">
              <a:rPr lang="en-US" altLang="en-US" sz="1300">
                <a:solidFill>
                  <a:srgbClr val="000000"/>
                </a:solidFill>
              </a:rPr>
              <a:pPr defTabSz="966612">
                <a:defRPr/>
              </a:pPr>
              <a:t>21</a:t>
            </a:fld>
            <a:endParaRPr lang="en-US" altLang="en-US" sz="1300" dirty="0">
              <a:solidFill>
                <a:srgbClr val="000000"/>
              </a:solidFill>
            </a:endParaRPr>
          </a:p>
        </p:txBody>
      </p:sp>
    </p:spTree>
    <p:extLst>
      <p:ext uri="{BB962C8B-B14F-4D97-AF65-F5344CB8AC3E}">
        <p14:creationId xmlns:p14="http://schemas.microsoft.com/office/powerpoint/2010/main" val="3337923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ARDS, acute respiratory distress syndrome; ECMO, extracorporeal membrane oxygenation; IDSA, Infectious Diseases Society of America; SoC, standard of care; </a:t>
            </a:r>
            <a:r>
              <a:rPr lang="en-US" sz="800" i="1" dirty="0">
                <a:solidFill>
                  <a:schemeClr val="bg2">
                    <a:lumMod val="10000"/>
                  </a:schemeClr>
                </a:solidFill>
                <a:latin typeface="Calibri" panose="020F0502020204030204" pitchFamily="34" charset="0"/>
              </a:rPr>
              <a:t>SpO</a:t>
            </a:r>
            <a:r>
              <a:rPr lang="en-US" sz="800" i="1" baseline="-25000" dirty="0">
                <a:solidFill>
                  <a:schemeClr val="bg2">
                    <a:lumMod val="10000"/>
                  </a:schemeClr>
                </a:solidFill>
                <a:latin typeface="Calibri" panose="020F0502020204030204" pitchFamily="34" charset="0"/>
              </a:rPr>
              <a:t>2</a:t>
            </a:r>
            <a:r>
              <a:rPr lang="en-US" sz="800" i="1" dirty="0">
                <a:solidFill>
                  <a:schemeClr val="bg2">
                    <a:lumMod val="10000"/>
                  </a:schemeClr>
                </a:solidFill>
                <a:latin typeface="Calibri" panose="020F0502020204030204" pitchFamily="34" charset="0"/>
              </a:rPr>
              <a:t>, blood oxygen saturation.</a:t>
            </a:r>
            <a:endParaRPr lang="en-US" sz="800" i="1" dirty="0"/>
          </a:p>
        </p:txBody>
      </p:sp>
      <p:sp>
        <p:nvSpPr>
          <p:cNvPr id="4" name="Slide Number Placeholder 3"/>
          <p:cNvSpPr>
            <a:spLocks noGrp="1"/>
          </p:cNvSpPr>
          <p:nvPr>
            <p:ph type="sldNum" sz="quarter" idx="5"/>
          </p:nvPr>
        </p:nvSpPr>
        <p:spPr/>
        <p:txBody>
          <a:bodyPr/>
          <a:lstStyle/>
          <a:p>
            <a:pPr defTabSz="966612">
              <a:defRPr/>
            </a:pPr>
            <a:fld id="{2FB72F01-6714-4A31-8C22-8E0F1B091B56}" type="slidenum">
              <a:rPr lang="en-US" altLang="en-US" sz="1300">
                <a:solidFill>
                  <a:srgbClr val="000000"/>
                </a:solidFill>
              </a:rPr>
              <a:pPr defTabSz="966612">
                <a:defRPr/>
              </a:pPr>
              <a:t>22</a:t>
            </a:fld>
            <a:endParaRPr lang="en-US" altLang="en-US" sz="1300" dirty="0">
              <a:solidFill>
                <a:srgbClr val="000000"/>
              </a:solidFill>
            </a:endParaRPr>
          </a:p>
        </p:txBody>
      </p:sp>
    </p:spTree>
    <p:extLst>
      <p:ext uri="{BB962C8B-B14F-4D97-AF65-F5344CB8AC3E}">
        <p14:creationId xmlns:p14="http://schemas.microsoft.com/office/powerpoint/2010/main" val="601785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EUA, Emergency Use Authorization; IDSA, Infectious Diseases Society of America.</a:t>
            </a:r>
          </a:p>
        </p:txBody>
      </p:sp>
      <p:sp>
        <p:nvSpPr>
          <p:cNvPr id="4" name="Slide Number Placeholder 3"/>
          <p:cNvSpPr>
            <a:spLocks noGrp="1"/>
          </p:cNvSpPr>
          <p:nvPr>
            <p:ph type="sldNum" sz="quarter" idx="5"/>
          </p:nvPr>
        </p:nvSpPr>
        <p:spPr/>
        <p:txBody>
          <a:bodyPr/>
          <a:lstStyle/>
          <a:p>
            <a:pPr defTabSz="966612">
              <a:defRPr/>
            </a:pPr>
            <a:fld id="{2FB72F01-6714-4A31-8C22-8E0F1B091B56}" type="slidenum">
              <a:rPr lang="en-US" altLang="en-US" sz="1300">
                <a:solidFill>
                  <a:srgbClr val="000000"/>
                </a:solidFill>
              </a:rPr>
              <a:pPr defTabSz="966612">
                <a:defRPr/>
              </a:pPr>
              <a:t>23</a:t>
            </a:fld>
            <a:endParaRPr lang="en-US" altLang="en-US" sz="1300" dirty="0">
              <a:solidFill>
                <a:srgbClr val="000000"/>
              </a:solidFill>
            </a:endParaRPr>
          </a:p>
        </p:txBody>
      </p:sp>
    </p:spTree>
    <p:extLst>
      <p:ext uri="{BB962C8B-B14F-4D97-AF65-F5344CB8AC3E}">
        <p14:creationId xmlns:p14="http://schemas.microsoft.com/office/powerpoint/2010/main" val="19866108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IDSA, Infectious Diseases Society of America; </a:t>
            </a:r>
            <a:r>
              <a:rPr lang="en-US" sz="800" i="1" dirty="0">
                <a:solidFill>
                  <a:schemeClr val="bg2">
                    <a:lumMod val="10000"/>
                  </a:schemeClr>
                </a:solidFill>
                <a:latin typeface="Calibri" panose="020F0502020204030204" pitchFamily="34" charset="0"/>
              </a:rPr>
              <a:t>SpO</a:t>
            </a:r>
            <a:r>
              <a:rPr lang="en-US" sz="800" i="1" baseline="-25000" dirty="0">
                <a:solidFill>
                  <a:schemeClr val="bg2">
                    <a:lumMod val="10000"/>
                  </a:schemeClr>
                </a:solidFill>
                <a:latin typeface="Calibri" panose="020F0502020204030204" pitchFamily="34" charset="0"/>
              </a:rPr>
              <a:t>2</a:t>
            </a:r>
            <a:r>
              <a:rPr lang="en-US" sz="800" i="1" dirty="0">
                <a:solidFill>
                  <a:schemeClr val="bg2">
                    <a:lumMod val="10000"/>
                  </a:schemeClr>
                </a:solidFill>
                <a:latin typeface="Calibri" panose="020F0502020204030204" pitchFamily="34" charset="0"/>
              </a:rPr>
              <a:t>, blood oxygen saturation</a:t>
            </a:r>
            <a:endParaRPr lang="en-US" sz="800" i="1" dirty="0"/>
          </a:p>
        </p:txBody>
      </p:sp>
      <p:sp>
        <p:nvSpPr>
          <p:cNvPr id="4" name="Slide Number Placeholder 3"/>
          <p:cNvSpPr>
            <a:spLocks noGrp="1"/>
          </p:cNvSpPr>
          <p:nvPr>
            <p:ph type="sldNum" sz="quarter" idx="5"/>
          </p:nvPr>
        </p:nvSpPr>
        <p:spPr/>
        <p:txBody>
          <a:bodyPr/>
          <a:lstStyle/>
          <a:p>
            <a:pPr defTabSz="966612">
              <a:defRPr/>
            </a:pPr>
            <a:fld id="{2FB72F01-6714-4A31-8C22-8E0F1B091B56}" type="slidenum">
              <a:rPr lang="en-US" altLang="en-US" sz="1300">
                <a:solidFill>
                  <a:srgbClr val="000000"/>
                </a:solidFill>
              </a:rPr>
              <a:pPr defTabSz="966612">
                <a:defRPr/>
              </a:pPr>
              <a:t>24</a:t>
            </a:fld>
            <a:endParaRPr lang="en-US" altLang="en-US" sz="1300" dirty="0">
              <a:solidFill>
                <a:srgbClr val="000000"/>
              </a:solidFill>
            </a:endParaRPr>
          </a:p>
        </p:txBody>
      </p:sp>
    </p:spTree>
    <p:extLst>
      <p:ext uri="{BB962C8B-B14F-4D97-AF65-F5344CB8AC3E}">
        <p14:creationId xmlns:p14="http://schemas.microsoft.com/office/powerpoint/2010/main" val="3337923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i="1" dirty="0"/>
              <a:t>ED, emergency department; </a:t>
            </a:r>
            <a:r>
              <a:rPr lang="en-US" i="1" baseline="0" dirty="0"/>
              <a:t>NIH, National Institutes of Health.</a:t>
            </a:r>
            <a:endParaRPr lang="en-US" sz="1300" i="1" dirty="0">
              <a:solidFill>
                <a:schemeClr val="bg2">
                  <a:lumMod val="10000"/>
                </a:schemeClr>
              </a:solidFill>
              <a:latin typeface="Calibri" panose="020F0502020204030204" pitchFamily="34" charset="0"/>
            </a:endParaRPr>
          </a:p>
          <a:p>
            <a:pPr defTabSz="966612">
              <a:defRPr/>
            </a:pPr>
            <a:endParaRPr lang="en-US" sz="1300" i="1" dirty="0">
              <a:solidFill>
                <a:schemeClr val="bg2">
                  <a:lumMod val="10000"/>
                </a:schemeClr>
              </a:solidFill>
              <a:latin typeface="Calibri" panose="020F0502020204030204" pitchFamily="34" charset="0"/>
            </a:endParaRPr>
          </a:p>
          <a:p>
            <a:endParaRPr lang="en-US" i="1" dirty="0"/>
          </a:p>
        </p:txBody>
      </p:sp>
      <p:sp>
        <p:nvSpPr>
          <p:cNvPr id="4" name="Slide Number Placeholder 3"/>
          <p:cNvSpPr>
            <a:spLocks noGrp="1"/>
          </p:cNvSpPr>
          <p:nvPr>
            <p:ph type="sldNum" sz="quarter" idx="10"/>
          </p:nvPr>
        </p:nvSpPr>
        <p:spPr/>
        <p:txBody>
          <a:bodyPr/>
          <a:lstStyle/>
          <a:p>
            <a:pPr defTabSz="966612">
              <a:defRPr/>
            </a:pPr>
            <a:fld id="{2FB72F01-6714-4A31-8C22-8E0F1B091B56}" type="slidenum">
              <a:rPr lang="en-US" altLang="en-US" sz="1300">
                <a:solidFill>
                  <a:srgbClr val="000000"/>
                </a:solidFill>
              </a:rPr>
              <a:pPr defTabSz="966612">
                <a:defRPr/>
              </a:pPr>
              <a:t>25</a:t>
            </a:fld>
            <a:endParaRPr lang="en-US" altLang="en-US" sz="1300" dirty="0">
              <a:solidFill>
                <a:srgbClr val="000000"/>
              </a:solidFill>
            </a:endParaRPr>
          </a:p>
        </p:txBody>
      </p:sp>
    </p:spTree>
    <p:extLst>
      <p:ext uri="{BB962C8B-B14F-4D97-AF65-F5344CB8AC3E}">
        <p14:creationId xmlns:p14="http://schemas.microsoft.com/office/powerpoint/2010/main" val="3824305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i="1" dirty="0"/>
              <a:t>ECMO,</a:t>
            </a:r>
            <a:r>
              <a:rPr lang="en-US" i="1" baseline="0" dirty="0"/>
              <a:t> extracorporeal membrane oxygenation.</a:t>
            </a:r>
            <a:endParaRPr lang="en-US" sz="1300" i="1" dirty="0">
              <a:solidFill>
                <a:schemeClr val="bg2">
                  <a:lumMod val="10000"/>
                </a:schemeClr>
              </a:solidFill>
              <a:latin typeface="Calibri" panose="020F0502020204030204" pitchFamily="34" charset="0"/>
            </a:endParaRPr>
          </a:p>
          <a:p>
            <a:endParaRPr lang="en-US" i="1" dirty="0"/>
          </a:p>
        </p:txBody>
      </p:sp>
      <p:sp>
        <p:nvSpPr>
          <p:cNvPr id="4" name="Slide Number Placeholder 3"/>
          <p:cNvSpPr>
            <a:spLocks noGrp="1"/>
          </p:cNvSpPr>
          <p:nvPr>
            <p:ph type="sldNum" sz="quarter" idx="10"/>
          </p:nvPr>
        </p:nvSpPr>
        <p:spPr/>
        <p:txBody>
          <a:bodyPr/>
          <a:lstStyle/>
          <a:p>
            <a:pPr defTabSz="966612">
              <a:defRPr/>
            </a:pPr>
            <a:fld id="{2FB72F01-6714-4A31-8C22-8E0F1B091B56}" type="slidenum">
              <a:rPr lang="en-US" altLang="en-US" sz="1300">
                <a:solidFill>
                  <a:srgbClr val="000000"/>
                </a:solidFill>
              </a:rPr>
              <a:pPr defTabSz="966612">
                <a:defRPr/>
              </a:pPr>
              <a:t>26</a:t>
            </a:fld>
            <a:endParaRPr lang="en-US" altLang="en-US" sz="1300" dirty="0">
              <a:solidFill>
                <a:srgbClr val="000000"/>
              </a:solidFill>
            </a:endParaRPr>
          </a:p>
        </p:txBody>
      </p:sp>
    </p:spTree>
    <p:extLst>
      <p:ext uri="{BB962C8B-B14F-4D97-AF65-F5344CB8AC3E}">
        <p14:creationId xmlns:p14="http://schemas.microsoft.com/office/powerpoint/2010/main" val="171785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58D5F-2F1A-454D-B3A4-0D0531A0BF1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7950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MI, myocardial infarction; MS, multiple sclerosis.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0406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1054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 PCR, polymerase chain reaction; SD, standard deviation.</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1936E0-8996-4201-9307-411D60DDFD5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6431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1936E0-8996-4201-9307-411D60DDFD5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605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RR, rate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7464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RR, rate ratio.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433498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 rate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046919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RR, rate ratio.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4089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ARDS, acute respiratory distress syndrome;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DD9AA8-6BFA-477E-9DE5-74FF3718F46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7995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DD9AA8-6BFA-477E-9DE5-74FF3718F46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51529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DD9AA8-6BFA-477E-9DE5-74FF3718F46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29294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ARDS, acute respiratory distress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DD9AA8-6BFA-477E-9DE5-74FF3718F46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561334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DD9AA8-6BFA-477E-9DE5-74FF3718F46E}"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607349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cap="none" normalizeH="0" baseline="0" dirty="0">
                <a:ln>
                  <a:noFill/>
                </a:ln>
                <a:solidFill>
                  <a:schemeClr val="bg2">
                    <a:lumMod val="10000"/>
                  </a:schemeClr>
                </a:solidFill>
                <a:effectLst/>
                <a:latin typeface="Calibri" panose="020F0502020204030204" pitchFamily="34" charset="0"/>
              </a:rPr>
              <a:t>ECMO; </a:t>
            </a:r>
            <a:r>
              <a:rPr lang="en-US" sz="1200" b="0" i="1" kern="1200" dirty="0">
                <a:solidFill>
                  <a:schemeClr val="tx1"/>
                </a:solidFill>
                <a:effectLst/>
                <a:latin typeface="+mn-lt"/>
                <a:ea typeface="+mn-ea"/>
                <a:cs typeface="+mn-cs"/>
              </a:rPr>
              <a:t>extracorporeal membrane oxygenation;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IDSA, Infectious Diseases Society of America; NIH, National Institutes of Health; SpO</a:t>
            </a:r>
            <a:r>
              <a:rPr kumimoji="0" lang="en-US" sz="1200" b="0" i="1"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oxygen saturation.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1" u="none" strike="noStrike" cap="none" normalizeH="0" baseline="0" dirty="0">
              <a:ln>
                <a:noFill/>
              </a:ln>
              <a:solidFill>
                <a:schemeClr val="bg2">
                  <a:lumMod val="10000"/>
                </a:schemeClr>
              </a:solidFill>
              <a:effectLst/>
              <a:latin typeface="Calibri" panose="020F0502020204030204" pitchFamily="34" charset="0"/>
            </a:endParaRPr>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39470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 MERS, middle eastern respiratory syndrome; NIH, National Institutes of Health; PK, pharmacokinetics; SARS, severe acute respiratory syndrome; TB, tuberculosis.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816271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ATP, </a:t>
            </a:r>
            <a:r>
              <a:rPr lang="en-US" sz="1300" i="1" dirty="0"/>
              <a:t>adenosine triphosphate</a:t>
            </a:r>
            <a:r>
              <a:rPr lang="en-US" sz="1200" i="1" kern="1200" dirty="0">
                <a:solidFill>
                  <a:schemeClr val="tx1"/>
                </a:solidFill>
                <a:effectLst/>
                <a:latin typeface="Arial" charset="0"/>
                <a:ea typeface="+mn-ea"/>
                <a:cs typeface="+mn-cs"/>
              </a:rPr>
              <a:t>.</a:t>
            </a:r>
            <a:endParaRPr lang="en-US" i="1" dirty="0">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419477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a:t>
            </a:r>
            <a:r>
              <a:rPr lang="en-US" sz="1300" i="1" dirty="0">
                <a:latin typeface="Arial" panose="020B0604020202020204" pitchFamily="34" charset="0"/>
                <a:cs typeface="Arial" panose="020B0604020202020204" pitchFamily="34" charset="0"/>
              </a:rPr>
              <a:t>;</a:t>
            </a:r>
            <a:r>
              <a:rPr lang="en-US" sz="1400" i="1" dirty="0">
                <a:latin typeface="Arial" panose="020B0604020202020204" pitchFamily="34" charset="0"/>
                <a:cs typeface="Arial" panose="020B0604020202020204" pitchFamily="34" charset="0"/>
              </a:rPr>
              <a:t> eGFR, estimated glomerular filtration rate; </a:t>
            </a:r>
            <a:r>
              <a:rPr lang="en-US" sz="1300" i="1" dirty="0">
                <a:latin typeface="Arial" panose="020B0604020202020204" pitchFamily="34" charset="0"/>
                <a:cs typeface="Arial" panose="020B0604020202020204" pitchFamily="34" charset="0"/>
              </a:rPr>
              <a:t>ULN, upper limit of normal.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8974944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i="1" dirty="0">
                <a:latin typeface="Arial" panose="020B0604020202020204" pitchFamily="34" charset="0"/>
                <a:cs typeface="Arial" panose="020B0604020202020204" pitchFamily="34" charset="0"/>
              </a:rPr>
              <a:t>eGFR, estimated glomerular filtration rate; EUA, emergency use authorization; </a:t>
            </a:r>
            <a:r>
              <a:rPr lang="en-US" i="1" dirty="0"/>
              <a:t>PK, pharmacokinetic; </a:t>
            </a:r>
            <a:r>
              <a:rPr lang="en-US" i="1" dirty="0" err="1"/>
              <a:t>SCr</a:t>
            </a:r>
            <a:r>
              <a:rPr lang="en-US" i="1" dirty="0"/>
              <a:t>, serum creatinine.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826364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SpO</a:t>
            </a:r>
            <a:r>
              <a:rPr lang="en-US" i="1" baseline="-25000" dirty="0"/>
              <a:t>2</a:t>
            </a:r>
            <a:r>
              <a:rPr lang="en-US" i="1" dirty="0"/>
              <a:t>, oxygen saturation.</a:t>
            </a:r>
          </a:p>
        </p:txBody>
      </p:sp>
      <p:sp>
        <p:nvSpPr>
          <p:cNvPr id="4" name="Slide Number Placeholder 3"/>
          <p:cNvSpPr>
            <a:spLocks noGrp="1"/>
          </p:cNvSpPr>
          <p:nvPr>
            <p:ph type="sldNum" sz="quarter" idx="5"/>
          </p:nvPr>
        </p:nvSpPr>
        <p:spPr/>
        <p:txBody>
          <a:bodyPr/>
          <a:lstStyle/>
          <a:p>
            <a:fld id="{17BACBBC-9C97-4E19-81CB-CB232506ABF7}" type="slidenum">
              <a:rPr lang="en-US" smtClean="0"/>
              <a:t>50</a:t>
            </a:fld>
            <a:endParaRPr lang="en-US" dirty="0"/>
          </a:p>
        </p:txBody>
      </p:sp>
    </p:spTree>
    <p:extLst>
      <p:ext uri="{BB962C8B-B14F-4D97-AF65-F5344CB8AC3E}">
        <p14:creationId xmlns:p14="http://schemas.microsoft.com/office/powerpoint/2010/main" val="15334802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ECMO, extracorporeal membrane oxygenation.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69878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 SD, standard deviation.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1936E0-8996-4201-9307-411D60DDFD5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64312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Arial" panose="020B0604020202020204" pitchFamily="34" charset="0"/>
                <a:cs typeface="Arial" panose="020B0604020202020204" pitchFamily="34" charset="0"/>
              </a:rPr>
              <a:t>ECMO, extracorporeal membrane oxygenation.</a:t>
            </a:r>
          </a:p>
          <a:p>
            <a:endParaRPr lang="en-US" dirty="0"/>
          </a:p>
        </p:txBody>
      </p:sp>
      <p:sp>
        <p:nvSpPr>
          <p:cNvPr id="4" name="Slide Number Placeholder 3"/>
          <p:cNvSpPr>
            <a:spLocks noGrp="1"/>
          </p:cNvSpPr>
          <p:nvPr>
            <p:ph type="sldNum" sz="quarter" idx="5"/>
          </p:nvPr>
        </p:nvSpPr>
        <p:spPr/>
        <p:txBody>
          <a:bodyPr/>
          <a:lstStyle/>
          <a:p>
            <a:fld id="{17BACBBC-9C97-4E19-81CB-CB232506ABF7}" type="slidenum">
              <a:rPr lang="en-US" smtClean="0"/>
              <a:t>53</a:t>
            </a:fld>
            <a:endParaRPr lang="en-US" dirty="0"/>
          </a:p>
        </p:txBody>
      </p:sp>
    </p:spTree>
    <p:extLst>
      <p:ext uri="{BB962C8B-B14F-4D97-AF65-F5344CB8AC3E}">
        <p14:creationId xmlns:p14="http://schemas.microsoft.com/office/powerpoint/2010/main" val="15363292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Arial" panose="020B0604020202020204" pitchFamily="34" charset="0"/>
                <a:cs typeface="Arial" panose="020B0604020202020204" pitchFamily="34" charset="0"/>
              </a:rPr>
              <a:t>AE, adverse event; GFR, glomerular filtration rate; NR, not reported; RR, rate ratio.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8839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38024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a:t>
            </a:r>
            <a:r>
              <a:rPr lang="en-US" sz="1200" i="1" dirty="0">
                <a:latin typeface="Arial" panose="020B0604020202020204" pitchFamily="34" charset="0"/>
                <a:cs typeface="Arial" panose="020B0604020202020204" pitchFamily="34" charset="0"/>
              </a:rPr>
              <a:t>ECMO, extracorporeal membrane oxygenation.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690344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ECMO, extracorporeal membrane oxygenation.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1936E0-8996-4201-9307-411D60DDFD5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85692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SpO</a:t>
            </a:r>
            <a:r>
              <a:rPr kumimoji="0" lang="en-US" sz="1200" b="0" i="1"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blood oxygen saturation.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989347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ECMO, extracorporeal membrane oxygenation.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41967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7640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RT-PCR, reverse transcription polymerase chain reaction;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SpO</a:t>
            </a:r>
            <a:r>
              <a:rPr kumimoji="0" lang="en-US" sz="1200" b="0" i="1"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blood oxygen saturation.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23686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BMI, body mass index; IQR, interquartile range;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1936E0-8996-4201-9307-411D60DDFD5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48135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79298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1621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ECMO, </a:t>
            </a:r>
            <a:r>
              <a:rPr lang="en-US" b="0" i="1" dirty="0">
                <a:solidFill>
                  <a:srgbClr val="222222"/>
                </a:solidFill>
                <a:effectLst/>
                <a:latin typeface="Roboto"/>
              </a:rPr>
              <a:t>extracorporeal membrane oxygenation.</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95179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93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aOR, adjusted odds ratio; BL, baseline; COPD, chronic obstructive pulmonary disease; CVD, cardiovascular disease; NA, not applicable.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561616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OR, odds ratio; RDV, remdesivir; RT-PCR, reverse transcriptase polymerase chain reaction;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SpO</a:t>
            </a:r>
            <a:r>
              <a:rPr kumimoji="0" lang="en-US" sz="1200" b="0" i="1"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blood oxygen saturation.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36027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7BACBBC-9C97-4E19-81CB-CB232506ABF7}" type="slidenum">
              <a:rPr lang="en-US" smtClean="0"/>
              <a:t>70</a:t>
            </a:fld>
            <a:endParaRPr lang="en-US" dirty="0"/>
          </a:p>
        </p:txBody>
      </p:sp>
    </p:spTree>
    <p:extLst>
      <p:ext uri="{BB962C8B-B14F-4D97-AF65-F5344CB8AC3E}">
        <p14:creationId xmlns:p14="http://schemas.microsoft.com/office/powerpoint/2010/main" val="3648074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HFNC, high-flow nasal cannula oxygen; IMV, invasive mechanical ventilation; IFN, interferon; NIPPV, noninvasive positive pressure; RDV, remdesivir.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756158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COPD, chronic obstructive pulmonary disease; HFNC, high-flow nasal cannula oxygen; IMV, invasive mechanical ventilation; NIPPV, noninvasive positive pressure.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135559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913649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HW, Hispanic White; NHW, non-Hispanic White.</a:t>
            </a:r>
          </a:p>
        </p:txBody>
      </p:sp>
      <p:sp>
        <p:nvSpPr>
          <p:cNvPr id="4" name="Slide Number Placeholder 3"/>
          <p:cNvSpPr>
            <a:spLocks noGrp="1"/>
          </p:cNvSpPr>
          <p:nvPr>
            <p:ph type="sldNum" sz="quarter" idx="5"/>
          </p:nvPr>
        </p:nvSpPr>
        <p:spPr/>
        <p:txBody>
          <a:bodyPr/>
          <a:lstStyle/>
          <a:p>
            <a:fld id="{17BACBBC-9C97-4E19-81CB-CB232506ABF7}" type="slidenum">
              <a:rPr lang="en-US" smtClean="0"/>
              <a:t>74</a:t>
            </a:fld>
            <a:endParaRPr lang="en-US" dirty="0"/>
          </a:p>
        </p:txBody>
      </p:sp>
    </p:spTree>
    <p:extLst>
      <p:ext uri="{BB962C8B-B14F-4D97-AF65-F5344CB8AC3E}">
        <p14:creationId xmlns:p14="http://schemas.microsoft.com/office/powerpoint/2010/main" val="23283566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 HW, Hispanic White; NHW, non-Hispanic White; NS, not significant; SAE, serious adverse event.</a:t>
            </a:r>
          </a:p>
        </p:txBody>
      </p:sp>
      <p:sp>
        <p:nvSpPr>
          <p:cNvPr id="4" name="Slide Number Placeholder 3"/>
          <p:cNvSpPr>
            <a:spLocks noGrp="1"/>
          </p:cNvSpPr>
          <p:nvPr>
            <p:ph type="sldNum" sz="quarter" idx="5"/>
          </p:nvPr>
        </p:nvSpPr>
        <p:spPr/>
        <p:txBody>
          <a:bodyPr/>
          <a:lstStyle/>
          <a:p>
            <a:fld id="{17BACBBC-9C97-4E19-81CB-CB232506ABF7}" type="slidenum">
              <a:rPr lang="en-US" smtClean="0"/>
              <a:t>75</a:t>
            </a:fld>
            <a:endParaRPr lang="en-US" dirty="0"/>
          </a:p>
        </p:txBody>
      </p:sp>
    </p:spTree>
    <p:extLst>
      <p:ext uri="{BB962C8B-B14F-4D97-AF65-F5344CB8AC3E}">
        <p14:creationId xmlns:p14="http://schemas.microsoft.com/office/powerpoint/2010/main" val="145020895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RR, rate ratio.</a:t>
            </a:r>
          </a:p>
        </p:txBody>
      </p:sp>
      <p:sp>
        <p:nvSpPr>
          <p:cNvPr id="4" name="Slide Number Placeholder 3"/>
          <p:cNvSpPr>
            <a:spLocks noGrp="1"/>
          </p:cNvSpPr>
          <p:nvPr>
            <p:ph type="sldNum" sz="quarter" idx="5"/>
          </p:nvPr>
        </p:nvSpPr>
        <p:spPr/>
        <p:txBody>
          <a:bodyPr/>
          <a:lstStyle/>
          <a:p>
            <a:pPr fontAlgn="base">
              <a:spcBef>
                <a:spcPct val="0"/>
              </a:spcBef>
              <a:spcAft>
                <a:spcPct val="0"/>
              </a:spcAft>
              <a:defRPr/>
            </a:pPr>
            <a:fld id="{10178F02-FFE0-45A1-BB2C-1066C487A83A}" type="slidenum">
              <a:rPr lang="en-US" smtClean="0">
                <a:solidFill>
                  <a:srgbClr val="000000"/>
                </a:solidFill>
                <a:latin typeface="Arial" panose="020B0604020202020204" pitchFamily="34" charset="0"/>
                <a:cs typeface="Arial" panose="020B0604020202020204" pitchFamily="34" charset="0"/>
              </a:rPr>
              <a:pPr fontAlgn="base">
                <a:spcBef>
                  <a:spcPct val="0"/>
                </a:spcBef>
                <a:spcAft>
                  <a:spcPct val="0"/>
                </a:spcAft>
                <a:defRPr/>
              </a:pPr>
              <a:t>76</a:t>
            </a:fld>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97286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PCR,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944302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NP, nasopharyngeal; RDV, remdesivir; PBO, placebo; RR, risk reduction; TWA, time-weighted average.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746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918365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7465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N/A, not applicable.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4376446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a:t>
            </a:r>
            <a:r>
              <a:rPr kumimoji="0" lang="en-US" sz="1200" b="0" i="1" u="none" strike="noStrike" cap="none" normalizeH="0" baseline="0" dirty="0">
                <a:ln>
                  <a:noFill/>
                </a:ln>
                <a:solidFill>
                  <a:schemeClr val="bg2">
                    <a:lumMod val="10000"/>
                  </a:schemeClr>
                </a:solidFill>
                <a:effectLst/>
                <a:latin typeface="Calibri" panose="020F0502020204030204" pitchFamily="34" charset="0"/>
              </a:rPr>
              <a:t>.</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36027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AKI, acute kidney injury; eGFR, estimated glomerular filtration rate; SAE, serious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448B5C-7F00-44BF-9B49-21151085A5B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2747678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NOAEL, no</a:t>
            </a:r>
            <a:r>
              <a:rPr lang="en-US" sz="1200" i="1" kern="1200" baseline="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observed</a:t>
            </a:r>
            <a:r>
              <a:rPr lang="en-US" sz="1200" i="1" kern="1200" baseline="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adverse</a:t>
            </a:r>
            <a:r>
              <a:rPr lang="en-US" sz="1200" i="1" kern="1200" baseline="0" dirty="0">
                <a:solidFill>
                  <a:schemeClr val="tx1"/>
                </a:solidFill>
                <a:effectLst/>
                <a:latin typeface="Arial" charset="0"/>
                <a:ea typeface="+mn-ea"/>
                <a:cs typeface="+mn-cs"/>
              </a:rPr>
              <a:t> </a:t>
            </a:r>
            <a:r>
              <a:rPr lang="en-US" sz="1200" i="1" kern="1200" dirty="0">
                <a:solidFill>
                  <a:schemeClr val="tx1"/>
                </a:solidFill>
                <a:effectLst/>
                <a:latin typeface="Arial" charset="0"/>
                <a:ea typeface="+mn-ea"/>
                <a:cs typeface="+mn-cs"/>
              </a:rPr>
              <a:t>effect level; </a:t>
            </a:r>
            <a:r>
              <a:rPr lang="en-US" b="0" i="1" dirty="0"/>
              <a:t>PK, </a:t>
            </a:r>
            <a:r>
              <a:rPr lang="en-US" sz="1200" b="0" i="1" kern="1200" dirty="0">
                <a:solidFill>
                  <a:schemeClr val="tx1"/>
                </a:solidFill>
                <a:effectLst/>
                <a:latin typeface="Arial" charset="0"/>
                <a:ea typeface="+mn-ea"/>
                <a:cs typeface="+mn-cs"/>
              </a:rPr>
              <a:t>pharmacokinetic; RTV, ritonavir.</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771192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RTV, ritonavir.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91400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DSMB, data and safety monitoring board; EUA, Emergency Use Authorization; RTV, ritonavir.</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0595530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RF, risk factor.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98419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04056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ffectLst/>
              </a:rPr>
              <a:t>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494718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IQR, interquartile range.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07145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PCR,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4263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a:t>
            </a:r>
            <a:r>
              <a:rPr lang="en-US" i="1" baseline="-25000" dirty="0"/>
              <a:t>50</a:t>
            </a:r>
            <a:r>
              <a:rPr lang="en-US" i="1" dirty="0"/>
              <a:t>, one-half maximal inhibitor concentration; PRSD01, SARS-CoV-2 pango lineage BA.2 virus.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42527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097953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728585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50866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 adenine; C, cytosine; G, guanine; MoA, mechanism of action; NGS, next-generation sequencing; NHC, N-hydroxycytidine; NSP, nonstructural protein; TERM, treatment-emergent resistance mutation; U, uracil.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025545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DSMB, data and safety monitoring board; 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6372790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EMA, European Medicines Agency; 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941817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7217465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LMP, last menstrual period.</a:t>
            </a:r>
          </a:p>
        </p:txBody>
      </p:sp>
    </p:spTree>
    <p:extLst>
      <p:ext uri="{BB962C8B-B14F-4D97-AF65-F5344CB8AC3E}">
        <p14:creationId xmlns:p14="http://schemas.microsoft.com/office/powerpoint/2010/main" val="13513866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ffectLst/>
              </a:rPr>
              <a:t>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34420027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ED, emergency department.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3AE10F-F71E-4A3F-840B-BE47B7D6DC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1337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eGFR, estimated glomerular filtration rate.</a:t>
            </a:r>
          </a:p>
        </p:txBody>
      </p:sp>
      <p:sp>
        <p:nvSpPr>
          <p:cNvPr id="4" name="Slide Number Placeholder 3"/>
          <p:cNvSpPr>
            <a:spLocks noGrp="1"/>
          </p:cNvSpPr>
          <p:nvPr>
            <p:ph type="sldNum" sz="quarter" idx="5"/>
          </p:nvPr>
        </p:nvSpPr>
        <p:spPr/>
        <p:txBody>
          <a:bodyPr/>
          <a:lstStyle/>
          <a:p>
            <a:fld id="{17BACBBC-9C97-4E19-81CB-CB232506ABF7}" type="slidenum">
              <a:rPr lang="en-US" smtClean="0"/>
              <a:t>114</a:t>
            </a:fld>
            <a:endParaRPr lang="en-US" dirty="0"/>
          </a:p>
        </p:txBody>
      </p:sp>
    </p:spTree>
    <p:extLst>
      <p:ext uri="{BB962C8B-B14F-4D97-AF65-F5344CB8AC3E}">
        <p14:creationId xmlns:p14="http://schemas.microsoft.com/office/powerpoint/2010/main" val="8355513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eGFR, estimated glomerular filtration rate; NIH, National Institutes of Health; RTV, ritonavir.</a:t>
            </a:r>
          </a:p>
        </p:txBody>
      </p:sp>
      <p:sp>
        <p:nvSpPr>
          <p:cNvPr id="4" name="Slide Number Placeholder 3"/>
          <p:cNvSpPr>
            <a:spLocks noGrp="1"/>
          </p:cNvSpPr>
          <p:nvPr>
            <p:ph type="sldNum" sz="quarter" idx="5"/>
          </p:nvPr>
        </p:nvSpPr>
        <p:spPr/>
        <p:txBody>
          <a:bodyPr/>
          <a:lstStyle/>
          <a:p>
            <a:fld id="{7571A6FC-DFF1-44D4-94ED-552CBB6A6B8C}" type="slidenum">
              <a:rPr lang="en-AU" smtClean="0"/>
              <a:t>116</a:t>
            </a:fld>
            <a:endParaRPr lang="en-AU" dirty="0"/>
          </a:p>
        </p:txBody>
      </p:sp>
    </p:spTree>
    <p:extLst>
      <p:ext uri="{BB962C8B-B14F-4D97-AF65-F5344CB8AC3E}">
        <p14:creationId xmlns:p14="http://schemas.microsoft.com/office/powerpoint/2010/main" val="251689573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INR, international normalized ratio.</a:t>
            </a:r>
          </a:p>
        </p:txBody>
      </p:sp>
      <p:sp>
        <p:nvSpPr>
          <p:cNvPr id="4" name="Slide Number Placeholder 3"/>
          <p:cNvSpPr>
            <a:spLocks noGrp="1"/>
          </p:cNvSpPr>
          <p:nvPr>
            <p:ph type="sldNum" sz="quarter" idx="5"/>
          </p:nvPr>
        </p:nvSpPr>
        <p:spPr/>
        <p:txBody>
          <a:bodyPr/>
          <a:lstStyle/>
          <a:p>
            <a:fld id="{7571A6FC-DFF1-44D4-94ED-552CBB6A6B8C}" type="slidenum">
              <a:rPr lang="en-AU" smtClean="0"/>
              <a:t>117</a:t>
            </a:fld>
            <a:endParaRPr lang="en-AU" dirty="0"/>
          </a:p>
        </p:txBody>
      </p:sp>
    </p:spTree>
    <p:extLst>
      <p:ext uri="{BB962C8B-B14F-4D97-AF65-F5344CB8AC3E}">
        <p14:creationId xmlns:p14="http://schemas.microsoft.com/office/powerpoint/2010/main" val="195107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NIH, National Institutes of Health.</a:t>
            </a:r>
          </a:p>
        </p:txBody>
      </p:sp>
      <p:sp>
        <p:nvSpPr>
          <p:cNvPr id="4" name="Slide Number Placeholder 3"/>
          <p:cNvSpPr>
            <a:spLocks noGrp="1"/>
          </p:cNvSpPr>
          <p:nvPr>
            <p:ph type="sldNum" sz="quarter" idx="5"/>
          </p:nvPr>
        </p:nvSpPr>
        <p:spPr/>
        <p:txBody>
          <a:bodyPr/>
          <a:lstStyle/>
          <a:p>
            <a:fld id="{17BACBBC-9C97-4E19-81CB-CB232506ABF7}" type="slidenum">
              <a:rPr lang="en-US" smtClean="0"/>
              <a:t>118</a:t>
            </a:fld>
            <a:endParaRPr lang="en-US" dirty="0"/>
          </a:p>
        </p:txBody>
      </p:sp>
    </p:spTree>
    <p:extLst>
      <p:ext uri="{BB962C8B-B14F-4D97-AF65-F5344CB8AC3E}">
        <p14:creationId xmlns:p14="http://schemas.microsoft.com/office/powerpoint/2010/main" val="459049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VOC, variant of concern.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121</a:t>
            </a:fld>
            <a:endParaRPr lang="en-US" altLang="en-US" dirty="0"/>
          </a:p>
        </p:txBody>
      </p:sp>
    </p:spTree>
    <p:extLst>
      <p:ext uri="{BB962C8B-B14F-4D97-AF65-F5344CB8AC3E}">
        <p14:creationId xmlns:p14="http://schemas.microsoft.com/office/powerpoint/2010/main" val="166548933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a:t>
            </a:r>
            <a:r>
              <a:rPr lang="en-US" i="1" baseline="-25000" dirty="0"/>
              <a:t>50</a:t>
            </a:r>
            <a:r>
              <a:rPr lang="en-US" i="1" dirty="0"/>
              <a:t>, 50% effective concentration; EIDD-1931, investigational RNA polymerase inhibitor; GS-441524, oral analog of remdesivir; VOC, variant of concern.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548933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813943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ICU, intensive care unit.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556292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751887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BACBBC-9C97-4E19-81CB-CB232506AB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29215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ACE2, angiotensin-converting enzyme 2; mAb, monoclonal antibody; RBM, receptor-binding motif.</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128</a:t>
            </a:fld>
            <a:endParaRPr lang="en-US" altLang="en-US" dirty="0"/>
          </a:p>
        </p:txBody>
      </p:sp>
    </p:spTree>
    <p:extLst>
      <p:ext uri="{BB962C8B-B14F-4D97-AF65-F5344CB8AC3E}">
        <p14:creationId xmlns:p14="http://schemas.microsoft.com/office/powerpoint/2010/main" val="23251387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FRNT, </a:t>
            </a:r>
            <a:r>
              <a:rPr lang="en-US" b="0" i="1" dirty="0">
                <a:solidFill>
                  <a:srgbClr val="4D4D4D"/>
                </a:solidFill>
                <a:effectLst/>
                <a:latin typeface="ff-quadraat-web-pro"/>
              </a:rPr>
              <a:t>focus reduction neutralization test 50 (</a:t>
            </a:r>
            <a:r>
              <a:rPr lang="en-US" sz="1800" i="1" dirty="0">
                <a:effectLst/>
                <a:latin typeface="Segoe UI" panose="020B0502040204020203" pitchFamily="34" charset="0"/>
              </a:rPr>
              <a:t>titer of monoclonal antibodies required for a 50% reduction in the number of infectious foci).</a:t>
            </a:r>
            <a:endParaRPr lang="en-US" sz="1800" i="1"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49286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712918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18680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745313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 RT-PCR, reverse-transcriptase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890186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ffectLst/>
              </a:rPr>
              <a:t>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76050219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1533119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ffectLst/>
              </a:rPr>
              <a:t>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0250615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138</a:t>
            </a:fld>
            <a:endParaRPr lang="en-US" altLang="en-US" dirty="0"/>
          </a:p>
        </p:txBody>
      </p:sp>
    </p:spTree>
    <p:extLst>
      <p:ext uri="{BB962C8B-B14F-4D97-AF65-F5344CB8AC3E}">
        <p14:creationId xmlns:p14="http://schemas.microsoft.com/office/powerpoint/2010/main" val="7257956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 RT-PCR, real-time polymerase chain reaction.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28109518"/>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CI, confidence interval; RRR, relative risk reduction; RT-PCR, real-time polymerase chain reaction.</a:t>
            </a:r>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079522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525016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EUA, emergency use authorization</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718411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4D5156"/>
                </a:solidFill>
                <a:effectLst/>
                <a:latin typeface="Roboto" panose="02000000000000000000" pitchFamily="2" charset="0"/>
              </a:rPr>
              <a:t>AE, adverse event; EUA, Emergency Use Authorization; mAb, monoclonal antibody.</a:t>
            </a:r>
            <a:endParaRPr lang="en-US" i="1"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144</a:t>
            </a:fld>
            <a:endParaRPr lang="en-US" altLang="en-US" dirty="0"/>
          </a:p>
        </p:txBody>
      </p:sp>
    </p:spTree>
    <p:extLst>
      <p:ext uri="{BB962C8B-B14F-4D97-AF65-F5344CB8AC3E}">
        <p14:creationId xmlns:p14="http://schemas.microsoft.com/office/powerpoint/2010/main" val="3044629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defRPr/>
            </a:pPr>
            <a:fld id="{70A32CB7-E0BC-4F61-A441-E83413F2A642}" type="slidenum">
              <a:rPr lang="en-US" altLang="en-US" smtClean="0">
                <a:solidFill>
                  <a:srgbClr val="000000"/>
                </a:solidFill>
                <a:cs typeface="Arial" panose="020B0604020202020204" pitchFamily="34" charset="0"/>
              </a:rPr>
              <a:pPr fontAlgn="base">
                <a:spcBef>
                  <a:spcPct val="0"/>
                </a:spcBef>
                <a:spcAft>
                  <a:spcPct val="0"/>
                </a:spcAft>
                <a:defRPr/>
              </a:pPr>
              <a:t>147</a:t>
            </a:fld>
            <a:endParaRPr lang="en-US" altLang="en-US" dirty="0">
              <a:solidFill>
                <a:srgbClr val="000000"/>
              </a:solidFill>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1" u="none" strike="noStrike" cap="none" normalizeH="0" baseline="0" dirty="0">
                <a:ln>
                  <a:noFill/>
                </a:ln>
                <a:solidFill>
                  <a:schemeClr val="bg2">
                    <a:lumMod val="10000"/>
                  </a:schemeClr>
                </a:solidFill>
                <a:effectLst/>
                <a:latin typeface="Calibri" panose="020F0502020204030204" pitchFamily="34" charset="0"/>
              </a:rPr>
              <a:t>FiO</a:t>
            </a:r>
            <a:r>
              <a:rPr kumimoji="0" lang="en-US" sz="1200" b="0" i="1"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fraction of inspired oxygen; </a:t>
            </a:r>
            <a:r>
              <a:rPr lang="en-US" sz="1200" b="0" i="1" kern="1200" dirty="0">
                <a:solidFill>
                  <a:schemeClr val="tx1"/>
                </a:solidFill>
                <a:effectLst/>
                <a:latin typeface="Arial" charset="0"/>
                <a:ea typeface="+mn-ea"/>
                <a:cs typeface="+mn-cs"/>
              </a:rPr>
              <a:t>PaO</a:t>
            </a:r>
            <a:r>
              <a:rPr lang="en-US" sz="1200" b="0" i="1" kern="1200" baseline="-25000" dirty="0">
                <a:solidFill>
                  <a:schemeClr val="tx1"/>
                </a:solidFill>
                <a:effectLst/>
                <a:latin typeface="Arial" charset="0"/>
                <a:ea typeface="+mn-ea"/>
                <a:cs typeface="+mn-cs"/>
              </a:rPr>
              <a:t>2</a:t>
            </a:r>
            <a:r>
              <a:rPr lang="en-US" sz="1200" b="0" i="1" kern="1200" dirty="0">
                <a:solidFill>
                  <a:schemeClr val="tx1"/>
                </a:solidFill>
                <a:effectLst/>
                <a:latin typeface="Arial" charset="0"/>
                <a:ea typeface="+mn-ea"/>
                <a:cs typeface="+mn-cs"/>
              </a:rPr>
              <a:t>, </a:t>
            </a:r>
            <a:r>
              <a:rPr lang="en-US" b="0" i="1" dirty="0">
                <a:solidFill>
                  <a:srgbClr val="222222"/>
                </a:solidFill>
                <a:effectLst/>
                <a:latin typeface="Roboto"/>
              </a:rPr>
              <a:t>partial pressure of oxygen; </a:t>
            </a:r>
            <a:r>
              <a:rPr lang="en-US" altLang="en-US" sz="1200" b="0" i="1" dirty="0">
                <a:solidFill>
                  <a:srgbClr val="000000"/>
                </a:solidFill>
                <a:latin typeface="Calibri" panose="020F0502020204030204" pitchFamily="34" charset="0"/>
                <a:cs typeface="Arial" panose="020B0604020202020204" pitchFamily="34" charset="0"/>
              </a:rPr>
              <a:t>SpO</a:t>
            </a:r>
            <a:r>
              <a:rPr lang="en-US" altLang="en-US" sz="1200" b="0" i="1" baseline="-25000" dirty="0">
                <a:solidFill>
                  <a:srgbClr val="000000"/>
                </a:solidFill>
                <a:latin typeface="Calibri" panose="020F0502020204030204" pitchFamily="34" charset="0"/>
                <a:cs typeface="Arial" panose="020B0604020202020204" pitchFamily="34" charset="0"/>
              </a:rPr>
              <a:t>2</a:t>
            </a:r>
            <a:r>
              <a:rPr lang="en-US" altLang="en-US" sz="1200" b="0" i="1" baseline="0" dirty="0">
                <a:solidFill>
                  <a:srgbClr val="000000"/>
                </a:solidFill>
                <a:latin typeface="Calibri" panose="020F0502020204030204" pitchFamily="34" charset="0"/>
                <a:cs typeface="Arial" panose="020B0604020202020204" pitchFamily="34" charset="0"/>
              </a:rPr>
              <a:t>, oxygen saturation.</a:t>
            </a:r>
            <a:endParaRPr lang="en-GB" altLang="en-US" i="1" dirty="0">
              <a:latin typeface="Arial" panose="020B0604020202020204" pitchFamily="34" charset="0"/>
            </a:endParaRP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99823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DMARD, disease-modifying antirheumatic drug.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079059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ARDS, acute respiratory distress syndrome.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7462925"/>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0" i="1" dirty="0">
                <a:solidFill>
                  <a:srgbClr val="000000"/>
                </a:solidFill>
                <a:latin typeface="Calibri" panose="020F0502020204030204" pitchFamily="34" charset="0"/>
                <a:cs typeface="Arial" panose="020B0604020202020204" pitchFamily="34" charset="0"/>
              </a:rPr>
              <a:t>SpO</a:t>
            </a:r>
            <a:r>
              <a:rPr lang="en-US" altLang="en-US" sz="1200" b="0" i="1" baseline="-25000" dirty="0">
                <a:solidFill>
                  <a:srgbClr val="000000"/>
                </a:solidFill>
                <a:latin typeface="Calibri" panose="020F0502020204030204" pitchFamily="34" charset="0"/>
                <a:cs typeface="Arial" panose="020B0604020202020204" pitchFamily="34" charset="0"/>
              </a:rPr>
              <a:t>2</a:t>
            </a:r>
            <a:r>
              <a:rPr lang="en-US" altLang="en-US" sz="1200" b="0" i="1" baseline="0" dirty="0">
                <a:solidFill>
                  <a:srgbClr val="000000"/>
                </a:solidFill>
                <a:latin typeface="Calibri" panose="020F0502020204030204" pitchFamily="34" charset="0"/>
                <a:cs typeface="Arial" panose="020B0604020202020204" pitchFamily="34" charset="0"/>
              </a:rPr>
              <a:t>, oxygen saturation.</a:t>
            </a:r>
          </a:p>
          <a:p>
            <a:endParaRPr lang="en-US" sz="1200" b="0" i="1" baseline="0" dirty="0">
              <a:solidFill>
                <a:srgbClr val="000000"/>
              </a:solidFill>
              <a:latin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0178F02-FFE0-45A1-BB2C-1066C487A83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089117"/>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reported; OR, odds ratio.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226790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ffectLst/>
              </a:rPr>
              <a:t>CBC, complete blood count; eGFR, estimated glomerular filtration rate; 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77309217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EUA, Emergency Use Authorization; VTE, venous thromboembolism.</a:t>
            </a:r>
            <a:endParaRPr lang="en-US" i="1" dirty="0">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63503190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eGFR, estimated glomerular filtration rate; EUA, Emergency Use Authorization.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11241591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effectLst/>
              </a:rPr>
              <a:t>ALC, absolute lymphocyte count; ALT, alanine aminotransferase; ANC, absolute neutrophil count; AST, aspartate aminotransferase; eGFR, estimated glomerular filtration rate; EUA, Emergency Use Authorization.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178F02-FFE0-45A1-BB2C-1066C487A83A}"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8311447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ECMO, extracorporeal membrane oxygenation; EUA, Emergency Use Authorization.</a:t>
            </a:r>
            <a:endParaRPr lang="en-US" dirty="0"/>
          </a:p>
        </p:txBody>
      </p:sp>
      <p:sp>
        <p:nvSpPr>
          <p:cNvPr id="4" name="Slide Number Placeholder 3"/>
          <p:cNvSpPr>
            <a:spLocks noGrp="1"/>
          </p:cNvSpPr>
          <p:nvPr>
            <p:ph type="sldNum" sz="quarter" idx="5"/>
          </p:nvPr>
        </p:nvSpPr>
        <p:spPr/>
        <p:txBody>
          <a:bodyPr/>
          <a:lstStyle/>
          <a:p>
            <a:fld id="{17BACBBC-9C97-4E19-81CB-CB232506ABF7}" type="slidenum">
              <a:rPr lang="en-US" smtClean="0"/>
              <a:t>156</a:t>
            </a:fld>
            <a:endParaRPr lang="en-US" dirty="0"/>
          </a:p>
        </p:txBody>
      </p:sp>
    </p:spTree>
    <p:extLst>
      <p:ext uri="{BB962C8B-B14F-4D97-AF65-F5344CB8AC3E}">
        <p14:creationId xmlns:p14="http://schemas.microsoft.com/office/powerpoint/2010/main" val="308715678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IVIG, intravenous immune globulin; RT-PCR, real-time polymerase chain reaction;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2810951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ECMO, extracorporeal membrane oxygenation; ITT, intention-to-treat; KM, Kaplan-Meier; NA, not applicable; RR, relative risk; SD, standard deviation; SoC, standard of care.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079522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DVT, deep-vein thrombosis; PE, pulmonary artery embolus; SoC, standard of care; TE, treatment emergent; VTE, venous thromboembolic event.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525016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ULN, upper limit of normal; VTE, venous thromboembolism.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160</a:t>
            </a:fld>
            <a:endParaRPr lang="en-US" altLang="en-US" dirty="0"/>
          </a:p>
        </p:txBody>
      </p:sp>
    </p:spTree>
    <p:extLst>
      <p:ext uri="{BB962C8B-B14F-4D97-AF65-F5344CB8AC3E}">
        <p14:creationId xmlns:p14="http://schemas.microsoft.com/office/powerpoint/2010/main" val="50943806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ECMO, extracorporeal membrane oxygenation; IQR, interquartile range.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979636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ALC, absolute leucocyte count; ALT, alanine aminotransferase; ANC, absolute neutrophil count; AST, aspartate aminotransferase; IQR, interquartile range; ULN, upper limit of normal.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605520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8558D5F-2F1A-454D-B3A4-0D0531A0BF18}" type="slidenum">
              <a:rPr lang="en-US" smtClean="0">
                <a:solidFill>
                  <a:prstClr val="black"/>
                </a:solidFill>
                <a:latin typeface="Calibri"/>
              </a:rPr>
              <a:pPr>
                <a:defRPr/>
              </a:pPr>
              <a:t>163</a:t>
            </a:fld>
            <a:endParaRPr lang="en-US" dirty="0">
              <a:solidFill>
                <a:prstClr val="black"/>
              </a:solidFill>
              <a:latin typeface="Calibri"/>
            </a:endParaRPr>
          </a:p>
        </p:txBody>
      </p:sp>
    </p:spTree>
    <p:extLst>
      <p:ext uri="{BB962C8B-B14F-4D97-AF65-F5344CB8AC3E}">
        <p14:creationId xmlns:p14="http://schemas.microsoft.com/office/powerpoint/2010/main" val="307239555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defRPr/>
            </a:pPr>
            <a:fld id="{70A32CB7-E0BC-4F61-A441-E83413F2A642}" type="slidenum">
              <a:rPr lang="en-US" altLang="en-US" smtClean="0">
                <a:solidFill>
                  <a:srgbClr val="000000"/>
                </a:solidFill>
                <a:cs typeface="Arial" panose="020B0604020202020204" pitchFamily="34" charset="0"/>
              </a:rPr>
              <a:pPr fontAlgn="base">
                <a:spcBef>
                  <a:spcPct val="0"/>
                </a:spcBef>
                <a:spcAft>
                  <a:spcPct val="0"/>
                </a:spcAft>
                <a:defRPr/>
              </a:pPr>
              <a:t>165</a:t>
            </a:fld>
            <a:endParaRPr lang="en-US" altLang="en-US" dirty="0">
              <a:solidFill>
                <a:srgbClr val="000000"/>
              </a:solidFill>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altLang="en-US" i="1" dirty="0">
                <a:latin typeface="Arial" panose="020B0604020202020204" pitchFamily="34" charset="0"/>
              </a:rPr>
              <a:t>CPS, combined positive score; CRP, C-reactive protein; IDMC, </a:t>
            </a:r>
            <a:r>
              <a:rPr lang="en-US" sz="1200" b="0" i="1" kern="1200" dirty="0">
                <a:solidFill>
                  <a:schemeClr val="tx1"/>
                </a:solidFill>
                <a:effectLst/>
                <a:latin typeface="Arial" charset="0"/>
                <a:ea typeface="+mn-ea"/>
                <a:cs typeface="+mn-cs"/>
              </a:rPr>
              <a:t>independent data monitoring committee; RCT, randomized controlled trial.</a:t>
            </a:r>
            <a:endParaRPr lang="en-GB" altLang="en-US" i="1" dirty="0">
              <a:latin typeface="Arial" panose="020B0604020202020204" pitchFamily="34" charset="0"/>
            </a:endParaRPr>
          </a:p>
          <a:p>
            <a:pPr eaLnBrk="1" hangingPunct="1"/>
            <a:endParaRPr lang="en-GB" altLang="en-US" dirty="0">
              <a:latin typeface="Arial" panose="020B0604020202020204" pitchFamily="34" charset="0"/>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aHR, adjusted HR; ALT, alanine aminotransferase; BP, blood pressure; CRP, C-reactive protein; HTN, hypertension; LDH, lactate dehydrogenase.</a:t>
            </a:r>
          </a:p>
        </p:txBody>
      </p:sp>
      <p:sp>
        <p:nvSpPr>
          <p:cNvPr id="4" name="Slide Number Placeholder 3"/>
          <p:cNvSpPr>
            <a:spLocks noGrp="1"/>
          </p:cNvSpPr>
          <p:nvPr>
            <p:ph type="sldNum" sz="quarter" idx="5"/>
          </p:nvPr>
        </p:nvSpPr>
        <p:spPr/>
        <p:txBody>
          <a:bodyPr/>
          <a:lstStyle/>
          <a:p>
            <a:pPr fontAlgn="base">
              <a:spcBef>
                <a:spcPct val="0"/>
              </a:spcBef>
              <a:spcAft>
                <a:spcPct val="0"/>
              </a:spcAft>
              <a:defRPr/>
            </a:pPr>
            <a:fld id="{10178F02-FFE0-45A1-BB2C-1066C487A83A}" type="slidenum">
              <a:rPr lang="en-US" smtClean="0">
                <a:solidFill>
                  <a:srgbClr val="000000"/>
                </a:solidFill>
                <a:latin typeface="Arial" panose="020B0604020202020204" pitchFamily="34" charset="0"/>
                <a:cs typeface="Arial" panose="020B0604020202020204" pitchFamily="34" charset="0"/>
              </a:rPr>
              <a:pPr fontAlgn="base">
                <a:spcBef>
                  <a:spcPct val="0"/>
                </a:spcBef>
                <a:spcAft>
                  <a:spcPct val="0"/>
                </a:spcAft>
                <a:defRPr/>
              </a:pPr>
              <a:t>167</a:t>
            </a:fld>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441090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p:txBody>
      </p:sp>
      <p:sp>
        <p:nvSpPr>
          <p:cNvPr id="4" name="Slide Number Placeholder 3"/>
          <p:cNvSpPr>
            <a:spLocks noGrp="1"/>
          </p:cNvSpPr>
          <p:nvPr>
            <p:ph type="sldNum" sz="quarter" idx="5"/>
          </p:nvPr>
        </p:nvSpPr>
        <p:spPr/>
        <p:txBody>
          <a:bodyPr/>
          <a:lstStyle/>
          <a:p>
            <a:pPr fontAlgn="base">
              <a:spcBef>
                <a:spcPct val="0"/>
              </a:spcBef>
              <a:spcAft>
                <a:spcPct val="0"/>
              </a:spcAft>
              <a:defRPr/>
            </a:pPr>
            <a:fld id="{10178F02-FFE0-45A1-BB2C-1066C487A83A}" type="slidenum">
              <a:rPr lang="en-US" smtClean="0">
                <a:solidFill>
                  <a:srgbClr val="000000"/>
                </a:solidFill>
                <a:latin typeface="Arial" panose="020B0604020202020204" pitchFamily="34" charset="0"/>
                <a:cs typeface="Arial" panose="020B0604020202020204" pitchFamily="34" charset="0"/>
              </a:rPr>
              <a:pPr fontAlgn="base">
                <a:spcBef>
                  <a:spcPct val="0"/>
                </a:spcBef>
                <a:spcAft>
                  <a:spcPct val="0"/>
                </a:spcAft>
                <a:defRPr/>
              </a:pPr>
              <a:t>169</a:t>
            </a:fld>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4067464"/>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p:txBody>
      </p:sp>
      <p:sp>
        <p:nvSpPr>
          <p:cNvPr id="4" name="Slide Number Placeholder 3"/>
          <p:cNvSpPr>
            <a:spLocks noGrp="1"/>
          </p:cNvSpPr>
          <p:nvPr>
            <p:ph type="sldNum" sz="quarter" idx="5"/>
          </p:nvPr>
        </p:nvSpPr>
        <p:spPr/>
        <p:txBody>
          <a:bodyPr/>
          <a:lstStyle/>
          <a:p>
            <a:pPr fontAlgn="base">
              <a:spcBef>
                <a:spcPct val="0"/>
              </a:spcBef>
              <a:spcAft>
                <a:spcPct val="0"/>
              </a:spcAft>
              <a:defRPr/>
            </a:pPr>
            <a:fld id="{10178F02-FFE0-45A1-BB2C-1066C487A83A}" type="slidenum">
              <a:rPr lang="en-US" smtClean="0">
                <a:solidFill>
                  <a:srgbClr val="000000"/>
                </a:solidFill>
                <a:latin typeface="Arial" panose="020B0604020202020204" pitchFamily="34" charset="0"/>
                <a:cs typeface="Arial" panose="020B0604020202020204" pitchFamily="34" charset="0"/>
              </a:rPr>
              <a:pPr fontAlgn="base">
                <a:spcBef>
                  <a:spcPct val="0"/>
                </a:spcBef>
                <a:spcAft>
                  <a:spcPct val="0"/>
                </a:spcAft>
                <a:defRPr/>
              </a:pPr>
              <a:t>170</a:t>
            </a:fld>
            <a:endParaRPr lang="en-US"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330837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58D5F-2F1A-454D-B3A4-0D0531A0BF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950803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APACHE, acute physiology and chronic health evaluation; BMI, body mass index; CV, cardiovascular; IQR, interquartile range; REMAP-CAP, Randomized, Embedded, Multifactorial Adaptive Platform Trial for Community-Acquired Pneumonia; SD, standard deviation.</a:t>
            </a:r>
          </a:p>
        </p:txBody>
      </p:sp>
      <p:sp>
        <p:nvSpPr>
          <p:cNvPr id="4" name="Slide Number Placeholder 3"/>
          <p:cNvSpPr>
            <a:spLocks noGrp="1"/>
          </p:cNvSpPr>
          <p:nvPr>
            <p:ph type="sldNum" sz="quarter" idx="5"/>
          </p:nvPr>
        </p:nvSpPr>
        <p:spPr/>
        <p:txBody>
          <a:bodyPr/>
          <a:lstStyle/>
          <a:p>
            <a:pPr>
              <a:defRPr/>
            </a:pPr>
            <a:fld id="{38558D5F-2F1A-454D-B3A4-0D0531A0BF18}" type="slidenum">
              <a:rPr lang="en-US" smtClean="0">
                <a:solidFill>
                  <a:prstClr val="black"/>
                </a:solidFill>
                <a:latin typeface="Calibri" panose="020F0502020204030204"/>
              </a:rPr>
              <a:pPr>
                <a:defRPr/>
              </a:pPr>
              <a:t>172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3407186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 SAR, sarilumab; TOC, tocilizumab.</a:t>
            </a:r>
          </a:p>
        </p:txBody>
      </p:sp>
      <p:sp>
        <p:nvSpPr>
          <p:cNvPr id="4" name="Slide Number Placeholder 3"/>
          <p:cNvSpPr>
            <a:spLocks noGrp="1"/>
          </p:cNvSpPr>
          <p:nvPr>
            <p:ph type="sldNum" sz="quarter" idx="5"/>
          </p:nvPr>
        </p:nvSpPr>
        <p:spPr/>
        <p:txBody>
          <a:bodyPr/>
          <a:lstStyle/>
          <a:p>
            <a:fld id="{10178F02-FFE0-45A1-BB2C-1066C487A83A}" type="slidenum">
              <a:rPr lang="en-US" smtClean="0"/>
              <a:t>173</a:t>
            </a:fld>
            <a:endParaRPr lang="en-US" dirty="0"/>
          </a:p>
        </p:txBody>
      </p:sp>
    </p:spTree>
    <p:extLst>
      <p:ext uri="{BB962C8B-B14F-4D97-AF65-F5344CB8AC3E}">
        <p14:creationId xmlns:p14="http://schemas.microsoft.com/office/powerpoint/2010/main" val="98499962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 C-reactive protein; SoC, standard of care.</a:t>
            </a:r>
          </a:p>
        </p:txBody>
      </p:sp>
      <p:sp>
        <p:nvSpPr>
          <p:cNvPr id="4" name="Slide Number Placeholder 3"/>
          <p:cNvSpPr>
            <a:spLocks noGrp="1"/>
          </p:cNvSpPr>
          <p:nvPr>
            <p:ph type="sldNum" sz="quarter" idx="5"/>
          </p:nvPr>
        </p:nvSpPr>
        <p:spPr/>
        <p:txBody>
          <a:bodyPr/>
          <a:lstStyle/>
          <a:p>
            <a:pPr>
              <a:defRPr/>
            </a:pPr>
            <a:fld id="{1C548935-6A76-490B-881A-B0F59D1D42B6}" type="slidenum">
              <a:rPr lang="en-US" smtClean="0">
                <a:solidFill>
                  <a:prstClr val="black"/>
                </a:solidFill>
                <a:latin typeface="Calibri" panose="020F0502020204030204"/>
              </a:rPr>
              <a:pPr>
                <a:defRPr/>
              </a:pPr>
              <a:t>174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158572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 odds ratio; SoC, standard of care.</a:t>
            </a:r>
          </a:p>
        </p:txBody>
      </p:sp>
      <p:sp>
        <p:nvSpPr>
          <p:cNvPr id="4" name="Slide Number Placeholder 3"/>
          <p:cNvSpPr>
            <a:spLocks noGrp="1"/>
          </p:cNvSpPr>
          <p:nvPr>
            <p:ph type="sldNum" sz="quarter" idx="5"/>
          </p:nvPr>
        </p:nvSpPr>
        <p:spPr/>
        <p:txBody>
          <a:bodyPr/>
          <a:lstStyle/>
          <a:p>
            <a:fld id="{17BACBBC-9C97-4E19-81CB-CB232506ABF7}" type="slidenum">
              <a:rPr lang="en-US" smtClean="0"/>
              <a:t>175</a:t>
            </a:fld>
            <a:endParaRPr lang="en-US" dirty="0"/>
          </a:p>
        </p:txBody>
      </p:sp>
    </p:spTree>
    <p:extLst>
      <p:ext uri="{BB962C8B-B14F-4D97-AF65-F5344CB8AC3E}">
        <p14:creationId xmlns:p14="http://schemas.microsoft.com/office/powerpoint/2010/main" val="362050626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CRP, C-reactive protein; LPV, lopinavir; RTV, ritonavir;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SpO</a:t>
            </a:r>
            <a:r>
              <a:rPr kumimoji="0" lang="en-US" sz="1200" b="0" i="1"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1" u="none" strike="noStrike" cap="none" normalizeH="0" baseline="0" dirty="0">
                <a:ln>
                  <a:noFill/>
                </a:ln>
                <a:solidFill>
                  <a:schemeClr val="bg2">
                    <a:lumMod val="10000"/>
                  </a:schemeClr>
                </a:solidFill>
                <a:effectLst/>
                <a:latin typeface="Calibri" panose="020F0502020204030204" pitchFamily="34" charset="0"/>
              </a:rPr>
              <a:t>, blood oxygen saturation.</a:t>
            </a:r>
            <a:endParaRPr lang="en-US" i="1" dirty="0"/>
          </a:p>
        </p:txBody>
      </p:sp>
      <p:sp>
        <p:nvSpPr>
          <p:cNvPr id="4" name="Slide Number Placeholder 3"/>
          <p:cNvSpPr>
            <a:spLocks noGrp="1"/>
          </p:cNvSpPr>
          <p:nvPr>
            <p:ph type="sldNum" sz="quarter" idx="5"/>
          </p:nvPr>
        </p:nvSpPr>
        <p:spPr/>
        <p:txBody>
          <a:bodyPr/>
          <a:lstStyle/>
          <a:p>
            <a:fld id="{10178F02-FFE0-45A1-BB2C-1066C487A83A}" type="slidenum">
              <a:rPr lang="en-US" smtClean="0"/>
              <a:t>176</a:t>
            </a:fld>
            <a:endParaRPr lang="en-US" dirty="0"/>
          </a:p>
        </p:txBody>
      </p:sp>
    </p:spTree>
    <p:extLst>
      <p:ext uri="{BB962C8B-B14F-4D97-AF65-F5344CB8AC3E}">
        <p14:creationId xmlns:p14="http://schemas.microsoft.com/office/powerpoint/2010/main" val="260525296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RR, risk ratio. </a:t>
            </a:r>
          </a:p>
        </p:txBody>
      </p:sp>
      <p:sp>
        <p:nvSpPr>
          <p:cNvPr id="4" name="Slide Number Placeholder 3"/>
          <p:cNvSpPr>
            <a:spLocks noGrp="1"/>
          </p:cNvSpPr>
          <p:nvPr>
            <p:ph type="sldNum" sz="quarter" idx="5"/>
          </p:nvPr>
        </p:nvSpPr>
        <p:spPr/>
        <p:txBody>
          <a:bodyPr/>
          <a:lstStyle/>
          <a:p>
            <a:fld id="{10178F02-FFE0-45A1-BB2C-1066C487A83A}" type="slidenum">
              <a:rPr lang="en-US" smtClean="0"/>
              <a:t>177</a:t>
            </a:fld>
            <a:endParaRPr lang="en-US" dirty="0"/>
          </a:p>
        </p:txBody>
      </p:sp>
    </p:spTree>
    <p:extLst>
      <p:ext uri="{BB962C8B-B14F-4D97-AF65-F5344CB8AC3E}">
        <p14:creationId xmlns:p14="http://schemas.microsoft.com/office/powerpoint/2010/main" val="279450041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BL, baseline; RR, risk ratio.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558D5F-2F1A-454D-B3A4-0D0531A0BF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06165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38558D5F-2F1A-454D-B3A4-0D0531A0BF18}" type="slidenum">
              <a:rPr lang="en-US" smtClean="0">
                <a:solidFill>
                  <a:prstClr val="black"/>
                </a:solidFill>
                <a:latin typeface="Calibri"/>
              </a:rPr>
              <a:pPr>
                <a:defRPr/>
              </a:pPr>
              <a:t>179</a:t>
            </a:fld>
            <a:endParaRPr lang="en-US" dirty="0">
              <a:solidFill>
                <a:prstClr val="black"/>
              </a:solidFill>
              <a:latin typeface="Calibri"/>
            </a:endParaRPr>
          </a:p>
        </p:txBody>
      </p:sp>
    </p:spTree>
    <p:extLst>
      <p:ext uri="{BB962C8B-B14F-4D97-AF65-F5344CB8AC3E}">
        <p14:creationId xmlns:p14="http://schemas.microsoft.com/office/powerpoint/2010/main" val="3072395559"/>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BACBBC-9C97-4E19-81CB-CB232506ABF7}" type="slidenum">
              <a:rPr lang="en-US" smtClean="0"/>
              <a:t>180</a:t>
            </a:fld>
            <a:endParaRPr lang="en-US" dirty="0"/>
          </a:p>
        </p:txBody>
      </p:sp>
    </p:spTree>
    <p:extLst>
      <p:ext uri="{BB962C8B-B14F-4D97-AF65-F5344CB8AC3E}">
        <p14:creationId xmlns:p14="http://schemas.microsoft.com/office/powerpoint/2010/main" val="334995149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BID, twice a day.</a:t>
            </a:r>
          </a:p>
          <a:p>
            <a:endParaRPr lang="en-US" dirty="0"/>
          </a:p>
        </p:txBody>
      </p:sp>
      <p:sp>
        <p:nvSpPr>
          <p:cNvPr id="4" name="Slide Number Placeholder 3"/>
          <p:cNvSpPr>
            <a:spLocks noGrp="1"/>
          </p:cNvSpPr>
          <p:nvPr>
            <p:ph type="sldNum" sz="quarter" idx="5"/>
          </p:nvPr>
        </p:nvSpPr>
        <p:spPr/>
        <p:txBody>
          <a:bodyPr/>
          <a:lstStyle/>
          <a:p>
            <a:fld id="{17BACBBC-9C97-4E19-81CB-CB232506ABF7}" type="slidenum">
              <a:rPr lang="en-US" smtClean="0"/>
              <a:t>184</a:t>
            </a:fld>
            <a:endParaRPr lang="en-US" dirty="0"/>
          </a:p>
        </p:txBody>
      </p:sp>
    </p:spTree>
    <p:extLst>
      <p:ext uri="{BB962C8B-B14F-4D97-AF65-F5344CB8AC3E}">
        <p14:creationId xmlns:p14="http://schemas.microsoft.com/office/powerpoint/2010/main" val="415817922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482696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srgbClr val="FFFFFF"/>
              </a:solidFill>
              <a:latin typeface="Arial"/>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srgbClr val="FFFFFF"/>
              </a:solidFill>
              <a:latin typeface="Arial"/>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descr="A close up of a sign&#10;&#10;Description automatically generated">
            <a:extLst>
              <a:ext uri="{FF2B5EF4-FFF2-40B4-BE49-F238E27FC236}">
                <a16:creationId xmlns:a16="http://schemas.microsoft.com/office/drawing/2014/main" id="{DE77B297-BA66-4928-B55A-853A709359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47818" y="317827"/>
            <a:ext cx="2671682" cy="962333"/>
          </a:xfrm>
          <a:prstGeom prst="rect">
            <a:avLst/>
          </a:prstGeom>
        </p:spPr>
      </p:pic>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44633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1823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srgbClr val="FFFFFF"/>
              </a:solidFill>
              <a:latin typeface="Arial"/>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18536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87958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3252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2275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3658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2" name="Picture 8">
            <a:extLst>
              <a:ext uri="{FF2B5EF4-FFF2-40B4-BE49-F238E27FC236}">
                <a16:creationId xmlns:a16="http://schemas.microsoft.com/office/drawing/2014/main" id="{AF4F9F73-BEC1-4E4B-A964-017445771F69}"/>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55531"/>
          <a:stretch/>
        </p:blipFill>
        <p:spPr bwMode="auto">
          <a:xfrm>
            <a:off x="8148638" y="6231265"/>
            <a:ext cx="3686175" cy="2668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Tree>
    <p:extLst>
      <p:ext uri="{BB962C8B-B14F-4D97-AF65-F5344CB8AC3E}">
        <p14:creationId xmlns:p14="http://schemas.microsoft.com/office/powerpoint/2010/main" val="441314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Picture 15" descr="Map&#10;&#10;Description automatically generated">
            <a:extLst>
              <a:ext uri="{FF2B5EF4-FFF2-40B4-BE49-F238E27FC236}">
                <a16:creationId xmlns:a16="http://schemas.microsoft.com/office/drawing/2014/main" id="{BE664060-245E-4852-AF00-B0981B2F229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54425"/>
            <a:ext cx="6096000" cy="3209925"/>
          </a:xfrm>
          <a:prstGeom prst="rect">
            <a:avLst/>
          </a:prstGeom>
        </p:spPr>
      </p:pic>
      <p:pic>
        <p:nvPicPr>
          <p:cNvPr id="17" name="Picture 16" descr="A close up of a sign&#10;&#10;Description automatically generated">
            <a:extLst>
              <a:ext uri="{FF2B5EF4-FFF2-40B4-BE49-F238E27FC236}">
                <a16:creationId xmlns:a16="http://schemas.microsoft.com/office/drawing/2014/main" id="{79D7DDCA-6029-4F77-B2A7-840E64B769C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47818" y="317827"/>
            <a:ext cx="2671682" cy="96233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09067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96789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41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20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0450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50336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868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2" name="Picture 8">
            <a:extLst>
              <a:ext uri="{FF2B5EF4-FFF2-40B4-BE49-F238E27FC236}">
                <a16:creationId xmlns:a16="http://schemas.microsoft.com/office/drawing/2014/main" id="{AF4F9F73-BEC1-4E4B-A964-017445771F69}"/>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55531"/>
          <a:stretch/>
        </p:blipFill>
        <p:spPr bwMode="auto">
          <a:xfrm>
            <a:off x="8148638" y="623126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602898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srgbClr val="FFFFFF"/>
              </a:solidFill>
              <a:latin typeface="Arial"/>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b="0" dirty="0">
              <a:solidFill>
                <a:srgbClr val="FFFFFF"/>
              </a:solidFill>
              <a:latin typeface="Arial"/>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500580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6703629"/>
      </p:ext>
    </p:extLst>
  </p:cSld>
  <p:clrMap bg1="dk2" tx1="lt1" bg2="dk1"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9.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0.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1.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2.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5.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89.xml"/><Relationship Id="rId1" Type="http://schemas.openxmlformats.org/officeDocument/2006/relationships/slideLayout" Target="../slideLayouts/slideLayout4.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8.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0.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1.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0.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svg"/><Relationship Id="rId7" Type="http://schemas.openxmlformats.org/officeDocument/2006/relationships/hyperlink" Target="http://www.clinicaloptions.com/" TargetMode="Externa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19.svg"/></Relationships>
</file>

<file path=ppt/slides/_rels/slide1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6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www.clinicaloptions.com/infectious-disease" TargetMode="External"/><Relationship Id="rId2" Type="http://schemas.openxmlformats.org/officeDocument/2006/relationships/notesSlide" Target="../notesSlides/notesSlide14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9CB2881B-3056-4D1F-98FA-4D7D57DE96FE}"/>
              </a:ext>
            </a:extLst>
          </p:cNvPr>
          <p:cNvSpPr>
            <a:spLocks noGrp="1"/>
          </p:cNvSpPr>
          <p:nvPr>
            <p:ph type="subTitle" idx="1"/>
          </p:nvPr>
        </p:nvSpPr>
        <p:spPr/>
        <p:txBody>
          <a:bodyPr/>
          <a:lstStyle/>
          <a:p>
            <a:r>
              <a:rPr lang="en-US"/>
              <a:t>Version 5 </a:t>
            </a:r>
            <a:r>
              <a:rPr lang="en-US" dirty="0"/>
              <a:t>– August 8, 2022</a:t>
            </a:r>
          </a:p>
          <a:p>
            <a:endParaRPr lang="en-US"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lstStyle/>
          <a:p>
            <a:r>
              <a:rPr lang="en-US" altLang="en-US" sz="4000" dirty="0"/>
              <a:t>Comprehensive COVID-19 Slideset: Treatments</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18465" y="6230620"/>
            <a:ext cx="5765767" cy="424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This program is supported by educational grants from Gilead Sciences, Inc.; </a:t>
            </a:r>
            <a:b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br>
            <a:r>
              <a:rPr lang="en-US" sz="1200" b="0" i="0" dirty="0">
                <a:solidFill>
                  <a:schemeClr val="bg1"/>
                </a:solidFill>
                <a:effectLst/>
                <a:latin typeface="Calibri" panose="020F0502020204030204" pitchFamily="34" charset="0"/>
                <a:cs typeface="Calibri" panose="020F0502020204030204" pitchFamily="34" charset="0"/>
              </a:rPr>
              <a:t>Janssen Therapeutics, Division of Janssen Products, LP; and Merck Sharp &amp; Dohme Corp.</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1352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DEEE8DF7-8D46-45D6-B009-BAE2BC98BCD0}"/>
              </a:ext>
            </a:extLst>
          </p:cNvPr>
          <p:cNvGrpSpPr/>
          <p:nvPr/>
        </p:nvGrpSpPr>
        <p:grpSpPr>
          <a:xfrm>
            <a:off x="4156075" y="3333382"/>
            <a:ext cx="3479671" cy="612835"/>
            <a:chOff x="4156075" y="3803650"/>
            <a:chExt cx="3479671" cy="612835"/>
          </a:xfrm>
        </p:grpSpPr>
        <p:pic>
          <p:nvPicPr>
            <p:cNvPr id="8" name="Picture 9">
              <a:extLst>
                <a:ext uri="{FF2B5EF4-FFF2-40B4-BE49-F238E27FC236}">
                  <a16:creationId xmlns:a16="http://schemas.microsoft.com/office/drawing/2014/main" id="{DBB0433C-BFEB-4886-81EA-9B9647F68C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4131" y="3803650"/>
              <a:ext cx="793750" cy="252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65331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CB486-036A-45B6-9416-F78CDEB77A70}"/>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46652FC5-85DB-49B0-B8B3-B4CF78381775}"/>
              </a:ext>
            </a:extLst>
          </p:cNvPr>
          <p:cNvSpPr>
            <a:spLocks noGrp="1"/>
          </p:cNvSpPr>
          <p:nvPr>
            <p:ph sz="half" idx="1"/>
          </p:nvPr>
        </p:nvSpPr>
        <p:spPr/>
        <p:txBody>
          <a:bodyPr/>
          <a:lstStyle/>
          <a:p>
            <a:pPr marL="0" indent="0">
              <a:spcBef>
                <a:spcPts val="0"/>
              </a:spcBef>
              <a:spcAft>
                <a:spcPts val="0"/>
              </a:spcAft>
              <a:buNone/>
            </a:pPr>
            <a:r>
              <a:rPr lang="en-US" altLang="en-US" b="1" dirty="0">
                <a:solidFill>
                  <a:schemeClr val="accent3"/>
                </a:solidFill>
              </a:rPr>
              <a:t>Arthur Kim, MD</a:t>
            </a:r>
          </a:p>
          <a:p>
            <a:pPr marL="0" indent="0">
              <a:spcBef>
                <a:spcPts val="0"/>
              </a:spcBef>
              <a:spcAft>
                <a:spcPts val="0"/>
              </a:spcAft>
              <a:buNone/>
            </a:pPr>
            <a:r>
              <a:rPr lang="en-US" altLang="en-US" sz="2600" i="1" dirty="0"/>
              <a:t>Associate Professor</a:t>
            </a:r>
          </a:p>
          <a:p>
            <a:pPr marL="0" indent="0">
              <a:spcBef>
                <a:spcPts val="0"/>
              </a:spcBef>
              <a:spcAft>
                <a:spcPts val="0"/>
              </a:spcAft>
              <a:buNone/>
            </a:pPr>
            <a:r>
              <a:rPr lang="en-US" altLang="en-US" sz="2600" dirty="0"/>
              <a:t>Department of Medicine</a:t>
            </a:r>
          </a:p>
          <a:p>
            <a:pPr marL="0" indent="0">
              <a:spcBef>
                <a:spcPts val="0"/>
              </a:spcBef>
              <a:spcAft>
                <a:spcPts val="0"/>
              </a:spcAft>
              <a:buNone/>
            </a:pPr>
            <a:r>
              <a:rPr lang="en-US" altLang="en-US" sz="2600" dirty="0"/>
              <a:t>Harvard Medical School</a:t>
            </a:r>
          </a:p>
          <a:p>
            <a:pPr marL="0" indent="0">
              <a:spcBef>
                <a:spcPts val="0"/>
              </a:spcBef>
              <a:spcAft>
                <a:spcPts val="0"/>
              </a:spcAft>
              <a:buNone/>
            </a:pPr>
            <a:r>
              <a:rPr lang="en-US" altLang="en-US" sz="2600" i="1" dirty="0"/>
              <a:t>Director, </a:t>
            </a:r>
            <a:r>
              <a:rPr lang="en-US" altLang="en-US" sz="2600" dirty="0"/>
              <a:t>Viral Hepatitis Clinic</a:t>
            </a:r>
          </a:p>
          <a:p>
            <a:pPr marL="0" indent="0">
              <a:spcBef>
                <a:spcPts val="0"/>
              </a:spcBef>
              <a:spcAft>
                <a:spcPts val="0"/>
              </a:spcAft>
              <a:buNone/>
            </a:pPr>
            <a:r>
              <a:rPr lang="en-US" altLang="en-US" sz="2600" dirty="0"/>
              <a:t>Division of Infectious Diseases</a:t>
            </a:r>
          </a:p>
          <a:p>
            <a:pPr marL="0" indent="0">
              <a:spcBef>
                <a:spcPts val="0"/>
              </a:spcBef>
              <a:spcAft>
                <a:spcPts val="0"/>
              </a:spcAft>
              <a:buNone/>
            </a:pPr>
            <a:r>
              <a:rPr lang="en-US" altLang="en-US" sz="2600" dirty="0"/>
              <a:t>Massachusetts General Hospital</a:t>
            </a:r>
          </a:p>
          <a:p>
            <a:pPr marL="0" indent="0">
              <a:spcBef>
                <a:spcPts val="0"/>
              </a:spcBef>
              <a:spcAft>
                <a:spcPts val="0"/>
              </a:spcAft>
              <a:buNone/>
            </a:pPr>
            <a:r>
              <a:rPr lang="en-US" altLang="en-US" sz="2600" dirty="0"/>
              <a:t>Boston, Massachusetts</a:t>
            </a:r>
          </a:p>
        </p:txBody>
      </p:sp>
      <p:sp>
        <p:nvSpPr>
          <p:cNvPr id="6" name="Content Placeholder 3">
            <a:extLst>
              <a:ext uri="{FF2B5EF4-FFF2-40B4-BE49-F238E27FC236}">
                <a16:creationId xmlns:a16="http://schemas.microsoft.com/office/drawing/2014/main" id="{66407C7B-B3B4-4832-B558-17F241902AE1}"/>
              </a:ext>
            </a:extLst>
          </p:cNvPr>
          <p:cNvSpPr txBox="1">
            <a:spLocks/>
          </p:cNvSpPr>
          <p:nvPr/>
        </p:nvSpPr>
        <p:spPr bwMode="auto">
          <a:xfrm>
            <a:off x="6453271" y="1510730"/>
            <a:ext cx="5309278" cy="4678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spcBef>
                <a:spcPts val="0"/>
              </a:spcBef>
              <a:spcAft>
                <a:spcPts val="0"/>
              </a:spcAft>
              <a:buNone/>
            </a:pPr>
            <a:r>
              <a:rPr lang="en-US" altLang="en-US" b="1" dirty="0">
                <a:solidFill>
                  <a:srgbClr val="E1471D"/>
                </a:solidFill>
              </a:rPr>
              <a:t>Sharon Lewin, AO, FRACP, PhD, FAHMS</a:t>
            </a:r>
          </a:p>
          <a:p>
            <a:pPr marL="0" indent="0">
              <a:spcBef>
                <a:spcPts val="0"/>
              </a:spcBef>
              <a:spcAft>
                <a:spcPts val="0"/>
              </a:spcAft>
              <a:buNone/>
            </a:pPr>
            <a:r>
              <a:rPr lang="en-US" altLang="en-US" sz="2600" i="1" dirty="0"/>
              <a:t>Director</a:t>
            </a:r>
            <a:r>
              <a:rPr lang="en-US" altLang="en-US" sz="2600" dirty="0"/>
              <a:t>, The Peter Doherty Institute for Infection and Immunity</a:t>
            </a:r>
          </a:p>
          <a:p>
            <a:pPr marL="0" indent="0">
              <a:spcBef>
                <a:spcPts val="0"/>
              </a:spcBef>
              <a:spcAft>
                <a:spcPts val="0"/>
              </a:spcAft>
              <a:buNone/>
            </a:pPr>
            <a:r>
              <a:rPr lang="en-US" altLang="en-US" sz="2600" i="1" dirty="0"/>
              <a:t>Professor of Infectious Diseases</a:t>
            </a:r>
            <a:r>
              <a:rPr lang="en-US" altLang="en-US" sz="2600" dirty="0"/>
              <a:t>, University of Melbourne</a:t>
            </a:r>
          </a:p>
          <a:p>
            <a:pPr marL="0" indent="0">
              <a:spcBef>
                <a:spcPts val="0"/>
              </a:spcBef>
              <a:spcAft>
                <a:spcPts val="0"/>
              </a:spcAft>
              <a:buNone/>
            </a:pPr>
            <a:r>
              <a:rPr lang="en-US" altLang="en-US" sz="2600" i="1" dirty="0"/>
              <a:t>Consultant Infectious Disease Physician</a:t>
            </a:r>
            <a:r>
              <a:rPr lang="en-US" altLang="en-US" sz="2600" dirty="0"/>
              <a:t>, Alfred Hospital and Royal Melbourne Hospital</a:t>
            </a:r>
          </a:p>
          <a:p>
            <a:pPr marL="0" indent="0">
              <a:spcBef>
                <a:spcPts val="0"/>
              </a:spcBef>
              <a:spcAft>
                <a:spcPts val="0"/>
              </a:spcAft>
              <a:buNone/>
            </a:pPr>
            <a:r>
              <a:rPr lang="en-US" altLang="en-US" sz="2600" dirty="0"/>
              <a:t>Melbourne, Australia</a:t>
            </a:r>
          </a:p>
        </p:txBody>
      </p:sp>
    </p:spTree>
    <p:extLst>
      <p:ext uri="{BB962C8B-B14F-4D97-AF65-F5344CB8AC3E}">
        <p14:creationId xmlns:p14="http://schemas.microsoft.com/office/powerpoint/2010/main" val="1528347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CB486-036A-45B6-9416-F78CDEB77A70}"/>
              </a:ext>
            </a:extLst>
          </p:cNvPr>
          <p:cNvSpPr>
            <a:spLocks noGrp="1"/>
          </p:cNvSpPr>
          <p:nvPr>
            <p:ph type="title"/>
          </p:nvPr>
        </p:nvSpPr>
        <p:spPr/>
        <p:txBody>
          <a:bodyPr/>
          <a:lstStyle/>
          <a:p>
            <a:r>
              <a:rPr lang="en-US" dirty="0"/>
              <a:t>Faculty</a:t>
            </a:r>
          </a:p>
        </p:txBody>
      </p:sp>
      <p:sp>
        <p:nvSpPr>
          <p:cNvPr id="5" name="Content Placeholder 4">
            <a:extLst>
              <a:ext uri="{FF2B5EF4-FFF2-40B4-BE49-F238E27FC236}">
                <a16:creationId xmlns:a16="http://schemas.microsoft.com/office/drawing/2014/main" id="{285D7F83-D6E5-4EC1-A316-B70E7ED8DDDF}"/>
              </a:ext>
            </a:extLst>
          </p:cNvPr>
          <p:cNvSpPr>
            <a:spLocks noGrp="1"/>
          </p:cNvSpPr>
          <p:nvPr>
            <p:ph sz="half" idx="1"/>
          </p:nvPr>
        </p:nvSpPr>
        <p:spPr/>
        <p:txBody>
          <a:bodyPr/>
          <a:lstStyle/>
          <a:p>
            <a:pPr marL="0" marR="0" lvl="0" indent="0" algn="l" defTabSz="914400" rtl="0" eaLnBrk="1" fontAlgn="auto" latinLnBrk="0" hangingPunct="1">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E1471D"/>
                </a:solidFill>
                <a:effectLst/>
                <a:uLnTx/>
                <a:uFillTx/>
                <a:cs typeface="Calibri" panose="020F0502020204030204" pitchFamily="34" charset="0"/>
              </a:rPr>
              <a:t>Kristen Marks, MD</a:t>
            </a:r>
          </a:p>
          <a:p>
            <a:pPr marL="0" marR="0" lvl="0" indent="0" algn="l" defTabSz="914400" rtl="0" eaLnBrk="1" fontAlgn="auto" latinLnBrk="0" hangingPunct="1">
              <a:spcBef>
                <a:spcPts val="0"/>
              </a:spcBef>
              <a:spcAft>
                <a:spcPts val="0"/>
              </a:spcAft>
              <a:buClrTx/>
              <a:buSzTx/>
              <a:buFontTx/>
              <a:buNone/>
              <a:tabLst/>
              <a:defRPr/>
            </a:pPr>
            <a:r>
              <a:rPr kumimoji="0" lang="en-US" altLang="en-US" sz="2600" b="0" i="1" u="none" strike="noStrike" kern="1200" cap="none" spc="0" normalizeH="0" baseline="0" noProof="0" dirty="0">
                <a:ln>
                  <a:noFill/>
                </a:ln>
                <a:effectLst/>
                <a:uLnTx/>
                <a:uFillTx/>
                <a:cs typeface="Calibri" panose="020F0502020204030204" pitchFamily="34" charset="0"/>
              </a:rPr>
              <a:t>Associate Professor of Medicine</a:t>
            </a:r>
          </a:p>
          <a:p>
            <a:pPr marL="0" indent="0" fontAlgn="auto">
              <a:spcBef>
                <a:spcPts val="0"/>
              </a:spcBef>
              <a:spcAft>
                <a:spcPts val="0"/>
              </a:spcAft>
              <a:buClrTx/>
              <a:buNone/>
              <a:defRPr/>
            </a:pPr>
            <a:r>
              <a:rPr kumimoji="0" lang="en-US" altLang="en-US" sz="2600" b="0" u="none" strike="noStrike" kern="1200" cap="none" spc="0" normalizeH="0" baseline="0" noProof="0" dirty="0">
                <a:ln>
                  <a:noFill/>
                </a:ln>
                <a:effectLst/>
                <a:uLnTx/>
                <a:uFillTx/>
                <a:cs typeface="Calibri" panose="020F0502020204030204" pitchFamily="34" charset="0"/>
              </a:rPr>
              <a:t>Division of Infectious Diseases</a:t>
            </a:r>
          </a:p>
          <a:p>
            <a:pPr marL="0" marR="0" lvl="0" indent="0" algn="l" defTabSz="914400" rtl="0" eaLnBrk="1" fontAlgn="auto" latinLnBrk="0" hangingPunct="1">
              <a:spcBef>
                <a:spcPts val="0"/>
              </a:spcBef>
              <a:spcAft>
                <a:spcPts val="0"/>
              </a:spcAft>
              <a:buClrTx/>
              <a:buSzTx/>
              <a:buFontTx/>
              <a:buNone/>
              <a:tabLst/>
              <a:defRPr/>
            </a:pPr>
            <a:r>
              <a:rPr kumimoji="0" lang="en-US" altLang="en-US" sz="2600" b="0" u="none" strike="noStrike" kern="1200" cap="none" spc="0" normalizeH="0" baseline="0" noProof="0" dirty="0">
                <a:ln>
                  <a:noFill/>
                </a:ln>
                <a:effectLst/>
                <a:uLnTx/>
                <a:uFillTx/>
                <a:cs typeface="Calibri" panose="020F0502020204030204" pitchFamily="34" charset="0"/>
              </a:rPr>
              <a:t>Weill Cornell Medicine</a:t>
            </a:r>
          </a:p>
          <a:p>
            <a:pPr marL="0" marR="0" lvl="0" indent="0" algn="l" defTabSz="914400" rtl="0" eaLnBrk="1" fontAlgn="auto" latinLnBrk="0" hangingPunct="1">
              <a:spcBef>
                <a:spcPts val="0"/>
              </a:spcBef>
              <a:spcAft>
                <a:spcPts val="0"/>
              </a:spcAft>
              <a:buClrTx/>
              <a:buSzTx/>
              <a:buFontTx/>
              <a:buNone/>
              <a:tabLst/>
              <a:defRPr/>
            </a:pPr>
            <a:r>
              <a:rPr kumimoji="0" lang="en-US" altLang="en-US" sz="2600" b="0" u="none" strike="noStrike" kern="1200" cap="none" spc="0" normalizeH="0" baseline="0" noProof="0" dirty="0">
                <a:ln>
                  <a:noFill/>
                </a:ln>
                <a:effectLst/>
                <a:uLnTx/>
                <a:uFillTx/>
                <a:cs typeface="Calibri" panose="020F0502020204030204" pitchFamily="34" charset="0"/>
              </a:rPr>
              <a:t>New York, New York</a:t>
            </a:r>
          </a:p>
          <a:p>
            <a:pPr marL="0" indent="0">
              <a:buNone/>
            </a:pPr>
            <a:endParaRPr lang="en-US" dirty="0"/>
          </a:p>
        </p:txBody>
      </p:sp>
      <p:sp>
        <p:nvSpPr>
          <p:cNvPr id="3" name="Content Placeholder 2">
            <a:extLst>
              <a:ext uri="{FF2B5EF4-FFF2-40B4-BE49-F238E27FC236}">
                <a16:creationId xmlns:a16="http://schemas.microsoft.com/office/drawing/2014/main" id="{D0D73D5F-E9DB-42E3-9DD7-C74B8CDD6E85}"/>
              </a:ext>
            </a:extLst>
          </p:cNvPr>
          <p:cNvSpPr>
            <a:spLocks noGrp="1"/>
          </p:cNvSpPr>
          <p:nvPr>
            <p:ph sz="half" idx="2"/>
          </p:nvPr>
        </p:nvSpPr>
        <p:spPr/>
        <p:txBody>
          <a:bodyPr/>
          <a:lstStyle/>
          <a:p>
            <a:pPr marL="0" indent="0">
              <a:spcBef>
                <a:spcPts val="0"/>
              </a:spcBef>
              <a:spcAft>
                <a:spcPts val="0"/>
              </a:spcAft>
              <a:buNone/>
            </a:pPr>
            <a:r>
              <a:rPr lang="en-US" b="1" dirty="0">
                <a:solidFill>
                  <a:srgbClr val="E1471D"/>
                </a:solidFill>
              </a:rPr>
              <a:t>Renslow Sherer, MD</a:t>
            </a:r>
            <a:br>
              <a:rPr lang="en-US" b="1" dirty="0">
                <a:solidFill>
                  <a:srgbClr val="E1471D"/>
                </a:solidFill>
              </a:rPr>
            </a:br>
            <a:r>
              <a:rPr lang="en-US" sz="2600" i="1" dirty="0"/>
              <a:t>Director</a:t>
            </a:r>
            <a:br>
              <a:rPr lang="en-US" sz="2600" i="1" dirty="0"/>
            </a:br>
            <a:r>
              <a:rPr lang="en-US" sz="2600" dirty="0"/>
              <a:t>International HIV Training Center</a:t>
            </a:r>
            <a:br>
              <a:rPr lang="en-US" sz="2600" dirty="0"/>
            </a:br>
            <a:r>
              <a:rPr lang="en-US" sz="2600" i="1" dirty="0"/>
              <a:t>Professor of Medicine</a:t>
            </a:r>
            <a:br>
              <a:rPr lang="en-US" sz="2600" i="1" dirty="0"/>
            </a:br>
            <a:r>
              <a:rPr lang="en-US" sz="2600" dirty="0"/>
              <a:t>University of Chicago</a:t>
            </a:r>
            <a:br>
              <a:rPr lang="en-US" sz="2600" dirty="0"/>
            </a:br>
            <a:r>
              <a:rPr lang="en-US" sz="2600" dirty="0"/>
              <a:t>Chicago, Illinois</a:t>
            </a:r>
          </a:p>
          <a:p>
            <a:pPr marL="0" indent="0">
              <a:spcBef>
                <a:spcPts val="0"/>
              </a:spcBef>
              <a:spcAft>
                <a:spcPts val="0"/>
              </a:spcAft>
              <a:buNone/>
            </a:pPr>
            <a:endParaRPr lang="en-US" dirty="0"/>
          </a:p>
        </p:txBody>
      </p:sp>
    </p:spTree>
    <p:extLst>
      <p:ext uri="{BB962C8B-B14F-4D97-AF65-F5344CB8AC3E}">
        <p14:creationId xmlns:p14="http://schemas.microsoft.com/office/powerpoint/2010/main" val="1407185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defRPr/>
            </a:pP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Arthur Kim, MD, </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he is on the drug </a:t>
            </a:r>
            <a:r>
              <a:rPr lang="en-US" altLang="en-US" sz="2400" dirty="0">
                <a:solidFill>
                  <a:srgbClr val="000000"/>
                </a:solidFill>
              </a:rPr>
              <a:t>and s</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afety monitoring </a:t>
            </a:r>
            <a:r>
              <a:rPr lang="en-US" altLang="en-US" sz="2400" dirty="0">
                <a:solidFill>
                  <a:srgbClr val="000000"/>
                </a:solidFill>
              </a:rPr>
              <a:t>b</a:t>
            </a: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oard of Kintor Pharmaceuticals.</a:t>
            </a:r>
          </a:p>
          <a:p>
            <a:pPr marL="0" indent="0">
              <a:buNone/>
              <a:defRPr/>
            </a:pPr>
            <a:r>
              <a:rPr lang="en-US" altLang="en-US" sz="2400" b="1" dirty="0">
                <a:solidFill>
                  <a:srgbClr val="E1471D"/>
                </a:solidFill>
              </a:rPr>
              <a:t>Sharon Lewin, AO, FRACP, PhD</a:t>
            </a:r>
            <a:r>
              <a:rPr lang="en-US" altLang="en-US" sz="2400" b="1">
                <a:solidFill>
                  <a:srgbClr val="E1471D"/>
                </a:solidFill>
              </a:rPr>
              <a:t>, FAHMS</a:t>
            </a:r>
            <a:r>
              <a:rPr lang="en-US" altLang="en-US" sz="2400" b="1" dirty="0">
                <a:solidFill>
                  <a:srgbClr val="E1471D"/>
                </a:solidFill>
              </a:rPr>
              <a:t>, </a:t>
            </a:r>
            <a:r>
              <a:rPr lang="en-US" altLang="en-US" sz="2400" dirty="0"/>
              <a:t>has disclosed that she has received consulting fees from AbbVie, Gilead Sciences, and ViiV Healthcare; funds for research support from Leidos; and other financial or material support from Gilead Sciences, Merck, and ViiV Healthcare.</a:t>
            </a:r>
          </a:p>
          <a:p>
            <a:pPr marL="0" indent="0">
              <a:buNone/>
              <a:defRPr/>
            </a:pPr>
            <a:r>
              <a:rPr kumimoji="0" lang="en-US" altLang="en-US" sz="2400" b="1" i="0" u="none" strike="noStrike" kern="0" cap="none" spc="0" normalizeH="0" baseline="0" noProof="0" dirty="0">
                <a:ln>
                  <a:noFill/>
                </a:ln>
                <a:solidFill>
                  <a:srgbClr val="E1471D"/>
                </a:solidFill>
                <a:effectLst/>
                <a:uLnTx/>
                <a:uFillTx/>
                <a:cs typeface="Calibri" panose="020F0502020204030204" pitchFamily="34" charset="0"/>
              </a:rPr>
              <a:t>Kristen Marks, MD, </a:t>
            </a:r>
            <a:r>
              <a:rPr kumimoji="0" lang="en-US" altLang="en-US" sz="2400" b="0" i="0" u="none" strike="noStrike" kern="0" cap="none" spc="0" normalizeH="0" baseline="0" noProof="0" dirty="0">
                <a:ln>
                  <a:noFill/>
                </a:ln>
                <a:solidFill>
                  <a:srgbClr val="000000"/>
                </a:solidFill>
                <a:effectLst/>
                <a:uLnTx/>
                <a:uFillTx/>
                <a:cs typeface="Calibri" panose="020F0502020204030204" pitchFamily="34" charset="0"/>
              </a:rPr>
              <a:t>has disclosed that she</a:t>
            </a:r>
            <a:r>
              <a:rPr lang="en-US" altLang="en-US" sz="2400" dirty="0">
                <a:solidFill>
                  <a:srgbClr val="000000"/>
                </a:solidFill>
                <a:cs typeface="Calibri" panose="020F0502020204030204" pitchFamily="34" charset="0"/>
              </a:rPr>
              <a:t> </a:t>
            </a:r>
            <a:r>
              <a:rPr kumimoji="0" lang="en-US" altLang="en-US" sz="2400" b="0" i="0" u="none" strike="noStrike" kern="0" cap="none" spc="0" normalizeH="0" baseline="0" noProof="0" dirty="0">
                <a:ln>
                  <a:noFill/>
                </a:ln>
                <a:solidFill>
                  <a:srgbClr val="000000"/>
                </a:solidFill>
                <a:effectLst/>
                <a:uLnTx/>
                <a:uFillTx/>
                <a:cs typeface="Calibri" panose="020F0502020204030204" pitchFamily="34" charset="0"/>
              </a:rPr>
              <a:t>has received funds for research </a:t>
            </a:r>
            <a:r>
              <a:rPr lang="en-US" altLang="en-US" sz="2400" dirty="0">
                <a:solidFill>
                  <a:srgbClr val="000000"/>
                </a:solidFill>
                <a:cs typeface="Calibri" panose="020F0502020204030204" pitchFamily="34" charset="0"/>
              </a:rPr>
              <a:t>support paid to </a:t>
            </a:r>
            <a:r>
              <a:rPr kumimoji="0" lang="en-US" altLang="en-US" sz="2400" b="0" i="0" u="none" strike="noStrike" kern="0" cap="none" spc="0" normalizeH="0" baseline="0" noProof="0" dirty="0">
                <a:ln>
                  <a:noFill/>
                </a:ln>
                <a:solidFill>
                  <a:srgbClr val="000000"/>
                </a:solidFill>
                <a:effectLst/>
                <a:uLnTx/>
                <a:uFillTx/>
                <a:cs typeface="Calibri" panose="020F0502020204030204" pitchFamily="34" charset="0"/>
              </a:rPr>
              <a:t>Weill Cornell Medicine from Gilead Sciences.</a:t>
            </a:r>
          </a:p>
          <a:p>
            <a:pPr marL="0" marR="0" lvl="0" indent="0" algn="l" defTabSz="914400" rtl="0" eaLnBrk="1" fontAlgn="base" latinLnBrk="0" hangingPunct="1">
              <a:lnSpc>
                <a:spcPct val="90000"/>
              </a:lnSpc>
              <a:spcBef>
                <a:spcPts val="1000"/>
              </a:spcBef>
              <a:spcAft>
                <a:spcPts val="600"/>
              </a:spcAft>
              <a:buClr>
                <a:srgbClr val="682E74"/>
              </a:buClr>
              <a:buSzTx/>
              <a:buFont typeface="Wingdings" panose="05000000000000000000" pitchFamily="2" charset="2"/>
              <a:buNone/>
              <a:tabLst/>
              <a:defRPr/>
            </a:pPr>
            <a:r>
              <a:rPr kumimoji="0" lang="pt-BR"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Renslow Sherer, MD</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a:t>
            </a:r>
            <a:r>
              <a:rPr lang="en-US" altLang="en-US" sz="2400" dirty="0"/>
              <a:t>has disclosed an unrestricted research grant from Gilead Sciences, Inc</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endParaRPr lang="en-US" altLang="en-US" sz="2400" dirty="0">
              <a:solidFill>
                <a:srgbClr val="000000"/>
              </a:solidFill>
            </a:endParaRPr>
          </a:p>
        </p:txBody>
      </p:sp>
    </p:spTree>
    <p:extLst>
      <p:ext uri="{BB962C8B-B14F-4D97-AF65-F5344CB8AC3E}">
        <p14:creationId xmlns:p14="http://schemas.microsoft.com/office/powerpoint/2010/main" val="89230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Nontherapeutic and Non-COVID Care of </a:t>
            </a:r>
            <a:br>
              <a:rPr lang="en-US" dirty="0"/>
            </a:br>
            <a:r>
              <a:rPr lang="en-US" dirty="0"/>
              <a:t>COVID-19 Patients</a:t>
            </a:r>
          </a:p>
        </p:txBody>
      </p:sp>
    </p:spTree>
    <p:extLst>
      <p:ext uri="{BB962C8B-B14F-4D97-AF65-F5344CB8AC3E}">
        <p14:creationId xmlns:p14="http://schemas.microsoft.com/office/powerpoint/2010/main" val="2102339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Nontherapeutic Management of </a:t>
            </a:r>
            <a:r>
              <a:rPr lang="en-US" dirty="0">
                <a:solidFill>
                  <a:schemeClr val="accent3"/>
                </a:solidFill>
              </a:rPr>
              <a:t>Mild</a:t>
            </a:r>
            <a:r>
              <a:rPr lang="en-US" dirty="0"/>
              <a:t>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0" y="5999263"/>
            <a:ext cx="8210987"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WHO. COVID-19 clinical management:</a:t>
            </a:r>
            <a:r>
              <a:rPr kumimoji="0" lang="en-US" altLang="en-US" sz="1200" b="0" i="0" u="none" strike="noStrike" kern="1200" cap="none" spc="-10" normalizeH="0" noProof="0" dirty="0">
                <a:ln>
                  <a:noFill/>
                </a:ln>
                <a:solidFill>
                  <a:srgbClr val="455560"/>
                </a:solidFill>
                <a:effectLst/>
                <a:uLnTx/>
                <a:uFillTx/>
                <a:latin typeface="Calibri" panose="020F0502020204030204" pitchFamily="34" charset="0"/>
                <a:ea typeface="+mn-ea"/>
                <a:cs typeface="Arial" panose="020B0604020202020204" pitchFamily="34" charset="0"/>
              </a:rPr>
              <a:t> living guidance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rgbClr val="455560"/>
                </a:solidFill>
                <a:latin typeface="Calibri" panose="020F0502020204030204" pitchFamily="34" charset="0"/>
                <a:cs typeface="Arial" panose="020B0604020202020204" pitchFamily="34" charset="0"/>
              </a:rPr>
              <a:t>November 23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NIH COVID-19 Treatment Guidelines. Clinical spectrum of SARS-CoV-2 infection. Last updated August 8, 2022.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NIH COVID-19 Treatment Guidelines. Antithrombotic therapy in patients with COVID-19. Last updated </a:t>
            </a:r>
            <a:r>
              <a:rPr lang="en-US" altLang="en-US" sz="1200" b="0" spc="-10" dirty="0">
                <a:solidFill>
                  <a:srgbClr val="455560"/>
                </a:solidFill>
                <a:latin typeface="Calibri" panose="020F0502020204030204" pitchFamily="34" charset="0"/>
                <a:cs typeface="Arial" panose="020B0604020202020204" pitchFamily="34" charset="0"/>
              </a:rPr>
              <a:t>May 31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2022. </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4088353073"/>
              </p:ext>
            </p:extLst>
          </p:nvPr>
        </p:nvGraphicFramePr>
        <p:xfrm>
          <a:off x="723900" y="1610437"/>
          <a:ext cx="5394325" cy="3718624"/>
        </p:xfrm>
        <a:graphic>
          <a:graphicData uri="http://schemas.openxmlformats.org/drawingml/2006/table">
            <a:tbl>
              <a:tblPr/>
              <a:tblGrid>
                <a:gridCol w="5394325">
                  <a:extLst>
                    <a:ext uri="{9D8B030D-6E8A-4147-A177-3AD203B41FA5}">
                      <a16:colId xmlns:a16="http://schemas.microsoft.com/office/drawing/2014/main" val="20001"/>
                    </a:ext>
                  </a:extLst>
                </a:gridCol>
              </a:tblGrid>
              <a:tr h="27236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WHO</a:t>
                      </a:r>
                      <a:r>
                        <a:rPr kumimoji="0" lang="en-US" sz="2000" b="1" i="0" u="none" strike="noStrike" cap="none" normalizeH="0" baseline="30000" dirty="0">
                          <a:ln>
                            <a:noFill/>
                          </a:ln>
                          <a:solidFill>
                            <a:schemeClr val="tx1"/>
                          </a:solidFill>
                          <a:effectLst/>
                          <a:latin typeface="Calibri" panose="020F0502020204030204" pitchFamily="34" charset="0"/>
                        </a:rPr>
                        <a:t>1</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81859">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Isolate suspected/confirmed cases to contain SARS-CoV-2 transmission; isolation can occur at home, in a designated COVID-19 health or community facility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236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 symptoms (eg, antipyretics for fever/pain, adequate nutrition, appropriate rehydration)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81859">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Educate patients on signs/symptoms of complications that, if developed, should prompt pursuit of urgent care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1" name="Group 3">
            <a:extLst>
              <a:ext uri="{FF2B5EF4-FFF2-40B4-BE49-F238E27FC236}">
                <a16:creationId xmlns:a16="http://schemas.microsoft.com/office/drawing/2014/main" id="{94D35D22-4DAE-4448-8B67-98D9B5BD81A9}"/>
              </a:ext>
            </a:extLst>
          </p:cNvPr>
          <p:cNvGraphicFramePr>
            <a:graphicFrameLocks/>
          </p:cNvGraphicFramePr>
          <p:nvPr>
            <p:extLst>
              <p:ext uri="{D42A27DB-BD31-4B8C-83A1-F6EECF244321}">
                <p14:modId xmlns:p14="http://schemas.microsoft.com/office/powerpoint/2010/main" val="3438040456"/>
              </p:ext>
            </p:extLst>
          </p:nvPr>
        </p:nvGraphicFramePr>
        <p:xfrm>
          <a:off x="6384923" y="1610437"/>
          <a:ext cx="5371733" cy="4419680"/>
        </p:xfrm>
        <a:graphic>
          <a:graphicData uri="http://schemas.openxmlformats.org/drawingml/2006/table">
            <a:tbl>
              <a:tblPr/>
              <a:tblGrid>
                <a:gridCol w="5371733">
                  <a:extLst>
                    <a:ext uri="{9D8B030D-6E8A-4147-A177-3AD203B41FA5}">
                      <a16:colId xmlns:a16="http://schemas.microsoft.com/office/drawing/2014/main" val="20000"/>
                    </a:ext>
                  </a:extLst>
                </a:gridCol>
              </a:tblGrid>
              <a:tr h="24382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NIH</a:t>
                      </a:r>
                      <a:r>
                        <a:rPr kumimoji="0" lang="en-US" sz="2000" b="1" i="0" u="none" strike="noStrike" cap="none" normalizeH="0" baseline="30000" dirty="0">
                          <a:ln>
                            <a:noFill/>
                          </a:ln>
                          <a:solidFill>
                            <a:schemeClr val="tx1"/>
                          </a:solidFill>
                          <a:effectLst/>
                          <a:latin typeface="Calibri" panose="020F0502020204030204" pitchFamily="34" charset="0"/>
                        </a:rPr>
                        <a:t>2,3</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31371">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Majority of cases managed in ambulatory setting or at home (eg, by telemedicine)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1892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imaging or specific lab tests indicated if otherwise healthy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1371">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Close monitoring advised for older patients, those with underlying comorbidities due to increased risk of disease progression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806468">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 non-hospitalized patients, do not initiate anticoagulants or antiplatelet therapy to prevent VTE or arterial thrombosis unless other indications exist, or patient is participating in clinical 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2900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506510490"/>
              </p:ext>
            </p:extLst>
          </p:nvPr>
        </p:nvGraphicFramePr>
        <p:xfrm>
          <a:off x="495300" y="1610437"/>
          <a:ext cx="5622925" cy="2407968"/>
        </p:xfrm>
        <a:graphic>
          <a:graphicData uri="http://schemas.openxmlformats.org/drawingml/2006/table">
            <a:tbl>
              <a:tblPr/>
              <a:tblGrid>
                <a:gridCol w="5622925">
                  <a:extLst>
                    <a:ext uri="{9D8B030D-6E8A-4147-A177-3AD203B41FA5}">
                      <a16:colId xmlns:a16="http://schemas.microsoft.com/office/drawing/2014/main" val="20001"/>
                    </a:ext>
                  </a:extLst>
                </a:gridCol>
              </a:tblGrid>
              <a:tr h="30569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Management</a:t>
                      </a:r>
                      <a:r>
                        <a:rPr kumimoji="0" lang="en-US" sz="20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40838">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Monitor closely, as pulmonary disease can rapidly progress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11121">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Administer empiric antibiotics if bacterial pneumonia/sepsis suspected; re-evaluate daily and de-escalate/stop treatment if no evidence of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Title 1"/>
          <p:cNvSpPr>
            <a:spLocks noGrp="1"/>
          </p:cNvSpPr>
          <p:nvPr>
            <p:ph type="title"/>
          </p:nvPr>
        </p:nvSpPr>
        <p:spPr/>
        <p:txBody>
          <a:bodyPr/>
          <a:lstStyle/>
          <a:p>
            <a:r>
              <a:rPr lang="en-US" dirty="0"/>
              <a:t>Nontherapeutic Management of </a:t>
            </a:r>
            <a:r>
              <a:rPr lang="en-US" dirty="0">
                <a:solidFill>
                  <a:schemeClr val="accent3"/>
                </a:solidFill>
              </a:rPr>
              <a:t>Moderate</a:t>
            </a:r>
            <a:r>
              <a:rPr lang="en-US" dirty="0"/>
              <a:t> COVID-19</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0" name="Group 3">
            <a:extLst>
              <a:ext uri="{FF2B5EF4-FFF2-40B4-BE49-F238E27FC236}">
                <a16:creationId xmlns:a16="http://schemas.microsoft.com/office/drawing/2014/main" id="{94D35D22-4DAE-4448-8B67-98D9B5BD81A9}"/>
              </a:ext>
            </a:extLst>
          </p:cNvPr>
          <p:cNvGraphicFramePr>
            <a:graphicFrameLocks/>
          </p:cNvGraphicFramePr>
          <p:nvPr>
            <p:extLst>
              <p:ext uri="{D42A27DB-BD31-4B8C-83A1-F6EECF244321}">
                <p14:modId xmlns:p14="http://schemas.microsoft.com/office/powerpoint/2010/main" val="1513329043"/>
              </p:ext>
            </p:extLst>
          </p:nvPr>
        </p:nvGraphicFramePr>
        <p:xfrm>
          <a:off x="6380138" y="3439237"/>
          <a:ext cx="5373687" cy="2590880"/>
        </p:xfrm>
        <a:graphic>
          <a:graphicData uri="http://schemas.openxmlformats.org/drawingml/2006/table">
            <a:tbl>
              <a:tblPr/>
              <a:tblGrid>
                <a:gridCol w="5373687">
                  <a:extLst>
                    <a:ext uri="{9D8B030D-6E8A-4147-A177-3AD203B41FA5}">
                      <a16:colId xmlns:a16="http://schemas.microsoft.com/office/drawing/2014/main" val="20000"/>
                    </a:ext>
                  </a:extLst>
                </a:gridCol>
              </a:tblGrid>
              <a:tr h="20454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Initial Evaluation</a:t>
                      </a:r>
                      <a:r>
                        <a:rPr kumimoji="0" lang="en-US" sz="20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454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May include chest x-ray, ultrasound, or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454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Perform ECG if indicated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61878">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Obtain CBC with differential and metabolic profile including liver/renal function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61878">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Inflammatory markers (eg, CRP, D-dimer, ferritin) may be prognostically 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bl>
          </a:graphicData>
        </a:graphic>
      </p:graphicFrame>
      <p:graphicFrame>
        <p:nvGraphicFramePr>
          <p:cNvPr id="21" name="Group 3">
            <a:extLst>
              <a:ext uri="{FF2B5EF4-FFF2-40B4-BE49-F238E27FC236}">
                <a16:creationId xmlns:a16="http://schemas.microsoft.com/office/drawing/2014/main" id="{94D35D22-4DAE-4448-8B67-98D9B5BD81A9}"/>
              </a:ext>
            </a:extLst>
          </p:cNvPr>
          <p:cNvGraphicFramePr>
            <a:graphicFrameLocks/>
          </p:cNvGraphicFramePr>
          <p:nvPr>
            <p:extLst>
              <p:ext uri="{D42A27DB-BD31-4B8C-83A1-F6EECF244321}">
                <p14:modId xmlns:p14="http://schemas.microsoft.com/office/powerpoint/2010/main" val="1208931891"/>
              </p:ext>
            </p:extLst>
          </p:nvPr>
        </p:nvGraphicFramePr>
        <p:xfrm>
          <a:off x="6380138" y="1610437"/>
          <a:ext cx="5371733" cy="1706912"/>
        </p:xfrm>
        <a:graphic>
          <a:graphicData uri="http://schemas.openxmlformats.org/drawingml/2006/table">
            <a:tbl>
              <a:tblPr/>
              <a:tblGrid>
                <a:gridCol w="5371733">
                  <a:extLst>
                    <a:ext uri="{9D8B030D-6E8A-4147-A177-3AD203B41FA5}">
                      <a16:colId xmlns:a16="http://schemas.microsoft.com/office/drawing/2014/main" val="20000"/>
                    </a:ext>
                  </a:extLst>
                </a:gridCol>
              </a:tblGrid>
              <a:tr h="17712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Isolation (Home vs Healthcare Facility)</a:t>
                      </a:r>
                      <a:r>
                        <a:rPr kumimoji="0" lang="en-US" sz="2000" b="1" i="0" u="none" strike="noStrike" cap="none" normalizeH="0" baseline="30000" dirty="0">
                          <a:ln>
                            <a:noFill/>
                          </a:ln>
                          <a:solidFill>
                            <a:schemeClr val="tx1"/>
                          </a:solidFill>
                          <a:effectLst/>
                          <a:latin typeface="Calibri" panose="020F0502020204030204" pitchFamily="34" charset="0"/>
                        </a:rPr>
                        <a:t>2</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8586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Dependent on clinical presentation, requirement for supportive care, presence of vulnerable household contacts; if high risk of deterioration, hospitalization preferred</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25"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0" y="6183929"/>
            <a:ext cx="821098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NIH COVID-19 Treatment Guidelines. Clinical spectrum of SARS-CoV-2 infection. Last updated August 8, 2022. </a:t>
            </a:r>
          </a:p>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a:t>
            </a:r>
            <a:r>
              <a:rPr lang="en-US" altLang="en-US" sz="1200" b="0" spc="-10" dirty="0">
                <a:solidFill>
                  <a:srgbClr val="455560"/>
                </a:solidFill>
                <a:latin typeface="Calibri" panose="020F0502020204030204" pitchFamily="34" charset="0"/>
                <a:cs typeface="Arial" panose="020B0604020202020204" pitchFamily="34" charset="0"/>
              </a:rPr>
              <a:t>WHO. COVID-19 clinical management: living guidance. November 23, 2021. </a:t>
            </a:r>
          </a:p>
        </p:txBody>
      </p:sp>
    </p:spTree>
    <p:extLst>
      <p:ext uri="{BB962C8B-B14F-4D97-AF65-F5344CB8AC3E}">
        <p14:creationId xmlns:p14="http://schemas.microsoft.com/office/powerpoint/2010/main" val="3878588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Group 3">
            <a:extLst>
              <a:ext uri="{FF2B5EF4-FFF2-40B4-BE49-F238E27FC236}">
                <a16:creationId xmlns:a16="http://schemas.microsoft.com/office/drawing/2014/main" id="{94D35D22-4DAE-4448-8B67-98D9B5BD81A9}"/>
              </a:ext>
            </a:extLst>
          </p:cNvPr>
          <p:cNvGraphicFramePr>
            <a:graphicFrameLocks/>
          </p:cNvGraphicFramePr>
          <p:nvPr>
            <p:extLst>
              <p:ext uri="{D42A27DB-BD31-4B8C-83A1-F6EECF244321}">
                <p14:modId xmlns:p14="http://schemas.microsoft.com/office/powerpoint/2010/main" val="92780466"/>
              </p:ext>
            </p:extLst>
          </p:nvPr>
        </p:nvGraphicFramePr>
        <p:xfrm>
          <a:off x="6380138" y="1600200"/>
          <a:ext cx="5373687" cy="3109024"/>
        </p:xfrm>
        <a:graphic>
          <a:graphicData uri="http://schemas.openxmlformats.org/drawingml/2006/table">
            <a:tbl>
              <a:tblPr/>
              <a:tblGrid>
                <a:gridCol w="5373687">
                  <a:extLst>
                    <a:ext uri="{9D8B030D-6E8A-4147-A177-3AD203B41FA5}">
                      <a16:colId xmlns:a16="http://schemas.microsoft.com/office/drawing/2014/main" val="20000"/>
                    </a:ext>
                  </a:extLst>
                </a:gridCol>
              </a:tblGrid>
              <a:tr h="20454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Acute Coinfection Treatment</a:t>
                      </a:r>
                      <a:r>
                        <a:rPr kumimoji="0" lang="en-US" sz="18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454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Administer empiric antimicrobials within 1 hr of initial assessment based on clinical judgment, patient host factors, and local epidemiology; knowledge of blood cultures before antimicrobial administration ideal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454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Assess daily for antimicrobial de-escalation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454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 other nonbacterial acute coinfections based on lab-confirmed diagnoses or epidemiologic/ clinical criteria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7"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351665417"/>
              </p:ext>
            </p:extLst>
          </p:nvPr>
        </p:nvGraphicFramePr>
        <p:xfrm>
          <a:off x="495300" y="1599567"/>
          <a:ext cx="5622925" cy="4257190"/>
        </p:xfrm>
        <a:graphic>
          <a:graphicData uri="http://schemas.openxmlformats.org/drawingml/2006/table">
            <a:tbl>
              <a:tblPr/>
              <a:tblGrid>
                <a:gridCol w="5622925">
                  <a:extLst>
                    <a:ext uri="{9D8B030D-6E8A-4147-A177-3AD203B41FA5}">
                      <a16:colId xmlns:a16="http://schemas.microsoft.com/office/drawing/2014/main" val="20001"/>
                    </a:ext>
                  </a:extLst>
                </a:gridCol>
              </a:tblGrid>
              <a:tr h="31393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Severe Pneumonia Treatment</a:t>
                      </a:r>
                      <a:r>
                        <a:rPr kumimoji="0" lang="en-US" sz="1600" b="1" i="0" u="none" strike="noStrike" cap="none" normalizeH="0" baseline="30000" dirty="0">
                          <a:ln>
                            <a:noFill/>
                          </a:ln>
                          <a:solidFill>
                            <a:schemeClr val="tx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84812">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Equip patient care areas with pulse oximeters, functioning oxygen systems, and disposable, single-use, oxygen-delivering interfaces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9113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Provide immediate supplemental oxygen to patients with emergency signs during resuscitation (eg, obstructed/absent breathing, severe respiratory distress, central cyanosis, shock, coma/convulsions) and to stable hypoxemic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4812">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Monitor for clinical deterioration (eg, rapidly progressive respiratory failure, shock); provide immediate supportive care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84812">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Practice cautious fluid management in patients without tissue hypoperfusion and fluid responsiveness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bl>
          </a:graphicData>
        </a:graphic>
      </p:graphicFrame>
      <p:sp>
        <p:nvSpPr>
          <p:cNvPr id="2" name="Title 1"/>
          <p:cNvSpPr>
            <a:spLocks noGrp="1"/>
          </p:cNvSpPr>
          <p:nvPr>
            <p:ph type="title"/>
          </p:nvPr>
        </p:nvSpPr>
        <p:spPr/>
        <p:txBody>
          <a:bodyPr/>
          <a:lstStyle/>
          <a:p>
            <a:r>
              <a:rPr lang="en-US" dirty="0"/>
              <a:t>Nontherapeutic Management of </a:t>
            </a:r>
            <a:r>
              <a:rPr lang="en-US" dirty="0">
                <a:solidFill>
                  <a:srgbClr val="E1471D"/>
                </a:solidFill>
              </a:rPr>
              <a:t>Severe </a:t>
            </a:r>
            <a:r>
              <a:rPr lang="en-US" dirty="0"/>
              <a:t>COVID-19</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C7A46B24-57E8-404F-B885-94F52BE866F0}"/>
              </a:ext>
            </a:extLst>
          </p:cNvPr>
          <p:cNvSpPr txBox="1">
            <a:spLocks noChangeArrowheads="1"/>
          </p:cNvSpPr>
          <p:nvPr/>
        </p:nvSpPr>
        <p:spPr bwMode="auto">
          <a:xfrm>
            <a:off x="412751" y="6368595"/>
            <a:ext cx="829098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lang="en-US" altLang="en-US" sz="1200" b="0" spc="-10" dirty="0">
                <a:solidFill>
                  <a:srgbClr val="455560"/>
                </a:solidFill>
                <a:latin typeface="Calibri" panose="020F0502020204030204" pitchFamily="34" charset="0"/>
                <a:cs typeface="Arial" panose="020B0604020202020204" pitchFamily="34" charset="0"/>
              </a:rPr>
              <a:t>WHO. COVID-19 clinical management: living guidance. November 23, 2021. </a:t>
            </a:r>
          </a:p>
        </p:txBody>
      </p:sp>
    </p:spTree>
    <p:extLst>
      <p:ext uri="{BB962C8B-B14F-4D97-AF65-F5344CB8AC3E}">
        <p14:creationId xmlns:p14="http://schemas.microsoft.com/office/powerpoint/2010/main" val="2761249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Supportive Management of </a:t>
            </a:r>
            <a:r>
              <a:rPr lang="en-US" dirty="0">
                <a:solidFill>
                  <a:srgbClr val="E1471D"/>
                </a:solidFill>
              </a:rPr>
              <a:t>Critical </a:t>
            </a:r>
            <a:r>
              <a:rPr lang="en-US" dirty="0"/>
              <a:t>COVID-19: ARDS</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802113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WHO. COVID-19 clinical management: living guidance. November 23, 2021. </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3472630342"/>
              </p:ext>
            </p:extLst>
          </p:nvPr>
        </p:nvGraphicFramePr>
        <p:xfrm>
          <a:off x="727076" y="1604963"/>
          <a:ext cx="10755312" cy="3931968"/>
        </p:xfrm>
        <a:graphic>
          <a:graphicData uri="http://schemas.openxmlformats.org/drawingml/2006/table">
            <a:tbl>
              <a:tblPr/>
              <a:tblGrid>
                <a:gridCol w="2162923">
                  <a:extLst>
                    <a:ext uri="{9D8B030D-6E8A-4147-A177-3AD203B41FA5}">
                      <a16:colId xmlns:a16="http://schemas.microsoft.com/office/drawing/2014/main" val="20000"/>
                    </a:ext>
                  </a:extLst>
                </a:gridCol>
                <a:gridCol w="8592389">
                  <a:extLst>
                    <a:ext uri="{9D8B030D-6E8A-4147-A177-3AD203B41FA5}">
                      <a16:colId xmlns:a16="http://schemas.microsoft.com/office/drawing/2014/main" val="20001"/>
                    </a:ext>
                  </a:extLst>
                </a:gridCol>
              </a:tblGrid>
              <a:tr h="198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Patients With ARDS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77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Provide advanced oxygen/ventilatory support if patient in respiratory distress does not respond to standard oxygen therapy and develops acute hypoxemic respiratory failure</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Reserve performance of endotracheal intubation with airborne precautions for trained/experienced providers</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Reserve trials of HFNO and NIV for select patients with mild ARDS; monitor for deterioration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565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Mechanically ventilated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lower tidal volumes (4-8 mL/kg PBW), inspiratory pressures (plateau pressure &lt;30 cmH</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O)</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Apply prone ventilation 12-16 hr/day in adults with severe ARDS</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Practice conservative fluid management if no tissue hypoperfusion and fluid responsiveness</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 case of moderate-to-severe ARDS, higher vs lower PEEP suggested with individualized titration and monitoring; avoid neuromuscular blockade by continuous infusion </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disconnecting ventilator; clamp endotracheal tube if transferring to transport ventilator</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Consider airway clearance techniques in patients with excessive secretions or difficulty clearing secretions, if deemed medically appropriate</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Consider ECMO referral if refractory hypoxemia persists despite lung-protective ventilation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99125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Supportive Management of </a:t>
            </a:r>
            <a:r>
              <a:rPr lang="en-US" dirty="0">
                <a:solidFill>
                  <a:srgbClr val="E1471D"/>
                </a:solidFill>
              </a:rPr>
              <a:t>Critical </a:t>
            </a:r>
            <a:r>
              <a:rPr lang="en-US" dirty="0"/>
              <a:t>COVID-19:</a:t>
            </a:r>
            <a:br>
              <a:rPr lang="en-US" dirty="0"/>
            </a:br>
            <a:r>
              <a:rPr lang="en-US" dirty="0"/>
              <a:t>Prevention of Complications</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3647193852"/>
              </p:ext>
            </p:extLst>
          </p:nvPr>
        </p:nvGraphicFramePr>
        <p:xfrm>
          <a:off x="727076" y="1593636"/>
          <a:ext cx="10755312" cy="4450224"/>
        </p:xfrm>
        <a:graphic>
          <a:graphicData uri="http://schemas.openxmlformats.org/drawingml/2006/table">
            <a:tbl>
              <a:tblPr/>
              <a:tblGrid>
                <a:gridCol w="2727026">
                  <a:extLst>
                    <a:ext uri="{9D8B030D-6E8A-4147-A177-3AD203B41FA5}">
                      <a16:colId xmlns:a16="http://schemas.microsoft.com/office/drawing/2014/main" val="20000"/>
                    </a:ext>
                  </a:extLst>
                </a:gridCol>
                <a:gridCol w="8028286">
                  <a:extLst>
                    <a:ext uri="{9D8B030D-6E8A-4147-A177-3AD203B41FA5}">
                      <a16:colId xmlns:a16="http://schemas.microsoft.com/office/drawing/2014/main" val="20001"/>
                    </a:ext>
                  </a:extLst>
                </a:gridCol>
              </a:tblGrid>
              <a:tr h="211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Attempted Outcome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Intervention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8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Days of invasive mechanical ventilation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Assess daily for readiness to breathe spontaneously</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Minimize sedation (continuous or intermittent) with specific titration targets in mind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1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Ventilator-associated 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Use oral vs nasal intubation in adolescents/adults</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Maintain semirecumbent patient positioning (ie, head of bed elevation 30-45°)</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Use closed suctioning system; drain condensate periodically</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Use new ventilator circuit per patient; exchange for same patient only if soiled/damaged</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Replace heat moisture exchanger if malfunctioning, soiled, or every 5-7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8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Thromboembolism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Monitor for signs/symptoms (eg, stroke, DVT, pulmonary embolism, acute coronary syndrome); standard vs therapeutic/intermediate anticoagulation dosing suggested for thromboprophylaxis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8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Catheter-related bloodstream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Use checklist and real-time observer to confirm steps for sterile insertion, as daily reminder to remove catheter if unneeded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5"/>
                  </a:ext>
                </a:extLst>
              </a:tr>
              <a:tr h="211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Pressure ulcers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Turn patient every 2 hr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211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Stress ulcers and GI bleeds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Administer enteral nutrition within 24-48 hr of admission, H2RAs or PPIs if risk for GI bleed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7"/>
                  </a:ext>
                </a:extLst>
              </a:tr>
              <a:tr h="358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Antimicrobial resistance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Use empiric antimicrobials for shortest period possible, de-escalating as soon as no evidence of infection and patient clinically stable; avoid antimicrobial use if low suspicion of bacterial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0441113"/>
                  </a:ext>
                </a:extLst>
              </a:tr>
              <a:tr h="2110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Side effects and DDIs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Consider pharmacokinetic and pharmacodynamic effects of all medications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8"/>
                  </a:ext>
                </a:extLst>
              </a:tr>
            </a:tbl>
          </a:graphicData>
        </a:graphic>
      </p:graphicFrame>
      <p:sp>
        <p:nvSpPr>
          <p:cNvPr id="11"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802113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WHO. COVID-19 clinical management: living guidance. November 23, 2021. </a:t>
            </a:r>
          </a:p>
        </p:txBody>
      </p:sp>
    </p:spTree>
    <p:extLst>
      <p:ext uri="{BB962C8B-B14F-4D97-AF65-F5344CB8AC3E}">
        <p14:creationId xmlns:p14="http://schemas.microsoft.com/office/powerpoint/2010/main" val="4116998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Supportive Management of </a:t>
            </a:r>
            <a:r>
              <a:rPr lang="en-US" dirty="0">
                <a:solidFill>
                  <a:srgbClr val="E1471D"/>
                </a:solidFill>
              </a:rPr>
              <a:t>Critical </a:t>
            </a:r>
            <a:r>
              <a:rPr lang="en-US" dirty="0"/>
              <a:t>COVID-19: </a:t>
            </a:r>
            <a:br>
              <a:rPr lang="en-US" dirty="0"/>
            </a:br>
            <a:r>
              <a:rPr lang="en-US" dirty="0"/>
              <a:t>Septic Shock</a:t>
            </a:r>
          </a:p>
        </p:txBody>
      </p:sp>
      <p:sp>
        <p:nvSpPr>
          <p:cNvPr id="3" name="Content Placeholder 2"/>
          <p:cNvSpPr>
            <a:spLocks noGrp="1"/>
          </p:cNvSpPr>
          <p:nvPr>
            <p:ph sz="half" idx="1"/>
          </p:nvPr>
        </p:nvSpPr>
        <p:spPr>
          <a:xfrm>
            <a:off x="601820" y="4283858"/>
            <a:ext cx="5309278" cy="1905609"/>
          </a:xfrm>
        </p:spPr>
        <p:txBody>
          <a:bodyPr/>
          <a:lstStyle/>
          <a:p>
            <a:pPr lvl="0"/>
            <a:r>
              <a:rPr lang="en-US" dirty="0">
                <a:solidFill>
                  <a:schemeClr val="bg2">
                    <a:lumMod val="10000"/>
                  </a:schemeClr>
                </a:solidFill>
              </a:rPr>
              <a:t>First-line vasopressors</a:t>
            </a:r>
          </a:p>
          <a:p>
            <a:pPr lvl="1"/>
            <a:r>
              <a:rPr lang="en-US" dirty="0">
                <a:solidFill>
                  <a:schemeClr val="bg2">
                    <a:lumMod val="10000"/>
                  </a:schemeClr>
                </a:solidFill>
              </a:rPr>
              <a:t>Norepinephrine for adults</a:t>
            </a:r>
            <a:r>
              <a:rPr lang="en-US" baseline="30000" dirty="0">
                <a:solidFill>
                  <a:schemeClr val="bg2">
                    <a:lumMod val="10000"/>
                  </a:schemeClr>
                </a:solidFill>
              </a:rPr>
              <a:t>1,2</a:t>
            </a:r>
          </a:p>
          <a:p>
            <a:pPr lvl="1"/>
            <a:r>
              <a:rPr lang="en-US" dirty="0">
                <a:solidFill>
                  <a:schemeClr val="bg2">
                    <a:lumMod val="10000"/>
                  </a:schemeClr>
                </a:solidFill>
              </a:rPr>
              <a:t>Epinephrine for children</a:t>
            </a:r>
            <a:r>
              <a:rPr lang="en-US" baseline="30000" dirty="0">
                <a:solidFill>
                  <a:schemeClr val="bg2">
                    <a:lumMod val="10000"/>
                  </a:schemeClr>
                </a:solidFill>
              </a:rPr>
              <a:t>2</a:t>
            </a:r>
            <a:endParaRPr lang="en-US" baseline="30000" dirty="0"/>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666483423"/>
              </p:ext>
            </p:extLst>
          </p:nvPr>
        </p:nvGraphicFramePr>
        <p:xfrm>
          <a:off x="722313" y="1610438"/>
          <a:ext cx="5373687" cy="2468928"/>
        </p:xfrm>
        <a:graphic>
          <a:graphicData uri="http://schemas.openxmlformats.org/drawingml/2006/table">
            <a:tbl>
              <a:tblPr/>
              <a:tblGrid>
                <a:gridCol w="5373687">
                  <a:extLst>
                    <a:ext uri="{9D8B030D-6E8A-4147-A177-3AD203B41FA5}">
                      <a16:colId xmlns:a16="http://schemas.microsoft.com/office/drawing/2014/main" val="20000"/>
                    </a:ext>
                  </a:extLst>
                </a:gridCol>
              </a:tblGrid>
              <a:tr h="258471">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Diagnosis</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3441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Adults</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Infection suspected/confirmed, vasopressors required to maintain MAP ≥ 65 mm Hg, and lactate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mmol/L without hypovolemia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10349">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Children</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Any hypotension or ≥2 of the following—altered mental state, brady/tachycardia, prolonged capillary refill or feeble pulses, tachypnea, mottled/cold skin or petechial/purpuric rash, increased lactate, oliguria, hyper/hypothermia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11" name="Group 3">
            <a:extLst>
              <a:ext uri="{FF2B5EF4-FFF2-40B4-BE49-F238E27FC236}">
                <a16:creationId xmlns:a16="http://schemas.microsoft.com/office/drawing/2014/main" id="{94D35D22-4DAE-4448-8B67-98D9B5BD81A9}"/>
              </a:ext>
            </a:extLst>
          </p:cNvPr>
          <p:cNvGraphicFramePr>
            <a:graphicFrameLocks/>
          </p:cNvGraphicFramePr>
          <p:nvPr>
            <p:extLst>
              <p:ext uri="{D42A27DB-BD31-4B8C-83A1-F6EECF244321}">
                <p14:modId xmlns:p14="http://schemas.microsoft.com/office/powerpoint/2010/main" val="2532122025"/>
              </p:ext>
            </p:extLst>
          </p:nvPr>
        </p:nvGraphicFramePr>
        <p:xfrm>
          <a:off x="6280905" y="1610439"/>
          <a:ext cx="5201300" cy="3571756"/>
        </p:xfrm>
        <a:graphic>
          <a:graphicData uri="http://schemas.openxmlformats.org/drawingml/2006/table">
            <a:tbl>
              <a:tblPr/>
              <a:tblGrid>
                <a:gridCol w="5201300">
                  <a:extLst>
                    <a:ext uri="{9D8B030D-6E8A-4147-A177-3AD203B41FA5}">
                      <a16:colId xmlns:a16="http://schemas.microsoft.com/office/drawing/2014/main" val="20000"/>
                    </a:ext>
                  </a:extLst>
                </a:gridCol>
              </a:tblGrid>
              <a:tr h="24911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Resuscitation Strategies</a:t>
                      </a:r>
                      <a:r>
                        <a:rPr kumimoji="0" lang="en-US" sz="1600" b="1" i="0" u="none" strike="noStrike" cap="none" normalizeH="0" baseline="30000" dirty="0">
                          <a:ln>
                            <a:noFill/>
                          </a:ln>
                          <a:solidFill>
                            <a:schemeClr val="tx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11449">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Adults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Give buffered/balanced crystalloids; give vasopressors if shock continues during/after fluid resuscitation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92616">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Assess for fluid overload after each bolus; if present (or no response to fluid), reduce or discontinue fluid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0283">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hypotonic crystalloids, starches, or gelatins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9116">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 arterial catheter for adult patients who require vasopressors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611449">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Consider dobutamine if poor perfusion and cardiac dysfunction persist after reaching MAP target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6"/>
                  </a:ext>
                </a:extLst>
              </a:tr>
            </a:tbl>
          </a:graphicData>
        </a:graphic>
      </p:graphicFrame>
      <p:sp>
        <p:nvSpPr>
          <p:cNvPr id="14" name="Text Box 15">
            <a:extLst>
              <a:ext uri="{FF2B5EF4-FFF2-40B4-BE49-F238E27FC236}">
                <a16:creationId xmlns:a16="http://schemas.microsoft.com/office/drawing/2014/main" id="{C7A46B24-57E8-404F-B885-94F52BE866F0}"/>
              </a:ext>
            </a:extLst>
          </p:cNvPr>
          <p:cNvSpPr txBox="1">
            <a:spLocks noChangeArrowheads="1"/>
          </p:cNvSpPr>
          <p:nvPr/>
        </p:nvSpPr>
        <p:spPr bwMode="auto">
          <a:xfrm>
            <a:off x="412751" y="6173769"/>
            <a:ext cx="843597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NIH COVID-19 Treatment Guidelines. Care of critically ill patients with COVID-19. Hemodynamics. Last updated July 8, 2021. </a:t>
            </a:r>
          </a:p>
          <a:p>
            <a:pPr lvl="0" fontAlgn="base">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rgbClr val="455560"/>
                </a:solidFill>
                <a:latin typeface="Calibri" panose="020F0502020204030204" pitchFamily="34" charset="0"/>
                <a:cs typeface="Arial" panose="020B0604020202020204" pitchFamily="34" charset="0"/>
              </a:rPr>
              <a:t>WHO. COVID-19 clinical management: living guidance. November 23, 2021. </a:t>
            </a:r>
          </a:p>
        </p:txBody>
      </p:sp>
    </p:spTree>
    <p:extLst>
      <p:ext uri="{BB962C8B-B14F-4D97-AF65-F5344CB8AC3E}">
        <p14:creationId xmlns:p14="http://schemas.microsoft.com/office/powerpoint/2010/main" val="1744874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FB7A4F-C2C3-40E3-8EA4-3F3DA150A65E}"/>
              </a:ext>
            </a:extLst>
          </p:cNvPr>
          <p:cNvSpPr>
            <a:spLocks noGrp="1"/>
          </p:cNvSpPr>
          <p:nvPr>
            <p:ph type="title"/>
          </p:nvPr>
        </p:nvSpPr>
        <p:spPr/>
        <p:txBody>
          <a:bodyPr/>
          <a:lstStyle/>
          <a:p>
            <a:r>
              <a:rPr lang="en-US" dirty="0"/>
              <a:t>Extrapulmonary Manifestations</a:t>
            </a:r>
          </a:p>
        </p:txBody>
      </p:sp>
      <p:graphicFrame>
        <p:nvGraphicFramePr>
          <p:cNvPr id="7" name="Group 3">
            <a:extLst>
              <a:ext uri="{FF2B5EF4-FFF2-40B4-BE49-F238E27FC236}">
                <a16:creationId xmlns:a16="http://schemas.microsoft.com/office/drawing/2014/main" id="{BDAC0E4D-43AE-4991-9288-A2299C8FA0FB}"/>
              </a:ext>
            </a:extLst>
          </p:cNvPr>
          <p:cNvGraphicFramePr>
            <a:graphicFrameLocks/>
          </p:cNvGraphicFramePr>
          <p:nvPr>
            <p:extLst>
              <p:ext uri="{D42A27DB-BD31-4B8C-83A1-F6EECF244321}">
                <p14:modId xmlns:p14="http://schemas.microsoft.com/office/powerpoint/2010/main" val="1156743085"/>
              </p:ext>
            </p:extLst>
          </p:nvPr>
        </p:nvGraphicFramePr>
        <p:xfrm>
          <a:off x="727076" y="1604964"/>
          <a:ext cx="10755312" cy="3322368"/>
        </p:xfrm>
        <a:graphic>
          <a:graphicData uri="http://schemas.openxmlformats.org/drawingml/2006/table">
            <a:tbl>
              <a:tblPr/>
              <a:tblGrid>
                <a:gridCol w="1812837">
                  <a:extLst>
                    <a:ext uri="{9D8B030D-6E8A-4147-A177-3AD203B41FA5}">
                      <a16:colId xmlns:a16="http://schemas.microsoft.com/office/drawing/2014/main" val="20000"/>
                    </a:ext>
                  </a:extLst>
                </a:gridCol>
                <a:gridCol w="8942475">
                  <a:extLst>
                    <a:ext uri="{9D8B030D-6E8A-4147-A177-3AD203B41FA5}">
                      <a16:colId xmlns:a16="http://schemas.microsoft.com/office/drawing/2014/main" val="20001"/>
                    </a:ext>
                  </a:extLst>
                </a:gridCol>
              </a:tblGrid>
              <a:tr h="291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Manifestation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Recommendation</a:t>
                      </a: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41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Renal dysfunction</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When renal replacement therapy is indicated for critically ill COVID-19 patients, continuous renal replacement therapy (CRRT) is recommended, if available</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If CRRT is unavailable or not possible, prolonged intermittent renal replacement therapy rather than intermittent hemodialysis is recommended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1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Hematologic</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Administer prophylactic dose anticoagulation to hospitalized adults with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COVID-19; do not use anticoagulant or antiplatelet therapy to prevent arterial thrombosis outside of usual standard of care </a:t>
                      </a:r>
                    </a:p>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COVID-19 diagnosis should not influence the recommendation for VTE prophylaxis in hospitalized children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8" name="Text Box 15">
            <a:extLst>
              <a:ext uri="{FF2B5EF4-FFF2-40B4-BE49-F238E27FC236}">
                <a16:creationId xmlns:a16="http://schemas.microsoft.com/office/drawing/2014/main" id="{B01706B0-B20E-416C-997D-5FC9BC8AFB38}"/>
              </a:ext>
            </a:extLst>
          </p:cNvPr>
          <p:cNvSpPr txBox="1">
            <a:spLocks noChangeArrowheads="1"/>
          </p:cNvSpPr>
          <p:nvPr/>
        </p:nvSpPr>
        <p:spPr bwMode="auto">
          <a:xfrm>
            <a:off x="412751" y="618392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NIH COVID-19 Treatment Guidelines. Acute kidney injury and renal replacement therapy. Archived May 31, 2022.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NIH COVID-19 Treatment Guidelines. Antithrombotic therapy in patients with COVID-19. Last updated </a:t>
            </a:r>
            <a:r>
              <a:rPr lang="en-US" altLang="en-US" sz="1200" b="0" spc="-10" dirty="0">
                <a:solidFill>
                  <a:srgbClr val="455560"/>
                </a:solidFill>
                <a:latin typeface="Calibri" panose="020F0502020204030204" pitchFamily="34" charset="0"/>
                <a:cs typeface="Arial" panose="020B0604020202020204" pitchFamily="34" charset="0"/>
              </a:rPr>
              <a:t>May 31, 2022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pSp>
        <p:nvGrpSpPr>
          <p:cNvPr id="9" name="Group 1">
            <a:extLst>
              <a:ext uri="{FF2B5EF4-FFF2-40B4-BE49-F238E27FC236}">
                <a16:creationId xmlns:a16="http://schemas.microsoft.com/office/drawing/2014/main" id="{01792E41-0B12-42F6-9AD0-BEE8ADD71C47}"/>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1BEDAAAC-5B5A-4DF9-BE6C-2DF8EF559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C5F6EE2-B6EB-434D-9444-9BF83EF3552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81897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 up of a womans face&#10;&#10;Description automatically generated">
            <a:extLst>
              <a:ext uri="{FF2B5EF4-FFF2-40B4-BE49-F238E27FC236}">
                <a16:creationId xmlns:a16="http://schemas.microsoft.com/office/drawing/2014/main" id="{570F5731-B379-B74B-982E-1AF653DDC85B}"/>
              </a:ext>
            </a:extLst>
          </p:cNvPr>
          <p:cNvPicPr>
            <a:picLocks noChangeAspect="1"/>
          </p:cNvPicPr>
          <p:nvPr/>
        </p:nvPicPr>
        <p:blipFill rotWithShape="1">
          <a:blip r:embed="rId3">
            <a:extLst>
              <a:ext uri="{28A0092B-C50C-407E-A947-70E740481C1C}">
                <a14:useLocalDpi xmlns:a14="http://schemas.microsoft.com/office/drawing/2010/main" val="0"/>
              </a:ext>
            </a:extLst>
          </a:blip>
          <a:srcRect b="2126"/>
          <a:stretch/>
        </p:blipFill>
        <p:spPr>
          <a:xfrm>
            <a:off x="4966892" y="1353050"/>
            <a:ext cx="3871879" cy="5198469"/>
          </a:xfrm>
          <a:prstGeom prst="rect">
            <a:avLst/>
          </a:prstGeom>
        </p:spPr>
      </p:pic>
      <p:sp>
        <p:nvSpPr>
          <p:cNvPr id="40" name="Rectangle 39"/>
          <p:cNvSpPr/>
          <p:nvPr/>
        </p:nvSpPr>
        <p:spPr bwMode="auto">
          <a:xfrm>
            <a:off x="9067121" y="4903072"/>
            <a:ext cx="1989720" cy="1024807"/>
          </a:xfrm>
          <a:prstGeom prst="rect">
            <a:avLst/>
          </a:prstGeom>
          <a:solidFill>
            <a:srgbClr val="DBECF1"/>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p:cNvSpPr/>
          <p:nvPr/>
        </p:nvSpPr>
        <p:spPr bwMode="auto">
          <a:xfrm>
            <a:off x="3259859" y="4148797"/>
            <a:ext cx="2131568" cy="846419"/>
          </a:xfrm>
          <a:prstGeom prst="rect">
            <a:avLst/>
          </a:prstGeom>
          <a:solidFill>
            <a:srgbClr val="DBECF1"/>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p:cNvSpPr/>
          <p:nvPr/>
        </p:nvSpPr>
        <p:spPr bwMode="auto">
          <a:xfrm>
            <a:off x="8749988" y="3907491"/>
            <a:ext cx="1808814" cy="846419"/>
          </a:xfrm>
          <a:prstGeom prst="rect">
            <a:avLst/>
          </a:prstGeom>
          <a:solidFill>
            <a:srgbClr val="DBECF1"/>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p:cNvSpPr/>
          <p:nvPr/>
        </p:nvSpPr>
        <p:spPr bwMode="auto">
          <a:xfrm>
            <a:off x="1689293" y="5143311"/>
            <a:ext cx="3388470" cy="846419"/>
          </a:xfrm>
          <a:prstGeom prst="rect">
            <a:avLst/>
          </a:prstGeom>
          <a:solidFill>
            <a:srgbClr val="DBECF1"/>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Rectangle 35"/>
          <p:cNvSpPr/>
          <p:nvPr/>
        </p:nvSpPr>
        <p:spPr bwMode="auto">
          <a:xfrm>
            <a:off x="719346" y="2740274"/>
            <a:ext cx="4604003" cy="1024807"/>
          </a:xfrm>
          <a:prstGeom prst="rect">
            <a:avLst/>
          </a:prstGeom>
          <a:solidFill>
            <a:srgbClr val="DBECF1"/>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p:cNvSpPr/>
          <p:nvPr/>
        </p:nvSpPr>
        <p:spPr bwMode="auto">
          <a:xfrm>
            <a:off x="7756249" y="1378570"/>
            <a:ext cx="3221248" cy="1239165"/>
          </a:xfrm>
          <a:prstGeom prst="rect">
            <a:avLst/>
          </a:prstGeom>
          <a:solidFill>
            <a:srgbClr val="DBECF1"/>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p:cNvSpPr/>
          <p:nvPr/>
        </p:nvSpPr>
        <p:spPr bwMode="auto">
          <a:xfrm>
            <a:off x="1912779" y="1528482"/>
            <a:ext cx="3768236" cy="1024807"/>
          </a:xfrm>
          <a:prstGeom prst="rect">
            <a:avLst/>
          </a:prstGeom>
          <a:solidFill>
            <a:schemeClr val="accent2">
              <a:lumMod val="20000"/>
              <a:lumOff val="80000"/>
            </a:schemeClr>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2003E806-019A-4A4D-89DF-9FB42724E6DD}"/>
              </a:ext>
            </a:extLst>
          </p:cNvPr>
          <p:cNvSpPr txBox="1"/>
          <p:nvPr/>
        </p:nvSpPr>
        <p:spPr bwMode="auto">
          <a:xfrm>
            <a:off x="3285959" y="4180374"/>
            <a:ext cx="2074494"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Endocrine</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Hyperglycemia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Diabetic ketoacidosis</a:t>
            </a:r>
          </a:p>
        </p:txBody>
      </p:sp>
      <p:sp>
        <p:nvSpPr>
          <p:cNvPr id="2" name="Title 1"/>
          <p:cNvSpPr>
            <a:spLocks noGrp="1"/>
          </p:cNvSpPr>
          <p:nvPr>
            <p:ph type="title"/>
          </p:nvPr>
        </p:nvSpPr>
        <p:spPr/>
        <p:txBody>
          <a:bodyPr/>
          <a:lstStyle/>
          <a:p>
            <a:r>
              <a:rPr lang="en-US" dirty="0"/>
              <a:t>Extrapulmonary Manifestations</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Gupta. Nat Med. 2020;26:1017.</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2003E806-019A-4A4D-89DF-9FB42724E6DD}"/>
              </a:ext>
            </a:extLst>
          </p:cNvPr>
          <p:cNvSpPr txBox="1"/>
          <p:nvPr/>
        </p:nvSpPr>
        <p:spPr bwMode="auto">
          <a:xfrm>
            <a:off x="7767903" y="1381672"/>
            <a:ext cx="1813041" cy="1200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Neurologic</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Headaches</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Dizziness</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Encephalopathy</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Guillain-Barré</a:t>
            </a:r>
          </a:p>
        </p:txBody>
      </p:sp>
      <p:cxnSp>
        <p:nvCxnSpPr>
          <p:cNvPr id="15" name="Straight Connector 14">
            <a:extLst>
              <a:ext uri="{FF2B5EF4-FFF2-40B4-BE49-F238E27FC236}">
                <a16:creationId xmlns:a16="http://schemas.microsoft.com/office/drawing/2014/main" id="{BCA6B599-CC0B-1149-8641-40CD2F606642}"/>
              </a:ext>
            </a:extLst>
          </p:cNvPr>
          <p:cNvCxnSpPr>
            <a:cxnSpLocks/>
          </p:cNvCxnSpPr>
          <p:nvPr/>
        </p:nvCxnSpPr>
        <p:spPr bwMode="auto">
          <a:xfrm flipH="1">
            <a:off x="7108121" y="4471429"/>
            <a:ext cx="1645920" cy="0"/>
          </a:xfrm>
          <a:prstGeom prst="line">
            <a:avLst/>
          </a:prstGeom>
          <a:noFill/>
          <a:ln w="28575" cap="rnd"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C543C0D-71ED-AF43-9BC8-148E5B001511}"/>
              </a:ext>
            </a:extLst>
          </p:cNvPr>
          <p:cNvCxnSpPr>
            <a:cxnSpLocks/>
          </p:cNvCxnSpPr>
          <p:nvPr/>
        </p:nvCxnSpPr>
        <p:spPr bwMode="auto">
          <a:xfrm flipH="1">
            <a:off x="7218190" y="5017106"/>
            <a:ext cx="1828800" cy="0"/>
          </a:xfrm>
          <a:prstGeom prst="line">
            <a:avLst/>
          </a:prstGeom>
          <a:noFill/>
          <a:ln w="28575" cap="rnd"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A97D27B-3EA5-2D41-9095-C0FD9DF98329}"/>
              </a:ext>
            </a:extLst>
          </p:cNvPr>
          <p:cNvCxnSpPr/>
          <p:nvPr/>
        </p:nvCxnSpPr>
        <p:spPr bwMode="auto">
          <a:xfrm flipH="1">
            <a:off x="5692860" y="2382475"/>
            <a:ext cx="914400" cy="0"/>
          </a:xfrm>
          <a:prstGeom prst="line">
            <a:avLst/>
          </a:prstGeom>
          <a:noFill/>
          <a:ln w="28575" cap="rnd"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45C7202-79F4-1749-8251-AE14E20096C3}"/>
              </a:ext>
            </a:extLst>
          </p:cNvPr>
          <p:cNvCxnSpPr/>
          <p:nvPr/>
        </p:nvCxnSpPr>
        <p:spPr bwMode="auto">
          <a:xfrm flipH="1">
            <a:off x="6906695" y="1706401"/>
            <a:ext cx="822960" cy="0"/>
          </a:xfrm>
          <a:prstGeom prst="line">
            <a:avLst/>
          </a:prstGeom>
          <a:noFill/>
          <a:ln w="28575" cap="rnd"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CA6B599-CC0B-1149-8641-40CD2F606642}"/>
              </a:ext>
            </a:extLst>
          </p:cNvPr>
          <p:cNvCxnSpPr>
            <a:cxnSpLocks/>
          </p:cNvCxnSpPr>
          <p:nvPr/>
        </p:nvCxnSpPr>
        <p:spPr bwMode="auto">
          <a:xfrm flipH="1">
            <a:off x="5335697" y="3464432"/>
            <a:ext cx="1371600" cy="0"/>
          </a:xfrm>
          <a:prstGeom prst="line">
            <a:avLst/>
          </a:prstGeom>
          <a:noFill/>
          <a:ln w="28575" cap="rnd"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C543C0D-71ED-AF43-9BC8-148E5B001511}"/>
              </a:ext>
            </a:extLst>
          </p:cNvPr>
          <p:cNvCxnSpPr>
            <a:cxnSpLocks/>
          </p:cNvCxnSpPr>
          <p:nvPr/>
        </p:nvCxnSpPr>
        <p:spPr bwMode="auto">
          <a:xfrm flipH="1">
            <a:off x="7619476" y="3241618"/>
            <a:ext cx="731520" cy="0"/>
          </a:xfrm>
          <a:prstGeom prst="line">
            <a:avLst/>
          </a:prstGeom>
          <a:noFill/>
          <a:ln w="28575" cap="rnd"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2003E806-019A-4A4D-89DF-9FB42724E6DD}"/>
              </a:ext>
            </a:extLst>
          </p:cNvPr>
          <p:cNvSpPr txBox="1"/>
          <p:nvPr/>
        </p:nvSpPr>
        <p:spPr bwMode="auto">
          <a:xfrm>
            <a:off x="9107593" y="4910051"/>
            <a:ext cx="1899399" cy="984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Renal</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Acute kidney injury</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Proteinuria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Hematuria</a:t>
            </a:r>
          </a:p>
        </p:txBody>
      </p:sp>
      <p:sp>
        <p:nvSpPr>
          <p:cNvPr id="27" name="TextBox 26">
            <a:extLst>
              <a:ext uri="{FF2B5EF4-FFF2-40B4-BE49-F238E27FC236}">
                <a16:creationId xmlns:a16="http://schemas.microsoft.com/office/drawing/2014/main" id="{2003E806-019A-4A4D-89DF-9FB42724E6DD}"/>
              </a:ext>
            </a:extLst>
          </p:cNvPr>
          <p:cNvSpPr txBox="1"/>
          <p:nvPr/>
        </p:nvSpPr>
        <p:spPr bwMode="auto">
          <a:xfrm>
            <a:off x="8759369" y="3913408"/>
            <a:ext cx="176845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Hepatic</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Elevated ALT/AST</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Elevated bilirubin</a:t>
            </a:r>
          </a:p>
        </p:txBody>
      </p:sp>
      <p:cxnSp>
        <p:nvCxnSpPr>
          <p:cNvPr id="29" name="Straight Connector 28">
            <a:extLst>
              <a:ext uri="{FF2B5EF4-FFF2-40B4-BE49-F238E27FC236}">
                <a16:creationId xmlns:a16="http://schemas.microsoft.com/office/drawing/2014/main" id="{BCA6B599-CC0B-1149-8641-40CD2F606642}"/>
              </a:ext>
            </a:extLst>
          </p:cNvPr>
          <p:cNvCxnSpPr>
            <a:cxnSpLocks/>
          </p:cNvCxnSpPr>
          <p:nvPr/>
        </p:nvCxnSpPr>
        <p:spPr bwMode="auto">
          <a:xfrm flipH="1">
            <a:off x="5083345" y="5432444"/>
            <a:ext cx="1828800" cy="0"/>
          </a:xfrm>
          <a:prstGeom prst="line">
            <a:avLst/>
          </a:prstGeom>
          <a:noFill/>
          <a:ln w="28575" cap="rnd"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2003E806-019A-4A4D-89DF-9FB42724E6DD}"/>
              </a:ext>
            </a:extLst>
          </p:cNvPr>
          <p:cNvSpPr txBox="1"/>
          <p:nvPr/>
        </p:nvSpPr>
        <p:spPr bwMode="auto">
          <a:xfrm>
            <a:off x="719347" y="2760424"/>
            <a:ext cx="2699124" cy="984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Cardiac</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Takotsubo cardiomyopathy</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Myocardial injury/myocarditis</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Cardiac arrhythmias</a:t>
            </a:r>
          </a:p>
        </p:txBody>
      </p:sp>
      <p:cxnSp>
        <p:nvCxnSpPr>
          <p:cNvPr id="34" name="Straight Connector 33">
            <a:extLst>
              <a:ext uri="{FF2B5EF4-FFF2-40B4-BE49-F238E27FC236}">
                <a16:creationId xmlns:a16="http://schemas.microsoft.com/office/drawing/2014/main" id="{7C543C0D-71ED-AF43-9BC8-148E5B001511}"/>
              </a:ext>
            </a:extLst>
          </p:cNvPr>
          <p:cNvCxnSpPr>
            <a:cxnSpLocks/>
          </p:cNvCxnSpPr>
          <p:nvPr/>
        </p:nvCxnSpPr>
        <p:spPr bwMode="auto">
          <a:xfrm flipH="1">
            <a:off x="5407502" y="4863318"/>
            <a:ext cx="1554480" cy="0"/>
          </a:xfrm>
          <a:prstGeom prst="line">
            <a:avLst/>
          </a:prstGeom>
          <a:noFill/>
          <a:ln w="28575" cap="rnd"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2003E806-019A-4A4D-89DF-9FB42724E6DD}"/>
              </a:ext>
            </a:extLst>
          </p:cNvPr>
          <p:cNvSpPr txBox="1"/>
          <p:nvPr/>
        </p:nvSpPr>
        <p:spPr bwMode="auto">
          <a:xfrm>
            <a:off x="9679827" y="1618121"/>
            <a:ext cx="1198787"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Ageusia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Myalgia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Anosmia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Stroke</a:t>
            </a:r>
          </a:p>
        </p:txBody>
      </p:sp>
      <p:sp>
        <p:nvSpPr>
          <p:cNvPr id="37" name="TextBox 36">
            <a:extLst>
              <a:ext uri="{FF2B5EF4-FFF2-40B4-BE49-F238E27FC236}">
                <a16:creationId xmlns:a16="http://schemas.microsoft.com/office/drawing/2014/main" id="{2003E806-019A-4A4D-89DF-9FB42724E6DD}"/>
              </a:ext>
            </a:extLst>
          </p:cNvPr>
          <p:cNvSpPr txBox="1"/>
          <p:nvPr/>
        </p:nvSpPr>
        <p:spPr bwMode="auto">
          <a:xfrm>
            <a:off x="3349671" y="3006645"/>
            <a:ext cx="1972399"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Cardiogenic shock</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Myocardial ischemia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Acute cor pulmonale</a:t>
            </a:r>
          </a:p>
        </p:txBody>
      </p:sp>
      <p:sp>
        <p:nvSpPr>
          <p:cNvPr id="39" name="Rectangle 38"/>
          <p:cNvSpPr/>
          <p:nvPr/>
        </p:nvSpPr>
        <p:spPr bwMode="auto">
          <a:xfrm>
            <a:off x="8370773" y="2752892"/>
            <a:ext cx="2622211" cy="1024807"/>
          </a:xfrm>
          <a:prstGeom prst="rect">
            <a:avLst/>
          </a:prstGeom>
          <a:solidFill>
            <a:schemeClr val="accent2">
              <a:lumMod val="20000"/>
              <a:lumOff val="80000"/>
            </a:schemeClr>
          </a:solidFill>
          <a:ln w="28575" cmpd="sng">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2003E806-019A-4A4D-89DF-9FB42724E6DD}"/>
              </a:ext>
            </a:extLst>
          </p:cNvPr>
          <p:cNvSpPr txBox="1"/>
          <p:nvPr/>
        </p:nvSpPr>
        <p:spPr bwMode="auto">
          <a:xfrm>
            <a:off x="1957292" y="1548632"/>
            <a:ext cx="2699124" cy="9848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Dermatologic</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Petechaie</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Livedo reticularis</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Erythematous rash</a:t>
            </a:r>
          </a:p>
        </p:txBody>
      </p:sp>
      <p:sp>
        <p:nvSpPr>
          <p:cNvPr id="45" name="TextBox 44">
            <a:extLst>
              <a:ext uri="{FF2B5EF4-FFF2-40B4-BE49-F238E27FC236}">
                <a16:creationId xmlns:a16="http://schemas.microsoft.com/office/drawing/2014/main" id="{2003E806-019A-4A4D-89DF-9FB42724E6DD}"/>
              </a:ext>
            </a:extLst>
          </p:cNvPr>
          <p:cNvSpPr txBox="1"/>
          <p:nvPr/>
        </p:nvSpPr>
        <p:spPr bwMode="auto">
          <a:xfrm>
            <a:off x="3828753" y="1794853"/>
            <a:ext cx="1836776"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Urticaria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Vesicles</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Pernio-like lesions</a:t>
            </a:r>
          </a:p>
        </p:txBody>
      </p:sp>
      <p:sp>
        <p:nvSpPr>
          <p:cNvPr id="46" name="TextBox 45">
            <a:extLst>
              <a:ext uri="{FF2B5EF4-FFF2-40B4-BE49-F238E27FC236}">
                <a16:creationId xmlns:a16="http://schemas.microsoft.com/office/drawing/2014/main" id="{2003E806-019A-4A4D-89DF-9FB42724E6DD}"/>
              </a:ext>
            </a:extLst>
          </p:cNvPr>
          <p:cNvSpPr txBox="1"/>
          <p:nvPr/>
        </p:nvSpPr>
        <p:spPr bwMode="auto">
          <a:xfrm>
            <a:off x="8424589" y="2753912"/>
            <a:ext cx="2552908" cy="984885"/>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Thromboembolism</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Deep vein thrombosis</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Pulmonary embolism</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Catheter-related thrombosis</a:t>
            </a:r>
          </a:p>
        </p:txBody>
      </p:sp>
      <p:sp>
        <p:nvSpPr>
          <p:cNvPr id="47" name="TextBox 46">
            <a:extLst>
              <a:ext uri="{FF2B5EF4-FFF2-40B4-BE49-F238E27FC236}">
                <a16:creationId xmlns:a16="http://schemas.microsoft.com/office/drawing/2014/main" id="{2003E806-019A-4A4D-89DF-9FB42724E6DD}"/>
              </a:ext>
            </a:extLst>
          </p:cNvPr>
          <p:cNvSpPr txBox="1"/>
          <p:nvPr/>
        </p:nvSpPr>
        <p:spPr bwMode="auto">
          <a:xfrm>
            <a:off x="1741210" y="5186445"/>
            <a:ext cx="1756897"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Gastrointestinal</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Nausea/vomiting</a:t>
            </a:r>
          </a:p>
        </p:txBody>
      </p:sp>
      <p:sp>
        <p:nvSpPr>
          <p:cNvPr id="48" name="TextBox 47">
            <a:extLst>
              <a:ext uri="{FF2B5EF4-FFF2-40B4-BE49-F238E27FC236}">
                <a16:creationId xmlns:a16="http://schemas.microsoft.com/office/drawing/2014/main" id="{2003E806-019A-4A4D-89DF-9FB42724E6DD}"/>
              </a:ext>
            </a:extLst>
          </p:cNvPr>
          <p:cNvSpPr txBox="1"/>
          <p:nvPr/>
        </p:nvSpPr>
        <p:spPr bwMode="auto">
          <a:xfrm>
            <a:off x="3473288" y="5432666"/>
            <a:ext cx="171288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Abdominal pain</a:t>
            </a:r>
          </a:p>
          <a:p>
            <a:pPr marL="285750" marR="0" lvl="0" indent="-285750" algn="l" defTabSz="914400" rtl="0" eaLnBrk="0" fontAlgn="base" latinLnBrk="0" hangingPunct="0">
              <a:lnSpc>
                <a:spcPct val="100000"/>
              </a:lnSpc>
              <a:spcBef>
                <a:spcPts val="0"/>
              </a:spcBef>
              <a:spcAft>
                <a:spcPct val="0"/>
              </a:spcAft>
              <a:buClrTx/>
              <a:buSzTx/>
              <a:buFont typeface="Wingdings" charset="2"/>
              <a:buChar char="§"/>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Anorexia</a:t>
            </a:r>
          </a:p>
        </p:txBody>
      </p:sp>
    </p:spTree>
    <p:extLst>
      <p:ext uri="{BB962C8B-B14F-4D97-AF65-F5344CB8AC3E}">
        <p14:creationId xmlns:p14="http://schemas.microsoft.com/office/powerpoint/2010/main" val="3282018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36B5F10-AA33-4E69-ABA6-DCC30E0184CB}"/>
              </a:ext>
            </a:extLst>
          </p:cNvPr>
          <p:cNvSpPr txBox="1"/>
          <p:nvPr/>
        </p:nvSpPr>
        <p:spPr bwMode="auto">
          <a:xfrm>
            <a:off x="716381" y="2247198"/>
            <a:ext cx="5080157" cy="769441"/>
          </a:xfrm>
          <a:prstGeom prst="rect">
            <a:avLst/>
          </a:prstGeom>
          <a:solidFill>
            <a:schemeClr val="accent2">
              <a:lumMod val="20000"/>
              <a:lumOff val="80000"/>
            </a:schemeClr>
          </a:solidFill>
          <a:ln w="28575" cmpd="sng" algn="ctr">
            <a:noFill/>
            <a:miter lim="800000"/>
            <a:headEnd/>
            <a:tailEnd/>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 hr since resolution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fever, last antipyretics </a:t>
            </a:r>
          </a:p>
        </p:txBody>
      </p:sp>
      <p:sp>
        <p:nvSpPr>
          <p:cNvPr id="2" name="Title 1">
            <a:extLst>
              <a:ext uri="{FF2B5EF4-FFF2-40B4-BE49-F238E27FC236}">
                <a16:creationId xmlns:a16="http://schemas.microsoft.com/office/drawing/2014/main" id="{8E21C452-B723-44D7-8D89-A493A832E6E4}"/>
              </a:ext>
            </a:extLst>
          </p:cNvPr>
          <p:cNvSpPr>
            <a:spLocks noGrp="1"/>
          </p:cNvSpPr>
          <p:nvPr>
            <p:ph type="title"/>
          </p:nvPr>
        </p:nvSpPr>
        <p:spPr/>
        <p:txBody>
          <a:bodyPr/>
          <a:lstStyle/>
          <a:p>
            <a:r>
              <a:rPr lang="en-US" dirty="0"/>
              <a:t>CDC: Discontinuation of Transmission-Based </a:t>
            </a:r>
            <a:br>
              <a:rPr lang="en-US" dirty="0"/>
            </a:br>
            <a:r>
              <a:rPr lang="en-US" dirty="0"/>
              <a:t>Precautions for Patients With Confirmed SARS-CoV-2</a:t>
            </a:r>
          </a:p>
        </p:txBody>
      </p:sp>
      <p:sp>
        <p:nvSpPr>
          <p:cNvPr id="4" name="Rectangle 3">
            <a:extLst>
              <a:ext uri="{FF2B5EF4-FFF2-40B4-BE49-F238E27FC236}">
                <a16:creationId xmlns:a16="http://schemas.microsoft.com/office/drawing/2014/main" id="{23ECB1B2-68C2-42CD-9BA2-FDA0848852F9}"/>
              </a:ext>
            </a:extLst>
          </p:cNvPr>
          <p:cNvSpPr/>
          <p:nvPr/>
        </p:nvSpPr>
        <p:spPr bwMode="auto">
          <a:xfrm>
            <a:off x="711041" y="1605635"/>
            <a:ext cx="5090836" cy="492028"/>
          </a:xfrm>
          <a:prstGeom prst="rect">
            <a:avLst/>
          </a:prstGeom>
          <a:solidFill>
            <a:schemeClr val="accent1"/>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550826B1-FC8B-4DEA-86D1-AF4A4BE69F24}"/>
              </a:ext>
            </a:extLst>
          </p:cNvPr>
          <p:cNvSpPr txBox="1"/>
          <p:nvPr/>
        </p:nvSpPr>
        <p:spPr bwMode="auto">
          <a:xfrm>
            <a:off x="1321896" y="1605635"/>
            <a:ext cx="38691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Symptom-Based Strategy*</a:t>
            </a:r>
          </a:p>
        </p:txBody>
      </p:sp>
      <p:sp>
        <p:nvSpPr>
          <p:cNvPr id="8" name="TextBox 7">
            <a:extLst>
              <a:ext uri="{FF2B5EF4-FFF2-40B4-BE49-F238E27FC236}">
                <a16:creationId xmlns:a16="http://schemas.microsoft.com/office/drawing/2014/main" id="{068A1F7C-994D-4E24-8761-9A53F08E8AF1}"/>
              </a:ext>
            </a:extLst>
          </p:cNvPr>
          <p:cNvSpPr txBox="1"/>
          <p:nvPr/>
        </p:nvSpPr>
        <p:spPr bwMode="auto">
          <a:xfrm>
            <a:off x="1380009" y="3041991"/>
            <a:ext cx="3752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a:t>
            </a:r>
          </a:p>
        </p:txBody>
      </p:sp>
      <p:sp>
        <p:nvSpPr>
          <p:cNvPr id="15" name="Text Box 15">
            <a:extLst>
              <a:ext uri="{FF2B5EF4-FFF2-40B4-BE49-F238E27FC236}">
                <a16:creationId xmlns:a16="http://schemas.microsoft.com/office/drawing/2014/main" id="{B2584E31-D4DD-4CF7-AFC0-6344FC90D0B1}"/>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cdc.gov/coronavirus/2019-ncov/hcp/infection-control-recommendations.html</a:t>
            </a:r>
          </a:p>
        </p:txBody>
      </p:sp>
      <p:grpSp>
        <p:nvGrpSpPr>
          <p:cNvPr id="16" name="Group 1">
            <a:extLst>
              <a:ext uri="{FF2B5EF4-FFF2-40B4-BE49-F238E27FC236}">
                <a16:creationId xmlns:a16="http://schemas.microsoft.com/office/drawing/2014/main" id="{FF59B95E-0AE0-4BA8-9F6D-C114F01215C6}"/>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67E7F0C4-75FB-4F29-9A6F-31C0E7DDE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F153F296-9D26-42A3-8D3D-610991726B0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Box 18">
            <a:extLst>
              <a:ext uri="{FF2B5EF4-FFF2-40B4-BE49-F238E27FC236}">
                <a16:creationId xmlns:a16="http://schemas.microsoft.com/office/drawing/2014/main" id="{FB718091-9532-46EF-8BBE-567DF2A48F64}"/>
              </a:ext>
            </a:extLst>
          </p:cNvPr>
          <p:cNvSpPr txBox="1"/>
          <p:nvPr/>
        </p:nvSpPr>
        <p:spPr bwMode="auto">
          <a:xfrm>
            <a:off x="716381" y="3520082"/>
            <a:ext cx="5080157" cy="769441"/>
          </a:xfrm>
          <a:prstGeom prst="rect">
            <a:avLst/>
          </a:prstGeom>
          <a:solidFill>
            <a:srgbClr val="DBECF1"/>
          </a:solidFill>
          <a:ln w="28575" cmpd="sng" algn="ctr">
            <a:solidFill>
              <a:srgbClr val="FFFFFF"/>
            </a:solidFill>
            <a:miter lim="800000"/>
            <a:headEnd/>
            <a:tailEnd/>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Improvement in symptoms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 cough, shortness of breath)</a:t>
            </a:r>
          </a:p>
        </p:txBody>
      </p:sp>
      <p:sp>
        <p:nvSpPr>
          <p:cNvPr id="21" name="TextBox 20">
            <a:extLst>
              <a:ext uri="{FF2B5EF4-FFF2-40B4-BE49-F238E27FC236}">
                <a16:creationId xmlns:a16="http://schemas.microsoft.com/office/drawing/2014/main" id="{DE2039E1-DC60-4611-987A-DB6397254CA9}"/>
              </a:ext>
            </a:extLst>
          </p:cNvPr>
          <p:cNvSpPr txBox="1"/>
          <p:nvPr/>
        </p:nvSpPr>
        <p:spPr bwMode="auto">
          <a:xfrm>
            <a:off x="1380009" y="4317000"/>
            <a:ext cx="375290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a:t>
            </a:r>
          </a:p>
        </p:txBody>
      </p:sp>
      <p:sp>
        <p:nvSpPr>
          <p:cNvPr id="22" name="TextBox 21">
            <a:extLst>
              <a:ext uri="{FF2B5EF4-FFF2-40B4-BE49-F238E27FC236}">
                <a16:creationId xmlns:a16="http://schemas.microsoft.com/office/drawing/2014/main" id="{97F16F52-1391-4106-871C-2457A30C4906}"/>
              </a:ext>
            </a:extLst>
          </p:cNvPr>
          <p:cNvSpPr txBox="1"/>
          <p:nvPr/>
        </p:nvSpPr>
        <p:spPr bwMode="auto">
          <a:xfrm>
            <a:off x="716381" y="4796183"/>
            <a:ext cx="5080157" cy="1446550"/>
          </a:xfrm>
          <a:prstGeom prst="rect">
            <a:avLst/>
          </a:prstGeom>
          <a:solidFill>
            <a:srgbClr val="DBECF1"/>
          </a:solidFill>
          <a:ln w="28575" cmpd="sng" algn="ctr">
            <a:solidFill>
              <a:srgbClr val="FFFFFF"/>
            </a:solidFill>
            <a:miter lim="800000"/>
            <a:headEnd/>
            <a:tailEnd/>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days since symptom onset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mild to moderate illness,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10-20 days for severe to critical illness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those severely immunocompromised </a:t>
            </a:r>
          </a:p>
        </p:txBody>
      </p:sp>
      <p:sp>
        <p:nvSpPr>
          <p:cNvPr id="5" name="Rectangle 4"/>
          <p:cNvSpPr/>
          <p:nvPr/>
        </p:nvSpPr>
        <p:spPr>
          <a:xfrm>
            <a:off x="6322001" y="5227070"/>
            <a:ext cx="5089535" cy="923330"/>
          </a:xfrm>
          <a:prstGeom prst="rect">
            <a:avLst/>
          </a:prstGeom>
        </p:spPr>
        <p:txBody>
          <a:bodyPr wrap="square">
            <a:spAutoFit/>
          </a:bodyPr>
          <a:lstStyle/>
          <a:p>
            <a:r>
              <a:rPr lang="en-US" dirty="0">
                <a:solidFill>
                  <a:srgbClr val="000000"/>
                </a:solidFill>
                <a:latin typeface="Calibri"/>
                <a:cs typeface="Calibri"/>
              </a:rPr>
              <a:t>*If patient is asymptomatic, not severely immunocompromised, precautions may be discontinued ≥10 days after positive viral test.</a:t>
            </a:r>
          </a:p>
        </p:txBody>
      </p:sp>
      <p:sp>
        <p:nvSpPr>
          <p:cNvPr id="26" name="Rectangle 25">
            <a:extLst>
              <a:ext uri="{FF2B5EF4-FFF2-40B4-BE49-F238E27FC236}">
                <a16:creationId xmlns:a16="http://schemas.microsoft.com/office/drawing/2014/main" id="{23ECB1B2-68C2-42CD-9BA2-FDA0848852F9}"/>
              </a:ext>
            </a:extLst>
          </p:cNvPr>
          <p:cNvSpPr/>
          <p:nvPr/>
        </p:nvSpPr>
        <p:spPr bwMode="auto">
          <a:xfrm>
            <a:off x="6322001" y="1608114"/>
            <a:ext cx="5090836" cy="492028"/>
          </a:xfrm>
          <a:prstGeom prst="rect">
            <a:avLst/>
          </a:prstGeom>
          <a:solidFill>
            <a:schemeClr val="accent3"/>
          </a:solidFill>
          <a:ln w="28575">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550826B1-FC8B-4DEA-86D1-AF4A4BE69F24}"/>
              </a:ext>
            </a:extLst>
          </p:cNvPr>
          <p:cNvSpPr txBox="1"/>
          <p:nvPr/>
        </p:nvSpPr>
        <p:spPr bwMode="auto">
          <a:xfrm>
            <a:off x="6932856" y="1616906"/>
            <a:ext cx="38691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sz="2400" b="1" dirty="0">
                <a:solidFill>
                  <a:srgbClr val="FFFFFF"/>
                </a:solidFill>
                <a:latin typeface="Calibri" panose="020F0502020204030204" pitchFamily="34" charset="0"/>
                <a:cs typeface="Arial" panose="020B0604020202020204" pitchFamily="34" charset="0"/>
              </a:rPr>
              <a:t>Test</a:t>
            </a: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-Based Strategy</a:t>
            </a:r>
          </a:p>
        </p:txBody>
      </p:sp>
      <p:sp>
        <p:nvSpPr>
          <p:cNvPr id="28" name="TextBox 27">
            <a:extLst>
              <a:ext uri="{FF2B5EF4-FFF2-40B4-BE49-F238E27FC236}">
                <a16:creationId xmlns:a16="http://schemas.microsoft.com/office/drawing/2014/main" id="{436B5F10-AA33-4E69-ABA6-DCC30E0184CB}"/>
              </a:ext>
            </a:extLst>
          </p:cNvPr>
          <p:cNvSpPr txBox="1"/>
          <p:nvPr/>
        </p:nvSpPr>
        <p:spPr bwMode="auto">
          <a:xfrm>
            <a:off x="6322001" y="2247198"/>
            <a:ext cx="5080157" cy="2123658"/>
          </a:xfrm>
          <a:prstGeom prst="rect">
            <a:avLst/>
          </a:prstGeom>
          <a:solidFill>
            <a:schemeClr val="accent3">
              <a:lumMod val="20000"/>
              <a:lumOff val="80000"/>
            </a:schemeClr>
          </a:solidFill>
          <a:ln w="28575" cmpd="sng" algn="ctr">
            <a:noFill/>
            <a:miter lim="800000"/>
            <a:headEnd/>
            <a:tailEnd/>
          </a:ln>
        </p:spPr>
        <p:txBody>
          <a:bodyPr wrap="square" rtlCol="0">
            <a:spAutoFit/>
          </a:bodyPr>
          <a:lstStyle/>
          <a:p>
            <a:pPr lvl="0" algn="ctr" eaLnBrk="0" fontAlgn="base" hangingPunct="0">
              <a:spcAft>
                <a:spcPct val="0"/>
              </a:spcAft>
              <a:defRPr/>
            </a:pPr>
            <a:r>
              <a:rPr lang="en-US" sz="2200" dirty="0">
                <a:solidFill>
                  <a:srgbClr val="000000"/>
                </a:solidFill>
                <a:latin typeface="Calibri" panose="020F0502020204030204" pitchFamily="34" charset="0"/>
                <a:cs typeface="Arial" panose="020B0604020202020204" pitchFamily="34" charset="0"/>
              </a:rPr>
              <a:t>Could be considered for some patients</a:t>
            </a:r>
            <a:br>
              <a:rPr lang="en-US" sz="2200" dirty="0">
                <a:solidFill>
                  <a:srgbClr val="000000"/>
                </a:solidFill>
                <a:latin typeface="Calibri" panose="020F0502020204030204" pitchFamily="34" charset="0"/>
                <a:cs typeface="Arial" panose="020B0604020202020204" pitchFamily="34" charset="0"/>
              </a:rPr>
            </a:br>
            <a:r>
              <a:rPr lang="en-US" sz="2200" dirty="0">
                <a:solidFill>
                  <a:srgbClr val="000000"/>
                </a:solidFill>
                <a:latin typeface="Calibri" panose="020F0502020204030204" pitchFamily="34" charset="0"/>
                <a:cs typeface="Arial" panose="020B0604020202020204" pitchFamily="34" charset="0"/>
              </a:rPr>
              <a:t> (eg, those who are moderately to severely immunocompromised) in consultation with local infectious diseases experts if concerns exist for the patient being infectious for more than 20 days</a:t>
            </a:r>
          </a:p>
        </p:txBody>
      </p:sp>
    </p:spTree>
    <p:extLst>
      <p:ext uri="{BB962C8B-B14F-4D97-AF65-F5344CB8AC3E}">
        <p14:creationId xmlns:p14="http://schemas.microsoft.com/office/powerpoint/2010/main" val="762979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Guidance on Therapeutic Management</a:t>
            </a:r>
          </a:p>
        </p:txBody>
      </p:sp>
    </p:spTree>
    <p:extLst>
      <p:ext uri="{BB962C8B-B14F-4D97-AF65-F5344CB8AC3E}">
        <p14:creationId xmlns:p14="http://schemas.microsoft.com/office/powerpoint/2010/main" val="3179424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E56B8-EF3B-4725-837F-AE8A58EDC992}"/>
              </a:ext>
            </a:extLst>
          </p:cNvPr>
          <p:cNvSpPr>
            <a:spLocks noGrp="1"/>
          </p:cNvSpPr>
          <p:nvPr>
            <p:ph type="title"/>
          </p:nvPr>
        </p:nvSpPr>
        <p:spPr/>
        <p:txBody>
          <a:bodyPr/>
          <a:lstStyle/>
          <a:p>
            <a:r>
              <a:rPr lang="en-US" dirty="0"/>
              <a:t>Ivermectin</a:t>
            </a:r>
          </a:p>
        </p:txBody>
      </p:sp>
      <p:sp>
        <p:nvSpPr>
          <p:cNvPr id="3" name="Content Placeholder 2">
            <a:extLst>
              <a:ext uri="{FF2B5EF4-FFF2-40B4-BE49-F238E27FC236}">
                <a16:creationId xmlns:a16="http://schemas.microsoft.com/office/drawing/2014/main" id="{FE43B3E7-716C-4A21-83F9-1D916AF10F21}"/>
              </a:ext>
            </a:extLst>
          </p:cNvPr>
          <p:cNvSpPr>
            <a:spLocks noGrp="1"/>
          </p:cNvSpPr>
          <p:nvPr>
            <p:ph sz="half" idx="1"/>
          </p:nvPr>
        </p:nvSpPr>
        <p:spPr>
          <a:xfrm>
            <a:off x="601820" y="1510730"/>
            <a:ext cx="5494180" cy="4678738"/>
          </a:xfrm>
        </p:spPr>
        <p:txBody>
          <a:bodyPr/>
          <a:lstStyle/>
          <a:p>
            <a:r>
              <a:rPr lang="en-US" dirty="0"/>
              <a:t>Ivermectin inhibits the replication of SARS-CoV-2 in </a:t>
            </a:r>
            <a:br>
              <a:rPr lang="en-US" dirty="0"/>
            </a:br>
            <a:r>
              <a:rPr lang="en-US" dirty="0"/>
              <a:t>cell cultures</a:t>
            </a:r>
          </a:p>
          <a:p>
            <a:r>
              <a:rPr lang="en-US" dirty="0"/>
              <a:t>Several randomized trials and retrospective cohort studies of ivermectin use in patients with COVID-19 have had mixed results</a:t>
            </a:r>
          </a:p>
          <a:p>
            <a:r>
              <a:rPr lang="en-US" dirty="0"/>
              <a:t>Most studies had incomplete information and significant methodologic limitations</a:t>
            </a:r>
          </a:p>
        </p:txBody>
      </p:sp>
      <p:grpSp>
        <p:nvGrpSpPr>
          <p:cNvPr id="9" name="Group 1">
            <a:extLst>
              <a:ext uri="{FF2B5EF4-FFF2-40B4-BE49-F238E27FC236}">
                <a16:creationId xmlns:a16="http://schemas.microsoft.com/office/drawing/2014/main" id="{0EAD2D5F-3C12-4412-9B4A-0AD8D557848B}"/>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D57A4CEC-2DAF-46FA-93C1-24FC39EE8C7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9DC5B29-4123-4DB8-A472-ECA8EA47167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59019568-0ED7-4DFE-84A2-BD559DA4EB08}"/>
              </a:ext>
            </a:extLst>
          </p:cNvPr>
          <p:cNvSpPr txBox="1">
            <a:spLocks noChangeArrowheads="1"/>
          </p:cNvSpPr>
          <p:nvPr/>
        </p:nvSpPr>
        <p:spPr bwMode="auto">
          <a:xfrm>
            <a:off x="412751" y="618392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1. NIH COVID-19 Treatment Guidelines. Ivermectin. Last updated April 29, 2022.</a:t>
            </a:r>
          </a:p>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IDSA. COVID-19 Guideline, Part 1: Treatment and Management. Version 9.0.1</a:t>
            </a:r>
            <a:r>
              <a:rPr lang="en-US" altLang="en-US" sz="1200" b="0" spc="-1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Content Placeholder 6">
            <a:extLst>
              <a:ext uri="{FF2B5EF4-FFF2-40B4-BE49-F238E27FC236}">
                <a16:creationId xmlns:a16="http://schemas.microsoft.com/office/drawing/2014/main" id="{9194299C-5C72-4B8F-9745-698B4170BB5B}"/>
              </a:ext>
            </a:extLst>
          </p:cNvPr>
          <p:cNvSpPr txBox="1">
            <a:spLocks/>
          </p:cNvSpPr>
          <p:nvPr/>
        </p:nvSpPr>
        <p:spPr bwMode="auto">
          <a:xfrm>
            <a:off x="6238875" y="1476478"/>
            <a:ext cx="5229225" cy="2215991"/>
          </a:xfrm>
          <a:prstGeom prst="rect">
            <a:avLst/>
          </a:prstGeom>
          <a:solidFill>
            <a:srgbClr val="4DA1B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eaLnBrk="0" hangingPunct="0">
              <a:lnSpc>
                <a:spcPct val="100000"/>
              </a:lnSpc>
              <a:spcBef>
                <a:spcPts val="0"/>
              </a:spcBef>
              <a:spcAft>
                <a:spcPts val="0"/>
              </a:spcAft>
              <a:buClrTx/>
              <a:buFontTx/>
              <a:buNone/>
              <a:defRPr/>
            </a:pPr>
            <a:r>
              <a:rPr lang="en-US" sz="2600" b="1" dirty="0">
                <a:solidFill>
                  <a:srgbClr val="FFFFFF"/>
                </a:solidFill>
                <a:latin typeface="Calibri"/>
                <a:cs typeface="Calibri"/>
              </a:rPr>
              <a:t>NIH COVID-19</a:t>
            </a:r>
            <a:r>
              <a:rPr lang="en-US" sz="2600" b="1" kern="1200" dirty="0">
                <a:solidFill>
                  <a:srgbClr val="FFFFFF"/>
                </a:solidFill>
                <a:latin typeface="Calibri"/>
                <a:cs typeface="Calibri"/>
              </a:rPr>
              <a:t> Treatment</a:t>
            </a:r>
          </a:p>
          <a:p>
            <a:pPr marL="0" indent="0" algn="ctr" eaLnBrk="0" hangingPunct="0">
              <a:lnSpc>
                <a:spcPct val="100000"/>
              </a:lnSpc>
              <a:spcBef>
                <a:spcPts val="0"/>
              </a:spcBef>
              <a:spcAft>
                <a:spcPts val="0"/>
              </a:spcAft>
              <a:buClrTx/>
              <a:buFontTx/>
              <a:buNone/>
              <a:defRPr/>
            </a:pPr>
            <a:r>
              <a:rPr lang="en-US" sz="2600" b="1" kern="1200" dirty="0">
                <a:solidFill>
                  <a:srgbClr val="FFFFFF"/>
                </a:solidFill>
                <a:latin typeface="Calibri"/>
                <a:cs typeface="Calibri"/>
              </a:rPr>
              <a:t>Guidelines Panel</a:t>
            </a:r>
            <a:r>
              <a:rPr lang="en-US" sz="2600" b="1" kern="1200" baseline="30000" dirty="0">
                <a:solidFill>
                  <a:srgbClr val="FFFFFF"/>
                </a:solidFill>
                <a:latin typeface="Calibri"/>
                <a:cs typeface="Calibri"/>
              </a:rPr>
              <a:t>1</a:t>
            </a:r>
          </a:p>
          <a:p>
            <a:pPr marL="0" indent="0" algn="ctr" eaLnBrk="0" hangingPunct="0">
              <a:lnSpc>
                <a:spcPct val="100000"/>
              </a:lnSpc>
              <a:spcBef>
                <a:spcPts val="0"/>
              </a:spcBef>
              <a:spcAft>
                <a:spcPts val="0"/>
              </a:spcAft>
              <a:buClrTx/>
              <a:buFontTx/>
              <a:buNone/>
              <a:defRPr/>
            </a:pPr>
            <a:endParaRPr lang="en-US" sz="1000" i="1" kern="1200" dirty="0">
              <a:solidFill>
                <a:srgbClr val="FFFFFF"/>
              </a:solidFill>
              <a:latin typeface="Calibri"/>
              <a:cs typeface="Calibri"/>
            </a:endParaRPr>
          </a:p>
          <a:p>
            <a:pPr marL="0" indent="0" algn="ctr" eaLnBrk="0" hangingPunct="0">
              <a:lnSpc>
                <a:spcPct val="100000"/>
              </a:lnSpc>
              <a:spcBef>
                <a:spcPts val="0"/>
              </a:spcBef>
              <a:spcAft>
                <a:spcPts val="0"/>
              </a:spcAft>
              <a:buClrTx/>
              <a:buFontTx/>
              <a:buNone/>
              <a:defRPr/>
            </a:pPr>
            <a:r>
              <a:rPr lang="en-US" sz="2400" i="1" kern="1200" dirty="0">
                <a:solidFill>
                  <a:srgbClr val="FFFFFF"/>
                </a:solidFill>
                <a:latin typeface="Calibri"/>
                <a:cs typeface="Calibri"/>
              </a:rPr>
              <a:t>“…recommends </a:t>
            </a:r>
            <a:r>
              <a:rPr lang="en-US" sz="2400" b="1" i="1" kern="1200" dirty="0">
                <a:solidFill>
                  <a:srgbClr val="FFFFFF"/>
                </a:solidFill>
                <a:latin typeface="Calibri"/>
                <a:cs typeface="Calibri"/>
              </a:rPr>
              <a:t>against</a:t>
            </a:r>
            <a:r>
              <a:rPr lang="en-US" sz="2400" i="1" kern="1200" dirty="0">
                <a:solidFill>
                  <a:srgbClr val="FFFFFF"/>
                </a:solidFill>
                <a:latin typeface="Calibri"/>
                <a:cs typeface="Calibri"/>
              </a:rPr>
              <a:t> the use of ivermectin for the treatment of COVID-19, except in clinical trials</a:t>
            </a:r>
            <a:r>
              <a:rPr lang="en-US" sz="2400" i="1" dirty="0">
                <a:solidFill>
                  <a:schemeClr val="tx1"/>
                </a:solidFill>
                <a:latin typeface="Calibri"/>
                <a:cs typeface="Calibri"/>
              </a:rPr>
              <a:t>.”</a:t>
            </a:r>
            <a:endParaRPr lang="en-US" sz="2400" i="1" kern="1200" dirty="0">
              <a:solidFill>
                <a:schemeClr val="tx1"/>
              </a:solidFill>
              <a:latin typeface="Calibri"/>
              <a:cs typeface="Calibri"/>
            </a:endParaRPr>
          </a:p>
        </p:txBody>
      </p:sp>
      <p:sp>
        <p:nvSpPr>
          <p:cNvPr id="13" name="Content Placeholder 6">
            <a:extLst>
              <a:ext uri="{FF2B5EF4-FFF2-40B4-BE49-F238E27FC236}">
                <a16:creationId xmlns:a16="http://schemas.microsoft.com/office/drawing/2014/main" id="{3F0E7A65-DE2A-52F6-B91B-030D077F6A0B}"/>
              </a:ext>
            </a:extLst>
          </p:cNvPr>
          <p:cNvSpPr txBox="1">
            <a:spLocks/>
          </p:cNvSpPr>
          <p:nvPr/>
        </p:nvSpPr>
        <p:spPr bwMode="auto">
          <a:xfrm>
            <a:off x="6238875" y="3737401"/>
            <a:ext cx="5229225" cy="2431435"/>
          </a:xfrm>
          <a:prstGeom prst="rect">
            <a:avLst/>
          </a:prstGeom>
          <a:solidFill>
            <a:schemeClr val="accent3">
              <a:lumMod val="20000"/>
              <a:lumOff val="8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eaLnBrk="0" hangingPunct="0">
              <a:lnSpc>
                <a:spcPct val="100000"/>
              </a:lnSpc>
              <a:spcBef>
                <a:spcPts val="0"/>
              </a:spcBef>
              <a:spcAft>
                <a:spcPts val="0"/>
              </a:spcAft>
              <a:buClrTx/>
              <a:buFontTx/>
              <a:buNone/>
              <a:defRPr/>
            </a:pPr>
            <a:r>
              <a:rPr lang="en-US" sz="2600" b="1" dirty="0">
                <a:latin typeface="Calibri"/>
                <a:cs typeface="Calibri"/>
              </a:rPr>
              <a:t>IDSA </a:t>
            </a:r>
            <a:r>
              <a:rPr lang="en-US" sz="2600" b="1" kern="1200" dirty="0">
                <a:latin typeface="Calibri"/>
                <a:cs typeface="Calibri"/>
              </a:rPr>
              <a:t>COVID-19 Treatment Guidelines Panel</a:t>
            </a:r>
            <a:r>
              <a:rPr lang="en-US" sz="2600" b="1" kern="1200" baseline="30000" dirty="0">
                <a:latin typeface="Calibri"/>
                <a:cs typeface="Calibri"/>
              </a:rPr>
              <a:t>2</a:t>
            </a:r>
          </a:p>
          <a:p>
            <a:pPr eaLnBrk="0" hangingPunct="0">
              <a:lnSpc>
                <a:spcPct val="100000"/>
              </a:lnSpc>
              <a:spcBef>
                <a:spcPts val="0"/>
              </a:spcBef>
              <a:spcAft>
                <a:spcPts val="0"/>
              </a:spcAft>
              <a:buClrTx/>
              <a:defRPr/>
            </a:pPr>
            <a:r>
              <a:rPr lang="en-US" sz="2400" i="1" kern="1200" dirty="0">
                <a:latin typeface="Calibri"/>
                <a:cs typeface="Calibri"/>
              </a:rPr>
              <a:t>Suggests </a:t>
            </a:r>
            <a:r>
              <a:rPr lang="en-US" sz="2400" b="1" i="1" kern="1200" dirty="0">
                <a:latin typeface="Calibri"/>
                <a:cs typeface="Calibri"/>
              </a:rPr>
              <a:t>against</a:t>
            </a:r>
            <a:r>
              <a:rPr lang="en-US" sz="2400" i="1" kern="1200" dirty="0">
                <a:latin typeface="Calibri"/>
                <a:cs typeface="Calibri"/>
              </a:rPr>
              <a:t> the use of ivermectin in hospitalized patients </a:t>
            </a:r>
          </a:p>
          <a:p>
            <a:pPr eaLnBrk="0" hangingPunct="0">
              <a:lnSpc>
                <a:spcPct val="100000"/>
              </a:lnSpc>
              <a:spcBef>
                <a:spcPts val="0"/>
              </a:spcBef>
              <a:spcAft>
                <a:spcPts val="0"/>
              </a:spcAft>
              <a:buClrTx/>
              <a:defRPr/>
            </a:pPr>
            <a:r>
              <a:rPr lang="en-US" sz="2400" i="1" dirty="0">
                <a:latin typeface="Calibri"/>
                <a:cs typeface="Calibri"/>
              </a:rPr>
              <a:t>Recommends </a:t>
            </a:r>
            <a:r>
              <a:rPr lang="en-US" sz="2400" b="1" i="1" dirty="0">
                <a:latin typeface="Calibri"/>
                <a:cs typeface="Calibri"/>
              </a:rPr>
              <a:t>against</a:t>
            </a:r>
            <a:r>
              <a:rPr lang="en-US" sz="2400" i="1" dirty="0">
                <a:latin typeface="Calibri"/>
                <a:cs typeface="Calibri"/>
              </a:rPr>
              <a:t> the use of ivermectin in ambulatory patients</a:t>
            </a:r>
            <a:endParaRPr lang="en-US" sz="2400" i="1" kern="1200" dirty="0">
              <a:latin typeface="Calibri"/>
              <a:cs typeface="Calibri"/>
            </a:endParaRPr>
          </a:p>
        </p:txBody>
      </p:sp>
    </p:spTree>
    <p:extLst>
      <p:ext uri="{BB962C8B-B14F-4D97-AF65-F5344CB8AC3E}">
        <p14:creationId xmlns:p14="http://schemas.microsoft.com/office/powerpoint/2010/main" val="2465256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0C37F-E17D-45D1-89C1-097BCE385E0B}"/>
              </a:ext>
            </a:extLst>
          </p:cNvPr>
          <p:cNvSpPr>
            <a:spLocks noGrp="1"/>
          </p:cNvSpPr>
          <p:nvPr>
            <p:ph type="title"/>
          </p:nvPr>
        </p:nvSpPr>
        <p:spPr/>
        <p:txBody>
          <a:bodyPr/>
          <a:lstStyle/>
          <a:p>
            <a:r>
              <a:rPr lang="en-US" dirty="0"/>
              <a:t>TOGETHER: Ivermectin for Nonhospitalized,              High-Risk Individuals With COVID-19 </a:t>
            </a:r>
          </a:p>
        </p:txBody>
      </p:sp>
      <p:sp>
        <p:nvSpPr>
          <p:cNvPr id="3" name="Content Placeholder 2">
            <a:extLst>
              <a:ext uri="{FF2B5EF4-FFF2-40B4-BE49-F238E27FC236}">
                <a16:creationId xmlns:a16="http://schemas.microsoft.com/office/drawing/2014/main" id="{4506D224-3D17-491D-BC75-21A59EB5FF42}"/>
              </a:ext>
            </a:extLst>
          </p:cNvPr>
          <p:cNvSpPr>
            <a:spLocks noGrp="1"/>
          </p:cNvSpPr>
          <p:nvPr>
            <p:ph idx="1"/>
          </p:nvPr>
        </p:nvSpPr>
        <p:spPr>
          <a:xfrm>
            <a:off x="599590" y="1557241"/>
            <a:ext cx="10877529" cy="4650686"/>
          </a:xfrm>
        </p:spPr>
        <p:txBody>
          <a:bodyPr/>
          <a:lstStyle/>
          <a:p>
            <a:r>
              <a:rPr lang="en-US" sz="2400" dirty="0"/>
              <a:t>Randomized, placebo-controlled, adaptive platform trial to evaluate the efficacy of ivermectin in </a:t>
            </a:r>
            <a:r>
              <a:rPr lang="en-US" sz="2400" dirty="0" err="1"/>
              <a:t>nonhospitalized</a:t>
            </a:r>
            <a:r>
              <a:rPr lang="en-US" sz="2400" dirty="0"/>
              <a:t> patients with COVID-19</a:t>
            </a:r>
          </a:p>
          <a:p>
            <a:endParaRPr lang="en-US" sz="2400" dirty="0"/>
          </a:p>
          <a:p>
            <a:endParaRPr lang="en-US" sz="2400" dirty="0"/>
          </a:p>
          <a:p>
            <a:endParaRPr lang="en-US" sz="2400" dirty="0"/>
          </a:p>
          <a:p>
            <a:endParaRPr lang="en-US" sz="2400" dirty="0"/>
          </a:p>
          <a:p>
            <a:r>
              <a:rPr lang="en-US" sz="2400" b="1" dirty="0"/>
              <a:t>Primary outcome</a:t>
            </a:r>
            <a:r>
              <a:rPr lang="en-US" sz="2400" dirty="0"/>
              <a:t>: hospitalization due to COVID-19 or ED visit due to clinical worsening of COVID-19 within 28 days after randomization</a:t>
            </a:r>
          </a:p>
          <a:p>
            <a:r>
              <a:rPr lang="en-US" sz="2400" b="1" dirty="0"/>
              <a:t>Secondary outcomes</a:t>
            </a:r>
            <a:r>
              <a:rPr lang="en-US" sz="2400" dirty="0"/>
              <a:t>: safety endpoints, viral clearance, hospitalization for any cause, mortality, receipt of mechanical ventilation, time-to-event data</a:t>
            </a:r>
          </a:p>
        </p:txBody>
      </p:sp>
      <p:sp>
        <p:nvSpPr>
          <p:cNvPr id="4" name="TextBox 3">
            <a:extLst>
              <a:ext uri="{FF2B5EF4-FFF2-40B4-BE49-F238E27FC236}">
                <a16:creationId xmlns:a16="http://schemas.microsoft.com/office/drawing/2014/main" id="{8E099229-53F2-4C64-9364-17790DDD0A79}"/>
              </a:ext>
            </a:extLst>
          </p:cNvPr>
          <p:cNvSpPr txBox="1"/>
          <p:nvPr/>
        </p:nvSpPr>
        <p:spPr bwMode="auto">
          <a:xfrm>
            <a:off x="413291" y="6342874"/>
            <a:ext cx="1927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Reis. NEJM. 2022;386:1721.</a:t>
            </a:r>
          </a:p>
        </p:txBody>
      </p:sp>
      <p:grpSp>
        <p:nvGrpSpPr>
          <p:cNvPr id="5" name="Group 4">
            <a:extLst>
              <a:ext uri="{FF2B5EF4-FFF2-40B4-BE49-F238E27FC236}">
                <a16:creationId xmlns:a16="http://schemas.microsoft.com/office/drawing/2014/main" id="{5830239C-6401-41AC-8F73-45E552CEE825}"/>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97AC18D2-0DEA-4271-BC54-0CC6F9A3B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9418DF27-2F79-41F4-B126-1A0122CBDAE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31">
            <a:extLst>
              <a:ext uri="{FF2B5EF4-FFF2-40B4-BE49-F238E27FC236}">
                <a16:creationId xmlns:a16="http://schemas.microsoft.com/office/drawing/2014/main" id="{4A1234ED-7C9C-45BF-8F79-454EB367A4DF}"/>
              </a:ext>
            </a:extLst>
          </p:cNvPr>
          <p:cNvSpPr txBox="1">
            <a:spLocks noChangeArrowheads="1"/>
          </p:cNvSpPr>
          <p:nvPr/>
        </p:nvSpPr>
        <p:spPr bwMode="auto">
          <a:xfrm>
            <a:off x="8039876" y="2692049"/>
            <a:ext cx="1495435" cy="14795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follow-up</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A622BAFF-6B9E-499D-823F-7BEDDF28FB04}"/>
              </a:ext>
            </a:extLst>
          </p:cNvPr>
          <p:cNvSpPr txBox="1">
            <a:spLocks noChangeArrowheads="1"/>
          </p:cNvSpPr>
          <p:nvPr/>
        </p:nvSpPr>
        <p:spPr bwMode="auto">
          <a:xfrm>
            <a:off x="640198" y="2400751"/>
            <a:ext cx="259488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Nonhospitalized</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high-risk adult individuals with presence of COVID-19 symptoms for ≤7 days and ≥1 risk factor for COVID-19 progression who tested positive for SARS-CoV-2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1358)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2">
            <a:extLst>
              <a:ext uri="{FF2B5EF4-FFF2-40B4-BE49-F238E27FC236}">
                <a16:creationId xmlns:a16="http://schemas.microsoft.com/office/drawing/2014/main" id="{4B75F6AB-9063-430B-8059-466D7F733CB0}"/>
              </a:ext>
            </a:extLst>
          </p:cNvPr>
          <p:cNvSpPr>
            <a:spLocks noChangeShapeType="1"/>
          </p:cNvSpPr>
          <p:nvPr/>
        </p:nvSpPr>
        <p:spPr bwMode="auto">
          <a:xfrm>
            <a:off x="7708450" y="334340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3">
            <a:extLst>
              <a:ext uri="{FF2B5EF4-FFF2-40B4-BE49-F238E27FC236}">
                <a16:creationId xmlns:a16="http://schemas.microsoft.com/office/drawing/2014/main" id="{974260D7-D71A-4ACB-8012-814A2CC4FA53}"/>
              </a:ext>
            </a:extLst>
          </p:cNvPr>
          <p:cNvSpPr>
            <a:spLocks noChangeShapeType="1"/>
          </p:cNvSpPr>
          <p:nvPr/>
        </p:nvSpPr>
        <p:spPr bwMode="auto">
          <a:xfrm>
            <a:off x="3190727" y="350422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CB4AFF65-9BCF-4B68-9A35-573CBB977D07}"/>
              </a:ext>
            </a:extLst>
          </p:cNvPr>
          <p:cNvSpPr>
            <a:spLocks noChangeShapeType="1"/>
          </p:cNvSpPr>
          <p:nvPr/>
        </p:nvSpPr>
        <p:spPr bwMode="auto">
          <a:xfrm flipV="1">
            <a:off x="3190727" y="290414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 Box 29">
            <a:extLst>
              <a:ext uri="{FF2B5EF4-FFF2-40B4-BE49-F238E27FC236}">
                <a16:creationId xmlns:a16="http://schemas.microsoft.com/office/drawing/2014/main" id="{2BFBEC70-77EB-46D0-8E27-8AC1ED7CC056}"/>
              </a:ext>
            </a:extLst>
          </p:cNvPr>
          <p:cNvSpPr txBox="1">
            <a:spLocks noChangeArrowheads="1"/>
          </p:cNvSpPr>
          <p:nvPr/>
        </p:nvSpPr>
        <p:spPr bwMode="auto">
          <a:xfrm>
            <a:off x="8269212" y="2172505"/>
            <a:ext cx="899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28</a:t>
            </a:r>
          </a:p>
        </p:txBody>
      </p:sp>
      <p:sp>
        <p:nvSpPr>
          <p:cNvPr id="18" name="Line 32">
            <a:extLst>
              <a:ext uri="{FF2B5EF4-FFF2-40B4-BE49-F238E27FC236}">
                <a16:creationId xmlns:a16="http://schemas.microsoft.com/office/drawing/2014/main" id="{942A6321-F898-4129-A2F3-7EDD7D085820}"/>
              </a:ext>
            </a:extLst>
          </p:cNvPr>
          <p:cNvSpPr>
            <a:spLocks noChangeShapeType="1"/>
          </p:cNvSpPr>
          <p:nvPr/>
        </p:nvSpPr>
        <p:spPr bwMode="auto">
          <a:xfrm rot="5400000">
            <a:off x="8626542" y="2632848"/>
            <a:ext cx="28283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49">
            <a:extLst>
              <a:ext uri="{FF2B5EF4-FFF2-40B4-BE49-F238E27FC236}">
                <a16:creationId xmlns:a16="http://schemas.microsoft.com/office/drawing/2014/main" id="{2CE26C6F-3A66-4790-B7B7-C93AFBEA124F}"/>
              </a:ext>
            </a:extLst>
          </p:cNvPr>
          <p:cNvSpPr>
            <a:spLocks noChangeArrowheads="1"/>
          </p:cNvSpPr>
          <p:nvPr/>
        </p:nvSpPr>
        <p:spPr bwMode="auto">
          <a:xfrm>
            <a:off x="4002436" y="2623953"/>
            <a:ext cx="3624262"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Ivermectin 400 µg/kg PO QD x 3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679)</a:t>
            </a:r>
          </a:p>
        </p:txBody>
      </p:sp>
      <p:sp>
        <p:nvSpPr>
          <p:cNvPr id="20" name="Rectangle 50">
            <a:extLst>
              <a:ext uri="{FF2B5EF4-FFF2-40B4-BE49-F238E27FC236}">
                <a16:creationId xmlns:a16="http://schemas.microsoft.com/office/drawing/2014/main" id="{25B57C75-25C8-4247-91FF-B92EB654D56A}"/>
              </a:ext>
            </a:extLst>
          </p:cNvPr>
          <p:cNvSpPr>
            <a:spLocks noChangeArrowheads="1"/>
          </p:cNvSpPr>
          <p:nvPr/>
        </p:nvSpPr>
        <p:spPr bwMode="auto">
          <a:xfrm>
            <a:off x="4002436" y="3437569"/>
            <a:ext cx="3624261"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679)</a:t>
            </a:r>
          </a:p>
        </p:txBody>
      </p:sp>
    </p:spTree>
    <p:extLst>
      <p:ext uri="{BB962C8B-B14F-4D97-AF65-F5344CB8AC3E}">
        <p14:creationId xmlns:p14="http://schemas.microsoft.com/office/powerpoint/2010/main" val="506485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83D31-4F9B-4ED8-9ADF-C63B4F3069A6}"/>
              </a:ext>
            </a:extLst>
          </p:cNvPr>
          <p:cNvSpPr>
            <a:spLocks noGrp="1"/>
          </p:cNvSpPr>
          <p:nvPr>
            <p:ph type="title"/>
          </p:nvPr>
        </p:nvSpPr>
        <p:spPr/>
        <p:txBody>
          <a:bodyPr/>
          <a:lstStyle/>
          <a:p>
            <a:r>
              <a:rPr lang="en-US" dirty="0"/>
              <a:t>TOGETHER: Day 28 Efficacy Outcomes</a:t>
            </a:r>
          </a:p>
        </p:txBody>
      </p:sp>
      <p:sp>
        <p:nvSpPr>
          <p:cNvPr id="4" name="Content Placeholder 3">
            <a:extLst>
              <a:ext uri="{FF2B5EF4-FFF2-40B4-BE49-F238E27FC236}">
                <a16:creationId xmlns:a16="http://schemas.microsoft.com/office/drawing/2014/main" id="{D98D96F9-D3FD-4A41-9359-E2133644E3F9}"/>
              </a:ext>
            </a:extLst>
          </p:cNvPr>
          <p:cNvSpPr>
            <a:spLocks noGrp="1"/>
          </p:cNvSpPr>
          <p:nvPr>
            <p:ph sz="half" idx="1"/>
          </p:nvPr>
        </p:nvSpPr>
        <p:spPr/>
        <p:txBody>
          <a:bodyPr/>
          <a:lstStyle/>
          <a:p>
            <a:r>
              <a:rPr lang="en-US" dirty="0"/>
              <a:t>Mean number of days with COVID-19 symptoms was 3.8±1.9 days</a:t>
            </a:r>
          </a:p>
          <a:p>
            <a:r>
              <a:rPr lang="en-US" dirty="0"/>
              <a:t>Use of ivermectin did</a:t>
            </a:r>
            <a:r>
              <a:rPr lang="en-US" b="1" dirty="0"/>
              <a:t> not </a:t>
            </a:r>
            <a:r>
              <a:rPr lang="en-US" dirty="0"/>
              <a:t>result in lower incidence of hospitalization or ED visit for COVID-19 in high-risk </a:t>
            </a:r>
            <a:r>
              <a:rPr lang="en-US" dirty="0" err="1"/>
              <a:t>nonhospitalized</a:t>
            </a:r>
            <a:r>
              <a:rPr lang="en-US" dirty="0"/>
              <a:t> patients</a:t>
            </a:r>
          </a:p>
        </p:txBody>
      </p:sp>
      <p:sp>
        <p:nvSpPr>
          <p:cNvPr id="8" name="Content Placeholder 7">
            <a:extLst>
              <a:ext uri="{FF2B5EF4-FFF2-40B4-BE49-F238E27FC236}">
                <a16:creationId xmlns:a16="http://schemas.microsoft.com/office/drawing/2014/main" id="{4415747A-F42C-425C-B772-679CE90200C4}"/>
              </a:ext>
            </a:extLst>
          </p:cNvPr>
          <p:cNvSpPr>
            <a:spLocks noGrp="1"/>
          </p:cNvSpPr>
          <p:nvPr>
            <p:ph sz="half" idx="2"/>
          </p:nvPr>
        </p:nvSpPr>
        <p:spPr/>
        <p:txBody>
          <a:bodyPr/>
          <a:lstStyle/>
          <a:p>
            <a:endParaRPr lang="en-US" sz="2400" dirty="0"/>
          </a:p>
          <a:p>
            <a:endParaRPr lang="en-US" sz="2400" dirty="0"/>
          </a:p>
          <a:p>
            <a:endParaRPr lang="en-US" sz="2400" dirty="0"/>
          </a:p>
          <a:p>
            <a:endParaRPr lang="en-US" sz="2400" dirty="0"/>
          </a:p>
          <a:p>
            <a:endParaRPr lang="en-US" sz="2400" dirty="0"/>
          </a:p>
          <a:p>
            <a:r>
              <a:rPr lang="en-US" sz="2400" dirty="0"/>
              <a:t>Subgroup analyses showed </a:t>
            </a:r>
            <a:r>
              <a:rPr lang="en-US" sz="2400" b="1" dirty="0"/>
              <a:t>no difference in treatment effect </a:t>
            </a:r>
            <a:r>
              <a:rPr lang="en-US" sz="2400" dirty="0"/>
              <a:t>when stratified by age, sex, BMI, presence of CVD or pulmonary disease, smoking status, or time since symptom onset</a:t>
            </a:r>
          </a:p>
        </p:txBody>
      </p:sp>
      <p:sp>
        <p:nvSpPr>
          <p:cNvPr id="10" name="TextBox 9">
            <a:extLst>
              <a:ext uri="{FF2B5EF4-FFF2-40B4-BE49-F238E27FC236}">
                <a16:creationId xmlns:a16="http://schemas.microsoft.com/office/drawing/2014/main" id="{FA6BA2D5-8410-46BD-AA8B-541AA11304DA}"/>
              </a:ext>
            </a:extLst>
          </p:cNvPr>
          <p:cNvSpPr txBox="1"/>
          <p:nvPr/>
        </p:nvSpPr>
        <p:spPr bwMode="auto">
          <a:xfrm>
            <a:off x="413291" y="6342874"/>
            <a:ext cx="1927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Reis. NEJM. 2022;386:1721.</a:t>
            </a:r>
          </a:p>
        </p:txBody>
      </p:sp>
      <p:grpSp>
        <p:nvGrpSpPr>
          <p:cNvPr id="11" name="Group 10">
            <a:extLst>
              <a:ext uri="{FF2B5EF4-FFF2-40B4-BE49-F238E27FC236}">
                <a16:creationId xmlns:a16="http://schemas.microsoft.com/office/drawing/2014/main" id="{5A6D0BB0-DDA9-43FC-A548-8D06F93C0B44}"/>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6023541E-E613-4DCE-9BB0-1D4BE490C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14C70FCD-E020-4873-9614-869948EFE4F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7" name="Table 6">
            <a:extLst>
              <a:ext uri="{FF2B5EF4-FFF2-40B4-BE49-F238E27FC236}">
                <a16:creationId xmlns:a16="http://schemas.microsoft.com/office/drawing/2014/main" id="{A5AC3153-972B-91B0-BEC9-66C781157455}"/>
              </a:ext>
            </a:extLst>
          </p:cNvPr>
          <p:cNvGraphicFramePr>
            <a:graphicFrameLocks/>
          </p:cNvGraphicFramePr>
          <p:nvPr>
            <p:extLst>
              <p:ext uri="{D42A27DB-BD31-4B8C-83A1-F6EECF244321}">
                <p14:modId xmlns:p14="http://schemas.microsoft.com/office/powerpoint/2010/main" val="3014613288"/>
              </p:ext>
            </p:extLst>
          </p:nvPr>
        </p:nvGraphicFramePr>
        <p:xfrm>
          <a:off x="6096000" y="1600200"/>
          <a:ext cx="5638799" cy="2286000"/>
        </p:xfrm>
        <a:graphic>
          <a:graphicData uri="http://schemas.openxmlformats.org/drawingml/2006/table">
            <a:tbl>
              <a:tblPr firstRow="1" bandRow="1">
                <a:tableStyleId>{073A0DAA-6AF3-43AB-8588-CEC1D06C72B9}</a:tableStyleId>
              </a:tblPr>
              <a:tblGrid>
                <a:gridCol w="1409700">
                  <a:extLst>
                    <a:ext uri="{9D8B030D-6E8A-4147-A177-3AD203B41FA5}">
                      <a16:colId xmlns:a16="http://schemas.microsoft.com/office/drawing/2014/main" val="63387304"/>
                    </a:ext>
                  </a:extLst>
                </a:gridCol>
                <a:gridCol w="818451">
                  <a:extLst>
                    <a:ext uri="{9D8B030D-6E8A-4147-A177-3AD203B41FA5}">
                      <a16:colId xmlns:a16="http://schemas.microsoft.com/office/drawing/2014/main" val="2565552843"/>
                    </a:ext>
                  </a:extLst>
                </a:gridCol>
                <a:gridCol w="1680750">
                  <a:extLst>
                    <a:ext uri="{9D8B030D-6E8A-4147-A177-3AD203B41FA5}">
                      <a16:colId xmlns:a16="http://schemas.microsoft.com/office/drawing/2014/main" val="1388743739"/>
                    </a:ext>
                  </a:extLst>
                </a:gridCol>
                <a:gridCol w="1729898">
                  <a:extLst>
                    <a:ext uri="{9D8B030D-6E8A-4147-A177-3AD203B41FA5}">
                      <a16:colId xmlns:a16="http://schemas.microsoft.com/office/drawing/2014/main" val="1621046078"/>
                    </a:ext>
                  </a:extLst>
                </a:gridCol>
              </a:tblGrid>
              <a:tr h="323976">
                <a:tc>
                  <a:txBody>
                    <a:bodyPr/>
                    <a:lstStyle/>
                    <a:p>
                      <a:pPr algn="l"/>
                      <a:r>
                        <a:rPr lang="en-US" sz="1800" dirty="0">
                          <a:latin typeface="Calibri" panose="020F0502020204030204" pitchFamily="34" charset="0"/>
                          <a:cs typeface="Calibri" panose="020F0502020204030204" pitchFamily="34" charset="0"/>
                        </a:rPr>
                        <a:t>ITT 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Primary Outcome,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a:latin typeface="Calibri" panose="020F0502020204030204" pitchFamily="34" charset="0"/>
                          <a:cs typeface="Calibri" panose="020F0502020204030204" pitchFamily="34" charset="0"/>
                        </a:rPr>
                        <a:t>RR (95% Bayesian Credible Interval)</a:t>
                      </a:r>
                      <a:endParaRPr lang="en-US" sz="18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44847945"/>
                  </a:ext>
                </a:extLst>
              </a:tr>
              <a:tr h="0">
                <a:tc>
                  <a:txBody>
                    <a:bodyPr/>
                    <a:lstStyle/>
                    <a:p>
                      <a:r>
                        <a:rPr lang="en-US" sz="1800" dirty="0">
                          <a:solidFill>
                            <a:schemeClr val="bg1"/>
                          </a:solidFill>
                          <a:latin typeface="Calibri" panose="020F0502020204030204" pitchFamily="34" charset="0"/>
                          <a:cs typeface="Calibri" panose="020F0502020204030204" pitchFamily="34" charset="0"/>
                        </a:rPr>
                        <a:t>Ivermectin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679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Calibri" panose="020F0502020204030204" pitchFamily="34" charset="0"/>
                          <a:cs typeface="Calibri" panose="020F0502020204030204" pitchFamily="34" charset="0"/>
                        </a:rPr>
                        <a:t>100 (14.7)</a:t>
                      </a: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0.9 (0.70-1.16)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96197283"/>
                  </a:ext>
                </a:extLst>
              </a:tr>
              <a:tr h="0">
                <a:tc>
                  <a:txBody>
                    <a:bodyPr/>
                    <a:lstStyle/>
                    <a:p>
                      <a:r>
                        <a:rPr lang="en-US" sz="1800" dirty="0">
                          <a:solidFill>
                            <a:schemeClr val="bg1"/>
                          </a:solidFill>
                          <a:latin typeface="Calibri" panose="020F0502020204030204" pitchFamily="34" charset="0"/>
                          <a:cs typeface="Calibri" panose="020F0502020204030204" pitchFamily="34" charset="0"/>
                        </a:rPr>
                        <a:t>Placebo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679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111 (16.3)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Reference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5944639"/>
                  </a:ext>
                </a:extLst>
              </a:tr>
              <a:tr h="0">
                <a:tc>
                  <a:txBody>
                    <a:bodyPr/>
                    <a:lstStyle/>
                    <a:p>
                      <a:r>
                        <a:rPr lang="en-US" sz="1800" dirty="0">
                          <a:solidFill>
                            <a:schemeClr val="bg1"/>
                          </a:solidFill>
                          <a:latin typeface="Calibri" panose="020F0502020204030204" pitchFamily="34" charset="0"/>
                          <a:cs typeface="Calibri" panose="020F0502020204030204" pitchFamily="34" charset="0"/>
                        </a:rPr>
                        <a:t>All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Calibri" panose="020F0502020204030204" pitchFamily="34" charset="0"/>
                          <a:cs typeface="Calibri" panose="020F0502020204030204" pitchFamily="34" charset="0"/>
                        </a:rPr>
                        <a:t>1358</a:t>
                      </a: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Calibri" panose="020F0502020204030204" pitchFamily="34" charset="0"/>
                          <a:cs typeface="Calibri" panose="020F0502020204030204" pitchFamily="34" charset="0"/>
                        </a:rPr>
                        <a:t>211 (15.5)</a:t>
                      </a: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6465642"/>
                  </a:ext>
                </a:extLst>
              </a:tr>
            </a:tbl>
          </a:graphicData>
        </a:graphic>
      </p:graphicFrame>
    </p:spTree>
    <p:extLst>
      <p:ext uri="{BB962C8B-B14F-4D97-AF65-F5344CB8AC3E}">
        <p14:creationId xmlns:p14="http://schemas.microsoft.com/office/powerpoint/2010/main" val="2801040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en-US" dirty="0"/>
              <a:t>Benefit of Therapeutic Classes Dictated </a:t>
            </a:r>
            <a:br>
              <a:rPr lang="en-US" altLang="en-US" dirty="0"/>
            </a:br>
            <a:r>
              <a:rPr lang="en-US" altLang="en-US" dirty="0"/>
              <a:t>by SARS-CoV-2 Pathogenesis</a:t>
            </a:r>
          </a:p>
        </p:txBody>
      </p:sp>
      <p:grpSp>
        <p:nvGrpSpPr>
          <p:cNvPr id="3" name="Group 2"/>
          <p:cNvGrpSpPr/>
          <p:nvPr/>
        </p:nvGrpSpPr>
        <p:grpSpPr>
          <a:xfrm>
            <a:off x="1382869" y="1488031"/>
            <a:ext cx="9321141" cy="4685760"/>
            <a:chOff x="698167" y="1488031"/>
            <a:chExt cx="9321141" cy="4685760"/>
          </a:xfrm>
        </p:grpSpPr>
        <p:cxnSp>
          <p:nvCxnSpPr>
            <p:cNvPr id="39" name="Straight Connector 38">
              <a:extLst>
                <a:ext uri="{FF2B5EF4-FFF2-40B4-BE49-F238E27FC236}">
                  <a16:creationId xmlns:a16="http://schemas.microsoft.com/office/drawing/2014/main" id="{E9652227-0586-486A-A65E-CFF968323166}"/>
                </a:ext>
              </a:extLst>
            </p:cNvPr>
            <p:cNvCxnSpPr/>
            <p:nvPr/>
          </p:nvCxnSpPr>
          <p:spPr bwMode="auto">
            <a:xfrm>
              <a:off x="7350826" y="1517876"/>
              <a:ext cx="0" cy="3703320"/>
            </a:xfrm>
            <a:prstGeom prst="line">
              <a:avLst/>
            </a:prstGeom>
            <a:noFill/>
            <a:ln w="28575" cap="flat" cmpd="sng" algn="ctr">
              <a:solidFill>
                <a:schemeClr val="tx2">
                  <a:lumMod val="50000"/>
                </a:schemeClr>
              </a:solidFill>
              <a:prstDash val="dash"/>
              <a:round/>
              <a:headEnd type="none" w="med" len="med"/>
              <a:tailEnd type="none" w="med" len="med"/>
            </a:ln>
            <a:effectLst/>
          </p:spPr>
        </p:cxnSp>
        <p:cxnSp>
          <p:nvCxnSpPr>
            <p:cNvPr id="26" name="Straight Connector 25">
              <a:extLst>
                <a:ext uri="{FF2B5EF4-FFF2-40B4-BE49-F238E27FC236}">
                  <a16:creationId xmlns:a16="http://schemas.microsoft.com/office/drawing/2014/main" id="{00BC09B4-C7F5-43C3-B79A-0DADBD3D5453}"/>
                </a:ext>
              </a:extLst>
            </p:cNvPr>
            <p:cNvCxnSpPr/>
            <p:nvPr/>
          </p:nvCxnSpPr>
          <p:spPr bwMode="auto">
            <a:xfrm>
              <a:off x="4628245" y="1517876"/>
              <a:ext cx="0" cy="3703320"/>
            </a:xfrm>
            <a:prstGeom prst="line">
              <a:avLst/>
            </a:prstGeom>
            <a:noFill/>
            <a:ln w="28575" cap="flat" cmpd="sng" algn="ctr">
              <a:solidFill>
                <a:schemeClr val="tx2">
                  <a:lumMod val="50000"/>
                </a:schemeClr>
              </a:solidFill>
              <a:prstDash val="dash"/>
              <a:round/>
              <a:headEnd type="none" w="med" len="med"/>
              <a:tailEnd type="none" w="med" len="med"/>
            </a:ln>
            <a:effectLst/>
          </p:spPr>
        </p:cxnSp>
        <p:sp>
          <p:nvSpPr>
            <p:cNvPr id="37" name="Isosceles Triangle 36">
              <a:extLst>
                <a:ext uri="{FF2B5EF4-FFF2-40B4-BE49-F238E27FC236}">
                  <a16:creationId xmlns:a16="http://schemas.microsoft.com/office/drawing/2014/main" id="{86EC96FC-2941-4DA6-95DA-A88B46D49675}"/>
                </a:ext>
              </a:extLst>
            </p:cNvPr>
            <p:cNvSpPr/>
            <p:nvPr/>
          </p:nvSpPr>
          <p:spPr bwMode="auto">
            <a:xfrm rot="16200000">
              <a:off x="6800040" y="681510"/>
              <a:ext cx="1125403" cy="5302961"/>
            </a:xfrm>
            <a:prstGeom prst="triangle">
              <a:avLst/>
            </a:prstGeom>
            <a:gradFill flip="none" rotWithShape="1">
              <a:gsLst>
                <a:gs pos="0">
                  <a:schemeClr val="accent3">
                    <a:lumMod val="75000"/>
                  </a:schemeClr>
                </a:gs>
                <a:gs pos="50000">
                  <a:schemeClr val="accent3">
                    <a:tint val="44500"/>
                    <a:satMod val="160000"/>
                  </a:schemeClr>
                </a:gs>
                <a:gs pos="100000">
                  <a:schemeClr val="accent3">
                    <a:tint val="23500"/>
                    <a:satMod val="160000"/>
                  </a:schemeClr>
                </a:gs>
              </a:gsLst>
              <a:path path="circle">
                <a:fillToRect l="100000" t="100000"/>
              </a:path>
              <a:tileRect r="-100000" b="-100000"/>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8197E3C6-984B-40D6-9BCC-3E364C41C6BB}"/>
                </a:ext>
              </a:extLst>
            </p:cNvPr>
            <p:cNvSpPr/>
            <p:nvPr/>
          </p:nvSpPr>
          <p:spPr bwMode="auto">
            <a:xfrm rot="5400000">
              <a:off x="4194387" y="99138"/>
              <a:ext cx="980321" cy="5332447"/>
            </a:xfrm>
            <a:prstGeom prst="triangle">
              <a:avLst/>
            </a:prstGeom>
            <a:gradFill>
              <a:gsLst>
                <a:gs pos="0">
                  <a:schemeClr val="accent2">
                    <a:lumMod val="20000"/>
                    <a:lumOff val="80000"/>
                  </a:schemeClr>
                </a:gs>
                <a:gs pos="79000">
                  <a:schemeClr val="accent2"/>
                </a:gs>
                <a:gs pos="100000">
                  <a:schemeClr val="accent2">
                    <a:lumMod val="60000"/>
                    <a:lumOff val="40000"/>
                  </a:schemeClr>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 name="Straight Arrow Connector 3">
              <a:extLst>
                <a:ext uri="{FF2B5EF4-FFF2-40B4-BE49-F238E27FC236}">
                  <a16:creationId xmlns:a16="http://schemas.microsoft.com/office/drawing/2014/main" id="{A3C60637-E008-4542-ACD5-7D583C5C474F}"/>
                </a:ext>
              </a:extLst>
            </p:cNvPr>
            <p:cNvCxnSpPr/>
            <p:nvPr/>
          </p:nvCxnSpPr>
          <p:spPr bwMode="auto">
            <a:xfrm flipV="1">
              <a:off x="1997476" y="2013659"/>
              <a:ext cx="0" cy="1908699"/>
            </a:xfrm>
            <a:prstGeom prst="straightConnector1">
              <a:avLst/>
            </a:prstGeom>
            <a:noFill/>
            <a:ln w="28575"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47590F13-B7B8-4862-B5EA-7D20A1DADFC1}"/>
                </a:ext>
              </a:extLst>
            </p:cNvPr>
            <p:cNvCxnSpPr>
              <a:cxnSpLocks/>
            </p:cNvCxnSpPr>
            <p:nvPr/>
          </p:nvCxnSpPr>
          <p:spPr bwMode="auto">
            <a:xfrm>
              <a:off x="1988597" y="3931236"/>
              <a:ext cx="8030711" cy="0"/>
            </a:xfrm>
            <a:prstGeom prst="straightConnector1">
              <a:avLst/>
            </a:prstGeom>
            <a:noFill/>
            <a:ln w="28575" cap="flat" cmpd="sng" algn="ctr">
              <a:solidFill>
                <a:schemeClr val="bg1"/>
              </a:solidFill>
              <a:prstDash val="solid"/>
              <a:round/>
              <a:headEnd type="none" w="med" len="med"/>
              <a:tailEnd type="triangle"/>
            </a:ln>
            <a:effectLst/>
          </p:spPr>
        </p:cxnSp>
        <p:sp>
          <p:nvSpPr>
            <p:cNvPr id="14" name="Freeform: Shape 13">
              <a:extLst>
                <a:ext uri="{FF2B5EF4-FFF2-40B4-BE49-F238E27FC236}">
                  <a16:creationId xmlns:a16="http://schemas.microsoft.com/office/drawing/2014/main" id="{E43C4A64-D919-4215-B15B-005E9CF64A69}"/>
                </a:ext>
              </a:extLst>
            </p:cNvPr>
            <p:cNvSpPr/>
            <p:nvPr/>
          </p:nvSpPr>
          <p:spPr bwMode="auto">
            <a:xfrm>
              <a:off x="2006353" y="2093558"/>
              <a:ext cx="7981026" cy="1819922"/>
            </a:xfrm>
            <a:custGeom>
              <a:avLst/>
              <a:gdLst>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42843 w 7981026"/>
                <a:gd name="connsiteY11" fmla="*/ 142043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42843 w 7981026"/>
                <a:gd name="connsiteY11" fmla="*/ 142043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42843 w 7981026"/>
                <a:gd name="connsiteY11" fmla="*/ 142043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61103 w 7981026"/>
                <a:gd name="connsiteY10" fmla="*/ 355107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34470 w 7981026"/>
                <a:gd name="connsiteY10" fmla="*/ 408373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29305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07837 w 7981026"/>
                <a:gd name="connsiteY10" fmla="*/ 381740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11550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07837 w 7981026"/>
                <a:gd name="connsiteY10" fmla="*/ 381740 h 1819922"/>
                <a:gd name="connsiteX11" fmla="*/ 6507333 w 7981026"/>
                <a:gd name="connsiteY11" fmla="*/ 168676 h 1819922"/>
                <a:gd name="connsiteX12" fmla="*/ 7981026 w 7981026"/>
                <a:gd name="connsiteY12" fmla="*/ 0 h 1819922"/>
                <a:gd name="connsiteX0" fmla="*/ 0 w 7981026"/>
                <a:gd name="connsiteY0" fmla="*/ 1819922 h 1819922"/>
                <a:gd name="connsiteX1" fmla="*/ 648070 w 7981026"/>
                <a:gd name="connsiteY1" fmla="*/ 1571348 h 1819922"/>
                <a:gd name="connsiteX2" fmla="*/ 1198486 w 7981026"/>
                <a:gd name="connsiteY2" fmla="*/ 1411550 h 1819922"/>
                <a:gd name="connsiteX3" fmla="*/ 1828800 w 7981026"/>
                <a:gd name="connsiteY3" fmla="*/ 1411550 h 1819922"/>
                <a:gd name="connsiteX4" fmla="*/ 2574525 w 7981026"/>
                <a:gd name="connsiteY4" fmla="*/ 1482571 h 1819922"/>
                <a:gd name="connsiteX5" fmla="*/ 3195962 w 7981026"/>
                <a:gd name="connsiteY5" fmla="*/ 1296140 h 1819922"/>
                <a:gd name="connsiteX6" fmla="*/ 3701989 w 7981026"/>
                <a:gd name="connsiteY6" fmla="*/ 1065320 h 1819922"/>
                <a:gd name="connsiteX7" fmla="*/ 4279037 w 7981026"/>
                <a:gd name="connsiteY7" fmla="*/ 958788 h 1819922"/>
                <a:gd name="connsiteX8" fmla="*/ 5015884 w 7981026"/>
                <a:gd name="connsiteY8" fmla="*/ 923278 h 1819922"/>
                <a:gd name="connsiteX9" fmla="*/ 5548544 w 7981026"/>
                <a:gd name="connsiteY9" fmla="*/ 772357 h 1819922"/>
                <a:gd name="connsiteX10" fmla="*/ 6107837 w 7981026"/>
                <a:gd name="connsiteY10" fmla="*/ 381740 h 1819922"/>
                <a:gd name="connsiteX11" fmla="*/ 6507333 w 7981026"/>
                <a:gd name="connsiteY11" fmla="*/ 168676 h 1819922"/>
                <a:gd name="connsiteX12" fmla="*/ 7981026 w 7981026"/>
                <a:gd name="connsiteY12" fmla="*/ 0 h 18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81026" h="1819922">
                  <a:moveTo>
                    <a:pt x="0" y="1819922"/>
                  </a:moveTo>
                  <a:cubicBezTo>
                    <a:pt x="224161" y="1729666"/>
                    <a:pt x="448322" y="1639410"/>
                    <a:pt x="648070" y="1571348"/>
                  </a:cubicBezTo>
                  <a:cubicBezTo>
                    <a:pt x="847818" y="1503286"/>
                    <a:pt x="1001698" y="1438183"/>
                    <a:pt x="1198486" y="1411550"/>
                  </a:cubicBezTo>
                  <a:cubicBezTo>
                    <a:pt x="1395274" y="1384917"/>
                    <a:pt x="1608338" y="1381958"/>
                    <a:pt x="1828800" y="1411550"/>
                  </a:cubicBezTo>
                  <a:cubicBezTo>
                    <a:pt x="2049262" y="1441142"/>
                    <a:pt x="2346665" y="1501806"/>
                    <a:pt x="2574525" y="1482571"/>
                  </a:cubicBezTo>
                  <a:cubicBezTo>
                    <a:pt x="2802385" y="1463336"/>
                    <a:pt x="3008051" y="1365682"/>
                    <a:pt x="3195962" y="1296140"/>
                  </a:cubicBezTo>
                  <a:cubicBezTo>
                    <a:pt x="3383873" y="1226598"/>
                    <a:pt x="3521477" y="1121545"/>
                    <a:pt x="3701989" y="1065320"/>
                  </a:cubicBezTo>
                  <a:cubicBezTo>
                    <a:pt x="3882502" y="1009095"/>
                    <a:pt x="4060055" y="982462"/>
                    <a:pt x="4279037" y="958788"/>
                  </a:cubicBezTo>
                  <a:cubicBezTo>
                    <a:pt x="4498020" y="935114"/>
                    <a:pt x="4804300" y="954350"/>
                    <a:pt x="5015884" y="923278"/>
                  </a:cubicBezTo>
                  <a:cubicBezTo>
                    <a:pt x="5227468" y="892206"/>
                    <a:pt x="5366552" y="862613"/>
                    <a:pt x="5548544" y="772357"/>
                  </a:cubicBezTo>
                  <a:cubicBezTo>
                    <a:pt x="5730536" y="682101"/>
                    <a:pt x="5948039" y="482353"/>
                    <a:pt x="6107837" y="381740"/>
                  </a:cubicBezTo>
                  <a:cubicBezTo>
                    <a:pt x="6267635" y="281127"/>
                    <a:pt x="6390444" y="210105"/>
                    <a:pt x="6507333" y="168676"/>
                  </a:cubicBezTo>
                  <a:cubicBezTo>
                    <a:pt x="6819531" y="56226"/>
                    <a:pt x="7413594" y="41429"/>
                    <a:pt x="7981026" y="0"/>
                  </a:cubicBez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C166FFA9-4111-407B-99BE-D9C79D26EC84}"/>
                </a:ext>
              </a:extLst>
            </p:cNvPr>
            <p:cNvSpPr txBox="1"/>
            <p:nvPr/>
          </p:nvSpPr>
          <p:spPr bwMode="auto">
            <a:xfrm>
              <a:off x="1999815" y="1488031"/>
              <a:ext cx="269169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Early</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Infection</a:t>
              </a:r>
            </a:p>
          </p:txBody>
        </p:sp>
        <p:sp>
          <p:nvSpPr>
            <p:cNvPr id="27" name="TextBox 26">
              <a:extLst>
                <a:ext uri="{FF2B5EF4-FFF2-40B4-BE49-F238E27FC236}">
                  <a16:creationId xmlns:a16="http://schemas.microsoft.com/office/drawing/2014/main" id="{228FD8DA-DA52-405F-9A8F-F68127D6C1E6}"/>
                </a:ext>
              </a:extLst>
            </p:cNvPr>
            <p:cNvSpPr txBox="1"/>
            <p:nvPr/>
          </p:nvSpPr>
          <p:spPr bwMode="auto">
            <a:xfrm rot="16200000">
              <a:off x="810187" y="2736357"/>
              <a:ext cx="18549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ea typeface="+mn-ea"/>
                  <a:cs typeface="Arial" panose="020B0604020202020204" pitchFamily="34" charset="0"/>
                </a:rPr>
                <a:t>Severity of Illness</a:t>
              </a:r>
            </a:p>
          </p:txBody>
        </p:sp>
        <p:sp>
          <p:nvSpPr>
            <p:cNvPr id="28" name="TextBox 27">
              <a:extLst>
                <a:ext uri="{FF2B5EF4-FFF2-40B4-BE49-F238E27FC236}">
                  <a16:creationId xmlns:a16="http://schemas.microsoft.com/office/drawing/2014/main" id="{9197FB84-2B31-452F-B38E-E1A891D20568}"/>
                </a:ext>
              </a:extLst>
            </p:cNvPr>
            <p:cNvSpPr txBox="1"/>
            <p:nvPr/>
          </p:nvSpPr>
          <p:spPr bwMode="auto">
            <a:xfrm>
              <a:off x="4691509" y="1488031"/>
              <a:ext cx="27011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Pulmonary</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Phase</a:t>
              </a:r>
            </a:p>
          </p:txBody>
        </p:sp>
        <p:sp>
          <p:nvSpPr>
            <p:cNvPr id="33" name="TextBox 32">
              <a:extLst>
                <a:ext uri="{FF2B5EF4-FFF2-40B4-BE49-F238E27FC236}">
                  <a16:creationId xmlns:a16="http://schemas.microsoft.com/office/drawing/2014/main" id="{B689E5F8-851B-4BC3-A0FF-1859D04EFFEC}"/>
                </a:ext>
              </a:extLst>
            </p:cNvPr>
            <p:cNvSpPr txBox="1"/>
            <p:nvPr/>
          </p:nvSpPr>
          <p:spPr bwMode="auto">
            <a:xfrm>
              <a:off x="7383203" y="1488031"/>
              <a:ext cx="263482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Hyperinflammation</a:t>
              </a:r>
              <a:endParaRPr lang="en-US" dirty="0">
                <a:solidFill>
                  <a:schemeClr val="bg1"/>
                </a:solidFill>
                <a:latin typeface="Calibri" panose="020F050202020403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Phase</a:t>
              </a:r>
            </a:p>
          </p:txBody>
        </p:sp>
        <p:sp>
          <p:nvSpPr>
            <p:cNvPr id="34" name="TextBox 33">
              <a:extLst>
                <a:ext uri="{FF2B5EF4-FFF2-40B4-BE49-F238E27FC236}">
                  <a16:creationId xmlns:a16="http://schemas.microsoft.com/office/drawing/2014/main" id="{16A7BC94-EF4E-4088-A27F-BAA7B38CEF38}"/>
                </a:ext>
              </a:extLst>
            </p:cNvPr>
            <p:cNvSpPr txBox="1"/>
            <p:nvPr/>
          </p:nvSpPr>
          <p:spPr bwMode="auto">
            <a:xfrm>
              <a:off x="2226976" y="2580957"/>
              <a:ext cx="244305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SARS-CoV-2 Replication</a:t>
              </a:r>
            </a:p>
          </p:txBody>
        </p:sp>
        <p:sp>
          <p:nvSpPr>
            <p:cNvPr id="35" name="TextBox 34">
              <a:extLst>
                <a:ext uri="{FF2B5EF4-FFF2-40B4-BE49-F238E27FC236}">
                  <a16:creationId xmlns:a16="http://schemas.microsoft.com/office/drawing/2014/main" id="{C37E624F-9279-41F0-8A65-2AA363DD33DE}"/>
                </a:ext>
              </a:extLst>
            </p:cNvPr>
            <p:cNvSpPr txBox="1"/>
            <p:nvPr/>
          </p:nvSpPr>
          <p:spPr bwMode="auto">
            <a:xfrm>
              <a:off x="6736728" y="3155600"/>
              <a:ext cx="29615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Host Inflammatory Response</a:t>
              </a:r>
            </a:p>
          </p:txBody>
        </p:sp>
        <p:sp>
          <p:nvSpPr>
            <p:cNvPr id="42" name="TextBox 41">
              <a:extLst>
                <a:ext uri="{FF2B5EF4-FFF2-40B4-BE49-F238E27FC236}">
                  <a16:creationId xmlns:a16="http://schemas.microsoft.com/office/drawing/2014/main" id="{607FA7FF-B464-4241-95CC-052F16726EE6}"/>
                </a:ext>
              </a:extLst>
            </p:cNvPr>
            <p:cNvSpPr txBox="1"/>
            <p:nvPr/>
          </p:nvSpPr>
          <p:spPr bwMode="auto">
            <a:xfrm>
              <a:off x="5364899" y="3865242"/>
              <a:ext cx="13648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Course</a:t>
              </a:r>
            </a:p>
          </p:txBody>
        </p:sp>
        <p:sp>
          <p:nvSpPr>
            <p:cNvPr id="41" name="Rectangle 40">
              <a:extLst>
                <a:ext uri="{FF2B5EF4-FFF2-40B4-BE49-F238E27FC236}">
                  <a16:creationId xmlns:a16="http://schemas.microsoft.com/office/drawing/2014/main" id="{47616126-E6B0-406F-9EBE-C7FAF140275F}"/>
                </a:ext>
              </a:extLst>
            </p:cNvPr>
            <p:cNvSpPr/>
            <p:nvPr/>
          </p:nvSpPr>
          <p:spPr bwMode="auto">
            <a:xfrm>
              <a:off x="698167" y="4297876"/>
              <a:ext cx="1191188" cy="914400"/>
            </a:xfrm>
            <a:prstGeom prst="rect">
              <a:avLst/>
            </a:prstGeom>
            <a:solidFill>
              <a:schemeClr val="tx2">
                <a:lumMod val="50000"/>
              </a:schemeClr>
            </a:soli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 Signs/ Symptoms</a:t>
              </a:r>
            </a:p>
          </p:txBody>
        </p:sp>
        <p:sp>
          <p:nvSpPr>
            <p:cNvPr id="44" name="Rectangle 43">
              <a:extLst>
                <a:ext uri="{FF2B5EF4-FFF2-40B4-BE49-F238E27FC236}">
                  <a16:creationId xmlns:a16="http://schemas.microsoft.com/office/drawing/2014/main" id="{83BEDC8C-C09F-42BF-AB4B-8BEFB68A492B}"/>
                </a:ext>
              </a:extLst>
            </p:cNvPr>
            <p:cNvSpPr/>
            <p:nvPr/>
          </p:nvSpPr>
          <p:spPr bwMode="auto">
            <a:xfrm>
              <a:off x="698167" y="5259391"/>
              <a:ext cx="1191188" cy="914400"/>
            </a:xfrm>
            <a:prstGeom prst="rect">
              <a:avLst/>
            </a:prstGeom>
            <a:solidFill>
              <a:schemeClr val="accent6"/>
            </a:soli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Treatment Goals</a:t>
              </a:r>
            </a:p>
          </p:txBody>
        </p:sp>
        <p:sp>
          <p:nvSpPr>
            <p:cNvPr id="45" name="Rectangle 44">
              <a:extLst>
                <a:ext uri="{FF2B5EF4-FFF2-40B4-BE49-F238E27FC236}">
                  <a16:creationId xmlns:a16="http://schemas.microsoft.com/office/drawing/2014/main" id="{C4970815-9E25-4C99-9BE5-BA9303981E35}"/>
                </a:ext>
              </a:extLst>
            </p:cNvPr>
            <p:cNvSpPr/>
            <p:nvPr/>
          </p:nvSpPr>
          <p:spPr bwMode="auto">
            <a:xfrm>
              <a:off x="1984601" y="4297876"/>
              <a:ext cx="2560320" cy="914400"/>
            </a:xfrm>
            <a:prstGeom prst="rect">
              <a:avLst/>
            </a:prstGeom>
            <a:solidFill>
              <a:schemeClr val="tx2"/>
            </a:solidFill>
            <a:ln w="0">
              <a:noFill/>
              <a:miter lim="800000"/>
              <a:headEnd/>
              <a:tailEnd/>
            </a:ln>
          </p:spPr>
          <p:txBody>
            <a:bodyPr rtlCol="0" anchor="ctr"/>
            <a:lstStyle/>
            <a:p>
              <a:pPr algn="ctr" eaLnBrk="1" hangingPunct="1">
                <a:lnSpc>
                  <a:spcPct val="80000"/>
                </a:lnSpc>
                <a:spcBef>
                  <a:spcPts val="0"/>
                </a:spcBef>
                <a:spcAft>
                  <a:spcPts val="0"/>
                </a:spcAft>
                <a:buClr>
                  <a:srgbClr val="015873"/>
                </a:buClr>
                <a:defRPr/>
              </a:pPr>
              <a:r>
                <a:rPr lang="en-US" sz="1600" b="0" dirty="0">
                  <a:solidFill>
                    <a:schemeClr val="bg1"/>
                  </a:solidFill>
                  <a:latin typeface="Calibri" panose="020F0502020204030204" pitchFamily="34" charset="0"/>
                </a:rPr>
                <a:t>Lymphopenia, m</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ild constitutional</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symptoms,</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f</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ever &gt;99.6</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F,</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d</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ry cough</a:t>
              </a:r>
            </a:p>
          </p:txBody>
        </p:sp>
        <p:sp>
          <p:nvSpPr>
            <p:cNvPr id="46" name="Rectangle 45">
              <a:extLst>
                <a:ext uri="{FF2B5EF4-FFF2-40B4-BE49-F238E27FC236}">
                  <a16:creationId xmlns:a16="http://schemas.microsoft.com/office/drawing/2014/main" id="{A7A06204-70E1-4276-877D-386B22C6322A}"/>
                </a:ext>
              </a:extLst>
            </p:cNvPr>
            <p:cNvSpPr/>
            <p:nvPr/>
          </p:nvSpPr>
          <p:spPr bwMode="auto">
            <a:xfrm>
              <a:off x="1984601" y="5259391"/>
              <a:ext cx="2560320" cy="446920"/>
            </a:xfrm>
            <a:prstGeom prst="rect">
              <a:avLst/>
            </a:prstGeom>
            <a:gradFill flip="none" rotWithShape="1">
              <a:gsLst>
                <a:gs pos="50000">
                  <a:schemeClr val="accent6">
                    <a:lumMod val="20000"/>
                    <a:lumOff val="80000"/>
                  </a:schemeClr>
                </a:gs>
                <a:gs pos="100000">
                  <a:schemeClr val="tx1"/>
                </a:gs>
              </a:gsLst>
              <a:lin ang="0" scaled="1"/>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Reduce onward transmission</a:t>
              </a:r>
            </a:p>
          </p:txBody>
        </p:sp>
        <p:sp>
          <p:nvSpPr>
            <p:cNvPr id="48" name="Rectangle 47">
              <a:extLst>
                <a:ext uri="{FF2B5EF4-FFF2-40B4-BE49-F238E27FC236}">
                  <a16:creationId xmlns:a16="http://schemas.microsoft.com/office/drawing/2014/main" id="{1837474D-5A61-425E-8A8F-F9589BF547D4}"/>
                </a:ext>
              </a:extLst>
            </p:cNvPr>
            <p:cNvSpPr/>
            <p:nvPr/>
          </p:nvSpPr>
          <p:spPr bwMode="auto">
            <a:xfrm>
              <a:off x="4712316" y="4297876"/>
              <a:ext cx="2560320" cy="914400"/>
            </a:xfrm>
            <a:prstGeom prst="rect">
              <a:avLst/>
            </a:prstGeom>
            <a:solidFill>
              <a:schemeClr val="tx2"/>
            </a:solidFill>
            <a:ln w="0">
              <a:noFill/>
              <a:miter lim="800000"/>
              <a:headEnd/>
              <a:tailEnd/>
            </a:ln>
          </p:spPr>
          <p:txBody>
            <a:bodyPr rtlCol="0" anchor="ctr"/>
            <a:lstStyle/>
            <a:p>
              <a:pPr lvl="0" algn="ctr" eaLnBrk="1" hangingPunct="1">
                <a:lnSpc>
                  <a:spcPct val="80000"/>
                </a:lnSpc>
                <a:spcBef>
                  <a:spcPts val="0"/>
                </a:spcBef>
                <a:spcAft>
                  <a:spcPts val="0"/>
                </a:spcAft>
                <a:buClr>
                  <a:srgbClr val="015873"/>
                </a:buClr>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Shortness of breath ± hypoxia,</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a:t>
              </a:r>
              <a:r>
                <a:rPr lang="en-US" sz="1600" b="0" noProof="0" dirty="0">
                  <a:solidFill>
                    <a:schemeClr val="bg1"/>
                  </a:solidFill>
                  <a:latin typeface="Calibri" panose="020F0502020204030204" pitchFamily="34" charset="0"/>
                </a:rPr>
                <a:t>a</a:t>
              </a:r>
              <a:r>
                <a:rPr lang="en-US" sz="1600" b="0" dirty="0">
                  <a:solidFill>
                    <a:schemeClr val="bg1"/>
                  </a:solidFill>
                  <a:latin typeface="Calibri" panose="020F0502020204030204" pitchFamily="34" charset="0"/>
                </a:rPr>
                <a:t>bnormal chest imaging, transaminitis, </a:t>
              </a:r>
            </a:p>
            <a:p>
              <a:pPr lvl="0" algn="ctr" eaLnBrk="1" hangingPunct="1">
                <a:lnSpc>
                  <a:spcPct val="80000"/>
                </a:lnSpc>
                <a:spcBef>
                  <a:spcPts val="0"/>
                </a:spcBef>
                <a:spcAft>
                  <a:spcPts val="0"/>
                </a:spcAft>
                <a:buClr>
                  <a:srgbClr val="015873"/>
                </a:buClr>
                <a:defRPr/>
              </a:pPr>
              <a:r>
                <a:rPr lang="en-US" sz="1600" b="0" dirty="0">
                  <a:solidFill>
                    <a:schemeClr val="bg1"/>
                  </a:solidFill>
                  <a:latin typeface="Calibri" panose="020F0502020204030204" pitchFamily="34" charset="0"/>
                </a:rPr>
                <a:t>low-normal procalcitonin</a:t>
              </a:r>
            </a:p>
          </p:txBody>
        </p:sp>
        <p:sp>
          <p:nvSpPr>
            <p:cNvPr id="49" name="Rectangle 48">
              <a:extLst>
                <a:ext uri="{FF2B5EF4-FFF2-40B4-BE49-F238E27FC236}">
                  <a16:creationId xmlns:a16="http://schemas.microsoft.com/office/drawing/2014/main" id="{ADA2FF8C-607F-45C8-B3B0-7C59E6E6204C}"/>
                </a:ext>
              </a:extLst>
            </p:cNvPr>
            <p:cNvSpPr/>
            <p:nvPr/>
          </p:nvSpPr>
          <p:spPr bwMode="auto">
            <a:xfrm>
              <a:off x="4721331" y="5259391"/>
              <a:ext cx="2560320" cy="446920"/>
            </a:xfrm>
            <a:prstGeom prst="rect">
              <a:avLst/>
            </a:prstGeom>
            <a:gradFill flip="none" rotWithShape="1">
              <a:gsLst>
                <a:gs pos="0">
                  <a:schemeClr val="tx1"/>
                </a:gs>
                <a:gs pos="75000">
                  <a:schemeClr val="accent6">
                    <a:lumMod val="20000"/>
                    <a:lumOff val="80000"/>
                  </a:schemeClr>
                </a:gs>
                <a:gs pos="100000">
                  <a:schemeClr val="tx1"/>
                </a:gs>
                <a:gs pos="25000">
                  <a:schemeClr val="accent6">
                    <a:lumMod val="20000"/>
                    <a:lumOff val="80000"/>
                  </a:schemeClr>
                </a:gs>
              </a:gsLst>
              <a:lin ang="0" scaled="1"/>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lang="en-US" sz="1600" b="0" dirty="0">
                  <a:solidFill>
                    <a:schemeClr val="bg1"/>
                  </a:solidFill>
                  <a:latin typeface="Calibri" panose="020F0502020204030204" pitchFamily="34" charset="0"/>
                </a:rPr>
                <a:t>Reduce progression/ hospitalization</a:t>
              </a: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616034EA-D9D5-4C90-B646-81984DA8E2B9}"/>
                </a:ext>
              </a:extLst>
            </p:cNvPr>
            <p:cNvSpPr/>
            <p:nvPr/>
          </p:nvSpPr>
          <p:spPr bwMode="auto">
            <a:xfrm>
              <a:off x="7440031" y="4297876"/>
              <a:ext cx="2560320" cy="914400"/>
            </a:xfrm>
            <a:prstGeom prst="rect">
              <a:avLst/>
            </a:prstGeom>
            <a:solidFill>
              <a:schemeClr val="tx2"/>
            </a:solidFill>
            <a:ln w="0">
              <a:noFill/>
              <a:miter lim="800000"/>
              <a:headEnd/>
              <a:tailEnd/>
            </a:ln>
          </p:spPr>
          <p:txBody>
            <a:bodyPr rtlCol="0" anchor="ctr"/>
            <a:lstStyle/>
            <a:p>
              <a:pPr algn="ctr" eaLnBrk="1" hangingPunct="1">
                <a:lnSpc>
                  <a:spcPct val="80000"/>
                </a:lnSpc>
                <a:spcBef>
                  <a:spcPts val="0"/>
                </a:spcBef>
                <a:spcAft>
                  <a:spcPts val="0"/>
                </a:spcAft>
                <a:buClr>
                  <a:srgbClr val="015873"/>
                </a:buClr>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ARDS,</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SIRS/shock,</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c</a:t>
              </a:r>
              <a:r>
                <a:rPr lang="en-US" sz="1600" b="0" dirty="0">
                  <a:solidFill>
                    <a:schemeClr val="bg1"/>
                  </a:solidFill>
                  <a:latin typeface="Calibri" panose="020F0502020204030204" pitchFamily="34" charset="0"/>
                </a:rPr>
                <a:t>ardiac failure; elevated inflammatory markers, troponin, and NT-proBNP</a:t>
              </a:r>
            </a:p>
          </p:txBody>
        </p:sp>
        <p:sp>
          <p:nvSpPr>
            <p:cNvPr id="51" name="Rectangle 50">
              <a:extLst>
                <a:ext uri="{FF2B5EF4-FFF2-40B4-BE49-F238E27FC236}">
                  <a16:creationId xmlns:a16="http://schemas.microsoft.com/office/drawing/2014/main" id="{C25ED6C1-F2BA-4403-8847-2914C35051D5}"/>
                </a:ext>
              </a:extLst>
            </p:cNvPr>
            <p:cNvSpPr/>
            <p:nvPr/>
          </p:nvSpPr>
          <p:spPr bwMode="auto">
            <a:xfrm>
              <a:off x="7458062" y="5259391"/>
              <a:ext cx="2560320" cy="446920"/>
            </a:xfrm>
            <a:prstGeom prst="rect">
              <a:avLst/>
            </a:prstGeom>
            <a:gradFill flip="none" rotWithShape="1">
              <a:gsLst>
                <a:gs pos="50000">
                  <a:schemeClr val="accent6">
                    <a:lumMod val="20000"/>
                    <a:lumOff val="80000"/>
                  </a:schemeClr>
                </a:gs>
                <a:gs pos="100000">
                  <a:schemeClr val="tx1"/>
                </a:gs>
              </a:gsLst>
              <a:lin ang="10800000" scaled="0"/>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Reduce</a:t>
              </a:r>
              <a:r>
                <a:rPr kumimoji="0" lang="en-US" sz="1600" b="0" i="0" u="none" strike="noStrike" kern="1200" cap="none" spc="0" normalizeH="0" noProof="0" dirty="0">
                  <a:ln>
                    <a:noFill/>
                  </a:ln>
                  <a:solidFill>
                    <a:schemeClr val="bg1"/>
                  </a:solidFill>
                  <a:effectLst/>
                  <a:uLnTx/>
                  <a:uFillTx/>
                  <a:latin typeface="Calibri" panose="020F0502020204030204" pitchFamily="34" charset="0"/>
                  <a:ea typeface="+mn-ea"/>
                  <a:cs typeface="Arial" panose="020B0604020202020204" pitchFamily="34" charset="0"/>
                </a:rPr>
                <a:t> </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morbidity/</a:t>
              </a:r>
            </a:p>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mortality</a:t>
              </a:r>
            </a:p>
          </p:txBody>
        </p:sp>
        <p:sp>
          <p:nvSpPr>
            <p:cNvPr id="56" name="Rectangle 55">
              <a:extLst>
                <a:ext uri="{FF2B5EF4-FFF2-40B4-BE49-F238E27FC236}">
                  <a16:creationId xmlns:a16="http://schemas.microsoft.com/office/drawing/2014/main" id="{A7A06204-70E1-4276-877D-386B22C6322A}"/>
                </a:ext>
              </a:extLst>
            </p:cNvPr>
            <p:cNvSpPr/>
            <p:nvPr/>
          </p:nvSpPr>
          <p:spPr bwMode="auto">
            <a:xfrm>
              <a:off x="1984600" y="5726871"/>
              <a:ext cx="3945571" cy="446920"/>
            </a:xfrm>
            <a:prstGeom prst="rect">
              <a:avLst/>
            </a:prstGeom>
            <a:gradFill flip="none" rotWithShape="1">
              <a:gsLst>
                <a:gs pos="0">
                  <a:schemeClr val="accent2"/>
                </a:gs>
                <a:gs pos="100000">
                  <a:srgbClr val="FFFFFF"/>
                </a:gs>
              </a:gsLst>
              <a:lin ang="0" scaled="1"/>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kumimoji="0" lang="en-US" sz="1600" i="0" u="none" strike="noStrike" kern="1200" cap="none" spc="0" normalizeH="0" baseline="0" noProof="0" dirty="0">
                  <a:ln>
                    <a:noFill/>
                  </a:ln>
                  <a:solidFill>
                    <a:schemeClr val="bg1"/>
                  </a:solidFill>
                  <a:effectLst/>
                  <a:uLnTx/>
                  <a:uFillTx/>
                  <a:latin typeface="Calibri" panose="020F0502020204030204" pitchFamily="34" charset="0"/>
                </a:rPr>
                <a:t>Enhance immunity</a:t>
              </a:r>
              <a:r>
                <a:rPr lang="en-US" sz="1600" dirty="0">
                  <a:solidFill>
                    <a:schemeClr val="bg1"/>
                  </a:solidFill>
                  <a:latin typeface="Calibri" panose="020F0502020204030204" pitchFamily="34" charset="0"/>
                </a:rPr>
                <a:t>; use antivirals</a:t>
              </a:r>
              <a:endParaRPr kumimoji="0" lang="en-US" sz="160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57" name="Rectangle 56">
              <a:extLst>
                <a:ext uri="{FF2B5EF4-FFF2-40B4-BE49-F238E27FC236}">
                  <a16:creationId xmlns:a16="http://schemas.microsoft.com/office/drawing/2014/main" id="{ADA2FF8C-607F-45C8-B3B0-7C59E6E6204C}"/>
                </a:ext>
              </a:extLst>
            </p:cNvPr>
            <p:cNvSpPr/>
            <p:nvPr/>
          </p:nvSpPr>
          <p:spPr bwMode="auto">
            <a:xfrm>
              <a:off x="6061155" y="5726871"/>
              <a:ext cx="3957227" cy="446920"/>
            </a:xfrm>
            <a:prstGeom prst="rect">
              <a:avLst/>
            </a:prstGeom>
            <a:gradFill flip="none" rotWithShape="1">
              <a:gsLst>
                <a:gs pos="0">
                  <a:schemeClr val="accent3">
                    <a:lumMod val="40000"/>
                    <a:lumOff val="60000"/>
                  </a:schemeClr>
                </a:gs>
                <a:gs pos="100000">
                  <a:srgbClr val="FFFFFF"/>
                </a:gs>
              </a:gsLst>
              <a:lin ang="10800000" scaled="0"/>
              <a:tileRect/>
            </a:gradFill>
            <a:ln w="0">
              <a:noFill/>
              <a:miter lim="800000"/>
              <a:headEnd/>
              <a:tailEnd/>
            </a:ln>
          </p:spPr>
          <p:txBody>
            <a:bodyPr rtlCol="0" anchor="ctr"/>
            <a:lstStyle/>
            <a:p>
              <a:pPr marL="0" marR="0" lvl="0" indent="0" algn="ctr" defTabSz="914400" rtl="0" eaLnBrk="1" fontAlgn="base" latinLnBrk="0" hangingPunct="1">
                <a:lnSpc>
                  <a:spcPct val="80000"/>
                </a:lnSpc>
                <a:spcBef>
                  <a:spcPts val="0"/>
                </a:spcBef>
                <a:spcAft>
                  <a:spcPts val="0"/>
                </a:spcAft>
                <a:buClr>
                  <a:srgbClr val="015873"/>
                </a:buClr>
                <a:buSzTx/>
                <a:buFontTx/>
                <a:buNone/>
                <a:tabLst/>
                <a:defRPr/>
              </a:pPr>
              <a:r>
                <a:rPr lang="en-US" sz="1600" dirty="0">
                  <a:solidFill>
                    <a:schemeClr val="bg1"/>
                  </a:solidFill>
                  <a:latin typeface="Calibri" panose="020F0502020204030204" pitchFamily="34" charset="0"/>
                </a:rPr>
                <a:t>Dampen immunopathogenesis, coagulation</a:t>
              </a:r>
              <a:endParaRPr kumimoji="0" lang="en-US" sz="1600" i="0" u="none" strike="noStrike" kern="1200" cap="none" spc="0" normalizeH="0" baseline="0" noProof="0" dirty="0">
                <a:ln>
                  <a:noFill/>
                </a:ln>
                <a:solidFill>
                  <a:schemeClr val="bg1"/>
                </a:solidFill>
                <a:effectLst/>
                <a:uLnTx/>
                <a:uFillTx/>
                <a:latin typeface="Calibri" panose="020F0502020204030204" pitchFamily="34" charset="0"/>
              </a:endParaRPr>
            </a:p>
          </p:txBody>
        </p:sp>
      </p:grpSp>
      <p:grpSp>
        <p:nvGrpSpPr>
          <p:cNvPr id="31"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32" name="Picture 31">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36"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8"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183929"/>
            <a:ext cx="929322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NIH COVID-19 Treatment Guidelines. Clinical management summary. Last updated </a:t>
            </a:r>
            <a:r>
              <a:rPr lang="en-US" altLang="en-US" sz="1200" b="0" spc="-10" dirty="0">
                <a:solidFill>
                  <a:schemeClr val="bg2"/>
                </a:solidFill>
                <a:latin typeface="Calibri" panose="020F0502020204030204" pitchFamily="34" charset="0"/>
              </a:rPr>
              <a:t>August 8, 2022</a:t>
            </a:r>
            <a:r>
              <a:rPr lang="en-US" altLang="en-US" sz="1200" b="0" spc="-10" dirty="0">
                <a:solidFill>
                  <a:schemeClr val="bg2"/>
                </a:solidFill>
                <a:latin typeface="Calibri" panose="020F0502020204030204" pitchFamily="34" charset="0"/>
                <a:cs typeface="+mn-cs"/>
              </a:rPr>
              <a:t>. </a:t>
            </a:r>
          </a:p>
          <a:p>
            <a:pPr eaLnBrk="1" hangingPunct="1">
              <a:defRPr/>
            </a:pPr>
            <a:r>
              <a:rPr lang="en-US" altLang="en-US" sz="1200" b="0" spc="-10" dirty="0">
                <a:solidFill>
                  <a:schemeClr val="bg2"/>
                </a:solidFill>
                <a:latin typeface="Calibri" panose="020F0502020204030204" pitchFamily="34" charset="0"/>
                <a:cs typeface="+mn-cs"/>
              </a:rPr>
              <a:t>Siddiqi. J Heart Lung Transplant. 2020;39:405. </a:t>
            </a:r>
          </a:p>
        </p:txBody>
      </p:sp>
    </p:spTree>
    <p:extLst>
      <p:ext uri="{BB962C8B-B14F-4D97-AF65-F5344CB8AC3E}">
        <p14:creationId xmlns:p14="http://schemas.microsoft.com/office/powerpoint/2010/main" val="2812739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IDSA: Recommendations FOR Treatment of Patients With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IDSA. COVID-19 Guideline, Part 1: Treatment and Management. Version 9.0.1</a:t>
            </a:r>
            <a:r>
              <a:rPr lang="en-US" altLang="en-US" sz="1200" b="0" spc="-1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203340912"/>
              </p:ext>
            </p:extLst>
          </p:nvPr>
        </p:nvGraphicFramePr>
        <p:xfrm>
          <a:off x="723900" y="1600200"/>
          <a:ext cx="10731559" cy="1371648"/>
        </p:xfrm>
        <a:graphic>
          <a:graphicData uri="http://schemas.openxmlformats.org/drawingml/2006/table">
            <a:tbl>
              <a:tblPr/>
              <a:tblGrid>
                <a:gridCol w="2207553">
                  <a:extLst>
                    <a:ext uri="{9D8B030D-6E8A-4147-A177-3AD203B41FA5}">
                      <a16:colId xmlns:a16="http://schemas.microsoft.com/office/drawing/2014/main" val="20000"/>
                    </a:ext>
                  </a:extLst>
                </a:gridCol>
                <a:gridCol w="4940338">
                  <a:extLst>
                    <a:ext uri="{9D8B030D-6E8A-4147-A177-3AD203B41FA5}">
                      <a16:colId xmlns:a16="http://schemas.microsoft.com/office/drawing/2014/main" val="20002"/>
                    </a:ext>
                  </a:extLst>
                </a:gridCol>
                <a:gridCol w="3583668">
                  <a:extLst>
                    <a:ext uri="{9D8B030D-6E8A-4147-A177-3AD203B41FA5}">
                      <a16:colId xmlns:a16="http://schemas.microsoft.com/office/drawing/2014/main" val="20001"/>
                    </a:ext>
                  </a:extLst>
                </a:gridCol>
              </a:tblGrid>
              <a:tr h="3031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IDSA Guidance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31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Recommends </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Hospitalized with critical* COVID-19</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Dexamethasone</a:t>
                      </a:r>
                      <a:r>
                        <a:rPr kumimoji="0" lang="en-US" sz="1800" b="0" i="0" u="none" strike="noStrike" cap="none" normalizeH="0" baseline="30000" dirty="0">
                          <a:ln>
                            <a:noFill/>
                          </a:ln>
                          <a:solidFill>
                            <a:schemeClr val="bg1"/>
                          </a:solidFill>
                          <a:effectLst/>
                          <a:latin typeface="Calibri" panose="020F0502020204030204" pitchFamily="34" charset="0"/>
                        </a:rPr>
                        <a:t>†</a:t>
                      </a:r>
                      <a:r>
                        <a:rPr kumimoji="0" lang="en-US" sz="1800" b="0" i="0" u="none" strike="noStrike" cap="none" normalizeH="0" baseline="0" dirty="0">
                          <a:ln>
                            <a:noFill/>
                          </a:ln>
                          <a:solidFill>
                            <a:schemeClr val="bg1"/>
                          </a:solidFill>
                          <a:effectLst/>
                          <a:latin typeface="Calibri" panose="020F0502020204030204" pitchFamily="34" charset="0"/>
                        </a:rPr>
                        <a:t> vs none</a:t>
                      </a:r>
                      <a:endParaRPr kumimoji="0" lang="en-US" sz="1800" b="0" i="0" u="none" strike="noStrike" cap="none" normalizeH="0" baseline="3000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369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Recommends in clinical trial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1"/>
                          </a:solidFill>
                          <a:effectLst/>
                          <a:latin typeface="Calibri" panose="020F0502020204030204" pitchFamily="34" charset="0"/>
                        </a:rPr>
                        <a:t>Ambulatory with mild to moderate 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Fluvoxamine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3" name="Rectangle 12"/>
          <p:cNvSpPr/>
          <p:nvPr/>
        </p:nvSpPr>
        <p:spPr>
          <a:xfrm>
            <a:off x="632269" y="3119700"/>
            <a:ext cx="10731558" cy="523220"/>
          </a:xfrm>
          <a:prstGeom prst="rect">
            <a:avLst/>
          </a:prstGeom>
        </p:spPr>
        <p:txBody>
          <a:bodyPr wrap="square">
            <a:spAutoFit/>
          </a:bodyPr>
          <a:lstStyle/>
          <a:p>
            <a:pPr>
              <a:defRPr/>
            </a:pPr>
            <a:r>
              <a:rPr kumimoji="0" lang="en-US" sz="1400" b="0" i="0" u="none" strike="noStrike" kern="1200" cap="none" spc="0" normalizeH="0" baseline="0" noProof="0" dirty="0">
                <a:ln>
                  <a:noFill/>
                </a:ln>
                <a:solidFill>
                  <a:srgbClr val="000000"/>
                </a:solidFill>
                <a:effectLst/>
                <a:uLnTx/>
                <a:uFillTx/>
                <a:latin typeface="Calibri"/>
                <a:cs typeface="Calibri"/>
              </a:rPr>
              <a:t>*M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echanical ventilation or ECMO. Includes end organ dysfunction (eg, ARDS).</a:t>
            </a:r>
            <a:r>
              <a:rPr kumimoji="0" lang="en-US" sz="1400" b="0" i="0" u="none" strike="noStrike" kern="1200" cap="all" spc="0" normalizeH="0" baseline="30000" noProof="0" dirty="0">
                <a:ln>
                  <a:noFill/>
                </a:ln>
                <a:solidFill>
                  <a:srgbClr val="000000"/>
                </a:solidFill>
                <a:effectLst/>
                <a:uLnTx/>
                <a:uFillTx/>
                <a:latin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If unavailable, methylprednisolone and prednisone acceptable at equivalent total daily doses. </a:t>
            </a:r>
            <a:endParaRPr kumimoji="0" lang="en-US" sz="1400" b="0" i="0" u="none" strike="noStrike" kern="1200" cap="none" spc="0" normalizeH="0" baseline="0" noProof="0" dirty="0">
              <a:ln>
                <a:noFill/>
              </a:ln>
              <a:solidFill>
                <a:srgbClr val="000000"/>
              </a:solidFill>
              <a:effectLst/>
              <a:uLnTx/>
              <a:uFillTx/>
              <a:latin typeface="Calibri"/>
              <a:cs typeface="Calibri"/>
            </a:endParaRPr>
          </a:p>
        </p:txBody>
      </p:sp>
      <p:grpSp>
        <p:nvGrpSpPr>
          <p:cNvPr id="14" name="Group 13">
            <a:extLst>
              <a:ext uri="{FF2B5EF4-FFF2-40B4-BE49-F238E27FC236}">
                <a16:creationId xmlns:a16="http://schemas.microsoft.com/office/drawing/2014/main" id="{4F7B419D-E5A8-424F-8731-CE37BD8C30FE}"/>
              </a:ext>
            </a:extLst>
          </p:cNvPr>
          <p:cNvGrpSpPr/>
          <p:nvPr/>
        </p:nvGrpSpPr>
        <p:grpSpPr>
          <a:xfrm>
            <a:off x="10775395" y="238127"/>
            <a:ext cx="1385412" cy="883824"/>
            <a:chOff x="10671121" y="238227"/>
            <a:chExt cx="1385412" cy="883824"/>
          </a:xfrm>
        </p:grpSpPr>
        <p:sp>
          <p:nvSpPr>
            <p:cNvPr id="15" name="Explosion: 8 Points 11">
              <a:extLst>
                <a:ext uri="{FF2B5EF4-FFF2-40B4-BE49-F238E27FC236}">
                  <a16:creationId xmlns:a16="http://schemas.microsoft.com/office/drawing/2014/main" id="{DA7E789B-4C27-4146-B518-CE5614B1BACA}"/>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0EB6B77E-7440-42E0-9B44-6C407E662D8B}"/>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4418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IDSA: Suggestions FOR Treatment of Hospitalized Patients With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IDSA. COVID-19 Guideline, Part 1: Treatment and Management. Version 9.0.1</a:t>
            </a:r>
            <a:r>
              <a:rPr lang="en-US" altLang="en-US" sz="1200" b="0" spc="-1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9577210"/>
              </p:ext>
            </p:extLst>
          </p:nvPr>
        </p:nvGraphicFramePr>
        <p:xfrm>
          <a:off x="723900" y="1600200"/>
          <a:ext cx="10758303" cy="3596672"/>
        </p:xfrm>
        <a:graphic>
          <a:graphicData uri="http://schemas.openxmlformats.org/drawingml/2006/table">
            <a:tbl>
              <a:tblPr/>
              <a:tblGrid>
                <a:gridCol w="1326874">
                  <a:extLst>
                    <a:ext uri="{9D8B030D-6E8A-4147-A177-3AD203B41FA5}">
                      <a16:colId xmlns:a16="http://schemas.microsoft.com/office/drawing/2014/main" val="20000"/>
                    </a:ext>
                  </a:extLst>
                </a:gridCol>
                <a:gridCol w="5020550">
                  <a:extLst>
                    <a:ext uri="{9D8B030D-6E8A-4147-A177-3AD203B41FA5}">
                      <a16:colId xmlns:a16="http://schemas.microsoft.com/office/drawing/2014/main" val="20002"/>
                    </a:ext>
                  </a:extLst>
                </a:gridCol>
                <a:gridCol w="4410879">
                  <a:extLst>
                    <a:ext uri="{9D8B030D-6E8A-4147-A177-3AD203B41FA5}">
                      <a16:colId xmlns:a16="http://schemas.microsoft.com/office/drawing/2014/main" val="20001"/>
                    </a:ext>
                  </a:extLst>
                </a:gridCol>
              </a:tblGrid>
              <a:tr h="2917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IDSA Guidance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208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Suggests</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Hospitalized with severe*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Hospitalized with progressive severe</a:t>
                      </a:r>
                      <a:r>
                        <a:rPr lang="en-US" sz="1600" b="0" baseline="0" dirty="0">
                          <a:solidFill>
                            <a:schemeClr val="bg1"/>
                          </a:solidFill>
                          <a:latin typeface="Calibri" panose="020F0502020204030204" pitchFamily="34" charset="0"/>
                        </a:rPr>
                        <a:t>* or </a:t>
                      </a:r>
                      <a:r>
                        <a:rPr kumimoji="0" lang="en-US" sz="1600" b="0" i="0" u="none" strike="noStrike" cap="none" normalizeH="0" baseline="0" dirty="0">
                          <a:ln>
                            <a:noFill/>
                          </a:ln>
                          <a:solidFill>
                            <a:schemeClr val="bg1"/>
                          </a:solidFill>
                          <a:effectLst/>
                          <a:latin typeface="Calibri" panose="020F0502020204030204" pitchFamily="34" charset="0"/>
                        </a:rPr>
                        <a:t>critical</a:t>
                      </a:r>
                      <a:r>
                        <a:rPr lang="en-US" sz="1600" b="0" baseline="30000" dirty="0">
                          <a:solidFill>
                            <a:srgbClr val="000000"/>
                          </a:solidFill>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COVID-19, elevated markers of inflammation</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Hospitalized with severe</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COVID-19, elevated markers of inflammation, no invasive ventilation</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Hospitalized with severe</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COVID-19, no invasive ventilation</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Hospitalized with severe</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COVID-19 and corticosteroids contraindicated</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Hospitalized with mild-to-moderate COVID-19 at high risk of progression to severe disease</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Dexamethasone</a:t>
                      </a:r>
                      <a:r>
                        <a:rPr kumimoji="0" lang="en-US" sz="1600" b="0" i="0" u="none" strike="noStrike" cap="none" normalizeH="0" baseline="30000" dirty="0">
                          <a:ln>
                            <a:noFill/>
                          </a:ln>
                          <a:solidFill>
                            <a:schemeClr val="bg1"/>
                          </a:solidFill>
                          <a:effectLst/>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vs none, baricitinib + SoC, remdesivir</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vs no antiviral</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Tocilizumab + SoC (ie, steroids) vs SoC alone (if tocilizumab not available, use sarilumab)</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err="1">
                          <a:ln>
                            <a:noFill/>
                          </a:ln>
                          <a:solidFill>
                            <a:schemeClr val="bg1"/>
                          </a:solidFill>
                          <a:effectLst/>
                          <a:latin typeface="Calibri" panose="020F0502020204030204" pitchFamily="34" charset="0"/>
                        </a:rPr>
                        <a:t>Baricitinib</a:t>
                      </a:r>
                      <a:r>
                        <a:rPr kumimoji="0" lang="en-US" sz="1600" b="0" i="0" u="none" strike="noStrike" cap="none" normalizeH="0" baseline="0" dirty="0">
                          <a:ln>
                            <a:noFill/>
                          </a:ln>
                          <a:solidFill>
                            <a:schemeClr val="bg1"/>
                          </a:solidFill>
                          <a:effectLst/>
                          <a:latin typeface="Calibri" panose="020F0502020204030204" pitchFamily="34" charset="0"/>
                        </a:rPr>
                        <a:t> vs none</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Tofacitinib vs none</a:t>
                      </a:r>
                    </a:p>
                    <a:p>
                      <a:pPr marL="0" marR="0" lvl="0" indent="0" algn="l" defTabSz="914400" rtl="0" eaLnBrk="1" fontAlgn="base" latinLnBrk="0" hangingPunct="1">
                        <a:lnSpc>
                          <a:spcPct val="100000"/>
                        </a:lnSpc>
                        <a:spcBef>
                          <a:spcPct val="0"/>
                        </a:spcBef>
                        <a:spcAft>
                          <a:spcPct val="0"/>
                        </a:spcAft>
                        <a:buClrTx/>
                        <a:buSzTx/>
                        <a:buFont typeface="Wingdings"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Baricitinib + remdesivir vs remdesivir alone</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Remdesivir vs none</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9460099"/>
                  </a:ext>
                </a:extLst>
              </a:tr>
            </a:tbl>
          </a:graphicData>
        </a:graphic>
      </p:graphicFrame>
      <p:sp>
        <p:nvSpPr>
          <p:cNvPr id="13" name="Rectangle 12"/>
          <p:cNvSpPr/>
          <p:nvPr/>
        </p:nvSpPr>
        <p:spPr>
          <a:xfrm>
            <a:off x="680202" y="5338159"/>
            <a:ext cx="10731558" cy="523220"/>
          </a:xfrm>
          <a:prstGeom prst="rect">
            <a:avLst/>
          </a:prstGeom>
        </p:spPr>
        <p:txBody>
          <a:bodyPr wrap="square">
            <a:spAutoFit/>
          </a:bodyPr>
          <a:lstStyle/>
          <a:p>
            <a:pPr>
              <a:defRPr/>
            </a:pPr>
            <a:r>
              <a:rPr kumimoji="0" lang="en-US" sz="1400" b="0" i="0" u="none" strike="noStrike" kern="1200" cap="none" spc="0" normalizeH="0" noProof="0" dirty="0">
                <a:ln>
                  <a:noFill/>
                </a:ln>
                <a:solidFill>
                  <a:srgbClr val="000000"/>
                </a:solidFill>
                <a:effectLst/>
                <a:uLnTx/>
                <a:uFillTx/>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SpO</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 ≤94% on room air, including those on supplemental oxygen. </a:t>
            </a:r>
            <a:r>
              <a:rPr kumimoji="0" lang="en-US" sz="1400" b="0" i="0" u="none" strike="noStrike" kern="1200" cap="all" spc="0" normalizeH="0" baseline="30000" noProof="0" dirty="0">
                <a:ln>
                  <a:noFill/>
                </a:ln>
                <a:solidFill>
                  <a:srgbClr val="000000"/>
                </a:solidFill>
                <a:effectLst/>
                <a:uLnTx/>
                <a:uFillTx/>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If unavailable, methylprednisolone and prednisone acceptable at equivalent total daily doses.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rPr>
              <a:t>‡</a:t>
            </a:r>
            <a:r>
              <a:rPr lang="en-US" sz="1400" b="0" dirty="0">
                <a:solidFill>
                  <a:srgbClr val="000000"/>
                </a:solidFill>
                <a:latin typeface="Calibri" panose="020F0502020204030204" pitchFamily="34" charset="0"/>
              </a:rPr>
              <a:t>5 days suggested. </a:t>
            </a:r>
            <a:r>
              <a:rPr lang="en-US" sz="1400" b="0" baseline="30000" dirty="0">
                <a:solidFill>
                  <a:srgbClr val="000000"/>
                </a:solidFill>
                <a:latin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a:cs typeface="Calibri"/>
              </a:rPr>
              <a:t>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rPr>
              <a:t>echanical ventilation or ECMO. Includes end organ dysfunction (eg, ARDS). </a:t>
            </a:r>
            <a:endParaRPr kumimoji="0" lang="en-US" sz="1400" b="0" i="0" u="none" strike="noStrike" kern="1200" cap="none" spc="0" normalizeH="0" baseline="0" noProof="0" dirty="0">
              <a:ln>
                <a:noFill/>
              </a:ln>
              <a:solidFill>
                <a:srgbClr val="000000"/>
              </a:solidFill>
              <a:effectLst/>
              <a:uLnTx/>
              <a:uFillTx/>
              <a:latin typeface="Calibri"/>
              <a:cs typeface="Calibri"/>
            </a:endParaRPr>
          </a:p>
        </p:txBody>
      </p:sp>
      <p:grpSp>
        <p:nvGrpSpPr>
          <p:cNvPr id="9" name="Group 8">
            <a:extLst>
              <a:ext uri="{FF2B5EF4-FFF2-40B4-BE49-F238E27FC236}">
                <a16:creationId xmlns:a16="http://schemas.microsoft.com/office/drawing/2014/main" id="{01CDE8AE-1A41-243F-4947-61C2E8FF7518}"/>
              </a:ext>
            </a:extLst>
          </p:cNvPr>
          <p:cNvGrpSpPr/>
          <p:nvPr/>
        </p:nvGrpSpPr>
        <p:grpSpPr>
          <a:xfrm>
            <a:off x="10637162" y="305249"/>
            <a:ext cx="1385412" cy="883824"/>
            <a:chOff x="10671121" y="238227"/>
            <a:chExt cx="1385412" cy="883824"/>
          </a:xfrm>
        </p:grpSpPr>
        <p:sp>
          <p:nvSpPr>
            <p:cNvPr id="10" name="Explosion: 8 Points 9">
              <a:extLst>
                <a:ext uri="{FF2B5EF4-FFF2-40B4-BE49-F238E27FC236}">
                  <a16:creationId xmlns:a16="http://schemas.microsoft.com/office/drawing/2014/main" id="{4CF7C4EE-7264-037F-3004-123DA28BAFCF}"/>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BC82A93E-D88A-A882-BC1F-1080218396EB}"/>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2269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IDSA: Suggestions FOR Treatment of       Nonhospitalized Patients With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IDSA. COVID-19 Guideline, Part 1: Treatment and Management. Version 9.0.1. </a:t>
            </a:r>
            <a:endParaRPr lang="en-US" altLang="en-US" sz="1200" b="0" spc="-10" dirty="0">
              <a:solidFill>
                <a:srgbClr val="455560"/>
              </a:solidFill>
              <a:latin typeface="Calibri" panose="020F0502020204030204" pitchFamily="34" charset="0"/>
              <a:cs typeface="Arial" panose="020B0604020202020204" pitchFamily="34" charset="0"/>
            </a:endParaRP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745815137"/>
              </p:ext>
            </p:extLst>
          </p:nvPr>
        </p:nvGraphicFramePr>
        <p:xfrm>
          <a:off x="740421" y="1599152"/>
          <a:ext cx="10727680" cy="3596672"/>
        </p:xfrm>
        <a:graphic>
          <a:graphicData uri="http://schemas.openxmlformats.org/drawingml/2006/table">
            <a:tbl>
              <a:tblPr/>
              <a:tblGrid>
                <a:gridCol w="1323097">
                  <a:extLst>
                    <a:ext uri="{9D8B030D-6E8A-4147-A177-3AD203B41FA5}">
                      <a16:colId xmlns:a16="http://schemas.microsoft.com/office/drawing/2014/main" val="20000"/>
                    </a:ext>
                  </a:extLst>
                </a:gridCol>
                <a:gridCol w="5006259">
                  <a:extLst>
                    <a:ext uri="{9D8B030D-6E8A-4147-A177-3AD203B41FA5}">
                      <a16:colId xmlns:a16="http://schemas.microsoft.com/office/drawing/2014/main" val="20002"/>
                    </a:ext>
                  </a:extLst>
                </a:gridCol>
                <a:gridCol w="4398324">
                  <a:extLst>
                    <a:ext uri="{9D8B030D-6E8A-4147-A177-3AD203B41FA5}">
                      <a16:colId xmlns:a16="http://schemas.microsoft.com/office/drawing/2014/main" val="20001"/>
                    </a:ext>
                  </a:extLst>
                </a:gridCol>
              </a:tblGrid>
              <a:tr h="229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IDSA Guidance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277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Suggests</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Ambulatory with mild to moderate COVID-19 at high risk for progression to severe disease</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 typeface="Wingdings"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Ambulatory with mild to moderate COVID-19 at high risk for progression to severe disease and no other treatment options</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Moderately or severely immunocompromised individuals at increased risk for inadequate immune response to COVID-19 vaccine or for whom COVID-19 vaccine is not recommended due to a documented serious adverse reaction to the vaccine</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Treatment with an anti-SARS-CoV-2 monoclonal antibody with activity against the circulating variant,* nirmatrelvir + ritonavir,</a:t>
                      </a:r>
                      <a:r>
                        <a:rPr kumimoji="0" lang="en-US" sz="1600" b="0" i="0" u="none" strike="noStrike" cap="none" normalizeH="0" baseline="30000" dirty="0">
                          <a:ln>
                            <a:noFill/>
                          </a:ln>
                          <a:solidFill>
                            <a:schemeClr val="bg1"/>
                          </a:solidFill>
                          <a:effectLst/>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or remdesivir,* rather than none</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Molnupiravir</a:t>
                      </a:r>
                      <a:r>
                        <a:rPr kumimoji="0" lang="en-US" sz="1600" b="0" i="0" u="none" strike="noStrike" cap="none" normalizeH="0" baseline="30000" dirty="0">
                          <a:ln>
                            <a:noFill/>
                          </a:ln>
                          <a:solidFill>
                            <a:schemeClr val="bg1"/>
                          </a:solidFill>
                          <a:effectLst/>
                          <a:latin typeface="Calibri" panose="020F050202020403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 or FDA-qualified high-titer COVID-19 convalescent plasma rather than none</a:t>
                      </a:r>
                      <a:r>
                        <a:rPr kumimoji="0" lang="en-US" sz="1600" b="0" i="0" u="none" strike="noStrike" cap="none" normalizeH="0" baseline="30000" dirty="0">
                          <a:ln>
                            <a:noFill/>
                          </a:ln>
                          <a:solidFill>
                            <a:schemeClr val="bg1"/>
                          </a:solidFill>
                          <a:effectLst/>
                          <a:latin typeface="Calibri" panose="020F0502020204030204" pitchFamily="34" charset="0"/>
                        </a:rPr>
                        <a:t>§</a:t>
                      </a:r>
                      <a:endParaRPr kumimoji="0" lang="en-US" sz="1600" b="0" i="0" u="none" strike="noStrike" cap="none" normalizeH="0" baseline="0" dirty="0">
                        <a:ln>
                          <a:noFill/>
                        </a:ln>
                        <a:solidFill>
                          <a:schemeClr val="bg1"/>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Pre-exposure prophylaxis with tixagevimab/cilgavimab rather than none</a:t>
                      </a: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9460099"/>
                  </a:ext>
                </a:extLst>
              </a:tr>
            </a:tbl>
          </a:graphicData>
        </a:graphic>
      </p:graphicFrame>
      <p:sp>
        <p:nvSpPr>
          <p:cNvPr id="14" name="Rectangle 13">
            <a:extLst>
              <a:ext uri="{FF2B5EF4-FFF2-40B4-BE49-F238E27FC236}">
                <a16:creationId xmlns:a16="http://schemas.microsoft.com/office/drawing/2014/main" id="{19AF53A1-1F8F-4C4B-9319-67D51787CBF1}"/>
              </a:ext>
            </a:extLst>
          </p:cNvPr>
          <p:cNvSpPr/>
          <p:nvPr/>
        </p:nvSpPr>
        <p:spPr>
          <a:xfrm>
            <a:off x="680202" y="5168266"/>
            <a:ext cx="10731558" cy="830997"/>
          </a:xfrm>
          <a:prstGeom prst="rect">
            <a:avLst/>
          </a:prstGeom>
        </p:spPr>
        <p:txBody>
          <a:bodyPr wrap="square">
            <a:spAutoFit/>
          </a:bodyPr>
          <a:lstStyle/>
          <a:p>
            <a:pPr>
              <a:defRPr/>
            </a:pPr>
            <a:r>
              <a:rPr kumimoji="0" lang="en-US" sz="1200" b="0" i="0" u="none" strike="noStrike" kern="1200" cap="none" spc="0" normalizeH="0" baseline="0" noProof="0" dirty="0">
                <a:ln>
                  <a:noFill/>
                </a:ln>
                <a:solidFill>
                  <a:srgbClr val="000000"/>
                </a:solidFill>
                <a:effectLst/>
                <a:uLnTx/>
                <a:uFillTx/>
                <a:latin typeface="Calibri"/>
                <a:cs typeface="Calibri"/>
              </a:rPr>
              <a:t>*Must be given within 7 days of symptom onset</a:t>
            </a:r>
            <a:endParaRPr lang="en-US" sz="1200" dirty="0">
              <a:solidFill>
                <a:srgbClr val="000000"/>
              </a:solidFill>
              <a:latin typeface="Calibri"/>
              <a:cs typeface="Calibri"/>
            </a:endParaRPr>
          </a:p>
          <a:p>
            <a:pPr>
              <a:defRPr/>
            </a:pPr>
            <a:r>
              <a:rPr lang="en-US" sz="1200" baseline="30000" dirty="0">
                <a:solidFill>
                  <a:srgbClr val="000000"/>
                </a:solidFill>
                <a:latin typeface="Calibri"/>
                <a:cs typeface="Calibri"/>
              </a:rPr>
              <a:t>†</a:t>
            </a:r>
            <a:r>
              <a:rPr lang="en-US" sz="1200" dirty="0">
                <a:solidFill>
                  <a:srgbClr val="000000"/>
                </a:solidFill>
                <a:latin typeface="Calibri"/>
                <a:cs typeface="Calibri"/>
              </a:rPr>
              <a:t>Must be given within 5 days of symptom onset</a:t>
            </a:r>
            <a:endParaRPr lang="en-US" sz="1200" baseline="30000" dirty="0">
              <a:solidFill>
                <a:srgbClr val="000000"/>
              </a:solidFill>
              <a:latin typeface="Calibri"/>
              <a:cs typeface="Calibri"/>
            </a:endParaRPr>
          </a:p>
          <a:p>
            <a:pPr>
              <a:defRPr/>
            </a:pPr>
            <a:r>
              <a:rPr kumimoji="0" lang="en-US" sz="1200" b="0" i="0" u="none" strike="noStrike" cap="none" normalizeH="0" baseline="30000" dirty="0">
                <a:ln>
                  <a:noFill/>
                </a:ln>
                <a:solidFill>
                  <a:schemeClr val="bg1"/>
                </a:solidFill>
                <a:effectLst/>
                <a:latin typeface="Calibri" panose="020F0502020204030204" pitchFamily="34" charset="0"/>
              </a:rPr>
              <a:t>‡</a:t>
            </a:r>
            <a:r>
              <a:rPr kumimoji="0" lang="en-US" sz="1200" b="0" i="0" u="none" strike="noStrike" cap="none" normalizeH="0" dirty="0">
                <a:ln>
                  <a:noFill/>
                </a:ln>
                <a:solidFill>
                  <a:schemeClr val="bg1"/>
                </a:solidFill>
                <a:effectLst/>
                <a:latin typeface="Calibri" panose="020F0502020204030204" pitchFamily="34" charset="0"/>
              </a:rPr>
              <a:t>Must be ≥18 yr and must be initiated within 5 days of sy</a:t>
            </a:r>
            <a:r>
              <a:rPr lang="en-US" sz="1200" dirty="0">
                <a:solidFill>
                  <a:schemeClr val="bg1"/>
                </a:solidFill>
                <a:latin typeface="Calibri" panose="020F0502020204030204" pitchFamily="34" charset="0"/>
              </a:rPr>
              <a:t>mptom onset</a:t>
            </a:r>
            <a:endParaRPr kumimoji="0" lang="en-US" sz="1200" b="0" i="0" u="none" strike="noStrike" cap="none" normalizeH="0" baseline="30000" dirty="0">
              <a:ln>
                <a:noFill/>
              </a:ln>
              <a:solidFill>
                <a:schemeClr val="bg1"/>
              </a:solidFill>
              <a:effectLst/>
              <a:latin typeface="Calibri" panose="020F0502020204030204" pitchFamily="34" charset="0"/>
            </a:endParaRPr>
          </a:p>
          <a:p>
            <a:pPr>
              <a:defRPr/>
            </a:pPr>
            <a:r>
              <a:rPr kumimoji="0" lang="en-US" sz="1200" b="0" i="0" u="none" strike="noStrike" cap="none" normalizeH="0" baseline="30000" dirty="0">
                <a:ln>
                  <a:noFill/>
                </a:ln>
                <a:solidFill>
                  <a:schemeClr val="bg1"/>
                </a:solidFill>
                <a:effectLst/>
                <a:latin typeface="Calibri" panose="020F0502020204030204" pitchFamily="34" charset="0"/>
              </a:rPr>
              <a:t>§</a:t>
            </a:r>
            <a:r>
              <a:rPr lang="en-US" sz="1200" dirty="0">
                <a:solidFill>
                  <a:srgbClr val="000000"/>
                </a:solidFill>
                <a:latin typeface="Calibri"/>
                <a:cs typeface="Calibri"/>
              </a:rPr>
              <a:t>Must be given within 8 days of symptom onset </a:t>
            </a:r>
            <a:endParaRPr kumimoji="0" lang="en-US" sz="1200" b="0" i="0" u="none" strike="noStrike" kern="1200" cap="none" spc="0" normalizeH="0" baseline="0" noProof="0" dirty="0">
              <a:ln>
                <a:noFill/>
              </a:ln>
              <a:solidFill>
                <a:srgbClr val="000000"/>
              </a:solidFill>
              <a:effectLst/>
              <a:uLnTx/>
              <a:uFillTx/>
              <a:latin typeface="Calibri"/>
              <a:cs typeface="Calibri"/>
            </a:endParaRPr>
          </a:p>
        </p:txBody>
      </p:sp>
      <p:grpSp>
        <p:nvGrpSpPr>
          <p:cNvPr id="9" name="Group 8">
            <a:extLst>
              <a:ext uri="{FF2B5EF4-FFF2-40B4-BE49-F238E27FC236}">
                <a16:creationId xmlns:a16="http://schemas.microsoft.com/office/drawing/2014/main" id="{A6CC440D-9F86-7CF3-DD24-30C98DC0C42E}"/>
              </a:ext>
            </a:extLst>
          </p:cNvPr>
          <p:cNvGrpSpPr/>
          <p:nvPr/>
        </p:nvGrpSpPr>
        <p:grpSpPr>
          <a:xfrm>
            <a:off x="10637162" y="305249"/>
            <a:ext cx="1385412" cy="883824"/>
            <a:chOff x="10671121" y="238227"/>
            <a:chExt cx="1385412" cy="883824"/>
          </a:xfrm>
        </p:grpSpPr>
        <p:sp>
          <p:nvSpPr>
            <p:cNvPr id="10" name="Explosion: 8 Points 9">
              <a:extLst>
                <a:ext uri="{FF2B5EF4-FFF2-40B4-BE49-F238E27FC236}">
                  <a16:creationId xmlns:a16="http://schemas.microsoft.com/office/drawing/2014/main" id="{3A51E60D-D512-C137-736C-98ADC9B454F8}"/>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BD149B36-F7C6-8909-2674-B1528346B531}"/>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25276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IDSA: Recommendations AGAINST Treatment of Patients With COVID-19</a:t>
            </a: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599630119"/>
              </p:ext>
            </p:extLst>
          </p:nvPr>
        </p:nvGraphicFramePr>
        <p:xfrm>
          <a:off x="723901" y="1611254"/>
          <a:ext cx="10731558" cy="4267264"/>
        </p:xfrm>
        <a:graphic>
          <a:graphicData uri="http://schemas.openxmlformats.org/drawingml/2006/table">
            <a:tbl>
              <a:tblPr/>
              <a:tblGrid>
                <a:gridCol w="2365271">
                  <a:extLst>
                    <a:ext uri="{9D8B030D-6E8A-4147-A177-3AD203B41FA5}">
                      <a16:colId xmlns:a16="http://schemas.microsoft.com/office/drawing/2014/main" val="20000"/>
                    </a:ext>
                  </a:extLst>
                </a:gridCol>
                <a:gridCol w="4364895">
                  <a:extLst>
                    <a:ext uri="{9D8B030D-6E8A-4147-A177-3AD203B41FA5}">
                      <a16:colId xmlns:a16="http://schemas.microsoft.com/office/drawing/2014/main" val="20002"/>
                    </a:ext>
                  </a:extLst>
                </a:gridCol>
                <a:gridCol w="4001392">
                  <a:extLst>
                    <a:ext uri="{9D8B030D-6E8A-4147-A177-3AD203B41FA5}">
                      <a16:colId xmlns:a16="http://schemas.microsoft.com/office/drawing/2014/main" val="20001"/>
                    </a:ext>
                  </a:extLst>
                </a:gridCol>
              </a:tblGrid>
              <a:tr h="1435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IDSA Guidance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89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Recommends against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with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with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with severe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endParaRPr kumimoji="0" lang="en-US" sz="1600" b="0" i="0" u="none" strike="noStrike" cap="none" normalizeH="0" baseline="0" dirty="0">
                        <a:ln>
                          <a:noFill/>
                        </a:ln>
                        <a:solidFill>
                          <a:srgbClr val="000000"/>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Ambulatory with COVID-19</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(Hydroxy)chloroquine</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(Hydroxy)chloroquine + azithromycin</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Lopinavir/ritonavir</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Bamlanivimab monotherapy</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Convalescent plasma</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Ivermectin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34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Suggests against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with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with nonsevere*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with COVID-19, receiving invasive ventilation and/or ECMO</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Hospitalized or ambulatory with COVID-19</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Exposed to COVID-19 and at high risk of progression to severe disease</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Ivermectin</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Glucocorticoids</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Routine remdesivir</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endParaRPr kumimoji="0" lang="en-US" sz="1600" b="0" i="0" u="none" strike="noStrike" cap="none" normalizeH="0" baseline="0" dirty="0">
                        <a:ln>
                          <a:noFill/>
                        </a:ln>
                        <a:solidFill>
                          <a:srgbClr val="000000"/>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Famotidine</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Post-exposure prophylaxis with </a:t>
                      </a:r>
                      <a:r>
                        <a:rPr kumimoji="0" lang="en-US" sz="1600" b="0" i="0" u="none" strike="noStrike" cap="none" normalizeH="0" baseline="0" dirty="0" err="1">
                          <a:ln>
                            <a:noFill/>
                          </a:ln>
                          <a:solidFill>
                            <a:srgbClr val="000000"/>
                          </a:solidFill>
                          <a:effectLst/>
                          <a:latin typeface="Calibri" panose="020F0502020204030204" pitchFamily="34" charset="0"/>
                        </a:rPr>
                        <a:t>casirivimab</a:t>
                      </a:r>
                      <a:r>
                        <a:rPr kumimoji="0" lang="en-US" sz="1600" b="0" i="0" u="none" strike="noStrike" cap="none" normalizeH="0" baseline="0" dirty="0">
                          <a:ln>
                            <a:noFill/>
                          </a:ln>
                          <a:solidFill>
                            <a:srgbClr val="000000"/>
                          </a:solidFill>
                          <a:effectLst/>
                          <a:latin typeface="Calibri" panose="020F0502020204030204" pitchFamily="34" charset="0"/>
                        </a:rPr>
                        <a:t>/imdevimab</a:t>
                      </a:r>
                      <a:r>
                        <a:rPr lang="en-US" sz="1600" baseline="30000" dirty="0">
                          <a:solidFill>
                            <a:srgbClr val="000000"/>
                          </a:solidFill>
                          <a:latin typeface="Calibri"/>
                          <a:cs typeface="Calibri"/>
                        </a:rPr>
                        <a:t>†</a:t>
                      </a:r>
                      <a:endParaRPr kumimoji="0" lang="en-US" sz="1600" b="0" i="0" u="none" strike="noStrike" cap="none" normalizeH="0" baseline="0" dirty="0">
                        <a:ln>
                          <a:noFill/>
                        </a:ln>
                        <a:solidFill>
                          <a:srgbClr val="000000"/>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09460099"/>
                  </a:ext>
                </a:extLst>
              </a:tr>
              <a:tr h="251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Suggests against outside clinical 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Ambulatory with mild to moderate COVID-19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Inhaled glucocorticoids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0" name="Rectangle 9"/>
          <p:cNvSpPr/>
          <p:nvPr/>
        </p:nvSpPr>
        <p:spPr>
          <a:xfrm>
            <a:off x="680202" y="5905991"/>
            <a:ext cx="10731558" cy="307777"/>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Calibri"/>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rPr>
              <a:t>SpO</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rPr>
              <a:t> &gt;94%, no supplemental oxygen. </a:t>
            </a:r>
            <a:r>
              <a:rPr lang="en-US" sz="1400" baseline="30000" dirty="0">
                <a:solidFill>
                  <a:srgbClr val="000000"/>
                </a:solidFill>
                <a:latin typeface="Calibri"/>
                <a:cs typeface="Calibri"/>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rPr>
              <a:t>Unless circulating variant is susceptible to the agents.</a:t>
            </a:r>
            <a:endParaRPr kumimoji="0" lang="en-US" sz="14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3"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IDSA. COVID-19 Guideline, Part 1: Treatment and Management. Version </a:t>
            </a:r>
            <a:r>
              <a:rPr lang="en-US" altLang="en-US" sz="1200" b="0" spc="-10" dirty="0">
                <a:solidFill>
                  <a:srgbClr val="455560"/>
                </a:solidFill>
                <a:latin typeface="Calibri" panose="020F0502020204030204" pitchFamily="34" charset="0"/>
                <a:cs typeface="Arial" panose="020B0604020202020204" pitchFamily="34" charset="0"/>
              </a:rPr>
              <a:t>9.0.1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4B39D083-B478-4987-8686-1CC54E2042AD}"/>
              </a:ext>
            </a:extLst>
          </p:cNvPr>
          <p:cNvGrpSpPr/>
          <p:nvPr/>
        </p:nvGrpSpPr>
        <p:grpSpPr>
          <a:xfrm>
            <a:off x="10637162" y="305249"/>
            <a:ext cx="1385412" cy="883824"/>
            <a:chOff x="10671121" y="238227"/>
            <a:chExt cx="1385412" cy="883824"/>
          </a:xfrm>
        </p:grpSpPr>
        <p:sp>
          <p:nvSpPr>
            <p:cNvPr id="12" name="Explosion: 8 Points 11">
              <a:extLst>
                <a:ext uri="{FF2B5EF4-FFF2-40B4-BE49-F238E27FC236}">
                  <a16:creationId xmlns:a16="http://schemas.microsoft.com/office/drawing/2014/main" id="{E4EF3D74-F630-497D-BDA1-492BFB4D1535}"/>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0985CFDC-35B3-4DF4-97CE-495491C78D4F}"/>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417856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NIH Guidelines: Therapeutic Management</a:t>
            </a:r>
            <a:br>
              <a:rPr lang="en-US" dirty="0"/>
            </a:br>
            <a:r>
              <a:rPr lang="en-US" dirty="0"/>
              <a:t>of Nonhospitalized Adults With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02590" y="6368595"/>
            <a:ext cx="901518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NIH COVID-19 Treatment Guidelines</a:t>
            </a:r>
            <a:r>
              <a:rPr lang="en-US" altLang="en-US" sz="1200" b="0" spc="-10" dirty="0">
                <a:solidFill>
                  <a:srgbClr val="455560"/>
                </a:solidFill>
                <a:latin typeface="Calibri" panose="020F0502020204030204" pitchFamily="34" charset="0"/>
                <a:cs typeface="Arial" panose="020B0604020202020204" pitchFamily="34" charset="0"/>
              </a:rPr>
              <a:t>. Clinical management summary. </a:t>
            </a:r>
            <a:r>
              <a:rPr lang="en-US" altLang="en-US" sz="1200" b="0" spc="-10" dirty="0">
                <a:solidFill>
                  <a:srgbClr val="455560"/>
                </a:solidFill>
                <a:latin typeface="Calibri" panose="020F0502020204030204" pitchFamily="34" charset="0"/>
              </a:rPr>
              <a:t>Last updated August 8, 2022.</a:t>
            </a:r>
            <a:r>
              <a:rPr lang="en-US" altLang="en-US" sz="1200" b="0" spc="-1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416455149"/>
              </p:ext>
            </p:extLst>
          </p:nvPr>
        </p:nvGraphicFramePr>
        <p:xfrm>
          <a:off x="723900" y="1610437"/>
          <a:ext cx="5372100" cy="4663488"/>
        </p:xfrm>
        <a:graphic>
          <a:graphicData uri="http://schemas.openxmlformats.org/drawingml/2006/table">
            <a:tbl>
              <a:tblPr/>
              <a:tblGrid>
                <a:gridCol w="1788395">
                  <a:extLst>
                    <a:ext uri="{9D8B030D-6E8A-4147-A177-3AD203B41FA5}">
                      <a16:colId xmlns:a16="http://schemas.microsoft.com/office/drawing/2014/main" val="20000"/>
                    </a:ext>
                  </a:extLst>
                </a:gridCol>
                <a:gridCol w="3583705">
                  <a:extLst>
                    <a:ext uri="{9D8B030D-6E8A-4147-A177-3AD203B41FA5}">
                      <a16:colId xmlns:a16="http://schemas.microsoft.com/office/drawing/2014/main" val="20001"/>
                    </a:ext>
                  </a:extLst>
                </a:gridCol>
              </a:tblGrid>
              <a:tr h="2749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Disease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123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requiring hospitalization or supplemental oxygen</a:t>
                      </a:r>
                      <a:endParaRPr lang="en-US" sz="18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pPr>
                      <a:r>
                        <a:rPr kumimoji="0" lang="en-US" sz="1800" b="1" i="1" u="none" strike="noStrike" cap="none" normalizeH="0" baseline="0" dirty="0">
                          <a:ln>
                            <a:noFill/>
                          </a:ln>
                          <a:solidFill>
                            <a:schemeClr val="bg1"/>
                          </a:solidFill>
                          <a:effectLst/>
                          <a:latin typeface="Calibri" panose="020F0502020204030204" pitchFamily="34" charset="0"/>
                        </a:rPr>
                        <a:t>In order of preference: </a:t>
                      </a:r>
                    </a:p>
                    <a:p>
                      <a:pPr marL="115887" marR="0" lvl="0" indent="0" algn="l" defTabSz="914400" rtl="0" eaLnBrk="1" fontAlgn="base" latinLnBrk="0" hangingPunct="1">
                        <a:lnSpc>
                          <a:spcPct val="100000"/>
                        </a:lnSpc>
                        <a:spcBef>
                          <a:spcPct val="0"/>
                        </a:spcBef>
                        <a:spcAft>
                          <a:spcPct val="0"/>
                        </a:spcAft>
                        <a:buClrTx/>
                        <a:buSzTx/>
                        <a:buFont typeface="Wingdings" charset="2"/>
                        <a:buNone/>
                        <a:tabLst/>
                      </a:pPr>
                      <a:r>
                        <a:rPr kumimoji="0" lang="en-US" sz="1800" b="1" i="0" u="none" strike="noStrike" cap="none" normalizeH="0" baseline="0" dirty="0">
                          <a:ln>
                            <a:noFill/>
                          </a:ln>
                          <a:solidFill>
                            <a:schemeClr val="accent4"/>
                          </a:solidFill>
                          <a:effectLst/>
                          <a:latin typeface="Calibri" panose="020F0502020204030204" pitchFamily="34" charset="0"/>
                        </a:rPr>
                        <a:t>Nirmatrelvir + ritonavir</a:t>
                      </a:r>
                    </a:p>
                    <a:p>
                      <a:pPr marL="115887" marR="0" lvl="0" indent="0" algn="l" defTabSz="914400" rtl="0" eaLnBrk="1" fontAlgn="base" latinLnBrk="0" hangingPunct="1">
                        <a:lnSpc>
                          <a:spcPct val="100000"/>
                        </a:lnSpc>
                        <a:spcBef>
                          <a:spcPct val="0"/>
                        </a:spcBef>
                        <a:spcAft>
                          <a:spcPct val="0"/>
                        </a:spcAft>
                        <a:buClrTx/>
                        <a:buSzTx/>
                        <a:buFont typeface="Wingdings" charset="2"/>
                        <a:buNone/>
                        <a:tabLst/>
                      </a:pPr>
                      <a:r>
                        <a:rPr kumimoji="0" lang="en-US" sz="1800" b="1" i="0" u="none" strike="noStrike" cap="none" normalizeH="0" baseline="0" dirty="0">
                          <a:ln>
                            <a:noFill/>
                          </a:ln>
                          <a:solidFill>
                            <a:schemeClr val="accent2"/>
                          </a:solidFill>
                          <a:effectLst/>
                          <a:latin typeface="Calibri" panose="020F0502020204030204" pitchFamily="34" charset="0"/>
                        </a:rPr>
                        <a:t>Remdesivir</a:t>
                      </a:r>
                    </a:p>
                    <a:p>
                      <a:pPr marL="4016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1" i="0" u="none" strike="noStrike" cap="none" normalizeH="0" baseline="0" dirty="0">
                          <a:ln>
                            <a:noFill/>
                          </a:ln>
                          <a:solidFill>
                            <a:schemeClr val="bg1"/>
                          </a:solidFill>
                          <a:effectLst/>
                          <a:latin typeface="Calibri" panose="020F0502020204030204" pitchFamily="34" charset="0"/>
                        </a:rPr>
                        <a:t>Alternative agents:</a:t>
                      </a:r>
                    </a:p>
                    <a:p>
                      <a:pPr marL="115887"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Bebtelovimab</a:t>
                      </a:r>
                    </a:p>
                    <a:p>
                      <a:pPr marL="115887"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1" i="0" u="none" strike="noStrike" cap="none" normalizeH="0" baseline="0" dirty="0">
                          <a:ln>
                            <a:noFill/>
                          </a:ln>
                          <a:solidFill>
                            <a:schemeClr val="accent1"/>
                          </a:solidFill>
                          <a:effectLst/>
                          <a:latin typeface="Calibri" panose="020F0502020204030204" pitchFamily="34" charset="0"/>
                        </a:rPr>
                        <a:t>Molnupiravir</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pPr>
                      <a:r>
                        <a:rPr kumimoji="0" lang="en-US" sz="1800" b="1" i="1" u="none" strike="noStrike" cap="none" normalizeH="0" baseline="0" dirty="0">
                          <a:ln>
                            <a:noFill/>
                          </a:ln>
                          <a:solidFill>
                            <a:schemeClr val="bg2">
                              <a:lumMod val="10000"/>
                            </a:schemeClr>
                          </a:solidFill>
                          <a:effectLst/>
                          <a:latin typeface="Calibri" panose="020F0502020204030204" pitchFamily="34" charset="0"/>
                        </a:rPr>
                        <a:t>Recommend against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r>
                        <a:rPr kumimoji="0" lang="en-US" sz="18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800" b="1" i="0" u="none" strike="noStrike" cap="none" normalizeH="0" baseline="0" dirty="0">
                          <a:ln>
                            <a:noFill/>
                          </a:ln>
                          <a:solidFill>
                            <a:schemeClr val="accent3"/>
                          </a:solidFill>
                          <a:effectLst/>
                          <a:latin typeface="Calibri" panose="020F0502020204030204" pitchFamily="34" charset="0"/>
                        </a:rPr>
                        <a:t> </a:t>
                      </a:r>
                      <a:r>
                        <a:rPr kumimoji="0" lang="en-US" sz="1800" b="0" i="0" u="none" strike="noStrike" cap="none" normalizeH="0" baseline="0" dirty="0">
                          <a:ln>
                            <a:noFill/>
                          </a:ln>
                          <a:solidFill>
                            <a:srgbClr val="000000"/>
                          </a:solidFill>
                          <a:effectLst/>
                          <a:latin typeface="Calibri" panose="020F0502020204030204" pitchFamily="34" charset="0"/>
                        </a:rPr>
                        <a:t>or other glucocorticoids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3061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Discharged from inpatient setting in stable condition, no supplemental oxygen</a:t>
                      </a:r>
                      <a:endParaRPr lang="en-US" sz="18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pPr>
                      <a:r>
                        <a:rPr kumimoji="0" lang="en-US" sz="1800" b="1" i="1" u="none" strike="noStrike" cap="none" normalizeH="0" baseline="0" dirty="0">
                          <a:ln>
                            <a:noFill/>
                          </a:ln>
                          <a:solidFill>
                            <a:schemeClr val="bg2">
                              <a:lumMod val="10000"/>
                            </a:schemeClr>
                          </a:solidFill>
                          <a:effectLst/>
                          <a:latin typeface="Calibri" panose="020F0502020204030204" pitchFamily="34" charset="0"/>
                        </a:rPr>
                        <a:t>Recommend against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continuing </a:t>
                      </a:r>
                      <a:r>
                        <a:rPr kumimoji="0" lang="en-US" sz="1800" b="1" i="0" u="none" strike="noStrike" cap="none" normalizeH="0" baseline="0" dirty="0">
                          <a:ln>
                            <a:noFill/>
                          </a:ln>
                          <a:solidFill>
                            <a:srgbClr val="682E74"/>
                          </a:solidFill>
                          <a:effectLst/>
                          <a:latin typeface="Calibri" panose="020F0502020204030204" pitchFamily="34" charset="0"/>
                          <a:cs typeface="Arial" panose="020B0604020202020204" pitchFamily="34" charset="0"/>
                        </a:rPr>
                        <a:t>b</a:t>
                      </a:r>
                      <a:r>
                        <a:rPr lang="en-US" sz="1800" b="1" dirty="0">
                          <a:solidFill>
                            <a:srgbClr val="682E74"/>
                          </a:solidFill>
                          <a:latin typeface="Calibri" panose="020F0502020204030204" pitchFamily="34" charset="0"/>
                          <a:cs typeface="Arial" panose="020B0604020202020204" pitchFamily="34" charset="0"/>
                        </a:rPr>
                        <a:t>aricitinib</a:t>
                      </a:r>
                      <a:r>
                        <a:rPr lang="en-US" sz="1800" b="0" dirty="0">
                          <a:solidFill>
                            <a:schemeClr val="bg1"/>
                          </a:solidFill>
                          <a:latin typeface="Calibri" panose="020F0502020204030204" pitchFamily="34" charset="0"/>
                          <a:cs typeface="Arial" panose="020B0604020202020204" pitchFamily="34" charset="0"/>
                        </a:rPr>
                        <a:t>,</a:t>
                      </a:r>
                      <a:r>
                        <a:rPr lang="en-US" sz="1800" b="0" baseline="0" dirty="0">
                          <a:solidFill>
                            <a:schemeClr val="bg1"/>
                          </a:solidFill>
                          <a:latin typeface="Calibri" panose="020F0502020204030204" pitchFamily="34" charset="0"/>
                          <a:cs typeface="Arial" panose="020B0604020202020204" pitchFamily="34" charset="0"/>
                        </a:rPr>
                        <a:t> </a:t>
                      </a:r>
                      <a:r>
                        <a:rPr kumimoji="0" lang="en-US" sz="1800" b="1" i="0" u="none" strike="noStrike" cap="none" normalizeH="0" baseline="0" dirty="0">
                          <a:ln>
                            <a:noFill/>
                          </a:ln>
                          <a:solidFill>
                            <a:srgbClr val="E59002"/>
                          </a:solidFill>
                          <a:effectLst/>
                          <a:latin typeface="Calibri" panose="020F0502020204030204" pitchFamily="34" charset="0"/>
                        </a:rPr>
                        <a:t>dexamethasone</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or </a:t>
                      </a:r>
                      <a:r>
                        <a:rPr kumimoji="0" lang="en-US" sz="1800" b="1" i="0" u="none" strike="noStrike" cap="none" normalizeH="0" baseline="0" dirty="0">
                          <a:ln>
                            <a:noFill/>
                          </a:ln>
                          <a:solidFill>
                            <a:schemeClr val="accent2"/>
                          </a:solidFill>
                          <a:effectLst/>
                          <a:latin typeface="Calibri" panose="020F0502020204030204" pitchFamily="34" charset="0"/>
                        </a:rPr>
                        <a:t>remdesivir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after discharge</a:t>
                      </a:r>
                      <a:endParaRPr kumimoji="0" lang="en-US" sz="1800" b="1" i="0" u="none" strike="noStrike" cap="none" normalizeH="0" baseline="0" dirty="0">
                        <a:ln>
                          <a:noFill/>
                        </a:ln>
                        <a:solidFill>
                          <a:schemeClr val="accent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1707638"/>
                  </a:ext>
                </a:extLst>
              </a:tr>
            </a:tbl>
          </a:graphicData>
        </a:graphic>
      </p:graphicFrame>
      <p:graphicFrame>
        <p:nvGraphicFramePr>
          <p:cNvPr id="3" name="Group 3">
            <a:extLst>
              <a:ext uri="{FF2B5EF4-FFF2-40B4-BE49-F238E27FC236}">
                <a16:creationId xmlns:a16="http://schemas.microsoft.com/office/drawing/2014/main" id="{DA0A41AE-C778-446C-AEC6-8FEE5714C1EE}"/>
              </a:ext>
            </a:extLst>
          </p:cNvPr>
          <p:cNvGraphicFramePr>
            <a:graphicFrameLocks/>
          </p:cNvGraphicFramePr>
          <p:nvPr/>
        </p:nvGraphicFramePr>
        <p:xfrm>
          <a:off x="6239656" y="1610437"/>
          <a:ext cx="5238115" cy="4150016"/>
        </p:xfrm>
        <a:graphic>
          <a:graphicData uri="http://schemas.openxmlformats.org/drawingml/2006/table">
            <a:tbl>
              <a:tblPr/>
              <a:tblGrid>
                <a:gridCol w="1822418">
                  <a:extLst>
                    <a:ext uri="{9D8B030D-6E8A-4147-A177-3AD203B41FA5}">
                      <a16:colId xmlns:a16="http://schemas.microsoft.com/office/drawing/2014/main" val="20000"/>
                    </a:ext>
                  </a:extLst>
                </a:gridCol>
                <a:gridCol w="3415697">
                  <a:extLst>
                    <a:ext uri="{9D8B030D-6E8A-4147-A177-3AD203B41FA5}">
                      <a16:colId xmlns:a16="http://schemas.microsoft.com/office/drawing/2014/main" val="20001"/>
                    </a:ext>
                  </a:extLst>
                </a:gridCol>
              </a:tblGrid>
              <a:tr h="3463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Disease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71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Discharged from inpatient setting, supplemental oxygen required</a:t>
                      </a:r>
                      <a:endParaRPr lang="en-US" sz="18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pPr>
                      <a:r>
                        <a:rPr kumimoji="0" lang="en-US" sz="1800" b="1" i="1" u="none" strike="noStrike" cap="none" normalizeH="0" baseline="0" dirty="0">
                          <a:ln>
                            <a:noFill/>
                          </a:ln>
                          <a:solidFill>
                            <a:schemeClr val="bg2">
                              <a:lumMod val="10000"/>
                            </a:schemeClr>
                          </a:solidFill>
                          <a:effectLst/>
                          <a:latin typeface="Calibri" panose="020F0502020204030204" pitchFamily="34" charset="0"/>
                        </a:rPr>
                        <a:t>Insufficient data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to recommend for or against continuing</a:t>
                      </a:r>
                      <a:r>
                        <a:rPr lang="en-US" sz="1800" b="1" dirty="0">
                          <a:solidFill>
                            <a:srgbClr val="682E74"/>
                          </a:solidFill>
                          <a:latin typeface="Calibri" panose="020F0502020204030204" pitchFamily="34" charset="0"/>
                          <a:cs typeface="Arial" panose="020B0604020202020204" pitchFamily="34" charset="0"/>
                        </a:rPr>
                        <a:t> </a:t>
                      </a:r>
                      <a:r>
                        <a:rPr kumimoji="0" lang="en-US" sz="1800" b="1" i="0" u="none" strike="noStrike" cap="none" normalizeH="0" baseline="0" dirty="0">
                          <a:ln>
                            <a:noFill/>
                          </a:ln>
                          <a:solidFill>
                            <a:srgbClr val="E59002"/>
                          </a:solidFill>
                          <a:effectLst/>
                          <a:latin typeface="Calibri" panose="020F0502020204030204" pitchFamily="34" charset="0"/>
                        </a:rPr>
                        <a:t>dexamethasone</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or </a:t>
                      </a:r>
                      <a:r>
                        <a:rPr kumimoji="0" lang="en-US" sz="1800" b="1" i="0" u="none" strike="noStrike" cap="none" normalizeH="0" baseline="0" dirty="0">
                          <a:ln>
                            <a:noFill/>
                          </a:ln>
                          <a:solidFill>
                            <a:srgbClr val="4DA1BB"/>
                          </a:solidFill>
                          <a:effectLst/>
                          <a:latin typeface="Calibri" panose="020F0502020204030204" pitchFamily="34" charset="0"/>
                        </a:rPr>
                        <a:t>remdesivir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after discharge</a:t>
                      </a:r>
                      <a:endParaRPr kumimoji="0" lang="en-US" sz="1800" b="1" i="0" u="none" strike="noStrike" cap="none" normalizeH="0" baseline="0" dirty="0">
                        <a:ln>
                          <a:noFill/>
                        </a:ln>
                        <a:solidFill>
                          <a:schemeClr val="accent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211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Discharged from ED despite new or increasing need for supplemental oxygen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6 mg PO QD (up to 10 days) during supplemental oxygen therapy</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Since</a:t>
                      </a:r>
                      <a:r>
                        <a:rPr kumimoji="0" lang="en-US" sz="1800" b="1" i="1" u="none" strike="noStrike" cap="none" normalizeH="0" baseline="0" dirty="0">
                          <a:ln>
                            <a:noFill/>
                          </a:ln>
                          <a:solidFill>
                            <a:schemeClr val="bg2">
                              <a:lumMod val="10000"/>
                            </a:schemeClr>
                          </a:solidFill>
                          <a:effectLst/>
                          <a:latin typeface="Calibri" panose="020F0502020204030204" pitchFamily="34" charset="0"/>
                        </a:rPr>
                        <a:t> </a:t>
                      </a:r>
                      <a:r>
                        <a:rPr kumimoji="0" lang="en-US" sz="1800" b="1" i="0" u="none" strike="noStrike" cap="none" normalizeH="0" baseline="0" dirty="0">
                          <a:ln>
                            <a:noFill/>
                          </a:ln>
                          <a:solidFill>
                            <a:srgbClr val="4DA1BB"/>
                          </a:solidFill>
                          <a:effectLst/>
                          <a:latin typeface="Calibri" panose="020F0502020204030204" pitchFamily="34" charset="0"/>
                        </a:rPr>
                        <a:t>remdesivir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is recommended for patients with similar oxygen needs who are hospitalized, it may be used in this setting</a:t>
                      </a:r>
                      <a:endParaRPr kumimoji="0" lang="en-US" sz="1800" b="0" i="0" u="none" strike="noStrike" cap="none" normalizeH="0" baseline="0" dirty="0">
                        <a:ln>
                          <a:noFill/>
                        </a:ln>
                        <a:solidFill>
                          <a:srgbClr val="4DA1BB"/>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75209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
            <a:extLst>
              <a:ext uri="{FF2B5EF4-FFF2-40B4-BE49-F238E27FC236}">
                <a16:creationId xmlns:a16="http://schemas.microsoft.com/office/drawing/2014/main" id="{DA0A41AE-C778-446C-AEC6-8FEE5714C1EE}"/>
              </a:ext>
            </a:extLst>
          </p:cNvPr>
          <p:cNvGraphicFramePr>
            <a:graphicFrameLocks/>
          </p:cNvGraphicFramePr>
          <p:nvPr>
            <p:extLst>
              <p:ext uri="{D42A27DB-BD31-4B8C-83A1-F6EECF244321}">
                <p14:modId xmlns:p14="http://schemas.microsoft.com/office/powerpoint/2010/main" val="3392516139"/>
              </p:ext>
            </p:extLst>
          </p:nvPr>
        </p:nvGraphicFramePr>
        <p:xfrm>
          <a:off x="6247900" y="1387130"/>
          <a:ext cx="5486899" cy="3931968"/>
        </p:xfrm>
        <a:graphic>
          <a:graphicData uri="http://schemas.openxmlformats.org/drawingml/2006/table">
            <a:tbl>
              <a:tblPr/>
              <a:tblGrid>
                <a:gridCol w="1998024">
                  <a:extLst>
                    <a:ext uri="{9D8B030D-6E8A-4147-A177-3AD203B41FA5}">
                      <a16:colId xmlns:a16="http://schemas.microsoft.com/office/drawing/2014/main" val="20000"/>
                    </a:ext>
                  </a:extLst>
                </a:gridCol>
                <a:gridCol w="3488875">
                  <a:extLst>
                    <a:ext uri="{9D8B030D-6E8A-4147-A177-3AD203B41FA5}">
                      <a16:colId xmlns:a16="http://schemas.microsoft.com/office/drawing/2014/main" val="20001"/>
                    </a:ext>
                  </a:extLst>
                </a:gridCol>
              </a:tblGrid>
              <a:tr h="1945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Disease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603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Hospitalized and requires high-flow oxygen or noninvasive ventilation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5887" marR="0" lvl="0" indent="0" algn="l" defTabSz="914400" rtl="0" eaLnBrk="1" fontAlgn="base" latinLnBrk="0" hangingPunct="1">
                        <a:lnSpc>
                          <a:spcPct val="100000"/>
                        </a:lnSpc>
                        <a:spcBef>
                          <a:spcPct val="0"/>
                        </a:spcBef>
                        <a:spcAft>
                          <a:spcPct val="0"/>
                        </a:spcAft>
                        <a:buClrTx/>
                        <a:buSzTx/>
                        <a:buFont typeface="Wingdings" charset="2"/>
                        <a:buNone/>
                        <a:tabLst/>
                        <a:defRPr/>
                      </a:pPr>
                      <a:r>
                        <a:rPr kumimoji="0" lang="en-US" sz="1600" b="1" i="1" u="none" strike="noStrike" cap="none" normalizeH="0" baseline="0" dirty="0">
                          <a:ln>
                            <a:noFill/>
                          </a:ln>
                          <a:solidFill>
                            <a:srgbClr val="000000"/>
                          </a:solidFill>
                          <a:effectLst/>
                          <a:latin typeface="Calibri" panose="020F0502020204030204" pitchFamily="34" charset="0"/>
                        </a:rPr>
                        <a:t>Use 1 of the following:</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kern="1200" cap="none" normalizeH="0" baseline="0" dirty="0">
                          <a:ln>
                            <a:noFill/>
                          </a:ln>
                          <a:solidFill>
                            <a:srgbClr val="E59002"/>
                          </a:solidFill>
                          <a:effectLst/>
                          <a:latin typeface="Calibri" panose="020F0502020204030204" pitchFamily="34" charset="0"/>
                          <a:ea typeface="+mn-ea"/>
                          <a:cs typeface="+mn-cs"/>
                        </a:rPr>
                        <a:t>Dexamethasone </a:t>
                      </a: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 </a:t>
                      </a:r>
                      <a:r>
                        <a:rPr kumimoji="0" lang="en-US" sz="1600" b="1" i="0" u="none" strike="noStrike" cap="none" normalizeH="0" baseline="0" dirty="0" err="1">
                          <a:ln>
                            <a:noFill/>
                          </a:ln>
                          <a:solidFill>
                            <a:schemeClr val="accent6"/>
                          </a:solidFill>
                          <a:effectLst/>
                          <a:latin typeface="Calibri" panose="020F0502020204030204" pitchFamily="34" charset="0"/>
                        </a:rPr>
                        <a:t>baricitinib</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1" i="0" u="none" strike="noStrike" kern="1200" cap="none" normalizeH="0" baseline="0" dirty="0">
                        <a:ln>
                          <a:noFill/>
                        </a:ln>
                        <a:solidFill>
                          <a:srgbClr val="E59002"/>
                        </a:solidFill>
                        <a:effectLst/>
                        <a:latin typeface="Calibri" panose="020F0502020204030204" pitchFamily="34" charset="0"/>
                        <a:ea typeface="+mn-ea"/>
                        <a:cs typeface="+mn-cs"/>
                      </a:endParaRP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kern="1200" cap="none" normalizeH="0" baseline="0" dirty="0">
                          <a:ln>
                            <a:noFill/>
                          </a:ln>
                          <a:solidFill>
                            <a:srgbClr val="E59002"/>
                          </a:solidFill>
                          <a:effectLst/>
                          <a:latin typeface="Calibri" panose="020F0502020204030204" pitchFamily="34" charset="0"/>
                          <a:ea typeface="+mn-ea"/>
                          <a:cs typeface="+mn-cs"/>
                        </a:rPr>
                        <a:t>Dexamethasone </a:t>
                      </a: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 </a:t>
                      </a:r>
                      <a:r>
                        <a:rPr kumimoji="0" lang="en-US" sz="1600" b="1" i="0" u="none" strike="noStrike" cap="none" normalizeH="0" baseline="0" dirty="0">
                          <a:ln>
                            <a:noFill/>
                          </a:ln>
                          <a:solidFill>
                            <a:schemeClr val="accent3">
                              <a:lumMod val="60000"/>
                              <a:lumOff val="40000"/>
                            </a:schemeClr>
                          </a:solidFill>
                          <a:effectLst/>
                          <a:latin typeface="Calibri" panose="020F0502020204030204" pitchFamily="34" charset="0"/>
                        </a:rPr>
                        <a:t>tocilizumab</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1" i="0" u="none" strike="noStrike" kern="1200" cap="none" normalizeH="0" baseline="0" dirty="0">
                        <a:ln>
                          <a:noFill/>
                        </a:ln>
                        <a:solidFill>
                          <a:schemeClr val="accent2"/>
                        </a:solidFill>
                        <a:effectLst/>
                        <a:latin typeface="Calibri" panose="020F0502020204030204" pitchFamily="34" charset="0"/>
                        <a:ea typeface="+mn-ea"/>
                        <a:cs typeface="+mn-cs"/>
                      </a:endParaRP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a:t>
                      </a:r>
                      <a:r>
                        <a:rPr kumimoji="0" lang="en-US" sz="1600" b="1" i="0" u="none" strike="noStrike" cap="none" normalizeH="0" baseline="0" dirty="0" err="1">
                          <a:ln>
                            <a:noFill/>
                          </a:ln>
                          <a:solidFill>
                            <a:schemeClr val="accent6"/>
                          </a:solidFill>
                          <a:effectLst/>
                          <a:latin typeface="Calibri" panose="020F0502020204030204" pitchFamily="34" charset="0"/>
                        </a:rPr>
                        <a:t>baricitinib</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tofacitinib, </a:t>
                      </a:r>
                      <a:r>
                        <a:rPr kumimoji="0" lang="en-US" sz="1600" b="1" i="0" u="none" strike="noStrike" cap="none" normalizeH="0" baseline="0" dirty="0">
                          <a:ln>
                            <a:noFill/>
                          </a:ln>
                          <a:solidFill>
                            <a:schemeClr val="accent3">
                              <a:lumMod val="60000"/>
                              <a:lumOff val="40000"/>
                            </a:schemeClr>
                          </a:solidFill>
                          <a:effectLst/>
                          <a:latin typeface="Calibri" panose="020F0502020204030204" pitchFamily="34" charset="0"/>
                        </a:rPr>
                        <a:t>tocilizumab</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or sarilumab cannot be obtained, use </a:t>
                      </a:r>
                      <a:r>
                        <a:rPr kumimoji="0" lang="en-US" sz="1600" b="1" i="0" u="none" strike="noStrike" cap="none" normalizeH="0" baseline="0" dirty="0">
                          <a:ln>
                            <a:noFill/>
                          </a:ln>
                          <a:solidFill>
                            <a:srgbClr val="E59002"/>
                          </a:solidFill>
                          <a:effectLst/>
                          <a:latin typeface="Calibri" panose="020F0502020204030204" pitchFamily="34" charset="0"/>
                        </a:rPr>
                        <a:t>dexamethasone</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Add</a:t>
                      </a:r>
                      <a:r>
                        <a:rPr kumimoji="0" lang="en-US" sz="1600" b="1" i="0" u="none" strike="noStrike" cap="none" normalizeH="0" baseline="0" dirty="0">
                          <a:ln>
                            <a:noFill/>
                          </a:ln>
                          <a:solidFill>
                            <a:schemeClr val="accent6"/>
                          </a:solidFill>
                          <a:effectLst/>
                          <a:latin typeface="Calibri" panose="020F0502020204030204" pitchFamily="34" charset="0"/>
                        </a:rPr>
                        <a:t> </a:t>
                      </a:r>
                      <a:r>
                        <a:rPr kumimoji="0" lang="en-US" sz="1600" b="1" i="0" u="none" strike="noStrike" cap="none" normalizeH="0" baseline="0" dirty="0">
                          <a:ln>
                            <a:noFill/>
                          </a:ln>
                          <a:solidFill>
                            <a:schemeClr val="accent2"/>
                          </a:solidFill>
                          <a:effectLst/>
                          <a:latin typeface="Calibri" panose="020F0502020204030204" pitchFamily="34" charset="0"/>
                        </a:rPr>
                        <a:t>remdesivir</a:t>
                      </a:r>
                      <a:r>
                        <a:rPr kumimoji="0" lang="en-US" sz="1600" b="1" i="0" u="none" strike="noStrike" cap="none" normalizeH="0" baseline="0" dirty="0">
                          <a:ln>
                            <a:noFill/>
                          </a:ln>
                          <a:solidFill>
                            <a:schemeClr val="accent6"/>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to 1 of the options above in certain patients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3000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18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Hospitalized and requires invasive mechanical ventilation or ECMO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115887" marR="0" lvl="0" indent="0" algn="l" defTabSz="914400" rtl="0" eaLnBrk="1" fontAlgn="base" latinLnBrk="0" hangingPunct="1">
                        <a:lnSpc>
                          <a:spcPct val="100000"/>
                        </a:lnSpc>
                        <a:spcBef>
                          <a:spcPct val="0"/>
                        </a:spcBef>
                        <a:spcAft>
                          <a:spcPct val="0"/>
                        </a:spcAft>
                        <a:buClrTx/>
                        <a:buSzTx/>
                        <a:buFont typeface="Wingdings" charset="2"/>
                        <a:buNone/>
                        <a:tabLst/>
                        <a:defRPr/>
                      </a:pPr>
                      <a:r>
                        <a:rPr kumimoji="0" lang="en-US" sz="1600" b="1" i="1" u="none" strike="noStrike" cap="none" normalizeH="0" baseline="0" dirty="0">
                          <a:ln>
                            <a:noFill/>
                          </a:ln>
                          <a:solidFill>
                            <a:srgbClr val="000000"/>
                          </a:solidFill>
                          <a:effectLst/>
                          <a:latin typeface="Calibri" panose="020F0502020204030204" pitchFamily="34" charset="0"/>
                        </a:rPr>
                        <a:t>Use 1 of the following:</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kern="1200" cap="none" normalizeH="0" baseline="0" dirty="0">
                          <a:ln>
                            <a:noFill/>
                          </a:ln>
                          <a:solidFill>
                            <a:srgbClr val="E59002"/>
                          </a:solidFill>
                          <a:effectLst/>
                          <a:latin typeface="Calibri" panose="020F0502020204030204" pitchFamily="34" charset="0"/>
                          <a:ea typeface="+mn-ea"/>
                          <a:cs typeface="+mn-cs"/>
                        </a:rPr>
                        <a:t>Dexamethasone </a:t>
                      </a: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 </a:t>
                      </a:r>
                      <a:r>
                        <a:rPr kumimoji="0" lang="en-US" sz="1600" b="1" i="0" u="none" strike="noStrike" cap="none" normalizeH="0" baseline="0" dirty="0" err="1">
                          <a:ln>
                            <a:noFill/>
                          </a:ln>
                          <a:solidFill>
                            <a:schemeClr val="accent6"/>
                          </a:solidFill>
                          <a:effectLst/>
                          <a:latin typeface="Calibri" panose="020F0502020204030204" pitchFamily="34" charset="0"/>
                        </a:rPr>
                        <a:t>baricitinib</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1" i="0" u="none" strike="noStrike" kern="1200" cap="none" normalizeH="0" baseline="0" dirty="0">
                        <a:ln>
                          <a:noFill/>
                        </a:ln>
                        <a:solidFill>
                          <a:srgbClr val="E59002"/>
                        </a:solidFill>
                        <a:effectLst/>
                        <a:latin typeface="Calibri" panose="020F0502020204030204" pitchFamily="34" charset="0"/>
                        <a:ea typeface="+mn-ea"/>
                        <a:cs typeface="+mn-cs"/>
                      </a:endParaRP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kern="1200" cap="none" normalizeH="0" baseline="0" dirty="0">
                          <a:ln>
                            <a:noFill/>
                          </a:ln>
                          <a:solidFill>
                            <a:srgbClr val="E59002"/>
                          </a:solidFill>
                          <a:effectLst/>
                          <a:latin typeface="Calibri" panose="020F0502020204030204" pitchFamily="34" charset="0"/>
                          <a:ea typeface="+mn-ea"/>
                          <a:cs typeface="+mn-cs"/>
                        </a:rPr>
                        <a:t>Dexamethasone </a:t>
                      </a: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 </a:t>
                      </a:r>
                      <a:r>
                        <a:rPr kumimoji="0" lang="en-US" sz="1600" b="1" i="0" u="none" strike="noStrike" cap="none" normalizeH="0" baseline="0" dirty="0">
                          <a:ln>
                            <a:noFill/>
                          </a:ln>
                          <a:solidFill>
                            <a:schemeClr val="accent3">
                              <a:lumMod val="60000"/>
                              <a:lumOff val="40000"/>
                            </a:schemeClr>
                          </a:solidFill>
                          <a:effectLst/>
                          <a:latin typeface="Calibri" panose="020F0502020204030204" pitchFamily="34" charset="0"/>
                        </a:rPr>
                        <a:t>tocilizumab</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1" i="0" u="none" strike="noStrike" kern="1200" cap="none" normalizeH="0" baseline="0" dirty="0">
                        <a:ln>
                          <a:noFill/>
                        </a:ln>
                        <a:solidFill>
                          <a:schemeClr val="accent2"/>
                        </a:solidFill>
                        <a:effectLst/>
                        <a:latin typeface="Calibri" panose="020F0502020204030204" pitchFamily="34" charset="0"/>
                        <a:ea typeface="+mn-ea"/>
                        <a:cs typeface="+mn-cs"/>
                      </a:endParaRP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a:t>
                      </a:r>
                      <a:r>
                        <a:rPr kumimoji="0" lang="en-US" sz="1600" b="1" i="0" u="none" strike="noStrike" cap="none" normalizeH="0" baseline="0" dirty="0" err="1">
                          <a:ln>
                            <a:noFill/>
                          </a:ln>
                          <a:solidFill>
                            <a:schemeClr val="accent6"/>
                          </a:solidFill>
                          <a:effectLst/>
                          <a:latin typeface="Calibri" panose="020F0502020204030204" pitchFamily="34" charset="0"/>
                        </a:rPr>
                        <a:t>baricitinib</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tofacitinib, </a:t>
                      </a:r>
                      <a:r>
                        <a:rPr kumimoji="0" lang="en-US" sz="1600" b="1" i="0" u="none" strike="noStrike" cap="none" normalizeH="0" baseline="0" dirty="0">
                          <a:ln>
                            <a:noFill/>
                          </a:ln>
                          <a:solidFill>
                            <a:schemeClr val="accent3">
                              <a:lumMod val="60000"/>
                              <a:lumOff val="40000"/>
                            </a:schemeClr>
                          </a:solidFill>
                          <a:effectLst/>
                          <a:latin typeface="Calibri" panose="020F0502020204030204" pitchFamily="34" charset="0"/>
                        </a:rPr>
                        <a:t>tocilizumab</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or sarilumab cannot be obtained, use </a:t>
                      </a:r>
                      <a:r>
                        <a:rPr kumimoji="0" lang="en-US" sz="1600" b="1" i="0" u="none" strike="noStrike" cap="none" normalizeH="0" baseline="0" dirty="0">
                          <a:ln>
                            <a:noFill/>
                          </a:ln>
                          <a:solidFill>
                            <a:srgbClr val="E59002"/>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bl>
          </a:graphicData>
        </a:graphic>
      </p:graphicFrame>
      <p:sp>
        <p:nvSpPr>
          <p:cNvPr id="2" name="Title 1"/>
          <p:cNvSpPr>
            <a:spLocks noGrp="1"/>
          </p:cNvSpPr>
          <p:nvPr>
            <p:ph type="title"/>
          </p:nvPr>
        </p:nvSpPr>
        <p:spPr/>
        <p:txBody>
          <a:bodyPr/>
          <a:lstStyle/>
          <a:p>
            <a:r>
              <a:rPr lang="en-US" dirty="0"/>
              <a:t>NIH Guidelines: Therapeutic Management</a:t>
            </a:r>
            <a:br>
              <a:rPr lang="en-US" dirty="0"/>
            </a:br>
            <a:r>
              <a:rPr lang="en-US" dirty="0"/>
              <a:t>of Hospitalized Adults With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0" y="6368595"/>
            <a:ext cx="901518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NIH COVID-19 Treatment Guidelines</a:t>
            </a:r>
            <a:r>
              <a:rPr lang="en-US" altLang="en-US" sz="1200" b="0" spc="-10" dirty="0">
                <a:solidFill>
                  <a:srgbClr val="455560"/>
                </a:solidFill>
                <a:latin typeface="Calibri" panose="020F0502020204030204" pitchFamily="34" charset="0"/>
                <a:cs typeface="Arial" panose="020B0604020202020204" pitchFamily="34" charset="0"/>
              </a:rPr>
              <a:t>. Clinical management summary. </a:t>
            </a:r>
            <a:r>
              <a:rPr lang="en-US" altLang="en-US" sz="1200" b="0" spc="-10" dirty="0">
                <a:solidFill>
                  <a:srgbClr val="455560"/>
                </a:solidFill>
                <a:latin typeface="Calibri" panose="020F0502020204030204" pitchFamily="34" charset="0"/>
              </a:rPr>
              <a:t>Last updated August 8, 2022.</a:t>
            </a:r>
            <a:r>
              <a:rPr lang="en-US" altLang="en-US" sz="1200" b="0" spc="-10" dirty="0">
                <a:solidFill>
                  <a:srgbClr val="455560"/>
                </a:solidFill>
                <a:latin typeface="Calibri" panose="020F0502020204030204" pitchFamily="34" charset="0"/>
                <a:cs typeface="Arial" panose="020B0604020202020204" pitchFamily="34" charset="0"/>
              </a:rPr>
              <a:t>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923638397"/>
              </p:ext>
            </p:extLst>
          </p:nvPr>
        </p:nvGraphicFramePr>
        <p:xfrm>
          <a:off x="495300" y="1397367"/>
          <a:ext cx="5600510" cy="4998784"/>
        </p:xfrm>
        <a:graphic>
          <a:graphicData uri="http://schemas.openxmlformats.org/drawingml/2006/table">
            <a:tbl>
              <a:tblPr/>
              <a:tblGrid>
                <a:gridCol w="1754121">
                  <a:extLst>
                    <a:ext uri="{9D8B030D-6E8A-4147-A177-3AD203B41FA5}">
                      <a16:colId xmlns:a16="http://schemas.microsoft.com/office/drawing/2014/main" val="20000"/>
                    </a:ext>
                  </a:extLst>
                </a:gridCol>
                <a:gridCol w="3846389">
                  <a:extLst>
                    <a:ext uri="{9D8B030D-6E8A-4147-A177-3AD203B41FA5}">
                      <a16:colId xmlns:a16="http://schemas.microsoft.com/office/drawing/2014/main" val="20001"/>
                    </a:ext>
                  </a:extLst>
                </a:gridCol>
              </a:tblGrid>
              <a:tr h="1939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Disease Severity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6012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600" b="0" dirty="0">
                          <a:solidFill>
                            <a:schemeClr val="bg1"/>
                          </a:solidFill>
                          <a:latin typeface="Calibri" panose="020F0502020204030204" pitchFamily="34" charset="0"/>
                        </a:rPr>
                        <a:t>Hospitalized for reasons other than 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5887" marR="0" lvl="0" indent="0" algn="ctr" defTabSz="914400" rtl="0" eaLnBrk="1" fontAlgn="base" latinLnBrk="0" hangingPunct="1">
                        <a:lnSpc>
                          <a:spcPct val="100000"/>
                        </a:lnSpc>
                        <a:spcBef>
                          <a:spcPct val="0"/>
                        </a:spcBef>
                        <a:spcAft>
                          <a:spcPct val="0"/>
                        </a:spcAft>
                        <a:buClrTx/>
                        <a:buSzTx/>
                        <a:buFont typeface="Wingdings" charset="2"/>
                        <a:buNone/>
                        <a:tabLst/>
                      </a:pPr>
                      <a:r>
                        <a:rPr kumimoji="0" lang="en-US" sz="1600" b="0" i="0" u="none" strike="noStrike" cap="none" normalizeH="0" baseline="0" dirty="0">
                          <a:ln>
                            <a:noFill/>
                          </a:ln>
                          <a:solidFill>
                            <a:schemeClr val="bg1"/>
                          </a:solidFill>
                          <a:effectLst/>
                          <a:latin typeface="Calibri" panose="020F0502020204030204" pitchFamily="34" charset="0"/>
                        </a:rPr>
                        <a:t>See </a:t>
                      </a:r>
                      <a:r>
                        <a:rPr kumimoji="0" lang="en-US" sz="1600" b="0" i="1" u="none" strike="noStrike" cap="none" normalizeH="0" baseline="0" dirty="0">
                          <a:ln>
                            <a:noFill/>
                          </a:ln>
                          <a:solidFill>
                            <a:schemeClr val="bg1"/>
                          </a:solidFill>
                          <a:effectLst/>
                          <a:latin typeface="Calibri" panose="020F0502020204030204" pitchFamily="34" charset="0"/>
                        </a:rPr>
                        <a:t>Therapeutic Management of Nonhospitalized Adults with 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7805288"/>
                  </a:ext>
                </a:extLst>
              </a:tr>
              <a:tr h="6012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Hospitalized but does not require supplemental oxygen</a:t>
                      </a:r>
                      <a:endParaRPr lang="en-US" sz="1600" b="0" dirty="0">
                        <a:solidFill>
                          <a:schemeClr val="bg1"/>
                        </a:solidFill>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pPr>
                      <a:r>
                        <a:rPr kumimoji="0" lang="en-US" sz="1600" b="1" i="1" u="none" strike="noStrike" cap="none" normalizeH="0" baseline="0" dirty="0">
                          <a:ln>
                            <a:noFill/>
                          </a:ln>
                          <a:solidFill>
                            <a:schemeClr val="bg2">
                              <a:lumMod val="10000"/>
                            </a:schemeClr>
                          </a:solidFill>
                          <a:effectLst/>
                          <a:latin typeface="Calibri" panose="020F0502020204030204" pitchFamily="34" charset="0"/>
                        </a:rPr>
                        <a:t>Recommend against</a:t>
                      </a:r>
                      <a:r>
                        <a:rPr kumimoji="0" lang="en-US" sz="1600" b="1" i="1" u="none" strike="noStrike" cap="none" normalizeH="0" baseline="0" dirty="0">
                          <a:ln>
                            <a:noFill/>
                          </a:ln>
                          <a:solidFill>
                            <a:schemeClr val="accent5">
                              <a:lumMod val="75000"/>
                            </a:schemeClr>
                          </a:solidFill>
                          <a:effectLst/>
                          <a:latin typeface="Calibri" panose="020F0502020204030204" pitchFamily="34" charset="0"/>
                        </a:rPr>
                        <a:t> </a:t>
                      </a:r>
                      <a:r>
                        <a:rPr kumimoji="0" lang="en-US" sz="16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600" b="0" i="0" u="none" strike="noStrike" cap="none" normalizeH="0" baseline="0" dirty="0">
                          <a:ln>
                            <a:noFill/>
                          </a:ln>
                          <a:solidFill>
                            <a:schemeClr val="accent5">
                              <a:lumMod val="75000"/>
                            </a:schemeClr>
                          </a:solidFill>
                          <a:effectLst/>
                          <a:latin typeface="Calibri" panose="020F0502020204030204" pitchFamily="34" charset="0"/>
                        </a:rPr>
                        <a:t> </a:t>
                      </a:r>
                      <a:r>
                        <a:rPr kumimoji="0" lang="en-US" sz="1600" b="0" i="0" u="none" strike="noStrike" cap="none" normalizeH="0" baseline="0" dirty="0">
                          <a:ln>
                            <a:noFill/>
                          </a:ln>
                          <a:solidFill>
                            <a:schemeClr val="bg1"/>
                          </a:solidFill>
                          <a:effectLst/>
                          <a:latin typeface="Calibri" panose="020F0502020204030204" pitchFamily="34" charset="0"/>
                        </a:rPr>
                        <a:t>or other glucocorticoids</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pPr>
                      <a:r>
                        <a:rPr kumimoji="0" lang="en-US" sz="1600" b="1" i="1" u="none" strike="noStrike" cap="none" normalizeH="0" baseline="0" dirty="0">
                          <a:ln>
                            <a:noFill/>
                          </a:ln>
                          <a:solidFill>
                            <a:schemeClr val="bg2">
                              <a:lumMod val="10000"/>
                            </a:schemeClr>
                          </a:solidFill>
                          <a:effectLst/>
                          <a:latin typeface="Calibri" panose="020F0502020204030204" pitchFamily="34" charset="0"/>
                        </a:rPr>
                        <a:t>If high risk of progressing to severe COVID-19: </a:t>
                      </a:r>
                      <a:r>
                        <a:rPr kumimoji="0" lang="en-US" sz="1600" b="1" i="0" u="none" strike="noStrike" cap="none" normalizeH="0" baseline="0" dirty="0">
                          <a:ln>
                            <a:noFill/>
                          </a:ln>
                          <a:solidFill>
                            <a:schemeClr val="accent2"/>
                          </a:solidFill>
                          <a:effectLst/>
                          <a:latin typeface="Calibri" panose="020F0502020204030204" pitchFamily="34" charset="0"/>
                        </a:rPr>
                        <a:t>remdesivir</a:t>
                      </a:r>
                      <a:endParaRPr kumimoji="0" lang="en-US" sz="1600" b="1" i="0" u="none" strike="noStrike" cap="none" normalizeH="0" baseline="0" dirty="0">
                        <a:ln>
                          <a:noFill/>
                        </a:ln>
                        <a:solidFill>
                          <a:schemeClr val="accent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008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Hospitalized and requires conventional oxygen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5887" marR="0" lvl="0" indent="0" algn="l" defTabSz="914400" rtl="0" eaLnBrk="1" fontAlgn="base" latinLnBrk="0" hangingPunct="1">
                        <a:lnSpc>
                          <a:spcPct val="100000"/>
                        </a:lnSpc>
                        <a:spcBef>
                          <a:spcPct val="0"/>
                        </a:spcBef>
                        <a:spcAft>
                          <a:spcPct val="0"/>
                        </a:spcAft>
                        <a:buClrTx/>
                        <a:buSzTx/>
                        <a:buFont typeface="Wingdings" charset="2"/>
                        <a:buNone/>
                        <a:tabLst/>
                        <a:defRPr/>
                      </a:pPr>
                      <a:r>
                        <a:rPr kumimoji="0" lang="en-US" sz="1600" b="1" i="1" u="none" strike="noStrike" cap="none" normalizeH="0" baseline="0" dirty="0">
                          <a:ln>
                            <a:noFill/>
                          </a:ln>
                          <a:solidFill>
                            <a:srgbClr val="000000"/>
                          </a:solidFill>
                          <a:effectLst/>
                          <a:latin typeface="Calibri" panose="020F0502020204030204" pitchFamily="34" charset="0"/>
                        </a:rPr>
                        <a:t>Use 1 of the following:</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cap="none" normalizeH="0" baseline="0" dirty="0">
                          <a:ln>
                            <a:noFill/>
                          </a:ln>
                          <a:solidFill>
                            <a:srgbClr val="4DA1BB"/>
                          </a:solidFill>
                          <a:effectLst/>
                          <a:latin typeface="Calibri" panose="020F0502020204030204" pitchFamily="34" charset="0"/>
                        </a:rPr>
                        <a:t>Remdesivir</a:t>
                      </a:r>
                      <a:r>
                        <a:rPr kumimoji="0" lang="en-US" sz="1600" b="0" i="0" u="none" strike="noStrike" cap="none" normalizeH="0" baseline="0" dirty="0">
                          <a:ln>
                            <a:noFill/>
                          </a:ln>
                          <a:solidFill>
                            <a:schemeClr val="bg1"/>
                          </a:solidFill>
                          <a:effectLst/>
                          <a:latin typeface="Calibri" panose="020F0502020204030204" pitchFamily="34" charset="0"/>
                        </a:rPr>
                        <a:t>*</a:t>
                      </a:r>
                      <a:r>
                        <a:rPr kumimoji="0" lang="en-US" sz="1600" b="1" i="0" u="none" strike="noStrike" cap="none" normalizeH="0" baseline="0" dirty="0">
                          <a:ln>
                            <a:noFill/>
                          </a:ln>
                          <a:solidFill>
                            <a:srgbClr val="4DA1BB"/>
                          </a:solidFill>
                          <a:effectLst/>
                          <a:latin typeface="Calibri" panose="020F0502020204030204" pitchFamily="34" charset="0"/>
                        </a:rPr>
                        <a:t> </a:t>
                      </a:r>
                      <a:r>
                        <a:rPr kumimoji="0" lang="en-US" sz="1600" b="0" i="0" u="none" strike="noStrike" cap="none" normalizeH="0" baseline="0" dirty="0">
                          <a:ln>
                            <a:noFill/>
                          </a:ln>
                          <a:solidFill>
                            <a:schemeClr val="bg1"/>
                          </a:solidFill>
                          <a:effectLst/>
                          <a:latin typeface="Calibri" panose="020F0502020204030204" pitchFamily="34" charset="0"/>
                        </a:rPr>
                        <a:t>(eg, minimal oxygen requirement)</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Remdesivir</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t>
                      </a:r>
                      <a:r>
                        <a:rPr kumimoji="0" lang="en-US" sz="16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plus</a:t>
                      </a:r>
                      <a:r>
                        <a:rPr kumimoji="0" lang="en-US" sz="16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r>
                        <a:rPr kumimoji="0" lang="en-US" sz="1600" b="1" i="0" u="none" strike="noStrike" kern="1200" cap="none" spc="0" normalizeH="0" baseline="0" noProof="0" dirty="0">
                          <a:ln>
                            <a:noFill/>
                          </a:ln>
                          <a:solidFill>
                            <a:srgbClr val="E59002"/>
                          </a:solidFill>
                          <a:effectLst/>
                          <a:uLnTx/>
                          <a:uFillTx/>
                          <a:latin typeface="Calibri" panose="020F0502020204030204" pitchFamily="34" charset="0"/>
                          <a:ea typeface="+mn-ea"/>
                          <a:cs typeface="+mn-cs"/>
                        </a:rPr>
                        <a:t>dexamethasone</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t>
                      </a:r>
                      <a:b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600" b="0" i="0" u="none" strike="noStrike" cap="none" normalizeH="0" baseline="0" dirty="0">
                          <a:ln>
                            <a:noFill/>
                          </a:ln>
                          <a:solidFill>
                            <a:schemeClr val="bg1"/>
                          </a:solidFill>
                          <a:effectLst/>
                          <a:latin typeface="Calibri" panose="020F0502020204030204" pitchFamily="34" charset="0"/>
                        </a:rPr>
                        <a:t>(most patients)</a:t>
                      </a:r>
                      <a:endParaRPr kumimoji="0" lang="en-US" sz="1600" b="1" i="0" u="none" strike="noStrike" kern="1200" cap="none" spc="0" normalizeH="0" baseline="0" noProof="0" dirty="0">
                        <a:ln>
                          <a:noFill/>
                        </a:ln>
                        <a:solidFill>
                          <a:schemeClr val="accent6"/>
                        </a:solidFill>
                        <a:effectLst/>
                        <a:uLnTx/>
                        <a:uFillTx/>
                        <a:latin typeface="Calibri" panose="020F0502020204030204" pitchFamily="34" charset="0"/>
                        <a:ea typeface="+mn-ea"/>
                        <a:cs typeface="+mn-cs"/>
                      </a:endParaRP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1" i="0" u="none" strike="noStrike" kern="1200" cap="none" spc="0" normalizeH="0" baseline="0" noProof="0" dirty="0">
                          <a:ln>
                            <a:noFill/>
                          </a:ln>
                          <a:solidFill>
                            <a:srgbClr val="E59002"/>
                          </a:solidFill>
                          <a:effectLst/>
                          <a:uLnTx/>
                          <a:uFillTx/>
                          <a:latin typeface="Calibri" panose="020F0502020204030204" pitchFamily="34" charset="0"/>
                          <a:ea typeface="+mn-ea"/>
                          <a:cs typeface="+mn-cs"/>
                        </a:rPr>
                        <a:t>Dexamethasone</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(eg, if remdesivir cannot be used or is unavailable)</a:t>
                      </a:r>
                    </a:p>
                    <a:p>
                      <a:pPr marL="342900" marR="0" lvl="0" indent="-227013"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For patients on </a:t>
                      </a:r>
                      <a:r>
                        <a:rPr kumimoji="0" lang="en-US" sz="1600" b="1" i="0" u="none" strike="noStrike" kern="1200" cap="none" spc="0" normalizeH="0" baseline="0" noProof="0" dirty="0">
                          <a:ln>
                            <a:noFill/>
                          </a:ln>
                          <a:solidFill>
                            <a:srgbClr val="E59002"/>
                          </a:solidFill>
                          <a:effectLst/>
                          <a:uLnTx/>
                          <a:uFillTx/>
                          <a:latin typeface="Calibri" panose="020F0502020204030204" pitchFamily="34" charset="0"/>
                          <a:ea typeface="+mn-ea"/>
                          <a:cs typeface="+mn-cs"/>
                        </a:rPr>
                        <a:t>dexamethasone</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with increasing oxygen needs and systemic inflammation, can add </a:t>
                      </a:r>
                      <a:r>
                        <a:rPr kumimoji="0" lang="en-US" sz="1600" b="1" i="0" u="none" strike="noStrike" kern="1200" cap="none" spc="0" normalizeH="0" baseline="0" noProof="0" dirty="0" err="1">
                          <a:ln>
                            <a:noFill/>
                          </a:ln>
                          <a:solidFill>
                            <a:schemeClr val="accent6"/>
                          </a:solidFill>
                          <a:effectLst/>
                          <a:uLnTx/>
                          <a:uFillTx/>
                          <a:latin typeface="Calibri" panose="020F0502020204030204" pitchFamily="34" charset="0"/>
                          <a:ea typeface="+mn-ea"/>
                          <a:cs typeface="+mn-cs"/>
                        </a:rPr>
                        <a:t>baricitinib</a:t>
                      </a:r>
                      <a:r>
                        <a:rPr kumimoji="0" lang="en-US" sz="1600" b="1" i="0" u="none" strike="noStrike" kern="1200" cap="none" spc="0" normalizeH="0" baseline="0" noProof="0" dirty="0">
                          <a:ln>
                            <a:noFill/>
                          </a:ln>
                          <a:solidFill>
                            <a:schemeClr val="accent6"/>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or </a:t>
                      </a:r>
                      <a:r>
                        <a:rPr kumimoji="0" lang="en-US" sz="1600" b="1" i="0" u="none" strike="noStrike" cap="none" normalizeH="0" baseline="0" dirty="0">
                          <a:ln>
                            <a:noFill/>
                          </a:ln>
                          <a:solidFill>
                            <a:schemeClr val="accent3">
                              <a:lumMod val="60000"/>
                              <a:lumOff val="40000"/>
                            </a:schemeClr>
                          </a:solidFill>
                          <a:effectLst/>
                          <a:latin typeface="Calibri" panose="020F0502020204030204" pitchFamily="34" charset="0"/>
                        </a:rPr>
                        <a:t>tocilizumab</a:t>
                      </a:r>
                      <a:endParaRPr kumimoji="0" lang="en-US" sz="1600" b="1" i="0" u="none" strike="noStrike" kern="1200" cap="none" spc="0" normalizeH="0" baseline="0" noProof="0" dirty="0">
                        <a:ln>
                          <a:noFill/>
                        </a:ln>
                        <a:solidFill>
                          <a:srgbClr val="E79D89"/>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91707638"/>
                  </a:ext>
                </a:extLst>
              </a:tr>
            </a:tbl>
          </a:graphicData>
        </a:graphic>
      </p:graphicFrame>
      <p:sp>
        <p:nvSpPr>
          <p:cNvPr id="9" name="TextBox 8">
            <a:extLst>
              <a:ext uri="{FF2B5EF4-FFF2-40B4-BE49-F238E27FC236}">
                <a16:creationId xmlns:a16="http://schemas.microsoft.com/office/drawing/2014/main" id="{6F097B78-C734-4FE6-8361-1970E0F2CA5C}"/>
              </a:ext>
            </a:extLst>
          </p:cNvPr>
          <p:cNvSpPr txBox="1"/>
          <p:nvPr/>
        </p:nvSpPr>
        <p:spPr bwMode="auto">
          <a:xfrm>
            <a:off x="6247900" y="5369572"/>
            <a:ext cx="560051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*If patient progresses to requiring high-flow oxygen, noninvasive ventilation, mechanical ventilation, or ECMO, complete remdesivir course</a:t>
            </a:r>
            <a:endParaRPr lang="en-US" sz="1200" b="0" baseline="30000" dirty="0">
              <a:solidFill>
                <a:schemeClr val="bg1"/>
              </a:solidFill>
              <a:latin typeface="Calibri" panose="020F0502020204030204" pitchFamily="34" charset="0"/>
            </a:endParaRPr>
          </a:p>
          <a:p>
            <a:pPr algn="l">
              <a:lnSpc>
                <a:spcPct val="100000"/>
              </a:lnSpc>
              <a:spcAft>
                <a:spcPct val="0"/>
              </a:spcAft>
              <a:buClrTx/>
              <a:buFontTx/>
              <a:buNone/>
            </a:pPr>
            <a:r>
              <a:rPr lang="en-US" sz="120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Tofacitinib can be used instead of baricitinib</a:t>
            </a:r>
          </a:p>
          <a:p>
            <a:pPr algn="l">
              <a:lnSpc>
                <a:spcPct val="100000"/>
              </a:lnSpc>
              <a:spcAft>
                <a:spcPct val="0"/>
              </a:spcAft>
              <a:buClrTx/>
              <a:buFontTx/>
              <a:buNone/>
            </a:pPr>
            <a:r>
              <a:rPr lang="en-US" sz="120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S</a:t>
            </a:r>
            <a:r>
              <a:rPr lang="en-US" sz="1200" b="0" dirty="0">
                <a:solidFill>
                  <a:schemeClr val="bg1"/>
                </a:solidFill>
                <a:latin typeface="Calibri" panose="020F0502020204030204" pitchFamily="34" charset="0"/>
              </a:rPr>
              <a:t>arilumab can be used instead of tocilizumab</a:t>
            </a:r>
          </a:p>
          <a:p>
            <a:pPr algn="l">
              <a:lnSpc>
                <a:spcPct val="100000"/>
              </a:lnSpc>
              <a:spcAft>
                <a:spcPct val="0"/>
              </a:spcAft>
              <a:buClrTx/>
              <a:buFontTx/>
              <a:buNone/>
            </a:pPr>
            <a:r>
              <a:rPr lang="en-US" sz="1200" baseline="30000" dirty="0">
                <a:solidFill>
                  <a:schemeClr val="bg1"/>
                </a:solidFill>
                <a:latin typeface="Calibri" panose="020F0502020204030204" pitchFamily="34" charset="0"/>
              </a:rPr>
              <a:t>§</a:t>
            </a:r>
            <a:r>
              <a:rPr lang="en-US" sz="1200" dirty="0">
                <a:solidFill>
                  <a:schemeClr val="bg1"/>
                </a:solidFill>
                <a:latin typeface="Calibri" panose="020F0502020204030204" pitchFamily="34" charset="0"/>
              </a:rPr>
              <a:t>Can consider adding in patients with immunocompromise</a:t>
            </a:r>
            <a:endParaRPr lang="en-US" sz="1200" b="0" dirty="0">
              <a:solidFill>
                <a:schemeClr val="bg1"/>
              </a:solidFill>
              <a:latin typeface="Calibri" panose="020F0502020204030204" pitchFamily="34" charset="0"/>
            </a:endParaRPr>
          </a:p>
        </p:txBody>
      </p:sp>
      <p:grpSp>
        <p:nvGrpSpPr>
          <p:cNvPr id="10" name="Group 9">
            <a:extLst>
              <a:ext uri="{FF2B5EF4-FFF2-40B4-BE49-F238E27FC236}">
                <a16:creationId xmlns:a16="http://schemas.microsoft.com/office/drawing/2014/main" id="{50071E3E-BB52-CDAC-36C6-E15DDF5B606F}"/>
              </a:ext>
            </a:extLst>
          </p:cNvPr>
          <p:cNvGrpSpPr/>
          <p:nvPr/>
        </p:nvGrpSpPr>
        <p:grpSpPr>
          <a:xfrm>
            <a:off x="10637162" y="305249"/>
            <a:ext cx="1385412" cy="883824"/>
            <a:chOff x="10671121" y="238227"/>
            <a:chExt cx="1385412" cy="883824"/>
          </a:xfrm>
        </p:grpSpPr>
        <p:sp>
          <p:nvSpPr>
            <p:cNvPr id="12" name="Explosion: 8 Points 11">
              <a:extLst>
                <a:ext uri="{FF2B5EF4-FFF2-40B4-BE49-F238E27FC236}">
                  <a16:creationId xmlns:a16="http://schemas.microsoft.com/office/drawing/2014/main" id="{5DD7B75A-CB58-E71A-EE4E-5965E55BFEB5}"/>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113550DD-8E6D-2827-0965-0E5C35465B19}"/>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308057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Corticosteroids</a:t>
            </a:r>
          </a:p>
        </p:txBody>
      </p:sp>
    </p:spTree>
    <p:extLst>
      <p:ext uri="{BB962C8B-B14F-4D97-AF65-F5344CB8AC3E}">
        <p14:creationId xmlns:p14="http://schemas.microsoft.com/office/powerpoint/2010/main" val="3537805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8946CD02-CA4A-4323-9621-7804767E68E1}"/>
              </a:ext>
            </a:extLst>
          </p:cNvPr>
          <p:cNvSpPr txBox="1"/>
          <p:nvPr/>
        </p:nvSpPr>
        <p:spPr bwMode="auto">
          <a:xfrm>
            <a:off x="8668901" y="4522755"/>
            <a:ext cx="68480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a:t>
            </a:r>
          </a:p>
        </p:txBody>
      </p:sp>
      <p:sp>
        <p:nvSpPr>
          <p:cNvPr id="2" name="Title 1">
            <a:extLst>
              <a:ext uri="{FF2B5EF4-FFF2-40B4-BE49-F238E27FC236}">
                <a16:creationId xmlns:a16="http://schemas.microsoft.com/office/drawing/2014/main" id="{D982D55A-8B43-4488-9B6C-233451F91DBA}"/>
              </a:ext>
            </a:extLst>
          </p:cNvPr>
          <p:cNvSpPr>
            <a:spLocks noGrp="1"/>
          </p:cNvSpPr>
          <p:nvPr>
            <p:ph type="title"/>
          </p:nvPr>
        </p:nvSpPr>
        <p:spPr/>
        <p:txBody>
          <a:bodyPr/>
          <a:lstStyle/>
          <a:p>
            <a:r>
              <a:rPr lang="en-US" dirty="0"/>
              <a:t>Dexamethasone</a:t>
            </a:r>
          </a:p>
        </p:txBody>
      </p:sp>
      <p:sp>
        <p:nvSpPr>
          <p:cNvPr id="3" name="Content Placeholder 2">
            <a:extLst>
              <a:ext uri="{FF2B5EF4-FFF2-40B4-BE49-F238E27FC236}">
                <a16:creationId xmlns:a16="http://schemas.microsoft.com/office/drawing/2014/main" id="{E9E1A869-4605-43F2-A827-F47F688CBBF0}"/>
              </a:ext>
            </a:extLst>
          </p:cNvPr>
          <p:cNvSpPr>
            <a:spLocks noGrp="1"/>
          </p:cNvSpPr>
          <p:nvPr>
            <p:ph sz="half" idx="1"/>
          </p:nvPr>
        </p:nvSpPr>
        <p:spPr/>
        <p:txBody>
          <a:bodyPr/>
          <a:lstStyle/>
          <a:p>
            <a:r>
              <a:rPr lang="en-US" sz="2600" dirty="0"/>
              <a:t>Dexamethasone is a corticosteroid with anti-inflammatory effects that has been used to treat allergies, asthma, dermatitis, rheumatic disorders, MS, other autoimmune disorders, etc</a:t>
            </a:r>
          </a:p>
          <a:p>
            <a:r>
              <a:rPr lang="en-US" sz="2600" dirty="0"/>
              <a:t>Can be administered IV or orally</a:t>
            </a:r>
          </a:p>
          <a:p>
            <a:r>
              <a:rPr lang="en-US" sz="2600" dirty="0"/>
              <a:t>Contraindicated by FDA in patients with systemic fungal infections</a:t>
            </a:r>
          </a:p>
          <a:p>
            <a:r>
              <a:rPr lang="en-US" sz="2600" dirty="0"/>
              <a:t>Pregnancy category C</a:t>
            </a:r>
          </a:p>
          <a:p>
            <a:pPr marL="0" indent="0">
              <a:buNone/>
            </a:pPr>
            <a:endParaRPr lang="en-US" sz="2600" dirty="0"/>
          </a:p>
          <a:p>
            <a:pPr marL="0" indent="0">
              <a:buNone/>
            </a:pPr>
            <a:endParaRPr lang="en-US" dirty="0"/>
          </a:p>
        </p:txBody>
      </p:sp>
      <p:sp>
        <p:nvSpPr>
          <p:cNvPr id="6" name="Content Placeholder 5">
            <a:extLst>
              <a:ext uri="{FF2B5EF4-FFF2-40B4-BE49-F238E27FC236}">
                <a16:creationId xmlns:a16="http://schemas.microsoft.com/office/drawing/2014/main" id="{ED528130-91AA-463F-8D66-B8D5506FBBD3}"/>
              </a:ext>
            </a:extLst>
          </p:cNvPr>
          <p:cNvSpPr>
            <a:spLocks noGrp="1"/>
          </p:cNvSpPr>
          <p:nvPr>
            <p:ph sz="half" idx="2"/>
          </p:nvPr>
        </p:nvSpPr>
        <p:spPr/>
        <p:txBody>
          <a:bodyPr/>
          <a:lstStyle/>
          <a:p>
            <a:r>
              <a:rPr lang="en-US" sz="2600" b="1" dirty="0">
                <a:solidFill>
                  <a:schemeClr val="accent3"/>
                </a:solidFill>
              </a:rPr>
              <a:t>Warnings: </a:t>
            </a:r>
            <a:r>
              <a:rPr lang="en-US" sz="2600" dirty="0"/>
              <a:t>can cause elevation in blood pressure, left ventricular free wall rupture in patients with recent MI, adrenocortical insufficiency, increased susceptibility to infection, and cataracts/glaucoma with possible damage to the optic nerve</a:t>
            </a:r>
          </a:p>
          <a:p>
            <a:pPr marL="0" indent="0">
              <a:buNone/>
            </a:pPr>
            <a:endParaRPr lang="en-US" dirty="0"/>
          </a:p>
          <a:p>
            <a:endParaRPr lang="en-US" dirty="0"/>
          </a:p>
        </p:txBody>
      </p:sp>
      <p:sp>
        <p:nvSpPr>
          <p:cNvPr id="5" name="Text Box 15">
            <a:extLst>
              <a:ext uri="{FF2B5EF4-FFF2-40B4-BE49-F238E27FC236}">
                <a16:creationId xmlns:a16="http://schemas.microsoft.com/office/drawing/2014/main" id="{EAC19C74-04D0-4C69-A788-94711BDFF75E}"/>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Dexamethasone PI. Dexamethasone sodium phosphate PI.</a:t>
            </a:r>
          </a:p>
        </p:txBody>
      </p:sp>
      <p:grpSp>
        <p:nvGrpSpPr>
          <p:cNvPr id="8" name="Group 1">
            <a:extLst>
              <a:ext uri="{FF2B5EF4-FFF2-40B4-BE49-F238E27FC236}">
                <a16:creationId xmlns:a16="http://schemas.microsoft.com/office/drawing/2014/main" id="{0D35C443-11F4-41C1-A5E8-6C26A56C8FF4}"/>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30482963-9280-49A4-A035-720980DCFD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6A050379-0356-41EB-A8EE-234D3B2BFC5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Hexagon 6">
            <a:extLst>
              <a:ext uri="{FF2B5EF4-FFF2-40B4-BE49-F238E27FC236}">
                <a16:creationId xmlns:a16="http://schemas.microsoft.com/office/drawing/2014/main" id="{95E5EEA9-EDAE-43A9-83FC-DACE80A3C815}"/>
              </a:ext>
            </a:extLst>
          </p:cNvPr>
          <p:cNvSpPr/>
          <p:nvPr/>
        </p:nvSpPr>
        <p:spPr bwMode="auto">
          <a:xfrm rot="1752812">
            <a:off x="7728878" y="5593590"/>
            <a:ext cx="406673" cy="350580"/>
          </a:xfrm>
          <a:prstGeom prst="hexagon">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Hexagon 10">
            <a:extLst>
              <a:ext uri="{FF2B5EF4-FFF2-40B4-BE49-F238E27FC236}">
                <a16:creationId xmlns:a16="http://schemas.microsoft.com/office/drawing/2014/main" id="{C3578805-3865-4388-A25B-3969F0F0C71C}"/>
              </a:ext>
            </a:extLst>
          </p:cNvPr>
          <p:cNvSpPr/>
          <p:nvPr/>
        </p:nvSpPr>
        <p:spPr bwMode="auto">
          <a:xfrm rot="5400000">
            <a:off x="8255443" y="5284370"/>
            <a:ext cx="400976" cy="345669"/>
          </a:xfrm>
          <a:prstGeom prst="hexagon">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Hexagon 11">
            <a:extLst>
              <a:ext uri="{FF2B5EF4-FFF2-40B4-BE49-F238E27FC236}">
                <a16:creationId xmlns:a16="http://schemas.microsoft.com/office/drawing/2014/main" id="{72A57849-8083-4CA0-BF3B-B26AE452786D}"/>
              </a:ext>
            </a:extLst>
          </p:cNvPr>
          <p:cNvSpPr/>
          <p:nvPr/>
        </p:nvSpPr>
        <p:spPr bwMode="auto">
          <a:xfrm rot="1592281">
            <a:off x="8084093" y="5593591"/>
            <a:ext cx="406673" cy="350580"/>
          </a:xfrm>
          <a:prstGeom prst="hexagon">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Pentagon 12">
            <a:extLst>
              <a:ext uri="{FF2B5EF4-FFF2-40B4-BE49-F238E27FC236}">
                <a16:creationId xmlns:a16="http://schemas.microsoft.com/office/drawing/2014/main" id="{05F9BFF1-AFD8-4E92-8673-E15B48523F55}"/>
              </a:ext>
            </a:extLst>
          </p:cNvPr>
          <p:cNvSpPr/>
          <p:nvPr/>
        </p:nvSpPr>
        <p:spPr bwMode="auto">
          <a:xfrm>
            <a:off x="8628377" y="5233138"/>
            <a:ext cx="379025" cy="331268"/>
          </a:xfrm>
          <a:custGeom>
            <a:avLst/>
            <a:gdLst>
              <a:gd name="connsiteX0" fmla="*/ 0 w 374867"/>
              <a:gd name="connsiteY0" fmla="*/ 118255 h 309596"/>
              <a:gd name="connsiteX1" fmla="*/ 187434 w 374867"/>
              <a:gd name="connsiteY1" fmla="*/ 0 h 309596"/>
              <a:gd name="connsiteX2" fmla="*/ 374867 w 374867"/>
              <a:gd name="connsiteY2" fmla="*/ 118255 h 309596"/>
              <a:gd name="connsiteX3" fmla="*/ 303274 w 374867"/>
              <a:gd name="connsiteY3" fmla="*/ 309595 h 309596"/>
              <a:gd name="connsiteX4" fmla="*/ 71593 w 374867"/>
              <a:gd name="connsiteY4" fmla="*/ 309595 h 309596"/>
              <a:gd name="connsiteX5" fmla="*/ 0 w 374867"/>
              <a:gd name="connsiteY5" fmla="*/ 118255 h 309596"/>
              <a:gd name="connsiteX0" fmla="*/ 0 w 374867"/>
              <a:gd name="connsiteY0" fmla="*/ 118255 h 309595"/>
              <a:gd name="connsiteX1" fmla="*/ 187434 w 374867"/>
              <a:gd name="connsiteY1" fmla="*/ 0 h 309595"/>
              <a:gd name="connsiteX2" fmla="*/ 374867 w 374867"/>
              <a:gd name="connsiteY2" fmla="*/ 118255 h 309595"/>
              <a:gd name="connsiteX3" fmla="*/ 303274 w 374867"/>
              <a:gd name="connsiteY3" fmla="*/ 309595 h 309595"/>
              <a:gd name="connsiteX4" fmla="*/ 10922 w 374867"/>
              <a:gd name="connsiteY4" fmla="*/ 309595 h 309595"/>
              <a:gd name="connsiteX5" fmla="*/ 0 w 374867"/>
              <a:gd name="connsiteY5" fmla="*/ 118255 h 309595"/>
              <a:gd name="connsiteX0" fmla="*/ 0 w 376946"/>
              <a:gd name="connsiteY0" fmla="*/ 118255 h 309595"/>
              <a:gd name="connsiteX1" fmla="*/ 187434 w 376946"/>
              <a:gd name="connsiteY1" fmla="*/ 0 h 309595"/>
              <a:gd name="connsiteX2" fmla="*/ 374867 w 376946"/>
              <a:gd name="connsiteY2" fmla="*/ 118255 h 309595"/>
              <a:gd name="connsiteX3" fmla="*/ 376946 w 376946"/>
              <a:gd name="connsiteY3" fmla="*/ 309595 h 309595"/>
              <a:gd name="connsiteX4" fmla="*/ 10922 w 376946"/>
              <a:gd name="connsiteY4" fmla="*/ 309595 h 309595"/>
              <a:gd name="connsiteX5" fmla="*/ 0 w 376946"/>
              <a:gd name="connsiteY5" fmla="*/ 118255 h 309595"/>
              <a:gd name="connsiteX0" fmla="*/ 2079 w 379025"/>
              <a:gd name="connsiteY0" fmla="*/ 118255 h 309595"/>
              <a:gd name="connsiteX1" fmla="*/ 189513 w 379025"/>
              <a:gd name="connsiteY1" fmla="*/ 0 h 309595"/>
              <a:gd name="connsiteX2" fmla="*/ 376946 w 379025"/>
              <a:gd name="connsiteY2" fmla="*/ 118255 h 309595"/>
              <a:gd name="connsiteX3" fmla="*/ 379025 w 379025"/>
              <a:gd name="connsiteY3" fmla="*/ 309595 h 309595"/>
              <a:gd name="connsiteX4" fmla="*/ 0 w 379025"/>
              <a:gd name="connsiteY4" fmla="*/ 309595 h 309595"/>
              <a:gd name="connsiteX5" fmla="*/ 2079 w 379025"/>
              <a:gd name="connsiteY5" fmla="*/ 118255 h 30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9025" h="309595">
                <a:moveTo>
                  <a:pt x="2079" y="118255"/>
                </a:moveTo>
                <a:lnTo>
                  <a:pt x="189513" y="0"/>
                </a:lnTo>
                <a:lnTo>
                  <a:pt x="376946" y="118255"/>
                </a:lnTo>
                <a:lnTo>
                  <a:pt x="379025" y="309595"/>
                </a:lnTo>
                <a:lnTo>
                  <a:pt x="0" y="309595"/>
                </a:lnTo>
                <a:lnTo>
                  <a:pt x="2079" y="118255"/>
                </a:lnTo>
                <a:close/>
              </a:path>
            </a:pathLst>
          </a:cu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59A10248-88F8-4BAC-A443-B108D145B5D8}"/>
              </a:ext>
            </a:extLst>
          </p:cNvPr>
          <p:cNvCxnSpPr/>
          <p:nvPr/>
        </p:nvCxnSpPr>
        <p:spPr bwMode="auto">
          <a:xfrm>
            <a:off x="8814642" y="5068551"/>
            <a:ext cx="0" cy="164587"/>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8464750-2351-4038-9CB7-6B60D7D0AEBF}"/>
              </a:ext>
            </a:extLst>
          </p:cNvPr>
          <p:cNvCxnSpPr>
            <a:cxnSpLocks/>
            <a:endCxn id="13" idx="0"/>
          </p:cNvCxnSpPr>
          <p:nvPr/>
        </p:nvCxnSpPr>
        <p:spPr bwMode="auto">
          <a:xfrm>
            <a:off x="8629098" y="5233138"/>
            <a:ext cx="1358" cy="12653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7CBB7EF-E851-4CCE-AC7E-D5731E2E396E}"/>
              </a:ext>
            </a:extLst>
          </p:cNvPr>
          <p:cNvCxnSpPr>
            <a:cxnSpLocks/>
          </p:cNvCxnSpPr>
          <p:nvPr/>
        </p:nvCxnSpPr>
        <p:spPr bwMode="auto">
          <a:xfrm>
            <a:off x="8103452" y="5531160"/>
            <a:ext cx="1358" cy="12653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B6C1429-7326-463B-AFD8-8A77D117042D}"/>
              </a:ext>
            </a:extLst>
          </p:cNvPr>
          <p:cNvCxnSpPr>
            <a:cxnSpLocks/>
          </p:cNvCxnSpPr>
          <p:nvPr/>
        </p:nvCxnSpPr>
        <p:spPr bwMode="auto">
          <a:xfrm>
            <a:off x="8815364" y="4757248"/>
            <a:ext cx="0" cy="13543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1BD42D8-64B8-4BC2-BBE4-D2D8BEC482BB}"/>
              </a:ext>
            </a:extLst>
          </p:cNvPr>
          <p:cNvCxnSpPr/>
          <p:nvPr/>
        </p:nvCxnSpPr>
        <p:spPr bwMode="auto">
          <a:xfrm>
            <a:off x="8867419" y="5233138"/>
            <a:ext cx="208015" cy="0"/>
          </a:xfrm>
          <a:prstGeom prst="line">
            <a:avLst/>
          </a:prstGeom>
          <a:noFill/>
          <a:ln w="28575" cap="flat" cmpd="sng" algn="ctr">
            <a:solidFill>
              <a:schemeClr val="bg1"/>
            </a:solidFill>
            <a:prstDash val="sysDot"/>
            <a:round/>
            <a:headEnd type="none" w="med" len="med"/>
            <a:tailEnd type="none" w="med" len="med"/>
          </a:ln>
          <a:effectLst/>
        </p:spPr>
      </p:cxnSp>
      <p:cxnSp>
        <p:nvCxnSpPr>
          <p:cNvPr id="25" name="Straight Connector 24">
            <a:extLst>
              <a:ext uri="{FF2B5EF4-FFF2-40B4-BE49-F238E27FC236}">
                <a16:creationId xmlns:a16="http://schemas.microsoft.com/office/drawing/2014/main" id="{587B39D7-19A1-4961-B644-814D8F9B47BC}"/>
              </a:ext>
            </a:extLst>
          </p:cNvPr>
          <p:cNvCxnSpPr>
            <a:cxnSpLocks/>
          </p:cNvCxnSpPr>
          <p:nvPr/>
        </p:nvCxnSpPr>
        <p:spPr bwMode="auto">
          <a:xfrm>
            <a:off x="9007402" y="5359671"/>
            <a:ext cx="162600" cy="89541"/>
          </a:xfrm>
          <a:prstGeom prst="line">
            <a:avLst/>
          </a:prstGeom>
          <a:noFill/>
          <a:ln w="28575" cap="flat" cmpd="sng" algn="ctr">
            <a:solidFill>
              <a:schemeClr val="bg1"/>
            </a:solidFill>
            <a:prstDash val="sysDot"/>
            <a:round/>
            <a:headEnd type="none" w="med" len="med"/>
            <a:tailEnd type="none" w="med" len="med"/>
          </a:ln>
          <a:effectLst/>
        </p:spPr>
      </p:cxnSp>
      <p:cxnSp>
        <p:nvCxnSpPr>
          <p:cNvPr id="28" name="Straight Connector 27">
            <a:extLst>
              <a:ext uri="{FF2B5EF4-FFF2-40B4-BE49-F238E27FC236}">
                <a16:creationId xmlns:a16="http://schemas.microsoft.com/office/drawing/2014/main" id="{635282AB-BE8A-4AA9-9B2E-36D6C481C92F}"/>
              </a:ext>
            </a:extLst>
          </p:cNvPr>
          <p:cNvCxnSpPr>
            <a:cxnSpLocks/>
          </p:cNvCxnSpPr>
          <p:nvPr/>
        </p:nvCxnSpPr>
        <p:spPr bwMode="auto">
          <a:xfrm>
            <a:off x="8189285" y="5296404"/>
            <a:ext cx="92772" cy="6839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67085A8-B1C1-4AF1-8DBD-880942E0B572}"/>
              </a:ext>
            </a:extLst>
          </p:cNvPr>
          <p:cNvCxnSpPr>
            <a:cxnSpLocks/>
          </p:cNvCxnSpPr>
          <p:nvPr/>
        </p:nvCxnSpPr>
        <p:spPr bwMode="auto">
          <a:xfrm flipH="1">
            <a:off x="7614222" y="5848719"/>
            <a:ext cx="127676" cy="7971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D6E4A87-FC57-477A-AEE6-33F395324B08}"/>
              </a:ext>
            </a:extLst>
          </p:cNvPr>
          <p:cNvCxnSpPr>
            <a:cxnSpLocks/>
          </p:cNvCxnSpPr>
          <p:nvPr/>
        </p:nvCxnSpPr>
        <p:spPr bwMode="auto">
          <a:xfrm flipH="1">
            <a:off x="7646485" y="5884718"/>
            <a:ext cx="127676" cy="7971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2B92210-45D8-4325-9AC7-D00BFF0F2B5E}"/>
              </a:ext>
            </a:extLst>
          </p:cNvPr>
          <p:cNvCxnSpPr>
            <a:cxnSpLocks/>
          </p:cNvCxnSpPr>
          <p:nvPr/>
        </p:nvCxnSpPr>
        <p:spPr bwMode="auto">
          <a:xfrm>
            <a:off x="8867419" y="4976647"/>
            <a:ext cx="13998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0D4D7E7-15FE-4273-AA3A-F6F02BC19FC6}"/>
              </a:ext>
            </a:extLst>
          </p:cNvPr>
          <p:cNvCxnSpPr>
            <a:cxnSpLocks/>
          </p:cNvCxnSpPr>
          <p:nvPr/>
        </p:nvCxnSpPr>
        <p:spPr bwMode="auto">
          <a:xfrm>
            <a:off x="8869566" y="5020706"/>
            <a:ext cx="139983"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0BDA619F-96B9-47A0-A295-BF146573BD6A}"/>
              </a:ext>
            </a:extLst>
          </p:cNvPr>
          <p:cNvSpPr txBox="1"/>
          <p:nvPr/>
        </p:nvSpPr>
        <p:spPr bwMode="auto">
          <a:xfrm>
            <a:off x="7393261" y="5831670"/>
            <a:ext cx="30328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42" name="TextBox 41">
            <a:extLst>
              <a:ext uri="{FF2B5EF4-FFF2-40B4-BE49-F238E27FC236}">
                <a16:creationId xmlns:a16="http://schemas.microsoft.com/office/drawing/2014/main" id="{EB3E4356-544D-4AC6-9B4A-A8E44CBA0A4B}"/>
              </a:ext>
            </a:extLst>
          </p:cNvPr>
          <p:cNvSpPr txBox="1"/>
          <p:nvPr/>
        </p:nvSpPr>
        <p:spPr bwMode="auto">
          <a:xfrm>
            <a:off x="7857693" y="5091039"/>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a:t>
            </a:r>
          </a:p>
        </p:txBody>
      </p:sp>
      <p:sp>
        <p:nvSpPr>
          <p:cNvPr id="43" name="TextBox 42">
            <a:extLst>
              <a:ext uri="{FF2B5EF4-FFF2-40B4-BE49-F238E27FC236}">
                <a16:creationId xmlns:a16="http://schemas.microsoft.com/office/drawing/2014/main" id="{389BBB3D-3839-4A6D-B3EA-722D0E812850}"/>
              </a:ext>
            </a:extLst>
          </p:cNvPr>
          <p:cNvSpPr txBox="1"/>
          <p:nvPr/>
        </p:nvSpPr>
        <p:spPr bwMode="auto">
          <a:xfrm>
            <a:off x="7859754" y="5283686"/>
            <a:ext cx="4539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4" name="TextBox 43">
            <a:extLst>
              <a:ext uri="{FF2B5EF4-FFF2-40B4-BE49-F238E27FC236}">
                <a16:creationId xmlns:a16="http://schemas.microsoft.com/office/drawing/2014/main" id="{40C336C4-DBF7-4B73-B464-AA0051ABCCF5}"/>
              </a:ext>
            </a:extLst>
          </p:cNvPr>
          <p:cNvSpPr txBox="1"/>
          <p:nvPr/>
        </p:nvSpPr>
        <p:spPr bwMode="auto">
          <a:xfrm>
            <a:off x="8379333" y="4994605"/>
            <a:ext cx="4539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5" name="TextBox 44">
            <a:extLst>
              <a:ext uri="{FF2B5EF4-FFF2-40B4-BE49-F238E27FC236}">
                <a16:creationId xmlns:a16="http://schemas.microsoft.com/office/drawing/2014/main" id="{02FA245A-DA62-47E3-9989-0DA06CF66CBC}"/>
              </a:ext>
            </a:extLst>
          </p:cNvPr>
          <p:cNvSpPr txBox="1"/>
          <p:nvPr/>
        </p:nvSpPr>
        <p:spPr bwMode="auto">
          <a:xfrm>
            <a:off x="9105482" y="5313655"/>
            <a:ext cx="4539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6" name="TextBox 45">
            <a:extLst>
              <a:ext uri="{FF2B5EF4-FFF2-40B4-BE49-F238E27FC236}">
                <a16:creationId xmlns:a16="http://schemas.microsoft.com/office/drawing/2014/main" id="{0A7EB0E5-BB92-4B95-8B91-1FDCC33533C5}"/>
              </a:ext>
            </a:extLst>
          </p:cNvPr>
          <p:cNvSpPr txBox="1"/>
          <p:nvPr/>
        </p:nvSpPr>
        <p:spPr bwMode="auto">
          <a:xfrm>
            <a:off x="8975513" y="4844215"/>
            <a:ext cx="30328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sp>
        <p:nvSpPr>
          <p:cNvPr id="47" name="TextBox 46">
            <a:extLst>
              <a:ext uri="{FF2B5EF4-FFF2-40B4-BE49-F238E27FC236}">
                <a16:creationId xmlns:a16="http://schemas.microsoft.com/office/drawing/2014/main" id="{8A6F90AB-D5B4-4D87-B0AF-5A8D307EDD2B}"/>
              </a:ext>
            </a:extLst>
          </p:cNvPr>
          <p:cNvSpPr txBox="1"/>
          <p:nvPr/>
        </p:nvSpPr>
        <p:spPr bwMode="auto">
          <a:xfrm>
            <a:off x="9005412" y="5082101"/>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a:t>
            </a:r>
          </a:p>
        </p:txBody>
      </p:sp>
      <p:sp>
        <p:nvSpPr>
          <p:cNvPr id="49" name="TextBox 48">
            <a:extLst>
              <a:ext uri="{FF2B5EF4-FFF2-40B4-BE49-F238E27FC236}">
                <a16:creationId xmlns:a16="http://schemas.microsoft.com/office/drawing/2014/main" id="{2746624A-2D67-4725-A1EA-2FE9ECF3E777}"/>
              </a:ext>
            </a:extLst>
          </p:cNvPr>
          <p:cNvSpPr txBox="1"/>
          <p:nvPr/>
        </p:nvSpPr>
        <p:spPr bwMode="auto">
          <a:xfrm>
            <a:off x="8670209" y="4833928"/>
            <a:ext cx="28084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p>
        </p:txBody>
      </p:sp>
      <p:cxnSp>
        <p:nvCxnSpPr>
          <p:cNvPr id="33" name="Straight Connector 32">
            <a:extLst>
              <a:ext uri="{FF2B5EF4-FFF2-40B4-BE49-F238E27FC236}">
                <a16:creationId xmlns:a16="http://schemas.microsoft.com/office/drawing/2014/main" id="{4E26632D-31A9-4F41-AE8A-70B24743EE8E}"/>
              </a:ext>
            </a:extLst>
          </p:cNvPr>
          <p:cNvCxnSpPr>
            <a:cxnSpLocks/>
          </p:cNvCxnSpPr>
          <p:nvPr/>
        </p:nvCxnSpPr>
        <p:spPr bwMode="auto">
          <a:xfrm>
            <a:off x="8450651" y="5267000"/>
            <a:ext cx="0" cy="131816"/>
          </a:xfrm>
          <a:prstGeom prst="line">
            <a:avLst/>
          </a:prstGeom>
          <a:noFill/>
          <a:ln w="28575" cap="flat" cmpd="sng" algn="ctr">
            <a:solidFill>
              <a:schemeClr val="bg1"/>
            </a:solidFill>
            <a:prstDash val="sysDot"/>
            <a:round/>
            <a:headEnd type="none" w="med" len="med"/>
            <a:tailEnd type="none" w="med" len="med"/>
          </a:ln>
          <a:effectLst/>
        </p:spPr>
      </p:cxnSp>
      <p:sp>
        <p:nvSpPr>
          <p:cNvPr id="36" name="TextBox 35">
            <a:extLst>
              <a:ext uri="{FF2B5EF4-FFF2-40B4-BE49-F238E27FC236}">
                <a16:creationId xmlns:a16="http://schemas.microsoft.com/office/drawing/2014/main" id="{D3284AEA-FCA9-4C42-9A7E-152C3A34DD62}"/>
              </a:ext>
            </a:extLst>
          </p:cNvPr>
          <p:cNvSpPr txBox="1"/>
          <p:nvPr/>
        </p:nvSpPr>
        <p:spPr bwMode="auto">
          <a:xfrm>
            <a:off x="8308300" y="5331545"/>
            <a:ext cx="26642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37" name="Straight Connector 36">
            <a:extLst>
              <a:ext uri="{FF2B5EF4-FFF2-40B4-BE49-F238E27FC236}">
                <a16:creationId xmlns:a16="http://schemas.microsoft.com/office/drawing/2014/main" id="{FDBC25F1-32A4-49EF-BAAC-AF85EB1809C5}"/>
              </a:ext>
            </a:extLst>
          </p:cNvPr>
          <p:cNvCxnSpPr>
            <a:cxnSpLocks/>
          </p:cNvCxnSpPr>
          <p:nvPr/>
        </p:nvCxnSpPr>
        <p:spPr bwMode="auto">
          <a:xfrm flipH="1">
            <a:off x="7799417" y="5613839"/>
            <a:ext cx="146676" cy="9839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EE7111A-DE28-491F-B707-3B7790795695}"/>
              </a:ext>
            </a:extLst>
          </p:cNvPr>
          <p:cNvCxnSpPr>
            <a:cxnSpLocks/>
          </p:cNvCxnSpPr>
          <p:nvPr/>
        </p:nvCxnSpPr>
        <p:spPr bwMode="auto">
          <a:xfrm flipH="1">
            <a:off x="7925635" y="5821692"/>
            <a:ext cx="146676" cy="9839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830948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95B1D6-B73D-461A-8DAF-FB9DA74F48A0}"/>
              </a:ext>
            </a:extLst>
          </p:cNvPr>
          <p:cNvSpPr>
            <a:spLocks noGrp="1"/>
          </p:cNvSpPr>
          <p:nvPr>
            <p:ph sz="half" idx="1"/>
          </p:nvPr>
        </p:nvSpPr>
        <p:spPr>
          <a:xfrm>
            <a:off x="601818" y="1510730"/>
            <a:ext cx="11210321" cy="4678738"/>
          </a:xfrm>
        </p:spPr>
        <p:txBody>
          <a:bodyPr/>
          <a:lstStyle/>
          <a:p>
            <a:pPr>
              <a:spcAft>
                <a:spcPts val="300"/>
              </a:spcAft>
            </a:pPr>
            <a:r>
              <a:rPr lang="en-US" sz="2400" dirty="0"/>
              <a:t>Hospitalized patients with clinically suspected or laboratory confirmed SARS-CoV-2</a:t>
            </a:r>
          </a:p>
          <a:p>
            <a:pPr lvl="1">
              <a:spcAft>
                <a:spcPts val="300"/>
              </a:spcAft>
            </a:pPr>
            <a:r>
              <a:rPr lang="en-US" sz="2200" dirty="0"/>
              <a:t>Initial recruitment was in patients ≥18 yr of age but age limit was removed on 5/9/2020</a:t>
            </a:r>
          </a:p>
          <a:p>
            <a:pPr>
              <a:spcAft>
                <a:spcPts val="300"/>
              </a:spcAft>
            </a:pPr>
            <a:r>
              <a:rPr lang="en-US" sz="2400" dirty="0"/>
              <a:t>Patients randomized to usual care plus: no additional tx, </a:t>
            </a:r>
            <a:r>
              <a:rPr lang="en-US" sz="2400" b="1" dirty="0"/>
              <a:t>lopinavir/ritonavir, </a:t>
            </a:r>
            <a:r>
              <a:rPr lang="en-US" sz="2400" b="1" dirty="0">
                <a:solidFill>
                  <a:schemeClr val="accent3"/>
                </a:solidFill>
              </a:rPr>
              <a:t>dexamethasone, </a:t>
            </a:r>
            <a:r>
              <a:rPr lang="en-US" sz="2400" b="1" dirty="0">
                <a:solidFill>
                  <a:srgbClr val="000000"/>
                </a:solidFill>
              </a:rPr>
              <a:t>hydroxychloroquine, or azithromycin</a:t>
            </a:r>
          </a:p>
          <a:p>
            <a:pPr lvl="1">
              <a:spcAft>
                <a:spcPts val="300"/>
              </a:spcAft>
            </a:pPr>
            <a:r>
              <a:rPr lang="en-US" sz="2200" dirty="0"/>
              <a:t>Factorial design with simultaneous allocation to no additional tx vs </a:t>
            </a:r>
            <a:r>
              <a:rPr lang="en-US" sz="2200" b="1" dirty="0">
                <a:solidFill>
                  <a:srgbClr val="000000"/>
                </a:solidFill>
              </a:rPr>
              <a:t>convalescent plasma</a:t>
            </a:r>
          </a:p>
          <a:p>
            <a:pPr lvl="1">
              <a:spcAft>
                <a:spcPts val="300"/>
              </a:spcAft>
            </a:pPr>
            <a:r>
              <a:rPr lang="en-US" sz="2200" dirty="0"/>
              <a:t>If progressive disease (hyperinflammatory state), subsequent randomization to no additional tx vs </a:t>
            </a:r>
            <a:r>
              <a:rPr lang="en-US" sz="2200" b="1" dirty="0">
                <a:solidFill>
                  <a:srgbClr val="000000"/>
                </a:solidFill>
              </a:rPr>
              <a:t>tocilizumab</a:t>
            </a:r>
          </a:p>
          <a:p>
            <a:pPr>
              <a:spcAft>
                <a:spcPts val="300"/>
              </a:spcAft>
            </a:pPr>
            <a:endParaRPr lang="en-US" sz="2400" dirty="0"/>
          </a:p>
          <a:p>
            <a:pPr>
              <a:spcAft>
                <a:spcPts val="300"/>
              </a:spcAft>
            </a:pPr>
            <a:endParaRPr lang="en-US" sz="2400" dirty="0"/>
          </a:p>
          <a:p>
            <a:pPr>
              <a:spcAft>
                <a:spcPts val="300"/>
              </a:spcAft>
            </a:pPr>
            <a:r>
              <a:rPr lang="en-US" sz="2400" dirty="0"/>
              <a:t>As of 8/8/2020, 47,974 total participants recorded from 200 active sites in the UK</a:t>
            </a:r>
          </a:p>
          <a:p>
            <a:pPr>
              <a:spcAft>
                <a:spcPts val="300"/>
              </a:spcAft>
            </a:pPr>
            <a:endParaRPr lang="en-US" sz="2400" b="1" dirty="0">
              <a:solidFill>
                <a:schemeClr val="accent3"/>
              </a:solidFill>
            </a:endParaRPr>
          </a:p>
        </p:txBody>
      </p:sp>
      <p:sp>
        <p:nvSpPr>
          <p:cNvPr id="5" name="Rectangle 4">
            <a:extLst>
              <a:ext uri="{FF2B5EF4-FFF2-40B4-BE49-F238E27FC236}">
                <a16:creationId xmlns:a16="http://schemas.microsoft.com/office/drawing/2014/main" id="{AABBE109-9616-4F32-BC0D-6393881B7588}"/>
              </a:ext>
            </a:extLst>
          </p:cNvPr>
          <p:cNvSpPr/>
          <p:nvPr/>
        </p:nvSpPr>
        <p:spPr bwMode="auto">
          <a:xfrm>
            <a:off x="723900" y="4558081"/>
            <a:ext cx="10758304" cy="878986"/>
          </a:xfrm>
          <a:prstGeom prst="rect">
            <a:avLst/>
          </a:prstGeom>
          <a:solidFill>
            <a:schemeClr val="tx1">
              <a:lumMod val="95000"/>
            </a:schemeClr>
          </a:solidFill>
          <a:ln w="28575">
            <a:solidFill>
              <a:schemeClr val="tx2">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7B964EC-EF4E-4904-8973-A2E3E4B5B5E3}"/>
              </a:ext>
            </a:extLst>
          </p:cNvPr>
          <p:cNvSpPr>
            <a:spLocks noGrp="1"/>
          </p:cNvSpPr>
          <p:nvPr>
            <p:ph type="title"/>
          </p:nvPr>
        </p:nvSpPr>
        <p:spPr/>
        <p:txBody>
          <a:bodyPr/>
          <a:lstStyle/>
          <a:p>
            <a:r>
              <a:rPr lang="en-US" dirty="0"/>
              <a:t>Randomised Evaluation of COVid-19 thERapY (RECOVERY) Trial Among Hospitalized Patients</a:t>
            </a:r>
          </a:p>
        </p:txBody>
      </p:sp>
      <p:grpSp>
        <p:nvGrpSpPr>
          <p:cNvPr id="6" name="Group 1">
            <a:extLst>
              <a:ext uri="{FF2B5EF4-FFF2-40B4-BE49-F238E27FC236}">
                <a16:creationId xmlns:a16="http://schemas.microsoft.com/office/drawing/2014/main" id="{B75E61AF-D158-4C61-8441-324D745052AD}"/>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17CE7B2D-B518-4FAB-8C52-6C0705E577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DB87405D-49CC-4783-B3C9-3D9F3479AE3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Rectangle 3">
            <a:extLst>
              <a:ext uri="{FF2B5EF4-FFF2-40B4-BE49-F238E27FC236}">
                <a16:creationId xmlns:a16="http://schemas.microsoft.com/office/drawing/2014/main" id="{F2EA2D6E-2BAE-4159-8EE2-DED6124C5FF2}"/>
              </a:ext>
            </a:extLst>
          </p:cNvPr>
          <p:cNvSpPr/>
          <p:nvPr/>
        </p:nvSpPr>
        <p:spPr>
          <a:xfrm>
            <a:off x="1164878" y="4593202"/>
            <a:ext cx="9590637" cy="830997"/>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ts val="300"/>
              </a:spcAft>
              <a:buClrTx/>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6/8/2020:</a:t>
            </a: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recruitment to </a:t>
            </a:r>
            <a:r>
              <a:rPr kumimoji="0" lang="en-US" sz="2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dexamethasone</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arm halted because sufficient patient numbers enrolled to establish potential benefit</a:t>
            </a:r>
          </a:p>
        </p:txBody>
      </p:sp>
      <p:sp>
        <p:nvSpPr>
          <p:cNvPr id="15"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NCT04381936. www.recoverytrial.net. </a:t>
            </a:r>
          </a:p>
        </p:txBody>
      </p:sp>
      <p:grpSp>
        <p:nvGrpSpPr>
          <p:cNvPr id="10" name="Group 9">
            <a:extLst>
              <a:ext uri="{FF2B5EF4-FFF2-40B4-BE49-F238E27FC236}">
                <a16:creationId xmlns:a16="http://schemas.microsoft.com/office/drawing/2014/main" id="{0FFA7827-057C-B58D-9DA1-FD48FCFB9F49}"/>
              </a:ext>
            </a:extLst>
          </p:cNvPr>
          <p:cNvGrpSpPr/>
          <p:nvPr/>
        </p:nvGrpSpPr>
        <p:grpSpPr>
          <a:xfrm>
            <a:off x="10637162" y="305249"/>
            <a:ext cx="1385412" cy="883824"/>
            <a:chOff x="10671121" y="238227"/>
            <a:chExt cx="1385412" cy="883824"/>
          </a:xfrm>
        </p:grpSpPr>
        <p:sp>
          <p:nvSpPr>
            <p:cNvPr id="11" name="Explosion: 8 Points 10">
              <a:extLst>
                <a:ext uri="{FF2B5EF4-FFF2-40B4-BE49-F238E27FC236}">
                  <a16:creationId xmlns:a16="http://schemas.microsoft.com/office/drawing/2014/main" id="{E7A7993B-7B4A-00BC-AA34-FD5319B516B9}"/>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1FC531E6-5102-629D-21E5-4DA3EDE9ECEC}"/>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777194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AABF-0937-4966-9864-B6D9295EEE4C}"/>
              </a:ext>
            </a:extLst>
          </p:cNvPr>
          <p:cNvSpPr>
            <a:spLocks noGrp="1"/>
          </p:cNvSpPr>
          <p:nvPr>
            <p:ph type="title"/>
          </p:nvPr>
        </p:nvSpPr>
        <p:spPr/>
        <p:txBody>
          <a:bodyPr/>
          <a:lstStyle/>
          <a:p>
            <a:r>
              <a:rPr lang="en-US" altLang="en-US" dirty="0"/>
              <a:t>RECOVERY Trial</a:t>
            </a:r>
            <a:r>
              <a:rPr lang="en-US" dirty="0"/>
              <a:t>: Baseline Characteristics</a:t>
            </a:r>
          </a:p>
        </p:txBody>
      </p:sp>
      <p:graphicFrame>
        <p:nvGraphicFramePr>
          <p:cNvPr id="4" name="Group 3">
            <a:extLst>
              <a:ext uri="{FF2B5EF4-FFF2-40B4-BE49-F238E27FC236}">
                <a16:creationId xmlns:a16="http://schemas.microsoft.com/office/drawing/2014/main" id="{AE040B80-6328-4774-9674-E168D08684E4}"/>
              </a:ext>
            </a:extLst>
          </p:cNvPr>
          <p:cNvGraphicFramePr>
            <a:graphicFrameLocks/>
          </p:cNvGraphicFramePr>
          <p:nvPr/>
        </p:nvGraphicFramePr>
        <p:xfrm>
          <a:off x="719138" y="1609790"/>
          <a:ext cx="10763251" cy="4450176"/>
        </p:xfrm>
        <a:graphic>
          <a:graphicData uri="http://schemas.openxmlformats.org/drawingml/2006/table">
            <a:tbl>
              <a:tblPr/>
              <a:tblGrid>
                <a:gridCol w="3137715">
                  <a:extLst>
                    <a:ext uri="{9D8B030D-6E8A-4147-A177-3AD203B41FA5}">
                      <a16:colId xmlns:a16="http://schemas.microsoft.com/office/drawing/2014/main" val="20000"/>
                    </a:ext>
                  </a:extLst>
                </a:gridCol>
                <a:gridCol w="1726804">
                  <a:extLst>
                    <a:ext uri="{9D8B030D-6E8A-4147-A177-3AD203B41FA5}">
                      <a16:colId xmlns:a16="http://schemas.microsoft.com/office/drawing/2014/main" val="20001"/>
                    </a:ext>
                  </a:extLst>
                </a:gridCol>
                <a:gridCol w="1279114">
                  <a:extLst>
                    <a:ext uri="{9D8B030D-6E8A-4147-A177-3AD203B41FA5}">
                      <a16:colId xmlns:a16="http://schemas.microsoft.com/office/drawing/2014/main" val="20002"/>
                    </a:ext>
                  </a:extLst>
                </a:gridCol>
                <a:gridCol w="1358479">
                  <a:extLst>
                    <a:ext uri="{9D8B030D-6E8A-4147-A177-3AD203B41FA5}">
                      <a16:colId xmlns:a16="http://schemas.microsoft.com/office/drawing/2014/main" val="20003"/>
                    </a:ext>
                  </a:extLst>
                </a:gridCol>
                <a:gridCol w="1518660">
                  <a:extLst>
                    <a:ext uri="{9D8B030D-6E8A-4147-A177-3AD203B41FA5}">
                      <a16:colId xmlns:a16="http://schemas.microsoft.com/office/drawing/2014/main" val="297874964"/>
                    </a:ext>
                  </a:extLst>
                </a:gridCol>
                <a:gridCol w="1742479">
                  <a:extLst>
                    <a:ext uri="{9D8B030D-6E8A-4147-A177-3AD203B41FA5}">
                      <a16:colId xmlns:a16="http://schemas.microsoft.com/office/drawing/2014/main" val="311183217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Allocation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Respiratory Support at Randomization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9734876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Dexamethasone + Usual Care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Usual Care Only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 Oxygen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Oxygen Only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Invasive Mechanical Ventilation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Mean age, yr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&lt;70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70 to 79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66.9 (15.4)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1141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469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494 (23)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65.8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2504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859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958 (22)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69.4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659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338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538 (35)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66.7 (15.3)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2148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898 (23)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59.1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838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9662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1338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2749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891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2462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734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22464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time from symptom onset to randomization,* days</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(IQR)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SARS-CoV-2 PCR result,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Not yet 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1850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3848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1333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3416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452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949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6222841"/>
                  </a:ext>
                </a:extLst>
              </a:tr>
            </a:tbl>
          </a:graphicData>
        </a:graphic>
      </p:graphicFrame>
      <p:grpSp>
        <p:nvGrpSpPr>
          <p:cNvPr id="5" name="Group 1">
            <a:extLst>
              <a:ext uri="{FF2B5EF4-FFF2-40B4-BE49-F238E27FC236}">
                <a16:creationId xmlns:a16="http://schemas.microsoft.com/office/drawing/2014/main" id="{3ED4093F-6BD7-4F3B-8F58-9A63AB2A706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BDF9BC2C-CB83-44E1-86DA-16A464871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231DDF6-F153-4B78-BAEA-1FCDB728325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B965EAAC-A0C5-4CD1-A09D-87B2D89E43EE}"/>
              </a:ext>
            </a:extLst>
          </p:cNvPr>
          <p:cNvSpPr txBox="1"/>
          <p:nvPr/>
        </p:nvSpPr>
        <p:spPr bwMode="auto">
          <a:xfrm>
            <a:off x="723900" y="6056205"/>
            <a:ext cx="1069021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missing for n = 4 in dexamethasone + usual care group, n = 13 in usual care only group.</a:t>
            </a:r>
          </a:p>
        </p:txBody>
      </p:sp>
      <p:cxnSp>
        <p:nvCxnSpPr>
          <p:cNvPr id="10" name="Straight Connector 9">
            <a:extLst>
              <a:ext uri="{FF2B5EF4-FFF2-40B4-BE49-F238E27FC236}">
                <a16:creationId xmlns:a16="http://schemas.microsoft.com/office/drawing/2014/main" id="{6524D2F1-D00B-4893-935D-5BE79FF7E63C}"/>
              </a:ext>
            </a:extLst>
          </p:cNvPr>
          <p:cNvCxnSpPr>
            <a:cxnSpLocks/>
          </p:cNvCxnSpPr>
          <p:nvPr/>
        </p:nvCxnSpPr>
        <p:spPr bwMode="auto">
          <a:xfrm>
            <a:off x="3828457" y="1963236"/>
            <a:ext cx="3130608" cy="0"/>
          </a:xfrm>
          <a:prstGeom prst="line">
            <a:avLst/>
          </a:prstGeom>
          <a:noFill/>
          <a:ln w="28575"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7FC79C1-A0D7-4126-B4F6-B5625A44E234}"/>
              </a:ext>
            </a:extLst>
          </p:cNvPr>
          <p:cNvCxnSpPr>
            <a:cxnSpLocks/>
          </p:cNvCxnSpPr>
          <p:nvPr/>
        </p:nvCxnSpPr>
        <p:spPr bwMode="auto">
          <a:xfrm>
            <a:off x="7113069" y="1963236"/>
            <a:ext cx="4194709" cy="0"/>
          </a:xfrm>
          <a:prstGeom prst="line">
            <a:avLst/>
          </a:prstGeom>
          <a:noFill/>
          <a:ln w="28575" cap="flat" cmpd="sng" algn="ctr">
            <a:solidFill>
              <a:schemeClr val="tx1"/>
            </a:solidFill>
            <a:prstDash val="solid"/>
            <a:round/>
            <a:headEnd type="none" w="med" len="med"/>
            <a:tailEnd type="none" w="med" len="med"/>
          </a:ln>
          <a:effectLst/>
        </p:spPr>
      </p:cxnSp>
      <p:sp>
        <p:nvSpPr>
          <p:cNvPr id="12"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a:t>
            </a:r>
          </a:p>
        </p:txBody>
      </p:sp>
    </p:spTree>
    <p:extLst>
      <p:ext uri="{BB962C8B-B14F-4D97-AF65-F5344CB8AC3E}">
        <p14:creationId xmlns:p14="http://schemas.microsoft.com/office/powerpoint/2010/main" val="1921659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AABF-0937-4966-9864-B6D9295EEE4C}"/>
              </a:ext>
            </a:extLst>
          </p:cNvPr>
          <p:cNvSpPr>
            <a:spLocks noGrp="1"/>
          </p:cNvSpPr>
          <p:nvPr>
            <p:ph type="title"/>
          </p:nvPr>
        </p:nvSpPr>
        <p:spPr/>
        <p:txBody>
          <a:bodyPr/>
          <a:lstStyle/>
          <a:p>
            <a:r>
              <a:rPr lang="en-US" altLang="en-US" dirty="0"/>
              <a:t>RECOVERY Trial</a:t>
            </a:r>
            <a:r>
              <a:rPr lang="en-US" dirty="0"/>
              <a:t>: Comorbidities</a:t>
            </a:r>
          </a:p>
        </p:txBody>
      </p:sp>
      <p:graphicFrame>
        <p:nvGraphicFramePr>
          <p:cNvPr id="4" name="Group 3">
            <a:extLst>
              <a:ext uri="{FF2B5EF4-FFF2-40B4-BE49-F238E27FC236}">
                <a16:creationId xmlns:a16="http://schemas.microsoft.com/office/drawing/2014/main" id="{AE040B80-6328-4774-9674-E168D08684E4}"/>
              </a:ext>
            </a:extLst>
          </p:cNvPr>
          <p:cNvGraphicFramePr>
            <a:graphicFrameLocks/>
          </p:cNvGraphicFramePr>
          <p:nvPr/>
        </p:nvGraphicFramePr>
        <p:xfrm>
          <a:off x="719138" y="1609794"/>
          <a:ext cx="10763251" cy="4084480"/>
        </p:xfrm>
        <a:graphic>
          <a:graphicData uri="http://schemas.openxmlformats.org/drawingml/2006/table">
            <a:tbl>
              <a:tblPr/>
              <a:tblGrid>
                <a:gridCol w="3137715">
                  <a:extLst>
                    <a:ext uri="{9D8B030D-6E8A-4147-A177-3AD203B41FA5}">
                      <a16:colId xmlns:a16="http://schemas.microsoft.com/office/drawing/2014/main" val="20000"/>
                    </a:ext>
                  </a:extLst>
                </a:gridCol>
                <a:gridCol w="1726804">
                  <a:extLst>
                    <a:ext uri="{9D8B030D-6E8A-4147-A177-3AD203B41FA5}">
                      <a16:colId xmlns:a16="http://schemas.microsoft.com/office/drawing/2014/main" val="20001"/>
                    </a:ext>
                  </a:extLst>
                </a:gridCol>
                <a:gridCol w="1279114">
                  <a:extLst>
                    <a:ext uri="{9D8B030D-6E8A-4147-A177-3AD203B41FA5}">
                      <a16:colId xmlns:a16="http://schemas.microsoft.com/office/drawing/2014/main" val="20002"/>
                    </a:ext>
                  </a:extLst>
                </a:gridCol>
                <a:gridCol w="1358479">
                  <a:extLst>
                    <a:ext uri="{9D8B030D-6E8A-4147-A177-3AD203B41FA5}">
                      <a16:colId xmlns:a16="http://schemas.microsoft.com/office/drawing/2014/main" val="20003"/>
                    </a:ext>
                  </a:extLst>
                </a:gridCol>
                <a:gridCol w="1518660">
                  <a:extLst>
                    <a:ext uri="{9D8B030D-6E8A-4147-A177-3AD203B41FA5}">
                      <a16:colId xmlns:a16="http://schemas.microsoft.com/office/drawing/2014/main" val="297874964"/>
                    </a:ext>
                  </a:extLst>
                </a:gridCol>
                <a:gridCol w="1742479">
                  <a:extLst>
                    <a:ext uri="{9D8B030D-6E8A-4147-A177-3AD203B41FA5}">
                      <a16:colId xmlns:a16="http://schemas.microsoft.com/office/drawing/2014/main" val="311183217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Previous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Allocation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Respiratory Support at Randomization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9734876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Dexamethasone + Usual Care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Usual Care Only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 Oxygen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Oxygen Only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Invasive Mechanical Ventilation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1174 (56)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2417 (56)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911 (59)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2175 (56)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505 (50)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9662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Diabetes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521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1025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342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950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22464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Heart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586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1171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519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1074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164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Chronic lung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415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931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883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62228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Tuberculosis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96687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HIV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(&lt;1)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093660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Severe liver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72 (2)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77007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Severe kidney impairment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166 (8)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358 (8)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119 (8)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253 (7)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152 (15)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58532814"/>
                  </a:ext>
                </a:extLst>
              </a:tr>
            </a:tbl>
          </a:graphicData>
        </a:graphic>
      </p:graphicFrame>
      <p:grpSp>
        <p:nvGrpSpPr>
          <p:cNvPr id="5" name="Group 1">
            <a:extLst>
              <a:ext uri="{FF2B5EF4-FFF2-40B4-BE49-F238E27FC236}">
                <a16:creationId xmlns:a16="http://schemas.microsoft.com/office/drawing/2014/main" id="{3ED4093F-6BD7-4F3B-8F58-9A63AB2A706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BDF9BC2C-CB83-44E1-86DA-16A464871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231DDF6-F153-4B78-BAEA-1FCDB728325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2" name="Straight Connector 11">
            <a:extLst>
              <a:ext uri="{FF2B5EF4-FFF2-40B4-BE49-F238E27FC236}">
                <a16:creationId xmlns:a16="http://schemas.microsoft.com/office/drawing/2014/main" id="{FE496F09-3963-4733-8D07-4DC8276DF0EF}"/>
              </a:ext>
            </a:extLst>
          </p:cNvPr>
          <p:cNvCxnSpPr>
            <a:cxnSpLocks/>
          </p:cNvCxnSpPr>
          <p:nvPr/>
        </p:nvCxnSpPr>
        <p:spPr bwMode="auto">
          <a:xfrm>
            <a:off x="3828457" y="1963236"/>
            <a:ext cx="3130608" cy="0"/>
          </a:xfrm>
          <a:prstGeom prst="line">
            <a:avLst/>
          </a:prstGeom>
          <a:noFill/>
          <a:ln w="28575" cap="flat" cmpd="sng" algn="ctr">
            <a:solidFill>
              <a:schemeClr val="tx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0877C16-7DBA-4ADD-8995-B4F5FC068A80}"/>
              </a:ext>
            </a:extLst>
          </p:cNvPr>
          <p:cNvCxnSpPr>
            <a:cxnSpLocks/>
          </p:cNvCxnSpPr>
          <p:nvPr/>
        </p:nvCxnSpPr>
        <p:spPr bwMode="auto">
          <a:xfrm>
            <a:off x="7113069" y="1963236"/>
            <a:ext cx="4194709" cy="0"/>
          </a:xfrm>
          <a:prstGeom prst="line">
            <a:avLst/>
          </a:prstGeom>
          <a:noFill/>
          <a:ln w="28575" cap="flat" cmpd="sng" algn="ctr">
            <a:solidFill>
              <a:schemeClr val="tx1"/>
            </a:solidFill>
            <a:prstDash val="solid"/>
            <a:round/>
            <a:headEnd type="none" w="med" len="med"/>
            <a:tailEnd type="none" w="med" len="med"/>
          </a:ln>
          <a:effectLst/>
        </p:spPr>
      </p:cxnSp>
      <p:sp>
        <p:nvSpPr>
          <p:cNvPr id="11"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a:t>
            </a:r>
          </a:p>
        </p:txBody>
      </p:sp>
    </p:spTree>
    <p:extLst>
      <p:ext uri="{BB962C8B-B14F-4D97-AF65-F5344CB8AC3E}">
        <p14:creationId xmlns:p14="http://schemas.microsoft.com/office/powerpoint/2010/main" val="11325486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61A7BC-77D9-43D2-AAB2-AD9F1F3FC6D9}"/>
              </a:ext>
            </a:extLst>
          </p:cNvPr>
          <p:cNvSpPr/>
          <p:nvPr/>
        </p:nvSpPr>
        <p:spPr bwMode="auto">
          <a:xfrm>
            <a:off x="7915772" y="4127957"/>
            <a:ext cx="2924107" cy="802567"/>
          </a:xfrm>
          <a:custGeom>
            <a:avLst/>
            <a:gdLst>
              <a:gd name="connsiteX0" fmla="*/ 0 w 2924107"/>
              <a:gd name="connsiteY0" fmla="*/ 802567 h 802567"/>
              <a:gd name="connsiteX1" fmla="*/ 92098 w 2924107"/>
              <a:gd name="connsiteY1" fmla="*/ 802567 h 802567"/>
              <a:gd name="connsiteX2" fmla="*/ 92098 w 2924107"/>
              <a:gd name="connsiteY2" fmla="*/ 786121 h 802567"/>
              <a:gd name="connsiteX3" fmla="*/ 223667 w 2924107"/>
              <a:gd name="connsiteY3" fmla="*/ 786121 h 802567"/>
              <a:gd name="connsiteX4" fmla="*/ 223667 w 2924107"/>
              <a:gd name="connsiteY4" fmla="*/ 766385 h 802567"/>
              <a:gd name="connsiteX5" fmla="*/ 414441 w 2924107"/>
              <a:gd name="connsiteY5" fmla="*/ 766385 h 802567"/>
              <a:gd name="connsiteX6" fmla="*/ 414441 w 2924107"/>
              <a:gd name="connsiteY6" fmla="*/ 670998 h 802567"/>
              <a:gd name="connsiteX7" fmla="*/ 519695 w 2924107"/>
              <a:gd name="connsiteY7" fmla="*/ 670998 h 802567"/>
              <a:gd name="connsiteX8" fmla="*/ 519695 w 2924107"/>
              <a:gd name="connsiteY8" fmla="*/ 641396 h 802567"/>
              <a:gd name="connsiteX9" fmla="*/ 638107 w 2924107"/>
              <a:gd name="connsiteY9" fmla="*/ 641396 h 802567"/>
              <a:gd name="connsiteX10" fmla="*/ 621661 w 2924107"/>
              <a:gd name="connsiteY10" fmla="*/ 624950 h 802567"/>
              <a:gd name="connsiteX11" fmla="*/ 723626 w 2924107"/>
              <a:gd name="connsiteY11" fmla="*/ 624950 h 802567"/>
              <a:gd name="connsiteX12" fmla="*/ 723626 w 2924107"/>
              <a:gd name="connsiteY12" fmla="*/ 539430 h 802567"/>
              <a:gd name="connsiteX13" fmla="*/ 828881 w 2924107"/>
              <a:gd name="connsiteY13" fmla="*/ 539430 h 802567"/>
              <a:gd name="connsiteX14" fmla="*/ 828881 w 2924107"/>
              <a:gd name="connsiteY14" fmla="*/ 490092 h 802567"/>
              <a:gd name="connsiteX15" fmla="*/ 920979 w 2924107"/>
              <a:gd name="connsiteY15" fmla="*/ 490092 h 802567"/>
              <a:gd name="connsiteX16" fmla="*/ 920979 w 2924107"/>
              <a:gd name="connsiteY16" fmla="*/ 417729 h 802567"/>
              <a:gd name="connsiteX17" fmla="*/ 1039390 w 2924107"/>
              <a:gd name="connsiteY17" fmla="*/ 417729 h 802567"/>
              <a:gd name="connsiteX18" fmla="*/ 1039390 w 2924107"/>
              <a:gd name="connsiteY18" fmla="*/ 368391 h 802567"/>
              <a:gd name="connsiteX19" fmla="*/ 1134777 w 2924107"/>
              <a:gd name="connsiteY19" fmla="*/ 368391 h 802567"/>
              <a:gd name="connsiteX20" fmla="*/ 1134777 w 2924107"/>
              <a:gd name="connsiteY20" fmla="*/ 335499 h 802567"/>
              <a:gd name="connsiteX21" fmla="*/ 1236743 w 2924107"/>
              <a:gd name="connsiteY21" fmla="*/ 335499 h 802567"/>
              <a:gd name="connsiteX22" fmla="*/ 1236743 w 2924107"/>
              <a:gd name="connsiteY22" fmla="*/ 289450 h 802567"/>
              <a:gd name="connsiteX23" fmla="*/ 1351865 w 2924107"/>
              <a:gd name="connsiteY23" fmla="*/ 289450 h 802567"/>
              <a:gd name="connsiteX24" fmla="*/ 1351865 w 2924107"/>
              <a:gd name="connsiteY24" fmla="*/ 246690 h 802567"/>
              <a:gd name="connsiteX25" fmla="*/ 1443963 w 2924107"/>
              <a:gd name="connsiteY25" fmla="*/ 246690 h 802567"/>
              <a:gd name="connsiteX26" fmla="*/ 1443963 w 2924107"/>
              <a:gd name="connsiteY26" fmla="*/ 207220 h 802567"/>
              <a:gd name="connsiteX27" fmla="*/ 1545928 w 2924107"/>
              <a:gd name="connsiteY27" fmla="*/ 207220 h 802567"/>
              <a:gd name="connsiteX28" fmla="*/ 1545928 w 2924107"/>
              <a:gd name="connsiteY28" fmla="*/ 200642 h 802567"/>
              <a:gd name="connsiteX29" fmla="*/ 1647894 w 2924107"/>
              <a:gd name="connsiteY29" fmla="*/ 200642 h 802567"/>
              <a:gd name="connsiteX30" fmla="*/ 1647894 w 2924107"/>
              <a:gd name="connsiteY30" fmla="*/ 190774 h 802567"/>
              <a:gd name="connsiteX31" fmla="*/ 1756438 w 2924107"/>
              <a:gd name="connsiteY31" fmla="*/ 190774 h 802567"/>
              <a:gd name="connsiteX32" fmla="*/ 1756438 w 2924107"/>
              <a:gd name="connsiteY32" fmla="*/ 164460 h 802567"/>
              <a:gd name="connsiteX33" fmla="*/ 1858403 w 2924107"/>
              <a:gd name="connsiteY33" fmla="*/ 164460 h 802567"/>
              <a:gd name="connsiteX34" fmla="*/ 1858403 w 2924107"/>
              <a:gd name="connsiteY34" fmla="*/ 131568 h 802567"/>
              <a:gd name="connsiteX35" fmla="*/ 1976815 w 2924107"/>
              <a:gd name="connsiteY35" fmla="*/ 131568 h 802567"/>
              <a:gd name="connsiteX36" fmla="*/ 1976815 w 2924107"/>
              <a:gd name="connsiteY36" fmla="*/ 95387 h 802567"/>
              <a:gd name="connsiteX37" fmla="*/ 2065623 w 2924107"/>
              <a:gd name="connsiteY37" fmla="*/ 95387 h 802567"/>
              <a:gd name="connsiteX38" fmla="*/ 2065623 w 2924107"/>
              <a:gd name="connsiteY38" fmla="*/ 69073 h 802567"/>
              <a:gd name="connsiteX39" fmla="*/ 2187324 w 2924107"/>
              <a:gd name="connsiteY39" fmla="*/ 69073 h 802567"/>
              <a:gd name="connsiteX40" fmla="*/ 2187324 w 2924107"/>
              <a:gd name="connsiteY40" fmla="*/ 29603 h 802567"/>
              <a:gd name="connsiteX41" fmla="*/ 2272843 w 2924107"/>
              <a:gd name="connsiteY41" fmla="*/ 29603 h 802567"/>
              <a:gd name="connsiteX42" fmla="*/ 2276133 w 2924107"/>
              <a:gd name="connsiteY42" fmla="*/ 26313 h 802567"/>
              <a:gd name="connsiteX43" fmla="*/ 2381387 w 2924107"/>
              <a:gd name="connsiteY43" fmla="*/ 26313 h 802567"/>
              <a:gd name="connsiteX44" fmla="*/ 2391255 w 2924107"/>
              <a:gd name="connsiteY44" fmla="*/ 16445 h 802567"/>
              <a:gd name="connsiteX45" fmla="*/ 2486642 w 2924107"/>
              <a:gd name="connsiteY45" fmla="*/ 16445 h 802567"/>
              <a:gd name="connsiteX46" fmla="*/ 2486642 w 2924107"/>
              <a:gd name="connsiteY46" fmla="*/ 6578 h 802567"/>
              <a:gd name="connsiteX47" fmla="*/ 2687284 w 2924107"/>
              <a:gd name="connsiteY47" fmla="*/ 6578 h 802567"/>
              <a:gd name="connsiteX48" fmla="*/ 2687284 w 2924107"/>
              <a:gd name="connsiteY48" fmla="*/ 0 h 802567"/>
              <a:gd name="connsiteX49" fmla="*/ 2924107 w 2924107"/>
              <a:gd name="connsiteY49" fmla="*/ 0 h 802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24107" h="802567">
                <a:moveTo>
                  <a:pt x="0" y="802567"/>
                </a:moveTo>
                <a:lnTo>
                  <a:pt x="92098" y="802567"/>
                </a:lnTo>
                <a:lnTo>
                  <a:pt x="92098" y="786121"/>
                </a:lnTo>
                <a:lnTo>
                  <a:pt x="223667" y="786121"/>
                </a:lnTo>
                <a:lnTo>
                  <a:pt x="223667" y="766385"/>
                </a:lnTo>
                <a:lnTo>
                  <a:pt x="414441" y="766385"/>
                </a:lnTo>
                <a:lnTo>
                  <a:pt x="414441" y="670998"/>
                </a:lnTo>
                <a:lnTo>
                  <a:pt x="519695" y="670998"/>
                </a:lnTo>
                <a:lnTo>
                  <a:pt x="519695" y="641396"/>
                </a:lnTo>
                <a:lnTo>
                  <a:pt x="638107" y="641396"/>
                </a:lnTo>
                <a:lnTo>
                  <a:pt x="621661" y="624950"/>
                </a:lnTo>
                <a:lnTo>
                  <a:pt x="723626" y="624950"/>
                </a:lnTo>
                <a:lnTo>
                  <a:pt x="723626" y="539430"/>
                </a:lnTo>
                <a:lnTo>
                  <a:pt x="828881" y="539430"/>
                </a:lnTo>
                <a:lnTo>
                  <a:pt x="828881" y="490092"/>
                </a:lnTo>
                <a:lnTo>
                  <a:pt x="920979" y="490092"/>
                </a:lnTo>
                <a:lnTo>
                  <a:pt x="920979" y="417729"/>
                </a:lnTo>
                <a:lnTo>
                  <a:pt x="1039390" y="417729"/>
                </a:lnTo>
                <a:lnTo>
                  <a:pt x="1039390" y="368391"/>
                </a:lnTo>
                <a:lnTo>
                  <a:pt x="1134777" y="368391"/>
                </a:lnTo>
                <a:lnTo>
                  <a:pt x="1134777" y="335499"/>
                </a:lnTo>
                <a:lnTo>
                  <a:pt x="1236743" y="335499"/>
                </a:lnTo>
                <a:lnTo>
                  <a:pt x="1236743" y="289450"/>
                </a:lnTo>
                <a:lnTo>
                  <a:pt x="1351865" y="289450"/>
                </a:lnTo>
                <a:lnTo>
                  <a:pt x="1351865" y="246690"/>
                </a:lnTo>
                <a:lnTo>
                  <a:pt x="1443963" y="246690"/>
                </a:lnTo>
                <a:lnTo>
                  <a:pt x="1443963" y="207220"/>
                </a:lnTo>
                <a:lnTo>
                  <a:pt x="1545928" y="207220"/>
                </a:lnTo>
                <a:lnTo>
                  <a:pt x="1545928" y="200642"/>
                </a:lnTo>
                <a:lnTo>
                  <a:pt x="1647894" y="200642"/>
                </a:lnTo>
                <a:lnTo>
                  <a:pt x="1647894" y="190774"/>
                </a:lnTo>
                <a:lnTo>
                  <a:pt x="1756438" y="190774"/>
                </a:lnTo>
                <a:lnTo>
                  <a:pt x="1756438" y="164460"/>
                </a:lnTo>
                <a:lnTo>
                  <a:pt x="1858403" y="164460"/>
                </a:lnTo>
                <a:lnTo>
                  <a:pt x="1858403" y="131568"/>
                </a:lnTo>
                <a:lnTo>
                  <a:pt x="1976815" y="131568"/>
                </a:lnTo>
                <a:lnTo>
                  <a:pt x="1976815" y="95387"/>
                </a:lnTo>
                <a:lnTo>
                  <a:pt x="2065623" y="95387"/>
                </a:lnTo>
                <a:lnTo>
                  <a:pt x="2065623" y="69073"/>
                </a:lnTo>
                <a:lnTo>
                  <a:pt x="2187324" y="69073"/>
                </a:lnTo>
                <a:lnTo>
                  <a:pt x="2187324" y="29603"/>
                </a:lnTo>
                <a:lnTo>
                  <a:pt x="2272843" y="29603"/>
                </a:lnTo>
                <a:lnTo>
                  <a:pt x="2276133" y="26313"/>
                </a:lnTo>
                <a:lnTo>
                  <a:pt x="2381387" y="26313"/>
                </a:lnTo>
                <a:lnTo>
                  <a:pt x="2391255" y="16445"/>
                </a:lnTo>
                <a:lnTo>
                  <a:pt x="2486642" y="16445"/>
                </a:lnTo>
                <a:lnTo>
                  <a:pt x="2486642" y="6578"/>
                </a:lnTo>
                <a:lnTo>
                  <a:pt x="2687284" y="6578"/>
                </a:lnTo>
                <a:lnTo>
                  <a:pt x="2687284" y="0"/>
                </a:lnTo>
                <a:lnTo>
                  <a:pt x="2924107"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F337117-177B-4A79-905A-F60C37FC9822}"/>
              </a:ext>
            </a:extLst>
          </p:cNvPr>
          <p:cNvSpPr>
            <a:spLocks noGrp="1"/>
          </p:cNvSpPr>
          <p:nvPr>
            <p:ph type="title"/>
          </p:nvPr>
        </p:nvSpPr>
        <p:spPr/>
        <p:txBody>
          <a:bodyPr/>
          <a:lstStyle/>
          <a:p>
            <a:r>
              <a:rPr lang="en-US" dirty="0"/>
              <a:t>RECOVERY Trial: Mortality With Dexamethasone + Usual Care vs Usual Care Alone</a:t>
            </a:r>
          </a:p>
        </p:txBody>
      </p:sp>
      <p:grpSp>
        <p:nvGrpSpPr>
          <p:cNvPr id="4" name="Group 1">
            <a:extLst>
              <a:ext uri="{FF2B5EF4-FFF2-40B4-BE49-F238E27FC236}">
                <a16:creationId xmlns:a16="http://schemas.microsoft.com/office/drawing/2014/main" id="{D4042375-E6A9-4BD0-AA21-5DC716A94A14}"/>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0BE5446B-C475-4DFD-B7F4-7FDF6DA979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5F5D34C5-36D3-411A-9688-08ACC048361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F567A383-A985-4A04-8409-83EE44C2BB19}"/>
              </a:ext>
            </a:extLst>
          </p:cNvPr>
          <p:cNvSpPr txBox="1"/>
          <p:nvPr/>
        </p:nvSpPr>
        <p:spPr bwMode="auto">
          <a:xfrm>
            <a:off x="2763115" y="1487755"/>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Participants (N = 6425)</a:t>
            </a:r>
          </a:p>
        </p:txBody>
      </p:sp>
      <p:sp>
        <p:nvSpPr>
          <p:cNvPr id="10" name="TextBox 9">
            <a:extLst>
              <a:ext uri="{FF2B5EF4-FFF2-40B4-BE49-F238E27FC236}">
                <a16:creationId xmlns:a16="http://schemas.microsoft.com/office/drawing/2014/main" id="{43DC7E5F-E00D-496C-AA97-E3BEBCE8DD00}"/>
              </a:ext>
            </a:extLst>
          </p:cNvPr>
          <p:cNvSpPr txBox="1"/>
          <p:nvPr/>
        </p:nvSpPr>
        <p:spPr bwMode="auto">
          <a:xfrm>
            <a:off x="8318926" y="1496386"/>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Oxygen (n = 1535)</a:t>
            </a:r>
          </a:p>
        </p:txBody>
      </p:sp>
      <p:sp>
        <p:nvSpPr>
          <p:cNvPr id="13" name="TextBox 12">
            <a:extLst>
              <a:ext uri="{FF2B5EF4-FFF2-40B4-BE49-F238E27FC236}">
                <a16:creationId xmlns:a16="http://schemas.microsoft.com/office/drawing/2014/main" id="{CF3EA584-5500-4B5A-A100-18E6942C5E2E}"/>
              </a:ext>
            </a:extLst>
          </p:cNvPr>
          <p:cNvSpPr txBox="1"/>
          <p:nvPr/>
        </p:nvSpPr>
        <p:spPr bwMode="auto">
          <a:xfrm rot="16200000">
            <a:off x="426057" y="3290970"/>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Mortality (%)</a:t>
            </a:r>
          </a:p>
        </p:txBody>
      </p:sp>
      <p:sp>
        <p:nvSpPr>
          <p:cNvPr id="3" name="Freeform: Shape 2">
            <a:extLst>
              <a:ext uri="{FF2B5EF4-FFF2-40B4-BE49-F238E27FC236}">
                <a16:creationId xmlns:a16="http://schemas.microsoft.com/office/drawing/2014/main" id="{16B03AB4-8C21-4313-B9C7-68760E423F78}"/>
              </a:ext>
            </a:extLst>
          </p:cNvPr>
          <p:cNvSpPr/>
          <p:nvPr/>
        </p:nvSpPr>
        <p:spPr bwMode="auto">
          <a:xfrm>
            <a:off x="2411226" y="2020664"/>
            <a:ext cx="2915323" cy="2909944"/>
          </a:xfrm>
          <a:custGeom>
            <a:avLst/>
            <a:gdLst>
              <a:gd name="connsiteX0" fmla="*/ 0 w 2915323"/>
              <a:gd name="connsiteY0" fmla="*/ 0 h 2909944"/>
              <a:gd name="connsiteX1" fmla="*/ 0 w 2915323"/>
              <a:gd name="connsiteY1" fmla="*/ 2909944 h 2909944"/>
              <a:gd name="connsiteX2" fmla="*/ 2915323 w 2915323"/>
              <a:gd name="connsiteY2" fmla="*/ 2909944 h 2909944"/>
            </a:gdLst>
            <a:ahLst/>
            <a:cxnLst>
              <a:cxn ang="0">
                <a:pos x="connsiteX0" y="connsiteY0"/>
              </a:cxn>
              <a:cxn ang="0">
                <a:pos x="connsiteX1" y="connsiteY1"/>
              </a:cxn>
              <a:cxn ang="0">
                <a:pos x="connsiteX2" y="connsiteY2"/>
              </a:cxn>
            </a:cxnLst>
            <a:rect l="l" t="t" r="r" b="b"/>
            <a:pathLst>
              <a:path w="2915323" h="2909944">
                <a:moveTo>
                  <a:pt x="0" y="0"/>
                </a:moveTo>
                <a:lnTo>
                  <a:pt x="0" y="2909944"/>
                </a:lnTo>
                <a:lnTo>
                  <a:pt x="2915323" y="29099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 name="Group 20">
            <a:extLst>
              <a:ext uri="{FF2B5EF4-FFF2-40B4-BE49-F238E27FC236}">
                <a16:creationId xmlns:a16="http://schemas.microsoft.com/office/drawing/2014/main" id="{B7470631-C82E-406C-8724-6E9C01209613}"/>
              </a:ext>
            </a:extLst>
          </p:cNvPr>
          <p:cNvGrpSpPr/>
          <p:nvPr/>
        </p:nvGrpSpPr>
        <p:grpSpPr>
          <a:xfrm>
            <a:off x="2351654" y="2020664"/>
            <a:ext cx="59571" cy="2909944"/>
            <a:chOff x="1731981" y="1974028"/>
            <a:chExt cx="91440" cy="2909944"/>
          </a:xfrm>
        </p:grpSpPr>
        <p:cxnSp>
          <p:nvCxnSpPr>
            <p:cNvPr id="15" name="Straight Connector 14">
              <a:extLst>
                <a:ext uri="{FF2B5EF4-FFF2-40B4-BE49-F238E27FC236}">
                  <a16:creationId xmlns:a16="http://schemas.microsoft.com/office/drawing/2014/main" id="{A6541F6F-5974-443A-A2A3-3D96FB9F4D49}"/>
                </a:ext>
              </a:extLst>
            </p:cNvPr>
            <p:cNvCxnSpPr>
              <a:cxnSpLocks/>
            </p:cNvCxnSpPr>
            <p:nvPr/>
          </p:nvCxnSpPr>
          <p:spPr bwMode="auto">
            <a:xfrm>
              <a:off x="1731981" y="19740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1EA4EFF-3C2D-484D-BE09-D9393B8DF958}"/>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4A9B453-D39C-4AEB-8726-C63D7DD8CF1D}"/>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CDAFA9F-282F-44BB-A9B6-D1DF19D5DB98}"/>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7275ACC-27C0-4BAE-A59F-BA8ECDA27BE4}"/>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F1C00C3-1963-438E-AE34-414B4C795398}"/>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243259C9-70C9-4E78-8D71-9458764A4A4D}"/>
              </a:ext>
            </a:extLst>
          </p:cNvPr>
          <p:cNvGrpSpPr/>
          <p:nvPr/>
        </p:nvGrpSpPr>
        <p:grpSpPr>
          <a:xfrm rot="5400000">
            <a:off x="3831894" y="3513409"/>
            <a:ext cx="61076" cy="2891655"/>
            <a:chOff x="1731981" y="2556017"/>
            <a:chExt cx="91440" cy="2327955"/>
          </a:xfrm>
        </p:grpSpPr>
        <p:cxnSp>
          <p:nvCxnSpPr>
            <p:cNvPr id="24" name="Straight Connector 23">
              <a:extLst>
                <a:ext uri="{FF2B5EF4-FFF2-40B4-BE49-F238E27FC236}">
                  <a16:creationId xmlns:a16="http://schemas.microsoft.com/office/drawing/2014/main" id="{C8CEC28E-8D71-4BFC-B36E-EC0112D59DAF}"/>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F0E54EB-B6BE-47AB-BD02-3BF9757AC319}"/>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C087A18-548A-4DCD-89FD-8779DC41FE14}"/>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4F618DB-D036-4CFA-8BE0-C4EFB34FA227}"/>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F1DD595-7AEC-445D-8553-E0DB77E8865D}"/>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884D13EA-BF2A-472D-AEB7-E99002BB5D1B}"/>
              </a:ext>
            </a:extLst>
          </p:cNvPr>
          <p:cNvSpPr txBox="1"/>
          <p:nvPr/>
        </p:nvSpPr>
        <p:spPr bwMode="auto">
          <a:xfrm>
            <a:off x="1984696" y="1830987"/>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0" name="TextBox 29">
            <a:extLst>
              <a:ext uri="{FF2B5EF4-FFF2-40B4-BE49-F238E27FC236}">
                <a16:creationId xmlns:a16="http://schemas.microsoft.com/office/drawing/2014/main" id="{59A2CE09-E394-462F-A069-58EBFB74A83B}"/>
              </a:ext>
            </a:extLst>
          </p:cNvPr>
          <p:cNvSpPr txBox="1"/>
          <p:nvPr/>
        </p:nvSpPr>
        <p:spPr bwMode="auto">
          <a:xfrm>
            <a:off x="1984696" y="241297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43736ADF-5440-4CB7-9790-D5778D7B74E0}"/>
              </a:ext>
            </a:extLst>
          </p:cNvPr>
          <p:cNvSpPr txBox="1"/>
          <p:nvPr/>
        </p:nvSpPr>
        <p:spPr bwMode="auto">
          <a:xfrm>
            <a:off x="1984696" y="298922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2" name="TextBox 31">
            <a:extLst>
              <a:ext uri="{FF2B5EF4-FFF2-40B4-BE49-F238E27FC236}">
                <a16:creationId xmlns:a16="http://schemas.microsoft.com/office/drawing/2014/main" id="{BC7E97BA-BDD4-4A9E-AC1A-D4FE8BC6CA3B}"/>
              </a:ext>
            </a:extLst>
          </p:cNvPr>
          <p:cNvSpPr txBox="1"/>
          <p:nvPr/>
        </p:nvSpPr>
        <p:spPr bwMode="auto">
          <a:xfrm>
            <a:off x="1984696" y="357121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3" name="TextBox 32">
            <a:extLst>
              <a:ext uri="{FF2B5EF4-FFF2-40B4-BE49-F238E27FC236}">
                <a16:creationId xmlns:a16="http://schemas.microsoft.com/office/drawing/2014/main" id="{20914FE9-2644-4C49-BD10-D75164F020AE}"/>
              </a:ext>
            </a:extLst>
          </p:cNvPr>
          <p:cNvSpPr txBox="1"/>
          <p:nvPr/>
        </p:nvSpPr>
        <p:spPr bwMode="auto">
          <a:xfrm>
            <a:off x="1984696" y="4162046"/>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4" name="TextBox 33">
            <a:extLst>
              <a:ext uri="{FF2B5EF4-FFF2-40B4-BE49-F238E27FC236}">
                <a16:creationId xmlns:a16="http://schemas.microsoft.com/office/drawing/2014/main" id="{2691A273-C6C8-43D0-9F00-708D0AD7277C}"/>
              </a:ext>
            </a:extLst>
          </p:cNvPr>
          <p:cNvSpPr txBox="1"/>
          <p:nvPr/>
        </p:nvSpPr>
        <p:spPr bwMode="auto">
          <a:xfrm>
            <a:off x="2101715" y="4744033"/>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3EF82C60-F01D-464E-AB72-221594DD7428}"/>
              </a:ext>
            </a:extLst>
          </p:cNvPr>
          <p:cNvSpPr txBox="1"/>
          <p:nvPr/>
        </p:nvSpPr>
        <p:spPr bwMode="auto">
          <a:xfrm>
            <a:off x="2269893" y="4980245"/>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 name="TextBox 35">
            <a:extLst>
              <a:ext uri="{FF2B5EF4-FFF2-40B4-BE49-F238E27FC236}">
                <a16:creationId xmlns:a16="http://schemas.microsoft.com/office/drawing/2014/main" id="{D4CE5D3D-C9F0-464E-BF1A-26A67B251490}"/>
              </a:ext>
            </a:extLst>
          </p:cNvPr>
          <p:cNvSpPr txBox="1"/>
          <p:nvPr/>
        </p:nvSpPr>
        <p:spPr bwMode="auto">
          <a:xfrm>
            <a:off x="2989785" y="4986728"/>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7" name="TextBox 36">
            <a:extLst>
              <a:ext uri="{FF2B5EF4-FFF2-40B4-BE49-F238E27FC236}">
                <a16:creationId xmlns:a16="http://schemas.microsoft.com/office/drawing/2014/main" id="{62752C6C-679D-4122-AFFF-1F6F147BF0F5}"/>
              </a:ext>
            </a:extLst>
          </p:cNvPr>
          <p:cNvSpPr txBox="1"/>
          <p:nvPr/>
        </p:nvSpPr>
        <p:spPr bwMode="auto">
          <a:xfrm>
            <a:off x="3656101" y="498613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8" name="TextBox 37">
            <a:extLst>
              <a:ext uri="{FF2B5EF4-FFF2-40B4-BE49-F238E27FC236}">
                <a16:creationId xmlns:a16="http://schemas.microsoft.com/office/drawing/2014/main" id="{39FC66F1-D648-4A3A-ADF3-7CDB43ED488E}"/>
              </a:ext>
            </a:extLst>
          </p:cNvPr>
          <p:cNvSpPr txBox="1"/>
          <p:nvPr/>
        </p:nvSpPr>
        <p:spPr bwMode="auto">
          <a:xfrm>
            <a:off x="4380127" y="499261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39" name="TextBox 38">
            <a:extLst>
              <a:ext uri="{FF2B5EF4-FFF2-40B4-BE49-F238E27FC236}">
                <a16:creationId xmlns:a16="http://schemas.microsoft.com/office/drawing/2014/main" id="{C8D0724B-6CD6-41D9-ACA5-652080B4356C}"/>
              </a:ext>
            </a:extLst>
          </p:cNvPr>
          <p:cNvSpPr txBox="1"/>
          <p:nvPr/>
        </p:nvSpPr>
        <p:spPr bwMode="auto">
          <a:xfrm>
            <a:off x="5107933" y="498774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40" name="TextBox 39">
            <a:extLst>
              <a:ext uri="{FF2B5EF4-FFF2-40B4-BE49-F238E27FC236}">
                <a16:creationId xmlns:a16="http://schemas.microsoft.com/office/drawing/2014/main" id="{929900D7-E4C2-4C77-B014-7FB33D8E049D}"/>
              </a:ext>
            </a:extLst>
          </p:cNvPr>
          <p:cNvSpPr txBox="1"/>
          <p:nvPr/>
        </p:nvSpPr>
        <p:spPr bwMode="auto">
          <a:xfrm>
            <a:off x="2497287" y="5249063"/>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Since Randomization</a:t>
            </a:r>
          </a:p>
        </p:txBody>
      </p:sp>
      <p:sp>
        <p:nvSpPr>
          <p:cNvPr id="41" name="TextBox 40">
            <a:extLst>
              <a:ext uri="{FF2B5EF4-FFF2-40B4-BE49-F238E27FC236}">
                <a16:creationId xmlns:a16="http://schemas.microsoft.com/office/drawing/2014/main" id="{BFF6BC0E-701F-4DA2-BD83-1FFF72B91140}"/>
              </a:ext>
            </a:extLst>
          </p:cNvPr>
          <p:cNvSpPr txBox="1"/>
          <p:nvPr/>
        </p:nvSpPr>
        <p:spPr bwMode="auto">
          <a:xfrm>
            <a:off x="409326" y="5323231"/>
            <a:ext cx="170601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Dexamethasone</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Usual care</a:t>
            </a:r>
          </a:p>
        </p:txBody>
      </p:sp>
      <p:sp>
        <p:nvSpPr>
          <p:cNvPr id="42" name="TextBox 41">
            <a:extLst>
              <a:ext uri="{FF2B5EF4-FFF2-40B4-BE49-F238E27FC236}">
                <a16:creationId xmlns:a16="http://schemas.microsoft.com/office/drawing/2014/main" id="{7823EB62-22F3-40DC-9946-B9EFD26BD885}"/>
              </a:ext>
            </a:extLst>
          </p:cNvPr>
          <p:cNvSpPr txBox="1"/>
          <p:nvPr/>
        </p:nvSpPr>
        <p:spPr bwMode="auto">
          <a:xfrm>
            <a:off x="2110246"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2104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4321</a:t>
            </a:r>
          </a:p>
        </p:txBody>
      </p:sp>
      <p:sp>
        <p:nvSpPr>
          <p:cNvPr id="43" name="TextBox 42">
            <a:extLst>
              <a:ext uri="{FF2B5EF4-FFF2-40B4-BE49-F238E27FC236}">
                <a16:creationId xmlns:a16="http://schemas.microsoft.com/office/drawing/2014/main" id="{2E1F4D70-BCD5-442E-88AD-37662A2A6FB3}"/>
              </a:ext>
            </a:extLst>
          </p:cNvPr>
          <p:cNvSpPr txBox="1"/>
          <p:nvPr/>
        </p:nvSpPr>
        <p:spPr bwMode="auto">
          <a:xfrm>
            <a:off x="2838793"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3754</a:t>
            </a:r>
          </a:p>
        </p:txBody>
      </p:sp>
      <p:sp>
        <p:nvSpPr>
          <p:cNvPr id="44" name="TextBox 43">
            <a:extLst>
              <a:ext uri="{FF2B5EF4-FFF2-40B4-BE49-F238E27FC236}">
                <a16:creationId xmlns:a16="http://schemas.microsoft.com/office/drawing/2014/main" id="{093027BD-B341-4EEB-AACF-38D811FBD8EB}"/>
              </a:ext>
            </a:extLst>
          </p:cNvPr>
          <p:cNvSpPr txBox="1"/>
          <p:nvPr/>
        </p:nvSpPr>
        <p:spPr bwMode="auto">
          <a:xfrm>
            <a:off x="3585888"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3427</a:t>
            </a:r>
          </a:p>
        </p:txBody>
      </p:sp>
      <p:sp>
        <p:nvSpPr>
          <p:cNvPr id="45" name="TextBox 44">
            <a:extLst>
              <a:ext uri="{FF2B5EF4-FFF2-40B4-BE49-F238E27FC236}">
                <a16:creationId xmlns:a16="http://schemas.microsoft.com/office/drawing/2014/main" id="{EDCC2015-6897-43E5-B726-FC850FAF10CC}"/>
              </a:ext>
            </a:extLst>
          </p:cNvPr>
          <p:cNvSpPr txBox="1"/>
          <p:nvPr/>
        </p:nvSpPr>
        <p:spPr bwMode="auto">
          <a:xfrm>
            <a:off x="4312887"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1659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3271</a:t>
            </a:r>
          </a:p>
        </p:txBody>
      </p:sp>
      <p:sp>
        <p:nvSpPr>
          <p:cNvPr id="46" name="TextBox 45">
            <a:extLst>
              <a:ext uri="{FF2B5EF4-FFF2-40B4-BE49-F238E27FC236}">
                <a16:creationId xmlns:a16="http://schemas.microsoft.com/office/drawing/2014/main" id="{B00F664B-21F6-4DC9-8493-4AB38CE2FDA2}"/>
              </a:ext>
            </a:extLst>
          </p:cNvPr>
          <p:cNvSpPr txBox="1"/>
          <p:nvPr/>
        </p:nvSpPr>
        <p:spPr bwMode="auto">
          <a:xfrm>
            <a:off x="5031269"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1621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3205</a:t>
            </a:r>
          </a:p>
        </p:txBody>
      </p:sp>
      <p:sp>
        <p:nvSpPr>
          <p:cNvPr id="49" name="TextBox 48">
            <a:extLst>
              <a:ext uri="{FF2B5EF4-FFF2-40B4-BE49-F238E27FC236}">
                <a16:creationId xmlns:a16="http://schemas.microsoft.com/office/drawing/2014/main" id="{0BD4A6CA-7A88-4BD6-AA87-9DCB0FEF89BF}"/>
              </a:ext>
            </a:extLst>
          </p:cNvPr>
          <p:cNvSpPr txBox="1"/>
          <p:nvPr/>
        </p:nvSpPr>
        <p:spPr bwMode="auto">
          <a:xfrm>
            <a:off x="4276428" y="3115725"/>
            <a:ext cx="11762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Usual care</a:t>
            </a:r>
          </a:p>
        </p:txBody>
      </p:sp>
      <p:sp>
        <p:nvSpPr>
          <p:cNvPr id="50" name="TextBox 49">
            <a:extLst>
              <a:ext uri="{FF2B5EF4-FFF2-40B4-BE49-F238E27FC236}">
                <a16:creationId xmlns:a16="http://schemas.microsoft.com/office/drawing/2014/main" id="{46D9EA3E-2F4B-4192-B43F-DFBCC717EEF0}"/>
              </a:ext>
            </a:extLst>
          </p:cNvPr>
          <p:cNvSpPr txBox="1"/>
          <p:nvPr/>
        </p:nvSpPr>
        <p:spPr bwMode="auto">
          <a:xfrm>
            <a:off x="4007635" y="3816613"/>
            <a:ext cx="18413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Dexamethasone + usual care</a:t>
            </a:r>
          </a:p>
        </p:txBody>
      </p:sp>
      <p:sp>
        <p:nvSpPr>
          <p:cNvPr id="51" name="TextBox 50">
            <a:extLst>
              <a:ext uri="{FF2B5EF4-FFF2-40B4-BE49-F238E27FC236}">
                <a16:creationId xmlns:a16="http://schemas.microsoft.com/office/drawing/2014/main" id="{573A4117-4781-4ABB-BC41-32D59198A9E3}"/>
              </a:ext>
            </a:extLst>
          </p:cNvPr>
          <p:cNvSpPr txBox="1"/>
          <p:nvPr/>
        </p:nvSpPr>
        <p:spPr bwMode="auto">
          <a:xfrm>
            <a:off x="2650817" y="1938372"/>
            <a:ext cx="278626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0.83 (95% CI: 0.75-0.93)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&lt;.001</a:t>
            </a:r>
          </a:p>
        </p:txBody>
      </p:sp>
      <p:sp>
        <p:nvSpPr>
          <p:cNvPr id="52" name="TextBox 51">
            <a:extLst>
              <a:ext uri="{FF2B5EF4-FFF2-40B4-BE49-F238E27FC236}">
                <a16:creationId xmlns:a16="http://schemas.microsoft.com/office/drawing/2014/main" id="{0EC2698F-7D87-4734-8A40-D4BB419463AC}"/>
              </a:ext>
            </a:extLst>
          </p:cNvPr>
          <p:cNvSpPr txBox="1"/>
          <p:nvPr/>
        </p:nvSpPr>
        <p:spPr bwMode="auto">
          <a:xfrm rot="16200000">
            <a:off x="5924369" y="3290970"/>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Mortality (%)</a:t>
            </a:r>
          </a:p>
        </p:txBody>
      </p:sp>
      <p:sp>
        <p:nvSpPr>
          <p:cNvPr id="53" name="Freeform: Shape 52">
            <a:extLst>
              <a:ext uri="{FF2B5EF4-FFF2-40B4-BE49-F238E27FC236}">
                <a16:creationId xmlns:a16="http://schemas.microsoft.com/office/drawing/2014/main" id="{A48010C5-417F-46F6-8468-CF778A2D961D}"/>
              </a:ext>
            </a:extLst>
          </p:cNvPr>
          <p:cNvSpPr/>
          <p:nvPr/>
        </p:nvSpPr>
        <p:spPr bwMode="auto">
          <a:xfrm>
            <a:off x="7909538" y="2020664"/>
            <a:ext cx="2915323" cy="2909944"/>
          </a:xfrm>
          <a:custGeom>
            <a:avLst/>
            <a:gdLst>
              <a:gd name="connsiteX0" fmla="*/ 0 w 2915323"/>
              <a:gd name="connsiteY0" fmla="*/ 0 h 2909944"/>
              <a:gd name="connsiteX1" fmla="*/ 0 w 2915323"/>
              <a:gd name="connsiteY1" fmla="*/ 2909944 h 2909944"/>
              <a:gd name="connsiteX2" fmla="*/ 2915323 w 2915323"/>
              <a:gd name="connsiteY2" fmla="*/ 2909944 h 2909944"/>
            </a:gdLst>
            <a:ahLst/>
            <a:cxnLst>
              <a:cxn ang="0">
                <a:pos x="connsiteX0" y="connsiteY0"/>
              </a:cxn>
              <a:cxn ang="0">
                <a:pos x="connsiteX1" y="connsiteY1"/>
              </a:cxn>
              <a:cxn ang="0">
                <a:pos x="connsiteX2" y="connsiteY2"/>
              </a:cxn>
            </a:cxnLst>
            <a:rect l="l" t="t" r="r" b="b"/>
            <a:pathLst>
              <a:path w="2915323" h="2909944">
                <a:moveTo>
                  <a:pt x="0" y="0"/>
                </a:moveTo>
                <a:lnTo>
                  <a:pt x="0" y="2909944"/>
                </a:lnTo>
                <a:lnTo>
                  <a:pt x="2915323" y="29099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4" name="Group 53">
            <a:extLst>
              <a:ext uri="{FF2B5EF4-FFF2-40B4-BE49-F238E27FC236}">
                <a16:creationId xmlns:a16="http://schemas.microsoft.com/office/drawing/2014/main" id="{2001928D-F02A-4E57-8E58-A90566984056}"/>
              </a:ext>
            </a:extLst>
          </p:cNvPr>
          <p:cNvGrpSpPr/>
          <p:nvPr/>
        </p:nvGrpSpPr>
        <p:grpSpPr>
          <a:xfrm>
            <a:off x="7849966" y="2020664"/>
            <a:ext cx="59571" cy="2909944"/>
            <a:chOff x="1731981" y="1974028"/>
            <a:chExt cx="91440" cy="2909944"/>
          </a:xfrm>
        </p:grpSpPr>
        <p:cxnSp>
          <p:nvCxnSpPr>
            <p:cNvPr id="55" name="Straight Connector 54">
              <a:extLst>
                <a:ext uri="{FF2B5EF4-FFF2-40B4-BE49-F238E27FC236}">
                  <a16:creationId xmlns:a16="http://schemas.microsoft.com/office/drawing/2014/main" id="{AC90FA43-25CC-4ADE-98AE-AB647BC1F847}"/>
                </a:ext>
              </a:extLst>
            </p:cNvPr>
            <p:cNvCxnSpPr>
              <a:cxnSpLocks/>
            </p:cNvCxnSpPr>
            <p:nvPr/>
          </p:nvCxnSpPr>
          <p:spPr bwMode="auto">
            <a:xfrm>
              <a:off x="1731981" y="19740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23BDA09-7971-4ED9-BDFE-0246BDFAFC67}"/>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0DD4227-1C6A-40FA-99BF-B74DC386DAB2}"/>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7675DB1-5636-4C12-A3D9-24C218A62371}"/>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683D0E6-1CCB-45B5-BB8C-0374A4207EFB}"/>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778485C-41F6-4543-8D13-67775F9D653D}"/>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F6E7FCF1-36CB-4AA6-9BFA-DBD6223A702E}"/>
              </a:ext>
            </a:extLst>
          </p:cNvPr>
          <p:cNvGrpSpPr/>
          <p:nvPr/>
        </p:nvGrpSpPr>
        <p:grpSpPr>
          <a:xfrm rot="5400000">
            <a:off x="9330206" y="3513409"/>
            <a:ext cx="61076" cy="2891655"/>
            <a:chOff x="1731981" y="2556017"/>
            <a:chExt cx="91440" cy="2327955"/>
          </a:xfrm>
        </p:grpSpPr>
        <p:cxnSp>
          <p:nvCxnSpPr>
            <p:cNvPr id="62" name="Straight Connector 61">
              <a:extLst>
                <a:ext uri="{FF2B5EF4-FFF2-40B4-BE49-F238E27FC236}">
                  <a16:creationId xmlns:a16="http://schemas.microsoft.com/office/drawing/2014/main" id="{6C685A51-76F1-4A97-9E7E-7D054014D3A1}"/>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99446A4-9E94-4E38-95F6-CCB6DA90F310}"/>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E53F9A4-0BD4-4B54-B124-1FB90D8285A0}"/>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CDEA234-08DD-4A99-94E1-C20A1BCECA1C}"/>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E44C7BE-A4CE-4EC6-9F52-320C0344ABF4}"/>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67" name="TextBox 66">
            <a:extLst>
              <a:ext uri="{FF2B5EF4-FFF2-40B4-BE49-F238E27FC236}">
                <a16:creationId xmlns:a16="http://schemas.microsoft.com/office/drawing/2014/main" id="{7B056690-1F08-4940-9FCB-ACA681DE5030}"/>
              </a:ext>
            </a:extLst>
          </p:cNvPr>
          <p:cNvSpPr txBox="1"/>
          <p:nvPr/>
        </p:nvSpPr>
        <p:spPr bwMode="auto">
          <a:xfrm>
            <a:off x="7483008" y="1830987"/>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68" name="TextBox 67">
            <a:extLst>
              <a:ext uri="{FF2B5EF4-FFF2-40B4-BE49-F238E27FC236}">
                <a16:creationId xmlns:a16="http://schemas.microsoft.com/office/drawing/2014/main" id="{F5496E8E-E49C-477E-BF72-DCEE278C039A}"/>
              </a:ext>
            </a:extLst>
          </p:cNvPr>
          <p:cNvSpPr txBox="1"/>
          <p:nvPr/>
        </p:nvSpPr>
        <p:spPr bwMode="auto">
          <a:xfrm>
            <a:off x="7483008" y="241297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9" name="TextBox 68">
            <a:extLst>
              <a:ext uri="{FF2B5EF4-FFF2-40B4-BE49-F238E27FC236}">
                <a16:creationId xmlns:a16="http://schemas.microsoft.com/office/drawing/2014/main" id="{C5714508-8F16-4ACD-8BB4-0409161DF603}"/>
              </a:ext>
            </a:extLst>
          </p:cNvPr>
          <p:cNvSpPr txBox="1"/>
          <p:nvPr/>
        </p:nvSpPr>
        <p:spPr bwMode="auto">
          <a:xfrm>
            <a:off x="7483008" y="298922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70" name="TextBox 69">
            <a:extLst>
              <a:ext uri="{FF2B5EF4-FFF2-40B4-BE49-F238E27FC236}">
                <a16:creationId xmlns:a16="http://schemas.microsoft.com/office/drawing/2014/main" id="{E6398383-AD27-448E-AAAF-80E41BD207E1}"/>
              </a:ext>
            </a:extLst>
          </p:cNvPr>
          <p:cNvSpPr txBox="1"/>
          <p:nvPr/>
        </p:nvSpPr>
        <p:spPr bwMode="auto">
          <a:xfrm>
            <a:off x="7483008" y="357121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1" name="TextBox 70">
            <a:extLst>
              <a:ext uri="{FF2B5EF4-FFF2-40B4-BE49-F238E27FC236}">
                <a16:creationId xmlns:a16="http://schemas.microsoft.com/office/drawing/2014/main" id="{9994F636-4DB4-4298-AFA9-66CDD69500F7}"/>
              </a:ext>
            </a:extLst>
          </p:cNvPr>
          <p:cNvSpPr txBox="1"/>
          <p:nvPr/>
        </p:nvSpPr>
        <p:spPr bwMode="auto">
          <a:xfrm>
            <a:off x="7483008" y="4162046"/>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2" name="TextBox 71">
            <a:extLst>
              <a:ext uri="{FF2B5EF4-FFF2-40B4-BE49-F238E27FC236}">
                <a16:creationId xmlns:a16="http://schemas.microsoft.com/office/drawing/2014/main" id="{BBD21971-FC34-4CDD-8AF8-2D1E3EECCD9E}"/>
              </a:ext>
            </a:extLst>
          </p:cNvPr>
          <p:cNvSpPr txBox="1"/>
          <p:nvPr/>
        </p:nvSpPr>
        <p:spPr bwMode="auto">
          <a:xfrm>
            <a:off x="7600027" y="4744033"/>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3" name="TextBox 72">
            <a:extLst>
              <a:ext uri="{FF2B5EF4-FFF2-40B4-BE49-F238E27FC236}">
                <a16:creationId xmlns:a16="http://schemas.microsoft.com/office/drawing/2014/main" id="{45A8298C-407A-4E0A-B683-EF8BF32BC1A5}"/>
              </a:ext>
            </a:extLst>
          </p:cNvPr>
          <p:cNvSpPr txBox="1"/>
          <p:nvPr/>
        </p:nvSpPr>
        <p:spPr bwMode="auto">
          <a:xfrm>
            <a:off x="7768205" y="4980245"/>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4" name="TextBox 73">
            <a:extLst>
              <a:ext uri="{FF2B5EF4-FFF2-40B4-BE49-F238E27FC236}">
                <a16:creationId xmlns:a16="http://schemas.microsoft.com/office/drawing/2014/main" id="{EA18ABA0-8308-481A-9747-1CED70C50FDA}"/>
              </a:ext>
            </a:extLst>
          </p:cNvPr>
          <p:cNvSpPr txBox="1"/>
          <p:nvPr/>
        </p:nvSpPr>
        <p:spPr bwMode="auto">
          <a:xfrm>
            <a:off x="8488097" y="4986728"/>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75" name="TextBox 74">
            <a:extLst>
              <a:ext uri="{FF2B5EF4-FFF2-40B4-BE49-F238E27FC236}">
                <a16:creationId xmlns:a16="http://schemas.microsoft.com/office/drawing/2014/main" id="{883F9678-F8C2-463B-8FFC-4870859D773B}"/>
              </a:ext>
            </a:extLst>
          </p:cNvPr>
          <p:cNvSpPr txBox="1"/>
          <p:nvPr/>
        </p:nvSpPr>
        <p:spPr bwMode="auto">
          <a:xfrm>
            <a:off x="9154413" y="498613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76" name="TextBox 75">
            <a:extLst>
              <a:ext uri="{FF2B5EF4-FFF2-40B4-BE49-F238E27FC236}">
                <a16:creationId xmlns:a16="http://schemas.microsoft.com/office/drawing/2014/main" id="{721DB699-DF87-4D0C-B6C4-C0C95E23FB30}"/>
              </a:ext>
            </a:extLst>
          </p:cNvPr>
          <p:cNvSpPr txBox="1"/>
          <p:nvPr/>
        </p:nvSpPr>
        <p:spPr bwMode="auto">
          <a:xfrm>
            <a:off x="9878439" y="499261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77" name="TextBox 76">
            <a:extLst>
              <a:ext uri="{FF2B5EF4-FFF2-40B4-BE49-F238E27FC236}">
                <a16:creationId xmlns:a16="http://schemas.microsoft.com/office/drawing/2014/main" id="{F143B8A4-1756-41FD-B0BE-B63452E6C6E9}"/>
              </a:ext>
            </a:extLst>
          </p:cNvPr>
          <p:cNvSpPr txBox="1"/>
          <p:nvPr/>
        </p:nvSpPr>
        <p:spPr bwMode="auto">
          <a:xfrm>
            <a:off x="10606245" y="498774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78" name="TextBox 77">
            <a:extLst>
              <a:ext uri="{FF2B5EF4-FFF2-40B4-BE49-F238E27FC236}">
                <a16:creationId xmlns:a16="http://schemas.microsoft.com/office/drawing/2014/main" id="{122D5F74-0B67-46CE-A6C1-C2D901C7801E}"/>
              </a:ext>
            </a:extLst>
          </p:cNvPr>
          <p:cNvSpPr txBox="1"/>
          <p:nvPr/>
        </p:nvSpPr>
        <p:spPr bwMode="auto">
          <a:xfrm>
            <a:off x="7995599" y="5249063"/>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Since Randomization</a:t>
            </a:r>
          </a:p>
        </p:txBody>
      </p:sp>
      <p:sp>
        <p:nvSpPr>
          <p:cNvPr id="79" name="TextBox 78">
            <a:extLst>
              <a:ext uri="{FF2B5EF4-FFF2-40B4-BE49-F238E27FC236}">
                <a16:creationId xmlns:a16="http://schemas.microsoft.com/office/drawing/2014/main" id="{8D3394DB-1002-4FE2-91BD-F50F88E435CD}"/>
              </a:ext>
            </a:extLst>
          </p:cNvPr>
          <p:cNvSpPr txBox="1"/>
          <p:nvPr/>
        </p:nvSpPr>
        <p:spPr bwMode="auto">
          <a:xfrm>
            <a:off x="5907839" y="5323231"/>
            <a:ext cx="17058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Dexamethasone</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Usual</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care</a:t>
            </a:r>
          </a:p>
        </p:txBody>
      </p:sp>
      <p:sp>
        <p:nvSpPr>
          <p:cNvPr id="80" name="TextBox 79">
            <a:extLst>
              <a:ext uri="{FF2B5EF4-FFF2-40B4-BE49-F238E27FC236}">
                <a16:creationId xmlns:a16="http://schemas.microsoft.com/office/drawing/2014/main" id="{1623DF70-4265-43AE-BFBF-B1CACC493A68}"/>
              </a:ext>
            </a:extLst>
          </p:cNvPr>
          <p:cNvSpPr txBox="1"/>
          <p:nvPr/>
        </p:nvSpPr>
        <p:spPr bwMode="auto">
          <a:xfrm>
            <a:off x="7608558" y="5569453"/>
            <a:ext cx="60144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1034</a:t>
            </a:r>
          </a:p>
        </p:txBody>
      </p:sp>
      <p:sp>
        <p:nvSpPr>
          <p:cNvPr id="81" name="TextBox 80">
            <a:extLst>
              <a:ext uri="{FF2B5EF4-FFF2-40B4-BE49-F238E27FC236}">
                <a16:creationId xmlns:a16="http://schemas.microsoft.com/office/drawing/2014/main" id="{0B734E78-A33A-450D-883B-5C8C54E10922}"/>
              </a:ext>
            </a:extLst>
          </p:cNvPr>
          <p:cNvSpPr txBox="1"/>
          <p:nvPr/>
        </p:nvSpPr>
        <p:spPr bwMode="auto">
          <a:xfrm>
            <a:off x="8389203" y="5569453"/>
            <a:ext cx="49725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987</a:t>
            </a:r>
          </a:p>
        </p:txBody>
      </p:sp>
      <p:sp>
        <p:nvSpPr>
          <p:cNvPr id="82" name="TextBox 81">
            <a:extLst>
              <a:ext uri="{FF2B5EF4-FFF2-40B4-BE49-F238E27FC236}">
                <a16:creationId xmlns:a16="http://schemas.microsoft.com/office/drawing/2014/main" id="{C701A134-ABDE-41A8-97FB-A8E25757902D}"/>
              </a:ext>
            </a:extLst>
          </p:cNvPr>
          <p:cNvSpPr txBox="1"/>
          <p:nvPr/>
        </p:nvSpPr>
        <p:spPr bwMode="auto">
          <a:xfrm>
            <a:off x="9136298" y="5569453"/>
            <a:ext cx="49725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928</a:t>
            </a:r>
          </a:p>
        </p:txBody>
      </p:sp>
      <p:sp>
        <p:nvSpPr>
          <p:cNvPr id="83" name="TextBox 82">
            <a:extLst>
              <a:ext uri="{FF2B5EF4-FFF2-40B4-BE49-F238E27FC236}">
                <a16:creationId xmlns:a16="http://schemas.microsoft.com/office/drawing/2014/main" id="{80219DFE-FD30-4D63-8303-2065AB556295}"/>
              </a:ext>
            </a:extLst>
          </p:cNvPr>
          <p:cNvSpPr txBox="1"/>
          <p:nvPr/>
        </p:nvSpPr>
        <p:spPr bwMode="auto">
          <a:xfrm>
            <a:off x="9863297" y="5569453"/>
            <a:ext cx="49725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897</a:t>
            </a:r>
          </a:p>
        </p:txBody>
      </p:sp>
      <p:sp>
        <p:nvSpPr>
          <p:cNvPr id="84" name="TextBox 83">
            <a:extLst>
              <a:ext uri="{FF2B5EF4-FFF2-40B4-BE49-F238E27FC236}">
                <a16:creationId xmlns:a16="http://schemas.microsoft.com/office/drawing/2014/main" id="{7F7ADA54-E5F4-4088-942C-EF6C487E5459}"/>
              </a:ext>
            </a:extLst>
          </p:cNvPr>
          <p:cNvSpPr txBox="1"/>
          <p:nvPr/>
        </p:nvSpPr>
        <p:spPr bwMode="auto">
          <a:xfrm>
            <a:off x="10581979" y="5569453"/>
            <a:ext cx="49665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889</a:t>
            </a:r>
          </a:p>
        </p:txBody>
      </p:sp>
      <p:sp>
        <p:nvSpPr>
          <p:cNvPr id="87" name="TextBox 86">
            <a:extLst>
              <a:ext uri="{FF2B5EF4-FFF2-40B4-BE49-F238E27FC236}">
                <a16:creationId xmlns:a16="http://schemas.microsoft.com/office/drawing/2014/main" id="{E8B2D554-E5E4-400E-B8E5-1006545F7151}"/>
              </a:ext>
            </a:extLst>
          </p:cNvPr>
          <p:cNvSpPr txBox="1"/>
          <p:nvPr/>
        </p:nvSpPr>
        <p:spPr bwMode="auto">
          <a:xfrm>
            <a:off x="9681999" y="4278422"/>
            <a:ext cx="11762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Usual care</a:t>
            </a:r>
          </a:p>
        </p:txBody>
      </p:sp>
      <p:sp>
        <p:nvSpPr>
          <p:cNvPr id="89" name="TextBox 88">
            <a:extLst>
              <a:ext uri="{FF2B5EF4-FFF2-40B4-BE49-F238E27FC236}">
                <a16:creationId xmlns:a16="http://schemas.microsoft.com/office/drawing/2014/main" id="{4501C0E7-5B61-488E-A475-1A52231B4A40}"/>
              </a:ext>
            </a:extLst>
          </p:cNvPr>
          <p:cNvSpPr txBox="1"/>
          <p:nvPr/>
        </p:nvSpPr>
        <p:spPr bwMode="auto">
          <a:xfrm>
            <a:off x="8149132" y="1938372"/>
            <a:ext cx="27862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1.19 (95% CI: 0.91-1.55)</a:t>
            </a:r>
          </a:p>
        </p:txBody>
      </p:sp>
      <p:sp>
        <p:nvSpPr>
          <p:cNvPr id="94" name="TextBox 93">
            <a:extLst>
              <a:ext uri="{FF2B5EF4-FFF2-40B4-BE49-F238E27FC236}">
                <a16:creationId xmlns:a16="http://schemas.microsoft.com/office/drawing/2014/main" id="{46D9EA3E-2F4B-4192-B43F-DFBCC717EEF0}"/>
              </a:ext>
            </a:extLst>
          </p:cNvPr>
          <p:cNvSpPr txBox="1"/>
          <p:nvPr/>
        </p:nvSpPr>
        <p:spPr bwMode="auto">
          <a:xfrm>
            <a:off x="9804071" y="3210443"/>
            <a:ext cx="18413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Dexamethasone + usual care</a:t>
            </a:r>
          </a:p>
        </p:txBody>
      </p:sp>
      <p:sp>
        <p:nvSpPr>
          <p:cNvPr id="8" name="Freeform: Shape 7">
            <a:extLst>
              <a:ext uri="{FF2B5EF4-FFF2-40B4-BE49-F238E27FC236}">
                <a16:creationId xmlns:a16="http://schemas.microsoft.com/office/drawing/2014/main" id="{44DC8DF7-19AA-482A-8E85-690A5D4CB780}"/>
              </a:ext>
            </a:extLst>
          </p:cNvPr>
          <p:cNvSpPr/>
          <p:nvPr/>
        </p:nvSpPr>
        <p:spPr bwMode="auto">
          <a:xfrm>
            <a:off x="2425430" y="3435724"/>
            <a:ext cx="2904565" cy="1499347"/>
          </a:xfrm>
          <a:custGeom>
            <a:avLst/>
            <a:gdLst>
              <a:gd name="connsiteX0" fmla="*/ 0 w 2904565"/>
              <a:gd name="connsiteY0" fmla="*/ 1499347 h 1499347"/>
              <a:gd name="connsiteX1" fmla="*/ 84044 w 2904565"/>
              <a:gd name="connsiteY1" fmla="*/ 1499347 h 1499347"/>
              <a:gd name="connsiteX2" fmla="*/ 84044 w 2904565"/>
              <a:gd name="connsiteY2" fmla="*/ 1455644 h 1499347"/>
              <a:gd name="connsiteX3" fmla="*/ 184897 w 2904565"/>
              <a:gd name="connsiteY3" fmla="*/ 1455644 h 1499347"/>
              <a:gd name="connsiteX4" fmla="*/ 184897 w 2904565"/>
              <a:gd name="connsiteY4" fmla="*/ 1341344 h 1499347"/>
              <a:gd name="connsiteX5" fmla="*/ 292474 w 2904565"/>
              <a:gd name="connsiteY5" fmla="*/ 1341344 h 1499347"/>
              <a:gd name="connsiteX6" fmla="*/ 292474 w 2904565"/>
              <a:gd name="connsiteY6" fmla="*/ 1223682 h 1499347"/>
              <a:gd name="connsiteX7" fmla="*/ 406774 w 2904565"/>
              <a:gd name="connsiteY7" fmla="*/ 1223682 h 1499347"/>
              <a:gd name="connsiteX8" fmla="*/ 406774 w 2904565"/>
              <a:gd name="connsiteY8" fmla="*/ 1072402 h 1499347"/>
              <a:gd name="connsiteX9" fmla="*/ 514350 w 2904565"/>
              <a:gd name="connsiteY9" fmla="*/ 1072402 h 1499347"/>
              <a:gd name="connsiteX10" fmla="*/ 514350 w 2904565"/>
              <a:gd name="connsiteY10" fmla="*/ 941294 h 1499347"/>
              <a:gd name="connsiteX11" fmla="*/ 608480 w 2904565"/>
              <a:gd name="connsiteY11" fmla="*/ 941294 h 1499347"/>
              <a:gd name="connsiteX12" fmla="*/ 608480 w 2904565"/>
              <a:gd name="connsiteY12" fmla="*/ 816908 h 1499347"/>
              <a:gd name="connsiteX13" fmla="*/ 716056 w 2904565"/>
              <a:gd name="connsiteY13" fmla="*/ 816908 h 1499347"/>
              <a:gd name="connsiteX14" fmla="*/ 716056 w 2904565"/>
              <a:gd name="connsiteY14" fmla="*/ 739588 h 1499347"/>
              <a:gd name="connsiteX15" fmla="*/ 810185 w 2904565"/>
              <a:gd name="connsiteY15" fmla="*/ 739588 h 1499347"/>
              <a:gd name="connsiteX16" fmla="*/ 810185 w 2904565"/>
              <a:gd name="connsiteY16" fmla="*/ 638735 h 1499347"/>
              <a:gd name="connsiteX17" fmla="*/ 921124 w 2904565"/>
              <a:gd name="connsiteY17" fmla="*/ 638735 h 1499347"/>
              <a:gd name="connsiteX18" fmla="*/ 921124 w 2904565"/>
              <a:gd name="connsiteY18" fmla="*/ 564776 h 1499347"/>
              <a:gd name="connsiteX19" fmla="*/ 1011891 w 2904565"/>
              <a:gd name="connsiteY19" fmla="*/ 564776 h 1499347"/>
              <a:gd name="connsiteX20" fmla="*/ 1011891 w 2904565"/>
              <a:gd name="connsiteY20" fmla="*/ 487455 h 1499347"/>
              <a:gd name="connsiteX21" fmla="*/ 1122830 w 2904565"/>
              <a:gd name="connsiteY21" fmla="*/ 487455 h 1499347"/>
              <a:gd name="connsiteX22" fmla="*/ 1122830 w 2904565"/>
              <a:gd name="connsiteY22" fmla="*/ 420220 h 1499347"/>
              <a:gd name="connsiteX23" fmla="*/ 1223682 w 2904565"/>
              <a:gd name="connsiteY23" fmla="*/ 420220 h 1499347"/>
              <a:gd name="connsiteX24" fmla="*/ 1223682 w 2904565"/>
              <a:gd name="connsiteY24" fmla="*/ 373155 h 1499347"/>
              <a:gd name="connsiteX25" fmla="*/ 1327897 w 2904565"/>
              <a:gd name="connsiteY25" fmla="*/ 373155 h 1499347"/>
              <a:gd name="connsiteX26" fmla="*/ 1327897 w 2904565"/>
              <a:gd name="connsiteY26" fmla="*/ 329452 h 1499347"/>
              <a:gd name="connsiteX27" fmla="*/ 1435474 w 2904565"/>
              <a:gd name="connsiteY27" fmla="*/ 329452 h 1499347"/>
              <a:gd name="connsiteX28" fmla="*/ 1435474 w 2904565"/>
              <a:gd name="connsiteY28" fmla="*/ 289111 h 1499347"/>
              <a:gd name="connsiteX29" fmla="*/ 1539688 w 2904565"/>
              <a:gd name="connsiteY29" fmla="*/ 289111 h 1499347"/>
              <a:gd name="connsiteX30" fmla="*/ 1539688 w 2904565"/>
              <a:gd name="connsiteY30" fmla="*/ 258855 h 1499347"/>
              <a:gd name="connsiteX31" fmla="*/ 1643903 w 2904565"/>
              <a:gd name="connsiteY31" fmla="*/ 258855 h 1499347"/>
              <a:gd name="connsiteX32" fmla="*/ 1643903 w 2904565"/>
              <a:gd name="connsiteY32" fmla="*/ 225238 h 1499347"/>
              <a:gd name="connsiteX33" fmla="*/ 1748118 w 2904565"/>
              <a:gd name="connsiteY33" fmla="*/ 225238 h 1499347"/>
              <a:gd name="connsiteX34" fmla="*/ 1748118 w 2904565"/>
              <a:gd name="connsiteY34" fmla="*/ 194982 h 1499347"/>
              <a:gd name="connsiteX35" fmla="*/ 1848971 w 2904565"/>
              <a:gd name="connsiteY35" fmla="*/ 194982 h 1499347"/>
              <a:gd name="connsiteX36" fmla="*/ 1848971 w 2904565"/>
              <a:gd name="connsiteY36" fmla="*/ 161364 h 1499347"/>
              <a:gd name="connsiteX37" fmla="*/ 1963271 w 2904565"/>
              <a:gd name="connsiteY37" fmla="*/ 161364 h 1499347"/>
              <a:gd name="connsiteX38" fmla="*/ 1963271 w 2904565"/>
              <a:gd name="connsiteY38" fmla="*/ 137832 h 1499347"/>
              <a:gd name="connsiteX39" fmla="*/ 2064124 w 2904565"/>
              <a:gd name="connsiteY39" fmla="*/ 137832 h 1499347"/>
              <a:gd name="connsiteX40" fmla="*/ 2064124 w 2904565"/>
              <a:gd name="connsiteY40" fmla="*/ 100852 h 1499347"/>
              <a:gd name="connsiteX41" fmla="*/ 2164977 w 2904565"/>
              <a:gd name="connsiteY41" fmla="*/ 100852 h 1499347"/>
              <a:gd name="connsiteX42" fmla="*/ 2164977 w 2904565"/>
              <a:gd name="connsiteY42" fmla="*/ 84044 h 1499347"/>
              <a:gd name="connsiteX43" fmla="*/ 2269191 w 2904565"/>
              <a:gd name="connsiteY43" fmla="*/ 84044 h 1499347"/>
              <a:gd name="connsiteX44" fmla="*/ 2269191 w 2904565"/>
              <a:gd name="connsiteY44" fmla="*/ 63873 h 1499347"/>
              <a:gd name="connsiteX45" fmla="*/ 2363321 w 2904565"/>
              <a:gd name="connsiteY45" fmla="*/ 63873 h 1499347"/>
              <a:gd name="connsiteX46" fmla="*/ 2363321 w 2904565"/>
              <a:gd name="connsiteY46" fmla="*/ 60511 h 1499347"/>
              <a:gd name="connsiteX47" fmla="*/ 2470897 w 2904565"/>
              <a:gd name="connsiteY47" fmla="*/ 60511 h 1499347"/>
              <a:gd name="connsiteX48" fmla="*/ 2470897 w 2904565"/>
              <a:gd name="connsiteY48" fmla="*/ 36979 h 1499347"/>
              <a:gd name="connsiteX49" fmla="*/ 2575112 w 2904565"/>
              <a:gd name="connsiteY49" fmla="*/ 36979 h 1499347"/>
              <a:gd name="connsiteX50" fmla="*/ 2575112 w 2904565"/>
              <a:gd name="connsiteY50" fmla="*/ 30255 h 1499347"/>
              <a:gd name="connsiteX51" fmla="*/ 2679327 w 2904565"/>
              <a:gd name="connsiteY51" fmla="*/ 30255 h 1499347"/>
              <a:gd name="connsiteX52" fmla="*/ 2679327 w 2904565"/>
              <a:gd name="connsiteY52" fmla="*/ 13447 h 1499347"/>
              <a:gd name="connsiteX53" fmla="*/ 2807074 w 2904565"/>
              <a:gd name="connsiteY53" fmla="*/ 13447 h 1499347"/>
              <a:gd name="connsiteX54" fmla="*/ 2807074 w 2904565"/>
              <a:gd name="connsiteY54" fmla="*/ 0 h 1499347"/>
              <a:gd name="connsiteX55" fmla="*/ 2904565 w 2904565"/>
              <a:gd name="connsiteY55" fmla="*/ 0 h 149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04565" h="1499347">
                <a:moveTo>
                  <a:pt x="0" y="1499347"/>
                </a:moveTo>
                <a:lnTo>
                  <a:pt x="84044" y="1499347"/>
                </a:lnTo>
                <a:lnTo>
                  <a:pt x="84044" y="1455644"/>
                </a:lnTo>
                <a:lnTo>
                  <a:pt x="184897" y="1455644"/>
                </a:lnTo>
                <a:lnTo>
                  <a:pt x="184897" y="1341344"/>
                </a:lnTo>
                <a:lnTo>
                  <a:pt x="292474" y="1341344"/>
                </a:lnTo>
                <a:lnTo>
                  <a:pt x="292474" y="1223682"/>
                </a:lnTo>
                <a:lnTo>
                  <a:pt x="406774" y="1223682"/>
                </a:lnTo>
                <a:lnTo>
                  <a:pt x="406774" y="1072402"/>
                </a:lnTo>
                <a:lnTo>
                  <a:pt x="514350" y="1072402"/>
                </a:lnTo>
                <a:lnTo>
                  <a:pt x="514350" y="941294"/>
                </a:lnTo>
                <a:lnTo>
                  <a:pt x="608480" y="941294"/>
                </a:lnTo>
                <a:lnTo>
                  <a:pt x="608480" y="816908"/>
                </a:lnTo>
                <a:lnTo>
                  <a:pt x="716056" y="816908"/>
                </a:lnTo>
                <a:lnTo>
                  <a:pt x="716056" y="739588"/>
                </a:lnTo>
                <a:lnTo>
                  <a:pt x="810185" y="739588"/>
                </a:lnTo>
                <a:lnTo>
                  <a:pt x="810185" y="638735"/>
                </a:lnTo>
                <a:lnTo>
                  <a:pt x="921124" y="638735"/>
                </a:lnTo>
                <a:lnTo>
                  <a:pt x="921124" y="564776"/>
                </a:lnTo>
                <a:lnTo>
                  <a:pt x="1011891" y="564776"/>
                </a:lnTo>
                <a:lnTo>
                  <a:pt x="1011891" y="487455"/>
                </a:lnTo>
                <a:lnTo>
                  <a:pt x="1122830" y="487455"/>
                </a:lnTo>
                <a:lnTo>
                  <a:pt x="1122830" y="420220"/>
                </a:lnTo>
                <a:lnTo>
                  <a:pt x="1223682" y="420220"/>
                </a:lnTo>
                <a:lnTo>
                  <a:pt x="1223682" y="373155"/>
                </a:lnTo>
                <a:lnTo>
                  <a:pt x="1327897" y="373155"/>
                </a:lnTo>
                <a:lnTo>
                  <a:pt x="1327897" y="329452"/>
                </a:lnTo>
                <a:lnTo>
                  <a:pt x="1435474" y="329452"/>
                </a:lnTo>
                <a:lnTo>
                  <a:pt x="1435474" y="289111"/>
                </a:lnTo>
                <a:lnTo>
                  <a:pt x="1539688" y="289111"/>
                </a:lnTo>
                <a:lnTo>
                  <a:pt x="1539688" y="258855"/>
                </a:lnTo>
                <a:lnTo>
                  <a:pt x="1643903" y="258855"/>
                </a:lnTo>
                <a:lnTo>
                  <a:pt x="1643903" y="225238"/>
                </a:lnTo>
                <a:lnTo>
                  <a:pt x="1748118" y="225238"/>
                </a:lnTo>
                <a:lnTo>
                  <a:pt x="1748118" y="194982"/>
                </a:lnTo>
                <a:lnTo>
                  <a:pt x="1848971" y="194982"/>
                </a:lnTo>
                <a:lnTo>
                  <a:pt x="1848971" y="161364"/>
                </a:lnTo>
                <a:lnTo>
                  <a:pt x="1963271" y="161364"/>
                </a:lnTo>
                <a:lnTo>
                  <a:pt x="1963271" y="137832"/>
                </a:lnTo>
                <a:lnTo>
                  <a:pt x="2064124" y="137832"/>
                </a:lnTo>
                <a:lnTo>
                  <a:pt x="2064124" y="100852"/>
                </a:lnTo>
                <a:lnTo>
                  <a:pt x="2164977" y="100852"/>
                </a:lnTo>
                <a:lnTo>
                  <a:pt x="2164977" y="84044"/>
                </a:lnTo>
                <a:lnTo>
                  <a:pt x="2269191" y="84044"/>
                </a:lnTo>
                <a:lnTo>
                  <a:pt x="2269191" y="63873"/>
                </a:lnTo>
                <a:lnTo>
                  <a:pt x="2363321" y="63873"/>
                </a:lnTo>
                <a:lnTo>
                  <a:pt x="2363321" y="60511"/>
                </a:lnTo>
                <a:lnTo>
                  <a:pt x="2470897" y="60511"/>
                </a:lnTo>
                <a:lnTo>
                  <a:pt x="2470897" y="36979"/>
                </a:lnTo>
                <a:lnTo>
                  <a:pt x="2575112" y="36979"/>
                </a:lnTo>
                <a:lnTo>
                  <a:pt x="2575112" y="30255"/>
                </a:lnTo>
                <a:lnTo>
                  <a:pt x="2679327" y="30255"/>
                </a:lnTo>
                <a:lnTo>
                  <a:pt x="2679327" y="13447"/>
                </a:lnTo>
                <a:lnTo>
                  <a:pt x="2807074" y="13447"/>
                </a:lnTo>
                <a:lnTo>
                  <a:pt x="2807074" y="0"/>
                </a:lnTo>
                <a:lnTo>
                  <a:pt x="2904565"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Shape 11">
            <a:extLst>
              <a:ext uri="{FF2B5EF4-FFF2-40B4-BE49-F238E27FC236}">
                <a16:creationId xmlns:a16="http://schemas.microsoft.com/office/drawing/2014/main" id="{FC47687D-5000-414D-869E-5CB2703B511E}"/>
              </a:ext>
            </a:extLst>
          </p:cNvPr>
          <p:cNvSpPr/>
          <p:nvPr/>
        </p:nvSpPr>
        <p:spPr bwMode="auto">
          <a:xfrm>
            <a:off x="2425430" y="3600450"/>
            <a:ext cx="2897841" cy="1331259"/>
          </a:xfrm>
          <a:custGeom>
            <a:avLst/>
            <a:gdLst>
              <a:gd name="connsiteX0" fmla="*/ 0 w 2897841"/>
              <a:gd name="connsiteY0" fmla="*/ 1331259 h 1331259"/>
              <a:gd name="connsiteX1" fmla="*/ 90768 w 2897841"/>
              <a:gd name="connsiteY1" fmla="*/ 1331259 h 1331259"/>
              <a:gd name="connsiteX2" fmla="*/ 90768 w 2897841"/>
              <a:gd name="connsiteY2" fmla="*/ 1301003 h 1331259"/>
              <a:gd name="connsiteX3" fmla="*/ 191621 w 2897841"/>
              <a:gd name="connsiteY3" fmla="*/ 1301003 h 1331259"/>
              <a:gd name="connsiteX4" fmla="*/ 191621 w 2897841"/>
              <a:gd name="connsiteY4" fmla="*/ 1193426 h 1331259"/>
              <a:gd name="connsiteX5" fmla="*/ 295835 w 2897841"/>
              <a:gd name="connsiteY5" fmla="*/ 1193426 h 1331259"/>
              <a:gd name="connsiteX6" fmla="*/ 295835 w 2897841"/>
              <a:gd name="connsiteY6" fmla="*/ 1106021 h 1331259"/>
              <a:gd name="connsiteX7" fmla="*/ 400050 w 2897841"/>
              <a:gd name="connsiteY7" fmla="*/ 1106021 h 1331259"/>
              <a:gd name="connsiteX8" fmla="*/ 400050 w 2897841"/>
              <a:gd name="connsiteY8" fmla="*/ 1021976 h 1331259"/>
              <a:gd name="connsiteX9" fmla="*/ 510988 w 2897841"/>
              <a:gd name="connsiteY9" fmla="*/ 1021976 h 1331259"/>
              <a:gd name="connsiteX10" fmla="*/ 510988 w 2897841"/>
              <a:gd name="connsiteY10" fmla="*/ 931209 h 1331259"/>
              <a:gd name="connsiteX11" fmla="*/ 601756 w 2897841"/>
              <a:gd name="connsiteY11" fmla="*/ 931209 h 1331259"/>
              <a:gd name="connsiteX12" fmla="*/ 601756 w 2897841"/>
              <a:gd name="connsiteY12" fmla="*/ 826994 h 1331259"/>
              <a:gd name="connsiteX13" fmla="*/ 712694 w 2897841"/>
              <a:gd name="connsiteY13" fmla="*/ 826994 h 1331259"/>
              <a:gd name="connsiteX14" fmla="*/ 712694 w 2897841"/>
              <a:gd name="connsiteY14" fmla="*/ 773206 h 1331259"/>
              <a:gd name="connsiteX15" fmla="*/ 813547 w 2897841"/>
              <a:gd name="connsiteY15" fmla="*/ 773206 h 1331259"/>
              <a:gd name="connsiteX16" fmla="*/ 813547 w 2897841"/>
              <a:gd name="connsiteY16" fmla="*/ 685800 h 1331259"/>
              <a:gd name="connsiteX17" fmla="*/ 921124 w 2897841"/>
              <a:gd name="connsiteY17" fmla="*/ 685800 h 1331259"/>
              <a:gd name="connsiteX18" fmla="*/ 921124 w 2897841"/>
              <a:gd name="connsiteY18" fmla="*/ 595032 h 1331259"/>
              <a:gd name="connsiteX19" fmla="*/ 1032062 w 2897841"/>
              <a:gd name="connsiteY19" fmla="*/ 595032 h 1331259"/>
              <a:gd name="connsiteX20" fmla="*/ 1032062 w 2897841"/>
              <a:gd name="connsiteY20" fmla="*/ 507626 h 1331259"/>
              <a:gd name="connsiteX21" fmla="*/ 1139638 w 2897841"/>
              <a:gd name="connsiteY21" fmla="*/ 507626 h 1331259"/>
              <a:gd name="connsiteX22" fmla="*/ 1139638 w 2897841"/>
              <a:gd name="connsiteY22" fmla="*/ 440391 h 1331259"/>
              <a:gd name="connsiteX23" fmla="*/ 1223682 w 2897841"/>
              <a:gd name="connsiteY23" fmla="*/ 440391 h 1331259"/>
              <a:gd name="connsiteX24" fmla="*/ 1223682 w 2897841"/>
              <a:gd name="connsiteY24" fmla="*/ 400050 h 1331259"/>
              <a:gd name="connsiteX25" fmla="*/ 1341344 w 2897841"/>
              <a:gd name="connsiteY25" fmla="*/ 400050 h 1331259"/>
              <a:gd name="connsiteX26" fmla="*/ 1341344 w 2897841"/>
              <a:gd name="connsiteY26" fmla="*/ 322729 h 1331259"/>
              <a:gd name="connsiteX27" fmla="*/ 1452282 w 2897841"/>
              <a:gd name="connsiteY27" fmla="*/ 322729 h 1331259"/>
              <a:gd name="connsiteX28" fmla="*/ 1452282 w 2897841"/>
              <a:gd name="connsiteY28" fmla="*/ 282388 h 1331259"/>
              <a:gd name="connsiteX29" fmla="*/ 1543050 w 2897841"/>
              <a:gd name="connsiteY29" fmla="*/ 282388 h 1331259"/>
              <a:gd name="connsiteX30" fmla="*/ 1543050 w 2897841"/>
              <a:gd name="connsiteY30" fmla="*/ 231962 h 1331259"/>
              <a:gd name="connsiteX31" fmla="*/ 1657350 w 2897841"/>
              <a:gd name="connsiteY31" fmla="*/ 231962 h 1331259"/>
              <a:gd name="connsiteX32" fmla="*/ 1657350 w 2897841"/>
              <a:gd name="connsiteY32" fmla="*/ 184897 h 1331259"/>
              <a:gd name="connsiteX33" fmla="*/ 1848971 w 2897841"/>
              <a:gd name="connsiteY33" fmla="*/ 184897 h 1331259"/>
              <a:gd name="connsiteX34" fmla="*/ 1848971 w 2897841"/>
              <a:gd name="connsiteY34" fmla="*/ 168088 h 1331259"/>
              <a:gd name="connsiteX35" fmla="*/ 1956547 w 2897841"/>
              <a:gd name="connsiteY35" fmla="*/ 168088 h 1331259"/>
              <a:gd name="connsiteX36" fmla="*/ 1956547 w 2897841"/>
              <a:gd name="connsiteY36" fmla="*/ 134471 h 1331259"/>
              <a:gd name="connsiteX37" fmla="*/ 2067485 w 2897841"/>
              <a:gd name="connsiteY37" fmla="*/ 134471 h 1331259"/>
              <a:gd name="connsiteX38" fmla="*/ 2067485 w 2897841"/>
              <a:gd name="connsiteY38" fmla="*/ 117662 h 1331259"/>
              <a:gd name="connsiteX39" fmla="*/ 2158253 w 2897841"/>
              <a:gd name="connsiteY39" fmla="*/ 117662 h 1331259"/>
              <a:gd name="connsiteX40" fmla="*/ 2158253 w 2897841"/>
              <a:gd name="connsiteY40" fmla="*/ 94129 h 1331259"/>
              <a:gd name="connsiteX41" fmla="*/ 2272553 w 2897841"/>
              <a:gd name="connsiteY41" fmla="*/ 94129 h 1331259"/>
              <a:gd name="connsiteX42" fmla="*/ 2272553 w 2897841"/>
              <a:gd name="connsiteY42" fmla="*/ 84044 h 1331259"/>
              <a:gd name="connsiteX43" fmla="*/ 2373406 w 2897841"/>
              <a:gd name="connsiteY43" fmla="*/ 84044 h 1331259"/>
              <a:gd name="connsiteX44" fmla="*/ 2373406 w 2897841"/>
              <a:gd name="connsiteY44" fmla="*/ 60512 h 1331259"/>
              <a:gd name="connsiteX45" fmla="*/ 2477621 w 2897841"/>
              <a:gd name="connsiteY45" fmla="*/ 60512 h 1331259"/>
              <a:gd name="connsiteX46" fmla="*/ 2477621 w 2897841"/>
              <a:gd name="connsiteY46" fmla="*/ 47065 h 1331259"/>
              <a:gd name="connsiteX47" fmla="*/ 2578474 w 2897841"/>
              <a:gd name="connsiteY47" fmla="*/ 47065 h 1331259"/>
              <a:gd name="connsiteX48" fmla="*/ 2578474 w 2897841"/>
              <a:gd name="connsiteY48" fmla="*/ 33618 h 1331259"/>
              <a:gd name="connsiteX49" fmla="*/ 2686050 w 2897841"/>
              <a:gd name="connsiteY49" fmla="*/ 33618 h 1331259"/>
              <a:gd name="connsiteX50" fmla="*/ 2692774 w 2897841"/>
              <a:gd name="connsiteY50" fmla="*/ 26894 h 1331259"/>
              <a:gd name="connsiteX51" fmla="*/ 2800350 w 2897841"/>
              <a:gd name="connsiteY51" fmla="*/ 26894 h 1331259"/>
              <a:gd name="connsiteX52" fmla="*/ 2800350 w 2897841"/>
              <a:gd name="connsiteY52" fmla="*/ 3362 h 1331259"/>
              <a:gd name="connsiteX53" fmla="*/ 2897841 w 2897841"/>
              <a:gd name="connsiteY53" fmla="*/ 3362 h 1331259"/>
              <a:gd name="connsiteX54" fmla="*/ 2897841 w 2897841"/>
              <a:gd name="connsiteY54" fmla="*/ 0 h 1331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97841" h="1331259">
                <a:moveTo>
                  <a:pt x="0" y="1331259"/>
                </a:moveTo>
                <a:lnTo>
                  <a:pt x="90768" y="1331259"/>
                </a:lnTo>
                <a:lnTo>
                  <a:pt x="90768" y="1301003"/>
                </a:lnTo>
                <a:lnTo>
                  <a:pt x="191621" y="1301003"/>
                </a:lnTo>
                <a:lnTo>
                  <a:pt x="191621" y="1193426"/>
                </a:lnTo>
                <a:lnTo>
                  <a:pt x="295835" y="1193426"/>
                </a:lnTo>
                <a:lnTo>
                  <a:pt x="295835" y="1106021"/>
                </a:lnTo>
                <a:lnTo>
                  <a:pt x="400050" y="1106021"/>
                </a:lnTo>
                <a:lnTo>
                  <a:pt x="400050" y="1021976"/>
                </a:lnTo>
                <a:lnTo>
                  <a:pt x="510988" y="1021976"/>
                </a:lnTo>
                <a:lnTo>
                  <a:pt x="510988" y="931209"/>
                </a:lnTo>
                <a:lnTo>
                  <a:pt x="601756" y="931209"/>
                </a:lnTo>
                <a:lnTo>
                  <a:pt x="601756" y="826994"/>
                </a:lnTo>
                <a:lnTo>
                  <a:pt x="712694" y="826994"/>
                </a:lnTo>
                <a:lnTo>
                  <a:pt x="712694" y="773206"/>
                </a:lnTo>
                <a:lnTo>
                  <a:pt x="813547" y="773206"/>
                </a:lnTo>
                <a:lnTo>
                  <a:pt x="813547" y="685800"/>
                </a:lnTo>
                <a:lnTo>
                  <a:pt x="921124" y="685800"/>
                </a:lnTo>
                <a:lnTo>
                  <a:pt x="921124" y="595032"/>
                </a:lnTo>
                <a:lnTo>
                  <a:pt x="1032062" y="595032"/>
                </a:lnTo>
                <a:lnTo>
                  <a:pt x="1032062" y="507626"/>
                </a:lnTo>
                <a:lnTo>
                  <a:pt x="1139638" y="507626"/>
                </a:lnTo>
                <a:lnTo>
                  <a:pt x="1139638" y="440391"/>
                </a:lnTo>
                <a:lnTo>
                  <a:pt x="1223682" y="440391"/>
                </a:lnTo>
                <a:lnTo>
                  <a:pt x="1223682" y="400050"/>
                </a:lnTo>
                <a:lnTo>
                  <a:pt x="1341344" y="400050"/>
                </a:lnTo>
                <a:lnTo>
                  <a:pt x="1341344" y="322729"/>
                </a:lnTo>
                <a:lnTo>
                  <a:pt x="1452282" y="322729"/>
                </a:lnTo>
                <a:lnTo>
                  <a:pt x="1452282" y="282388"/>
                </a:lnTo>
                <a:lnTo>
                  <a:pt x="1543050" y="282388"/>
                </a:lnTo>
                <a:lnTo>
                  <a:pt x="1543050" y="231962"/>
                </a:lnTo>
                <a:lnTo>
                  <a:pt x="1657350" y="231962"/>
                </a:lnTo>
                <a:lnTo>
                  <a:pt x="1657350" y="184897"/>
                </a:lnTo>
                <a:lnTo>
                  <a:pt x="1848971" y="184897"/>
                </a:lnTo>
                <a:lnTo>
                  <a:pt x="1848971" y="168088"/>
                </a:lnTo>
                <a:lnTo>
                  <a:pt x="1956547" y="168088"/>
                </a:lnTo>
                <a:lnTo>
                  <a:pt x="1956547" y="134471"/>
                </a:lnTo>
                <a:lnTo>
                  <a:pt x="2067485" y="134471"/>
                </a:lnTo>
                <a:lnTo>
                  <a:pt x="2067485" y="117662"/>
                </a:lnTo>
                <a:lnTo>
                  <a:pt x="2158253" y="117662"/>
                </a:lnTo>
                <a:lnTo>
                  <a:pt x="2158253" y="94129"/>
                </a:lnTo>
                <a:lnTo>
                  <a:pt x="2272553" y="94129"/>
                </a:lnTo>
                <a:lnTo>
                  <a:pt x="2272553" y="84044"/>
                </a:lnTo>
                <a:lnTo>
                  <a:pt x="2373406" y="84044"/>
                </a:lnTo>
                <a:lnTo>
                  <a:pt x="2373406" y="60512"/>
                </a:lnTo>
                <a:lnTo>
                  <a:pt x="2477621" y="60512"/>
                </a:lnTo>
                <a:lnTo>
                  <a:pt x="2477621" y="47065"/>
                </a:lnTo>
                <a:lnTo>
                  <a:pt x="2578474" y="47065"/>
                </a:lnTo>
                <a:lnTo>
                  <a:pt x="2578474" y="33618"/>
                </a:lnTo>
                <a:lnTo>
                  <a:pt x="2686050" y="33618"/>
                </a:lnTo>
                <a:lnTo>
                  <a:pt x="2692774" y="26894"/>
                </a:lnTo>
                <a:lnTo>
                  <a:pt x="2800350" y="26894"/>
                </a:lnTo>
                <a:lnTo>
                  <a:pt x="2800350" y="3362"/>
                </a:lnTo>
                <a:lnTo>
                  <a:pt x="2897841" y="3362"/>
                </a:lnTo>
                <a:lnTo>
                  <a:pt x="2897841"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Freeform: Shape 46">
            <a:extLst>
              <a:ext uri="{FF2B5EF4-FFF2-40B4-BE49-F238E27FC236}">
                <a16:creationId xmlns:a16="http://schemas.microsoft.com/office/drawing/2014/main" id="{4AAEC3CD-C9DC-4409-A194-7C304F6460C0}"/>
              </a:ext>
            </a:extLst>
          </p:cNvPr>
          <p:cNvSpPr/>
          <p:nvPr/>
        </p:nvSpPr>
        <p:spPr bwMode="auto">
          <a:xfrm>
            <a:off x="7909194" y="3904291"/>
            <a:ext cx="2924106" cy="1026233"/>
          </a:xfrm>
          <a:custGeom>
            <a:avLst/>
            <a:gdLst>
              <a:gd name="connsiteX0" fmla="*/ 0 w 2924106"/>
              <a:gd name="connsiteY0" fmla="*/ 1026233 h 1026233"/>
              <a:gd name="connsiteX1" fmla="*/ 200642 w 2924106"/>
              <a:gd name="connsiteY1" fmla="*/ 1026233 h 1026233"/>
              <a:gd name="connsiteX2" fmla="*/ 200642 w 2924106"/>
              <a:gd name="connsiteY2" fmla="*/ 980184 h 1026233"/>
              <a:gd name="connsiteX3" fmla="*/ 296029 w 2924106"/>
              <a:gd name="connsiteY3" fmla="*/ 980184 h 1026233"/>
              <a:gd name="connsiteX4" fmla="*/ 296029 w 2924106"/>
              <a:gd name="connsiteY4" fmla="*/ 960449 h 1026233"/>
              <a:gd name="connsiteX5" fmla="*/ 493381 w 2924106"/>
              <a:gd name="connsiteY5" fmla="*/ 960449 h 1026233"/>
              <a:gd name="connsiteX6" fmla="*/ 493381 w 2924106"/>
              <a:gd name="connsiteY6" fmla="*/ 917689 h 1026233"/>
              <a:gd name="connsiteX7" fmla="*/ 628239 w 2924106"/>
              <a:gd name="connsiteY7" fmla="*/ 917689 h 1026233"/>
              <a:gd name="connsiteX8" fmla="*/ 628239 w 2924106"/>
              <a:gd name="connsiteY8" fmla="*/ 851905 h 1026233"/>
              <a:gd name="connsiteX9" fmla="*/ 723626 w 2924106"/>
              <a:gd name="connsiteY9" fmla="*/ 851905 h 1026233"/>
              <a:gd name="connsiteX10" fmla="*/ 723626 w 2924106"/>
              <a:gd name="connsiteY10" fmla="*/ 766385 h 1026233"/>
              <a:gd name="connsiteX11" fmla="*/ 822302 w 2924106"/>
              <a:gd name="connsiteY11" fmla="*/ 766385 h 1026233"/>
              <a:gd name="connsiteX12" fmla="*/ 822302 w 2924106"/>
              <a:gd name="connsiteY12" fmla="*/ 680866 h 1026233"/>
              <a:gd name="connsiteX13" fmla="*/ 934135 w 2924106"/>
              <a:gd name="connsiteY13" fmla="*/ 680866 h 1026233"/>
              <a:gd name="connsiteX14" fmla="*/ 934135 w 2924106"/>
              <a:gd name="connsiteY14" fmla="*/ 592057 h 1026233"/>
              <a:gd name="connsiteX15" fmla="*/ 1039390 w 2924106"/>
              <a:gd name="connsiteY15" fmla="*/ 592057 h 1026233"/>
              <a:gd name="connsiteX16" fmla="*/ 1039390 w 2924106"/>
              <a:gd name="connsiteY16" fmla="*/ 493381 h 1026233"/>
              <a:gd name="connsiteX17" fmla="*/ 1147934 w 2924106"/>
              <a:gd name="connsiteY17" fmla="*/ 493381 h 1026233"/>
              <a:gd name="connsiteX18" fmla="*/ 1147934 w 2924106"/>
              <a:gd name="connsiteY18" fmla="*/ 460489 h 1026233"/>
              <a:gd name="connsiteX19" fmla="*/ 1236742 w 2924106"/>
              <a:gd name="connsiteY19" fmla="*/ 460489 h 1026233"/>
              <a:gd name="connsiteX20" fmla="*/ 1236742 w 2924106"/>
              <a:gd name="connsiteY20" fmla="*/ 397994 h 1026233"/>
              <a:gd name="connsiteX21" fmla="*/ 1345286 w 2924106"/>
              <a:gd name="connsiteY21" fmla="*/ 397994 h 1026233"/>
              <a:gd name="connsiteX22" fmla="*/ 1345286 w 2924106"/>
              <a:gd name="connsiteY22" fmla="*/ 391415 h 1026233"/>
              <a:gd name="connsiteX23" fmla="*/ 1437384 w 2924106"/>
              <a:gd name="connsiteY23" fmla="*/ 391415 h 1026233"/>
              <a:gd name="connsiteX24" fmla="*/ 1437384 w 2924106"/>
              <a:gd name="connsiteY24" fmla="*/ 325631 h 1026233"/>
              <a:gd name="connsiteX25" fmla="*/ 1555796 w 2924106"/>
              <a:gd name="connsiteY25" fmla="*/ 325631 h 1026233"/>
              <a:gd name="connsiteX26" fmla="*/ 1555796 w 2924106"/>
              <a:gd name="connsiteY26" fmla="*/ 253269 h 1026233"/>
              <a:gd name="connsiteX27" fmla="*/ 1654472 w 2924106"/>
              <a:gd name="connsiteY27" fmla="*/ 253269 h 1026233"/>
              <a:gd name="connsiteX28" fmla="*/ 1654472 w 2924106"/>
              <a:gd name="connsiteY28" fmla="*/ 190774 h 1026233"/>
              <a:gd name="connsiteX29" fmla="*/ 1769594 w 2924106"/>
              <a:gd name="connsiteY29" fmla="*/ 190774 h 1026233"/>
              <a:gd name="connsiteX30" fmla="*/ 1769594 w 2924106"/>
              <a:gd name="connsiteY30" fmla="*/ 174328 h 1026233"/>
              <a:gd name="connsiteX31" fmla="*/ 1855114 w 2924106"/>
              <a:gd name="connsiteY31" fmla="*/ 174328 h 1026233"/>
              <a:gd name="connsiteX32" fmla="*/ 1855114 w 2924106"/>
              <a:gd name="connsiteY32" fmla="*/ 148014 h 1026233"/>
              <a:gd name="connsiteX33" fmla="*/ 1973525 w 2924106"/>
              <a:gd name="connsiteY33" fmla="*/ 148014 h 1026233"/>
              <a:gd name="connsiteX34" fmla="*/ 1973525 w 2924106"/>
              <a:gd name="connsiteY34" fmla="*/ 148014 h 1026233"/>
              <a:gd name="connsiteX35" fmla="*/ 1973525 w 2924106"/>
              <a:gd name="connsiteY35" fmla="*/ 118411 h 1026233"/>
              <a:gd name="connsiteX36" fmla="*/ 2059045 w 2924106"/>
              <a:gd name="connsiteY36" fmla="*/ 118411 h 1026233"/>
              <a:gd name="connsiteX37" fmla="*/ 2190613 w 2924106"/>
              <a:gd name="connsiteY37" fmla="*/ 118411 h 1026233"/>
              <a:gd name="connsiteX38" fmla="*/ 2190613 w 2924106"/>
              <a:gd name="connsiteY38" fmla="*/ 105254 h 1026233"/>
              <a:gd name="connsiteX39" fmla="*/ 2279421 w 2924106"/>
              <a:gd name="connsiteY39" fmla="*/ 105254 h 1026233"/>
              <a:gd name="connsiteX40" fmla="*/ 2279421 w 2924106"/>
              <a:gd name="connsiteY40" fmla="*/ 98676 h 1026233"/>
              <a:gd name="connsiteX41" fmla="*/ 2391255 w 2924106"/>
              <a:gd name="connsiteY41" fmla="*/ 98676 h 1026233"/>
              <a:gd name="connsiteX42" fmla="*/ 2391255 w 2924106"/>
              <a:gd name="connsiteY42" fmla="*/ 36181 h 1026233"/>
              <a:gd name="connsiteX43" fmla="*/ 2506377 w 2924106"/>
              <a:gd name="connsiteY43" fmla="*/ 36181 h 1026233"/>
              <a:gd name="connsiteX44" fmla="*/ 2506377 w 2924106"/>
              <a:gd name="connsiteY44" fmla="*/ 9867 h 1026233"/>
              <a:gd name="connsiteX45" fmla="*/ 2707019 w 2924106"/>
              <a:gd name="connsiteY45" fmla="*/ 9867 h 1026233"/>
              <a:gd name="connsiteX46" fmla="*/ 2707019 w 2924106"/>
              <a:gd name="connsiteY46" fmla="*/ 13156 h 1026233"/>
              <a:gd name="connsiteX47" fmla="*/ 2808984 w 2924106"/>
              <a:gd name="connsiteY47" fmla="*/ 13156 h 1026233"/>
              <a:gd name="connsiteX48" fmla="*/ 2808984 w 2924106"/>
              <a:gd name="connsiteY48" fmla="*/ 0 h 1026233"/>
              <a:gd name="connsiteX49" fmla="*/ 2924106 w 2924106"/>
              <a:gd name="connsiteY49" fmla="*/ 0 h 1026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24106" h="1026233">
                <a:moveTo>
                  <a:pt x="0" y="1026233"/>
                </a:moveTo>
                <a:lnTo>
                  <a:pt x="200642" y="1026233"/>
                </a:lnTo>
                <a:lnTo>
                  <a:pt x="200642" y="980184"/>
                </a:lnTo>
                <a:lnTo>
                  <a:pt x="296029" y="980184"/>
                </a:lnTo>
                <a:lnTo>
                  <a:pt x="296029" y="960449"/>
                </a:lnTo>
                <a:lnTo>
                  <a:pt x="493381" y="960449"/>
                </a:lnTo>
                <a:lnTo>
                  <a:pt x="493381" y="917689"/>
                </a:lnTo>
                <a:lnTo>
                  <a:pt x="628239" y="917689"/>
                </a:lnTo>
                <a:lnTo>
                  <a:pt x="628239" y="851905"/>
                </a:lnTo>
                <a:lnTo>
                  <a:pt x="723626" y="851905"/>
                </a:lnTo>
                <a:lnTo>
                  <a:pt x="723626" y="766385"/>
                </a:lnTo>
                <a:lnTo>
                  <a:pt x="822302" y="766385"/>
                </a:lnTo>
                <a:lnTo>
                  <a:pt x="822302" y="680866"/>
                </a:lnTo>
                <a:lnTo>
                  <a:pt x="934135" y="680866"/>
                </a:lnTo>
                <a:lnTo>
                  <a:pt x="934135" y="592057"/>
                </a:lnTo>
                <a:lnTo>
                  <a:pt x="1039390" y="592057"/>
                </a:lnTo>
                <a:lnTo>
                  <a:pt x="1039390" y="493381"/>
                </a:lnTo>
                <a:lnTo>
                  <a:pt x="1147934" y="493381"/>
                </a:lnTo>
                <a:lnTo>
                  <a:pt x="1147934" y="460489"/>
                </a:lnTo>
                <a:lnTo>
                  <a:pt x="1236742" y="460489"/>
                </a:lnTo>
                <a:lnTo>
                  <a:pt x="1236742" y="397994"/>
                </a:lnTo>
                <a:lnTo>
                  <a:pt x="1345286" y="397994"/>
                </a:lnTo>
                <a:lnTo>
                  <a:pt x="1345286" y="391415"/>
                </a:lnTo>
                <a:lnTo>
                  <a:pt x="1437384" y="391415"/>
                </a:lnTo>
                <a:lnTo>
                  <a:pt x="1437384" y="325631"/>
                </a:lnTo>
                <a:lnTo>
                  <a:pt x="1555796" y="325631"/>
                </a:lnTo>
                <a:lnTo>
                  <a:pt x="1555796" y="253269"/>
                </a:lnTo>
                <a:lnTo>
                  <a:pt x="1654472" y="253269"/>
                </a:lnTo>
                <a:lnTo>
                  <a:pt x="1654472" y="190774"/>
                </a:lnTo>
                <a:lnTo>
                  <a:pt x="1769594" y="190774"/>
                </a:lnTo>
                <a:lnTo>
                  <a:pt x="1769594" y="174328"/>
                </a:lnTo>
                <a:lnTo>
                  <a:pt x="1855114" y="174328"/>
                </a:lnTo>
                <a:lnTo>
                  <a:pt x="1855114" y="148014"/>
                </a:lnTo>
                <a:lnTo>
                  <a:pt x="1973525" y="148014"/>
                </a:lnTo>
                <a:lnTo>
                  <a:pt x="1973525" y="148014"/>
                </a:lnTo>
                <a:lnTo>
                  <a:pt x="1973525" y="118411"/>
                </a:lnTo>
                <a:lnTo>
                  <a:pt x="2059045" y="118411"/>
                </a:lnTo>
                <a:lnTo>
                  <a:pt x="2190613" y="118411"/>
                </a:lnTo>
                <a:lnTo>
                  <a:pt x="2190613" y="105254"/>
                </a:lnTo>
                <a:lnTo>
                  <a:pt x="2279421" y="105254"/>
                </a:lnTo>
                <a:lnTo>
                  <a:pt x="2279421" y="98676"/>
                </a:lnTo>
                <a:lnTo>
                  <a:pt x="2391255" y="98676"/>
                </a:lnTo>
                <a:lnTo>
                  <a:pt x="2391255" y="36181"/>
                </a:lnTo>
                <a:lnTo>
                  <a:pt x="2506377" y="36181"/>
                </a:lnTo>
                <a:lnTo>
                  <a:pt x="2506377" y="9867"/>
                </a:lnTo>
                <a:lnTo>
                  <a:pt x="2707019" y="9867"/>
                </a:lnTo>
                <a:lnTo>
                  <a:pt x="2707019" y="13156"/>
                </a:lnTo>
                <a:lnTo>
                  <a:pt x="2808984" y="13156"/>
                </a:lnTo>
                <a:lnTo>
                  <a:pt x="2808984" y="0"/>
                </a:lnTo>
                <a:lnTo>
                  <a:pt x="2924106"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a:t>
            </a:r>
          </a:p>
        </p:txBody>
      </p:sp>
    </p:spTree>
    <p:extLst>
      <p:ext uri="{BB962C8B-B14F-4D97-AF65-F5344CB8AC3E}">
        <p14:creationId xmlns:p14="http://schemas.microsoft.com/office/powerpoint/2010/main" val="2808710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A4011A8-230B-4FBC-B58C-079A50E4DC93}"/>
              </a:ext>
            </a:extLst>
          </p:cNvPr>
          <p:cNvSpPr/>
          <p:nvPr/>
        </p:nvSpPr>
        <p:spPr bwMode="auto">
          <a:xfrm>
            <a:off x="2401207" y="3413951"/>
            <a:ext cx="2926653" cy="1522089"/>
          </a:xfrm>
          <a:custGeom>
            <a:avLst/>
            <a:gdLst>
              <a:gd name="connsiteX0" fmla="*/ 0 w 2926653"/>
              <a:gd name="connsiteY0" fmla="*/ 1522089 h 1522089"/>
              <a:gd name="connsiteX1" fmla="*/ 134724 w 2926653"/>
              <a:gd name="connsiteY1" fmla="*/ 1522089 h 1522089"/>
              <a:gd name="connsiteX2" fmla="*/ 134724 w 2926653"/>
              <a:gd name="connsiteY2" fmla="*/ 1490558 h 1522089"/>
              <a:gd name="connsiteX3" fmla="*/ 232183 w 2926653"/>
              <a:gd name="connsiteY3" fmla="*/ 1490558 h 1522089"/>
              <a:gd name="connsiteX4" fmla="*/ 232183 w 2926653"/>
              <a:gd name="connsiteY4" fmla="*/ 1330036 h 1522089"/>
              <a:gd name="connsiteX5" fmla="*/ 321043 w 2926653"/>
              <a:gd name="connsiteY5" fmla="*/ 1330036 h 1522089"/>
              <a:gd name="connsiteX6" fmla="*/ 321043 w 2926653"/>
              <a:gd name="connsiteY6" fmla="*/ 1178114 h 1522089"/>
              <a:gd name="connsiteX7" fmla="*/ 432835 w 2926653"/>
              <a:gd name="connsiteY7" fmla="*/ 1178114 h 1522089"/>
              <a:gd name="connsiteX8" fmla="*/ 432835 w 2926653"/>
              <a:gd name="connsiteY8" fmla="*/ 1008993 h 1522089"/>
              <a:gd name="connsiteX9" fmla="*/ 530295 w 2926653"/>
              <a:gd name="connsiteY9" fmla="*/ 1008993 h 1522089"/>
              <a:gd name="connsiteX10" fmla="*/ 530295 w 2926653"/>
              <a:gd name="connsiteY10" fmla="*/ 851338 h 1522089"/>
              <a:gd name="connsiteX11" fmla="*/ 627754 w 2926653"/>
              <a:gd name="connsiteY11" fmla="*/ 851338 h 1522089"/>
              <a:gd name="connsiteX12" fmla="*/ 627754 w 2926653"/>
              <a:gd name="connsiteY12" fmla="*/ 690816 h 1522089"/>
              <a:gd name="connsiteX13" fmla="*/ 751012 w 2926653"/>
              <a:gd name="connsiteY13" fmla="*/ 690816 h 1522089"/>
              <a:gd name="connsiteX14" fmla="*/ 751012 w 2926653"/>
              <a:gd name="connsiteY14" fmla="*/ 607689 h 1522089"/>
              <a:gd name="connsiteX15" fmla="*/ 845605 w 2926653"/>
              <a:gd name="connsiteY15" fmla="*/ 607689 h 1522089"/>
              <a:gd name="connsiteX16" fmla="*/ 845605 w 2926653"/>
              <a:gd name="connsiteY16" fmla="*/ 510230 h 1522089"/>
              <a:gd name="connsiteX17" fmla="*/ 957397 w 2926653"/>
              <a:gd name="connsiteY17" fmla="*/ 510230 h 1522089"/>
              <a:gd name="connsiteX18" fmla="*/ 957397 w 2926653"/>
              <a:gd name="connsiteY18" fmla="*/ 444301 h 1522089"/>
              <a:gd name="connsiteX19" fmla="*/ 1054856 w 2926653"/>
              <a:gd name="connsiteY19" fmla="*/ 444301 h 1522089"/>
              <a:gd name="connsiteX20" fmla="*/ 1054856 w 2926653"/>
              <a:gd name="connsiteY20" fmla="*/ 381239 h 1522089"/>
              <a:gd name="connsiteX21" fmla="*/ 1158049 w 2926653"/>
              <a:gd name="connsiteY21" fmla="*/ 381239 h 1522089"/>
              <a:gd name="connsiteX22" fmla="*/ 1158049 w 2926653"/>
              <a:gd name="connsiteY22" fmla="*/ 318177 h 1522089"/>
              <a:gd name="connsiteX23" fmla="*/ 1266974 w 2926653"/>
              <a:gd name="connsiteY23" fmla="*/ 318177 h 1522089"/>
              <a:gd name="connsiteX24" fmla="*/ 1266974 w 2926653"/>
              <a:gd name="connsiteY24" fmla="*/ 260848 h 1522089"/>
              <a:gd name="connsiteX25" fmla="*/ 1373033 w 2926653"/>
              <a:gd name="connsiteY25" fmla="*/ 260848 h 1522089"/>
              <a:gd name="connsiteX26" fmla="*/ 1373033 w 2926653"/>
              <a:gd name="connsiteY26" fmla="*/ 246515 h 1522089"/>
              <a:gd name="connsiteX27" fmla="*/ 1470493 w 2926653"/>
              <a:gd name="connsiteY27" fmla="*/ 246515 h 1522089"/>
              <a:gd name="connsiteX28" fmla="*/ 1470493 w 2926653"/>
              <a:gd name="connsiteY28" fmla="*/ 212118 h 1522089"/>
              <a:gd name="connsiteX29" fmla="*/ 1570819 w 2926653"/>
              <a:gd name="connsiteY29" fmla="*/ 212118 h 1522089"/>
              <a:gd name="connsiteX30" fmla="*/ 1570819 w 2926653"/>
              <a:gd name="connsiteY30" fmla="*/ 212118 h 1522089"/>
              <a:gd name="connsiteX31" fmla="*/ 1570819 w 2926653"/>
              <a:gd name="connsiteY31" fmla="*/ 174854 h 1522089"/>
              <a:gd name="connsiteX32" fmla="*/ 1676878 w 2926653"/>
              <a:gd name="connsiteY32" fmla="*/ 174854 h 1522089"/>
              <a:gd name="connsiteX33" fmla="*/ 1676878 w 2926653"/>
              <a:gd name="connsiteY33" fmla="*/ 151922 h 1522089"/>
              <a:gd name="connsiteX34" fmla="*/ 1785803 w 2926653"/>
              <a:gd name="connsiteY34" fmla="*/ 151922 h 1522089"/>
              <a:gd name="connsiteX35" fmla="*/ 1785803 w 2926653"/>
              <a:gd name="connsiteY35" fmla="*/ 128991 h 1522089"/>
              <a:gd name="connsiteX36" fmla="*/ 1894729 w 2926653"/>
              <a:gd name="connsiteY36" fmla="*/ 128991 h 1522089"/>
              <a:gd name="connsiteX37" fmla="*/ 1880396 w 2926653"/>
              <a:gd name="connsiteY37" fmla="*/ 114658 h 1522089"/>
              <a:gd name="connsiteX38" fmla="*/ 1986455 w 2926653"/>
              <a:gd name="connsiteY38" fmla="*/ 114658 h 1522089"/>
              <a:gd name="connsiteX39" fmla="*/ 1986455 w 2926653"/>
              <a:gd name="connsiteY39" fmla="*/ 94593 h 1522089"/>
              <a:gd name="connsiteX40" fmla="*/ 2095381 w 2926653"/>
              <a:gd name="connsiteY40" fmla="*/ 94593 h 1522089"/>
              <a:gd name="connsiteX41" fmla="*/ 2095381 w 2926653"/>
              <a:gd name="connsiteY41" fmla="*/ 88860 h 1522089"/>
              <a:gd name="connsiteX42" fmla="*/ 2195707 w 2926653"/>
              <a:gd name="connsiteY42" fmla="*/ 88860 h 1522089"/>
              <a:gd name="connsiteX43" fmla="*/ 2195707 w 2926653"/>
              <a:gd name="connsiteY43" fmla="*/ 65929 h 1522089"/>
              <a:gd name="connsiteX44" fmla="*/ 2313231 w 2926653"/>
              <a:gd name="connsiteY44" fmla="*/ 65929 h 1522089"/>
              <a:gd name="connsiteX45" fmla="*/ 2313231 w 2926653"/>
              <a:gd name="connsiteY45" fmla="*/ 51596 h 1522089"/>
              <a:gd name="connsiteX46" fmla="*/ 2488085 w 2926653"/>
              <a:gd name="connsiteY46" fmla="*/ 51596 h 1522089"/>
              <a:gd name="connsiteX47" fmla="*/ 2499550 w 2926653"/>
              <a:gd name="connsiteY47" fmla="*/ 40131 h 1522089"/>
              <a:gd name="connsiteX48" fmla="*/ 2605610 w 2926653"/>
              <a:gd name="connsiteY48" fmla="*/ 40131 h 1522089"/>
              <a:gd name="connsiteX49" fmla="*/ 2605610 w 2926653"/>
              <a:gd name="connsiteY49" fmla="*/ 17199 h 1522089"/>
              <a:gd name="connsiteX50" fmla="*/ 2720268 w 2926653"/>
              <a:gd name="connsiteY50" fmla="*/ 17199 h 1522089"/>
              <a:gd name="connsiteX51" fmla="*/ 2731734 w 2926653"/>
              <a:gd name="connsiteY51" fmla="*/ 5733 h 1522089"/>
              <a:gd name="connsiteX52" fmla="*/ 2826327 w 2926653"/>
              <a:gd name="connsiteY52" fmla="*/ 5733 h 1522089"/>
              <a:gd name="connsiteX53" fmla="*/ 2832060 w 2926653"/>
              <a:gd name="connsiteY53" fmla="*/ 0 h 1522089"/>
              <a:gd name="connsiteX54" fmla="*/ 2926653 w 2926653"/>
              <a:gd name="connsiteY54" fmla="*/ 0 h 1522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926653" h="1522089">
                <a:moveTo>
                  <a:pt x="0" y="1522089"/>
                </a:moveTo>
                <a:lnTo>
                  <a:pt x="134724" y="1522089"/>
                </a:lnTo>
                <a:lnTo>
                  <a:pt x="134724" y="1490558"/>
                </a:lnTo>
                <a:lnTo>
                  <a:pt x="232183" y="1490558"/>
                </a:lnTo>
                <a:lnTo>
                  <a:pt x="232183" y="1330036"/>
                </a:lnTo>
                <a:lnTo>
                  <a:pt x="321043" y="1330036"/>
                </a:lnTo>
                <a:lnTo>
                  <a:pt x="321043" y="1178114"/>
                </a:lnTo>
                <a:lnTo>
                  <a:pt x="432835" y="1178114"/>
                </a:lnTo>
                <a:lnTo>
                  <a:pt x="432835" y="1008993"/>
                </a:lnTo>
                <a:lnTo>
                  <a:pt x="530295" y="1008993"/>
                </a:lnTo>
                <a:lnTo>
                  <a:pt x="530295" y="851338"/>
                </a:lnTo>
                <a:lnTo>
                  <a:pt x="627754" y="851338"/>
                </a:lnTo>
                <a:lnTo>
                  <a:pt x="627754" y="690816"/>
                </a:lnTo>
                <a:lnTo>
                  <a:pt x="751012" y="690816"/>
                </a:lnTo>
                <a:lnTo>
                  <a:pt x="751012" y="607689"/>
                </a:lnTo>
                <a:lnTo>
                  <a:pt x="845605" y="607689"/>
                </a:lnTo>
                <a:lnTo>
                  <a:pt x="845605" y="510230"/>
                </a:lnTo>
                <a:lnTo>
                  <a:pt x="957397" y="510230"/>
                </a:lnTo>
                <a:lnTo>
                  <a:pt x="957397" y="444301"/>
                </a:lnTo>
                <a:lnTo>
                  <a:pt x="1054856" y="444301"/>
                </a:lnTo>
                <a:lnTo>
                  <a:pt x="1054856" y="381239"/>
                </a:lnTo>
                <a:lnTo>
                  <a:pt x="1158049" y="381239"/>
                </a:lnTo>
                <a:lnTo>
                  <a:pt x="1158049" y="318177"/>
                </a:lnTo>
                <a:lnTo>
                  <a:pt x="1266974" y="318177"/>
                </a:lnTo>
                <a:lnTo>
                  <a:pt x="1266974" y="260848"/>
                </a:lnTo>
                <a:lnTo>
                  <a:pt x="1373033" y="260848"/>
                </a:lnTo>
                <a:lnTo>
                  <a:pt x="1373033" y="246515"/>
                </a:lnTo>
                <a:lnTo>
                  <a:pt x="1470493" y="246515"/>
                </a:lnTo>
                <a:lnTo>
                  <a:pt x="1470493" y="212118"/>
                </a:lnTo>
                <a:lnTo>
                  <a:pt x="1570819" y="212118"/>
                </a:lnTo>
                <a:lnTo>
                  <a:pt x="1570819" y="212118"/>
                </a:lnTo>
                <a:lnTo>
                  <a:pt x="1570819" y="174854"/>
                </a:lnTo>
                <a:lnTo>
                  <a:pt x="1676878" y="174854"/>
                </a:lnTo>
                <a:lnTo>
                  <a:pt x="1676878" y="151922"/>
                </a:lnTo>
                <a:lnTo>
                  <a:pt x="1785803" y="151922"/>
                </a:lnTo>
                <a:lnTo>
                  <a:pt x="1785803" y="128991"/>
                </a:lnTo>
                <a:lnTo>
                  <a:pt x="1894729" y="128991"/>
                </a:lnTo>
                <a:lnTo>
                  <a:pt x="1880396" y="114658"/>
                </a:lnTo>
                <a:lnTo>
                  <a:pt x="1986455" y="114658"/>
                </a:lnTo>
                <a:lnTo>
                  <a:pt x="1986455" y="94593"/>
                </a:lnTo>
                <a:lnTo>
                  <a:pt x="2095381" y="94593"/>
                </a:lnTo>
                <a:lnTo>
                  <a:pt x="2095381" y="88860"/>
                </a:lnTo>
                <a:lnTo>
                  <a:pt x="2195707" y="88860"/>
                </a:lnTo>
                <a:lnTo>
                  <a:pt x="2195707" y="65929"/>
                </a:lnTo>
                <a:lnTo>
                  <a:pt x="2313231" y="65929"/>
                </a:lnTo>
                <a:lnTo>
                  <a:pt x="2313231" y="51596"/>
                </a:lnTo>
                <a:lnTo>
                  <a:pt x="2488085" y="51596"/>
                </a:lnTo>
                <a:lnTo>
                  <a:pt x="2499550" y="40131"/>
                </a:lnTo>
                <a:lnTo>
                  <a:pt x="2605610" y="40131"/>
                </a:lnTo>
                <a:lnTo>
                  <a:pt x="2605610" y="17199"/>
                </a:lnTo>
                <a:lnTo>
                  <a:pt x="2720268" y="17199"/>
                </a:lnTo>
                <a:lnTo>
                  <a:pt x="2731734" y="5733"/>
                </a:lnTo>
                <a:lnTo>
                  <a:pt x="2826327" y="5733"/>
                </a:lnTo>
                <a:lnTo>
                  <a:pt x="2832060" y="0"/>
                </a:lnTo>
                <a:lnTo>
                  <a:pt x="2926653"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EF337117-177B-4A79-905A-F60C37FC9822}"/>
              </a:ext>
            </a:extLst>
          </p:cNvPr>
          <p:cNvSpPr>
            <a:spLocks noGrp="1"/>
          </p:cNvSpPr>
          <p:nvPr>
            <p:ph type="title"/>
          </p:nvPr>
        </p:nvSpPr>
        <p:spPr/>
        <p:txBody>
          <a:bodyPr/>
          <a:lstStyle/>
          <a:p>
            <a:r>
              <a:rPr lang="en-US" dirty="0"/>
              <a:t>RECOVERY Trial: Mortality in Patients on Oxygen </a:t>
            </a:r>
            <a:br>
              <a:rPr lang="en-US" dirty="0"/>
            </a:br>
            <a:r>
              <a:rPr lang="en-US" dirty="0"/>
              <a:t>or Mechanical Ventilation ± Dexamethasone</a:t>
            </a:r>
          </a:p>
        </p:txBody>
      </p:sp>
      <p:grpSp>
        <p:nvGrpSpPr>
          <p:cNvPr id="4" name="Group 1">
            <a:extLst>
              <a:ext uri="{FF2B5EF4-FFF2-40B4-BE49-F238E27FC236}">
                <a16:creationId xmlns:a16="http://schemas.microsoft.com/office/drawing/2014/main" id="{3F7F7DA0-E94F-4F77-8621-305BC0F77083}"/>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CFC7F7E1-43F0-4506-8D3F-6EFA98DDD2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CB2C96E5-501D-4D21-AB7F-532B34E77B8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Box 15">
            <a:extLst>
              <a:ext uri="{FF2B5EF4-FFF2-40B4-BE49-F238E27FC236}">
                <a16:creationId xmlns:a16="http://schemas.microsoft.com/office/drawing/2014/main" id="{95156530-0E99-4285-8798-266554ACB233}"/>
              </a:ext>
            </a:extLst>
          </p:cNvPr>
          <p:cNvSpPr txBox="1"/>
          <p:nvPr/>
        </p:nvSpPr>
        <p:spPr bwMode="auto">
          <a:xfrm rot="16200000">
            <a:off x="421741" y="3290970"/>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Mortality (%)</a:t>
            </a:r>
          </a:p>
        </p:txBody>
      </p:sp>
      <p:sp>
        <p:nvSpPr>
          <p:cNvPr id="17" name="Freeform: Shape 16">
            <a:extLst>
              <a:ext uri="{FF2B5EF4-FFF2-40B4-BE49-F238E27FC236}">
                <a16:creationId xmlns:a16="http://schemas.microsoft.com/office/drawing/2014/main" id="{AA40E1D0-BC8E-4E38-B2FF-F86D9D8BB3D9}"/>
              </a:ext>
            </a:extLst>
          </p:cNvPr>
          <p:cNvSpPr/>
          <p:nvPr/>
        </p:nvSpPr>
        <p:spPr bwMode="auto">
          <a:xfrm>
            <a:off x="2406910" y="2020664"/>
            <a:ext cx="2915323" cy="2909944"/>
          </a:xfrm>
          <a:custGeom>
            <a:avLst/>
            <a:gdLst>
              <a:gd name="connsiteX0" fmla="*/ 0 w 2915323"/>
              <a:gd name="connsiteY0" fmla="*/ 0 h 2909944"/>
              <a:gd name="connsiteX1" fmla="*/ 0 w 2915323"/>
              <a:gd name="connsiteY1" fmla="*/ 2909944 h 2909944"/>
              <a:gd name="connsiteX2" fmla="*/ 2915323 w 2915323"/>
              <a:gd name="connsiteY2" fmla="*/ 2909944 h 2909944"/>
            </a:gdLst>
            <a:ahLst/>
            <a:cxnLst>
              <a:cxn ang="0">
                <a:pos x="connsiteX0" y="connsiteY0"/>
              </a:cxn>
              <a:cxn ang="0">
                <a:pos x="connsiteX1" y="connsiteY1"/>
              </a:cxn>
              <a:cxn ang="0">
                <a:pos x="connsiteX2" y="connsiteY2"/>
              </a:cxn>
            </a:cxnLst>
            <a:rect l="l" t="t" r="r" b="b"/>
            <a:pathLst>
              <a:path w="2915323" h="2909944">
                <a:moveTo>
                  <a:pt x="0" y="0"/>
                </a:moveTo>
                <a:lnTo>
                  <a:pt x="0" y="2909944"/>
                </a:lnTo>
                <a:lnTo>
                  <a:pt x="2915323" y="29099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 name="Group 17">
            <a:extLst>
              <a:ext uri="{FF2B5EF4-FFF2-40B4-BE49-F238E27FC236}">
                <a16:creationId xmlns:a16="http://schemas.microsoft.com/office/drawing/2014/main" id="{6C658691-76F2-4A4F-9CD6-E724D210E2F0}"/>
              </a:ext>
            </a:extLst>
          </p:cNvPr>
          <p:cNvGrpSpPr/>
          <p:nvPr/>
        </p:nvGrpSpPr>
        <p:grpSpPr>
          <a:xfrm>
            <a:off x="2347338" y="2020664"/>
            <a:ext cx="59571" cy="2909944"/>
            <a:chOff x="1731981" y="1974028"/>
            <a:chExt cx="91440" cy="2909944"/>
          </a:xfrm>
        </p:grpSpPr>
        <p:cxnSp>
          <p:nvCxnSpPr>
            <p:cNvPr id="19" name="Straight Connector 18">
              <a:extLst>
                <a:ext uri="{FF2B5EF4-FFF2-40B4-BE49-F238E27FC236}">
                  <a16:creationId xmlns:a16="http://schemas.microsoft.com/office/drawing/2014/main" id="{CA5DA338-D976-4049-A655-F7493CAACDC2}"/>
                </a:ext>
              </a:extLst>
            </p:cNvPr>
            <p:cNvCxnSpPr>
              <a:cxnSpLocks/>
            </p:cNvCxnSpPr>
            <p:nvPr/>
          </p:nvCxnSpPr>
          <p:spPr bwMode="auto">
            <a:xfrm>
              <a:off x="1731981" y="19740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5B4F201-7C94-476A-9D66-8ACAAFEB3012}"/>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5904B62-D807-4921-83FF-1744A8B21D2B}"/>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2D6571E-11AF-4336-A729-D5CF428E0569}"/>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800352F-396E-455F-BE81-C102D506135E}"/>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AE2FE7D-8949-45CB-9F67-B9A4AC0FFBA2}"/>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8BD5D6F8-CA13-4F37-A794-E3327FFC56E0}"/>
              </a:ext>
            </a:extLst>
          </p:cNvPr>
          <p:cNvGrpSpPr/>
          <p:nvPr/>
        </p:nvGrpSpPr>
        <p:grpSpPr>
          <a:xfrm rot="5400000">
            <a:off x="3827578" y="3513409"/>
            <a:ext cx="61076" cy="2891655"/>
            <a:chOff x="1731981" y="2556017"/>
            <a:chExt cx="91440" cy="2327955"/>
          </a:xfrm>
        </p:grpSpPr>
        <p:cxnSp>
          <p:nvCxnSpPr>
            <p:cNvPr id="26" name="Straight Connector 25">
              <a:extLst>
                <a:ext uri="{FF2B5EF4-FFF2-40B4-BE49-F238E27FC236}">
                  <a16:creationId xmlns:a16="http://schemas.microsoft.com/office/drawing/2014/main" id="{B7D86267-BB6B-4933-801D-1CD6C10C15BE}"/>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4B35745-E9BF-48C4-A5E0-06889C70CEA7}"/>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C7C24AA-3B50-4723-8F5F-AC2CB825B6C6}"/>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997FF19-D0E0-4AC6-A086-861B23098F93}"/>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8B2DF17-CBDC-4C54-BCFB-F7F10A59C432}"/>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9F491761-6ED6-4F27-9953-FA77683A0AA8}"/>
              </a:ext>
            </a:extLst>
          </p:cNvPr>
          <p:cNvSpPr txBox="1"/>
          <p:nvPr/>
        </p:nvSpPr>
        <p:spPr bwMode="auto">
          <a:xfrm>
            <a:off x="1980380" y="1830987"/>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2" name="TextBox 31">
            <a:extLst>
              <a:ext uri="{FF2B5EF4-FFF2-40B4-BE49-F238E27FC236}">
                <a16:creationId xmlns:a16="http://schemas.microsoft.com/office/drawing/2014/main" id="{346A06DE-0CF9-4580-AA38-75CD3683EDDD}"/>
              </a:ext>
            </a:extLst>
          </p:cNvPr>
          <p:cNvSpPr txBox="1"/>
          <p:nvPr/>
        </p:nvSpPr>
        <p:spPr bwMode="auto">
          <a:xfrm>
            <a:off x="1980380" y="241297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39A2F34B-7CE7-40C2-9D77-DA146F3F2F38}"/>
              </a:ext>
            </a:extLst>
          </p:cNvPr>
          <p:cNvSpPr txBox="1"/>
          <p:nvPr/>
        </p:nvSpPr>
        <p:spPr bwMode="auto">
          <a:xfrm>
            <a:off x="1980380" y="298922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4" name="TextBox 33">
            <a:extLst>
              <a:ext uri="{FF2B5EF4-FFF2-40B4-BE49-F238E27FC236}">
                <a16:creationId xmlns:a16="http://schemas.microsoft.com/office/drawing/2014/main" id="{29EBA348-896F-4056-BE7A-A7843D5F17A7}"/>
              </a:ext>
            </a:extLst>
          </p:cNvPr>
          <p:cNvSpPr txBox="1"/>
          <p:nvPr/>
        </p:nvSpPr>
        <p:spPr bwMode="auto">
          <a:xfrm>
            <a:off x="1980380" y="357121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5" name="TextBox 34">
            <a:extLst>
              <a:ext uri="{FF2B5EF4-FFF2-40B4-BE49-F238E27FC236}">
                <a16:creationId xmlns:a16="http://schemas.microsoft.com/office/drawing/2014/main" id="{1BFD4D4B-5EE4-41EE-96F2-06510FF1909E}"/>
              </a:ext>
            </a:extLst>
          </p:cNvPr>
          <p:cNvSpPr txBox="1"/>
          <p:nvPr/>
        </p:nvSpPr>
        <p:spPr bwMode="auto">
          <a:xfrm>
            <a:off x="1980380" y="4162046"/>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6" name="TextBox 35">
            <a:extLst>
              <a:ext uri="{FF2B5EF4-FFF2-40B4-BE49-F238E27FC236}">
                <a16:creationId xmlns:a16="http://schemas.microsoft.com/office/drawing/2014/main" id="{709C943B-E307-4D40-B002-056039DBC69B}"/>
              </a:ext>
            </a:extLst>
          </p:cNvPr>
          <p:cNvSpPr txBox="1"/>
          <p:nvPr/>
        </p:nvSpPr>
        <p:spPr bwMode="auto">
          <a:xfrm>
            <a:off x="2097399" y="4744033"/>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3BF83137-C2CE-499C-A130-FBA7AB53377F}"/>
              </a:ext>
            </a:extLst>
          </p:cNvPr>
          <p:cNvSpPr txBox="1"/>
          <p:nvPr/>
        </p:nvSpPr>
        <p:spPr bwMode="auto">
          <a:xfrm>
            <a:off x="2265577" y="4980245"/>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 name="TextBox 37">
            <a:extLst>
              <a:ext uri="{FF2B5EF4-FFF2-40B4-BE49-F238E27FC236}">
                <a16:creationId xmlns:a16="http://schemas.microsoft.com/office/drawing/2014/main" id="{F5D5CD03-02C4-4F67-83E0-5867945D4DE6}"/>
              </a:ext>
            </a:extLst>
          </p:cNvPr>
          <p:cNvSpPr txBox="1"/>
          <p:nvPr/>
        </p:nvSpPr>
        <p:spPr bwMode="auto">
          <a:xfrm>
            <a:off x="2985469" y="4986728"/>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39" name="TextBox 38">
            <a:extLst>
              <a:ext uri="{FF2B5EF4-FFF2-40B4-BE49-F238E27FC236}">
                <a16:creationId xmlns:a16="http://schemas.microsoft.com/office/drawing/2014/main" id="{8D3286AA-D058-4D25-B306-91D52EDDE090}"/>
              </a:ext>
            </a:extLst>
          </p:cNvPr>
          <p:cNvSpPr txBox="1"/>
          <p:nvPr/>
        </p:nvSpPr>
        <p:spPr bwMode="auto">
          <a:xfrm>
            <a:off x="3651785" y="498613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40" name="TextBox 39">
            <a:extLst>
              <a:ext uri="{FF2B5EF4-FFF2-40B4-BE49-F238E27FC236}">
                <a16:creationId xmlns:a16="http://schemas.microsoft.com/office/drawing/2014/main" id="{0FC22196-5654-44B4-849B-883C071F9B0E}"/>
              </a:ext>
            </a:extLst>
          </p:cNvPr>
          <p:cNvSpPr txBox="1"/>
          <p:nvPr/>
        </p:nvSpPr>
        <p:spPr bwMode="auto">
          <a:xfrm>
            <a:off x="4375811" y="499261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1" name="TextBox 40">
            <a:extLst>
              <a:ext uri="{FF2B5EF4-FFF2-40B4-BE49-F238E27FC236}">
                <a16:creationId xmlns:a16="http://schemas.microsoft.com/office/drawing/2014/main" id="{585A3E18-0FF6-45E0-B246-AF937F8AD436}"/>
              </a:ext>
            </a:extLst>
          </p:cNvPr>
          <p:cNvSpPr txBox="1"/>
          <p:nvPr/>
        </p:nvSpPr>
        <p:spPr bwMode="auto">
          <a:xfrm>
            <a:off x="5103617" y="498774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42" name="TextBox 41">
            <a:extLst>
              <a:ext uri="{FF2B5EF4-FFF2-40B4-BE49-F238E27FC236}">
                <a16:creationId xmlns:a16="http://schemas.microsoft.com/office/drawing/2014/main" id="{12CEDD67-CD64-400C-8D23-D1AF84868673}"/>
              </a:ext>
            </a:extLst>
          </p:cNvPr>
          <p:cNvSpPr txBox="1"/>
          <p:nvPr/>
        </p:nvSpPr>
        <p:spPr bwMode="auto">
          <a:xfrm>
            <a:off x="2492971" y="5249063"/>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Since Randomization</a:t>
            </a:r>
          </a:p>
        </p:txBody>
      </p:sp>
      <p:sp>
        <p:nvSpPr>
          <p:cNvPr id="43" name="TextBox 42">
            <a:extLst>
              <a:ext uri="{FF2B5EF4-FFF2-40B4-BE49-F238E27FC236}">
                <a16:creationId xmlns:a16="http://schemas.microsoft.com/office/drawing/2014/main" id="{C0CC1409-6523-4DF2-A89A-C5E930271990}"/>
              </a:ext>
            </a:extLst>
          </p:cNvPr>
          <p:cNvSpPr txBox="1"/>
          <p:nvPr/>
        </p:nvSpPr>
        <p:spPr bwMode="auto">
          <a:xfrm>
            <a:off x="405010" y="5323231"/>
            <a:ext cx="1706016"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Dexamethasone</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Usual care</a:t>
            </a:r>
          </a:p>
        </p:txBody>
      </p:sp>
      <p:sp>
        <p:nvSpPr>
          <p:cNvPr id="44" name="TextBox 43">
            <a:extLst>
              <a:ext uri="{FF2B5EF4-FFF2-40B4-BE49-F238E27FC236}">
                <a16:creationId xmlns:a16="http://schemas.microsoft.com/office/drawing/2014/main" id="{57CB9CFE-9636-4C3D-BB05-C2DE90001496}"/>
              </a:ext>
            </a:extLst>
          </p:cNvPr>
          <p:cNvSpPr txBox="1"/>
          <p:nvPr/>
        </p:nvSpPr>
        <p:spPr bwMode="auto">
          <a:xfrm>
            <a:off x="2105930"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1279</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2604</a:t>
            </a:r>
          </a:p>
        </p:txBody>
      </p:sp>
      <p:sp>
        <p:nvSpPr>
          <p:cNvPr id="45" name="TextBox 44">
            <a:extLst>
              <a:ext uri="{FF2B5EF4-FFF2-40B4-BE49-F238E27FC236}">
                <a16:creationId xmlns:a16="http://schemas.microsoft.com/office/drawing/2014/main" id="{8259272F-FE11-4782-83E3-CF0FF7845C0B}"/>
              </a:ext>
            </a:extLst>
          </p:cNvPr>
          <p:cNvSpPr txBox="1"/>
          <p:nvPr/>
        </p:nvSpPr>
        <p:spPr bwMode="auto">
          <a:xfrm>
            <a:off x="2834477"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2195</a:t>
            </a:r>
          </a:p>
        </p:txBody>
      </p:sp>
      <p:sp>
        <p:nvSpPr>
          <p:cNvPr id="46" name="TextBox 45">
            <a:extLst>
              <a:ext uri="{FF2B5EF4-FFF2-40B4-BE49-F238E27FC236}">
                <a16:creationId xmlns:a16="http://schemas.microsoft.com/office/drawing/2014/main" id="{572DE2DC-11ED-4F49-B6D9-EA9A5DBCC1E4}"/>
              </a:ext>
            </a:extLst>
          </p:cNvPr>
          <p:cNvSpPr txBox="1"/>
          <p:nvPr/>
        </p:nvSpPr>
        <p:spPr bwMode="auto">
          <a:xfrm>
            <a:off x="3581572" y="5569453"/>
            <a:ext cx="60144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2018</a:t>
            </a:r>
          </a:p>
        </p:txBody>
      </p:sp>
      <p:sp>
        <p:nvSpPr>
          <p:cNvPr id="47" name="TextBox 46">
            <a:extLst>
              <a:ext uri="{FF2B5EF4-FFF2-40B4-BE49-F238E27FC236}">
                <a16:creationId xmlns:a16="http://schemas.microsoft.com/office/drawing/2014/main" id="{DEEF6B4C-9258-4972-9A2E-EFA841F63F6F}"/>
              </a:ext>
            </a:extLst>
          </p:cNvPr>
          <p:cNvSpPr txBox="1"/>
          <p:nvPr/>
        </p:nvSpPr>
        <p:spPr bwMode="auto">
          <a:xfrm>
            <a:off x="4308973" y="5569453"/>
            <a:ext cx="600645"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1950</a:t>
            </a:r>
          </a:p>
        </p:txBody>
      </p:sp>
      <p:sp>
        <p:nvSpPr>
          <p:cNvPr id="48" name="TextBox 47">
            <a:extLst>
              <a:ext uri="{FF2B5EF4-FFF2-40B4-BE49-F238E27FC236}">
                <a16:creationId xmlns:a16="http://schemas.microsoft.com/office/drawing/2014/main" id="{9B790C6B-99F7-4955-83B1-B3D4C9814E36}"/>
              </a:ext>
            </a:extLst>
          </p:cNvPr>
          <p:cNvSpPr txBox="1"/>
          <p:nvPr/>
        </p:nvSpPr>
        <p:spPr bwMode="auto">
          <a:xfrm>
            <a:off x="5027355" y="5569453"/>
            <a:ext cx="600645"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1916</a:t>
            </a:r>
          </a:p>
        </p:txBody>
      </p:sp>
      <p:sp>
        <p:nvSpPr>
          <p:cNvPr id="53" name="TextBox 52">
            <a:extLst>
              <a:ext uri="{FF2B5EF4-FFF2-40B4-BE49-F238E27FC236}">
                <a16:creationId xmlns:a16="http://schemas.microsoft.com/office/drawing/2014/main" id="{C8C72575-4CEF-416E-BA8A-E536070C0EA3}"/>
              </a:ext>
            </a:extLst>
          </p:cNvPr>
          <p:cNvSpPr txBox="1"/>
          <p:nvPr/>
        </p:nvSpPr>
        <p:spPr bwMode="auto">
          <a:xfrm>
            <a:off x="2646501" y="1938372"/>
            <a:ext cx="27862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0.82 (95% CI: 0.72-0.94)</a:t>
            </a:r>
          </a:p>
        </p:txBody>
      </p:sp>
      <p:sp>
        <p:nvSpPr>
          <p:cNvPr id="54" name="TextBox 53">
            <a:extLst>
              <a:ext uri="{FF2B5EF4-FFF2-40B4-BE49-F238E27FC236}">
                <a16:creationId xmlns:a16="http://schemas.microsoft.com/office/drawing/2014/main" id="{5F5C4EC5-52AA-4603-BA26-7783D5F09EC4}"/>
              </a:ext>
            </a:extLst>
          </p:cNvPr>
          <p:cNvSpPr txBox="1"/>
          <p:nvPr/>
        </p:nvSpPr>
        <p:spPr bwMode="auto">
          <a:xfrm rot="16200000">
            <a:off x="5920053" y="3290970"/>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Mortality (%)</a:t>
            </a:r>
          </a:p>
        </p:txBody>
      </p:sp>
      <p:sp>
        <p:nvSpPr>
          <p:cNvPr id="55" name="Freeform: Shape 54">
            <a:extLst>
              <a:ext uri="{FF2B5EF4-FFF2-40B4-BE49-F238E27FC236}">
                <a16:creationId xmlns:a16="http://schemas.microsoft.com/office/drawing/2014/main" id="{C091A496-3760-4364-8242-7A4A5322B03B}"/>
              </a:ext>
            </a:extLst>
          </p:cNvPr>
          <p:cNvSpPr/>
          <p:nvPr/>
        </p:nvSpPr>
        <p:spPr bwMode="auto">
          <a:xfrm>
            <a:off x="7905222" y="2020664"/>
            <a:ext cx="2915323" cy="2909944"/>
          </a:xfrm>
          <a:custGeom>
            <a:avLst/>
            <a:gdLst>
              <a:gd name="connsiteX0" fmla="*/ 0 w 2915323"/>
              <a:gd name="connsiteY0" fmla="*/ 0 h 2909944"/>
              <a:gd name="connsiteX1" fmla="*/ 0 w 2915323"/>
              <a:gd name="connsiteY1" fmla="*/ 2909944 h 2909944"/>
              <a:gd name="connsiteX2" fmla="*/ 2915323 w 2915323"/>
              <a:gd name="connsiteY2" fmla="*/ 2909944 h 2909944"/>
            </a:gdLst>
            <a:ahLst/>
            <a:cxnLst>
              <a:cxn ang="0">
                <a:pos x="connsiteX0" y="connsiteY0"/>
              </a:cxn>
              <a:cxn ang="0">
                <a:pos x="connsiteX1" y="connsiteY1"/>
              </a:cxn>
              <a:cxn ang="0">
                <a:pos x="connsiteX2" y="connsiteY2"/>
              </a:cxn>
            </a:cxnLst>
            <a:rect l="l" t="t" r="r" b="b"/>
            <a:pathLst>
              <a:path w="2915323" h="2909944">
                <a:moveTo>
                  <a:pt x="0" y="0"/>
                </a:moveTo>
                <a:lnTo>
                  <a:pt x="0" y="2909944"/>
                </a:lnTo>
                <a:lnTo>
                  <a:pt x="2915323" y="290994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6" name="Group 55">
            <a:extLst>
              <a:ext uri="{FF2B5EF4-FFF2-40B4-BE49-F238E27FC236}">
                <a16:creationId xmlns:a16="http://schemas.microsoft.com/office/drawing/2014/main" id="{45A9EC6E-8569-45EB-A7F1-E801D129C62D}"/>
              </a:ext>
            </a:extLst>
          </p:cNvPr>
          <p:cNvGrpSpPr/>
          <p:nvPr/>
        </p:nvGrpSpPr>
        <p:grpSpPr>
          <a:xfrm>
            <a:off x="7845650" y="2020664"/>
            <a:ext cx="59571" cy="2909944"/>
            <a:chOff x="1731981" y="1974028"/>
            <a:chExt cx="91440" cy="2909944"/>
          </a:xfrm>
        </p:grpSpPr>
        <p:cxnSp>
          <p:nvCxnSpPr>
            <p:cNvPr id="57" name="Straight Connector 56">
              <a:extLst>
                <a:ext uri="{FF2B5EF4-FFF2-40B4-BE49-F238E27FC236}">
                  <a16:creationId xmlns:a16="http://schemas.microsoft.com/office/drawing/2014/main" id="{555C60C0-10B1-4B1F-B1DF-1AB69D7DD381}"/>
                </a:ext>
              </a:extLst>
            </p:cNvPr>
            <p:cNvCxnSpPr>
              <a:cxnSpLocks/>
            </p:cNvCxnSpPr>
            <p:nvPr/>
          </p:nvCxnSpPr>
          <p:spPr bwMode="auto">
            <a:xfrm>
              <a:off x="1731981" y="19740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3B71C63-D506-4C8D-87B9-BCE55A9FBD67}"/>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D4AC665-13CC-4401-8362-697F51677169}"/>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0415B04-782D-4C5C-9182-0A4457AA0FAD}"/>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EF5F34F-6392-4E28-AD24-216BF41D3C19}"/>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23C4CD0-7FFC-4684-9402-596F38DFA329}"/>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BDC58965-4FD2-4B29-AFAD-E8197F1FE82F}"/>
              </a:ext>
            </a:extLst>
          </p:cNvPr>
          <p:cNvGrpSpPr/>
          <p:nvPr/>
        </p:nvGrpSpPr>
        <p:grpSpPr>
          <a:xfrm rot="5400000">
            <a:off x="9325890" y="3513409"/>
            <a:ext cx="61076" cy="2891655"/>
            <a:chOff x="1731981" y="2556017"/>
            <a:chExt cx="91440" cy="2327955"/>
          </a:xfrm>
        </p:grpSpPr>
        <p:cxnSp>
          <p:nvCxnSpPr>
            <p:cNvPr id="64" name="Straight Connector 63">
              <a:extLst>
                <a:ext uri="{FF2B5EF4-FFF2-40B4-BE49-F238E27FC236}">
                  <a16:creationId xmlns:a16="http://schemas.microsoft.com/office/drawing/2014/main" id="{D5A10623-4CAA-49AD-B05C-43871E103E1A}"/>
                </a:ext>
              </a:extLst>
            </p:cNvPr>
            <p:cNvCxnSpPr>
              <a:cxnSpLocks/>
            </p:cNvCxnSpPr>
            <p:nvPr/>
          </p:nvCxnSpPr>
          <p:spPr bwMode="auto">
            <a:xfrm>
              <a:off x="1731981" y="25560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2B340AB-56BE-41FA-869F-15232C7421C6}"/>
                </a:ext>
              </a:extLst>
            </p:cNvPr>
            <p:cNvCxnSpPr>
              <a:cxnSpLocks/>
            </p:cNvCxnSpPr>
            <p:nvPr/>
          </p:nvCxnSpPr>
          <p:spPr bwMode="auto">
            <a:xfrm>
              <a:off x="1731981" y="313800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17C1824-C6F5-434E-A37A-440D95BF0B07}"/>
                </a:ext>
              </a:extLst>
            </p:cNvPr>
            <p:cNvCxnSpPr>
              <a:cxnSpLocks/>
            </p:cNvCxnSpPr>
            <p:nvPr/>
          </p:nvCxnSpPr>
          <p:spPr bwMode="auto">
            <a:xfrm>
              <a:off x="1731981" y="371999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0486496-C794-4D42-9C33-E070802CFF0D}"/>
                </a:ext>
              </a:extLst>
            </p:cNvPr>
            <p:cNvCxnSpPr>
              <a:cxnSpLocks/>
            </p:cNvCxnSpPr>
            <p:nvPr/>
          </p:nvCxnSpPr>
          <p:spPr bwMode="auto">
            <a:xfrm>
              <a:off x="1731981" y="43019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5979916-7E61-468E-8B12-E5C747B68811}"/>
                </a:ext>
              </a:extLst>
            </p:cNvPr>
            <p:cNvCxnSpPr>
              <a:cxnSpLocks/>
            </p:cNvCxnSpPr>
            <p:nvPr/>
          </p:nvCxnSpPr>
          <p:spPr bwMode="auto">
            <a:xfrm>
              <a:off x="1731981" y="488397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69" name="TextBox 68">
            <a:extLst>
              <a:ext uri="{FF2B5EF4-FFF2-40B4-BE49-F238E27FC236}">
                <a16:creationId xmlns:a16="http://schemas.microsoft.com/office/drawing/2014/main" id="{9560C168-5586-4FD8-ACBE-FFAFEB9A4A35}"/>
              </a:ext>
            </a:extLst>
          </p:cNvPr>
          <p:cNvSpPr txBox="1"/>
          <p:nvPr/>
        </p:nvSpPr>
        <p:spPr bwMode="auto">
          <a:xfrm>
            <a:off x="7478692" y="1830987"/>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70" name="TextBox 69">
            <a:extLst>
              <a:ext uri="{FF2B5EF4-FFF2-40B4-BE49-F238E27FC236}">
                <a16:creationId xmlns:a16="http://schemas.microsoft.com/office/drawing/2014/main" id="{9A1C8818-C14A-4BDD-A70F-F936DC98DE86}"/>
              </a:ext>
            </a:extLst>
          </p:cNvPr>
          <p:cNvSpPr txBox="1"/>
          <p:nvPr/>
        </p:nvSpPr>
        <p:spPr bwMode="auto">
          <a:xfrm>
            <a:off x="7478692" y="241297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1" name="TextBox 70">
            <a:extLst>
              <a:ext uri="{FF2B5EF4-FFF2-40B4-BE49-F238E27FC236}">
                <a16:creationId xmlns:a16="http://schemas.microsoft.com/office/drawing/2014/main" id="{C68000B5-46FD-40F2-A10F-AC15CE5119DB}"/>
              </a:ext>
            </a:extLst>
          </p:cNvPr>
          <p:cNvSpPr txBox="1"/>
          <p:nvPr/>
        </p:nvSpPr>
        <p:spPr bwMode="auto">
          <a:xfrm>
            <a:off x="7478692" y="298922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72" name="TextBox 71">
            <a:extLst>
              <a:ext uri="{FF2B5EF4-FFF2-40B4-BE49-F238E27FC236}">
                <a16:creationId xmlns:a16="http://schemas.microsoft.com/office/drawing/2014/main" id="{82074486-C09D-4930-BF36-9FA37365FC2A}"/>
              </a:ext>
            </a:extLst>
          </p:cNvPr>
          <p:cNvSpPr txBox="1"/>
          <p:nvPr/>
        </p:nvSpPr>
        <p:spPr bwMode="auto">
          <a:xfrm>
            <a:off x="7478692" y="357121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3" name="TextBox 72">
            <a:extLst>
              <a:ext uri="{FF2B5EF4-FFF2-40B4-BE49-F238E27FC236}">
                <a16:creationId xmlns:a16="http://schemas.microsoft.com/office/drawing/2014/main" id="{7183AC95-D529-4F3D-BEF0-BA6AE070AEEF}"/>
              </a:ext>
            </a:extLst>
          </p:cNvPr>
          <p:cNvSpPr txBox="1"/>
          <p:nvPr/>
        </p:nvSpPr>
        <p:spPr bwMode="auto">
          <a:xfrm>
            <a:off x="7478692" y="4162046"/>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4" name="TextBox 73">
            <a:extLst>
              <a:ext uri="{FF2B5EF4-FFF2-40B4-BE49-F238E27FC236}">
                <a16:creationId xmlns:a16="http://schemas.microsoft.com/office/drawing/2014/main" id="{DA15C417-9D19-4AEA-B8EF-DD4782326AFB}"/>
              </a:ext>
            </a:extLst>
          </p:cNvPr>
          <p:cNvSpPr txBox="1"/>
          <p:nvPr/>
        </p:nvSpPr>
        <p:spPr bwMode="auto">
          <a:xfrm>
            <a:off x="7595711" y="4744033"/>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5" name="TextBox 74">
            <a:extLst>
              <a:ext uri="{FF2B5EF4-FFF2-40B4-BE49-F238E27FC236}">
                <a16:creationId xmlns:a16="http://schemas.microsoft.com/office/drawing/2014/main" id="{69A33844-D3AD-436F-BE4C-8DB1DD06BC88}"/>
              </a:ext>
            </a:extLst>
          </p:cNvPr>
          <p:cNvSpPr txBox="1"/>
          <p:nvPr/>
        </p:nvSpPr>
        <p:spPr bwMode="auto">
          <a:xfrm>
            <a:off x="7763889" y="4980245"/>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6" name="TextBox 75">
            <a:extLst>
              <a:ext uri="{FF2B5EF4-FFF2-40B4-BE49-F238E27FC236}">
                <a16:creationId xmlns:a16="http://schemas.microsoft.com/office/drawing/2014/main" id="{50949675-F111-4E8D-BB7F-E3ED8F04721D}"/>
              </a:ext>
            </a:extLst>
          </p:cNvPr>
          <p:cNvSpPr txBox="1"/>
          <p:nvPr/>
        </p:nvSpPr>
        <p:spPr bwMode="auto">
          <a:xfrm>
            <a:off x="8483781" y="4986728"/>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77" name="TextBox 76">
            <a:extLst>
              <a:ext uri="{FF2B5EF4-FFF2-40B4-BE49-F238E27FC236}">
                <a16:creationId xmlns:a16="http://schemas.microsoft.com/office/drawing/2014/main" id="{71E9BBD7-3546-4BD7-984E-E28F35427080}"/>
              </a:ext>
            </a:extLst>
          </p:cNvPr>
          <p:cNvSpPr txBox="1"/>
          <p:nvPr/>
        </p:nvSpPr>
        <p:spPr bwMode="auto">
          <a:xfrm>
            <a:off x="9150097" y="4986132"/>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78" name="TextBox 77">
            <a:extLst>
              <a:ext uri="{FF2B5EF4-FFF2-40B4-BE49-F238E27FC236}">
                <a16:creationId xmlns:a16="http://schemas.microsoft.com/office/drawing/2014/main" id="{33101BED-0919-4BEE-8599-98E125C33D2E}"/>
              </a:ext>
            </a:extLst>
          </p:cNvPr>
          <p:cNvSpPr txBox="1"/>
          <p:nvPr/>
        </p:nvSpPr>
        <p:spPr bwMode="auto">
          <a:xfrm>
            <a:off x="9874123" y="4992615"/>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79" name="TextBox 78">
            <a:extLst>
              <a:ext uri="{FF2B5EF4-FFF2-40B4-BE49-F238E27FC236}">
                <a16:creationId xmlns:a16="http://schemas.microsoft.com/office/drawing/2014/main" id="{8CA01BF6-FBD2-4B54-A5E9-0EC76D558CAE}"/>
              </a:ext>
            </a:extLst>
          </p:cNvPr>
          <p:cNvSpPr txBox="1"/>
          <p:nvPr/>
        </p:nvSpPr>
        <p:spPr bwMode="auto">
          <a:xfrm>
            <a:off x="10601929" y="4987744"/>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80" name="TextBox 79">
            <a:extLst>
              <a:ext uri="{FF2B5EF4-FFF2-40B4-BE49-F238E27FC236}">
                <a16:creationId xmlns:a16="http://schemas.microsoft.com/office/drawing/2014/main" id="{560441FF-2A02-453F-B443-AA72BCDD9E99}"/>
              </a:ext>
            </a:extLst>
          </p:cNvPr>
          <p:cNvSpPr txBox="1"/>
          <p:nvPr/>
        </p:nvSpPr>
        <p:spPr bwMode="auto">
          <a:xfrm>
            <a:off x="7991283" y="5249063"/>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Since Randomization</a:t>
            </a:r>
          </a:p>
        </p:txBody>
      </p:sp>
      <p:sp>
        <p:nvSpPr>
          <p:cNvPr id="89" name="TextBox 88">
            <a:extLst>
              <a:ext uri="{FF2B5EF4-FFF2-40B4-BE49-F238E27FC236}">
                <a16:creationId xmlns:a16="http://schemas.microsoft.com/office/drawing/2014/main" id="{BFA48FE2-B2D2-4FAF-B65F-62D980CAB6DC}"/>
              </a:ext>
            </a:extLst>
          </p:cNvPr>
          <p:cNvSpPr txBox="1"/>
          <p:nvPr/>
        </p:nvSpPr>
        <p:spPr bwMode="auto">
          <a:xfrm>
            <a:off x="8144817" y="1938372"/>
            <a:ext cx="27862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0.64 (95% CI: 0.51-0.81)</a:t>
            </a:r>
          </a:p>
        </p:txBody>
      </p:sp>
      <p:sp>
        <p:nvSpPr>
          <p:cNvPr id="90" name="TextBox 89">
            <a:extLst>
              <a:ext uri="{FF2B5EF4-FFF2-40B4-BE49-F238E27FC236}">
                <a16:creationId xmlns:a16="http://schemas.microsoft.com/office/drawing/2014/main" id="{B98414E0-F1CD-4974-B6FE-2C32E6C07B70}"/>
              </a:ext>
            </a:extLst>
          </p:cNvPr>
          <p:cNvSpPr txBox="1"/>
          <p:nvPr/>
        </p:nvSpPr>
        <p:spPr bwMode="auto">
          <a:xfrm>
            <a:off x="2758799" y="1487755"/>
            <a:ext cx="2743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Oxygen Only (n = 3883)</a:t>
            </a:r>
          </a:p>
        </p:txBody>
      </p:sp>
      <p:sp>
        <p:nvSpPr>
          <p:cNvPr id="93" name="TextBox 92">
            <a:extLst>
              <a:ext uri="{FF2B5EF4-FFF2-40B4-BE49-F238E27FC236}">
                <a16:creationId xmlns:a16="http://schemas.microsoft.com/office/drawing/2014/main" id="{04176CEE-EEBE-412B-9E85-C467C6DE8F18}"/>
              </a:ext>
            </a:extLst>
          </p:cNvPr>
          <p:cNvSpPr txBox="1"/>
          <p:nvPr/>
        </p:nvSpPr>
        <p:spPr bwMode="auto">
          <a:xfrm>
            <a:off x="6895779" y="1496386"/>
            <a:ext cx="47517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Invasive Mechanical Ventilation (n = 1007)</a:t>
            </a:r>
          </a:p>
        </p:txBody>
      </p:sp>
      <p:sp>
        <p:nvSpPr>
          <p:cNvPr id="100" name="TextBox 99">
            <a:extLst>
              <a:ext uri="{FF2B5EF4-FFF2-40B4-BE49-F238E27FC236}">
                <a16:creationId xmlns:a16="http://schemas.microsoft.com/office/drawing/2014/main" id="{0BD4A6CA-7A88-4BD6-AA87-9DCB0FEF89BF}"/>
              </a:ext>
            </a:extLst>
          </p:cNvPr>
          <p:cNvSpPr txBox="1"/>
          <p:nvPr/>
        </p:nvSpPr>
        <p:spPr bwMode="auto">
          <a:xfrm>
            <a:off x="4254928" y="3027520"/>
            <a:ext cx="12105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Usual care</a:t>
            </a:r>
          </a:p>
        </p:txBody>
      </p:sp>
      <p:sp>
        <p:nvSpPr>
          <p:cNvPr id="101" name="TextBox 100">
            <a:extLst>
              <a:ext uri="{FF2B5EF4-FFF2-40B4-BE49-F238E27FC236}">
                <a16:creationId xmlns:a16="http://schemas.microsoft.com/office/drawing/2014/main" id="{46D9EA3E-2F4B-4192-B43F-DFBCC717EEF0}"/>
              </a:ext>
            </a:extLst>
          </p:cNvPr>
          <p:cNvSpPr txBox="1"/>
          <p:nvPr/>
        </p:nvSpPr>
        <p:spPr bwMode="auto">
          <a:xfrm>
            <a:off x="4003319" y="3816613"/>
            <a:ext cx="18413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Dexamethasone + usual care</a:t>
            </a:r>
          </a:p>
        </p:txBody>
      </p:sp>
      <p:sp>
        <p:nvSpPr>
          <p:cNvPr id="102" name="TextBox 101">
            <a:extLst>
              <a:ext uri="{FF2B5EF4-FFF2-40B4-BE49-F238E27FC236}">
                <a16:creationId xmlns:a16="http://schemas.microsoft.com/office/drawing/2014/main" id="{0BD4A6CA-7A88-4BD6-AA87-9DCB0FEF89BF}"/>
              </a:ext>
            </a:extLst>
          </p:cNvPr>
          <p:cNvSpPr txBox="1"/>
          <p:nvPr/>
        </p:nvSpPr>
        <p:spPr bwMode="auto">
          <a:xfrm>
            <a:off x="10437170" y="2572066"/>
            <a:ext cx="12105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Usual care</a:t>
            </a:r>
          </a:p>
        </p:txBody>
      </p:sp>
      <p:sp>
        <p:nvSpPr>
          <p:cNvPr id="103" name="TextBox 102">
            <a:extLst>
              <a:ext uri="{FF2B5EF4-FFF2-40B4-BE49-F238E27FC236}">
                <a16:creationId xmlns:a16="http://schemas.microsoft.com/office/drawing/2014/main" id="{46D9EA3E-2F4B-4192-B43F-DFBCC717EEF0}"/>
              </a:ext>
            </a:extLst>
          </p:cNvPr>
          <p:cNvSpPr txBox="1"/>
          <p:nvPr/>
        </p:nvSpPr>
        <p:spPr bwMode="auto">
          <a:xfrm>
            <a:off x="9969306" y="3274748"/>
            <a:ext cx="18413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Dexamethasone + usual care</a:t>
            </a:r>
          </a:p>
        </p:txBody>
      </p:sp>
      <p:sp>
        <p:nvSpPr>
          <p:cNvPr id="104" name="TextBox 103">
            <a:extLst>
              <a:ext uri="{FF2B5EF4-FFF2-40B4-BE49-F238E27FC236}">
                <a16:creationId xmlns:a16="http://schemas.microsoft.com/office/drawing/2014/main" id="{8D3394DB-1002-4FE2-91BD-F50F88E435CD}"/>
              </a:ext>
            </a:extLst>
          </p:cNvPr>
          <p:cNvSpPr txBox="1"/>
          <p:nvPr/>
        </p:nvSpPr>
        <p:spPr bwMode="auto">
          <a:xfrm>
            <a:off x="5903523" y="5323231"/>
            <a:ext cx="170581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Dexamethasone</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Usual</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care</a:t>
            </a:r>
          </a:p>
        </p:txBody>
      </p:sp>
      <p:sp>
        <p:nvSpPr>
          <p:cNvPr id="105" name="TextBox 104">
            <a:extLst>
              <a:ext uri="{FF2B5EF4-FFF2-40B4-BE49-F238E27FC236}">
                <a16:creationId xmlns:a16="http://schemas.microsoft.com/office/drawing/2014/main" id="{1623DF70-4265-43AE-BFBF-B1CACC493A68}"/>
              </a:ext>
            </a:extLst>
          </p:cNvPr>
          <p:cNvSpPr txBox="1"/>
          <p:nvPr/>
        </p:nvSpPr>
        <p:spPr bwMode="auto">
          <a:xfrm>
            <a:off x="7656641" y="5569453"/>
            <a:ext cx="49665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683</a:t>
            </a:r>
          </a:p>
        </p:txBody>
      </p:sp>
      <p:sp>
        <p:nvSpPr>
          <p:cNvPr id="106" name="TextBox 105">
            <a:extLst>
              <a:ext uri="{FF2B5EF4-FFF2-40B4-BE49-F238E27FC236}">
                <a16:creationId xmlns:a16="http://schemas.microsoft.com/office/drawing/2014/main" id="{0B734E78-A33A-450D-883B-5C8C54E10922}"/>
              </a:ext>
            </a:extLst>
          </p:cNvPr>
          <p:cNvSpPr txBox="1"/>
          <p:nvPr/>
        </p:nvSpPr>
        <p:spPr bwMode="auto">
          <a:xfrm>
            <a:off x="8384887" y="5569453"/>
            <a:ext cx="49725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572</a:t>
            </a:r>
          </a:p>
        </p:txBody>
      </p:sp>
      <p:sp>
        <p:nvSpPr>
          <p:cNvPr id="107" name="TextBox 106">
            <a:extLst>
              <a:ext uri="{FF2B5EF4-FFF2-40B4-BE49-F238E27FC236}">
                <a16:creationId xmlns:a16="http://schemas.microsoft.com/office/drawing/2014/main" id="{C701A134-ABDE-41A8-97FB-A8E25757902D}"/>
              </a:ext>
            </a:extLst>
          </p:cNvPr>
          <p:cNvSpPr txBox="1"/>
          <p:nvPr/>
        </p:nvSpPr>
        <p:spPr bwMode="auto">
          <a:xfrm>
            <a:off x="9131982" y="5569453"/>
            <a:ext cx="49725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481</a:t>
            </a:r>
          </a:p>
        </p:txBody>
      </p:sp>
      <p:sp>
        <p:nvSpPr>
          <p:cNvPr id="108" name="TextBox 107">
            <a:extLst>
              <a:ext uri="{FF2B5EF4-FFF2-40B4-BE49-F238E27FC236}">
                <a16:creationId xmlns:a16="http://schemas.microsoft.com/office/drawing/2014/main" id="{80219DFE-FD30-4D63-8303-2065AB556295}"/>
              </a:ext>
            </a:extLst>
          </p:cNvPr>
          <p:cNvSpPr txBox="1"/>
          <p:nvPr/>
        </p:nvSpPr>
        <p:spPr bwMode="auto">
          <a:xfrm>
            <a:off x="9858981" y="5569453"/>
            <a:ext cx="49725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424</a:t>
            </a:r>
          </a:p>
        </p:txBody>
      </p:sp>
      <p:sp>
        <p:nvSpPr>
          <p:cNvPr id="109" name="TextBox 108">
            <a:extLst>
              <a:ext uri="{FF2B5EF4-FFF2-40B4-BE49-F238E27FC236}">
                <a16:creationId xmlns:a16="http://schemas.microsoft.com/office/drawing/2014/main" id="{7F7ADA54-E5F4-4088-942C-EF6C487E5459}"/>
              </a:ext>
            </a:extLst>
          </p:cNvPr>
          <p:cNvSpPr txBox="1"/>
          <p:nvPr/>
        </p:nvSpPr>
        <p:spPr bwMode="auto">
          <a:xfrm>
            <a:off x="10577663" y="5569453"/>
            <a:ext cx="496650"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a:t>
            </a:r>
          </a:p>
        </p:txBody>
      </p:sp>
      <p:sp>
        <p:nvSpPr>
          <p:cNvPr id="8" name="Freeform: Shape 7">
            <a:extLst>
              <a:ext uri="{FF2B5EF4-FFF2-40B4-BE49-F238E27FC236}">
                <a16:creationId xmlns:a16="http://schemas.microsoft.com/office/drawing/2014/main" id="{D3400B24-95B9-42FA-91A2-A8181D2816E4}"/>
              </a:ext>
            </a:extLst>
          </p:cNvPr>
          <p:cNvSpPr/>
          <p:nvPr/>
        </p:nvSpPr>
        <p:spPr bwMode="auto">
          <a:xfrm>
            <a:off x="2401207" y="3574473"/>
            <a:ext cx="2929520" cy="1352968"/>
          </a:xfrm>
          <a:custGeom>
            <a:avLst/>
            <a:gdLst>
              <a:gd name="connsiteX0" fmla="*/ 0 w 2929520"/>
              <a:gd name="connsiteY0" fmla="*/ 1352968 h 1352968"/>
              <a:gd name="connsiteX1" fmla="*/ 100326 w 2929520"/>
              <a:gd name="connsiteY1" fmla="*/ 1352968 h 1352968"/>
              <a:gd name="connsiteX2" fmla="*/ 100326 w 2929520"/>
              <a:gd name="connsiteY2" fmla="*/ 1312837 h 1352968"/>
              <a:gd name="connsiteX3" fmla="*/ 223584 w 2929520"/>
              <a:gd name="connsiteY3" fmla="*/ 1312837 h 1352968"/>
              <a:gd name="connsiteX4" fmla="*/ 223584 w 2929520"/>
              <a:gd name="connsiteY4" fmla="*/ 1203912 h 1352968"/>
              <a:gd name="connsiteX5" fmla="*/ 329643 w 2929520"/>
              <a:gd name="connsiteY5" fmla="*/ 1203912 h 1352968"/>
              <a:gd name="connsiteX6" fmla="*/ 329643 w 2929520"/>
              <a:gd name="connsiteY6" fmla="*/ 1086387 h 1352968"/>
              <a:gd name="connsiteX7" fmla="*/ 438568 w 2929520"/>
              <a:gd name="connsiteY7" fmla="*/ 1086387 h 1352968"/>
              <a:gd name="connsiteX8" fmla="*/ 438568 w 2929520"/>
              <a:gd name="connsiteY8" fmla="*/ 954530 h 1352968"/>
              <a:gd name="connsiteX9" fmla="*/ 541760 w 2929520"/>
              <a:gd name="connsiteY9" fmla="*/ 954530 h 1352968"/>
              <a:gd name="connsiteX10" fmla="*/ 541760 w 2929520"/>
              <a:gd name="connsiteY10" fmla="*/ 874269 h 1352968"/>
              <a:gd name="connsiteX11" fmla="*/ 636354 w 2929520"/>
              <a:gd name="connsiteY11" fmla="*/ 874269 h 1352968"/>
              <a:gd name="connsiteX12" fmla="*/ 636354 w 2929520"/>
              <a:gd name="connsiteY12" fmla="*/ 762477 h 1352968"/>
              <a:gd name="connsiteX13" fmla="*/ 736680 w 2929520"/>
              <a:gd name="connsiteY13" fmla="*/ 762477 h 1352968"/>
              <a:gd name="connsiteX14" fmla="*/ 736680 w 2929520"/>
              <a:gd name="connsiteY14" fmla="*/ 699415 h 1352968"/>
              <a:gd name="connsiteX15" fmla="*/ 851338 w 2929520"/>
              <a:gd name="connsiteY15" fmla="*/ 699415 h 1352968"/>
              <a:gd name="connsiteX16" fmla="*/ 851338 w 2929520"/>
              <a:gd name="connsiteY16" fmla="*/ 604822 h 1352968"/>
              <a:gd name="connsiteX17" fmla="*/ 951664 w 2929520"/>
              <a:gd name="connsiteY17" fmla="*/ 604822 h 1352968"/>
              <a:gd name="connsiteX18" fmla="*/ 951664 w 2929520"/>
              <a:gd name="connsiteY18" fmla="*/ 536027 h 1352968"/>
              <a:gd name="connsiteX19" fmla="*/ 1049124 w 2929520"/>
              <a:gd name="connsiteY19" fmla="*/ 536027 h 1352968"/>
              <a:gd name="connsiteX20" fmla="*/ 1049124 w 2929520"/>
              <a:gd name="connsiteY20" fmla="*/ 429968 h 1352968"/>
              <a:gd name="connsiteX21" fmla="*/ 1172381 w 2929520"/>
              <a:gd name="connsiteY21" fmla="*/ 429968 h 1352968"/>
              <a:gd name="connsiteX22" fmla="*/ 1172381 w 2929520"/>
              <a:gd name="connsiteY22" fmla="*/ 366906 h 1352968"/>
              <a:gd name="connsiteX23" fmla="*/ 1255508 w 2929520"/>
              <a:gd name="connsiteY23" fmla="*/ 366906 h 1352968"/>
              <a:gd name="connsiteX24" fmla="*/ 1255508 w 2929520"/>
              <a:gd name="connsiteY24" fmla="*/ 341108 h 1352968"/>
              <a:gd name="connsiteX25" fmla="*/ 1367300 w 2929520"/>
              <a:gd name="connsiteY25" fmla="*/ 341108 h 1352968"/>
              <a:gd name="connsiteX26" fmla="*/ 1367300 w 2929520"/>
              <a:gd name="connsiteY26" fmla="*/ 298111 h 1352968"/>
              <a:gd name="connsiteX27" fmla="*/ 1461893 w 2929520"/>
              <a:gd name="connsiteY27" fmla="*/ 298111 h 1352968"/>
              <a:gd name="connsiteX28" fmla="*/ 1461893 w 2929520"/>
              <a:gd name="connsiteY28" fmla="*/ 246515 h 1352968"/>
              <a:gd name="connsiteX29" fmla="*/ 1570819 w 2929520"/>
              <a:gd name="connsiteY29" fmla="*/ 246515 h 1352968"/>
              <a:gd name="connsiteX30" fmla="*/ 1570819 w 2929520"/>
              <a:gd name="connsiteY30" fmla="*/ 217851 h 1352968"/>
              <a:gd name="connsiteX31" fmla="*/ 1679744 w 2929520"/>
              <a:gd name="connsiteY31" fmla="*/ 217851 h 1352968"/>
              <a:gd name="connsiteX32" fmla="*/ 1679744 w 2929520"/>
              <a:gd name="connsiteY32" fmla="*/ 189186 h 1352968"/>
              <a:gd name="connsiteX33" fmla="*/ 1871797 w 2929520"/>
              <a:gd name="connsiteY33" fmla="*/ 189186 h 1352968"/>
              <a:gd name="connsiteX34" fmla="*/ 1871797 w 2929520"/>
              <a:gd name="connsiteY34" fmla="*/ 166254 h 1352968"/>
              <a:gd name="connsiteX35" fmla="*/ 1986455 w 2929520"/>
              <a:gd name="connsiteY35" fmla="*/ 166254 h 1352968"/>
              <a:gd name="connsiteX36" fmla="*/ 1986455 w 2929520"/>
              <a:gd name="connsiteY36" fmla="*/ 154788 h 1352968"/>
              <a:gd name="connsiteX37" fmla="*/ 2086781 w 2929520"/>
              <a:gd name="connsiteY37" fmla="*/ 154788 h 1352968"/>
              <a:gd name="connsiteX38" fmla="*/ 2086781 w 2929520"/>
              <a:gd name="connsiteY38" fmla="*/ 128990 h 1352968"/>
              <a:gd name="connsiteX39" fmla="*/ 2195707 w 2929520"/>
              <a:gd name="connsiteY39" fmla="*/ 128990 h 1352968"/>
              <a:gd name="connsiteX40" fmla="*/ 2195707 w 2929520"/>
              <a:gd name="connsiteY40" fmla="*/ 108925 h 1352968"/>
              <a:gd name="connsiteX41" fmla="*/ 2293166 w 2929520"/>
              <a:gd name="connsiteY41" fmla="*/ 108925 h 1352968"/>
              <a:gd name="connsiteX42" fmla="*/ 2293166 w 2929520"/>
              <a:gd name="connsiteY42" fmla="*/ 94593 h 1352968"/>
              <a:gd name="connsiteX43" fmla="*/ 2410691 w 2929520"/>
              <a:gd name="connsiteY43" fmla="*/ 94593 h 1352968"/>
              <a:gd name="connsiteX44" fmla="*/ 2410691 w 2929520"/>
              <a:gd name="connsiteY44" fmla="*/ 71661 h 1352968"/>
              <a:gd name="connsiteX45" fmla="*/ 2505284 w 2929520"/>
              <a:gd name="connsiteY45" fmla="*/ 71661 h 1352968"/>
              <a:gd name="connsiteX46" fmla="*/ 2505284 w 2929520"/>
              <a:gd name="connsiteY46" fmla="*/ 65928 h 1352968"/>
              <a:gd name="connsiteX47" fmla="*/ 2602744 w 2929520"/>
              <a:gd name="connsiteY47" fmla="*/ 65928 h 1352968"/>
              <a:gd name="connsiteX48" fmla="*/ 2602744 w 2929520"/>
              <a:gd name="connsiteY48" fmla="*/ 40130 h 1352968"/>
              <a:gd name="connsiteX49" fmla="*/ 2811995 w 2929520"/>
              <a:gd name="connsiteY49" fmla="*/ 40130 h 1352968"/>
              <a:gd name="connsiteX50" fmla="*/ 2811995 w 2929520"/>
              <a:gd name="connsiteY50" fmla="*/ 5733 h 1352968"/>
              <a:gd name="connsiteX51" fmla="*/ 2929520 w 2929520"/>
              <a:gd name="connsiteY51" fmla="*/ 5733 h 1352968"/>
              <a:gd name="connsiteX52" fmla="*/ 2929520 w 2929520"/>
              <a:gd name="connsiteY52" fmla="*/ 0 h 1352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929520" h="1352968">
                <a:moveTo>
                  <a:pt x="0" y="1352968"/>
                </a:moveTo>
                <a:lnTo>
                  <a:pt x="100326" y="1352968"/>
                </a:lnTo>
                <a:lnTo>
                  <a:pt x="100326" y="1312837"/>
                </a:lnTo>
                <a:lnTo>
                  <a:pt x="223584" y="1312837"/>
                </a:lnTo>
                <a:lnTo>
                  <a:pt x="223584" y="1203912"/>
                </a:lnTo>
                <a:lnTo>
                  <a:pt x="329643" y="1203912"/>
                </a:lnTo>
                <a:lnTo>
                  <a:pt x="329643" y="1086387"/>
                </a:lnTo>
                <a:lnTo>
                  <a:pt x="438568" y="1086387"/>
                </a:lnTo>
                <a:lnTo>
                  <a:pt x="438568" y="954530"/>
                </a:lnTo>
                <a:lnTo>
                  <a:pt x="541760" y="954530"/>
                </a:lnTo>
                <a:lnTo>
                  <a:pt x="541760" y="874269"/>
                </a:lnTo>
                <a:lnTo>
                  <a:pt x="636354" y="874269"/>
                </a:lnTo>
                <a:lnTo>
                  <a:pt x="636354" y="762477"/>
                </a:lnTo>
                <a:lnTo>
                  <a:pt x="736680" y="762477"/>
                </a:lnTo>
                <a:lnTo>
                  <a:pt x="736680" y="699415"/>
                </a:lnTo>
                <a:lnTo>
                  <a:pt x="851338" y="699415"/>
                </a:lnTo>
                <a:lnTo>
                  <a:pt x="851338" y="604822"/>
                </a:lnTo>
                <a:lnTo>
                  <a:pt x="951664" y="604822"/>
                </a:lnTo>
                <a:lnTo>
                  <a:pt x="951664" y="536027"/>
                </a:lnTo>
                <a:lnTo>
                  <a:pt x="1049124" y="536027"/>
                </a:lnTo>
                <a:lnTo>
                  <a:pt x="1049124" y="429968"/>
                </a:lnTo>
                <a:lnTo>
                  <a:pt x="1172381" y="429968"/>
                </a:lnTo>
                <a:lnTo>
                  <a:pt x="1172381" y="366906"/>
                </a:lnTo>
                <a:lnTo>
                  <a:pt x="1255508" y="366906"/>
                </a:lnTo>
                <a:lnTo>
                  <a:pt x="1255508" y="341108"/>
                </a:lnTo>
                <a:lnTo>
                  <a:pt x="1367300" y="341108"/>
                </a:lnTo>
                <a:lnTo>
                  <a:pt x="1367300" y="298111"/>
                </a:lnTo>
                <a:lnTo>
                  <a:pt x="1461893" y="298111"/>
                </a:lnTo>
                <a:lnTo>
                  <a:pt x="1461893" y="246515"/>
                </a:lnTo>
                <a:lnTo>
                  <a:pt x="1570819" y="246515"/>
                </a:lnTo>
                <a:lnTo>
                  <a:pt x="1570819" y="217851"/>
                </a:lnTo>
                <a:lnTo>
                  <a:pt x="1679744" y="217851"/>
                </a:lnTo>
                <a:lnTo>
                  <a:pt x="1679744" y="189186"/>
                </a:lnTo>
                <a:lnTo>
                  <a:pt x="1871797" y="189186"/>
                </a:lnTo>
                <a:lnTo>
                  <a:pt x="1871797" y="166254"/>
                </a:lnTo>
                <a:lnTo>
                  <a:pt x="1986455" y="166254"/>
                </a:lnTo>
                <a:lnTo>
                  <a:pt x="1986455" y="154788"/>
                </a:lnTo>
                <a:lnTo>
                  <a:pt x="2086781" y="154788"/>
                </a:lnTo>
                <a:lnTo>
                  <a:pt x="2086781" y="128990"/>
                </a:lnTo>
                <a:lnTo>
                  <a:pt x="2195707" y="128990"/>
                </a:lnTo>
                <a:lnTo>
                  <a:pt x="2195707" y="108925"/>
                </a:lnTo>
                <a:lnTo>
                  <a:pt x="2293166" y="108925"/>
                </a:lnTo>
                <a:lnTo>
                  <a:pt x="2293166" y="94593"/>
                </a:lnTo>
                <a:lnTo>
                  <a:pt x="2410691" y="94593"/>
                </a:lnTo>
                <a:lnTo>
                  <a:pt x="2410691" y="71661"/>
                </a:lnTo>
                <a:lnTo>
                  <a:pt x="2505284" y="71661"/>
                </a:lnTo>
                <a:lnTo>
                  <a:pt x="2505284" y="65928"/>
                </a:lnTo>
                <a:lnTo>
                  <a:pt x="2602744" y="65928"/>
                </a:lnTo>
                <a:lnTo>
                  <a:pt x="2602744" y="40130"/>
                </a:lnTo>
                <a:lnTo>
                  <a:pt x="2811995" y="40130"/>
                </a:lnTo>
                <a:lnTo>
                  <a:pt x="2811995" y="5733"/>
                </a:lnTo>
                <a:lnTo>
                  <a:pt x="2929520" y="5733"/>
                </a:lnTo>
                <a:lnTo>
                  <a:pt x="292952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Freeform: Shape 8">
            <a:extLst>
              <a:ext uri="{FF2B5EF4-FFF2-40B4-BE49-F238E27FC236}">
                <a16:creationId xmlns:a16="http://schemas.microsoft.com/office/drawing/2014/main" id="{B2510315-D3AC-4176-8DF4-7A8BAF00112D}"/>
              </a:ext>
            </a:extLst>
          </p:cNvPr>
          <p:cNvSpPr/>
          <p:nvPr/>
        </p:nvSpPr>
        <p:spPr bwMode="auto">
          <a:xfrm>
            <a:off x="7909448" y="2512577"/>
            <a:ext cx="2900995" cy="2415473"/>
          </a:xfrm>
          <a:custGeom>
            <a:avLst/>
            <a:gdLst>
              <a:gd name="connsiteX0" fmla="*/ 0 w 2900995"/>
              <a:gd name="connsiteY0" fmla="*/ 2415473 h 2415473"/>
              <a:gd name="connsiteX1" fmla="*/ 101150 w 2900995"/>
              <a:gd name="connsiteY1" fmla="*/ 2415473 h 2415473"/>
              <a:gd name="connsiteX2" fmla="*/ 101150 w 2900995"/>
              <a:gd name="connsiteY2" fmla="*/ 2350736 h 2415473"/>
              <a:gd name="connsiteX3" fmla="*/ 210393 w 2900995"/>
              <a:gd name="connsiteY3" fmla="*/ 2350736 h 2415473"/>
              <a:gd name="connsiteX4" fmla="*/ 210393 w 2900995"/>
              <a:gd name="connsiteY4" fmla="*/ 2196988 h 2415473"/>
              <a:gd name="connsiteX5" fmla="*/ 323681 w 2900995"/>
              <a:gd name="connsiteY5" fmla="*/ 2196988 h 2415473"/>
              <a:gd name="connsiteX6" fmla="*/ 323681 w 2900995"/>
              <a:gd name="connsiteY6" fmla="*/ 2047285 h 2415473"/>
              <a:gd name="connsiteX7" fmla="*/ 412694 w 2900995"/>
              <a:gd name="connsiteY7" fmla="*/ 2047285 h 2415473"/>
              <a:gd name="connsiteX8" fmla="*/ 412694 w 2900995"/>
              <a:gd name="connsiteY8" fmla="*/ 1865214 h 2415473"/>
              <a:gd name="connsiteX9" fmla="*/ 517890 w 2900995"/>
              <a:gd name="connsiteY9" fmla="*/ 1865214 h 2415473"/>
              <a:gd name="connsiteX10" fmla="*/ 517890 w 2900995"/>
              <a:gd name="connsiteY10" fmla="*/ 1691235 h 2415473"/>
              <a:gd name="connsiteX11" fmla="*/ 635225 w 2900995"/>
              <a:gd name="connsiteY11" fmla="*/ 1691235 h 2415473"/>
              <a:gd name="connsiteX12" fmla="*/ 635225 w 2900995"/>
              <a:gd name="connsiteY12" fmla="*/ 1573901 h 2415473"/>
              <a:gd name="connsiteX13" fmla="*/ 732329 w 2900995"/>
              <a:gd name="connsiteY13" fmla="*/ 1573901 h 2415473"/>
              <a:gd name="connsiteX14" fmla="*/ 732329 w 2900995"/>
              <a:gd name="connsiteY14" fmla="*/ 1468704 h 2415473"/>
              <a:gd name="connsiteX15" fmla="*/ 825387 w 2900995"/>
              <a:gd name="connsiteY15" fmla="*/ 1468704 h 2415473"/>
              <a:gd name="connsiteX16" fmla="*/ 825387 w 2900995"/>
              <a:gd name="connsiteY16" fmla="*/ 1327094 h 2415473"/>
              <a:gd name="connsiteX17" fmla="*/ 942722 w 2900995"/>
              <a:gd name="connsiteY17" fmla="*/ 1327094 h 2415473"/>
              <a:gd name="connsiteX18" fmla="*/ 942722 w 2900995"/>
              <a:gd name="connsiteY18" fmla="*/ 1169299 h 2415473"/>
              <a:gd name="connsiteX19" fmla="*/ 1051964 w 2900995"/>
              <a:gd name="connsiteY19" fmla="*/ 1169299 h 2415473"/>
              <a:gd name="connsiteX20" fmla="*/ 1051964 w 2900995"/>
              <a:gd name="connsiteY20" fmla="*/ 1027688 h 2415473"/>
              <a:gd name="connsiteX21" fmla="*/ 1161207 w 2900995"/>
              <a:gd name="connsiteY21" fmla="*/ 1027688 h 2415473"/>
              <a:gd name="connsiteX22" fmla="*/ 1161207 w 2900995"/>
              <a:gd name="connsiteY22" fmla="*/ 938676 h 2415473"/>
              <a:gd name="connsiteX23" fmla="*/ 1250219 w 2900995"/>
              <a:gd name="connsiteY23" fmla="*/ 938676 h 2415473"/>
              <a:gd name="connsiteX24" fmla="*/ 1250219 w 2900995"/>
              <a:gd name="connsiteY24" fmla="*/ 853710 h 2415473"/>
              <a:gd name="connsiteX25" fmla="*/ 1343278 w 2900995"/>
              <a:gd name="connsiteY25" fmla="*/ 853710 h 2415473"/>
              <a:gd name="connsiteX26" fmla="*/ 1343278 w 2900995"/>
              <a:gd name="connsiteY26" fmla="*/ 756605 h 2415473"/>
              <a:gd name="connsiteX27" fmla="*/ 1456566 w 2900995"/>
              <a:gd name="connsiteY27" fmla="*/ 756605 h 2415473"/>
              <a:gd name="connsiteX28" fmla="*/ 1456566 w 2900995"/>
              <a:gd name="connsiteY28" fmla="*/ 691869 h 2415473"/>
              <a:gd name="connsiteX29" fmla="*/ 1537487 w 2900995"/>
              <a:gd name="connsiteY29" fmla="*/ 691869 h 2415473"/>
              <a:gd name="connsiteX30" fmla="*/ 1537487 w 2900995"/>
              <a:gd name="connsiteY30" fmla="*/ 619041 h 2415473"/>
              <a:gd name="connsiteX31" fmla="*/ 1658867 w 2900995"/>
              <a:gd name="connsiteY31" fmla="*/ 619041 h 2415473"/>
              <a:gd name="connsiteX32" fmla="*/ 1658867 w 2900995"/>
              <a:gd name="connsiteY32" fmla="*/ 550258 h 2415473"/>
              <a:gd name="connsiteX33" fmla="*/ 1768110 w 2900995"/>
              <a:gd name="connsiteY33" fmla="*/ 550258 h 2415473"/>
              <a:gd name="connsiteX34" fmla="*/ 1768110 w 2900995"/>
              <a:gd name="connsiteY34" fmla="*/ 477430 h 2415473"/>
              <a:gd name="connsiteX35" fmla="*/ 1869260 w 2900995"/>
              <a:gd name="connsiteY35" fmla="*/ 477430 h 2415473"/>
              <a:gd name="connsiteX36" fmla="*/ 1869260 w 2900995"/>
              <a:gd name="connsiteY36" fmla="*/ 347958 h 2415473"/>
              <a:gd name="connsiteX37" fmla="*/ 1962318 w 2900995"/>
              <a:gd name="connsiteY37" fmla="*/ 347958 h 2415473"/>
              <a:gd name="connsiteX38" fmla="*/ 1962318 w 2900995"/>
              <a:gd name="connsiteY38" fmla="*/ 299405 h 2415473"/>
              <a:gd name="connsiteX39" fmla="*/ 2079653 w 2900995"/>
              <a:gd name="connsiteY39" fmla="*/ 299405 h 2415473"/>
              <a:gd name="connsiteX40" fmla="*/ 2079653 w 2900995"/>
              <a:gd name="connsiteY40" fmla="*/ 234669 h 2415473"/>
              <a:gd name="connsiteX41" fmla="*/ 2188895 w 2900995"/>
              <a:gd name="connsiteY41" fmla="*/ 234669 h 2415473"/>
              <a:gd name="connsiteX42" fmla="*/ 2188895 w 2900995"/>
              <a:gd name="connsiteY42" fmla="*/ 202301 h 2415473"/>
              <a:gd name="connsiteX43" fmla="*/ 2290046 w 2900995"/>
              <a:gd name="connsiteY43" fmla="*/ 202301 h 2415473"/>
              <a:gd name="connsiteX44" fmla="*/ 2290046 w 2900995"/>
              <a:gd name="connsiteY44" fmla="*/ 153749 h 2415473"/>
              <a:gd name="connsiteX45" fmla="*/ 2484255 w 2900995"/>
              <a:gd name="connsiteY45" fmla="*/ 153749 h 2415473"/>
              <a:gd name="connsiteX46" fmla="*/ 2484255 w 2900995"/>
              <a:gd name="connsiteY46" fmla="*/ 125427 h 2415473"/>
              <a:gd name="connsiteX47" fmla="*/ 2597543 w 2900995"/>
              <a:gd name="connsiteY47" fmla="*/ 125427 h 2415473"/>
              <a:gd name="connsiteX48" fmla="*/ 2597543 w 2900995"/>
              <a:gd name="connsiteY48" fmla="*/ 125427 h 2415473"/>
              <a:gd name="connsiteX49" fmla="*/ 2597543 w 2900995"/>
              <a:gd name="connsiteY49" fmla="*/ 80920 h 2415473"/>
              <a:gd name="connsiteX50" fmla="*/ 2694648 w 2900995"/>
              <a:gd name="connsiteY50" fmla="*/ 80920 h 2415473"/>
              <a:gd name="connsiteX51" fmla="*/ 2694648 w 2900995"/>
              <a:gd name="connsiteY51" fmla="*/ 48552 h 2415473"/>
              <a:gd name="connsiteX52" fmla="*/ 2799844 w 2900995"/>
              <a:gd name="connsiteY52" fmla="*/ 48552 h 2415473"/>
              <a:gd name="connsiteX53" fmla="*/ 2799844 w 2900995"/>
              <a:gd name="connsiteY53" fmla="*/ 12138 h 2415473"/>
              <a:gd name="connsiteX54" fmla="*/ 2900995 w 2900995"/>
              <a:gd name="connsiteY54" fmla="*/ 12138 h 2415473"/>
              <a:gd name="connsiteX55" fmla="*/ 2900995 w 2900995"/>
              <a:gd name="connsiteY55" fmla="*/ 0 h 241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00995" h="2415473">
                <a:moveTo>
                  <a:pt x="0" y="2415473"/>
                </a:moveTo>
                <a:lnTo>
                  <a:pt x="101150" y="2415473"/>
                </a:lnTo>
                <a:lnTo>
                  <a:pt x="101150" y="2350736"/>
                </a:lnTo>
                <a:lnTo>
                  <a:pt x="210393" y="2350736"/>
                </a:lnTo>
                <a:lnTo>
                  <a:pt x="210393" y="2196988"/>
                </a:lnTo>
                <a:lnTo>
                  <a:pt x="323681" y="2196988"/>
                </a:lnTo>
                <a:lnTo>
                  <a:pt x="323681" y="2047285"/>
                </a:lnTo>
                <a:lnTo>
                  <a:pt x="412694" y="2047285"/>
                </a:lnTo>
                <a:lnTo>
                  <a:pt x="412694" y="1865214"/>
                </a:lnTo>
                <a:lnTo>
                  <a:pt x="517890" y="1865214"/>
                </a:lnTo>
                <a:lnTo>
                  <a:pt x="517890" y="1691235"/>
                </a:lnTo>
                <a:lnTo>
                  <a:pt x="635225" y="1691235"/>
                </a:lnTo>
                <a:lnTo>
                  <a:pt x="635225" y="1573901"/>
                </a:lnTo>
                <a:lnTo>
                  <a:pt x="732329" y="1573901"/>
                </a:lnTo>
                <a:lnTo>
                  <a:pt x="732329" y="1468704"/>
                </a:lnTo>
                <a:lnTo>
                  <a:pt x="825387" y="1468704"/>
                </a:lnTo>
                <a:lnTo>
                  <a:pt x="825387" y="1327094"/>
                </a:lnTo>
                <a:lnTo>
                  <a:pt x="942722" y="1327094"/>
                </a:lnTo>
                <a:lnTo>
                  <a:pt x="942722" y="1169299"/>
                </a:lnTo>
                <a:lnTo>
                  <a:pt x="1051964" y="1169299"/>
                </a:lnTo>
                <a:lnTo>
                  <a:pt x="1051964" y="1027688"/>
                </a:lnTo>
                <a:lnTo>
                  <a:pt x="1161207" y="1027688"/>
                </a:lnTo>
                <a:lnTo>
                  <a:pt x="1161207" y="938676"/>
                </a:lnTo>
                <a:lnTo>
                  <a:pt x="1250219" y="938676"/>
                </a:lnTo>
                <a:lnTo>
                  <a:pt x="1250219" y="853710"/>
                </a:lnTo>
                <a:lnTo>
                  <a:pt x="1343278" y="853710"/>
                </a:lnTo>
                <a:lnTo>
                  <a:pt x="1343278" y="756605"/>
                </a:lnTo>
                <a:lnTo>
                  <a:pt x="1456566" y="756605"/>
                </a:lnTo>
                <a:lnTo>
                  <a:pt x="1456566" y="691869"/>
                </a:lnTo>
                <a:lnTo>
                  <a:pt x="1537487" y="691869"/>
                </a:lnTo>
                <a:lnTo>
                  <a:pt x="1537487" y="619041"/>
                </a:lnTo>
                <a:lnTo>
                  <a:pt x="1658867" y="619041"/>
                </a:lnTo>
                <a:lnTo>
                  <a:pt x="1658867" y="550258"/>
                </a:lnTo>
                <a:lnTo>
                  <a:pt x="1768110" y="550258"/>
                </a:lnTo>
                <a:lnTo>
                  <a:pt x="1768110" y="477430"/>
                </a:lnTo>
                <a:lnTo>
                  <a:pt x="1869260" y="477430"/>
                </a:lnTo>
                <a:lnTo>
                  <a:pt x="1869260" y="347958"/>
                </a:lnTo>
                <a:lnTo>
                  <a:pt x="1962318" y="347958"/>
                </a:lnTo>
                <a:lnTo>
                  <a:pt x="1962318" y="299405"/>
                </a:lnTo>
                <a:lnTo>
                  <a:pt x="2079653" y="299405"/>
                </a:lnTo>
                <a:lnTo>
                  <a:pt x="2079653" y="234669"/>
                </a:lnTo>
                <a:lnTo>
                  <a:pt x="2188895" y="234669"/>
                </a:lnTo>
                <a:lnTo>
                  <a:pt x="2188895" y="202301"/>
                </a:lnTo>
                <a:lnTo>
                  <a:pt x="2290046" y="202301"/>
                </a:lnTo>
                <a:lnTo>
                  <a:pt x="2290046" y="153749"/>
                </a:lnTo>
                <a:lnTo>
                  <a:pt x="2484255" y="153749"/>
                </a:lnTo>
                <a:lnTo>
                  <a:pt x="2484255" y="125427"/>
                </a:lnTo>
                <a:lnTo>
                  <a:pt x="2597543" y="125427"/>
                </a:lnTo>
                <a:lnTo>
                  <a:pt x="2597543" y="125427"/>
                </a:lnTo>
                <a:lnTo>
                  <a:pt x="2597543" y="80920"/>
                </a:lnTo>
                <a:lnTo>
                  <a:pt x="2694648" y="80920"/>
                </a:lnTo>
                <a:lnTo>
                  <a:pt x="2694648" y="48552"/>
                </a:lnTo>
                <a:lnTo>
                  <a:pt x="2799844" y="48552"/>
                </a:lnTo>
                <a:lnTo>
                  <a:pt x="2799844" y="12138"/>
                </a:lnTo>
                <a:lnTo>
                  <a:pt x="2900995" y="12138"/>
                </a:lnTo>
                <a:lnTo>
                  <a:pt x="2900995"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C77B34B1-0DE6-4C4C-BD7B-280C12274C00}"/>
              </a:ext>
            </a:extLst>
          </p:cNvPr>
          <p:cNvSpPr/>
          <p:nvPr/>
        </p:nvSpPr>
        <p:spPr bwMode="auto">
          <a:xfrm>
            <a:off x="7897310" y="3216584"/>
            <a:ext cx="2937409" cy="1715512"/>
          </a:xfrm>
          <a:custGeom>
            <a:avLst/>
            <a:gdLst>
              <a:gd name="connsiteX0" fmla="*/ 0 w 2937409"/>
              <a:gd name="connsiteY0" fmla="*/ 1715512 h 1715512"/>
              <a:gd name="connsiteX1" fmla="*/ 121380 w 2937409"/>
              <a:gd name="connsiteY1" fmla="*/ 1715512 h 1715512"/>
              <a:gd name="connsiteX2" fmla="*/ 121380 w 2937409"/>
              <a:gd name="connsiteY2" fmla="*/ 1687189 h 1715512"/>
              <a:gd name="connsiteX3" fmla="*/ 210393 w 2937409"/>
              <a:gd name="connsiteY3" fmla="*/ 1687189 h 1715512"/>
              <a:gd name="connsiteX4" fmla="*/ 210393 w 2937409"/>
              <a:gd name="connsiteY4" fmla="*/ 1545579 h 1715512"/>
              <a:gd name="connsiteX5" fmla="*/ 327727 w 2937409"/>
              <a:gd name="connsiteY5" fmla="*/ 1545579 h 1715512"/>
              <a:gd name="connsiteX6" fmla="*/ 327727 w 2937409"/>
              <a:gd name="connsiteY6" fmla="*/ 1432290 h 1715512"/>
              <a:gd name="connsiteX7" fmla="*/ 428878 w 2937409"/>
              <a:gd name="connsiteY7" fmla="*/ 1432290 h 1715512"/>
              <a:gd name="connsiteX8" fmla="*/ 428878 w 2937409"/>
              <a:gd name="connsiteY8" fmla="*/ 1319002 h 1715512"/>
              <a:gd name="connsiteX9" fmla="*/ 534074 w 2937409"/>
              <a:gd name="connsiteY9" fmla="*/ 1319002 h 1715512"/>
              <a:gd name="connsiteX10" fmla="*/ 534074 w 2937409"/>
              <a:gd name="connsiteY10" fmla="*/ 1201667 h 1715512"/>
              <a:gd name="connsiteX11" fmla="*/ 631179 w 2937409"/>
              <a:gd name="connsiteY11" fmla="*/ 1201667 h 1715512"/>
              <a:gd name="connsiteX12" fmla="*/ 631179 w 2937409"/>
              <a:gd name="connsiteY12" fmla="*/ 1181437 h 1715512"/>
              <a:gd name="connsiteX13" fmla="*/ 744467 w 2937409"/>
              <a:gd name="connsiteY13" fmla="*/ 1181437 h 1715512"/>
              <a:gd name="connsiteX14" fmla="*/ 744467 w 2937409"/>
              <a:gd name="connsiteY14" fmla="*/ 1124793 h 1715512"/>
              <a:gd name="connsiteX15" fmla="*/ 837525 w 2937409"/>
              <a:gd name="connsiteY15" fmla="*/ 1124793 h 1715512"/>
              <a:gd name="connsiteX16" fmla="*/ 837525 w 2937409"/>
              <a:gd name="connsiteY16" fmla="*/ 1031735 h 1715512"/>
              <a:gd name="connsiteX17" fmla="*/ 946768 w 2937409"/>
              <a:gd name="connsiteY17" fmla="*/ 1031735 h 1715512"/>
              <a:gd name="connsiteX18" fmla="*/ 946768 w 2937409"/>
              <a:gd name="connsiteY18" fmla="*/ 906308 h 1715512"/>
              <a:gd name="connsiteX19" fmla="*/ 1051964 w 2937409"/>
              <a:gd name="connsiteY19" fmla="*/ 906308 h 1715512"/>
              <a:gd name="connsiteX20" fmla="*/ 1051964 w 2937409"/>
              <a:gd name="connsiteY20" fmla="*/ 825388 h 1715512"/>
              <a:gd name="connsiteX21" fmla="*/ 1153115 w 2937409"/>
              <a:gd name="connsiteY21" fmla="*/ 825388 h 1715512"/>
              <a:gd name="connsiteX22" fmla="*/ 1153115 w 2937409"/>
              <a:gd name="connsiteY22" fmla="*/ 695915 h 1715512"/>
              <a:gd name="connsiteX23" fmla="*/ 1246173 w 2937409"/>
              <a:gd name="connsiteY23" fmla="*/ 695915 h 1715512"/>
              <a:gd name="connsiteX24" fmla="*/ 1246173 w 2937409"/>
              <a:gd name="connsiteY24" fmla="*/ 623087 h 1715512"/>
              <a:gd name="connsiteX25" fmla="*/ 1359462 w 2937409"/>
              <a:gd name="connsiteY25" fmla="*/ 623087 h 1715512"/>
              <a:gd name="connsiteX26" fmla="*/ 1359462 w 2937409"/>
              <a:gd name="connsiteY26" fmla="*/ 436970 h 1715512"/>
              <a:gd name="connsiteX27" fmla="*/ 1460612 w 2937409"/>
              <a:gd name="connsiteY27" fmla="*/ 436970 h 1715512"/>
              <a:gd name="connsiteX28" fmla="*/ 1460612 w 2937409"/>
              <a:gd name="connsiteY28" fmla="*/ 364142 h 1715512"/>
              <a:gd name="connsiteX29" fmla="*/ 1565809 w 2937409"/>
              <a:gd name="connsiteY29" fmla="*/ 364142 h 1715512"/>
              <a:gd name="connsiteX30" fmla="*/ 1565809 w 2937409"/>
              <a:gd name="connsiteY30" fmla="*/ 331774 h 1715512"/>
              <a:gd name="connsiteX31" fmla="*/ 1683143 w 2937409"/>
              <a:gd name="connsiteY31" fmla="*/ 331774 h 1715512"/>
              <a:gd name="connsiteX32" fmla="*/ 1683143 w 2937409"/>
              <a:gd name="connsiteY32" fmla="*/ 303451 h 1715512"/>
              <a:gd name="connsiteX33" fmla="*/ 1776202 w 2937409"/>
              <a:gd name="connsiteY33" fmla="*/ 303451 h 1715512"/>
              <a:gd name="connsiteX34" fmla="*/ 1776202 w 2937409"/>
              <a:gd name="connsiteY34" fmla="*/ 275129 h 1715512"/>
              <a:gd name="connsiteX35" fmla="*/ 1881398 w 2937409"/>
              <a:gd name="connsiteY35" fmla="*/ 275129 h 1715512"/>
              <a:gd name="connsiteX36" fmla="*/ 1881398 w 2937409"/>
              <a:gd name="connsiteY36" fmla="*/ 234669 h 1715512"/>
              <a:gd name="connsiteX37" fmla="*/ 1974456 w 2937409"/>
              <a:gd name="connsiteY37" fmla="*/ 234669 h 1715512"/>
              <a:gd name="connsiteX38" fmla="*/ 1974456 w 2937409"/>
              <a:gd name="connsiteY38" fmla="*/ 125427 h 1715512"/>
              <a:gd name="connsiteX39" fmla="*/ 2091791 w 2937409"/>
              <a:gd name="connsiteY39" fmla="*/ 125427 h 1715512"/>
              <a:gd name="connsiteX40" fmla="*/ 2099883 w 2937409"/>
              <a:gd name="connsiteY40" fmla="*/ 117335 h 1715512"/>
              <a:gd name="connsiteX41" fmla="*/ 2192941 w 2937409"/>
              <a:gd name="connsiteY41" fmla="*/ 117335 h 1715512"/>
              <a:gd name="connsiteX42" fmla="*/ 2192941 w 2937409"/>
              <a:gd name="connsiteY42" fmla="*/ 80920 h 1715512"/>
              <a:gd name="connsiteX43" fmla="*/ 2302184 w 2937409"/>
              <a:gd name="connsiteY43" fmla="*/ 80920 h 1715512"/>
              <a:gd name="connsiteX44" fmla="*/ 2302184 w 2937409"/>
              <a:gd name="connsiteY44" fmla="*/ 56644 h 1715512"/>
              <a:gd name="connsiteX45" fmla="*/ 2524715 w 2937409"/>
              <a:gd name="connsiteY45" fmla="*/ 56644 h 1715512"/>
              <a:gd name="connsiteX46" fmla="*/ 2524715 w 2937409"/>
              <a:gd name="connsiteY46" fmla="*/ 28322 h 1715512"/>
              <a:gd name="connsiteX47" fmla="*/ 2617773 w 2937409"/>
              <a:gd name="connsiteY47" fmla="*/ 28322 h 1715512"/>
              <a:gd name="connsiteX48" fmla="*/ 2617773 w 2937409"/>
              <a:gd name="connsiteY48" fmla="*/ 12138 h 1715512"/>
              <a:gd name="connsiteX49" fmla="*/ 2832212 w 2937409"/>
              <a:gd name="connsiteY49" fmla="*/ 12138 h 1715512"/>
              <a:gd name="connsiteX50" fmla="*/ 2832212 w 2937409"/>
              <a:gd name="connsiteY50" fmla="*/ 0 h 1715512"/>
              <a:gd name="connsiteX51" fmla="*/ 2937409 w 2937409"/>
              <a:gd name="connsiteY51" fmla="*/ 0 h 171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37409" h="1715512">
                <a:moveTo>
                  <a:pt x="0" y="1715512"/>
                </a:moveTo>
                <a:lnTo>
                  <a:pt x="121380" y="1715512"/>
                </a:lnTo>
                <a:lnTo>
                  <a:pt x="121380" y="1687189"/>
                </a:lnTo>
                <a:lnTo>
                  <a:pt x="210393" y="1687189"/>
                </a:lnTo>
                <a:lnTo>
                  <a:pt x="210393" y="1545579"/>
                </a:lnTo>
                <a:lnTo>
                  <a:pt x="327727" y="1545579"/>
                </a:lnTo>
                <a:lnTo>
                  <a:pt x="327727" y="1432290"/>
                </a:lnTo>
                <a:lnTo>
                  <a:pt x="428878" y="1432290"/>
                </a:lnTo>
                <a:lnTo>
                  <a:pt x="428878" y="1319002"/>
                </a:lnTo>
                <a:lnTo>
                  <a:pt x="534074" y="1319002"/>
                </a:lnTo>
                <a:lnTo>
                  <a:pt x="534074" y="1201667"/>
                </a:lnTo>
                <a:lnTo>
                  <a:pt x="631179" y="1201667"/>
                </a:lnTo>
                <a:lnTo>
                  <a:pt x="631179" y="1181437"/>
                </a:lnTo>
                <a:lnTo>
                  <a:pt x="744467" y="1181437"/>
                </a:lnTo>
                <a:lnTo>
                  <a:pt x="744467" y="1124793"/>
                </a:lnTo>
                <a:lnTo>
                  <a:pt x="837525" y="1124793"/>
                </a:lnTo>
                <a:lnTo>
                  <a:pt x="837525" y="1031735"/>
                </a:lnTo>
                <a:lnTo>
                  <a:pt x="946768" y="1031735"/>
                </a:lnTo>
                <a:lnTo>
                  <a:pt x="946768" y="906308"/>
                </a:lnTo>
                <a:lnTo>
                  <a:pt x="1051964" y="906308"/>
                </a:lnTo>
                <a:lnTo>
                  <a:pt x="1051964" y="825388"/>
                </a:lnTo>
                <a:lnTo>
                  <a:pt x="1153115" y="825388"/>
                </a:lnTo>
                <a:lnTo>
                  <a:pt x="1153115" y="695915"/>
                </a:lnTo>
                <a:lnTo>
                  <a:pt x="1246173" y="695915"/>
                </a:lnTo>
                <a:lnTo>
                  <a:pt x="1246173" y="623087"/>
                </a:lnTo>
                <a:lnTo>
                  <a:pt x="1359462" y="623087"/>
                </a:lnTo>
                <a:lnTo>
                  <a:pt x="1359462" y="436970"/>
                </a:lnTo>
                <a:lnTo>
                  <a:pt x="1460612" y="436970"/>
                </a:lnTo>
                <a:lnTo>
                  <a:pt x="1460612" y="364142"/>
                </a:lnTo>
                <a:lnTo>
                  <a:pt x="1565809" y="364142"/>
                </a:lnTo>
                <a:lnTo>
                  <a:pt x="1565809" y="331774"/>
                </a:lnTo>
                <a:lnTo>
                  <a:pt x="1683143" y="331774"/>
                </a:lnTo>
                <a:lnTo>
                  <a:pt x="1683143" y="303451"/>
                </a:lnTo>
                <a:lnTo>
                  <a:pt x="1776202" y="303451"/>
                </a:lnTo>
                <a:lnTo>
                  <a:pt x="1776202" y="275129"/>
                </a:lnTo>
                <a:lnTo>
                  <a:pt x="1881398" y="275129"/>
                </a:lnTo>
                <a:lnTo>
                  <a:pt x="1881398" y="234669"/>
                </a:lnTo>
                <a:lnTo>
                  <a:pt x="1974456" y="234669"/>
                </a:lnTo>
                <a:lnTo>
                  <a:pt x="1974456" y="125427"/>
                </a:lnTo>
                <a:lnTo>
                  <a:pt x="2091791" y="125427"/>
                </a:lnTo>
                <a:lnTo>
                  <a:pt x="2099883" y="117335"/>
                </a:lnTo>
                <a:lnTo>
                  <a:pt x="2192941" y="117335"/>
                </a:lnTo>
                <a:lnTo>
                  <a:pt x="2192941" y="80920"/>
                </a:lnTo>
                <a:lnTo>
                  <a:pt x="2302184" y="80920"/>
                </a:lnTo>
                <a:lnTo>
                  <a:pt x="2302184" y="56644"/>
                </a:lnTo>
                <a:lnTo>
                  <a:pt x="2524715" y="56644"/>
                </a:lnTo>
                <a:lnTo>
                  <a:pt x="2524715" y="28322"/>
                </a:lnTo>
                <a:lnTo>
                  <a:pt x="2617773" y="28322"/>
                </a:lnTo>
                <a:lnTo>
                  <a:pt x="2617773" y="12138"/>
                </a:lnTo>
                <a:lnTo>
                  <a:pt x="2832212" y="12138"/>
                </a:lnTo>
                <a:lnTo>
                  <a:pt x="2832212" y="0"/>
                </a:lnTo>
                <a:lnTo>
                  <a:pt x="2937409"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a:t>
            </a:r>
          </a:p>
        </p:txBody>
      </p:sp>
    </p:spTree>
    <p:extLst>
      <p:ext uri="{BB962C8B-B14F-4D97-AF65-F5344CB8AC3E}">
        <p14:creationId xmlns:p14="http://schemas.microsoft.com/office/powerpoint/2010/main" val="5515459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CC2B8-214D-472D-BF81-D5BF4D492C76}"/>
              </a:ext>
            </a:extLst>
          </p:cNvPr>
          <p:cNvSpPr>
            <a:spLocks noGrp="1"/>
          </p:cNvSpPr>
          <p:nvPr>
            <p:ph type="title"/>
          </p:nvPr>
        </p:nvSpPr>
        <p:spPr/>
        <p:txBody>
          <a:bodyPr/>
          <a:lstStyle/>
          <a:p>
            <a:r>
              <a:rPr lang="en-US" dirty="0"/>
              <a:t>RECOVERY Trial: Mortality at Day 28 </a:t>
            </a:r>
            <a:br>
              <a:rPr lang="en-US" dirty="0"/>
            </a:br>
            <a:r>
              <a:rPr lang="en-US" dirty="0"/>
              <a:t>(Primary Outcome)</a:t>
            </a:r>
          </a:p>
        </p:txBody>
      </p:sp>
      <p:sp>
        <p:nvSpPr>
          <p:cNvPr id="3" name="Content Placeholder 2">
            <a:extLst>
              <a:ext uri="{FF2B5EF4-FFF2-40B4-BE49-F238E27FC236}">
                <a16:creationId xmlns:a16="http://schemas.microsoft.com/office/drawing/2014/main" id="{1B7D0226-FE00-4A7A-A921-05C932D1F5EC}"/>
              </a:ext>
            </a:extLst>
          </p:cNvPr>
          <p:cNvSpPr>
            <a:spLocks noGrp="1"/>
          </p:cNvSpPr>
          <p:nvPr>
            <p:ph idx="1"/>
          </p:nvPr>
        </p:nvSpPr>
        <p:spPr/>
        <p:txBody>
          <a:bodyPr/>
          <a:lstStyle/>
          <a:p>
            <a:r>
              <a:rPr lang="en-US" dirty="0"/>
              <a:t>Addition of dexamethasone to usual care associated with </a:t>
            </a:r>
            <a:r>
              <a:rPr lang="en-US" b="1" dirty="0"/>
              <a:t>lower mortality </a:t>
            </a:r>
            <a:r>
              <a:rPr lang="en-US" dirty="0"/>
              <a:t>among subsets receiving invasive mechanical ventilation or oxygen alone but not in those receiving no baseline respiratory support</a:t>
            </a:r>
          </a:p>
        </p:txBody>
      </p:sp>
      <p:grpSp>
        <p:nvGrpSpPr>
          <p:cNvPr id="9" name="Group 1">
            <a:extLst>
              <a:ext uri="{FF2B5EF4-FFF2-40B4-BE49-F238E27FC236}">
                <a16:creationId xmlns:a16="http://schemas.microsoft.com/office/drawing/2014/main" id="{96A90674-2BD4-4A5D-82F4-245B70D6B4F8}"/>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A895EDB3-26A6-47CA-8B4D-18F78293E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FFB5966-5958-4C5C-B289-46C542D649B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Box 6">
            <a:extLst>
              <a:ext uri="{FF2B5EF4-FFF2-40B4-BE49-F238E27FC236}">
                <a16:creationId xmlns:a16="http://schemas.microsoft.com/office/drawing/2014/main" id="{03A006FD-6A7E-47FF-A971-2F667507C04C}"/>
              </a:ext>
            </a:extLst>
          </p:cNvPr>
          <p:cNvSpPr txBox="1"/>
          <p:nvPr/>
        </p:nvSpPr>
        <p:spPr bwMode="auto">
          <a:xfrm>
            <a:off x="11019629" y="3270790"/>
            <a:ext cx="814518" cy="338554"/>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Value</a:t>
            </a:r>
          </a:p>
        </p:txBody>
      </p:sp>
      <p:sp>
        <p:nvSpPr>
          <p:cNvPr id="18" name="TextBox 17">
            <a:extLst>
              <a:ext uri="{FF2B5EF4-FFF2-40B4-BE49-F238E27FC236}">
                <a16:creationId xmlns:a16="http://schemas.microsoft.com/office/drawing/2014/main" id="{1924608F-34F3-4FBE-B072-6B9E0B197E41}"/>
              </a:ext>
            </a:extLst>
          </p:cNvPr>
          <p:cNvSpPr txBox="1"/>
          <p:nvPr/>
        </p:nvSpPr>
        <p:spPr bwMode="auto">
          <a:xfrm>
            <a:off x="8972334" y="3053924"/>
            <a:ext cx="1926077" cy="58477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Mortality RR (95% CI)</a:t>
            </a:r>
          </a:p>
        </p:txBody>
      </p:sp>
      <p:sp>
        <p:nvSpPr>
          <p:cNvPr id="19" name="TextBox 18">
            <a:extLst>
              <a:ext uri="{FF2B5EF4-FFF2-40B4-BE49-F238E27FC236}">
                <a16:creationId xmlns:a16="http://schemas.microsoft.com/office/drawing/2014/main" id="{599684D1-27CC-445C-B78D-8ACCA720C354}"/>
              </a:ext>
            </a:extLst>
          </p:cNvPr>
          <p:cNvSpPr txBox="1"/>
          <p:nvPr/>
        </p:nvSpPr>
        <p:spPr bwMode="auto">
          <a:xfrm>
            <a:off x="5051784" y="3273522"/>
            <a:ext cx="1926077"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Usual Care Only</a:t>
            </a:r>
          </a:p>
        </p:txBody>
      </p:sp>
      <p:sp>
        <p:nvSpPr>
          <p:cNvPr id="20" name="TextBox 19">
            <a:extLst>
              <a:ext uri="{FF2B5EF4-FFF2-40B4-BE49-F238E27FC236}">
                <a16:creationId xmlns:a16="http://schemas.microsoft.com/office/drawing/2014/main" id="{9E72A4F5-F773-4E2D-B5FB-BAA0389BA4EC}"/>
              </a:ext>
            </a:extLst>
          </p:cNvPr>
          <p:cNvSpPr txBox="1"/>
          <p:nvPr/>
        </p:nvSpPr>
        <p:spPr bwMode="auto">
          <a:xfrm>
            <a:off x="426981" y="3033285"/>
            <a:ext cx="210865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Respiratory Support at</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a:t>
            </a:r>
          </a:p>
        </p:txBody>
      </p:sp>
      <p:sp>
        <p:nvSpPr>
          <p:cNvPr id="21" name="TextBox 20">
            <a:extLst>
              <a:ext uri="{FF2B5EF4-FFF2-40B4-BE49-F238E27FC236}">
                <a16:creationId xmlns:a16="http://schemas.microsoft.com/office/drawing/2014/main" id="{C023AB39-A574-41FD-957F-DA72254057D9}"/>
              </a:ext>
            </a:extLst>
          </p:cNvPr>
          <p:cNvSpPr txBox="1"/>
          <p:nvPr/>
        </p:nvSpPr>
        <p:spPr bwMode="auto">
          <a:xfrm>
            <a:off x="426981" y="3757177"/>
            <a:ext cx="3663247"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Invasive mechanical ventilation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Oxygen only</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oxygen received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patients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Chi-square trend across 3 categories: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Times New Roman" panose="02020603050405020304" pitchFamily="18" charset="0"/>
              </a:rPr>
              <a:t>11.5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7" name="Straight Connector 26">
            <a:extLst>
              <a:ext uri="{FF2B5EF4-FFF2-40B4-BE49-F238E27FC236}">
                <a16:creationId xmlns:a16="http://schemas.microsoft.com/office/drawing/2014/main" id="{4B54E548-355E-45B3-AF63-30E821D0E2BC}"/>
              </a:ext>
            </a:extLst>
          </p:cNvPr>
          <p:cNvCxnSpPr>
            <a:cxnSpLocks/>
          </p:cNvCxnSpPr>
          <p:nvPr/>
        </p:nvCxnSpPr>
        <p:spPr bwMode="auto">
          <a:xfrm>
            <a:off x="490041" y="3679987"/>
            <a:ext cx="11272687"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13190130-DF72-4B28-8E55-59F4D0694DD7}"/>
              </a:ext>
            </a:extLst>
          </p:cNvPr>
          <p:cNvSpPr txBox="1"/>
          <p:nvPr/>
        </p:nvSpPr>
        <p:spPr bwMode="auto">
          <a:xfrm>
            <a:off x="3407237" y="3753181"/>
            <a:ext cx="1693092"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95/324 (29.3%)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298/1279 (23.3%)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89/501 (17.8%)</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482/2104 (22.9%)</a:t>
            </a:r>
          </a:p>
        </p:txBody>
      </p:sp>
      <p:sp>
        <p:nvSpPr>
          <p:cNvPr id="29" name="TextBox 28">
            <a:extLst>
              <a:ext uri="{FF2B5EF4-FFF2-40B4-BE49-F238E27FC236}">
                <a16:creationId xmlns:a16="http://schemas.microsoft.com/office/drawing/2014/main" id="{78A5B9C5-88BA-4749-95E3-2708287A54E7}"/>
              </a:ext>
            </a:extLst>
          </p:cNvPr>
          <p:cNvSpPr txBox="1"/>
          <p:nvPr/>
        </p:nvSpPr>
        <p:spPr bwMode="auto">
          <a:xfrm>
            <a:off x="3264231" y="3027300"/>
            <a:ext cx="1926077" cy="584776"/>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Dexamethasone + Usual Care</a:t>
            </a:r>
          </a:p>
        </p:txBody>
      </p:sp>
      <p:sp>
        <p:nvSpPr>
          <p:cNvPr id="30" name="TextBox 29">
            <a:extLst>
              <a:ext uri="{FF2B5EF4-FFF2-40B4-BE49-F238E27FC236}">
                <a16:creationId xmlns:a16="http://schemas.microsoft.com/office/drawing/2014/main" id="{238B2D1B-A93C-4DF0-9D95-C5625833067E}"/>
              </a:ext>
            </a:extLst>
          </p:cNvPr>
          <p:cNvSpPr txBox="1"/>
          <p:nvPr/>
        </p:nvSpPr>
        <p:spPr bwMode="auto">
          <a:xfrm>
            <a:off x="5123299" y="3761274"/>
            <a:ext cx="1795383"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283/683 (41.4%)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682/2604 (26.2%)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145/1034 (14.0%)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1110/4321 (25.7%)</a:t>
            </a:r>
          </a:p>
        </p:txBody>
      </p:sp>
      <p:sp>
        <p:nvSpPr>
          <p:cNvPr id="31" name="TextBox 30">
            <a:extLst>
              <a:ext uri="{FF2B5EF4-FFF2-40B4-BE49-F238E27FC236}">
                <a16:creationId xmlns:a16="http://schemas.microsoft.com/office/drawing/2014/main" id="{D6534E1B-A054-4307-A174-0C1096306DAF}"/>
              </a:ext>
            </a:extLst>
          </p:cNvPr>
          <p:cNvSpPr txBox="1"/>
          <p:nvPr/>
        </p:nvSpPr>
        <p:spPr bwMode="auto">
          <a:xfrm>
            <a:off x="9136458" y="3754063"/>
            <a:ext cx="1522472"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0.64 (0.51-0.81)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0.82 (0.72-0.94)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 (0.91-1.55)</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0.83 (0.75-0.93)</a:t>
            </a:r>
          </a:p>
        </p:txBody>
      </p:sp>
      <p:sp>
        <p:nvSpPr>
          <p:cNvPr id="33" name="TextBox 32">
            <a:extLst>
              <a:ext uri="{FF2B5EF4-FFF2-40B4-BE49-F238E27FC236}">
                <a16:creationId xmlns:a16="http://schemas.microsoft.com/office/drawing/2014/main" id="{08A05AAC-E802-422C-91B3-174AAD28D99A}"/>
              </a:ext>
            </a:extLst>
          </p:cNvPr>
          <p:cNvSpPr txBox="1"/>
          <p:nvPr/>
        </p:nvSpPr>
        <p:spPr bwMode="auto">
          <a:xfrm>
            <a:off x="11120010" y="3761274"/>
            <a:ext cx="654346"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&lt;.001</a:t>
            </a:r>
          </a:p>
        </p:txBody>
      </p:sp>
      <p:cxnSp>
        <p:nvCxnSpPr>
          <p:cNvPr id="35" name="Straight Connector 34">
            <a:extLst>
              <a:ext uri="{FF2B5EF4-FFF2-40B4-BE49-F238E27FC236}">
                <a16:creationId xmlns:a16="http://schemas.microsoft.com/office/drawing/2014/main" id="{463B2459-C269-4A9C-9D2C-DF25817EC2D6}"/>
              </a:ext>
            </a:extLst>
          </p:cNvPr>
          <p:cNvCxnSpPr>
            <a:cxnSpLocks/>
          </p:cNvCxnSpPr>
          <p:nvPr/>
        </p:nvCxnSpPr>
        <p:spPr bwMode="auto">
          <a:xfrm>
            <a:off x="8207310" y="3679987"/>
            <a:ext cx="0" cy="1400629"/>
          </a:xfrm>
          <a:prstGeom prst="line">
            <a:avLst/>
          </a:prstGeom>
          <a:noFill/>
          <a:ln w="28575" cap="flat" cmpd="sng" algn="ctr">
            <a:solidFill>
              <a:schemeClr val="bg1"/>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6CB42938-CE63-451C-941B-8965A3DABBCC}"/>
              </a:ext>
            </a:extLst>
          </p:cNvPr>
          <p:cNvGrpSpPr/>
          <p:nvPr/>
        </p:nvGrpSpPr>
        <p:grpSpPr>
          <a:xfrm>
            <a:off x="6843011" y="5036488"/>
            <a:ext cx="2660754" cy="363333"/>
            <a:chOff x="7017505" y="5080616"/>
            <a:chExt cx="2325829" cy="363333"/>
          </a:xfrm>
        </p:grpSpPr>
        <p:cxnSp>
          <p:nvCxnSpPr>
            <p:cNvPr id="38" name="Straight Connector 37">
              <a:extLst>
                <a:ext uri="{FF2B5EF4-FFF2-40B4-BE49-F238E27FC236}">
                  <a16:creationId xmlns:a16="http://schemas.microsoft.com/office/drawing/2014/main" id="{23626753-4AE2-461E-BD93-55338344CE31}"/>
                </a:ext>
              </a:extLst>
            </p:cNvPr>
            <p:cNvCxnSpPr/>
            <p:nvPr/>
          </p:nvCxnSpPr>
          <p:spPr bwMode="auto">
            <a:xfrm>
              <a:off x="7233222" y="5080616"/>
              <a:ext cx="197124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3C66091-57D7-4B2E-9BDE-590F6AE40277}"/>
                </a:ext>
              </a:extLst>
            </p:cNvPr>
            <p:cNvCxnSpPr>
              <a:cxnSpLocks/>
            </p:cNvCxnSpPr>
            <p:nvPr/>
          </p:nvCxnSpPr>
          <p:spPr bwMode="auto">
            <a:xfrm>
              <a:off x="7242366" y="5080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43AE058-7093-4D66-91DB-931E62BAECBB}"/>
                </a:ext>
              </a:extLst>
            </p:cNvPr>
            <p:cNvCxnSpPr>
              <a:cxnSpLocks/>
            </p:cNvCxnSpPr>
            <p:nvPr/>
          </p:nvCxnSpPr>
          <p:spPr bwMode="auto">
            <a:xfrm>
              <a:off x="7808314" y="5080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299B046-EB80-402F-ADFA-0F05B94E68C9}"/>
                </a:ext>
              </a:extLst>
            </p:cNvPr>
            <p:cNvCxnSpPr>
              <a:cxnSpLocks/>
            </p:cNvCxnSpPr>
            <p:nvPr/>
          </p:nvCxnSpPr>
          <p:spPr bwMode="auto">
            <a:xfrm>
              <a:off x="8207310" y="5080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F4FAE62-778D-4D75-B791-1D4DC5DF14FA}"/>
                </a:ext>
              </a:extLst>
            </p:cNvPr>
            <p:cNvCxnSpPr>
              <a:cxnSpLocks/>
            </p:cNvCxnSpPr>
            <p:nvPr/>
          </p:nvCxnSpPr>
          <p:spPr bwMode="auto">
            <a:xfrm>
              <a:off x="8779385" y="5080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6DF0F80-9D41-449A-9ED6-59D7906A659D}"/>
                </a:ext>
              </a:extLst>
            </p:cNvPr>
            <p:cNvCxnSpPr>
              <a:cxnSpLocks/>
            </p:cNvCxnSpPr>
            <p:nvPr/>
          </p:nvCxnSpPr>
          <p:spPr bwMode="auto">
            <a:xfrm>
              <a:off x="9195230" y="5080616"/>
              <a:ext cx="0" cy="64008"/>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C2307E98-D915-4AF3-A9BA-147D55282C6D}"/>
                </a:ext>
              </a:extLst>
            </p:cNvPr>
            <p:cNvSpPr txBox="1"/>
            <p:nvPr/>
          </p:nvSpPr>
          <p:spPr bwMode="auto">
            <a:xfrm>
              <a:off x="7017505" y="5105395"/>
              <a:ext cx="4443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47" name="TextBox 46">
              <a:extLst>
                <a:ext uri="{FF2B5EF4-FFF2-40B4-BE49-F238E27FC236}">
                  <a16:creationId xmlns:a16="http://schemas.microsoft.com/office/drawing/2014/main" id="{89F89220-D205-4183-AFF2-25530467F509}"/>
                </a:ext>
              </a:extLst>
            </p:cNvPr>
            <p:cNvSpPr txBox="1"/>
            <p:nvPr/>
          </p:nvSpPr>
          <p:spPr bwMode="auto">
            <a:xfrm>
              <a:off x="7534040" y="5105395"/>
              <a:ext cx="54854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48" name="TextBox 47">
              <a:extLst>
                <a:ext uri="{FF2B5EF4-FFF2-40B4-BE49-F238E27FC236}">
                  <a16:creationId xmlns:a16="http://schemas.microsoft.com/office/drawing/2014/main" id="{E39E52A6-7A34-478B-90B3-471B03835C41}"/>
                </a:ext>
              </a:extLst>
            </p:cNvPr>
            <p:cNvSpPr txBox="1"/>
            <p:nvPr/>
          </p:nvSpPr>
          <p:spPr bwMode="auto">
            <a:xfrm>
              <a:off x="8068000" y="5091842"/>
              <a:ext cx="28886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9" name="TextBox 48">
              <a:extLst>
                <a:ext uri="{FF2B5EF4-FFF2-40B4-BE49-F238E27FC236}">
                  <a16:creationId xmlns:a16="http://schemas.microsoft.com/office/drawing/2014/main" id="{10D47449-D43F-49D3-92C2-2B5CD6611DC4}"/>
                </a:ext>
              </a:extLst>
            </p:cNvPr>
            <p:cNvSpPr txBox="1"/>
            <p:nvPr/>
          </p:nvSpPr>
          <p:spPr bwMode="auto">
            <a:xfrm>
              <a:off x="8572279" y="5105395"/>
              <a:ext cx="4443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0" name="TextBox 49">
              <a:extLst>
                <a:ext uri="{FF2B5EF4-FFF2-40B4-BE49-F238E27FC236}">
                  <a16:creationId xmlns:a16="http://schemas.microsoft.com/office/drawing/2014/main" id="{E3BF86EA-0AF7-4A03-B833-A0C70E915ED1}"/>
                </a:ext>
              </a:extLst>
            </p:cNvPr>
            <p:cNvSpPr txBox="1"/>
            <p:nvPr/>
          </p:nvSpPr>
          <p:spPr bwMode="auto">
            <a:xfrm>
              <a:off x="9054473" y="5105395"/>
              <a:ext cx="2888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sp>
        <p:nvSpPr>
          <p:cNvPr id="51" name="TextBox 50">
            <a:extLst>
              <a:ext uri="{FF2B5EF4-FFF2-40B4-BE49-F238E27FC236}">
                <a16:creationId xmlns:a16="http://schemas.microsoft.com/office/drawing/2014/main" id="{BFE7237E-EB88-4B40-93BA-0F1E54384B4A}"/>
              </a:ext>
            </a:extLst>
          </p:cNvPr>
          <p:cNvSpPr txBox="1"/>
          <p:nvPr/>
        </p:nvSpPr>
        <p:spPr bwMode="auto">
          <a:xfrm>
            <a:off x="6626740" y="5397331"/>
            <a:ext cx="156183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Dexamethasone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Better</a:t>
            </a:r>
          </a:p>
        </p:txBody>
      </p:sp>
      <p:sp>
        <p:nvSpPr>
          <p:cNvPr id="52" name="TextBox 51">
            <a:extLst>
              <a:ext uri="{FF2B5EF4-FFF2-40B4-BE49-F238E27FC236}">
                <a16:creationId xmlns:a16="http://schemas.microsoft.com/office/drawing/2014/main" id="{90247F33-C3F4-4D86-B741-38D0D25CF42D}"/>
              </a:ext>
            </a:extLst>
          </p:cNvPr>
          <p:cNvSpPr txBox="1"/>
          <p:nvPr/>
        </p:nvSpPr>
        <p:spPr bwMode="auto">
          <a:xfrm>
            <a:off x="8237695" y="5397106"/>
            <a:ext cx="1095172"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Usual Care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Better</a:t>
            </a:r>
          </a:p>
        </p:txBody>
      </p:sp>
      <p:cxnSp>
        <p:nvCxnSpPr>
          <p:cNvPr id="54" name="Straight Arrow Connector 53">
            <a:extLst>
              <a:ext uri="{FF2B5EF4-FFF2-40B4-BE49-F238E27FC236}">
                <a16:creationId xmlns:a16="http://schemas.microsoft.com/office/drawing/2014/main" id="{EAD3136A-423A-4C5F-AFB4-6FEB4B32E42A}"/>
              </a:ext>
            </a:extLst>
          </p:cNvPr>
          <p:cNvCxnSpPr>
            <a:cxnSpLocks/>
          </p:cNvCxnSpPr>
          <p:nvPr/>
        </p:nvCxnSpPr>
        <p:spPr bwMode="auto">
          <a:xfrm flipH="1">
            <a:off x="6843011" y="5373799"/>
            <a:ext cx="1273292"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A64F0C56-D743-4995-9175-598A0126B1AD}"/>
              </a:ext>
            </a:extLst>
          </p:cNvPr>
          <p:cNvCxnSpPr>
            <a:cxnSpLocks/>
          </p:cNvCxnSpPr>
          <p:nvPr/>
        </p:nvCxnSpPr>
        <p:spPr bwMode="auto">
          <a:xfrm>
            <a:off x="8290444" y="5367226"/>
            <a:ext cx="1213321"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Connector 12">
            <a:extLst>
              <a:ext uri="{FF2B5EF4-FFF2-40B4-BE49-F238E27FC236}">
                <a16:creationId xmlns:a16="http://schemas.microsoft.com/office/drawing/2014/main" id="{503D809F-8FA7-41F2-9EFE-C089FF34EA31}"/>
              </a:ext>
            </a:extLst>
          </p:cNvPr>
          <p:cNvCxnSpPr/>
          <p:nvPr/>
        </p:nvCxnSpPr>
        <p:spPr bwMode="auto">
          <a:xfrm>
            <a:off x="7127994" y="3902779"/>
            <a:ext cx="74838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01B5178-AFB6-4FA3-B881-A91053D324F2}"/>
              </a:ext>
            </a:extLst>
          </p:cNvPr>
          <p:cNvCxnSpPr>
            <a:cxnSpLocks/>
          </p:cNvCxnSpPr>
          <p:nvPr/>
        </p:nvCxnSpPr>
        <p:spPr bwMode="auto">
          <a:xfrm>
            <a:off x="7670589" y="4132341"/>
            <a:ext cx="44471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D3AED08-EB89-4760-A818-6FE19457648B}"/>
              </a:ext>
            </a:extLst>
          </p:cNvPr>
          <p:cNvCxnSpPr>
            <a:cxnSpLocks/>
          </p:cNvCxnSpPr>
          <p:nvPr/>
        </p:nvCxnSpPr>
        <p:spPr bwMode="auto">
          <a:xfrm>
            <a:off x="8061468" y="4404008"/>
            <a:ext cx="835636" cy="0"/>
          </a:xfrm>
          <a:prstGeom prst="line">
            <a:avLst/>
          </a:prstGeom>
          <a:noFill/>
          <a:ln w="28575" cap="flat" cmpd="sng" algn="ctr">
            <a:solidFill>
              <a:schemeClr val="bg1"/>
            </a:solidFill>
            <a:prstDash val="solid"/>
            <a:round/>
            <a:headEnd type="none" w="med" len="med"/>
            <a:tailEnd type="none" w="med" len="med"/>
          </a:ln>
          <a:effectLst/>
        </p:spPr>
      </p:cxnSp>
      <p:sp>
        <p:nvSpPr>
          <p:cNvPr id="16" name="Rectangle 15">
            <a:extLst>
              <a:ext uri="{FF2B5EF4-FFF2-40B4-BE49-F238E27FC236}">
                <a16:creationId xmlns:a16="http://schemas.microsoft.com/office/drawing/2014/main" id="{7CE5A97F-D7E6-4510-934F-B13177F60C7F}"/>
              </a:ext>
            </a:extLst>
          </p:cNvPr>
          <p:cNvSpPr/>
          <p:nvPr/>
        </p:nvSpPr>
        <p:spPr bwMode="auto">
          <a:xfrm>
            <a:off x="7452945" y="3857581"/>
            <a:ext cx="98477" cy="98477"/>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785F7A24-CE6B-4919-AD78-A84FB81B4E73}"/>
              </a:ext>
            </a:extLst>
          </p:cNvPr>
          <p:cNvSpPr/>
          <p:nvPr/>
        </p:nvSpPr>
        <p:spPr bwMode="auto">
          <a:xfrm>
            <a:off x="7830128" y="4050117"/>
            <a:ext cx="131297" cy="167773"/>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F3C52302-9351-44B3-8AF2-3C9FFCEE9E1E}"/>
              </a:ext>
            </a:extLst>
          </p:cNvPr>
          <p:cNvSpPr/>
          <p:nvPr/>
        </p:nvSpPr>
        <p:spPr bwMode="auto">
          <a:xfrm>
            <a:off x="8453731" y="4367958"/>
            <a:ext cx="73378" cy="73378"/>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Diamond 16">
            <a:extLst>
              <a:ext uri="{FF2B5EF4-FFF2-40B4-BE49-F238E27FC236}">
                <a16:creationId xmlns:a16="http://schemas.microsoft.com/office/drawing/2014/main" id="{DCDD4411-E353-4393-B3D9-D655DC68AD90}"/>
              </a:ext>
            </a:extLst>
          </p:cNvPr>
          <p:cNvSpPr/>
          <p:nvPr/>
        </p:nvSpPr>
        <p:spPr bwMode="auto">
          <a:xfrm>
            <a:off x="7751489" y="4570582"/>
            <a:ext cx="346226" cy="135169"/>
          </a:xfrm>
          <a:prstGeom prst="diamond">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a:t>
            </a:r>
          </a:p>
        </p:txBody>
      </p:sp>
    </p:spTree>
    <p:extLst>
      <p:ext uri="{BB962C8B-B14F-4D97-AF65-F5344CB8AC3E}">
        <p14:creationId xmlns:p14="http://schemas.microsoft.com/office/powerpoint/2010/main" val="906315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8CF2-05B6-4D27-BA3F-5030FBC15537}"/>
              </a:ext>
            </a:extLst>
          </p:cNvPr>
          <p:cNvSpPr>
            <a:spLocks noGrp="1"/>
          </p:cNvSpPr>
          <p:nvPr>
            <p:ph type="title"/>
          </p:nvPr>
        </p:nvSpPr>
        <p:spPr/>
        <p:txBody>
          <a:bodyPr/>
          <a:lstStyle/>
          <a:p>
            <a:r>
              <a:rPr lang="en-US" dirty="0"/>
              <a:t>RECOVERY Trial: Secondary Outcomes</a:t>
            </a:r>
          </a:p>
        </p:txBody>
      </p:sp>
      <p:graphicFrame>
        <p:nvGraphicFramePr>
          <p:cNvPr id="4" name="Group 3">
            <a:extLst>
              <a:ext uri="{FF2B5EF4-FFF2-40B4-BE49-F238E27FC236}">
                <a16:creationId xmlns:a16="http://schemas.microsoft.com/office/drawing/2014/main" id="{7577C2B2-CBF6-4DB5-B9A4-4907977616E1}"/>
              </a:ext>
            </a:extLst>
          </p:cNvPr>
          <p:cNvGraphicFramePr>
            <a:graphicFrameLocks/>
          </p:cNvGraphicFramePr>
          <p:nvPr>
            <p:extLst>
              <p:ext uri="{D42A27DB-BD31-4B8C-83A1-F6EECF244321}">
                <p14:modId xmlns:p14="http://schemas.microsoft.com/office/powerpoint/2010/main" val="2573730702"/>
              </p:ext>
            </p:extLst>
          </p:nvPr>
        </p:nvGraphicFramePr>
        <p:xfrm>
          <a:off x="719138" y="1609794"/>
          <a:ext cx="10763250" cy="2576126"/>
        </p:xfrm>
        <a:graphic>
          <a:graphicData uri="http://schemas.openxmlformats.org/drawingml/2006/table">
            <a:tbl>
              <a:tblPr/>
              <a:tblGrid>
                <a:gridCol w="4529034">
                  <a:extLst>
                    <a:ext uri="{9D8B030D-6E8A-4147-A177-3AD203B41FA5}">
                      <a16:colId xmlns:a16="http://schemas.microsoft.com/office/drawing/2014/main" val="20000"/>
                    </a:ext>
                  </a:extLst>
                </a:gridCol>
                <a:gridCol w="2135285">
                  <a:extLst>
                    <a:ext uri="{9D8B030D-6E8A-4147-A177-3AD203B41FA5}">
                      <a16:colId xmlns:a16="http://schemas.microsoft.com/office/drawing/2014/main" val="20001"/>
                    </a:ext>
                  </a:extLst>
                </a:gridCol>
                <a:gridCol w="2135285">
                  <a:extLst>
                    <a:ext uri="{9D8B030D-6E8A-4147-A177-3AD203B41FA5}">
                      <a16:colId xmlns:a16="http://schemas.microsoft.com/office/drawing/2014/main" val="20002"/>
                    </a:ext>
                  </a:extLst>
                </a:gridCol>
                <a:gridCol w="1963646">
                  <a:extLst>
                    <a:ext uri="{9D8B030D-6E8A-4147-A177-3AD203B41FA5}">
                      <a16:colId xmlns:a16="http://schemas.microsoft.com/office/drawing/2014/main" val="2346474239"/>
                    </a:ext>
                  </a:extLst>
                </a:gridCol>
              </a:tblGrid>
              <a:tr h="8587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Dexamethasone + Usual Care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Usual Care Only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Age-Adjusted RR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85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Discharged from hospital within 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1413/2104 (67.2)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2745/4321 (63.5)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1.10 (1.03-1.17)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966233"/>
                  </a:ext>
                </a:extLst>
              </a:tr>
              <a:tr h="1232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Invasive mechanical ventilation or death</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Calibri" panose="020F0502020204030204" pitchFamily="34" charset="0"/>
                        </a:rPr>
                        <a:t>†</a:t>
                      </a:r>
                    </a:p>
                    <a:p>
                      <a:pPr marL="341313" marR="0" lvl="0"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Invasive mechanical ventilation</a:t>
                      </a:r>
                    </a:p>
                    <a:p>
                      <a:pPr marL="341313" marR="0" lvl="0" indent="-22860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Death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456/1780 (25.6)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102/1780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387/1780 (21.7)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994/3638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285/3638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827/3638 (22.7)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0.92 (0.84-1.01)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0.77 (0.62-0.95)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0.93 (0.84-1.03)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2246496"/>
                  </a:ext>
                </a:extLst>
              </a:tr>
            </a:tbl>
          </a:graphicData>
        </a:graphic>
      </p:graphicFrame>
      <p:grpSp>
        <p:nvGrpSpPr>
          <p:cNvPr id="6" name="Group 1">
            <a:extLst>
              <a:ext uri="{FF2B5EF4-FFF2-40B4-BE49-F238E27FC236}">
                <a16:creationId xmlns:a16="http://schemas.microsoft.com/office/drawing/2014/main" id="{8C1504E9-6B05-4F5B-A00C-B491B94DF107}"/>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B5C8509B-95ED-4E48-A9F3-A398A00D6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7EEC348D-4B88-41C2-8755-230ECF939B3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9A34B32B-001B-4E44-9691-8F13D72D0D23}"/>
              </a:ext>
            </a:extLst>
          </p:cNvPr>
          <p:cNvSpPr txBox="1"/>
          <p:nvPr/>
        </p:nvSpPr>
        <p:spPr bwMode="auto">
          <a:xfrm>
            <a:off x="727869" y="4142774"/>
            <a:ext cx="1073626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 rate ratio for hospital discharge and risk ratio for receipt of invasive mechanical ventilation or death.</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Analyses exclude those on invasive mechanical ventilation at the time of randomization. </a:t>
            </a:r>
          </a:p>
        </p:txBody>
      </p:sp>
      <p:sp>
        <p:nvSpPr>
          <p:cNvPr id="10"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NEJM. 2021;384:693. </a:t>
            </a:r>
          </a:p>
        </p:txBody>
      </p:sp>
    </p:spTree>
    <p:extLst>
      <p:ext uri="{BB962C8B-B14F-4D97-AF65-F5344CB8AC3E}">
        <p14:creationId xmlns:p14="http://schemas.microsoft.com/office/powerpoint/2010/main" val="3152620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2896-B0B0-43BE-AE73-4A81CC908BF6}"/>
              </a:ext>
            </a:extLst>
          </p:cNvPr>
          <p:cNvSpPr>
            <a:spLocks noGrp="1"/>
          </p:cNvSpPr>
          <p:nvPr>
            <p:ph type="title"/>
          </p:nvPr>
        </p:nvSpPr>
        <p:spPr>
          <a:xfrm>
            <a:off x="609759" y="238127"/>
            <a:ext cx="11271654" cy="1103313"/>
          </a:xfrm>
        </p:spPr>
        <p:txBody>
          <a:bodyPr/>
          <a:lstStyle/>
          <a:p>
            <a:r>
              <a:rPr lang="en-US" dirty="0"/>
              <a:t>CoDex: Dexamethasone to Treat COVID-19–Related ARDS</a:t>
            </a:r>
          </a:p>
        </p:txBody>
      </p:sp>
      <p:sp>
        <p:nvSpPr>
          <p:cNvPr id="3" name="Content Placeholder 2">
            <a:extLst>
              <a:ext uri="{FF2B5EF4-FFF2-40B4-BE49-F238E27FC236}">
                <a16:creationId xmlns:a16="http://schemas.microsoft.com/office/drawing/2014/main" id="{698808AC-B163-4C0B-9709-D90E8762DAD3}"/>
              </a:ext>
            </a:extLst>
          </p:cNvPr>
          <p:cNvSpPr>
            <a:spLocks noGrp="1"/>
          </p:cNvSpPr>
          <p:nvPr>
            <p:ph idx="1"/>
          </p:nvPr>
        </p:nvSpPr>
        <p:spPr>
          <a:xfrm>
            <a:off x="624995" y="1513047"/>
            <a:ext cx="5444796" cy="4650686"/>
          </a:xfrm>
        </p:spPr>
        <p:txBody>
          <a:bodyPr/>
          <a:lstStyle/>
          <a:p>
            <a:pPr>
              <a:spcAft>
                <a:spcPts val="400"/>
              </a:spcAft>
            </a:pPr>
            <a:r>
              <a:rPr lang="en-US" sz="2000" dirty="0"/>
              <a:t>Multicenter, randomized, open-label trial in patients with COVID-19 and moderate to severe ARDS </a:t>
            </a:r>
          </a:p>
          <a:p>
            <a:pPr lvl="1">
              <a:spcAft>
                <a:spcPts val="400"/>
              </a:spcAft>
            </a:pPr>
            <a:r>
              <a:rPr lang="en-US" sz="1800" dirty="0"/>
              <a:t>Dexamethasone 20 mg/day for 5 days then </a:t>
            </a:r>
            <a:br>
              <a:rPr lang="en-US" sz="1800" dirty="0"/>
            </a:br>
            <a:r>
              <a:rPr lang="en-US" sz="1800" dirty="0"/>
              <a:t>10 mg/day for 5 days or until ICU discharge + SoC (n = 151) vs</a:t>
            </a:r>
          </a:p>
          <a:p>
            <a:pPr lvl="1">
              <a:spcAft>
                <a:spcPts val="400"/>
              </a:spcAft>
            </a:pPr>
            <a:r>
              <a:rPr lang="en-US" sz="1800" dirty="0"/>
              <a:t>SOC alone (n = 148)</a:t>
            </a:r>
          </a:p>
          <a:p>
            <a:pPr>
              <a:spcAft>
                <a:spcPts val="400"/>
              </a:spcAft>
            </a:pPr>
            <a:r>
              <a:rPr lang="en-US" sz="2000" dirty="0"/>
              <a:t>During first 28 days, mean ventilator-free days:</a:t>
            </a:r>
          </a:p>
          <a:p>
            <a:pPr lvl="1">
              <a:spcAft>
                <a:spcPts val="400"/>
              </a:spcAft>
            </a:pPr>
            <a:r>
              <a:rPr lang="en-US" sz="1800" dirty="0"/>
              <a:t>Dexamethasone + SoC: 6.6 (95% CI: 5.0-8.2)</a:t>
            </a:r>
          </a:p>
          <a:p>
            <a:pPr lvl="1">
              <a:spcAft>
                <a:spcPts val="400"/>
              </a:spcAft>
            </a:pPr>
            <a:r>
              <a:rPr lang="en-US" sz="1800" dirty="0"/>
              <a:t>SoC alone: 4.0 (95% CI: 2.9-5.4) </a:t>
            </a:r>
          </a:p>
          <a:p>
            <a:pPr lvl="1">
              <a:spcAft>
                <a:spcPts val="400"/>
              </a:spcAft>
            </a:pPr>
            <a:r>
              <a:rPr lang="en-US" sz="1800" b="1" dirty="0"/>
              <a:t>Difference: 2.26 (95% CI: 0.2-4.38; </a:t>
            </a:r>
            <a:r>
              <a:rPr lang="en-US" sz="1800" b="1" i="1" dirty="0"/>
              <a:t>P</a:t>
            </a:r>
            <a:r>
              <a:rPr lang="en-US" sz="1800" b="1" dirty="0"/>
              <a:t> = .04)</a:t>
            </a:r>
          </a:p>
          <a:p>
            <a:pPr>
              <a:spcAft>
                <a:spcPts val="400"/>
              </a:spcAft>
            </a:pPr>
            <a:r>
              <a:rPr lang="en-US" sz="2000" dirty="0"/>
              <a:t>No difference in mortality with dexamethasone + SoC vs SoC alone (56.3% vs 61.5%)</a:t>
            </a:r>
          </a:p>
        </p:txBody>
      </p:sp>
      <p:sp>
        <p:nvSpPr>
          <p:cNvPr id="5" name="Text Box 15">
            <a:extLst>
              <a:ext uri="{FF2B5EF4-FFF2-40B4-BE49-F238E27FC236}">
                <a16:creationId xmlns:a16="http://schemas.microsoft.com/office/drawing/2014/main" id="{37105739-05B7-4E27-A010-28BA7CD4CB0E}"/>
              </a:ext>
            </a:extLst>
          </p:cNvPr>
          <p:cNvSpPr txBox="1">
            <a:spLocks noChangeArrowheads="1"/>
          </p:cNvSpPr>
          <p:nvPr/>
        </p:nvSpPr>
        <p:spPr bwMode="auto">
          <a:xfrm>
            <a:off x="410984" y="636410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Tomazini. JAMA. 2020;</a:t>
            </a:r>
            <a:r>
              <a:rPr lang="en-US" altLang="en-US" sz="1200" b="0" spc="-10" dirty="0">
                <a:solidFill>
                  <a:srgbClr val="455560"/>
                </a:solidFill>
                <a:latin typeface="Calibri" panose="020F0502020204030204" pitchFamily="34" charset="0"/>
                <a:cs typeface="Arial" panose="020B0604020202020204" pitchFamily="34" charset="0"/>
              </a:rPr>
              <a:t>324:1307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NCT04327401.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7" name="Group 1">
            <a:extLst>
              <a:ext uri="{FF2B5EF4-FFF2-40B4-BE49-F238E27FC236}">
                <a16:creationId xmlns:a16="http://schemas.microsoft.com/office/drawing/2014/main" id="{F3FCF0BB-EA37-41D8-9B89-196AAA9E983C}"/>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748D065F-8C7A-4A2C-B9A7-28B34C670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99DD9E6C-8615-46C4-99AD-37A0BF3692E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Box 9">
            <a:extLst>
              <a:ext uri="{FF2B5EF4-FFF2-40B4-BE49-F238E27FC236}">
                <a16:creationId xmlns:a16="http://schemas.microsoft.com/office/drawing/2014/main" id="{AADFDF03-6D79-435B-B0C5-4B6F9FFEC4AD}"/>
              </a:ext>
            </a:extLst>
          </p:cNvPr>
          <p:cNvSpPr txBox="1"/>
          <p:nvPr/>
        </p:nvSpPr>
        <p:spPr bwMode="auto">
          <a:xfrm>
            <a:off x="7004304" y="1719072"/>
            <a:ext cx="46562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Ventilator-Free Days (Primary Endpoint)</a:t>
            </a:r>
          </a:p>
        </p:txBody>
      </p:sp>
      <p:sp>
        <p:nvSpPr>
          <p:cNvPr id="11" name="TextBox 10">
            <a:extLst>
              <a:ext uri="{FF2B5EF4-FFF2-40B4-BE49-F238E27FC236}">
                <a16:creationId xmlns:a16="http://schemas.microsoft.com/office/drawing/2014/main" id="{F9C67834-AD81-4D08-AB24-133F74561E70}"/>
              </a:ext>
            </a:extLst>
          </p:cNvPr>
          <p:cNvSpPr txBox="1"/>
          <p:nvPr/>
        </p:nvSpPr>
        <p:spPr bwMode="auto">
          <a:xfrm rot="16200000">
            <a:off x="4971026" y="3550658"/>
            <a:ext cx="27889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Frequency</a:t>
            </a:r>
          </a:p>
        </p:txBody>
      </p:sp>
      <p:sp>
        <p:nvSpPr>
          <p:cNvPr id="13" name="TextBox 12">
            <a:extLst>
              <a:ext uri="{FF2B5EF4-FFF2-40B4-BE49-F238E27FC236}">
                <a16:creationId xmlns:a16="http://schemas.microsoft.com/office/drawing/2014/main" id="{3097EE54-322A-4690-B4AD-9B5C0BF81579}"/>
              </a:ext>
            </a:extLst>
          </p:cNvPr>
          <p:cNvSpPr txBox="1"/>
          <p:nvPr/>
        </p:nvSpPr>
        <p:spPr bwMode="auto">
          <a:xfrm>
            <a:off x="6995160" y="5678699"/>
            <a:ext cx="454456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12" name="TextBox 11">
            <a:extLst>
              <a:ext uri="{FF2B5EF4-FFF2-40B4-BE49-F238E27FC236}">
                <a16:creationId xmlns:a16="http://schemas.microsoft.com/office/drawing/2014/main" id="{FF7BEAC4-4E66-4007-81AF-025850CAD1A4}"/>
              </a:ext>
            </a:extLst>
          </p:cNvPr>
          <p:cNvSpPr txBox="1"/>
          <p:nvPr/>
        </p:nvSpPr>
        <p:spPr bwMode="auto">
          <a:xfrm>
            <a:off x="9210548" y="3218412"/>
            <a:ext cx="25059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Dexamethasone + SoC</a:t>
            </a:r>
          </a:p>
        </p:txBody>
      </p:sp>
      <p:sp>
        <p:nvSpPr>
          <p:cNvPr id="14" name="TextBox 13">
            <a:extLst>
              <a:ext uri="{FF2B5EF4-FFF2-40B4-BE49-F238E27FC236}">
                <a16:creationId xmlns:a16="http://schemas.microsoft.com/office/drawing/2014/main" id="{B9555D0F-F151-4B9C-8893-79B994A8AD4E}"/>
              </a:ext>
            </a:extLst>
          </p:cNvPr>
          <p:cNvSpPr txBox="1"/>
          <p:nvPr/>
        </p:nvSpPr>
        <p:spPr bwMode="auto">
          <a:xfrm>
            <a:off x="7410584" y="2385699"/>
            <a:ext cx="198452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SoC Alone</a:t>
            </a:r>
          </a:p>
        </p:txBody>
      </p:sp>
      <p:cxnSp>
        <p:nvCxnSpPr>
          <p:cNvPr id="18" name="Straight Connector 17">
            <a:extLst>
              <a:ext uri="{FF2B5EF4-FFF2-40B4-BE49-F238E27FC236}">
                <a16:creationId xmlns:a16="http://schemas.microsoft.com/office/drawing/2014/main" id="{FDDFE90F-D08D-4D21-8634-C6850AAC1F91}"/>
              </a:ext>
            </a:extLst>
          </p:cNvPr>
          <p:cNvCxnSpPr>
            <a:cxnSpLocks/>
          </p:cNvCxnSpPr>
          <p:nvPr/>
        </p:nvCxnSpPr>
        <p:spPr bwMode="auto">
          <a:xfrm>
            <a:off x="7004304" y="5129784"/>
            <a:ext cx="454456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09A415E-0800-46AC-B4BF-704381931CA1}"/>
              </a:ext>
            </a:extLst>
          </p:cNvPr>
          <p:cNvCxnSpPr>
            <a:cxnSpLocks/>
          </p:cNvCxnSpPr>
          <p:nvPr/>
        </p:nvCxnSpPr>
        <p:spPr bwMode="auto">
          <a:xfrm flipH="1">
            <a:off x="6940296" y="23408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6990E3F-0078-4D9F-BDA4-74CE0D12F9E7}"/>
              </a:ext>
            </a:extLst>
          </p:cNvPr>
          <p:cNvCxnSpPr>
            <a:cxnSpLocks/>
          </p:cNvCxnSpPr>
          <p:nvPr/>
        </p:nvCxnSpPr>
        <p:spPr bwMode="auto">
          <a:xfrm flipH="1">
            <a:off x="6940296" y="28986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66BBEB5-5F17-49E7-ADB6-2EEDDD35118D}"/>
              </a:ext>
            </a:extLst>
          </p:cNvPr>
          <p:cNvCxnSpPr>
            <a:cxnSpLocks/>
          </p:cNvCxnSpPr>
          <p:nvPr/>
        </p:nvCxnSpPr>
        <p:spPr bwMode="auto">
          <a:xfrm flipH="1">
            <a:off x="6940296" y="34564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712D911-07EF-439C-9D60-F3BE70932B9A}"/>
              </a:ext>
            </a:extLst>
          </p:cNvPr>
          <p:cNvCxnSpPr>
            <a:cxnSpLocks/>
          </p:cNvCxnSpPr>
          <p:nvPr/>
        </p:nvCxnSpPr>
        <p:spPr bwMode="auto">
          <a:xfrm flipH="1">
            <a:off x="6940296" y="40142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F3D3FC0-85C8-416B-ACCC-85097CD58336}"/>
              </a:ext>
            </a:extLst>
          </p:cNvPr>
          <p:cNvCxnSpPr>
            <a:cxnSpLocks/>
          </p:cNvCxnSpPr>
          <p:nvPr/>
        </p:nvCxnSpPr>
        <p:spPr bwMode="auto">
          <a:xfrm flipH="1">
            <a:off x="6940296" y="45719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D74500E-2619-45A9-AD61-0A70A8AD3FFF}"/>
              </a:ext>
            </a:extLst>
          </p:cNvPr>
          <p:cNvCxnSpPr>
            <a:cxnSpLocks/>
          </p:cNvCxnSpPr>
          <p:nvPr/>
        </p:nvCxnSpPr>
        <p:spPr bwMode="auto">
          <a:xfrm flipH="1">
            <a:off x="6940296" y="51297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D1B8ED8-4D64-49FD-BE94-4B1BBB62953B}"/>
              </a:ext>
            </a:extLst>
          </p:cNvPr>
          <p:cNvCxnSpPr>
            <a:cxnSpLocks/>
          </p:cNvCxnSpPr>
          <p:nvPr/>
        </p:nvCxnSpPr>
        <p:spPr bwMode="auto">
          <a:xfrm>
            <a:off x="6995160"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CB68545-DB3F-4E49-9F38-A7666C3F6716}"/>
              </a:ext>
            </a:extLst>
          </p:cNvPr>
          <p:cNvCxnSpPr>
            <a:cxnSpLocks/>
          </p:cNvCxnSpPr>
          <p:nvPr/>
        </p:nvCxnSpPr>
        <p:spPr bwMode="auto">
          <a:xfrm>
            <a:off x="714268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90CD5F1-8E0C-4E08-A27C-BBB480FD2809}"/>
              </a:ext>
            </a:extLst>
          </p:cNvPr>
          <p:cNvCxnSpPr>
            <a:cxnSpLocks/>
          </p:cNvCxnSpPr>
          <p:nvPr/>
        </p:nvCxnSpPr>
        <p:spPr bwMode="auto">
          <a:xfrm>
            <a:off x="745675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B9850AD-81BB-4069-879E-3250C727B9E6}"/>
              </a:ext>
            </a:extLst>
          </p:cNvPr>
          <p:cNvCxnSpPr>
            <a:cxnSpLocks/>
          </p:cNvCxnSpPr>
          <p:nvPr/>
        </p:nvCxnSpPr>
        <p:spPr bwMode="auto">
          <a:xfrm>
            <a:off x="777083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05A4342-F492-41B6-B2F2-D1AEDC4CA9A1}"/>
              </a:ext>
            </a:extLst>
          </p:cNvPr>
          <p:cNvCxnSpPr>
            <a:cxnSpLocks/>
          </p:cNvCxnSpPr>
          <p:nvPr/>
        </p:nvCxnSpPr>
        <p:spPr bwMode="auto">
          <a:xfrm>
            <a:off x="808490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D25A0DC-68D6-4695-9031-8DCD6F8A3C17}"/>
              </a:ext>
            </a:extLst>
          </p:cNvPr>
          <p:cNvCxnSpPr>
            <a:cxnSpLocks/>
          </p:cNvCxnSpPr>
          <p:nvPr/>
        </p:nvCxnSpPr>
        <p:spPr bwMode="auto">
          <a:xfrm>
            <a:off x="839898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1C72CA5-9690-4BE3-8C86-921A506914F8}"/>
              </a:ext>
            </a:extLst>
          </p:cNvPr>
          <p:cNvCxnSpPr>
            <a:cxnSpLocks/>
          </p:cNvCxnSpPr>
          <p:nvPr/>
        </p:nvCxnSpPr>
        <p:spPr bwMode="auto">
          <a:xfrm>
            <a:off x="871305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5AC6D10-EAD5-4A80-8DED-C90A4ADDB041}"/>
              </a:ext>
            </a:extLst>
          </p:cNvPr>
          <p:cNvCxnSpPr>
            <a:cxnSpLocks/>
          </p:cNvCxnSpPr>
          <p:nvPr/>
        </p:nvCxnSpPr>
        <p:spPr bwMode="auto">
          <a:xfrm>
            <a:off x="902713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5A2A068-165C-4DCF-9FCF-AD7F0E35FECA}"/>
              </a:ext>
            </a:extLst>
          </p:cNvPr>
          <p:cNvCxnSpPr>
            <a:cxnSpLocks/>
          </p:cNvCxnSpPr>
          <p:nvPr/>
        </p:nvCxnSpPr>
        <p:spPr bwMode="auto">
          <a:xfrm>
            <a:off x="934120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D78BB4D-67C9-46D7-85F6-3DD1FECB6E19}"/>
              </a:ext>
            </a:extLst>
          </p:cNvPr>
          <p:cNvCxnSpPr>
            <a:cxnSpLocks/>
          </p:cNvCxnSpPr>
          <p:nvPr/>
        </p:nvCxnSpPr>
        <p:spPr bwMode="auto">
          <a:xfrm>
            <a:off x="965528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13923F6-79C4-4F0D-AE92-173D6AFAE6B6}"/>
              </a:ext>
            </a:extLst>
          </p:cNvPr>
          <p:cNvCxnSpPr>
            <a:cxnSpLocks/>
          </p:cNvCxnSpPr>
          <p:nvPr/>
        </p:nvCxnSpPr>
        <p:spPr bwMode="auto">
          <a:xfrm>
            <a:off x="996935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EFBB33E-B804-486A-8DEE-CEC5FED603D3}"/>
              </a:ext>
            </a:extLst>
          </p:cNvPr>
          <p:cNvCxnSpPr>
            <a:cxnSpLocks/>
          </p:cNvCxnSpPr>
          <p:nvPr/>
        </p:nvCxnSpPr>
        <p:spPr bwMode="auto">
          <a:xfrm>
            <a:off x="1028343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E0F1629-6DAD-498E-A765-315FD05FFABC}"/>
              </a:ext>
            </a:extLst>
          </p:cNvPr>
          <p:cNvCxnSpPr>
            <a:cxnSpLocks/>
          </p:cNvCxnSpPr>
          <p:nvPr/>
        </p:nvCxnSpPr>
        <p:spPr bwMode="auto">
          <a:xfrm>
            <a:off x="1059750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E1E21C6-42E7-4A2F-AA4C-C2364D9D82A5}"/>
              </a:ext>
            </a:extLst>
          </p:cNvPr>
          <p:cNvCxnSpPr>
            <a:cxnSpLocks/>
          </p:cNvCxnSpPr>
          <p:nvPr/>
        </p:nvCxnSpPr>
        <p:spPr bwMode="auto">
          <a:xfrm>
            <a:off x="10911583"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1AEDED-161F-4D21-A449-58A40187C7D3}"/>
              </a:ext>
            </a:extLst>
          </p:cNvPr>
          <p:cNvCxnSpPr>
            <a:cxnSpLocks/>
          </p:cNvCxnSpPr>
          <p:nvPr/>
        </p:nvCxnSpPr>
        <p:spPr bwMode="auto">
          <a:xfrm>
            <a:off x="11225658" y="512978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229D000-5DFD-49B7-93F3-5E9DDFBA238F}"/>
              </a:ext>
            </a:extLst>
          </p:cNvPr>
          <p:cNvCxnSpPr>
            <a:cxnSpLocks/>
          </p:cNvCxnSpPr>
          <p:nvPr/>
        </p:nvCxnSpPr>
        <p:spPr bwMode="auto">
          <a:xfrm>
            <a:off x="11539728" y="512978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D6602D0A-9E96-4836-8CB5-D24BDD6B33EB}"/>
              </a:ext>
            </a:extLst>
          </p:cNvPr>
          <p:cNvSpPr txBox="1"/>
          <p:nvPr/>
        </p:nvSpPr>
        <p:spPr bwMode="auto">
          <a:xfrm>
            <a:off x="6526423" y="2167519"/>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7" name="TextBox 46">
            <a:extLst>
              <a:ext uri="{FF2B5EF4-FFF2-40B4-BE49-F238E27FC236}">
                <a16:creationId xmlns:a16="http://schemas.microsoft.com/office/drawing/2014/main" id="{F3A8802B-96A2-4083-BC8F-13F56B3A1046}"/>
              </a:ext>
            </a:extLst>
          </p:cNvPr>
          <p:cNvSpPr txBox="1"/>
          <p:nvPr/>
        </p:nvSpPr>
        <p:spPr bwMode="auto">
          <a:xfrm>
            <a:off x="6526423" y="2724351"/>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9" name="TextBox 48">
            <a:extLst>
              <a:ext uri="{FF2B5EF4-FFF2-40B4-BE49-F238E27FC236}">
                <a16:creationId xmlns:a16="http://schemas.microsoft.com/office/drawing/2014/main" id="{3E4E4C6C-D33C-4C3D-8B01-6D504971ED56}"/>
              </a:ext>
            </a:extLst>
          </p:cNvPr>
          <p:cNvSpPr txBox="1"/>
          <p:nvPr/>
        </p:nvSpPr>
        <p:spPr bwMode="auto">
          <a:xfrm>
            <a:off x="6526423" y="3281183"/>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51" name="TextBox 50">
            <a:extLst>
              <a:ext uri="{FF2B5EF4-FFF2-40B4-BE49-F238E27FC236}">
                <a16:creationId xmlns:a16="http://schemas.microsoft.com/office/drawing/2014/main" id="{5F2F9AC6-E4C4-40EB-A98E-5FBB3EA76A9C}"/>
              </a:ext>
            </a:extLst>
          </p:cNvPr>
          <p:cNvSpPr txBox="1"/>
          <p:nvPr/>
        </p:nvSpPr>
        <p:spPr bwMode="auto">
          <a:xfrm>
            <a:off x="6526423" y="3838015"/>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53" name="TextBox 52">
            <a:extLst>
              <a:ext uri="{FF2B5EF4-FFF2-40B4-BE49-F238E27FC236}">
                <a16:creationId xmlns:a16="http://schemas.microsoft.com/office/drawing/2014/main" id="{A9E2F50E-BB09-476D-9EE8-AA3D91513F15}"/>
              </a:ext>
            </a:extLst>
          </p:cNvPr>
          <p:cNvSpPr txBox="1"/>
          <p:nvPr/>
        </p:nvSpPr>
        <p:spPr bwMode="auto">
          <a:xfrm>
            <a:off x="6526423" y="4394847"/>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55" name="TextBox 54">
            <a:extLst>
              <a:ext uri="{FF2B5EF4-FFF2-40B4-BE49-F238E27FC236}">
                <a16:creationId xmlns:a16="http://schemas.microsoft.com/office/drawing/2014/main" id="{8A38CAD1-37DA-409A-AFAD-3693B5ED222D}"/>
              </a:ext>
            </a:extLst>
          </p:cNvPr>
          <p:cNvSpPr txBox="1"/>
          <p:nvPr/>
        </p:nvSpPr>
        <p:spPr bwMode="auto">
          <a:xfrm>
            <a:off x="6526423" y="4951681"/>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7" name="TextBox 56">
            <a:extLst>
              <a:ext uri="{FF2B5EF4-FFF2-40B4-BE49-F238E27FC236}">
                <a16:creationId xmlns:a16="http://schemas.microsoft.com/office/drawing/2014/main" id="{F27666C0-38B1-4616-9640-D4276F00E68B}"/>
              </a:ext>
            </a:extLst>
          </p:cNvPr>
          <p:cNvSpPr txBox="1"/>
          <p:nvPr/>
        </p:nvSpPr>
        <p:spPr bwMode="auto">
          <a:xfrm>
            <a:off x="11284847"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59" name="TextBox 58">
            <a:extLst>
              <a:ext uri="{FF2B5EF4-FFF2-40B4-BE49-F238E27FC236}">
                <a16:creationId xmlns:a16="http://schemas.microsoft.com/office/drawing/2014/main" id="{694B453E-0276-4E0B-AD9F-75555A99295D}"/>
              </a:ext>
            </a:extLst>
          </p:cNvPr>
          <p:cNvSpPr txBox="1"/>
          <p:nvPr/>
        </p:nvSpPr>
        <p:spPr bwMode="auto">
          <a:xfrm>
            <a:off x="6916324"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1" name="TextBox 60">
            <a:extLst>
              <a:ext uri="{FF2B5EF4-FFF2-40B4-BE49-F238E27FC236}">
                <a16:creationId xmlns:a16="http://schemas.microsoft.com/office/drawing/2014/main" id="{A6B7AD69-A73D-493B-9622-84EAC69E0778}"/>
              </a:ext>
            </a:extLst>
          </p:cNvPr>
          <p:cNvSpPr txBox="1"/>
          <p:nvPr/>
        </p:nvSpPr>
        <p:spPr bwMode="auto">
          <a:xfrm>
            <a:off x="7228361"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3" name="TextBox 62">
            <a:extLst>
              <a:ext uri="{FF2B5EF4-FFF2-40B4-BE49-F238E27FC236}">
                <a16:creationId xmlns:a16="http://schemas.microsoft.com/office/drawing/2014/main" id="{C55CD08B-65F5-490D-BE9C-36DBE6B261ED}"/>
              </a:ext>
            </a:extLst>
          </p:cNvPr>
          <p:cNvSpPr txBox="1"/>
          <p:nvPr/>
        </p:nvSpPr>
        <p:spPr bwMode="auto">
          <a:xfrm>
            <a:off x="7540398"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5" name="TextBox 64">
            <a:extLst>
              <a:ext uri="{FF2B5EF4-FFF2-40B4-BE49-F238E27FC236}">
                <a16:creationId xmlns:a16="http://schemas.microsoft.com/office/drawing/2014/main" id="{AF170A68-E6C8-4AF7-8734-F0771F27621F}"/>
              </a:ext>
            </a:extLst>
          </p:cNvPr>
          <p:cNvSpPr txBox="1"/>
          <p:nvPr/>
        </p:nvSpPr>
        <p:spPr bwMode="auto">
          <a:xfrm>
            <a:off x="7852435"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7" name="TextBox 66">
            <a:extLst>
              <a:ext uri="{FF2B5EF4-FFF2-40B4-BE49-F238E27FC236}">
                <a16:creationId xmlns:a16="http://schemas.microsoft.com/office/drawing/2014/main" id="{FCB8CA2E-92B4-4CE0-97EE-6E89648438B5}"/>
              </a:ext>
            </a:extLst>
          </p:cNvPr>
          <p:cNvSpPr txBox="1"/>
          <p:nvPr/>
        </p:nvSpPr>
        <p:spPr bwMode="auto">
          <a:xfrm>
            <a:off x="8164472"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9" name="TextBox 68">
            <a:extLst>
              <a:ext uri="{FF2B5EF4-FFF2-40B4-BE49-F238E27FC236}">
                <a16:creationId xmlns:a16="http://schemas.microsoft.com/office/drawing/2014/main" id="{D91280D7-5AD6-4BB9-98F2-13DEEE2EBD32}"/>
              </a:ext>
            </a:extLst>
          </p:cNvPr>
          <p:cNvSpPr txBox="1"/>
          <p:nvPr/>
        </p:nvSpPr>
        <p:spPr bwMode="auto">
          <a:xfrm>
            <a:off x="8476509"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1" name="TextBox 70">
            <a:extLst>
              <a:ext uri="{FF2B5EF4-FFF2-40B4-BE49-F238E27FC236}">
                <a16:creationId xmlns:a16="http://schemas.microsoft.com/office/drawing/2014/main" id="{39624250-1A71-4D9B-8C8B-24F34FEF2E58}"/>
              </a:ext>
            </a:extLst>
          </p:cNvPr>
          <p:cNvSpPr txBox="1"/>
          <p:nvPr/>
        </p:nvSpPr>
        <p:spPr bwMode="auto">
          <a:xfrm>
            <a:off x="8788546"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3" name="TextBox 72">
            <a:extLst>
              <a:ext uri="{FF2B5EF4-FFF2-40B4-BE49-F238E27FC236}">
                <a16:creationId xmlns:a16="http://schemas.microsoft.com/office/drawing/2014/main" id="{E99D4B0B-5FB9-4544-B2F8-5F6C53BE1A42}"/>
              </a:ext>
            </a:extLst>
          </p:cNvPr>
          <p:cNvSpPr txBox="1"/>
          <p:nvPr/>
        </p:nvSpPr>
        <p:spPr bwMode="auto">
          <a:xfrm>
            <a:off x="9100583"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75" name="TextBox 74">
            <a:extLst>
              <a:ext uri="{FF2B5EF4-FFF2-40B4-BE49-F238E27FC236}">
                <a16:creationId xmlns:a16="http://schemas.microsoft.com/office/drawing/2014/main" id="{5F13E11E-B379-4CA5-B393-6E3F809C0837}"/>
              </a:ext>
            </a:extLst>
          </p:cNvPr>
          <p:cNvSpPr txBox="1"/>
          <p:nvPr/>
        </p:nvSpPr>
        <p:spPr bwMode="auto">
          <a:xfrm>
            <a:off x="9412620"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77" name="TextBox 76">
            <a:extLst>
              <a:ext uri="{FF2B5EF4-FFF2-40B4-BE49-F238E27FC236}">
                <a16:creationId xmlns:a16="http://schemas.microsoft.com/office/drawing/2014/main" id="{AEBFDDE1-FF25-4799-8DF2-B4AD80A5EB8C}"/>
              </a:ext>
            </a:extLst>
          </p:cNvPr>
          <p:cNvSpPr txBox="1"/>
          <p:nvPr/>
        </p:nvSpPr>
        <p:spPr bwMode="auto">
          <a:xfrm>
            <a:off x="9724657"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79" name="TextBox 78">
            <a:extLst>
              <a:ext uri="{FF2B5EF4-FFF2-40B4-BE49-F238E27FC236}">
                <a16:creationId xmlns:a16="http://schemas.microsoft.com/office/drawing/2014/main" id="{01E41E55-0076-4C23-BD51-55784F080791}"/>
              </a:ext>
            </a:extLst>
          </p:cNvPr>
          <p:cNvSpPr txBox="1"/>
          <p:nvPr/>
        </p:nvSpPr>
        <p:spPr bwMode="auto">
          <a:xfrm>
            <a:off x="10036694"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1" name="TextBox 80">
            <a:extLst>
              <a:ext uri="{FF2B5EF4-FFF2-40B4-BE49-F238E27FC236}">
                <a16:creationId xmlns:a16="http://schemas.microsoft.com/office/drawing/2014/main" id="{E010E2B1-DEF5-4CEF-8306-EF2A3C1052FF}"/>
              </a:ext>
            </a:extLst>
          </p:cNvPr>
          <p:cNvSpPr txBox="1"/>
          <p:nvPr/>
        </p:nvSpPr>
        <p:spPr bwMode="auto">
          <a:xfrm>
            <a:off x="10348731"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83" name="TextBox 82">
            <a:extLst>
              <a:ext uri="{FF2B5EF4-FFF2-40B4-BE49-F238E27FC236}">
                <a16:creationId xmlns:a16="http://schemas.microsoft.com/office/drawing/2014/main" id="{673BC639-730A-40C4-9D76-9BC69B0CB01A}"/>
              </a:ext>
            </a:extLst>
          </p:cNvPr>
          <p:cNvSpPr txBox="1"/>
          <p:nvPr/>
        </p:nvSpPr>
        <p:spPr bwMode="auto">
          <a:xfrm>
            <a:off x="10660768"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5" name="TextBox 84">
            <a:extLst>
              <a:ext uri="{FF2B5EF4-FFF2-40B4-BE49-F238E27FC236}">
                <a16:creationId xmlns:a16="http://schemas.microsoft.com/office/drawing/2014/main" id="{368ABB6F-FBDD-49A8-855E-5AE404FD9150}"/>
              </a:ext>
            </a:extLst>
          </p:cNvPr>
          <p:cNvSpPr txBox="1"/>
          <p:nvPr/>
        </p:nvSpPr>
        <p:spPr bwMode="auto">
          <a:xfrm>
            <a:off x="10972805" y="5187800"/>
            <a:ext cx="4778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87" name="TextBox 86">
            <a:extLst>
              <a:ext uri="{FF2B5EF4-FFF2-40B4-BE49-F238E27FC236}">
                <a16:creationId xmlns:a16="http://schemas.microsoft.com/office/drawing/2014/main" id="{13415E91-944C-4F75-879B-81661B1B5304}"/>
              </a:ext>
            </a:extLst>
          </p:cNvPr>
          <p:cNvSpPr txBox="1"/>
          <p:nvPr/>
        </p:nvSpPr>
        <p:spPr bwMode="auto">
          <a:xfrm rot="16200000">
            <a:off x="6571630" y="5408805"/>
            <a:ext cx="81134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a:t>
            </a:r>
          </a:p>
        </p:txBody>
      </p:sp>
      <p:sp>
        <p:nvSpPr>
          <p:cNvPr id="90" name="Freeform: Shape 89">
            <a:extLst>
              <a:ext uri="{FF2B5EF4-FFF2-40B4-BE49-F238E27FC236}">
                <a16:creationId xmlns:a16="http://schemas.microsoft.com/office/drawing/2014/main" id="{7F6EDDB1-F5BB-49ED-B716-2E0CF47B940B}"/>
              </a:ext>
            </a:extLst>
          </p:cNvPr>
          <p:cNvSpPr/>
          <p:nvPr/>
        </p:nvSpPr>
        <p:spPr bwMode="auto">
          <a:xfrm>
            <a:off x="7005638" y="2350008"/>
            <a:ext cx="4233862" cy="1204913"/>
          </a:xfrm>
          <a:custGeom>
            <a:avLst/>
            <a:gdLst>
              <a:gd name="connsiteX0" fmla="*/ 0 w 4233862"/>
              <a:gd name="connsiteY0" fmla="*/ 1204913 h 1204913"/>
              <a:gd name="connsiteX1" fmla="*/ 147637 w 4233862"/>
              <a:gd name="connsiteY1" fmla="*/ 1204913 h 1204913"/>
              <a:gd name="connsiteX2" fmla="*/ 147637 w 4233862"/>
              <a:gd name="connsiteY2" fmla="*/ 1000125 h 1204913"/>
              <a:gd name="connsiteX3" fmla="*/ 314325 w 4233862"/>
              <a:gd name="connsiteY3" fmla="*/ 1000125 h 1204913"/>
              <a:gd name="connsiteX4" fmla="*/ 314325 w 4233862"/>
              <a:gd name="connsiteY4" fmla="*/ 1000125 h 1204913"/>
              <a:gd name="connsiteX5" fmla="*/ 314325 w 4233862"/>
              <a:gd name="connsiteY5" fmla="*/ 976313 h 1204913"/>
              <a:gd name="connsiteX6" fmla="*/ 614362 w 4233862"/>
              <a:gd name="connsiteY6" fmla="*/ 976313 h 1204913"/>
              <a:gd name="connsiteX7" fmla="*/ 614362 w 4233862"/>
              <a:gd name="connsiteY7" fmla="*/ 933450 h 1204913"/>
              <a:gd name="connsiteX8" fmla="*/ 938212 w 4233862"/>
              <a:gd name="connsiteY8" fmla="*/ 933450 h 1204913"/>
              <a:gd name="connsiteX9" fmla="*/ 938212 w 4233862"/>
              <a:gd name="connsiteY9" fmla="*/ 914400 h 1204913"/>
              <a:gd name="connsiteX10" fmla="*/ 1404937 w 4233862"/>
              <a:gd name="connsiteY10" fmla="*/ 914400 h 1204913"/>
              <a:gd name="connsiteX11" fmla="*/ 1404937 w 4233862"/>
              <a:gd name="connsiteY11" fmla="*/ 881063 h 1204913"/>
              <a:gd name="connsiteX12" fmla="*/ 2200275 w 4233862"/>
              <a:gd name="connsiteY12" fmla="*/ 881063 h 1204913"/>
              <a:gd name="connsiteX13" fmla="*/ 2200275 w 4233862"/>
              <a:gd name="connsiteY13" fmla="*/ 842963 h 1204913"/>
              <a:gd name="connsiteX14" fmla="*/ 2352675 w 4233862"/>
              <a:gd name="connsiteY14" fmla="*/ 842963 h 1204913"/>
              <a:gd name="connsiteX15" fmla="*/ 2352675 w 4233862"/>
              <a:gd name="connsiteY15" fmla="*/ 781050 h 1204913"/>
              <a:gd name="connsiteX16" fmla="*/ 2514600 w 4233862"/>
              <a:gd name="connsiteY16" fmla="*/ 781050 h 1204913"/>
              <a:gd name="connsiteX17" fmla="*/ 2514600 w 4233862"/>
              <a:gd name="connsiteY17" fmla="*/ 747713 h 1204913"/>
              <a:gd name="connsiteX18" fmla="*/ 2676525 w 4233862"/>
              <a:gd name="connsiteY18" fmla="*/ 747713 h 1204913"/>
              <a:gd name="connsiteX19" fmla="*/ 2676525 w 4233862"/>
              <a:gd name="connsiteY19" fmla="*/ 728663 h 1204913"/>
              <a:gd name="connsiteX20" fmla="*/ 2824162 w 4233862"/>
              <a:gd name="connsiteY20" fmla="*/ 728663 h 1204913"/>
              <a:gd name="connsiteX21" fmla="*/ 2824162 w 4233862"/>
              <a:gd name="connsiteY21" fmla="*/ 671513 h 1204913"/>
              <a:gd name="connsiteX22" fmla="*/ 2981325 w 4233862"/>
              <a:gd name="connsiteY22" fmla="*/ 671513 h 1204913"/>
              <a:gd name="connsiteX23" fmla="*/ 2981325 w 4233862"/>
              <a:gd name="connsiteY23" fmla="*/ 671513 h 1204913"/>
              <a:gd name="connsiteX24" fmla="*/ 2981325 w 4233862"/>
              <a:gd name="connsiteY24" fmla="*/ 633413 h 1204913"/>
              <a:gd name="connsiteX25" fmla="*/ 3143250 w 4233862"/>
              <a:gd name="connsiteY25" fmla="*/ 633413 h 1204913"/>
              <a:gd name="connsiteX26" fmla="*/ 3143250 w 4233862"/>
              <a:gd name="connsiteY26" fmla="*/ 590550 h 1204913"/>
              <a:gd name="connsiteX27" fmla="*/ 3305175 w 4233862"/>
              <a:gd name="connsiteY27" fmla="*/ 590550 h 1204913"/>
              <a:gd name="connsiteX28" fmla="*/ 3305175 w 4233862"/>
              <a:gd name="connsiteY28" fmla="*/ 590550 h 1204913"/>
              <a:gd name="connsiteX29" fmla="*/ 3305175 w 4233862"/>
              <a:gd name="connsiteY29" fmla="*/ 557213 h 1204913"/>
              <a:gd name="connsiteX30" fmla="*/ 3352800 w 4233862"/>
              <a:gd name="connsiteY30" fmla="*/ 561975 h 1204913"/>
              <a:gd name="connsiteX31" fmla="*/ 3467100 w 4233862"/>
              <a:gd name="connsiteY31" fmla="*/ 561975 h 1204913"/>
              <a:gd name="connsiteX32" fmla="*/ 3467100 w 4233862"/>
              <a:gd name="connsiteY32" fmla="*/ 481013 h 1204913"/>
              <a:gd name="connsiteX33" fmla="*/ 3609975 w 4233862"/>
              <a:gd name="connsiteY33" fmla="*/ 481013 h 1204913"/>
              <a:gd name="connsiteX34" fmla="*/ 3609975 w 4233862"/>
              <a:gd name="connsiteY34" fmla="*/ 342900 h 1204913"/>
              <a:gd name="connsiteX35" fmla="*/ 3776662 w 4233862"/>
              <a:gd name="connsiteY35" fmla="*/ 342900 h 1204913"/>
              <a:gd name="connsiteX36" fmla="*/ 3776662 w 4233862"/>
              <a:gd name="connsiteY36" fmla="*/ 228600 h 1204913"/>
              <a:gd name="connsiteX37" fmla="*/ 3933825 w 4233862"/>
              <a:gd name="connsiteY37" fmla="*/ 228600 h 1204913"/>
              <a:gd name="connsiteX38" fmla="*/ 3933825 w 4233862"/>
              <a:gd name="connsiteY38" fmla="*/ 157163 h 1204913"/>
              <a:gd name="connsiteX39" fmla="*/ 4076700 w 4233862"/>
              <a:gd name="connsiteY39" fmla="*/ 157163 h 1204913"/>
              <a:gd name="connsiteX40" fmla="*/ 4076700 w 4233862"/>
              <a:gd name="connsiteY40" fmla="*/ 47625 h 1204913"/>
              <a:gd name="connsiteX41" fmla="*/ 4233862 w 4233862"/>
              <a:gd name="connsiteY41" fmla="*/ 47625 h 1204913"/>
              <a:gd name="connsiteX42" fmla="*/ 4233862 w 4233862"/>
              <a:gd name="connsiteY42" fmla="*/ 0 h 1204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33862" h="1204913">
                <a:moveTo>
                  <a:pt x="0" y="1204913"/>
                </a:moveTo>
                <a:lnTo>
                  <a:pt x="147637" y="1204913"/>
                </a:lnTo>
                <a:lnTo>
                  <a:pt x="147637" y="1000125"/>
                </a:lnTo>
                <a:lnTo>
                  <a:pt x="314325" y="1000125"/>
                </a:lnTo>
                <a:lnTo>
                  <a:pt x="314325" y="1000125"/>
                </a:lnTo>
                <a:lnTo>
                  <a:pt x="314325" y="976313"/>
                </a:lnTo>
                <a:lnTo>
                  <a:pt x="614362" y="976313"/>
                </a:lnTo>
                <a:lnTo>
                  <a:pt x="614362" y="933450"/>
                </a:lnTo>
                <a:lnTo>
                  <a:pt x="938212" y="933450"/>
                </a:lnTo>
                <a:lnTo>
                  <a:pt x="938212" y="914400"/>
                </a:lnTo>
                <a:lnTo>
                  <a:pt x="1404937" y="914400"/>
                </a:lnTo>
                <a:lnTo>
                  <a:pt x="1404937" y="881063"/>
                </a:lnTo>
                <a:lnTo>
                  <a:pt x="2200275" y="881063"/>
                </a:lnTo>
                <a:lnTo>
                  <a:pt x="2200275" y="842963"/>
                </a:lnTo>
                <a:lnTo>
                  <a:pt x="2352675" y="842963"/>
                </a:lnTo>
                <a:lnTo>
                  <a:pt x="2352675" y="781050"/>
                </a:lnTo>
                <a:lnTo>
                  <a:pt x="2514600" y="781050"/>
                </a:lnTo>
                <a:lnTo>
                  <a:pt x="2514600" y="747713"/>
                </a:lnTo>
                <a:lnTo>
                  <a:pt x="2676525" y="747713"/>
                </a:lnTo>
                <a:lnTo>
                  <a:pt x="2676525" y="728663"/>
                </a:lnTo>
                <a:lnTo>
                  <a:pt x="2824162" y="728663"/>
                </a:lnTo>
                <a:lnTo>
                  <a:pt x="2824162" y="671513"/>
                </a:lnTo>
                <a:lnTo>
                  <a:pt x="2981325" y="671513"/>
                </a:lnTo>
                <a:lnTo>
                  <a:pt x="2981325" y="671513"/>
                </a:lnTo>
                <a:lnTo>
                  <a:pt x="2981325" y="633413"/>
                </a:lnTo>
                <a:lnTo>
                  <a:pt x="3143250" y="633413"/>
                </a:lnTo>
                <a:lnTo>
                  <a:pt x="3143250" y="590550"/>
                </a:lnTo>
                <a:lnTo>
                  <a:pt x="3305175" y="590550"/>
                </a:lnTo>
                <a:lnTo>
                  <a:pt x="3305175" y="590550"/>
                </a:lnTo>
                <a:lnTo>
                  <a:pt x="3305175" y="557213"/>
                </a:lnTo>
                <a:lnTo>
                  <a:pt x="3352800" y="561975"/>
                </a:lnTo>
                <a:lnTo>
                  <a:pt x="3467100" y="561975"/>
                </a:lnTo>
                <a:lnTo>
                  <a:pt x="3467100" y="481013"/>
                </a:lnTo>
                <a:lnTo>
                  <a:pt x="3609975" y="481013"/>
                </a:lnTo>
                <a:lnTo>
                  <a:pt x="3609975" y="342900"/>
                </a:lnTo>
                <a:lnTo>
                  <a:pt x="3776662" y="342900"/>
                </a:lnTo>
                <a:lnTo>
                  <a:pt x="3776662" y="228600"/>
                </a:lnTo>
                <a:lnTo>
                  <a:pt x="3933825" y="228600"/>
                </a:lnTo>
                <a:lnTo>
                  <a:pt x="3933825" y="157163"/>
                </a:lnTo>
                <a:lnTo>
                  <a:pt x="4076700" y="157163"/>
                </a:lnTo>
                <a:lnTo>
                  <a:pt x="4076700" y="47625"/>
                </a:lnTo>
                <a:lnTo>
                  <a:pt x="4233862" y="47625"/>
                </a:lnTo>
                <a:lnTo>
                  <a:pt x="4233862"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BB293688-D9F7-4896-9363-54183E16B70E}"/>
              </a:ext>
            </a:extLst>
          </p:cNvPr>
          <p:cNvSpPr/>
          <p:nvPr/>
        </p:nvSpPr>
        <p:spPr bwMode="auto">
          <a:xfrm>
            <a:off x="7000875" y="2340483"/>
            <a:ext cx="4562475" cy="1081088"/>
          </a:xfrm>
          <a:custGeom>
            <a:avLst/>
            <a:gdLst>
              <a:gd name="connsiteX0" fmla="*/ 0 w 4562475"/>
              <a:gd name="connsiteY0" fmla="*/ 1081088 h 1081088"/>
              <a:gd name="connsiteX1" fmla="*/ 66675 w 4562475"/>
              <a:gd name="connsiteY1" fmla="*/ 1081088 h 1081088"/>
              <a:gd name="connsiteX2" fmla="*/ 66675 w 4562475"/>
              <a:gd name="connsiteY2" fmla="*/ 804863 h 1081088"/>
              <a:gd name="connsiteX3" fmla="*/ 323850 w 4562475"/>
              <a:gd name="connsiteY3" fmla="*/ 804863 h 1081088"/>
              <a:gd name="connsiteX4" fmla="*/ 323850 w 4562475"/>
              <a:gd name="connsiteY4" fmla="*/ 757238 h 1081088"/>
              <a:gd name="connsiteX5" fmla="*/ 461963 w 4562475"/>
              <a:gd name="connsiteY5" fmla="*/ 757238 h 1081088"/>
              <a:gd name="connsiteX6" fmla="*/ 461963 w 4562475"/>
              <a:gd name="connsiteY6" fmla="*/ 709613 h 1081088"/>
              <a:gd name="connsiteX7" fmla="*/ 628650 w 4562475"/>
              <a:gd name="connsiteY7" fmla="*/ 709613 h 1081088"/>
              <a:gd name="connsiteX8" fmla="*/ 628650 w 4562475"/>
              <a:gd name="connsiteY8" fmla="*/ 666750 h 1081088"/>
              <a:gd name="connsiteX9" fmla="*/ 790575 w 4562475"/>
              <a:gd name="connsiteY9" fmla="*/ 666750 h 1081088"/>
              <a:gd name="connsiteX10" fmla="*/ 790575 w 4562475"/>
              <a:gd name="connsiteY10" fmla="*/ 666750 h 1081088"/>
              <a:gd name="connsiteX11" fmla="*/ 938213 w 4562475"/>
              <a:gd name="connsiteY11" fmla="*/ 666750 h 1081088"/>
              <a:gd name="connsiteX12" fmla="*/ 938213 w 4562475"/>
              <a:gd name="connsiteY12" fmla="*/ 614363 h 1081088"/>
              <a:gd name="connsiteX13" fmla="*/ 1104900 w 4562475"/>
              <a:gd name="connsiteY13" fmla="*/ 614363 h 1081088"/>
              <a:gd name="connsiteX14" fmla="*/ 1104900 w 4562475"/>
              <a:gd name="connsiteY14" fmla="*/ 600075 h 1081088"/>
              <a:gd name="connsiteX15" fmla="*/ 1419225 w 4562475"/>
              <a:gd name="connsiteY15" fmla="*/ 600075 h 1081088"/>
              <a:gd name="connsiteX16" fmla="*/ 1419225 w 4562475"/>
              <a:gd name="connsiteY16" fmla="*/ 576263 h 1081088"/>
              <a:gd name="connsiteX17" fmla="*/ 1576388 w 4562475"/>
              <a:gd name="connsiteY17" fmla="*/ 576263 h 1081088"/>
              <a:gd name="connsiteX18" fmla="*/ 1576388 w 4562475"/>
              <a:gd name="connsiteY18" fmla="*/ 514350 h 1081088"/>
              <a:gd name="connsiteX19" fmla="*/ 1724025 w 4562475"/>
              <a:gd name="connsiteY19" fmla="*/ 514350 h 1081088"/>
              <a:gd name="connsiteX20" fmla="*/ 1724025 w 4562475"/>
              <a:gd name="connsiteY20" fmla="*/ 509588 h 1081088"/>
              <a:gd name="connsiteX21" fmla="*/ 1881188 w 4562475"/>
              <a:gd name="connsiteY21" fmla="*/ 509588 h 1081088"/>
              <a:gd name="connsiteX22" fmla="*/ 1881188 w 4562475"/>
              <a:gd name="connsiteY22" fmla="*/ 509588 h 1081088"/>
              <a:gd name="connsiteX23" fmla="*/ 1881188 w 4562475"/>
              <a:gd name="connsiteY23" fmla="*/ 485775 h 1081088"/>
              <a:gd name="connsiteX24" fmla="*/ 2043113 w 4562475"/>
              <a:gd name="connsiteY24" fmla="*/ 485775 h 1081088"/>
              <a:gd name="connsiteX25" fmla="*/ 2043113 w 4562475"/>
              <a:gd name="connsiteY25" fmla="*/ 466725 h 1081088"/>
              <a:gd name="connsiteX26" fmla="*/ 2352675 w 4562475"/>
              <a:gd name="connsiteY26" fmla="*/ 466725 h 1081088"/>
              <a:gd name="connsiteX27" fmla="*/ 2352675 w 4562475"/>
              <a:gd name="connsiteY27" fmla="*/ 438150 h 1081088"/>
              <a:gd name="connsiteX28" fmla="*/ 2519363 w 4562475"/>
              <a:gd name="connsiteY28" fmla="*/ 438150 h 1081088"/>
              <a:gd name="connsiteX29" fmla="*/ 2519363 w 4562475"/>
              <a:gd name="connsiteY29" fmla="*/ 414338 h 1081088"/>
              <a:gd name="connsiteX30" fmla="*/ 2667000 w 4562475"/>
              <a:gd name="connsiteY30" fmla="*/ 414338 h 1081088"/>
              <a:gd name="connsiteX31" fmla="*/ 2667000 w 4562475"/>
              <a:gd name="connsiteY31" fmla="*/ 347663 h 1081088"/>
              <a:gd name="connsiteX32" fmla="*/ 2833688 w 4562475"/>
              <a:gd name="connsiteY32" fmla="*/ 347663 h 1081088"/>
              <a:gd name="connsiteX33" fmla="*/ 2833688 w 4562475"/>
              <a:gd name="connsiteY33" fmla="*/ 338138 h 1081088"/>
              <a:gd name="connsiteX34" fmla="*/ 2990850 w 4562475"/>
              <a:gd name="connsiteY34" fmla="*/ 338138 h 1081088"/>
              <a:gd name="connsiteX35" fmla="*/ 2990850 w 4562475"/>
              <a:gd name="connsiteY35" fmla="*/ 304800 h 1081088"/>
              <a:gd name="connsiteX36" fmla="*/ 3143250 w 4562475"/>
              <a:gd name="connsiteY36" fmla="*/ 304800 h 1081088"/>
              <a:gd name="connsiteX37" fmla="*/ 3162300 w 4562475"/>
              <a:gd name="connsiteY37" fmla="*/ 285750 h 1081088"/>
              <a:gd name="connsiteX38" fmla="*/ 3305175 w 4562475"/>
              <a:gd name="connsiteY38" fmla="*/ 285750 h 1081088"/>
              <a:gd name="connsiteX39" fmla="*/ 3305175 w 4562475"/>
              <a:gd name="connsiteY39" fmla="*/ 238125 h 1081088"/>
              <a:gd name="connsiteX40" fmla="*/ 3457575 w 4562475"/>
              <a:gd name="connsiteY40" fmla="*/ 238125 h 1081088"/>
              <a:gd name="connsiteX41" fmla="*/ 3457575 w 4562475"/>
              <a:gd name="connsiteY41" fmla="*/ 219075 h 1081088"/>
              <a:gd name="connsiteX42" fmla="*/ 3614738 w 4562475"/>
              <a:gd name="connsiteY42" fmla="*/ 219075 h 1081088"/>
              <a:gd name="connsiteX43" fmla="*/ 3614738 w 4562475"/>
              <a:gd name="connsiteY43" fmla="*/ 157163 h 1081088"/>
              <a:gd name="connsiteX44" fmla="*/ 3781425 w 4562475"/>
              <a:gd name="connsiteY44" fmla="*/ 157163 h 1081088"/>
              <a:gd name="connsiteX45" fmla="*/ 3781425 w 4562475"/>
              <a:gd name="connsiteY45" fmla="*/ 100013 h 1081088"/>
              <a:gd name="connsiteX46" fmla="*/ 3929063 w 4562475"/>
              <a:gd name="connsiteY46" fmla="*/ 100013 h 1081088"/>
              <a:gd name="connsiteX47" fmla="*/ 3929063 w 4562475"/>
              <a:gd name="connsiteY47" fmla="*/ 80963 h 1081088"/>
              <a:gd name="connsiteX48" fmla="*/ 4090988 w 4562475"/>
              <a:gd name="connsiteY48" fmla="*/ 80963 h 1081088"/>
              <a:gd name="connsiteX49" fmla="*/ 4090988 w 4562475"/>
              <a:gd name="connsiteY49" fmla="*/ 33338 h 1081088"/>
              <a:gd name="connsiteX50" fmla="*/ 4248150 w 4562475"/>
              <a:gd name="connsiteY50" fmla="*/ 33338 h 1081088"/>
              <a:gd name="connsiteX51" fmla="*/ 4248150 w 4562475"/>
              <a:gd name="connsiteY51" fmla="*/ 0 h 1081088"/>
              <a:gd name="connsiteX52" fmla="*/ 4562475 w 4562475"/>
              <a:gd name="connsiteY52" fmla="*/ 0 h 1081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562475" h="1081088">
                <a:moveTo>
                  <a:pt x="0" y="1081088"/>
                </a:moveTo>
                <a:lnTo>
                  <a:pt x="66675" y="1081088"/>
                </a:lnTo>
                <a:lnTo>
                  <a:pt x="66675" y="804863"/>
                </a:lnTo>
                <a:lnTo>
                  <a:pt x="323850" y="804863"/>
                </a:lnTo>
                <a:lnTo>
                  <a:pt x="323850" y="757238"/>
                </a:lnTo>
                <a:lnTo>
                  <a:pt x="461963" y="757238"/>
                </a:lnTo>
                <a:lnTo>
                  <a:pt x="461963" y="709613"/>
                </a:lnTo>
                <a:lnTo>
                  <a:pt x="628650" y="709613"/>
                </a:lnTo>
                <a:lnTo>
                  <a:pt x="628650" y="666750"/>
                </a:lnTo>
                <a:lnTo>
                  <a:pt x="790575" y="666750"/>
                </a:lnTo>
                <a:lnTo>
                  <a:pt x="790575" y="666750"/>
                </a:lnTo>
                <a:lnTo>
                  <a:pt x="938213" y="666750"/>
                </a:lnTo>
                <a:lnTo>
                  <a:pt x="938213" y="614363"/>
                </a:lnTo>
                <a:lnTo>
                  <a:pt x="1104900" y="614363"/>
                </a:lnTo>
                <a:lnTo>
                  <a:pt x="1104900" y="600075"/>
                </a:lnTo>
                <a:lnTo>
                  <a:pt x="1419225" y="600075"/>
                </a:lnTo>
                <a:lnTo>
                  <a:pt x="1419225" y="576263"/>
                </a:lnTo>
                <a:lnTo>
                  <a:pt x="1576388" y="576263"/>
                </a:lnTo>
                <a:lnTo>
                  <a:pt x="1576388" y="514350"/>
                </a:lnTo>
                <a:lnTo>
                  <a:pt x="1724025" y="514350"/>
                </a:lnTo>
                <a:lnTo>
                  <a:pt x="1724025" y="509588"/>
                </a:lnTo>
                <a:lnTo>
                  <a:pt x="1881188" y="509588"/>
                </a:lnTo>
                <a:lnTo>
                  <a:pt x="1881188" y="509588"/>
                </a:lnTo>
                <a:lnTo>
                  <a:pt x="1881188" y="485775"/>
                </a:lnTo>
                <a:lnTo>
                  <a:pt x="2043113" y="485775"/>
                </a:lnTo>
                <a:lnTo>
                  <a:pt x="2043113" y="466725"/>
                </a:lnTo>
                <a:lnTo>
                  <a:pt x="2352675" y="466725"/>
                </a:lnTo>
                <a:lnTo>
                  <a:pt x="2352675" y="438150"/>
                </a:lnTo>
                <a:lnTo>
                  <a:pt x="2519363" y="438150"/>
                </a:lnTo>
                <a:lnTo>
                  <a:pt x="2519363" y="414338"/>
                </a:lnTo>
                <a:lnTo>
                  <a:pt x="2667000" y="414338"/>
                </a:lnTo>
                <a:lnTo>
                  <a:pt x="2667000" y="347663"/>
                </a:lnTo>
                <a:lnTo>
                  <a:pt x="2833688" y="347663"/>
                </a:lnTo>
                <a:lnTo>
                  <a:pt x="2833688" y="338138"/>
                </a:lnTo>
                <a:lnTo>
                  <a:pt x="2990850" y="338138"/>
                </a:lnTo>
                <a:lnTo>
                  <a:pt x="2990850" y="304800"/>
                </a:lnTo>
                <a:lnTo>
                  <a:pt x="3143250" y="304800"/>
                </a:lnTo>
                <a:lnTo>
                  <a:pt x="3162300" y="285750"/>
                </a:lnTo>
                <a:lnTo>
                  <a:pt x="3305175" y="285750"/>
                </a:lnTo>
                <a:lnTo>
                  <a:pt x="3305175" y="238125"/>
                </a:lnTo>
                <a:lnTo>
                  <a:pt x="3457575" y="238125"/>
                </a:lnTo>
                <a:lnTo>
                  <a:pt x="3457575" y="219075"/>
                </a:lnTo>
                <a:lnTo>
                  <a:pt x="3614738" y="219075"/>
                </a:lnTo>
                <a:lnTo>
                  <a:pt x="3614738" y="157163"/>
                </a:lnTo>
                <a:lnTo>
                  <a:pt x="3781425" y="157163"/>
                </a:lnTo>
                <a:lnTo>
                  <a:pt x="3781425" y="100013"/>
                </a:lnTo>
                <a:lnTo>
                  <a:pt x="3929063" y="100013"/>
                </a:lnTo>
                <a:lnTo>
                  <a:pt x="3929063" y="80963"/>
                </a:lnTo>
                <a:lnTo>
                  <a:pt x="4090988" y="80963"/>
                </a:lnTo>
                <a:lnTo>
                  <a:pt x="4090988" y="33338"/>
                </a:lnTo>
                <a:lnTo>
                  <a:pt x="4248150" y="33338"/>
                </a:lnTo>
                <a:lnTo>
                  <a:pt x="4248150" y="0"/>
                </a:lnTo>
                <a:lnTo>
                  <a:pt x="4562475"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0" name="Straight Connector 19">
            <a:extLst>
              <a:ext uri="{FF2B5EF4-FFF2-40B4-BE49-F238E27FC236}">
                <a16:creationId xmlns:a16="http://schemas.microsoft.com/office/drawing/2014/main" id="{7C6450A0-1FB0-499A-B26D-7F149278E797}"/>
              </a:ext>
            </a:extLst>
          </p:cNvPr>
          <p:cNvCxnSpPr/>
          <p:nvPr/>
        </p:nvCxnSpPr>
        <p:spPr bwMode="auto">
          <a:xfrm flipV="1">
            <a:off x="7004304" y="2331719"/>
            <a:ext cx="0" cy="2788921"/>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088481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TextBox 84">
            <a:extLst>
              <a:ext uri="{FF2B5EF4-FFF2-40B4-BE49-F238E27FC236}">
                <a16:creationId xmlns:a16="http://schemas.microsoft.com/office/drawing/2014/main" id="{3F9709AE-EAD7-4B20-B365-FD31C068199F}"/>
              </a:ext>
            </a:extLst>
          </p:cNvPr>
          <p:cNvSpPr txBox="1"/>
          <p:nvPr/>
        </p:nvSpPr>
        <p:spPr bwMode="auto">
          <a:xfrm>
            <a:off x="3990908"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293" name="Group 292">
            <a:extLst>
              <a:ext uri="{FF2B5EF4-FFF2-40B4-BE49-F238E27FC236}">
                <a16:creationId xmlns:a16="http://schemas.microsoft.com/office/drawing/2014/main" id="{F2144102-F941-47CF-8313-5B1CCA27ED3C}"/>
              </a:ext>
            </a:extLst>
          </p:cNvPr>
          <p:cNvGrpSpPr/>
          <p:nvPr/>
        </p:nvGrpSpPr>
        <p:grpSpPr>
          <a:xfrm>
            <a:off x="6738726" y="3658607"/>
            <a:ext cx="3113713" cy="630938"/>
            <a:chOff x="6733761" y="4163920"/>
            <a:chExt cx="3113713" cy="645219"/>
          </a:xfrm>
        </p:grpSpPr>
        <p:sp>
          <p:nvSpPr>
            <p:cNvPr id="268" name="Rectangle 267">
              <a:extLst>
                <a:ext uri="{FF2B5EF4-FFF2-40B4-BE49-F238E27FC236}">
                  <a16:creationId xmlns:a16="http://schemas.microsoft.com/office/drawing/2014/main" id="{91E08BE9-2396-4437-9EE2-4EB9BB97EA6F}"/>
                </a:ext>
              </a:extLst>
            </p:cNvPr>
            <p:cNvSpPr/>
            <p:nvPr/>
          </p:nvSpPr>
          <p:spPr bwMode="auto">
            <a:xfrm>
              <a:off x="8858578" y="4163922"/>
              <a:ext cx="116349" cy="645217"/>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Rectangle 271">
              <a:extLst>
                <a:ext uri="{FF2B5EF4-FFF2-40B4-BE49-F238E27FC236}">
                  <a16:creationId xmlns:a16="http://schemas.microsoft.com/office/drawing/2014/main" id="{72AD6FC2-C2F7-46D1-BAD7-EAC2A31F9BED}"/>
                </a:ext>
              </a:extLst>
            </p:cNvPr>
            <p:cNvSpPr/>
            <p:nvPr/>
          </p:nvSpPr>
          <p:spPr bwMode="auto">
            <a:xfrm>
              <a:off x="8962328" y="4163922"/>
              <a:ext cx="55260" cy="645217"/>
            </a:xfrm>
            <a:prstGeom prst="rect">
              <a:avLst/>
            </a:prstGeom>
            <a:solidFill>
              <a:schemeClr val="accent5">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4" name="Rectangle 283">
              <a:extLst>
                <a:ext uri="{FF2B5EF4-FFF2-40B4-BE49-F238E27FC236}">
                  <a16:creationId xmlns:a16="http://schemas.microsoft.com/office/drawing/2014/main" id="{ED2CBA44-3068-4678-8C36-945FE5671B5B}"/>
                </a:ext>
              </a:extLst>
            </p:cNvPr>
            <p:cNvSpPr/>
            <p:nvPr/>
          </p:nvSpPr>
          <p:spPr bwMode="auto">
            <a:xfrm>
              <a:off x="9001111" y="4163922"/>
              <a:ext cx="152238" cy="645217"/>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553641C8-226F-493B-BD3A-A020245C9A5E}"/>
                </a:ext>
              </a:extLst>
            </p:cNvPr>
            <p:cNvSpPr/>
            <p:nvPr/>
          </p:nvSpPr>
          <p:spPr bwMode="auto">
            <a:xfrm>
              <a:off x="8608602" y="4163922"/>
              <a:ext cx="88494" cy="645217"/>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5A0F8762-7355-4DE6-B650-BD475440E6E6}"/>
                </a:ext>
              </a:extLst>
            </p:cNvPr>
            <p:cNvSpPr/>
            <p:nvPr/>
          </p:nvSpPr>
          <p:spPr bwMode="auto">
            <a:xfrm>
              <a:off x="8654941" y="4163922"/>
              <a:ext cx="88494" cy="645217"/>
            </a:xfrm>
            <a:prstGeom prst="rect">
              <a:avLst/>
            </a:prstGeom>
            <a:solidFill>
              <a:srgbClr val="FDF0E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8B752E2C-57FF-4E5C-BACA-D803D857B813}"/>
                </a:ext>
              </a:extLst>
            </p:cNvPr>
            <p:cNvSpPr/>
            <p:nvPr/>
          </p:nvSpPr>
          <p:spPr bwMode="auto">
            <a:xfrm>
              <a:off x="8714970" y="4163922"/>
              <a:ext cx="135790" cy="645217"/>
            </a:xfrm>
            <a:prstGeom prst="rect">
              <a:avLst/>
            </a:prstGeom>
            <a:solidFill>
              <a:srgbClr val="FFF6E7"/>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6" name="Rectangle 285">
              <a:extLst>
                <a:ext uri="{FF2B5EF4-FFF2-40B4-BE49-F238E27FC236}">
                  <a16:creationId xmlns:a16="http://schemas.microsoft.com/office/drawing/2014/main" id="{07475DA2-6C73-4C17-922D-3E10E46DA334}"/>
                </a:ext>
              </a:extLst>
            </p:cNvPr>
            <p:cNvSpPr/>
            <p:nvPr/>
          </p:nvSpPr>
          <p:spPr bwMode="auto">
            <a:xfrm>
              <a:off x="9442711" y="4163922"/>
              <a:ext cx="156170" cy="645217"/>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6" name="Rectangle 275">
              <a:extLst>
                <a:ext uri="{FF2B5EF4-FFF2-40B4-BE49-F238E27FC236}">
                  <a16:creationId xmlns:a16="http://schemas.microsoft.com/office/drawing/2014/main" id="{7026FD66-3D8B-49C4-8AEB-D557F2A8F583}"/>
                </a:ext>
              </a:extLst>
            </p:cNvPr>
            <p:cNvSpPr/>
            <p:nvPr/>
          </p:nvSpPr>
          <p:spPr bwMode="auto">
            <a:xfrm>
              <a:off x="9463184" y="4163920"/>
              <a:ext cx="87459" cy="645217"/>
            </a:xfrm>
            <a:prstGeom prst="rect">
              <a:avLst/>
            </a:prstGeom>
            <a:solidFill>
              <a:schemeClr val="accent2">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Rectangle 287">
              <a:extLst>
                <a:ext uri="{FF2B5EF4-FFF2-40B4-BE49-F238E27FC236}">
                  <a16:creationId xmlns:a16="http://schemas.microsoft.com/office/drawing/2014/main" id="{6F613CFA-0566-4212-A6AC-1AD987821F7B}"/>
                </a:ext>
              </a:extLst>
            </p:cNvPr>
            <p:cNvSpPr/>
            <p:nvPr/>
          </p:nvSpPr>
          <p:spPr bwMode="auto">
            <a:xfrm>
              <a:off x="9486199" y="4163922"/>
              <a:ext cx="45719" cy="645217"/>
            </a:xfrm>
            <a:prstGeom prst="rect">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00B1C2DA-F8E5-486C-A5D9-D0C59267E1FC}"/>
                </a:ext>
              </a:extLst>
            </p:cNvPr>
            <p:cNvSpPr/>
            <p:nvPr/>
          </p:nvSpPr>
          <p:spPr bwMode="auto">
            <a:xfrm>
              <a:off x="6733761" y="4163922"/>
              <a:ext cx="1024209" cy="645217"/>
            </a:xfrm>
            <a:prstGeom prst="rect">
              <a:avLst/>
            </a:prstGeom>
            <a:solidFill>
              <a:schemeClr val="accent3">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F343B65B-2804-45BA-8743-14FD19C0D785}"/>
                </a:ext>
              </a:extLst>
            </p:cNvPr>
            <p:cNvSpPr/>
            <p:nvPr/>
          </p:nvSpPr>
          <p:spPr bwMode="auto">
            <a:xfrm>
              <a:off x="7753606" y="4163922"/>
              <a:ext cx="672003" cy="645217"/>
            </a:xfrm>
            <a:prstGeom prst="rect">
              <a:avLst/>
            </a:pr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8C7E7CBF-F483-4CD8-BE5F-6F85DBACE80F}"/>
                </a:ext>
              </a:extLst>
            </p:cNvPr>
            <p:cNvSpPr/>
            <p:nvPr/>
          </p:nvSpPr>
          <p:spPr bwMode="auto">
            <a:xfrm>
              <a:off x="8408680" y="4163922"/>
              <a:ext cx="88494" cy="64521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7F54A96E-55B3-4FD7-A878-F1B301F692CC}"/>
                </a:ext>
              </a:extLst>
            </p:cNvPr>
            <p:cNvSpPr/>
            <p:nvPr/>
          </p:nvSpPr>
          <p:spPr bwMode="auto">
            <a:xfrm>
              <a:off x="8463441" y="4163922"/>
              <a:ext cx="88494" cy="645217"/>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Rectangle 257">
              <a:extLst>
                <a:ext uri="{FF2B5EF4-FFF2-40B4-BE49-F238E27FC236}">
                  <a16:creationId xmlns:a16="http://schemas.microsoft.com/office/drawing/2014/main" id="{E730417D-C618-497A-982A-F152AED960EB}"/>
                </a:ext>
              </a:extLst>
            </p:cNvPr>
            <p:cNvSpPr/>
            <p:nvPr/>
          </p:nvSpPr>
          <p:spPr bwMode="auto">
            <a:xfrm>
              <a:off x="8494317" y="4163922"/>
              <a:ext cx="122792" cy="645217"/>
            </a:xfrm>
            <a:prstGeom prst="rect">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C4AA61CC-0781-4121-B831-63A27D8275CF}"/>
                </a:ext>
              </a:extLst>
            </p:cNvPr>
            <p:cNvSpPr/>
            <p:nvPr/>
          </p:nvSpPr>
          <p:spPr bwMode="auto">
            <a:xfrm>
              <a:off x="8839853" y="4163922"/>
              <a:ext cx="45719" cy="645217"/>
            </a:xfrm>
            <a:prstGeom prst="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9BD8C7B4-EB24-40AA-A818-E308500C14E6}"/>
                </a:ext>
              </a:extLst>
            </p:cNvPr>
            <p:cNvSpPr/>
            <p:nvPr/>
          </p:nvSpPr>
          <p:spPr bwMode="auto">
            <a:xfrm>
              <a:off x="8889268" y="4163922"/>
              <a:ext cx="45719" cy="645217"/>
            </a:xfrm>
            <a:prstGeom prst="rect">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2DB3A843-E949-4DEB-A485-EA7261EFFD84}"/>
                </a:ext>
              </a:extLst>
            </p:cNvPr>
            <p:cNvSpPr/>
            <p:nvPr/>
          </p:nvSpPr>
          <p:spPr bwMode="auto">
            <a:xfrm>
              <a:off x="9128934" y="4163922"/>
              <a:ext cx="312268" cy="64521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8" name="Rectangle 277">
              <a:extLst>
                <a:ext uri="{FF2B5EF4-FFF2-40B4-BE49-F238E27FC236}">
                  <a16:creationId xmlns:a16="http://schemas.microsoft.com/office/drawing/2014/main" id="{A252FD28-E520-4D0E-9AD3-D13A3F088329}"/>
                </a:ext>
              </a:extLst>
            </p:cNvPr>
            <p:cNvSpPr/>
            <p:nvPr/>
          </p:nvSpPr>
          <p:spPr bwMode="auto">
            <a:xfrm>
              <a:off x="9512284" y="4163922"/>
              <a:ext cx="96703" cy="645217"/>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0" name="Rectangle 279">
              <a:extLst>
                <a:ext uri="{FF2B5EF4-FFF2-40B4-BE49-F238E27FC236}">
                  <a16:creationId xmlns:a16="http://schemas.microsoft.com/office/drawing/2014/main" id="{45DBABD5-75B6-4798-8B42-DA987062E5A6}"/>
                </a:ext>
              </a:extLst>
            </p:cNvPr>
            <p:cNvSpPr/>
            <p:nvPr/>
          </p:nvSpPr>
          <p:spPr bwMode="auto">
            <a:xfrm>
              <a:off x="9669756" y="4163922"/>
              <a:ext cx="122154" cy="645217"/>
            </a:xfrm>
            <a:prstGeom prst="rect">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Rectangle 281">
              <a:extLst>
                <a:ext uri="{FF2B5EF4-FFF2-40B4-BE49-F238E27FC236}">
                  <a16:creationId xmlns:a16="http://schemas.microsoft.com/office/drawing/2014/main" id="{6606B936-7BE4-48A4-BC3D-4C634C9D2C5D}"/>
                </a:ext>
              </a:extLst>
            </p:cNvPr>
            <p:cNvSpPr/>
            <p:nvPr/>
          </p:nvSpPr>
          <p:spPr bwMode="auto">
            <a:xfrm>
              <a:off x="8919826" y="4163922"/>
              <a:ext cx="45719" cy="645217"/>
            </a:xfrm>
            <a:prstGeom prst="rect">
              <a:avLst/>
            </a:prstGeom>
            <a:solidFill>
              <a:schemeClr val="accent5">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Rectangle 289">
              <a:extLst>
                <a:ext uri="{FF2B5EF4-FFF2-40B4-BE49-F238E27FC236}">
                  <a16:creationId xmlns:a16="http://schemas.microsoft.com/office/drawing/2014/main" id="{EA73F4F5-2F6E-4B8D-BEEB-5FE3F649EA8A}"/>
                </a:ext>
              </a:extLst>
            </p:cNvPr>
            <p:cNvSpPr/>
            <p:nvPr/>
          </p:nvSpPr>
          <p:spPr bwMode="auto">
            <a:xfrm>
              <a:off x="9608987" y="4163922"/>
              <a:ext cx="68638" cy="645217"/>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Rectangle 291">
              <a:extLst>
                <a:ext uri="{FF2B5EF4-FFF2-40B4-BE49-F238E27FC236}">
                  <a16:creationId xmlns:a16="http://schemas.microsoft.com/office/drawing/2014/main" id="{23DB1E7E-F3FD-421D-9C29-D85142131FEB}"/>
                </a:ext>
              </a:extLst>
            </p:cNvPr>
            <p:cNvSpPr/>
            <p:nvPr/>
          </p:nvSpPr>
          <p:spPr bwMode="auto">
            <a:xfrm>
              <a:off x="9791931" y="4163922"/>
              <a:ext cx="55543" cy="645217"/>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40" name="Group 339">
            <a:extLst>
              <a:ext uri="{FF2B5EF4-FFF2-40B4-BE49-F238E27FC236}">
                <a16:creationId xmlns:a16="http://schemas.microsoft.com/office/drawing/2014/main" id="{ED78753C-0A63-4C2A-9C3F-B14E2BD74F78}"/>
              </a:ext>
            </a:extLst>
          </p:cNvPr>
          <p:cNvGrpSpPr/>
          <p:nvPr/>
        </p:nvGrpSpPr>
        <p:grpSpPr>
          <a:xfrm>
            <a:off x="6738727" y="4360769"/>
            <a:ext cx="3112732" cy="630938"/>
            <a:chOff x="6733762" y="4163920"/>
            <a:chExt cx="3112732" cy="645219"/>
          </a:xfrm>
        </p:grpSpPr>
        <p:sp>
          <p:nvSpPr>
            <p:cNvPr id="343" name="Rectangle 342">
              <a:extLst>
                <a:ext uri="{FF2B5EF4-FFF2-40B4-BE49-F238E27FC236}">
                  <a16:creationId xmlns:a16="http://schemas.microsoft.com/office/drawing/2014/main" id="{04F3C722-0A62-48FA-92F0-E67A2BD4FC18}"/>
                </a:ext>
              </a:extLst>
            </p:cNvPr>
            <p:cNvSpPr/>
            <p:nvPr/>
          </p:nvSpPr>
          <p:spPr bwMode="auto">
            <a:xfrm>
              <a:off x="9068658" y="4163922"/>
              <a:ext cx="99492" cy="645217"/>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1" name="Rectangle 340">
              <a:extLst>
                <a:ext uri="{FF2B5EF4-FFF2-40B4-BE49-F238E27FC236}">
                  <a16:creationId xmlns:a16="http://schemas.microsoft.com/office/drawing/2014/main" id="{4157F74F-20E2-4848-B8FD-4A524868A8B7}"/>
                </a:ext>
              </a:extLst>
            </p:cNvPr>
            <p:cNvSpPr/>
            <p:nvPr/>
          </p:nvSpPr>
          <p:spPr bwMode="auto">
            <a:xfrm>
              <a:off x="8682445" y="4163922"/>
              <a:ext cx="63418" cy="645217"/>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Rectangle 341">
              <a:extLst>
                <a:ext uri="{FF2B5EF4-FFF2-40B4-BE49-F238E27FC236}">
                  <a16:creationId xmlns:a16="http://schemas.microsoft.com/office/drawing/2014/main" id="{BD85A242-E00A-42CA-B916-5C19D82C4554}"/>
                </a:ext>
              </a:extLst>
            </p:cNvPr>
            <p:cNvSpPr/>
            <p:nvPr/>
          </p:nvSpPr>
          <p:spPr bwMode="auto">
            <a:xfrm>
              <a:off x="8971111" y="4163922"/>
              <a:ext cx="108317" cy="645217"/>
            </a:xfrm>
            <a:prstGeom prst="rect">
              <a:avLst/>
            </a:prstGeom>
            <a:solidFill>
              <a:schemeClr val="accent5">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Rectangle 344">
              <a:extLst>
                <a:ext uri="{FF2B5EF4-FFF2-40B4-BE49-F238E27FC236}">
                  <a16:creationId xmlns:a16="http://schemas.microsoft.com/office/drawing/2014/main" id="{40311E45-F986-4274-877C-95FB6D83B121}"/>
                </a:ext>
              </a:extLst>
            </p:cNvPr>
            <p:cNvSpPr/>
            <p:nvPr/>
          </p:nvSpPr>
          <p:spPr bwMode="auto">
            <a:xfrm>
              <a:off x="8513246" y="4163922"/>
              <a:ext cx="61614" cy="645217"/>
            </a:xfrm>
            <a:prstGeom prst="rect">
              <a:avLst/>
            </a:prstGeom>
            <a:solidFill>
              <a:srgbClr val="FDF0E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687B0D4E-05E2-4292-A687-1BA3BD9CBAF0}"/>
                </a:ext>
              </a:extLst>
            </p:cNvPr>
            <p:cNvSpPr/>
            <p:nvPr/>
          </p:nvSpPr>
          <p:spPr bwMode="auto">
            <a:xfrm>
              <a:off x="8572132" y="4163922"/>
              <a:ext cx="79893" cy="645217"/>
            </a:xfrm>
            <a:prstGeom prst="rect">
              <a:avLst/>
            </a:prstGeom>
            <a:solidFill>
              <a:srgbClr val="FFF6E7"/>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7" name="Rectangle 346">
              <a:extLst>
                <a:ext uri="{FF2B5EF4-FFF2-40B4-BE49-F238E27FC236}">
                  <a16:creationId xmlns:a16="http://schemas.microsoft.com/office/drawing/2014/main" id="{7C9753A8-5C34-4D03-86E2-17E9B812A2C2}"/>
                </a:ext>
              </a:extLst>
            </p:cNvPr>
            <p:cNvSpPr/>
            <p:nvPr/>
          </p:nvSpPr>
          <p:spPr bwMode="auto">
            <a:xfrm>
              <a:off x="9252193" y="4163922"/>
              <a:ext cx="116197" cy="645217"/>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8" name="Rectangle 347">
              <a:extLst>
                <a:ext uri="{FF2B5EF4-FFF2-40B4-BE49-F238E27FC236}">
                  <a16:creationId xmlns:a16="http://schemas.microsoft.com/office/drawing/2014/main" id="{6C90471C-90D6-4943-B6D3-64C360E7E344}"/>
                </a:ext>
              </a:extLst>
            </p:cNvPr>
            <p:cNvSpPr/>
            <p:nvPr/>
          </p:nvSpPr>
          <p:spPr bwMode="auto">
            <a:xfrm>
              <a:off x="9368433" y="4163920"/>
              <a:ext cx="125603" cy="645217"/>
            </a:xfrm>
            <a:prstGeom prst="rect">
              <a:avLst/>
            </a:prstGeom>
            <a:solidFill>
              <a:schemeClr val="accent2">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Rectangle 350">
              <a:extLst>
                <a:ext uri="{FF2B5EF4-FFF2-40B4-BE49-F238E27FC236}">
                  <a16:creationId xmlns:a16="http://schemas.microsoft.com/office/drawing/2014/main" id="{DE0F4A7B-20A7-4C84-A719-D480A9735A8E}"/>
                </a:ext>
              </a:extLst>
            </p:cNvPr>
            <p:cNvSpPr/>
            <p:nvPr/>
          </p:nvSpPr>
          <p:spPr bwMode="auto">
            <a:xfrm>
              <a:off x="7553332" y="4163922"/>
              <a:ext cx="752616" cy="645217"/>
            </a:xfrm>
            <a:prstGeom prst="rect">
              <a:avLst/>
            </a:pr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Rectangle 351">
              <a:extLst>
                <a:ext uri="{FF2B5EF4-FFF2-40B4-BE49-F238E27FC236}">
                  <a16:creationId xmlns:a16="http://schemas.microsoft.com/office/drawing/2014/main" id="{7FF7FF24-D811-4DA7-834A-56D5BFA3BA10}"/>
                </a:ext>
              </a:extLst>
            </p:cNvPr>
            <p:cNvSpPr/>
            <p:nvPr/>
          </p:nvSpPr>
          <p:spPr bwMode="auto">
            <a:xfrm>
              <a:off x="8299533" y="4163922"/>
              <a:ext cx="88494" cy="64521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Rectangle 352">
              <a:extLst>
                <a:ext uri="{FF2B5EF4-FFF2-40B4-BE49-F238E27FC236}">
                  <a16:creationId xmlns:a16="http://schemas.microsoft.com/office/drawing/2014/main" id="{F7AFF5DF-ABF5-4D4B-8ADD-ED40EFDC2286}"/>
                </a:ext>
              </a:extLst>
            </p:cNvPr>
            <p:cNvSpPr/>
            <p:nvPr/>
          </p:nvSpPr>
          <p:spPr bwMode="auto">
            <a:xfrm>
              <a:off x="8330957" y="4163922"/>
              <a:ext cx="88494" cy="645217"/>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Rectangle 353">
              <a:extLst>
                <a:ext uri="{FF2B5EF4-FFF2-40B4-BE49-F238E27FC236}">
                  <a16:creationId xmlns:a16="http://schemas.microsoft.com/office/drawing/2014/main" id="{31B89C1A-8CA3-4A90-9C40-2DC8B4B87095}"/>
                </a:ext>
              </a:extLst>
            </p:cNvPr>
            <p:cNvSpPr/>
            <p:nvPr/>
          </p:nvSpPr>
          <p:spPr bwMode="auto">
            <a:xfrm>
              <a:off x="8390556" y="4163922"/>
              <a:ext cx="72383" cy="645217"/>
            </a:xfrm>
            <a:prstGeom prst="rect">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Rectangle 354">
              <a:extLst>
                <a:ext uri="{FF2B5EF4-FFF2-40B4-BE49-F238E27FC236}">
                  <a16:creationId xmlns:a16="http://schemas.microsoft.com/office/drawing/2014/main" id="{7EC207B9-3FB9-4DE7-AB59-9139C2382445}"/>
                </a:ext>
              </a:extLst>
            </p:cNvPr>
            <p:cNvSpPr/>
            <p:nvPr/>
          </p:nvSpPr>
          <p:spPr bwMode="auto">
            <a:xfrm>
              <a:off x="8650258" y="4163922"/>
              <a:ext cx="58198" cy="645217"/>
            </a:xfrm>
            <a:prstGeom prst="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Rectangle 355">
              <a:extLst>
                <a:ext uri="{FF2B5EF4-FFF2-40B4-BE49-F238E27FC236}">
                  <a16:creationId xmlns:a16="http://schemas.microsoft.com/office/drawing/2014/main" id="{A754F594-040C-40F5-B219-351C14ADB1E6}"/>
                </a:ext>
              </a:extLst>
            </p:cNvPr>
            <p:cNvSpPr/>
            <p:nvPr/>
          </p:nvSpPr>
          <p:spPr bwMode="auto">
            <a:xfrm>
              <a:off x="8747362" y="4163922"/>
              <a:ext cx="132690" cy="645217"/>
            </a:xfrm>
            <a:prstGeom prst="rect">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Rectangle 356">
              <a:extLst>
                <a:ext uri="{FF2B5EF4-FFF2-40B4-BE49-F238E27FC236}">
                  <a16:creationId xmlns:a16="http://schemas.microsoft.com/office/drawing/2014/main" id="{7B36F84A-26D3-493F-BEA1-34E7BC62E7C2}"/>
                </a:ext>
              </a:extLst>
            </p:cNvPr>
            <p:cNvSpPr/>
            <p:nvPr/>
          </p:nvSpPr>
          <p:spPr bwMode="auto">
            <a:xfrm>
              <a:off x="9166495" y="4163922"/>
              <a:ext cx="89974" cy="64521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Rectangle 357">
              <a:extLst>
                <a:ext uri="{FF2B5EF4-FFF2-40B4-BE49-F238E27FC236}">
                  <a16:creationId xmlns:a16="http://schemas.microsoft.com/office/drawing/2014/main" id="{974CE509-2032-458F-8A29-EB97064B1B43}"/>
                </a:ext>
              </a:extLst>
            </p:cNvPr>
            <p:cNvSpPr/>
            <p:nvPr/>
          </p:nvSpPr>
          <p:spPr bwMode="auto">
            <a:xfrm>
              <a:off x="9494036" y="4163922"/>
              <a:ext cx="88445" cy="645217"/>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16A86A5E-7509-40B6-8B75-FE9FA9CB2637}"/>
                </a:ext>
              </a:extLst>
            </p:cNvPr>
            <p:cNvSpPr/>
            <p:nvPr/>
          </p:nvSpPr>
          <p:spPr bwMode="auto">
            <a:xfrm>
              <a:off x="9682642" y="4163922"/>
              <a:ext cx="136591" cy="645217"/>
            </a:xfrm>
            <a:prstGeom prst="rect">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Rectangle 359">
              <a:extLst>
                <a:ext uri="{FF2B5EF4-FFF2-40B4-BE49-F238E27FC236}">
                  <a16:creationId xmlns:a16="http://schemas.microsoft.com/office/drawing/2014/main" id="{CB6D29AE-17CF-49C9-A52A-2942F95C4D7C}"/>
                </a:ext>
              </a:extLst>
            </p:cNvPr>
            <p:cNvSpPr/>
            <p:nvPr/>
          </p:nvSpPr>
          <p:spPr bwMode="auto">
            <a:xfrm>
              <a:off x="8874508" y="4163922"/>
              <a:ext cx="94723" cy="645217"/>
            </a:xfrm>
            <a:prstGeom prst="rect">
              <a:avLst/>
            </a:prstGeom>
            <a:solidFill>
              <a:schemeClr val="accent5">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1" name="Rectangle 360">
              <a:extLst>
                <a:ext uri="{FF2B5EF4-FFF2-40B4-BE49-F238E27FC236}">
                  <a16:creationId xmlns:a16="http://schemas.microsoft.com/office/drawing/2014/main" id="{7CCD1282-56E6-4DA0-8F14-188738A413E3}"/>
                </a:ext>
              </a:extLst>
            </p:cNvPr>
            <p:cNvSpPr/>
            <p:nvPr/>
          </p:nvSpPr>
          <p:spPr bwMode="auto">
            <a:xfrm>
              <a:off x="9581907" y="4163922"/>
              <a:ext cx="122439" cy="645217"/>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2" name="Rectangle 361">
              <a:extLst>
                <a:ext uri="{FF2B5EF4-FFF2-40B4-BE49-F238E27FC236}">
                  <a16:creationId xmlns:a16="http://schemas.microsoft.com/office/drawing/2014/main" id="{D50690BD-A52D-4B5D-97C6-E023BBF4E617}"/>
                </a:ext>
              </a:extLst>
            </p:cNvPr>
            <p:cNvSpPr/>
            <p:nvPr/>
          </p:nvSpPr>
          <p:spPr bwMode="auto">
            <a:xfrm>
              <a:off x="9809918" y="4163922"/>
              <a:ext cx="36576" cy="645217"/>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0" name="Rectangle 349">
              <a:extLst>
                <a:ext uri="{FF2B5EF4-FFF2-40B4-BE49-F238E27FC236}">
                  <a16:creationId xmlns:a16="http://schemas.microsoft.com/office/drawing/2014/main" id="{475A20D5-BDBB-4EAC-8F7D-D350925B4157}"/>
                </a:ext>
              </a:extLst>
            </p:cNvPr>
            <p:cNvSpPr/>
            <p:nvPr/>
          </p:nvSpPr>
          <p:spPr bwMode="auto">
            <a:xfrm>
              <a:off x="6733762" y="4163922"/>
              <a:ext cx="823978" cy="645217"/>
            </a:xfrm>
            <a:prstGeom prst="rect">
              <a:avLst/>
            </a:prstGeom>
            <a:solidFill>
              <a:schemeClr val="accent3">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Rectangle 343">
              <a:extLst>
                <a:ext uri="{FF2B5EF4-FFF2-40B4-BE49-F238E27FC236}">
                  <a16:creationId xmlns:a16="http://schemas.microsoft.com/office/drawing/2014/main" id="{19B66E1B-D62A-401F-B5EA-DDAA31D53E40}"/>
                </a:ext>
              </a:extLst>
            </p:cNvPr>
            <p:cNvSpPr/>
            <p:nvPr/>
          </p:nvSpPr>
          <p:spPr bwMode="auto">
            <a:xfrm>
              <a:off x="8458609" y="4163922"/>
              <a:ext cx="60571" cy="645217"/>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363" name="Group 362">
            <a:extLst>
              <a:ext uri="{FF2B5EF4-FFF2-40B4-BE49-F238E27FC236}">
                <a16:creationId xmlns:a16="http://schemas.microsoft.com/office/drawing/2014/main" id="{B9C075B3-0F9E-410D-AE00-E2EB86E1A7C7}"/>
              </a:ext>
            </a:extLst>
          </p:cNvPr>
          <p:cNvGrpSpPr/>
          <p:nvPr/>
        </p:nvGrpSpPr>
        <p:grpSpPr>
          <a:xfrm>
            <a:off x="6738728" y="5065785"/>
            <a:ext cx="3113712" cy="630936"/>
            <a:chOff x="6733762" y="4163922"/>
            <a:chExt cx="3113712" cy="645217"/>
          </a:xfrm>
        </p:grpSpPr>
        <p:sp>
          <p:nvSpPr>
            <p:cNvPr id="364" name="Rectangle 363">
              <a:extLst>
                <a:ext uri="{FF2B5EF4-FFF2-40B4-BE49-F238E27FC236}">
                  <a16:creationId xmlns:a16="http://schemas.microsoft.com/office/drawing/2014/main" id="{95F24981-A2F5-4CC1-ADF8-9DC5F60ECB35}"/>
                </a:ext>
              </a:extLst>
            </p:cNvPr>
            <p:cNvSpPr/>
            <p:nvPr/>
          </p:nvSpPr>
          <p:spPr bwMode="auto">
            <a:xfrm>
              <a:off x="8737421" y="4163922"/>
              <a:ext cx="45719" cy="645217"/>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Rectangle 364">
              <a:extLst>
                <a:ext uri="{FF2B5EF4-FFF2-40B4-BE49-F238E27FC236}">
                  <a16:creationId xmlns:a16="http://schemas.microsoft.com/office/drawing/2014/main" id="{4795BA2E-F044-401B-90DA-9967B3A5F530}"/>
                </a:ext>
              </a:extLst>
            </p:cNvPr>
            <p:cNvSpPr/>
            <p:nvPr/>
          </p:nvSpPr>
          <p:spPr bwMode="auto">
            <a:xfrm>
              <a:off x="8987610" y="4163922"/>
              <a:ext cx="113041" cy="645217"/>
            </a:xfrm>
            <a:prstGeom prst="rect">
              <a:avLst/>
            </a:prstGeom>
            <a:solidFill>
              <a:schemeClr val="accent5">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Rectangle 365">
              <a:extLst>
                <a:ext uri="{FF2B5EF4-FFF2-40B4-BE49-F238E27FC236}">
                  <a16:creationId xmlns:a16="http://schemas.microsoft.com/office/drawing/2014/main" id="{14AF3B1A-35B3-427A-877C-9163EC3BB993}"/>
                </a:ext>
              </a:extLst>
            </p:cNvPr>
            <p:cNvSpPr/>
            <p:nvPr/>
          </p:nvSpPr>
          <p:spPr bwMode="auto">
            <a:xfrm>
              <a:off x="9098730" y="4163922"/>
              <a:ext cx="152238" cy="645217"/>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7" name="Rectangle 366">
              <a:extLst>
                <a:ext uri="{FF2B5EF4-FFF2-40B4-BE49-F238E27FC236}">
                  <a16:creationId xmlns:a16="http://schemas.microsoft.com/office/drawing/2014/main" id="{D11D860D-D70C-4349-A201-E77EC1F7620D}"/>
                </a:ext>
              </a:extLst>
            </p:cNvPr>
            <p:cNvSpPr/>
            <p:nvPr/>
          </p:nvSpPr>
          <p:spPr bwMode="auto">
            <a:xfrm>
              <a:off x="8479310" y="4163922"/>
              <a:ext cx="62079" cy="645217"/>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8" name="Rectangle 367">
              <a:extLst>
                <a:ext uri="{FF2B5EF4-FFF2-40B4-BE49-F238E27FC236}">
                  <a16:creationId xmlns:a16="http://schemas.microsoft.com/office/drawing/2014/main" id="{F4A2DA0C-8BF7-4207-86CA-F7AD88127835}"/>
                </a:ext>
              </a:extLst>
            </p:cNvPr>
            <p:cNvSpPr/>
            <p:nvPr/>
          </p:nvSpPr>
          <p:spPr bwMode="auto">
            <a:xfrm>
              <a:off x="8540314" y="4163922"/>
              <a:ext cx="74874" cy="645217"/>
            </a:xfrm>
            <a:prstGeom prst="rect">
              <a:avLst/>
            </a:prstGeom>
            <a:solidFill>
              <a:srgbClr val="FDF0E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9" name="Rectangle 368">
              <a:extLst>
                <a:ext uri="{FF2B5EF4-FFF2-40B4-BE49-F238E27FC236}">
                  <a16:creationId xmlns:a16="http://schemas.microsoft.com/office/drawing/2014/main" id="{EAD88A5B-835F-4B9F-963C-0D7FCC974F4E}"/>
                </a:ext>
              </a:extLst>
            </p:cNvPr>
            <p:cNvSpPr/>
            <p:nvPr/>
          </p:nvSpPr>
          <p:spPr bwMode="auto">
            <a:xfrm>
              <a:off x="8609909" y="4163922"/>
              <a:ext cx="59536" cy="645217"/>
            </a:xfrm>
            <a:prstGeom prst="rect">
              <a:avLst/>
            </a:prstGeom>
            <a:solidFill>
              <a:srgbClr val="FFF6E7"/>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0" name="Rectangle 369">
              <a:extLst>
                <a:ext uri="{FF2B5EF4-FFF2-40B4-BE49-F238E27FC236}">
                  <a16:creationId xmlns:a16="http://schemas.microsoft.com/office/drawing/2014/main" id="{0E99AA34-3FC3-4F9B-9BA8-E72D00D561D9}"/>
                </a:ext>
              </a:extLst>
            </p:cNvPr>
            <p:cNvSpPr/>
            <p:nvPr/>
          </p:nvSpPr>
          <p:spPr bwMode="auto">
            <a:xfrm>
              <a:off x="9441201" y="4163922"/>
              <a:ext cx="157680" cy="645217"/>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2" name="Rectangle 371">
              <a:extLst>
                <a:ext uri="{FF2B5EF4-FFF2-40B4-BE49-F238E27FC236}">
                  <a16:creationId xmlns:a16="http://schemas.microsoft.com/office/drawing/2014/main" id="{8D18F855-045C-49DB-A54D-BC4C24C6C31E}"/>
                </a:ext>
              </a:extLst>
            </p:cNvPr>
            <p:cNvSpPr/>
            <p:nvPr/>
          </p:nvSpPr>
          <p:spPr bwMode="auto">
            <a:xfrm>
              <a:off x="9599719" y="4163922"/>
              <a:ext cx="136063" cy="645217"/>
            </a:xfrm>
            <a:prstGeom prst="rect">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3" name="Rectangle 372">
              <a:extLst>
                <a:ext uri="{FF2B5EF4-FFF2-40B4-BE49-F238E27FC236}">
                  <a16:creationId xmlns:a16="http://schemas.microsoft.com/office/drawing/2014/main" id="{E6BFAB58-8D5B-4D56-A030-EA08BD362174}"/>
                </a:ext>
              </a:extLst>
            </p:cNvPr>
            <p:cNvSpPr/>
            <p:nvPr/>
          </p:nvSpPr>
          <p:spPr bwMode="auto">
            <a:xfrm>
              <a:off x="6733762" y="4163922"/>
              <a:ext cx="933160" cy="645217"/>
            </a:xfrm>
            <a:prstGeom prst="rect">
              <a:avLst/>
            </a:prstGeom>
            <a:solidFill>
              <a:schemeClr val="accent3">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4" name="Rectangle 373">
              <a:extLst>
                <a:ext uri="{FF2B5EF4-FFF2-40B4-BE49-F238E27FC236}">
                  <a16:creationId xmlns:a16="http://schemas.microsoft.com/office/drawing/2014/main" id="{5D559A80-59A5-4A2C-9999-587532217390}"/>
                </a:ext>
              </a:extLst>
            </p:cNvPr>
            <p:cNvSpPr/>
            <p:nvPr/>
          </p:nvSpPr>
          <p:spPr bwMode="auto">
            <a:xfrm>
              <a:off x="7665834" y="4163922"/>
              <a:ext cx="653224" cy="645217"/>
            </a:xfrm>
            <a:prstGeom prst="rect">
              <a:avLst/>
            </a:pr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Rectangle 374">
              <a:extLst>
                <a:ext uri="{FF2B5EF4-FFF2-40B4-BE49-F238E27FC236}">
                  <a16:creationId xmlns:a16="http://schemas.microsoft.com/office/drawing/2014/main" id="{0E2C543B-F302-4538-8E3D-AD760557DC66}"/>
                </a:ext>
              </a:extLst>
            </p:cNvPr>
            <p:cNvSpPr/>
            <p:nvPr/>
          </p:nvSpPr>
          <p:spPr bwMode="auto">
            <a:xfrm>
              <a:off x="8317592" y="4163922"/>
              <a:ext cx="59743" cy="64521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6" name="Rectangle 375">
              <a:extLst>
                <a:ext uri="{FF2B5EF4-FFF2-40B4-BE49-F238E27FC236}">
                  <a16:creationId xmlns:a16="http://schemas.microsoft.com/office/drawing/2014/main" id="{2688C57A-CE3F-4DB1-B54F-6C24172EA975}"/>
                </a:ext>
              </a:extLst>
            </p:cNvPr>
            <p:cNvSpPr/>
            <p:nvPr/>
          </p:nvSpPr>
          <p:spPr bwMode="auto">
            <a:xfrm>
              <a:off x="8373155" y="4163922"/>
              <a:ext cx="71816" cy="645217"/>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7" name="Rectangle 376">
              <a:extLst>
                <a:ext uri="{FF2B5EF4-FFF2-40B4-BE49-F238E27FC236}">
                  <a16:creationId xmlns:a16="http://schemas.microsoft.com/office/drawing/2014/main" id="{C81F3F5C-62DA-432F-A812-DFF159ADA6A2}"/>
                </a:ext>
              </a:extLst>
            </p:cNvPr>
            <p:cNvSpPr/>
            <p:nvPr/>
          </p:nvSpPr>
          <p:spPr bwMode="auto">
            <a:xfrm>
              <a:off x="8440143" y="4163922"/>
              <a:ext cx="45719" cy="645217"/>
            </a:xfrm>
            <a:prstGeom prst="rect">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Rectangle 377">
              <a:extLst>
                <a:ext uri="{FF2B5EF4-FFF2-40B4-BE49-F238E27FC236}">
                  <a16:creationId xmlns:a16="http://schemas.microsoft.com/office/drawing/2014/main" id="{20BB9A04-654F-4A0C-ACF2-ADE8060C3E2C}"/>
                </a:ext>
              </a:extLst>
            </p:cNvPr>
            <p:cNvSpPr/>
            <p:nvPr/>
          </p:nvSpPr>
          <p:spPr bwMode="auto">
            <a:xfrm>
              <a:off x="8670747" y="4163922"/>
              <a:ext cx="65376" cy="645217"/>
            </a:xfrm>
            <a:prstGeom prst="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Rectangle 378">
              <a:extLst>
                <a:ext uri="{FF2B5EF4-FFF2-40B4-BE49-F238E27FC236}">
                  <a16:creationId xmlns:a16="http://schemas.microsoft.com/office/drawing/2014/main" id="{C0212298-B560-453D-8DED-E6640B73D6D4}"/>
                </a:ext>
              </a:extLst>
            </p:cNvPr>
            <p:cNvSpPr/>
            <p:nvPr/>
          </p:nvSpPr>
          <p:spPr bwMode="auto">
            <a:xfrm>
              <a:off x="8781964" y="4163922"/>
              <a:ext cx="86114" cy="645217"/>
            </a:xfrm>
            <a:prstGeom prst="rect">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Rectangle 379">
              <a:extLst>
                <a:ext uri="{FF2B5EF4-FFF2-40B4-BE49-F238E27FC236}">
                  <a16:creationId xmlns:a16="http://schemas.microsoft.com/office/drawing/2014/main" id="{A8892D2B-941A-4CB8-9DE9-03EE72CFC748}"/>
                </a:ext>
              </a:extLst>
            </p:cNvPr>
            <p:cNvSpPr/>
            <p:nvPr/>
          </p:nvSpPr>
          <p:spPr bwMode="auto">
            <a:xfrm>
              <a:off x="9173768" y="4163922"/>
              <a:ext cx="267433" cy="64521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Rectangle 382">
              <a:extLst>
                <a:ext uri="{FF2B5EF4-FFF2-40B4-BE49-F238E27FC236}">
                  <a16:creationId xmlns:a16="http://schemas.microsoft.com/office/drawing/2014/main" id="{863A3ABD-874E-40CF-BE41-C747FB1D9310}"/>
                </a:ext>
              </a:extLst>
            </p:cNvPr>
            <p:cNvSpPr/>
            <p:nvPr/>
          </p:nvSpPr>
          <p:spPr bwMode="auto">
            <a:xfrm>
              <a:off x="8868178" y="4163922"/>
              <a:ext cx="117589" cy="645217"/>
            </a:xfrm>
            <a:prstGeom prst="rect">
              <a:avLst/>
            </a:prstGeom>
            <a:solidFill>
              <a:schemeClr val="accent5">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5" name="Rectangle 384">
              <a:extLst>
                <a:ext uri="{FF2B5EF4-FFF2-40B4-BE49-F238E27FC236}">
                  <a16:creationId xmlns:a16="http://schemas.microsoft.com/office/drawing/2014/main" id="{EC5D3605-44AB-41D5-ADBD-96C29D377905}"/>
                </a:ext>
              </a:extLst>
            </p:cNvPr>
            <p:cNvSpPr/>
            <p:nvPr/>
          </p:nvSpPr>
          <p:spPr bwMode="auto">
            <a:xfrm>
              <a:off x="9728499" y="4163922"/>
              <a:ext cx="118975" cy="645217"/>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89" name="Freeform: Shape 88">
            <a:extLst>
              <a:ext uri="{FF2B5EF4-FFF2-40B4-BE49-F238E27FC236}">
                <a16:creationId xmlns:a16="http://schemas.microsoft.com/office/drawing/2014/main" id="{C830C0AF-7BC2-4CB6-A896-C2D8D94ECC7A}"/>
              </a:ext>
            </a:extLst>
          </p:cNvPr>
          <p:cNvSpPr/>
          <p:nvPr/>
        </p:nvSpPr>
        <p:spPr bwMode="auto">
          <a:xfrm>
            <a:off x="1205241" y="3692525"/>
            <a:ext cx="3194050" cy="2073275"/>
          </a:xfrm>
          <a:custGeom>
            <a:avLst/>
            <a:gdLst>
              <a:gd name="connsiteX0" fmla="*/ 0 w 3194050"/>
              <a:gd name="connsiteY0" fmla="*/ 2073275 h 2073275"/>
              <a:gd name="connsiteX1" fmla="*/ 0 w 3194050"/>
              <a:gd name="connsiteY1" fmla="*/ 1536700 h 2073275"/>
              <a:gd name="connsiteX2" fmla="*/ 149225 w 3194050"/>
              <a:gd name="connsiteY2" fmla="*/ 1536700 h 2073275"/>
              <a:gd name="connsiteX3" fmla="*/ 149225 w 3194050"/>
              <a:gd name="connsiteY3" fmla="*/ 1041400 h 2073275"/>
              <a:gd name="connsiteX4" fmla="*/ 298450 w 3194050"/>
              <a:gd name="connsiteY4" fmla="*/ 1041400 h 2073275"/>
              <a:gd name="connsiteX5" fmla="*/ 298450 w 3194050"/>
              <a:gd name="connsiteY5" fmla="*/ 1022350 h 2073275"/>
              <a:gd name="connsiteX6" fmla="*/ 596900 w 3194050"/>
              <a:gd name="connsiteY6" fmla="*/ 1022350 h 2073275"/>
              <a:gd name="connsiteX7" fmla="*/ 596900 w 3194050"/>
              <a:gd name="connsiteY7" fmla="*/ 971550 h 2073275"/>
              <a:gd name="connsiteX8" fmla="*/ 730250 w 3194050"/>
              <a:gd name="connsiteY8" fmla="*/ 971550 h 2073275"/>
              <a:gd name="connsiteX9" fmla="*/ 730250 w 3194050"/>
              <a:gd name="connsiteY9" fmla="*/ 936625 h 2073275"/>
              <a:gd name="connsiteX10" fmla="*/ 892175 w 3194050"/>
              <a:gd name="connsiteY10" fmla="*/ 936625 h 2073275"/>
              <a:gd name="connsiteX11" fmla="*/ 892175 w 3194050"/>
              <a:gd name="connsiteY11" fmla="*/ 882650 h 2073275"/>
              <a:gd name="connsiteX12" fmla="*/ 1025525 w 3194050"/>
              <a:gd name="connsiteY12" fmla="*/ 882650 h 2073275"/>
              <a:gd name="connsiteX13" fmla="*/ 1025525 w 3194050"/>
              <a:gd name="connsiteY13" fmla="*/ 854075 h 2073275"/>
              <a:gd name="connsiteX14" fmla="*/ 1155700 w 3194050"/>
              <a:gd name="connsiteY14" fmla="*/ 854075 h 2073275"/>
              <a:gd name="connsiteX15" fmla="*/ 1155700 w 3194050"/>
              <a:gd name="connsiteY15" fmla="*/ 815975 h 2073275"/>
              <a:gd name="connsiteX16" fmla="*/ 1320800 w 3194050"/>
              <a:gd name="connsiteY16" fmla="*/ 815975 h 2073275"/>
              <a:gd name="connsiteX17" fmla="*/ 1320800 w 3194050"/>
              <a:gd name="connsiteY17" fmla="*/ 815975 h 2073275"/>
              <a:gd name="connsiteX18" fmla="*/ 1320800 w 3194050"/>
              <a:gd name="connsiteY18" fmla="*/ 815975 h 2073275"/>
              <a:gd name="connsiteX19" fmla="*/ 1320800 w 3194050"/>
              <a:gd name="connsiteY19" fmla="*/ 784225 h 2073275"/>
              <a:gd name="connsiteX20" fmla="*/ 1466850 w 3194050"/>
              <a:gd name="connsiteY20" fmla="*/ 784225 h 2073275"/>
              <a:gd name="connsiteX21" fmla="*/ 1466850 w 3194050"/>
              <a:gd name="connsiteY21" fmla="*/ 765175 h 2073275"/>
              <a:gd name="connsiteX22" fmla="*/ 1616075 w 3194050"/>
              <a:gd name="connsiteY22" fmla="*/ 765175 h 2073275"/>
              <a:gd name="connsiteX23" fmla="*/ 1616075 w 3194050"/>
              <a:gd name="connsiteY23" fmla="*/ 727075 h 2073275"/>
              <a:gd name="connsiteX24" fmla="*/ 1752600 w 3194050"/>
              <a:gd name="connsiteY24" fmla="*/ 727075 h 2073275"/>
              <a:gd name="connsiteX25" fmla="*/ 1752600 w 3194050"/>
              <a:gd name="connsiteY25" fmla="*/ 647700 h 2073275"/>
              <a:gd name="connsiteX26" fmla="*/ 1908175 w 3194050"/>
              <a:gd name="connsiteY26" fmla="*/ 647700 h 2073275"/>
              <a:gd name="connsiteX27" fmla="*/ 1908175 w 3194050"/>
              <a:gd name="connsiteY27" fmla="*/ 584200 h 2073275"/>
              <a:gd name="connsiteX28" fmla="*/ 2038350 w 3194050"/>
              <a:gd name="connsiteY28" fmla="*/ 584200 h 2073275"/>
              <a:gd name="connsiteX29" fmla="*/ 2038350 w 3194050"/>
              <a:gd name="connsiteY29" fmla="*/ 511175 h 2073275"/>
              <a:gd name="connsiteX30" fmla="*/ 2190750 w 3194050"/>
              <a:gd name="connsiteY30" fmla="*/ 511175 h 2073275"/>
              <a:gd name="connsiteX31" fmla="*/ 2190750 w 3194050"/>
              <a:gd name="connsiteY31" fmla="*/ 460375 h 2073275"/>
              <a:gd name="connsiteX32" fmla="*/ 2333625 w 3194050"/>
              <a:gd name="connsiteY32" fmla="*/ 460375 h 2073275"/>
              <a:gd name="connsiteX33" fmla="*/ 2333625 w 3194050"/>
              <a:gd name="connsiteY33" fmla="*/ 396875 h 2073275"/>
              <a:gd name="connsiteX34" fmla="*/ 2479675 w 3194050"/>
              <a:gd name="connsiteY34" fmla="*/ 396875 h 2073275"/>
              <a:gd name="connsiteX35" fmla="*/ 2479675 w 3194050"/>
              <a:gd name="connsiteY35" fmla="*/ 320675 h 2073275"/>
              <a:gd name="connsiteX36" fmla="*/ 2638425 w 3194050"/>
              <a:gd name="connsiteY36" fmla="*/ 320675 h 2073275"/>
              <a:gd name="connsiteX37" fmla="*/ 2638425 w 3194050"/>
              <a:gd name="connsiteY37" fmla="*/ 234950 h 2073275"/>
              <a:gd name="connsiteX38" fmla="*/ 2771775 w 3194050"/>
              <a:gd name="connsiteY38" fmla="*/ 234950 h 2073275"/>
              <a:gd name="connsiteX39" fmla="*/ 2771775 w 3194050"/>
              <a:gd name="connsiteY39" fmla="*/ 180975 h 2073275"/>
              <a:gd name="connsiteX40" fmla="*/ 2911475 w 3194050"/>
              <a:gd name="connsiteY40" fmla="*/ 180975 h 2073275"/>
              <a:gd name="connsiteX41" fmla="*/ 2911475 w 3194050"/>
              <a:gd name="connsiteY41" fmla="*/ 111125 h 2073275"/>
              <a:gd name="connsiteX42" fmla="*/ 3067050 w 3194050"/>
              <a:gd name="connsiteY42" fmla="*/ 111125 h 2073275"/>
              <a:gd name="connsiteX43" fmla="*/ 3067050 w 3194050"/>
              <a:gd name="connsiteY43" fmla="*/ 31750 h 2073275"/>
              <a:gd name="connsiteX44" fmla="*/ 3194050 w 3194050"/>
              <a:gd name="connsiteY44" fmla="*/ 31750 h 2073275"/>
              <a:gd name="connsiteX45" fmla="*/ 3194050 w 3194050"/>
              <a:gd name="connsiteY45" fmla="*/ 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94050" h="2073275">
                <a:moveTo>
                  <a:pt x="0" y="2073275"/>
                </a:moveTo>
                <a:lnTo>
                  <a:pt x="0" y="1536700"/>
                </a:lnTo>
                <a:lnTo>
                  <a:pt x="149225" y="1536700"/>
                </a:lnTo>
                <a:lnTo>
                  <a:pt x="149225" y="1041400"/>
                </a:lnTo>
                <a:lnTo>
                  <a:pt x="298450" y="1041400"/>
                </a:lnTo>
                <a:lnTo>
                  <a:pt x="298450" y="1022350"/>
                </a:lnTo>
                <a:lnTo>
                  <a:pt x="596900" y="1022350"/>
                </a:lnTo>
                <a:lnTo>
                  <a:pt x="596900" y="971550"/>
                </a:lnTo>
                <a:lnTo>
                  <a:pt x="730250" y="971550"/>
                </a:lnTo>
                <a:lnTo>
                  <a:pt x="730250" y="936625"/>
                </a:lnTo>
                <a:lnTo>
                  <a:pt x="892175" y="936625"/>
                </a:lnTo>
                <a:lnTo>
                  <a:pt x="892175" y="882650"/>
                </a:lnTo>
                <a:lnTo>
                  <a:pt x="1025525" y="882650"/>
                </a:lnTo>
                <a:lnTo>
                  <a:pt x="1025525" y="854075"/>
                </a:lnTo>
                <a:lnTo>
                  <a:pt x="1155700" y="854075"/>
                </a:lnTo>
                <a:lnTo>
                  <a:pt x="1155700" y="815975"/>
                </a:lnTo>
                <a:lnTo>
                  <a:pt x="1320800" y="815975"/>
                </a:lnTo>
                <a:lnTo>
                  <a:pt x="1320800" y="815975"/>
                </a:lnTo>
                <a:lnTo>
                  <a:pt x="1320800" y="815975"/>
                </a:lnTo>
                <a:lnTo>
                  <a:pt x="1320800" y="784225"/>
                </a:lnTo>
                <a:lnTo>
                  <a:pt x="1466850" y="784225"/>
                </a:lnTo>
                <a:lnTo>
                  <a:pt x="1466850" y="765175"/>
                </a:lnTo>
                <a:lnTo>
                  <a:pt x="1616075" y="765175"/>
                </a:lnTo>
                <a:lnTo>
                  <a:pt x="1616075" y="727075"/>
                </a:lnTo>
                <a:lnTo>
                  <a:pt x="1752600" y="727075"/>
                </a:lnTo>
                <a:lnTo>
                  <a:pt x="1752600" y="647700"/>
                </a:lnTo>
                <a:lnTo>
                  <a:pt x="1908175" y="647700"/>
                </a:lnTo>
                <a:lnTo>
                  <a:pt x="1908175" y="584200"/>
                </a:lnTo>
                <a:lnTo>
                  <a:pt x="2038350" y="584200"/>
                </a:lnTo>
                <a:lnTo>
                  <a:pt x="2038350" y="511175"/>
                </a:lnTo>
                <a:lnTo>
                  <a:pt x="2190750" y="511175"/>
                </a:lnTo>
                <a:lnTo>
                  <a:pt x="2190750" y="460375"/>
                </a:lnTo>
                <a:lnTo>
                  <a:pt x="2333625" y="460375"/>
                </a:lnTo>
                <a:lnTo>
                  <a:pt x="2333625" y="396875"/>
                </a:lnTo>
                <a:lnTo>
                  <a:pt x="2479675" y="396875"/>
                </a:lnTo>
                <a:lnTo>
                  <a:pt x="2479675" y="320675"/>
                </a:lnTo>
                <a:lnTo>
                  <a:pt x="2638425" y="320675"/>
                </a:lnTo>
                <a:lnTo>
                  <a:pt x="2638425" y="234950"/>
                </a:lnTo>
                <a:lnTo>
                  <a:pt x="2771775" y="234950"/>
                </a:lnTo>
                <a:lnTo>
                  <a:pt x="2771775" y="180975"/>
                </a:lnTo>
                <a:lnTo>
                  <a:pt x="2911475" y="180975"/>
                </a:lnTo>
                <a:lnTo>
                  <a:pt x="2911475" y="111125"/>
                </a:lnTo>
                <a:lnTo>
                  <a:pt x="3067050" y="111125"/>
                </a:lnTo>
                <a:lnTo>
                  <a:pt x="3067050" y="31750"/>
                </a:lnTo>
                <a:lnTo>
                  <a:pt x="3194050" y="31750"/>
                </a:lnTo>
                <a:lnTo>
                  <a:pt x="319405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Shape 87">
            <a:extLst>
              <a:ext uri="{FF2B5EF4-FFF2-40B4-BE49-F238E27FC236}">
                <a16:creationId xmlns:a16="http://schemas.microsoft.com/office/drawing/2014/main" id="{B122B13E-3A7E-4DCE-80FE-48DA0C4FA416}"/>
              </a:ext>
            </a:extLst>
          </p:cNvPr>
          <p:cNvSpPr/>
          <p:nvPr/>
        </p:nvSpPr>
        <p:spPr bwMode="auto">
          <a:xfrm>
            <a:off x="1170316" y="3695700"/>
            <a:ext cx="3219450" cy="2066925"/>
          </a:xfrm>
          <a:custGeom>
            <a:avLst/>
            <a:gdLst>
              <a:gd name="connsiteX0" fmla="*/ 0 w 3219450"/>
              <a:gd name="connsiteY0" fmla="*/ 2066925 h 2066925"/>
              <a:gd name="connsiteX1" fmla="*/ 0 w 3219450"/>
              <a:gd name="connsiteY1" fmla="*/ 1390650 h 2066925"/>
              <a:gd name="connsiteX2" fmla="*/ 133350 w 3219450"/>
              <a:gd name="connsiteY2" fmla="*/ 1390650 h 2066925"/>
              <a:gd name="connsiteX3" fmla="*/ 133350 w 3219450"/>
              <a:gd name="connsiteY3" fmla="*/ 958850 h 2066925"/>
              <a:gd name="connsiteX4" fmla="*/ 165100 w 3219450"/>
              <a:gd name="connsiteY4" fmla="*/ 958850 h 2066925"/>
              <a:gd name="connsiteX5" fmla="*/ 295275 w 3219450"/>
              <a:gd name="connsiteY5" fmla="*/ 958850 h 2066925"/>
              <a:gd name="connsiteX6" fmla="*/ 295275 w 3219450"/>
              <a:gd name="connsiteY6" fmla="*/ 923925 h 2066925"/>
              <a:gd name="connsiteX7" fmla="*/ 450850 w 3219450"/>
              <a:gd name="connsiteY7" fmla="*/ 923925 h 2066925"/>
              <a:gd name="connsiteX8" fmla="*/ 450850 w 3219450"/>
              <a:gd name="connsiteY8" fmla="*/ 901700 h 2066925"/>
              <a:gd name="connsiteX9" fmla="*/ 587375 w 3219450"/>
              <a:gd name="connsiteY9" fmla="*/ 901700 h 2066925"/>
              <a:gd name="connsiteX10" fmla="*/ 587375 w 3219450"/>
              <a:gd name="connsiteY10" fmla="*/ 822325 h 2066925"/>
              <a:gd name="connsiteX11" fmla="*/ 733425 w 3219450"/>
              <a:gd name="connsiteY11" fmla="*/ 822325 h 2066925"/>
              <a:gd name="connsiteX12" fmla="*/ 733425 w 3219450"/>
              <a:gd name="connsiteY12" fmla="*/ 793750 h 2066925"/>
              <a:gd name="connsiteX13" fmla="*/ 885825 w 3219450"/>
              <a:gd name="connsiteY13" fmla="*/ 793750 h 2066925"/>
              <a:gd name="connsiteX14" fmla="*/ 885825 w 3219450"/>
              <a:gd name="connsiteY14" fmla="*/ 758825 h 2066925"/>
              <a:gd name="connsiteX15" fmla="*/ 1031875 w 3219450"/>
              <a:gd name="connsiteY15" fmla="*/ 758825 h 2066925"/>
              <a:gd name="connsiteX16" fmla="*/ 1031875 w 3219450"/>
              <a:gd name="connsiteY16" fmla="*/ 682625 h 2066925"/>
              <a:gd name="connsiteX17" fmla="*/ 1168400 w 3219450"/>
              <a:gd name="connsiteY17" fmla="*/ 682625 h 2066925"/>
              <a:gd name="connsiteX18" fmla="*/ 1168400 w 3219450"/>
              <a:gd name="connsiteY18" fmla="*/ 657225 h 2066925"/>
              <a:gd name="connsiteX19" fmla="*/ 1320800 w 3219450"/>
              <a:gd name="connsiteY19" fmla="*/ 657225 h 2066925"/>
              <a:gd name="connsiteX20" fmla="*/ 1320800 w 3219450"/>
              <a:gd name="connsiteY20" fmla="*/ 635000 h 2066925"/>
              <a:gd name="connsiteX21" fmla="*/ 1470025 w 3219450"/>
              <a:gd name="connsiteY21" fmla="*/ 635000 h 2066925"/>
              <a:gd name="connsiteX22" fmla="*/ 1470025 w 3219450"/>
              <a:gd name="connsiteY22" fmla="*/ 593725 h 2066925"/>
              <a:gd name="connsiteX23" fmla="*/ 1616075 w 3219450"/>
              <a:gd name="connsiteY23" fmla="*/ 593725 h 2066925"/>
              <a:gd name="connsiteX24" fmla="*/ 1616075 w 3219450"/>
              <a:gd name="connsiteY24" fmla="*/ 568325 h 2066925"/>
              <a:gd name="connsiteX25" fmla="*/ 1752600 w 3219450"/>
              <a:gd name="connsiteY25" fmla="*/ 568325 h 2066925"/>
              <a:gd name="connsiteX26" fmla="*/ 1752600 w 3219450"/>
              <a:gd name="connsiteY26" fmla="*/ 473075 h 2066925"/>
              <a:gd name="connsiteX27" fmla="*/ 1901825 w 3219450"/>
              <a:gd name="connsiteY27" fmla="*/ 473075 h 2066925"/>
              <a:gd name="connsiteX28" fmla="*/ 1901825 w 3219450"/>
              <a:gd name="connsiteY28" fmla="*/ 285750 h 2066925"/>
              <a:gd name="connsiteX29" fmla="*/ 2057400 w 3219450"/>
              <a:gd name="connsiteY29" fmla="*/ 285750 h 2066925"/>
              <a:gd name="connsiteX30" fmla="*/ 2057400 w 3219450"/>
              <a:gd name="connsiteY30" fmla="*/ 266700 h 2066925"/>
              <a:gd name="connsiteX31" fmla="*/ 2193925 w 3219450"/>
              <a:gd name="connsiteY31" fmla="*/ 266700 h 2066925"/>
              <a:gd name="connsiteX32" fmla="*/ 2193925 w 3219450"/>
              <a:gd name="connsiteY32" fmla="*/ 244475 h 2066925"/>
              <a:gd name="connsiteX33" fmla="*/ 2339975 w 3219450"/>
              <a:gd name="connsiteY33" fmla="*/ 244475 h 2066925"/>
              <a:gd name="connsiteX34" fmla="*/ 2339975 w 3219450"/>
              <a:gd name="connsiteY34" fmla="*/ 215900 h 2066925"/>
              <a:gd name="connsiteX35" fmla="*/ 2492375 w 3219450"/>
              <a:gd name="connsiteY35" fmla="*/ 215900 h 2066925"/>
              <a:gd name="connsiteX36" fmla="*/ 2492375 w 3219450"/>
              <a:gd name="connsiteY36" fmla="*/ 174625 h 2066925"/>
              <a:gd name="connsiteX37" fmla="*/ 2632075 w 3219450"/>
              <a:gd name="connsiteY37" fmla="*/ 174625 h 2066925"/>
              <a:gd name="connsiteX38" fmla="*/ 2632075 w 3219450"/>
              <a:gd name="connsiteY38" fmla="*/ 117475 h 2066925"/>
              <a:gd name="connsiteX39" fmla="*/ 2917825 w 3219450"/>
              <a:gd name="connsiteY39" fmla="*/ 117475 h 2066925"/>
              <a:gd name="connsiteX40" fmla="*/ 2917825 w 3219450"/>
              <a:gd name="connsiteY40" fmla="*/ 38100 h 2066925"/>
              <a:gd name="connsiteX41" fmla="*/ 3070225 w 3219450"/>
              <a:gd name="connsiteY41" fmla="*/ 38100 h 2066925"/>
              <a:gd name="connsiteX42" fmla="*/ 3070225 w 3219450"/>
              <a:gd name="connsiteY42" fmla="*/ 0 h 2066925"/>
              <a:gd name="connsiteX43" fmla="*/ 3219450 w 3219450"/>
              <a:gd name="connsiteY43" fmla="*/ 0 h 206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219450" h="2066925">
                <a:moveTo>
                  <a:pt x="0" y="2066925"/>
                </a:moveTo>
                <a:lnTo>
                  <a:pt x="0" y="1390650"/>
                </a:lnTo>
                <a:lnTo>
                  <a:pt x="133350" y="1390650"/>
                </a:lnTo>
                <a:lnTo>
                  <a:pt x="133350" y="958850"/>
                </a:lnTo>
                <a:lnTo>
                  <a:pt x="165100" y="958850"/>
                </a:lnTo>
                <a:lnTo>
                  <a:pt x="295275" y="958850"/>
                </a:lnTo>
                <a:lnTo>
                  <a:pt x="295275" y="923925"/>
                </a:lnTo>
                <a:lnTo>
                  <a:pt x="450850" y="923925"/>
                </a:lnTo>
                <a:lnTo>
                  <a:pt x="450850" y="901700"/>
                </a:lnTo>
                <a:lnTo>
                  <a:pt x="587375" y="901700"/>
                </a:lnTo>
                <a:lnTo>
                  <a:pt x="587375" y="822325"/>
                </a:lnTo>
                <a:lnTo>
                  <a:pt x="733425" y="822325"/>
                </a:lnTo>
                <a:lnTo>
                  <a:pt x="733425" y="793750"/>
                </a:lnTo>
                <a:lnTo>
                  <a:pt x="885825" y="793750"/>
                </a:lnTo>
                <a:lnTo>
                  <a:pt x="885825" y="758825"/>
                </a:lnTo>
                <a:lnTo>
                  <a:pt x="1031875" y="758825"/>
                </a:lnTo>
                <a:lnTo>
                  <a:pt x="1031875" y="682625"/>
                </a:lnTo>
                <a:lnTo>
                  <a:pt x="1168400" y="682625"/>
                </a:lnTo>
                <a:lnTo>
                  <a:pt x="1168400" y="657225"/>
                </a:lnTo>
                <a:lnTo>
                  <a:pt x="1320800" y="657225"/>
                </a:lnTo>
                <a:lnTo>
                  <a:pt x="1320800" y="635000"/>
                </a:lnTo>
                <a:lnTo>
                  <a:pt x="1470025" y="635000"/>
                </a:lnTo>
                <a:lnTo>
                  <a:pt x="1470025" y="593725"/>
                </a:lnTo>
                <a:lnTo>
                  <a:pt x="1616075" y="593725"/>
                </a:lnTo>
                <a:lnTo>
                  <a:pt x="1616075" y="568325"/>
                </a:lnTo>
                <a:lnTo>
                  <a:pt x="1752600" y="568325"/>
                </a:lnTo>
                <a:lnTo>
                  <a:pt x="1752600" y="473075"/>
                </a:lnTo>
                <a:lnTo>
                  <a:pt x="1901825" y="473075"/>
                </a:lnTo>
                <a:lnTo>
                  <a:pt x="1901825" y="285750"/>
                </a:lnTo>
                <a:lnTo>
                  <a:pt x="2057400" y="285750"/>
                </a:lnTo>
                <a:lnTo>
                  <a:pt x="2057400" y="266700"/>
                </a:lnTo>
                <a:lnTo>
                  <a:pt x="2193925" y="266700"/>
                </a:lnTo>
                <a:lnTo>
                  <a:pt x="2193925" y="244475"/>
                </a:lnTo>
                <a:lnTo>
                  <a:pt x="2339975" y="244475"/>
                </a:lnTo>
                <a:lnTo>
                  <a:pt x="2339975" y="215900"/>
                </a:lnTo>
                <a:lnTo>
                  <a:pt x="2492375" y="215900"/>
                </a:lnTo>
                <a:lnTo>
                  <a:pt x="2492375" y="174625"/>
                </a:lnTo>
                <a:lnTo>
                  <a:pt x="2632075" y="174625"/>
                </a:lnTo>
                <a:lnTo>
                  <a:pt x="2632075" y="117475"/>
                </a:lnTo>
                <a:lnTo>
                  <a:pt x="2917825" y="117475"/>
                </a:lnTo>
                <a:lnTo>
                  <a:pt x="2917825" y="38100"/>
                </a:lnTo>
                <a:lnTo>
                  <a:pt x="3070225" y="38100"/>
                </a:lnTo>
                <a:lnTo>
                  <a:pt x="3070225" y="0"/>
                </a:lnTo>
                <a:lnTo>
                  <a:pt x="321945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20A81775-F059-41DF-8DDC-4979DDED2E8D}"/>
              </a:ext>
            </a:extLst>
          </p:cNvPr>
          <p:cNvSpPr>
            <a:spLocks noGrp="1"/>
          </p:cNvSpPr>
          <p:nvPr>
            <p:ph type="title"/>
          </p:nvPr>
        </p:nvSpPr>
        <p:spPr/>
        <p:txBody>
          <a:bodyPr/>
          <a:lstStyle/>
          <a:p>
            <a:r>
              <a:rPr lang="en-US" dirty="0"/>
              <a:t>REMAP-CAP: Effect of Hydrocortisone on Organ Support-Free Days in Patients With Severe COVID-19</a:t>
            </a:r>
          </a:p>
        </p:txBody>
      </p:sp>
      <p:sp>
        <p:nvSpPr>
          <p:cNvPr id="3" name="Content Placeholder 2">
            <a:extLst>
              <a:ext uri="{FF2B5EF4-FFF2-40B4-BE49-F238E27FC236}">
                <a16:creationId xmlns:a16="http://schemas.microsoft.com/office/drawing/2014/main" id="{BD1AF551-4F46-437C-B04D-16EB3FD6F8AC}"/>
              </a:ext>
            </a:extLst>
          </p:cNvPr>
          <p:cNvSpPr>
            <a:spLocks noGrp="1"/>
          </p:cNvSpPr>
          <p:nvPr>
            <p:ph idx="1"/>
          </p:nvPr>
        </p:nvSpPr>
        <p:spPr>
          <a:xfrm>
            <a:off x="604675" y="1513047"/>
            <a:ext cx="10877529" cy="1536913"/>
          </a:xfrm>
        </p:spPr>
        <p:txBody>
          <a:bodyPr/>
          <a:lstStyle/>
          <a:p>
            <a:pPr>
              <a:spcAft>
                <a:spcPts val="0"/>
              </a:spcAft>
            </a:pPr>
            <a:r>
              <a:rPr lang="en-US" sz="1800" dirty="0"/>
              <a:t>Ongoing, multicenter, randomized, open-label phase IV trial in adult patients admitted to ICU with severe COVID-19 (N = 403)</a:t>
            </a:r>
            <a:r>
              <a:rPr lang="en-US" sz="1800" baseline="30000" dirty="0"/>
              <a:t>1,2</a:t>
            </a:r>
          </a:p>
          <a:p>
            <a:pPr>
              <a:spcAft>
                <a:spcPts val="0"/>
              </a:spcAft>
            </a:pPr>
            <a:r>
              <a:rPr lang="en-US" sz="1800" dirty="0"/>
              <a:t>7-day fixed-dose hydrocortisone (50 or 100 mg every 6 hr) or shock-dependent hydrocortisone (50 mg every </a:t>
            </a:r>
            <a:br>
              <a:rPr lang="en-US" sz="1800" dirty="0"/>
            </a:br>
            <a:r>
              <a:rPr lang="en-US" sz="1800" dirty="0"/>
              <a:t>6 hr when shock clinically apparent) resulted in 93% and 80% probabilities of superiority in the odds of improvement in organ support–free days within 21 days vs no hydrocortisone, respectively</a:t>
            </a:r>
            <a:endParaRPr lang="en-US" sz="2200" dirty="0"/>
          </a:p>
        </p:txBody>
      </p:sp>
      <p:sp>
        <p:nvSpPr>
          <p:cNvPr id="5" name="Text Box 15">
            <a:extLst>
              <a:ext uri="{FF2B5EF4-FFF2-40B4-BE49-F238E27FC236}">
                <a16:creationId xmlns:a16="http://schemas.microsoft.com/office/drawing/2014/main" id="{71E7041A-8011-428A-9192-FE223A59BABE}"/>
              </a:ext>
            </a:extLst>
          </p:cNvPr>
          <p:cNvSpPr txBox="1">
            <a:spLocks noChangeArrowheads="1"/>
          </p:cNvSpPr>
          <p:nvPr/>
        </p:nvSpPr>
        <p:spPr bwMode="auto">
          <a:xfrm>
            <a:off x="400747" y="63747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NCT02735707. 2. The Writing Committee for the REMAP-CAP Investigators. JAMA. 2020;</a:t>
            </a:r>
            <a:r>
              <a:rPr lang="en-US" sz="1200" b="0" dirty="0">
                <a:solidFill>
                  <a:srgbClr val="455560"/>
                </a:solidFill>
                <a:latin typeface="Calibri" panose="020F0502020204030204" pitchFamily="34" charset="0"/>
                <a:cs typeface="Calibri" panose="020F0502020204030204" pitchFamily="34" charset="0"/>
              </a:rPr>
              <a:t>324:1317.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D0C430F5-F218-4508-8F82-2B35236278D8}"/>
              </a:ext>
            </a:extLst>
          </p:cNvPr>
          <p:cNvSpPr txBox="1"/>
          <p:nvPr/>
        </p:nvSpPr>
        <p:spPr bwMode="auto">
          <a:xfrm>
            <a:off x="1085578" y="3012078"/>
            <a:ext cx="334663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Distribution of Organ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Support-Free Days</a:t>
            </a:r>
          </a:p>
        </p:txBody>
      </p:sp>
      <p:sp>
        <p:nvSpPr>
          <p:cNvPr id="12" name="TextBox 11">
            <a:extLst>
              <a:ext uri="{FF2B5EF4-FFF2-40B4-BE49-F238E27FC236}">
                <a16:creationId xmlns:a16="http://schemas.microsoft.com/office/drawing/2014/main" id="{268EC48F-E259-4E55-AECE-13AFB8911AA5}"/>
              </a:ext>
            </a:extLst>
          </p:cNvPr>
          <p:cNvSpPr txBox="1"/>
          <p:nvPr/>
        </p:nvSpPr>
        <p:spPr bwMode="auto">
          <a:xfrm>
            <a:off x="6261780" y="3012078"/>
            <a:ext cx="376313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Organ Support–Free Days at Day 21 (Primary Endpoint)</a:t>
            </a:r>
          </a:p>
        </p:txBody>
      </p:sp>
      <p:grpSp>
        <p:nvGrpSpPr>
          <p:cNvPr id="16" name="Group 1">
            <a:extLst>
              <a:ext uri="{FF2B5EF4-FFF2-40B4-BE49-F238E27FC236}">
                <a16:creationId xmlns:a16="http://schemas.microsoft.com/office/drawing/2014/main" id="{0043B27A-E447-442D-8E43-8A7EC36A18B5}"/>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3832CAF3-5CD5-45A6-93C2-4C73B0273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F72C2F78-99DC-4561-8394-79B68A021A6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3" name="TextBox 22">
            <a:extLst>
              <a:ext uri="{FF2B5EF4-FFF2-40B4-BE49-F238E27FC236}">
                <a16:creationId xmlns:a16="http://schemas.microsoft.com/office/drawing/2014/main" id="{7C65AB39-9E5C-43F1-99B5-FADBEEF4E3E3}"/>
              </a:ext>
            </a:extLst>
          </p:cNvPr>
          <p:cNvSpPr txBox="1"/>
          <p:nvPr/>
        </p:nvSpPr>
        <p:spPr bwMode="auto">
          <a:xfrm>
            <a:off x="7307028" y="6121432"/>
            <a:ext cx="1394925" cy="182880"/>
          </a:xfrm>
          <a:prstGeom prst="rect">
            <a:avLst/>
          </a:prstGeom>
          <a:solidFill>
            <a:schemeClr val="tx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B7EAF67D-C999-43C1-ABE1-D4D395971CB8}"/>
              </a:ext>
            </a:extLst>
          </p:cNvPr>
          <p:cNvSpPr txBox="1"/>
          <p:nvPr/>
        </p:nvSpPr>
        <p:spPr bwMode="auto">
          <a:xfrm>
            <a:off x="1121534" y="6020257"/>
            <a:ext cx="32698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Organ Support Free</a:t>
            </a:r>
          </a:p>
        </p:txBody>
      </p:sp>
      <p:sp>
        <p:nvSpPr>
          <p:cNvPr id="21" name="TextBox 20">
            <a:extLst>
              <a:ext uri="{FF2B5EF4-FFF2-40B4-BE49-F238E27FC236}">
                <a16:creationId xmlns:a16="http://schemas.microsoft.com/office/drawing/2014/main" id="{23716B09-7DA1-47ED-95B0-657B279D2C73}"/>
              </a:ext>
            </a:extLst>
          </p:cNvPr>
          <p:cNvSpPr txBox="1"/>
          <p:nvPr/>
        </p:nvSpPr>
        <p:spPr bwMode="auto">
          <a:xfrm>
            <a:off x="6853779" y="6020257"/>
            <a:ext cx="31410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a:t>
            </a:r>
          </a:p>
        </p:txBody>
      </p:sp>
      <p:sp>
        <p:nvSpPr>
          <p:cNvPr id="6" name="TextBox 5">
            <a:extLst>
              <a:ext uri="{FF2B5EF4-FFF2-40B4-BE49-F238E27FC236}">
                <a16:creationId xmlns:a16="http://schemas.microsoft.com/office/drawing/2014/main" id="{17C33463-2E86-4FE5-93AB-00444809D029}"/>
              </a:ext>
            </a:extLst>
          </p:cNvPr>
          <p:cNvSpPr txBox="1"/>
          <p:nvPr/>
        </p:nvSpPr>
        <p:spPr bwMode="auto">
          <a:xfrm rot="16200000">
            <a:off x="-715508" y="4584604"/>
            <a:ext cx="23003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of Patients</a:t>
            </a:r>
          </a:p>
        </p:txBody>
      </p:sp>
      <p:sp>
        <p:nvSpPr>
          <p:cNvPr id="11" name="TextBox 10">
            <a:extLst>
              <a:ext uri="{FF2B5EF4-FFF2-40B4-BE49-F238E27FC236}">
                <a16:creationId xmlns:a16="http://schemas.microsoft.com/office/drawing/2014/main" id="{384FDAEB-68E1-43FE-B263-5BF9C34FD313}"/>
              </a:ext>
            </a:extLst>
          </p:cNvPr>
          <p:cNvSpPr txBox="1"/>
          <p:nvPr/>
        </p:nvSpPr>
        <p:spPr bwMode="auto">
          <a:xfrm>
            <a:off x="2557858" y="4466024"/>
            <a:ext cx="241204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(OR: 1.43; 95% CI: 0.91-2.27)</a:t>
            </a:r>
          </a:p>
        </p:txBody>
      </p:sp>
      <p:sp>
        <p:nvSpPr>
          <p:cNvPr id="13" name="TextBox 12">
            <a:extLst>
              <a:ext uri="{FF2B5EF4-FFF2-40B4-BE49-F238E27FC236}">
                <a16:creationId xmlns:a16="http://schemas.microsoft.com/office/drawing/2014/main" id="{34B37316-4F1D-42F2-B99C-E0ADC78BC2C3}"/>
              </a:ext>
            </a:extLst>
          </p:cNvPr>
          <p:cNvSpPr txBox="1"/>
          <p:nvPr/>
        </p:nvSpPr>
        <p:spPr bwMode="auto">
          <a:xfrm>
            <a:off x="1806067" y="4694773"/>
            <a:ext cx="241204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(OR: 1.22; 95% CI: 0.76-1.94)</a:t>
            </a:r>
          </a:p>
        </p:txBody>
      </p:sp>
      <p:cxnSp>
        <p:nvCxnSpPr>
          <p:cNvPr id="20" name="Straight Connector 19">
            <a:extLst>
              <a:ext uri="{FF2B5EF4-FFF2-40B4-BE49-F238E27FC236}">
                <a16:creationId xmlns:a16="http://schemas.microsoft.com/office/drawing/2014/main" id="{B46D4516-4D3D-4A0E-9E8A-32EC0FEC2CEE}"/>
              </a:ext>
            </a:extLst>
          </p:cNvPr>
          <p:cNvCxnSpPr/>
          <p:nvPr/>
        </p:nvCxnSpPr>
        <p:spPr bwMode="auto">
          <a:xfrm flipV="1">
            <a:off x="1086179" y="3693492"/>
            <a:ext cx="0" cy="207880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2A35538-F9D7-4E11-8FEB-E0339AF13198}"/>
              </a:ext>
            </a:extLst>
          </p:cNvPr>
          <p:cNvCxnSpPr>
            <a:cxnSpLocks/>
          </p:cNvCxnSpPr>
          <p:nvPr/>
        </p:nvCxnSpPr>
        <p:spPr bwMode="auto">
          <a:xfrm>
            <a:off x="1076654" y="5772150"/>
            <a:ext cx="331946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000B84A-161F-4DC0-9073-B556FF55419C}"/>
              </a:ext>
            </a:extLst>
          </p:cNvPr>
          <p:cNvCxnSpPr>
            <a:cxnSpLocks/>
          </p:cNvCxnSpPr>
          <p:nvPr/>
        </p:nvCxnSpPr>
        <p:spPr bwMode="auto">
          <a:xfrm flipH="1">
            <a:off x="1019504" y="3698255"/>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9B530E1-5332-44C7-ACBE-28795291AB71}"/>
              </a:ext>
            </a:extLst>
          </p:cNvPr>
          <p:cNvCxnSpPr>
            <a:cxnSpLocks/>
          </p:cNvCxnSpPr>
          <p:nvPr/>
        </p:nvCxnSpPr>
        <p:spPr bwMode="auto">
          <a:xfrm flipH="1">
            <a:off x="1019504" y="4113034"/>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A56A41C-0A32-4407-9B49-336E88666FB3}"/>
              </a:ext>
            </a:extLst>
          </p:cNvPr>
          <p:cNvCxnSpPr>
            <a:cxnSpLocks/>
          </p:cNvCxnSpPr>
          <p:nvPr/>
        </p:nvCxnSpPr>
        <p:spPr bwMode="auto">
          <a:xfrm flipH="1">
            <a:off x="1019504" y="4527813"/>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E29363D-3620-4D9D-B9E7-1B7F8B89AB06}"/>
              </a:ext>
            </a:extLst>
          </p:cNvPr>
          <p:cNvCxnSpPr>
            <a:cxnSpLocks/>
          </p:cNvCxnSpPr>
          <p:nvPr/>
        </p:nvCxnSpPr>
        <p:spPr bwMode="auto">
          <a:xfrm flipH="1">
            <a:off x="1019504" y="494259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669C3B8-7955-441B-ACC0-64969A56BD67}"/>
              </a:ext>
            </a:extLst>
          </p:cNvPr>
          <p:cNvCxnSpPr>
            <a:cxnSpLocks/>
          </p:cNvCxnSpPr>
          <p:nvPr/>
        </p:nvCxnSpPr>
        <p:spPr bwMode="auto">
          <a:xfrm flipH="1">
            <a:off x="1019504" y="5357371"/>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E07E391-1733-4BB6-BECA-CE88DABE469D}"/>
              </a:ext>
            </a:extLst>
          </p:cNvPr>
          <p:cNvCxnSpPr>
            <a:cxnSpLocks/>
          </p:cNvCxnSpPr>
          <p:nvPr/>
        </p:nvCxnSpPr>
        <p:spPr bwMode="auto">
          <a:xfrm flipH="1">
            <a:off x="1019504" y="577215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5071F24-947F-448C-A332-166351661588}"/>
              </a:ext>
            </a:extLst>
          </p:cNvPr>
          <p:cNvCxnSpPr>
            <a:cxnSpLocks/>
          </p:cNvCxnSpPr>
          <p:nvPr/>
        </p:nvCxnSpPr>
        <p:spPr bwMode="auto">
          <a:xfrm>
            <a:off x="1200479"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8FC5D09-8BEF-4C7E-8FE6-01DE02CD360E}"/>
              </a:ext>
            </a:extLst>
          </p:cNvPr>
          <p:cNvCxnSpPr>
            <a:cxnSpLocks/>
          </p:cNvCxnSpPr>
          <p:nvPr/>
        </p:nvCxnSpPr>
        <p:spPr bwMode="auto">
          <a:xfrm>
            <a:off x="1343353"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496E5C7-3010-4454-990F-28EBC0322741}"/>
              </a:ext>
            </a:extLst>
          </p:cNvPr>
          <p:cNvCxnSpPr>
            <a:cxnSpLocks/>
          </p:cNvCxnSpPr>
          <p:nvPr/>
        </p:nvCxnSpPr>
        <p:spPr bwMode="auto">
          <a:xfrm>
            <a:off x="1635684"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8A26136-D548-40B4-81AB-F969E3A442C3}"/>
              </a:ext>
            </a:extLst>
          </p:cNvPr>
          <p:cNvCxnSpPr>
            <a:cxnSpLocks/>
          </p:cNvCxnSpPr>
          <p:nvPr/>
        </p:nvCxnSpPr>
        <p:spPr bwMode="auto">
          <a:xfrm>
            <a:off x="1928015"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9A63B0D-17BA-4ACD-8D9E-7C9F4C0EC740}"/>
              </a:ext>
            </a:extLst>
          </p:cNvPr>
          <p:cNvCxnSpPr>
            <a:cxnSpLocks/>
          </p:cNvCxnSpPr>
          <p:nvPr/>
        </p:nvCxnSpPr>
        <p:spPr bwMode="auto">
          <a:xfrm>
            <a:off x="2220346"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AB6C781-00FC-4BA1-B434-4F2D5E364658}"/>
              </a:ext>
            </a:extLst>
          </p:cNvPr>
          <p:cNvCxnSpPr>
            <a:cxnSpLocks/>
          </p:cNvCxnSpPr>
          <p:nvPr/>
        </p:nvCxnSpPr>
        <p:spPr bwMode="auto">
          <a:xfrm>
            <a:off x="2512677"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9E5E95D-534E-449C-BD73-AF0AB348415D}"/>
              </a:ext>
            </a:extLst>
          </p:cNvPr>
          <p:cNvCxnSpPr>
            <a:cxnSpLocks/>
          </p:cNvCxnSpPr>
          <p:nvPr/>
        </p:nvCxnSpPr>
        <p:spPr bwMode="auto">
          <a:xfrm>
            <a:off x="2805008"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A1EF433-E55E-4CBE-A050-92EE9C4BAD97}"/>
              </a:ext>
            </a:extLst>
          </p:cNvPr>
          <p:cNvCxnSpPr>
            <a:cxnSpLocks/>
          </p:cNvCxnSpPr>
          <p:nvPr/>
        </p:nvCxnSpPr>
        <p:spPr bwMode="auto">
          <a:xfrm>
            <a:off x="3097339"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A4523F8-A58F-4D7E-8A92-1A9E2CAF4B42}"/>
              </a:ext>
            </a:extLst>
          </p:cNvPr>
          <p:cNvCxnSpPr>
            <a:cxnSpLocks/>
          </p:cNvCxnSpPr>
          <p:nvPr/>
        </p:nvCxnSpPr>
        <p:spPr bwMode="auto">
          <a:xfrm>
            <a:off x="3389670"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73EFBDC-0CE0-49D8-9258-B03F6E9F0B93}"/>
              </a:ext>
            </a:extLst>
          </p:cNvPr>
          <p:cNvCxnSpPr>
            <a:cxnSpLocks/>
          </p:cNvCxnSpPr>
          <p:nvPr/>
        </p:nvCxnSpPr>
        <p:spPr bwMode="auto">
          <a:xfrm>
            <a:off x="3682001"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C6763AE-2495-449A-A738-946045B11926}"/>
              </a:ext>
            </a:extLst>
          </p:cNvPr>
          <p:cNvCxnSpPr>
            <a:cxnSpLocks/>
          </p:cNvCxnSpPr>
          <p:nvPr/>
        </p:nvCxnSpPr>
        <p:spPr bwMode="auto">
          <a:xfrm>
            <a:off x="3974332"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94B1704-55EB-4E22-8CF8-307CD845199E}"/>
              </a:ext>
            </a:extLst>
          </p:cNvPr>
          <p:cNvCxnSpPr>
            <a:cxnSpLocks/>
          </p:cNvCxnSpPr>
          <p:nvPr/>
        </p:nvCxnSpPr>
        <p:spPr bwMode="auto">
          <a:xfrm>
            <a:off x="4266663" y="57721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8FA2BFD-FA8C-4C21-8334-4DCC032DDC58}"/>
              </a:ext>
            </a:extLst>
          </p:cNvPr>
          <p:cNvCxnSpPr>
            <a:cxnSpLocks/>
          </p:cNvCxnSpPr>
          <p:nvPr/>
        </p:nvCxnSpPr>
        <p:spPr bwMode="auto">
          <a:xfrm>
            <a:off x="4391354" y="5772150"/>
            <a:ext cx="0" cy="64008"/>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5A41DA55-988C-4C2C-A5B7-CCE026210745}"/>
              </a:ext>
            </a:extLst>
          </p:cNvPr>
          <p:cNvSpPr txBox="1"/>
          <p:nvPr/>
        </p:nvSpPr>
        <p:spPr bwMode="auto">
          <a:xfrm>
            <a:off x="551595" y="3515793"/>
            <a:ext cx="510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1" name="TextBox 50">
            <a:extLst>
              <a:ext uri="{FF2B5EF4-FFF2-40B4-BE49-F238E27FC236}">
                <a16:creationId xmlns:a16="http://schemas.microsoft.com/office/drawing/2014/main" id="{5112083B-9B32-48DA-96BC-0454D1A0B938}"/>
              </a:ext>
            </a:extLst>
          </p:cNvPr>
          <p:cNvSpPr txBox="1"/>
          <p:nvPr/>
        </p:nvSpPr>
        <p:spPr bwMode="auto">
          <a:xfrm>
            <a:off x="551595" y="3927007"/>
            <a:ext cx="510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53" name="TextBox 52">
            <a:extLst>
              <a:ext uri="{FF2B5EF4-FFF2-40B4-BE49-F238E27FC236}">
                <a16:creationId xmlns:a16="http://schemas.microsoft.com/office/drawing/2014/main" id="{A49B299E-9DBF-40DE-8DCB-3996497FFC91}"/>
              </a:ext>
            </a:extLst>
          </p:cNvPr>
          <p:cNvSpPr txBox="1"/>
          <p:nvPr/>
        </p:nvSpPr>
        <p:spPr bwMode="auto">
          <a:xfrm>
            <a:off x="551595" y="4338221"/>
            <a:ext cx="510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55" name="TextBox 54">
            <a:extLst>
              <a:ext uri="{FF2B5EF4-FFF2-40B4-BE49-F238E27FC236}">
                <a16:creationId xmlns:a16="http://schemas.microsoft.com/office/drawing/2014/main" id="{BB7FE9A8-24BC-4EC4-9BDF-68CA5940EA34}"/>
              </a:ext>
            </a:extLst>
          </p:cNvPr>
          <p:cNvSpPr txBox="1"/>
          <p:nvPr/>
        </p:nvSpPr>
        <p:spPr bwMode="auto">
          <a:xfrm>
            <a:off x="551595" y="4749435"/>
            <a:ext cx="510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57" name="TextBox 56">
            <a:extLst>
              <a:ext uri="{FF2B5EF4-FFF2-40B4-BE49-F238E27FC236}">
                <a16:creationId xmlns:a16="http://schemas.microsoft.com/office/drawing/2014/main" id="{346B7972-F409-48CD-9344-9A948DB7AC33}"/>
              </a:ext>
            </a:extLst>
          </p:cNvPr>
          <p:cNvSpPr txBox="1"/>
          <p:nvPr/>
        </p:nvSpPr>
        <p:spPr bwMode="auto">
          <a:xfrm>
            <a:off x="551595" y="5160649"/>
            <a:ext cx="510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59" name="TextBox 58">
            <a:extLst>
              <a:ext uri="{FF2B5EF4-FFF2-40B4-BE49-F238E27FC236}">
                <a16:creationId xmlns:a16="http://schemas.microsoft.com/office/drawing/2014/main" id="{CA4E6A4B-8213-444B-B9D1-96769340B3B1}"/>
              </a:ext>
            </a:extLst>
          </p:cNvPr>
          <p:cNvSpPr txBox="1"/>
          <p:nvPr/>
        </p:nvSpPr>
        <p:spPr bwMode="auto">
          <a:xfrm>
            <a:off x="551595" y="5571865"/>
            <a:ext cx="510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1" name="TextBox 60">
            <a:extLst>
              <a:ext uri="{FF2B5EF4-FFF2-40B4-BE49-F238E27FC236}">
                <a16:creationId xmlns:a16="http://schemas.microsoft.com/office/drawing/2014/main" id="{DDA09812-F170-414C-9AAA-AC15F94DB419}"/>
              </a:ext>
            </a:extLst>
          </p:cNvPr>
          <p:cNvSpPr txBox="1"/>
          <p:nvPr/>
        </p:nvSpPr>
        <p:spPr bwMode="auto">
          <a:xfrm>
            <a:off x="4146812"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3" name="TextBox 62">
            <a:extLst>
              <a:ext uri="{FF2B5EF4-FFF2-40B4-BE49-F238E27FC236}">
                <a16:creationId xmlns:a16="http://schemas.microsoft.com/office/drawing/2014/main" id="{C50A5996-3B8A-4646-9532-612698A3A608}"/>
              </a:ext>
            </a:extLst>
          </p:cNvPr>
          <p:cNvSpPr txBox="1"/>
          <p:nvPr/>
        </p:nvSpPr>
        <p:spPr bwMode="auto">
          <a:xfrm rot="16200000">
            <a:off x="823393" y="5993947"/>
            <a:ext cx="71595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a:t>
            </a:r>
          </a:p>
        </p:txBody>
      </p:sp>
      <p:sp>
        <p:nvSpPr>
          <p:cNvPr id="65" name="TextBox 64">
            <a:extLst>
              <a:ext uri="{FF2B5EF4-FFF2-40B4-BE49-F238E27FC236}">
                <a16:creationId xmlns:a16="http://schemas.microsoft.com/office/drawing/2014/main" id="{E711CBFD-8FED-4224-8CDD-B168F5198967}"/>
              </a:ext>
            </a:extLst>
          </p:cNvPr>
          <p:cNvSpPr txBox="1"/>
          <p:nvPr/>
        </p:nvSpPr>
        <p:spPr bwMode="auto">
          <a:xfrm>
            <a:off x="1085578"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7" name="TextBox 66">
            <a:extLst>
              <a:ext uri="{FF2B5EF4-FFF2-40B4-BE49-F238E27FC236}">
                <a16:creationId xmlns:a16="http://schemas.microsoft.com/office/drawing/2014/main" id="{410BF18A-3311-44FB-8A81-05BC62F65EF2}"/>
              </a:ext>
            </a:extLst>
          </p:cNvPr>
          <p:cNvSpPr txBox="1"/>
          <p:nvPr/>
        </p:nvSpPr>
        <p:spPr bwMode="auto">
          <a:xfrm>
            <a:off x="1376111"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9" name="TextBox 68">
            <a:extLst>
              <a:ext uri="{FF2B5EF4-FFF2-40B4-BE49-F238E27FC236}">
                <a16:creationId xmlns:a16="http://schemas.microsoft.com/office/drawing/2014/main" id="{95808A3A-5B19-4C21-9368-5164DBDA5C5A}"/>
              </a:ext>
            </a:extLst>
          </p:cNvPr>
          <p:cNvSpPr txBox="1"/>
          <p:nvPr/>
        </p:nvSpPr>
        <p:spPr bwMode="auto">
          <a:xfrm>
            <a:off x="1666644"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71" name="TextBox 70">
            <a:extLst>
              <a:ext uri="{FF2B5EF4-FFF2-40B4-BE49-F238E27FC236}">
                <a16:creationId xmlns:a16="http://schemas.microsoft.com/office/drawing/2014/main" id="{18919F23-0A26-4017-8636-C3E0296EACFD}"/>
              </a:ext>
            </a:extLst>
          </p:cNvPr>
          <p:cNvSpPr txBox="1"/>
          <p:nvPr/>
        </p:nvSpPr>
        <p:spPr bwMode="auto">
          <a:xfrm>
            <a:off x="1957177"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73" name="TextBox 72">
            <a:extLst>
              <a:ext uri="{FF2B5EF4-FFF2-40B4-BE49-F238E27FC236}">
                <a16:creationId xmlns:a16="http://schemas.microsoft.com/office/drawing/2014/main" id="{70431577-7D52-46B7-8CF4-22D13F8CFD09}"/>
              </a:ext>
            </a:extLst>
          </p:cNvPr>
          <p:cNvSpPr txBox="1"/>
          <p:nvPr/>
        </p:nvSpPr>
        <p:spPr bwMode="auto">
          <a:xfrm>
            <a:off x="2247710"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75" name="TextBox 74">
            <a:extLst>
              <a:ext uri="{FF2B5EF4-FFF2-40B4-BE49-F238E27FC236}">
                <a16:creationId xmlns:a16="http://schemas.microsoft.com/office/drawing/2014/main" id="{D8B3ED8C-991E-4DDD-BA9B-E90922D4EF96}"/>
              </a:ext>
            </a:extLst>
          </p:cNvPr>
          <p:cNvSpPr txBox="1"/>
          <p:nvPr/>
        </p:nvSpPr>
        <p:spPr bwMode="auto">
          <a:xfrm>
            <a:off x="2538243"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7" name="TextBox 76">
            <a:extLst>
              <a:ext uri="{FF2B5EF4-FFF2-40B4-BE49-F238E27FC236}">
                <a16:creationId xmlns:a16="http://schemas.microsoft.com/office/drawing/2014/main" id="{D1CEB79F-49E3-4D79-8CEF-C464D9F93EE5}"/>
              </a:ext>
            </a:extLst>
          </p:cNvPr>
          <p:cNvSpPr txBox="1"/>
          <p:nvPr/>
        </p:nvSpPr>
        <p:spPr bwMode="auto">
          <a:xfrm>
            <a:off x="2828776"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9" name="TextBox 78">
            <a:extLst>
              <a:ext uri="{FF2B5EF4-FFF2-40B4-BE49-F238E27FC236}">
                <a16:creationId xmlns:a16="http://schemas.microsoft.com/office/drawing/2014/main" id="{FE04E10B-774B-4320-97D1-63C5F2316794}"/>
              </a:ext>
            </a:extLst>
          </p:cNvPr>
          <p:cNvSpPr txBox="1"/>
          <p:nvPr/>
        </p:nvSpPr>
        <p:spPr bwMode="auto">
          <a:xfrm>
            <a:off x="3119309"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81" name="TextBox 80">
            <a:extLst>
              <a:ext uri="{FF2B5EF4-FFF2-40B4-BE49-F238E27FC236}">
                <a16:creationId xmlns:a16="http://schemas.microsoft.com/office/drawing/2014/main" id="{92094FB9-6827-4398-8C8C-E0B967A2CF2F}"/>
              </a:ext>
            </a:extLst>
          </p:cNvPr>
          <p:cNvSpPr txBox="1"/>
          <p:nvPr/>
        </p:nvSpPr>
        <p:spPr bwMode="auto">
          <a:xfrm>
            <a:off x="3409842"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83" name="TextBox 82">
            <a:extLst>
              <a:ext uri="{FF2B5EF4-FFF2-40B4-BE49-F238E27FC236}">
                <a16:creationId xmlns:a16="http://schemas.microsoft.com/office/drawing/2014/main" id="{57FF3A7D-7242-4474-9C99-2BD11985207C}"/>
              </a:ext>
            </a:extLst>
          </p:cNvPr>
          <p:cNvSpPr txBox="1"/>
          <p:nvPr/>
        </p:nvSpPr>
        <p:spPr bwMode="auto">
          <a:xfrm>
            <a:off x="3700375" y="5734759"/>
            <a:ext cx="5105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grpSp>
        <p:nvGrpSpPr>
          <p:cNvPr id="91" name="Group 90">
            <a:extLst>
              <a:ext uri="{FF2B5EF4-FFF2-40B4-BE49-F238E27FC236}">
                <a16:creationId xmlns:a16="http://schemas.microsoft.com/office/drawing/2014/main" id="{5AC05ED2-9BC5-4623-B9DF-0134EBFF1BE0}"/>
              </a:ext>
            </a:extLst>
          </p:cNvPr>
          <p:cNvGrpSpPr/>
          <p:nvPr/>
        </p:nvGrpSpPr>
        <p:grpSpPr>
          <a:xfrm>
            <a:off x="1522184" y="4944545"/>
            <a:ext cx="3671891" cy="738664"/>
            <a:chOff x="2378607" y="4973729"/>
            <a:chExt cx="3671891" cy="738664"/>
          </a:xfrm>
        </p:grpSpPr>
        <p:cxnSp>
          <p:nvCxnSpPr>
            <p:cNvPr id="14" name="Straight Connector 13">
              <a:extLst>
                <a:ext uri="{FF2B5EF4-FFF2-40B4-BE49-F238E27FC236}">
                  <a16:creationId xmlns:a16="http://schemas.microsoft.com/office/drawing/2014/main" id="{3DA5496B-2AE7-45EA-88F3-0B7710851BB5}"/>
                </a:ext>
              </a:extLst>
            </p:cNvPr>
            <p:cNvCxnSpPr>
              <a:cxnSpLocks/>
            </p:cNvCxnSpPr>
            <p:nvPr/>
          </p:nvCxnSpPr>
          <p:spPr bwMode="auto">
            <a:xfrm flipH="1">
              <a:off x="2378607" y="5144842"/>
              <a:ext cx="272375" cy="0"/>
            </a:xfrm>
            <a:prstGeom prst="line">
              <a:avLst/>
            </a:prstGeom>
            <a:noFill/>
            <a:ln w="28575" cap="flat" cmpd="sng" algn="ctr">
              <a:solidFill>
                <a:schemeClr val="accent3"/>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CA5EEC5-7FEE-406D-8119-FFB602EC842E}"/>
                </a:ext>
              </a:extLst>
            </p:cNvPr>
            <p:cNvCxnSpPr>
              <a:cxnSpLocks/>
            </p:cNvCxnSpPr>
            <p:nvPr/>
          </p:nvCxnSpPr>
          <p:spPr bwMode="auto">
            <a:xfrm flipH="1">
              <a:off x="2378607" y="5358354"/>
              <a:ext cx="272375" cy="0"/>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D68FADF-C6CE-4BE1-8A39-E2C9218ADB87}"/>
                </a:ext>
              </a:extLst>
            </p:cNvPr>
            <p:cNvCxnSpPr>
              <a:cxnSpLocks/>
            </p:cNvCxnSpPr>
            <p:nvPr/>
          </p:nvCxnSpPr>
          <p:spPr bwMode="auto">
            <a:xfrm flipH="1">
              <a:off x="2378607" y="5571865"/>
              <a:ext cx="272375" cy="0"/>
            </a:xfrm>
            <a:prstGeom prst="line">
              <a:avLst/>
            </a:prstGeom>
            <a:noFill/>
            <a:ln w="28575" cap="flat" cmpd="sng" algn="ctr">
              <a:solidFill>
                <a:schemeClr val="accent2"/>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id="{0669A0F8-8155-4C16-850B-E08EA82BD207}"/>
                </a:ext>
              </a:extLst>
            </p:cNvPr>
            <p:cNvSpPr txBox="1"/>
            <p:nvPr/>
          </p:nvSpPr>
          <p:spPr bwMode="auto">
            <a:xfrm>
              <a:off x="2635708" y="4973729"/>
              <a:ext cx="341479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hydrocortisone (n = 101)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Shock-dependent hydrocortisone (n = 141)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Fixed-dose hydrocortisone (n = 137)</a:t>
              </a:r>
            </a:p>
          </p:txBody>
        </p:sp>
      </p:grpSp>
      <p:sp>
        <p:nvSpPr>
          <p:cNvPr id="90" name="Freeform: Shape 89">
            <a:extLst>
              <a:ext uri="{FF2B5EF4-FFF2-40B4-BE49-F238E27FC236}">
                <a16:creationId xmlns:a16="http://schemas.microsoft.com/office/drawing/2014/main" id="{ED33CAB5-E2D9-4153-8D47-8D105DD3FCB6}"/>
              </a:ext>
            </a:extLst>
          </p:cNvPr>
          <p:cNvSpPr/>
          <p:nvPr/>
        </p:nvSpPr>
        <p:spPr bwMode="auto">
          <a:xfrm>
            <a:off x="1189366" y="3692525"/>
            <a:ext cx="3197225" cy="2057400"/>
          </a:xfrm>
          <a:custGeom>
            <a:avLst/>
            <a:gdLst>
              <a:gd name="connsiteX0" fmla="*/ 0 w 3197225"/>
              <a:gd name="connsiteY0" fmla="*/ 2057400 h 2057400"/>
              <a:gd name="connsiteX1" fmla="*/ 0 w 3197225"/>
              <a:gd name="connsiteY1" fmla="*/ 1454150 h 2057400"/>
              <a:gd name="connsiteX2" fmla="*/ 152400 w 3197225"/>
              <a:gd name="connsiteY2" fmla="*/ 1454150 h 2057400"/>
              <a:gd name="connsiteX3" fmla="*/ 139700 w 3197225"/>
              <a:gd name="connsiteY3" fmla="*/ 1390650 h 2057400"/>
              <a:gd name="connsiteX4" fmla="*/ 139700 w 3197225"/>
              <a:gd name="connsiteY4" fmla="*/ 1022350 h 2057400"/>
              <a:gd name="connsiteX5" fmla="*/ 295275 w 3197225"/>
              <a:gd name="connsiteY5" fmla="*/ 1022350 h 2057400"/>
              <a:gd name="connsiteX6" fmla="*/ 295275 w 3197225"/>
              <a:gd name="connsiteY6" fmla="*/ 993775 h 2057400"/>
              <a:gd name="connsiteX7" fmla="*/ 596900 w 3197225"/>
              <a:gd name="connsiteY7" fmla="*/ 993775 h 2057400"/>
              <a:gd name="connsiteX8" fmla="*/ 596900 w 3197225"/>
              <a:gd name="connsiteY8" fmla="*/ 965200 h 2057400"/>
              <a:gd name="connsiteX9" fmla="*/ 742950 w 3197225"/>
              <a:gd name="connsiteY9" fmla="*/ 965200 h 2057400"/>
              <a:gd name="connsiteX10" fmla="*/ 742950 w 3197225"/>
              <a:gd name="connsiteY10" fmla="*/ 946150 h 2057400"/>
              <a:gd name="connsiteX11" fmla="*/ 873125 w 3197225"/>
              <a:gd name="connsiteY11" fmla="*/ 946150 h 2057400"/>
              <a:gd name="connsiteX12" fmla="*/ 873125 w 3197225"/>
              <a:gd name="connsiteY12" fmla="*/ 917575 h 2057400"/>
              <a:gd name="connsiteX13" fmla="*/ 1019175 w 3197225"/>
              <a:gd name="connsiteY13" fmla="*/ 917575 h 2057400"/>
              <a:gd name="connsiteX14" fmla="*/ 1019175 w 3197225"/>
              <a:gd name="connsiteY14" fmla="*/ 904875 h 2057400"/>
              <a:gd name="connsiteX15" fmla="*/ 1168400 w 3197225"/>
              <a:gd name="connsiteY15" fmla="*/ 904875 h 2057400"/>
              <a:gd name="connsiteX16" fmla="*/ 1168400 w 3197225"/>
              <a:gd name="connsiteY16" fmla="*/ 866775 h 2057400"/>
              <a:gd name="connsiteX17" fmla="*/ 1327150 w 3197225"/>
              <a:gd name="connsiteY17" fmla="*/ 866775 h 2057400"/>
              <a:gd name="connsiteX18" fmla="*/ 1327150 w 3197225"/>
              <a:gd name="connsiteY18" fmla="*/ 828675 h 2057400"/>
              <a:gd name="connsiteX19" fmla="*/ 1463675 w 3197225"/>
              <a:gd name="connsiteY19" fmla="*/ 828675 h 2057400"/>
              <a:gd name="connsiteX20" fmla="*/ 1463675 w 3197225"/>
              <a:gd name="connsiteY20" fmla="*/ 793750 h 2057400"/>
              <a:gd name="connsiteX21" fmla="*/ 1616075 w 3197225"/>
              <a:gd name="connsiteY21" fmla="*/ 793750 h 2057400"/>
              <a:gd name="connsiteX22" fmla="*/ 1616075 w 3197225"/>
              <a:gd name="connsiteY22" fmla="*/ 739775 h 2057400"/>
              <a:gd name="connsiteX23" fmla="*/ 1768475 w 3197225"/>
              <a:gd name="connsiteY23" fmla="*/ 739775 h 2057400"/>
              <a:gd name="connsiteX24" fmla="*/ 1768475 w 3197225"/>
              <a:gd name="connsiteY24" fmla="*/ 739775 h 2057400"/>
              <a:gd name="connsiteX25" fmla="*/ 1768475 w 3197225"/>
              <a:gd name="connsiteY25" fmla="*/ 739775 h 2057400"/>
              <a:gd name="connsiteX26" fmla="*/ 1768475 w 3197225"/>
              <a:gd name="connsiteY26" fmla="*/ 739775 h 2057400"/>
              <a:gd name="connsiteX27" fmla="*/ 1768475 w 3197225"/>
              <a:gd name="connsiteY27" fmla="*/ 717550 h 2057400"/>
              <a:gd name="connsiteX28" fmla="*/ 1905000 w 3197225"/>
              <a:gd name="connsiteY28" fmla="*/ 717550 h 2057400"/>
              <a:gd name="connsiteX29" fmla="*/ 1905000 w 3197225"/>
              <a:gd name="connsiteY29" fmla="*/ 711200 h 2057400"/>
              <a:gd name="connsiteX30" fmla="*/ 2051050 w 3197225"/>
              <a:gd name="connsiteY30" fmla="*/ 711200 h 2057400"/>
              <a:gd name="connsiteX31" fmla="*/ 2051050 w 3197225"/>
              <a:gd name="connsiteY31" fmla="*/ 650875 h 2057400"/>
              <a:gd name="connsiteX32" fmla="*/ 2187575 w 3197225"/>
              <a:gd name="connsiteY32" fmla="*/ 650875 h 2057400"/>
              <a:gd name="connsiteX33" fmla="*/ 2187575 w 3197225"/>
              <a:gd name="connsiteY33" fmla="*/ 577850 h 2057400"/>
              <a:gd name="connsiteX34" fmla="*/ 2333625 w 3197225"/>
              <a:gd name="connsiteY34" fmla="*/ 577850 h 2057400"/>
              <a:gd name="connsiteX35" fmla="*/ 2333625 w 3197225"/>
              <a:gd name="connsiteY35" fmla="*/ 495300 h 2057400"/>
              <a:gd name="connsiteX36" fmla="*/ 2492375 w 3197225"/>
              <a:gd name="connsiteY36" fmla="*/ 495300 h 2057400"/>
              <a:gd name="connsiteX37" fmla="*/ 2492375 w 3197225"/>
              <a:gd name="connsiteY37" fmla="*/ 450850 h 2057400"/>
              <a:gd name="connsiteX38" fmla="*/ 2619375 w 3197225"/>
              <a:gd name="connsiteY38" fmla="*/ 450850 h 2057400"/>
              <a:gd name="connsiteX39" fmla="*/ 2619375 w 3197225"/>
              <a:gd name="connsiteY39" fmla="*/ 273050 h 2057400"/>
              <a:gd name="connsiteX40" fmla="*/ 2778125 w 3197225"/>
              <a:gd name="connsiteY40" fmla="*/ 273050 h 2057400"/>
              <a:gd name="connsiteX41" fmla="*/ 2778125 w 3197225"/>
              <a:gd name="connsiteY41" fmla="*/ 165100 h 2057400"/>
              <a:gd name="connsiteX42" fmla="*/ 2924175 w 3197225"/>
              <a:gd name="connsiteY42" fmla="*/ 165100 h 2057400"/>
              <a:gd name="connsiteX43" fmla="*/ 2924175 w 3197225"/>
              <a:gd name="connsiteY43" fmla="*/ 73025 h 2057400"/>
              <a:gd name="connsiteX44" fmla="*/ 3073400 w 3197225"/>
              <a:gd name="connsiteY44" fmla="*/ 73025 h 2057400"/>
              <a:gd name="connsiteX45" fmla="*/ 3073400 w 3197225"/>
              <a:gd name="connsiteY45" fmla="*/ 0 h 2057400"/>
              <a:gd name="connsiteX46" fmla="*/ 3197225 w 3197225"/>
              <a:gd name="connsiteY46" fmla="*/ 0 h 2057400"/>
              <a:gd name="connsiteX0" fmla="*/ 0 w 3197225"/>
              <a:gd name="connsiteY0" fmla="*/ 2057400 h 2057400"/>
              <a:gd name="connsiteX1" fmla="*/ 0 w 3197225"/>
              <a:gd name="connsiteY1" fmla="*/ 1454150 h 2057400"/>
              <a:gd name="connsiteX2" fmla="*/ 139700 w 3197225"/>
              <a:gd name="connsiteY2" fmla="*/ 1390650 h 2057400"/>
              <a:gd name="connsiteX3" fmla="*/ 139700 w 3197225"/>
              <a:gd name="connsiteY3" fmla="*/ 1022350 h 2057400"/>
              <a:gd name="connsiteX4" fmla="*/ 295275 w 3197225"/>
              <a:gd name="connsiteY4" fmla="*/ 1022350 h 2057400"/>
              <a:gd name="connsiteX5" fmla="*/ 295275 w 3197225"/>
              <a:gd name="connsiteY5" fmla="*/ 993775 h 2057400"/>
              <a:gd name="connsiteX6" fmla="*/ 596900 w 3197225"/>
              <a:gd name="connsiteY6" fmla="*/ 993775 h 2057400"/>
              <a:gd name="connsiteX7" fmla="*/ 596900 w 3197225"/>
              <a:gd name="connsiteY7" fmla="*/ 965200 h 2057400"/>
              <a:gd name="connsiteX8" fmla="*/ 742950 w 3197225"/>
              <a:gd name="connsiteY8" fmla="*/ 965200 h 2057400"/>
              <a:gd name="connsiteX9" fmla="*/ 742950 w 3197225"/>
              <a:gd name="connsiteY9" fmla="*/ 946150 h 2057400"/>
              <a:gd name="connsiteX10" fmla="*/ 873125 w 3197225"/>
              <a:gd name="connsiteY10" fmla="*/ 946150 h 2057400"/>
              <a:gd name="connsiteX11" fmla="*/ 873125 w 3197225"/>
              <a:gd name="connsiteY11" fmla="*/ 917575 h 2057400"/>
              <a:gd name="connsiteX12" fmla="*/ 1019175 w 3197225"/>
              <a:gd name="connsiteY12" fmla="*/ 917575 h 2057400"/>
              <a:gd name="connsiteX13" fmla="*/ 1019175 w 3197225"/>
              <a:gd name="connsiteY13" fmla="*/ 904875 h 2057400"/>
              <a:gd name="connsiteX14" fmla="*/ 1168400 w 3197225"/>
              <a:gd name="connsiteY14" fmla="*/ 904875 h 2057400"/>
              <a:gd name="connsiteX15" fmla="*/ 1168400 w 3197225"/>
              <a:gd name="connsiteY15" fmla="*/ 866775 h 2057400"/>
              <a:gd name="connsiteX16" fmla="*/ 1327150 w 3197225"/>
              <a:gd name="connsiteY16" fmla="*/ 866775 h 2057400"/>
              <a:gd name="connsiteX17" fmla="*/ 1327150 w 3197225"/>
              <a:gd name="connsiteY17" fmla="*/ 828675 h 2057400"/>
              <a:gd name="connsiteX18" fmla="*/ 1463675 w 3197225"/>
              <a:gd name="connsiteY18" fmla="*/ 828675 h 2057400"/>
              <a:gd name="connsiteX19" fmla="*/ 1463675 w 3197225"/>
              <a:gd name="connsiteY19" fmla="*/ 793750 h 2057400"/>
              <a:gd name="connsiteX20" fmla="*/ 1616075 w 3197225"/>
              <a:gd name="connsiteY20" fmla="*/ 793750 h 2057400"/>
              <a:gd name="connsiteX21" fmla="*/ 1616075 w 3197225"/>
              <a:gd name="connsiteY21" fmla="*/ 739775 h 2057400"/>
              <a:gd name="connsiteX22" fmla="*/ 1768475 w 3197225"/>
              <a:gd name="connsiteY22" fmla="*/ 739775 h 2057400"/>
              <a:gd name="connsiteX23" fmla="*/ 1768475 w 3197225"/>
              <a:gd name="connsiteY23" fmla="*/ 739775 h 2057400"/>
              <a:gd name="connsiteX24" fmla="*/ 1768475 w 3197225"/>
              <a:gd name="connsiteY24" fmla="*/ 739775 h 2057400"/>
              <a:gd name="connsiteX25" fmla="*/ 1768475 w 3197225"/>
              <a:gd name="connsiteY25" fmla="*/ 739775 h 2057400"/>
              <a:gd name="connsiteX26" fmla="*/ 1768475 w 3197225"/>
              <a:gd name="connsiteY26" fmla="*/ 717550 h 2057400"/>
              <a:gd name="connsiteX27" fmla="*/ 1905000 w 3197225"/>
              <a:gd name="connsiteY27" fmla="*/ 717550 h 2057400"/>
              <a:gd name="connsiteX28" fmla="*/ 1905000 w 3197225"/>
              <a:gd name="connsiteY28" fmla="*/ 711200 h 2057400"/>
              <a:gd name="connsiteX29" fmla="*/ 2051050 w 3197225"/>
              <a:gd name="connsiteY29" fmla="*/ 711200 h 2057400"/>
              <a:gd name="connsiteX30" fmla="*/ 2051050 w 3197225"/>
              <a:gd name="connsiteY30" fmla="*/ 650875 h 2057400"/>
              <a:gd name="connsiteX31" fmla="*/ 2187575 w 3197225"/>
              <a:gd name="connsiteY31" fmla="*/ 650875 h 2057400"/>
              <a:gd name="connsiteX32" fmla="*/ 2187575 w 3197225"/>
              <a:gd name="connsiteY32" fmla="*/ 577850 h 2057400"/>
              <a:gd name="connsiteX33" fmla="*/ 2333625 w 3197225"/>
              <a:gd name="connsiteY33" fmla="*/ 577850 h 2057400"/>
              <a:gd name="connsiteX34" fmla="*/ 2333625 w 3197225"/>
              <a:gd name="connsiteY34" fmla="*/ 495300 h 2057400"/>
              <a:gd name="connsiteX35" fmla="*/ 2492375 w 3197225"/>
              <a:gd name="connsiteY35" fmla="*/ 495300 h 2057400"/>
              <a:gd name="connsiteX36" fmla="*/ 2492375 w 3197225"/>
              <a:gd name="connsiteY36" fmla="*/ 450850 h 2057400"/>
              <a:gd name="connsiteX37" fmla="*/ 2619375 w 3197225"/>
              <a:gd name="connsiteY37" fmla="*/ 450850 h 2057400"/>
              <a:gd name="connsiteX38" fmla="*/ 2619375 w 3197225"/>
              <a:gd name="connsiteY38" fmla="*/ 273050 h 2057400"/>
              <a:gd name="connsiteX39" fmla="*/ 2778125 w 3197225"/>
              <a:gd name="connsiteY39" fmla="*/ 273050 h 2057400"/>
              <a:gd name="connsiteX40" fmla="*/ 2778125 w 3197225"/>
              <a:gd name="connsiteY40" fmla="*/ 165100 h 2057400"/>
              <a:gd name="connsiteX41" fmla="*/ 2924175 w 3197225"/>
              <a:gd name="connsiteY41" fmla="*/ 165100 h 2057400"/>
              <a:gd name="connsiteX42" fmla="*/ 2924175 w 3197225"/>
              <a:gd name="connsiteY42" fmla="*/ 73025 h 2057400"/>
              <a:gd name="connsiteX43" fmla="*/ 3073400 w 3197225"/>
              <a:gd name="connsiteY43" fmla="*/ 73025 h 2057400"/>
              <a:gd name="connsiteX44" fmla="*/ 3073400 w 3197225"/>
              <a:gd name="connsiteY44" fmla="*/ 0 h 2057400"/>
              <a:gd name="connsiteX45" fmla="*/ 3197225 w 3197225"/>
              <a:gd name="connsiteY45" fmla="*/ 0 h 2057400"/>
              <a:gd name="connsiteX0" fmla="*/ 0 w 3197225"/>
              <a:gd name="connsiteY0" fmla="*/ 2057400 h 2057400"/>
              <a:gd name="connsiteX1" fmla="*/ 0 w 3197225"/>
              <a:gd name="connsiteY1" fmla="*/ 1454150 h 2057400"/>
              <a:gd name="connsiteX2" fmla="*/ 136525 w 3197225"/>
              <a:gd name="connsiteY2" fmla="*/ 1444625 h 2057400"/>
              <a:gd name="connsiteX3" fmla="*/ 139700 w 3197225"/>
              <a:gd name="connsiteY3" fmla="*/ 1022350 h 2057400"/>
              <a:gd name="connsiteX4" fmla="*/ 295275 w 3197225"/>
              <a:gd name="connsiteY4" fmla="*/ 1022350 h 2057400"/>
              <a:gd name="connsiteX5" fmla="*/ 295275 w 3197225"/>
              <a:gd name="connsiteY5" fmla="*/ 993775 h 2057400"/>
              <a:gd name="connsiteX6" fmla="*/ 596900 w 3197225"/>
              <a:gd name="connsiteY6" fmla="*/ 993775 h 2057400"/>
              <a:gd name="connsiteX7" fmla="*/ 596900 w 3197225"/>
              <a:gd name="connsiteY7" fmla="*/ 965200 h 2057400"/>
              <a:gd name="connsiteX8" fmla="*/ 742950 w 3197225"/>
              <a:gd name="connsiteY8" fmla="*/ 965200 h 2057400"/>
              <a:gd name="connsiteX9" fmla="*/ 742950 w 3197225"/>
              <a:gd name="connsiteY9" fmla="*/ 946150 h 2057400"/>
              <a:gd name="connsiteX10" fmla="*/ 873125 w 3197225"/>
              <a:gd name="connsiteY10" fmla="*/ 946150 h 2057400"/>
              <a:gd name="connsiteX11" fmla="*/ 873125 w 3197225"/>
              <a:gd name="connsiteY11" fmla="*/ 917575 h 2057400"/>
              <a:gd name="connsiteX12" fmla="*/ 1019175 w 3197225"/>
              <a:gd name="connsiteY12" fmla="*/ 917575 h 2057400"/>
              <a:gd name="connsiteX13" fmla="*/ 1019175 w 3197225"/>
              <a:gd name="connsiteY13" fmla="*/ 904875 h 2057400"/>
              <a:gd name="connsiteX14" fmla="*/ 1168400 w 3197225"/>
              <a:gd name="connsiteY14" fmla="*/ 904875 h 2057400"/>
              <a:gd name="connsiteX15" fmla="*/ 1168400 w 3197225"/>
              <a:gd name="connsiteY15" fmla="*/ 866775 h 2057400"/>
              <a:gd name="connsiteX16" fmla="*/ 1327150 w 3197225"/>
              <a:gd name="connsiteY16" fmla="*/ 866775 h 2057400"/>
              <a:gd name="connsiteX17" fmla="*/ 1327150 w 3197225"/>
              <a:gd name="connsiteY17" fmla="*/ 828675 h 2057400"/>
              <a:gd name="connsiteX18" fmla="*/ 1463675 w 3197225"/>
              <a:gd name="connsiteY18" fmla="*/ 828675 h 2057400"/>
              <a:gd name="connsiteX19" fmla="*/ 1463675 w 3197225"/>
              <a:gd name="connsiteY19" fmla="*/ 793750 h 2057400"/>
              <a:gd name="connsiteX20" fmla="*/ 1616075 w 3197225"/>
              <a:gd name="connsiteY20" fmla="*/ 793750 h 2057400"/>
              <a:gd name="connsiteX21" fmla="*/ 1616075 w 3197225"/>
              <a:gd name="connsiteY21" fmla="*/ 739775 h 2057400"/>
              <a:gd name="connsiteX22" fmla="*/ 1768475 w 3197225"/>
              <a:gd name="connsiteY22" fmla="*/ 739775 h 2057400"/>
              <a:gd name="connsiteX23" fmla="*/ 1768475 w 3197225"/>
              <a:gd name="connsiteY23" fmla="*/ 739775 h 2057400"/>
              <a:gd name="connsiteX24" fmla="*/ 1768475 w 3197225"/>
              <a:gd name="connsiteY24" fmla="*/ 739775 h 2057400"/>
              <a:gd name="connsiteX25" fmla="*/ 1768475 w 3197225"/>
              <a:gd name="connsiteY25" fmla="*/ 739775 h 2057400"/>
              <a:gd name="connsiteX26" fmla="*/ 1768475 w 3197225"/>
              <a:gd name="connsiteY26" fmla="*/ 717550 h 2057400"/>
              <a:gd name="connsiteX27" fmla="*/ 1905000 w 3197225"/>
              <a:gd name="connsiteY27" fmla="*/ 717550 h 2057400"/>
              <a:gd name="connsiteX28" fmla="*/ 1905000 w 3197225"/>
              <a:gd name="connsiteY28" fmla="*/ 711200 h 2057400"/>
              <a:gd name="connsiteX29" fmla="*/ 2051050 w 3197225"/>
              <a:gd name="connsiteY29" fmla="*/ 711200 h 2057400"/>
              <a:gd name="connsiteX30" fmla="*/ 2051050 w 3197225"/>
              <a:gd name="connsiteY30" fmla="*/ 650875 h 2057400"/>
              <a:gd name="connsiteX31" fmla="*/ 2187575 w 3197225"/>
              <a:gd name="connsiteY31" fmla="*/ 650875 h 2057400"/>
              <a:gd name="connsiteX32" fmla="*/ 2187575 w 3197225"/>
              <a:gd name="connsiteY32" fmla="*/ 577850 h 2057400"/>
              <a:gd name="connsiteX33" fmla="*/ 2333625 w 3197225"/>
              <a:gd name="connsiteY33" fmla="*/ 577850 h 2057400"/>
              <a:gd name="connsiteX34" fmla="*/ 2333625 w 3197225"/>
              <a:gd name="connsiteY34" fmla="*/ 495300 h 2057400"/>
              <a:gd name="connsiteX35" fmla="*/ 2492375 w 3197225"/>
              <a:gd name="connsiteY35" fmla="*/ 495300 h 2057400"/>
              <a:gd name="connsiteX36" fmla="*/ 2492375 w 3197225"/>
              <a:gd name="connsiteY36" fmla="*/ 450850 h 2057400"/>
              <a:gd name="connsiteX37" fmla="*/ 2619375 w 3197225"/>
              <a:gd name="connsiteY37" fmla="*/ 450850 h 2057400"/>
              <a:gd name="connsiteX38" fmla="*/ 2619375 w 3197225"/>
              <a:gd name="connsiteY38" fmla="*/ 273050 h 2057400"/>
              <a:gd name="connsiteX39" fmla="*/ 2778125 w 3197225"/>
              <a:gd name="connsiteY39" fmla="*/ 273050 h 2057400"/>
              <a:gd name="connsiteX40" fmla="*/ 2778125 w 3197225"/>
              <a:gd name="connsiteY40" fmla="*/ 165100 h 2057400"/>
              <a:gd name="connsiteX41" fmla="*/ 2924175 w 3197225"/>
              <a:gd name="connsiteY41" fmla="*/ 165100 h 2057400"/>
              <a:gd name="connsiteX42" fmla="*/ 2924175 w 3197225"/>
              <a:gd name="connsiteY42" fmla="*/ 73025 h 2057400"/>
              <a:gd name="connsiteX43" fmla="*/ 3073400 w 3197225"/>
              <a:gd name="connsiteY43" fmla="*/ 73025 h 2057400"/>
              <a:gd name="connsiteX44" fmla="*/ 3073400 w 3197225"/>
              <a:gd name="connsiteY44" fmla="*/ 0 h 2057400"/>
              <a:gd name="connsiteX45" fmla="*/ 3197225 w 3197225"/>
              <a:gd name="connsiteY45" fmla="*/ 0 h 2057400"/>
              <a:gd name="connsiteX0" fmla="*/ 0 w 3197225"/>
              <a:gd name="connsiteY0" fmla="*/ 2057400 h 2057400"/>
              <a:gd name="connsiteX1" fmla="*/ 0 w 3197225"/>
              <a:gd name="connsiteY1" fmla="*/ 1454150 h 2057400"/>
              <a:gd name="connsiteX2" fmla="*/ 142875 w 3197225"/>
              <a:gd name="connsiteY2" fmla="*/ 1454150 h 2057400"/>
              <a:gd name="connsiteX3" fmla="*/ 139700 w 3197225"/>
              <a:gd name="connsiteY3" fmla="*/ 1022350 h 2057400"/>
              <a:gd name="connsiteX4" fmla="*/ 295275 w 3197225"/>
              <a:gd name="connsiteY4" fmla="*/ 1022350 h 2057400"/>
              <a:gd name="connsiteX5" fmla="*/ 295275 w 3197225"/>
              <a:gd name="connsiteY5" fmla="*/ 993775 h 2057400"/>
              <a:gd name="connsiteX6" fmla="*/ 596900 w 3197225"/>
              <a:gd name="connsiteY6" fmla="*/ 993775 h 2057400"/>
              <a:gd name="connsiteX7" fmla="*/ 596900 w 3197225"/>
              <a:gd name="connsiteY7" fmla="*/ 965200 h 2057400"/>
              <a:gd name="connsiteX8" fmla="*/ 742950 w 3197225"/>
              <a:gd name="connsiteY8" fmla="*/ 965200 h 2057400"/>
              <a:gd name="connsiteX9" fmla="*/ 742950 w 3197225"/>
              <a:gd name="connsiteY9" fmla="*/ 946150 h 2057400"/>
              <a:gd name="connsiteX10" fmla="*/ 873125 w 3197225"/>
              <a:gd name="connsiteY10" fmla="*/ 946150 h 2057400"/>
              <a:gd name="connsiteX11" fmla="*/ 873125 w 3197225"/>
              <a:gd name="connsiteY11" fmla="*/ 917575 h 2057400"/>
              <a:gd name="connsiteX12" fmla="*/ 1019175 w 3197225"/>
              <a:gd name="connsiteY12" fmla="*/ 917575 h 2057400"/>
              <a:gd name="connsiteX13" fmla="*/ 1019175 w 3197225"/>
              <a:gd name="connsiteY13" fmla="*/ 904875 h 2057400"/>
              <a:gd name="connsiteX14" fmla="*/ 1168400 w 3197225"/>
              <a:gd name="connsiteY14" fmla="*/ 904875 h 2057400"/>
              <a:gd name="connsiteX15" fmla="*/ 1168400 w 3197225"/>
              <a:gd name="connsiteY15" fmla="*/ 866775 h 2057400"/>
              <a:gd name="connsiteX16" fmla="*/ 1327150 w 3197225"/>
              <a:gd name="connsiteY16" fmla="*/ 866775 h 2057400"/>
              <a:gd name="connsiteX17" fmla="*/ 1327150 w 3197225"/>
              <a:gd name="connsiteY17" fmla="*/ 828675 h 2057400"/>
              <a:gd name="connsiteX18" fmla="*/ 1463675 w 3197225"/>
              <a:gd name="connsiteY18" fmla="*/ 828675 h 2057400"/>
              <a:gd name="connsiteX19" fmla="*/ 1463675 w 3197225"/>
              <a:gd name="connsiteY19" fmla="*/ 793750 h 2057400"/>
              <a:gd name="connsiteX20" fmla="*/ 1616075 w 3197225"/>
              <a:gd name="connsiteY20" fmla="*/ 793750 h 2057400"/>
              <a:gd name="connsiteX21" fmla="*/ 1616075 w 3197225"/>
              <a:gd name="connsiteY21" fmla="*/ 739775 h 2057400"/>
              <a:gd name="connsiteX22" fmla="*/ 1768475 w 3197225"/>
              <a:gd name="connsiteY22" fmla="*/ 739775 h 2057400"/>
              <a:gd name="connsiteX23" fmla="*/ 1768475 w 3197225"/>
              <a:gd name="connsiteY23" fmla="*/ 739775 h 2057400"/>
              <a:gd name="connsiteX24" fmla="*/ 1768475 w 3197225"/>
              <a:gd name="connsiteY24" fmla="*/ 739775 h 2057400"/>
              <a:gd name="connsiteX25" fmla="*/ 1768475 w 3197225"/>
              <a:gd name="connsiteY25" fmla="*/ 739775 h 2057400"/>
              <a:gd name="connsiteX26" fmla="*/ 1768475 w 3197225"/>
              <a:gd name="connsiteY26" fmla="*/ 717550 h 2057400"/>
              <a:gd name="connsiteX27" fmla="*/ 1905000 w 3197225"/>
              <a:gd name="connsiteY27" fmla="*/ 717550 h 2057400"/>
              <a:gd name="connsiteX28" fmla="*/ 1905000 w 3197225"/>
              <a:gd name="connsiteY28" fmla="*/ 711200 h 2057400"/>
              <a:gd name="connsiteX29" fmla="*/ 2051050 w 3197225"/>
              <a:gd name="connsiteY29" fmla="*/ 711200 h 2057400"/>
              <a:gd name="connsiteX30" fmla="*/ 2051050 w 3197225"/>
              <a:gd name="connsiteY30" fmla="*/ 650875 h 2057400"/>
              <a:gd name="connsiteX31" fmla="*/ 2187575 w 3197225"/>
              <a:gd name="connsiteY31" fmla="*/ 650875 h 2057400"/>
              <a:gd name="connsiteX32" fmla="*/ 2187575 w 3197225"/>
              <a:gd name="connsiteY32" fmla="*/ 577850 h 2057400"/>
              <a:gd name="connsiteX33" fmla="*/ 2333625 w 3197225"/>
              <a:gd name="connsiteY33" fmla="*/ 577850 h 2057400"/>
              <a:gd name="connsiteX34" fmla="*/ 2333625 w 3197225"/>
              <a:gd name="connsiteY34" fmla="*/ 495300 h 2057400"/>
              <a:gd name="connsiteX35" fmla="*/ 2492375 w 3197225"/>
              <a:gd name="connsiteY35" fmla="*/ 495300 h 2057400"/>
              <a:gd name="connsiteX36" fmla="*/ 2492375 w 3197225"/>
              <a:gd name="connsiteY36" fmla="*/ 450850 h 2057400"/>
              <a:gd name="connsiteX37" fmla="*/ 2619375 w 3197225"/>
              <a:gd name="connsiteY37" fmla="*/ 450850 h 2057400"/>
              <a:gd name="connsiteX38" fmla="*/ 2619375 w 3197225"/>
              <a:gd name="connsiteY38" fmla="*/ 273050 h 2057400"/>
              <a:gd name="connsiteX39" fmla="*/ 2778125 w 3197225"/>
              <a:gd name="connsiteY39" fmla="*/ 273050 h 2057400"/>
              <a:gd name="connsiteX40" fmla="*/ 2778125 w 3197225"/>
              <a:gd name="connsiteY40" fmla="*/ 165100 h 2057400"/>
              <a:gd name="connsiteX41" fmla="*/ 2924175 w 3197225"/>
              <a:gd name="connsiteY41" fmla="*/ 165100 h 2057400"/>
              <a:gd name="connsiteX42" fmla="*/ 2924175 w 3197225"/>
              <a:gd name="connsiteY42" fmla="*/ 73025 h 2057400"/>
              <a:gd name="connsiteX43" fmla="*/ 3073400 w 3197225"/>
              <a:gd name="connsiteY43" fmla="*/ 73025 h 2057400"/>
              <a:gd name="connsiteX44" fmla="*/ 3073400 w 3197225"/>
              <a:gd name="connsiteY44" fmla="*/ 0 h 2057400"/>
              <a:gd name="connsiteX45" fmla="*/ 3197225 w 3197225"/>
              <a:gd name="connsiteY45" fmla="*/ 0 h 2057400"/>
              <a:gd name="connsiteX0" fmla="*/ 0 w 3197225"/>
              <a:gd name="connsiteY0" fmla="*/ 2057400 h 2057400"/>
              <a:gd name="connsiteX1" fmla="*/ 0 w 3197225"/>
              <a:gd name="connsiteY1" fmla="*/ 1454150 h 2057400"/>
              <a:gd name="connsiteX2" fmla="*/ 139700 w 3197225"/>
              <a:gd name="connsiteY2" fmla="*/ 1454150 h 2057400"/>
              <a:gd name="connsiteX3" fmla="*/ 139700 w 3197225"/>
              <a:gd name="connsiteY3" fmla="*/ 1022350 h 2057400"/>
              <a:gd name="connsiteX4" fmla="*/ 295275 w 3197225"/>
              <a:gd name="connsiteY4" fmla="*/ 1022350 h 2057400"/>
              <a:gd name="connsiteX5" fmla="*/ 295275 w 3197225"/>
              <a:gd name="connsiteY5" fmla="*/ 993775 h 2057400"/>
              <a:gd name="connsiteX6" fmla="*/ 596900 w 3197225"/>
              <a:gd name="connsiteY6" fmla="*/ 993775 h 2057400"/>
              <a:gd name="connsiteX7" fmla="*/ 596900 w 3197225"/>
              <a:gd name="connsiteY7" fmla="*/ 965200 h 2057400"/>
              <a:gd name="connsiteX8" fmla="*/ 742950 w 3197225"/>
              <a:gd name="connsiteY8" fmla="*/ 965200 h 2057400"/>
              <a:gd name="connsiteX9" fmla="*/ 742950 w 3197225"/>
              <a:gd name="connsiteY9" fmla="*/ 946150 h 2057400"/>
              <a:gd name="connsiteX10" fmla="*/ 873125 w 3197225"/>
              <a:gd name="connsiteY10" fmla="*/ 946150 h 2057400"/>
              <a:gd name="connsiteX11" fmla="*/ 873125 w 3197225"/>
              <a:gd name="connsiteY11" fmla="*/ 917575 h 2057400"/>
              <a:gd name="connsiteX12" fmla="*/ 1019175 w 3197225"/>
              <a:gd name="connsiteY12" fmla="*/ 917575 h 2057400"/>
              <a:gd name="connsiteX13" fmla="*/ 1019175 w 3197225"/>
              <a:gd name="connsiteY13" fmla="*/ 904875 h 2057400"/>
              <a:gd name="connsiteX14" fmla="*/ 1168400 w 3197225"/>
              <a:gd name="connsiteY14" fmla="*/ 904875 h 2057400"/>
              <a:gd name="connsiteX15" fmla="*/ 1168400 w 3197225"/>
              <a:gd name="connsiteY15" fmla="*/ 866775 h 2057400"/>
              <a:gd name="connsiteX16" fmla="*/ 1327150 w 3197225"/>
              <a:gd name="connsiteY16" fmla="*/ 866775 h 2057400"/>
              <a:gd name="connsiteX17" fmla="*/ 1327150 w 3197225"/>
              <a:gd name="connsiteY17" fmla="*/ 828675 h 2057400"/>
              <a:gd name="connsiteX18" fmla="*/ 1463675 w 3197225"/>
              <a:gd name="connsiteY18" fmla="*/ 828675 h 2057400"/>
              <a:gd name="connsiteX19" fmla="*/ 1463675 w 3197225"/>
              <a:gd name="connsiteY19" fmla="*/ 793750 h 2057400"/>
              <a:gd name="connsiteX20" fmla="*/ 1616075 w 3197225"/>
              <a:gd name="connsiteY20" fmla="*/ 793750 h 2057400"/>
              <a:gd name="connsiteX21" fmla="*/ 1616075 w 3197225"/>
              <a:gd name="connsiteY21" fmla="*/ 739775 h 2057400"/>
              <a:gd name="connsiteX22" fmla="*/ 1768475 w 3197225"/>
              <a:gd name="connsiteY22" fmla="*/ 739775 h 2057400"/>
              <a:gd name="connsiteX23" fmla="*/ 1768475 w 3197225"/>
              <a:gd name="connsiteY23" fmla="*/ 739775 h 2057400"/>
              <a:gd name="connsiteX24" fmla="*/ 1768475 w 3197225"/>
              <a:gd name="connsiteY24" fmla="*/ 739775 h 2057400"/>
              <a:gd name="connsiteX25" fmla="*/ 1768475 w 3197225"/>
              <a:gd name="connsiteY25" fmla="*/ 739775 h 2057400"/>
              <a:gd name="connsiteX26" fmla="*/ 1768475 w 3197225"/>
              <a:gd name="connsiteY26" fmla="*/ 717550 h 2057400"/>
              <a:gd name="connsiteX27" fmla="*/ 1905000 w 3197225"/>
              <a:gd name="connsiteY27" fmla="*/ 717550 h 2057400"/>
              <a:gd name="connsiteX28" fmla="*/ 1905000 w 3197225"/>
              <a:gd name="connsiteY28" fmla="*/ 711200 h 2057400"/>
              <a:gd name="connsiteX29" fmla="*/ 2051050 w 3197225"/>
              <a:gd name="connsiteY29" fmla="*/ 711200 h 2057400"/>
              <a:gd name="connsiteX30" fmla="*/ 2051050 w 3197225"/>
              <a:gd name="connsiteY30" fmla="*/ 650875 h 2057400"/>
              <a:gd name="connsiteX31" fmla="*/ 2187575 w 3197225"/>
              <a:gd name="connsiteY31" fmla="*/ 650875 h 2057400"/>
              <a:gd name="connsiteX32" fmla="*/ 2187575 w 3197225"/>
              <a:gd name="connsiteY32" fmla="*/ 577850 h 2057400"/>
              <a:gd name="connsiteX33" fmla="*/ 2333625 w 3197225"/>
              <a:gd name="connsiteY33" fmla="*/ 577850 h 2057400"/>
              <a:gd name="connsiteX34" fmla="*/ 2333625 w 3197225"/>
              <a:gd name="connsiteY34" fmla="*/ 495300 h 2057400"/>
              <a:gd name="connsiteX35" fmla="*/ 2492375 w 3197225"/>
              <a:gd name="connsiteY35" fmla="*/ 495300 h 2057400"/>
              <a:gd name="connsiteX36" fmla="*/ 2492375 w 3197225"/>
              <a:gd name="connsiteY36" fmla="*/ 450850 h 2057400"/>
              <a:gd name="connsiteX37" fmla="*/ 2619375 w 3197225"/>
              <a:gd name="connsiteY37" fmla="*/ 450850 h 2057400"/>
              <a:gd name="connsiteX38" fmla="*/ 2619375 w 3197225"/>
              <a:gd name="connsiteY38" fmla="*/ 273050 h 2057400"/>
              <a:gd name="connsiteX39" fmla="*/ 2778125 w 3197225"/>
              <a:gd name="connsiteY39" fmla="*/ 273050 h 2057400"/>
              <a:gd name="connsiteX40" fmla="*/ 2778125 w 3197225"/>
              <a:gd name="connsiteY40" fmla="*/ 165100 h 2057400"/>
              <a:gd name="connsiteX41" fmla="*/ 2924175 w 3197225"/>
              <a:gd name="connsiteY41" fmla="*/ 165100 h 2057400"/>
              <a:gd name="connsiteX42" fmla="*/ 2924175 w 3197225"/>
              <a:gd name="connsiteY42" fmla="*/ 73025 h 2057400"/>
              <a:gd name="connsiteX43" fmla="*/ 3073400 w 3197225"/>
              <a:gd name="connsiteY43" fmla="*/ 73025 h 2057400"/>
              <a:gd name="connsiteX44" fmla="*/ 3073400 w 3197225"/>
              <a:gd name="connsiteY44" fmla="*/ 0 h 2057400"/>
              <a:gd name="connsiteX45" fmla="*/ 3197225 w 3197225"/>
              <a:gd name="connsiteY45"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97225" h="2057400">
                <a:moveTo>
                  <a:pt x="0" y="2057400"/>
                </a:moveTo>
                <a:lnTo>
                  <a:pt x="0" y="1454150"/>
                </a:lnTo>
                <a:lnTo>
                  <a:pt x="139700" y="1454150"/>
                </a:lnTo>
                <a:cubicBezTo>
                  <a:pt x="140758" y="1313392"/>
                  <a:pt x="138642" y="1163108"/>
                  <a:pt x="139700" y="1022350"/>
                </a:cubicBezTo>
                <a:lnTo>
                  <a:pt x="295275" y="1022350"/>
                </a:lnTo>
                <a:lnTo>
                  <a:pt x="295275" y="993775"/>
                </a:lnTo>
                <a:lnTo>
                  <a:pt x="596900" y="993775"/>
                </a:lnTo>
                <a:lnTo>
                  <a:pt x="596900" y="965200"/>
                </a:lnTo>
                <a:lnTo>
                  <a:pt x="742950" y="965200"/>
                </a:lnTo>
                <a:lnTo>
                  <a:pt x="742950" y="946150"/>
                </a:lnTo>
                <a:lnTo>
                  <a:pt x="873125" y="946150"/>
                </a:lnTo>
                <a:lnTo>
                  <a:pt x="873125" y="917575"/>
                </a:lnTo>
                <a:lnTo>
                  <a:pt x="1019175" y="917575"/>
                </a:lnTo>
                <a:lnTo>
                  <a:pt x="1019175" y="904875"/>
                </a:lnTo>
                <a:lnTo>
                  <a:pt x="1168400" y="904875"/>
                </a:lnTo>
                <a:lnTo>
                  <a:pt x="1168400" y="866775"/>
                </a:lnTo>
                <a:lnTo>
                  <a:pt x="1327150" y="866775"/>
                </a:lnTo>
                <a:lnTo>
                  <a:pt x="1327150" y="828675"/>
                </a:lnTo>
                <a:lnTo>
                  <a:pt x="1463675" y="828675"/>
                </a:lnTo>
                <a:lnTo>
                  <a:pt x="1463675" y="793750"/>
                </a:lnTo>
                <a:lnTo>
                  <a:pt x="1616075" y="793750"/>
                </a:lnTo>
                <a:lnTo>
                  <a:pt x="1616075" y="739775"/>
                </a:lnTo>
                <a:lnTo>
                  <a:pt x="1768475" y="739775"/>
                </a:lnTo>
                <a:lnTo>
                  <a:pt x="1768475" y="739775"/>
                </a:lnTo>
                <a:lnTo>
                  <a:pt x="1768475" y="739775"/>
                </a:lnTo>
                <a:lnTo>
                  <a:pt x="1768475" y="739775"/>
                </a:lnTo>
                <a:lnTo>
                  <a:pt x="1768475" y="717550"/>
                </a:lnTo>
                <a:lnTo>
                  <a:pt x="1905000" y="717550"/>
                </a:lnTo>
                <a:lnTo>
                  <a:pt x="1905000" y="711200"/>
                </a:lnTo>
                <a:lnTo>
                  <a:pt x="2051050" y="711200"/>
                </a:lnTo>
                <a:lnTo>
                  <a:pt x="2051050" y="650875"/>
                </a:lnTo>
                <a:lnTo>
                  <a:pt x="2187575" y="650875"/>
                </a:lnTo>
                <a:lnTo>
                  <a:pt x="2187575" y="577850"/>
                </a:lnTo>
                <a:lnTo>
                  <a:pt x="2333625" y="577850"/>
                </a:lnTo>
                <a:lnTo>
                  <a:pt x="2333625" y="495300"/>
                </a:lnTo>
                <a:lnTo>
                  <a:pt x="2492375" y="495300"/>
                </a:lnTo>
                <a:lnTo>
                  <a:pt x="2492375" y="450850"/>
                </a:lnTo>
                <a:lnTo>
                  <a:pt x="2619375" y="450850"/>
                </a:lnTo>
                <a:lnTo>
                  <a:pt x="2619375" y="273050"/>
                </a:lnTo>
                <a:lnTo>
                  <a:pt x="2778125" y="273050"/>
                </a:lnTo>
                <a:lnTo>
                  <a:pt x="2778125" y="165100"/>
                </a:lnTo>
                <a:lnTo>
                  <a:pt x="2924175" y="165100"/>
                </a:lnTo>
                <a:lnTo>
                  <a:pt x="2924175" y="73025"/>
                </a:lnTo>
                <a:lnTo>
                  <a:pt x="3073400" y="73025"/>
                </a:lnTo>
                <a:lnTo>
                  <a:pt x="3073400" y="0"/>
                </a:lnTo>
                <a:lnTo>
                  <a:pt x="3197225"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5" name="Straight Connector 94">
            <a:extLst>
              <a:ext uri="{FF2B5EF4-FFF2-40B4-BE49-F238E27FC236}">
                <a16:creationId xmlns:a16="http://schemas.microsoft.com/office/drawing/2014/main" id="{64871B12-E5BF-4F06-91A6-3FD0B4F4BCB9}"/>
              </a:ext>
            </a:extLst>
          </p:cNvPr>
          <p:cNvCxnSpPr/>
          <p:nvPr/>
        </p:nvCxnSpPr>
        <p:spPr bwMode="auto">
          <a:xfrm>
            <a:off x="6727315" y="5836158"/>
            <a:ext cx="3141074"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016EF72-766E-4295-94A0-5C59F389E12A}"/>
              </a:ext>
            </a:extLst>
          </p:cNvPr>
          <p:cNvCxnSpPr>
            <a:cxnSpLocks/>
          </p:cNvCxnSpPr>
          <p:nvPr/>
        </p:nvCxnSpPr>
        <p:spPr bwMode="auto">
          <a:xfrm>
            <a:off x="6727315"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5488D9D-CA7F-4548-80B9-0179BB96E7E5}"/>
              </a:ext>
            </a:extLst>
          </p:cNvPr>
          <p:cNvCxnSpPr>
            <a:cxnSpLocks/>
          </p:cNvCxnSpPr>
          <p:nvPr/>
        </p:nvCxnSpPr>
        <p:spPr bwMode="auto">
          <a:xfrm>
            <a:off x="7039572"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D188FDE-4338-440C-9952-3314D7132F5A}"/>
              </a:ext>
            </a:extLst>
          </p:cNvPr>
          <p:cNvCxnSpPr>
            <a:cxnSpLocks/>
          </p:cNvCxnSpPr>
          <p:nvPr/>
        </p:nvCxnSpPr>
        <p:spPr bwMode="auto">
          <a:xfrm>
            <a:off x="7351829"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9A8199F-C62B-4432-90FD-EEFCD20DE6F2}"/>
              </a:ext>
            </a:extLst>
          </p:cNvPr>
          <p:cNvCxnSpPr>
            <a:cxnSpLocks/>
          </p:cNvCxnSpPr>
          <p:nvPr/>
        </p:nvCxnSpPr>
        <p:spPr bwMode="auto">
          <a:xfrm>
            <a:off x="7664086"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FC1AEA41-7EF5-453A-999B-79A6E8556CD1}"/>
              </a:ext>
            </a:extLst>
          </p:cNvPr>
          <p:cNvCxnSpPr>
            <a:cxnSpLocks/>
          </p:cNvCxnSpPr>
          <p:nvPr/>
        </p:nvCxnSpPr>
        <p:spPr bwMode="auto">
          <a:xfrm>
            <a:off x="7976343"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32631E6-D24F-4F93-9B61-824C9E2FEA7B}"/>
              </a:ext>
            </a:extLst>
          </p:cNvPr>
          <p:cNvCxnSpPr>
            <a:cxnSpLocks/>
          </p:cNvCxnSpPr>
          <p:nvPr/>
        </p:nvCxnSpPr>
        <p:spPr bwMode="auto">
          <a:xfrm>
            <a:off x="8288600"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7753809-288B-4117-ABCE-7858CE0E1CDB}"/>
              </a:ext>
            </a:extLst>
          </p:cNvPr>
          <p:cNvCxnSpPr>
            <a:cxnSpLocks/>
          </p:cNvCxnSpPr>
          <p:nvPr/>
        </p:nvCxnSpPr>
        <p:spPr bwMode="auto">
          <a:xfrm>
            <a:off x="8600857"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0E45CBC-D7A9-4471-A1D4-EA0DBBB42FE1}"/>
              </a:ext>
            </a:extLst>
          </p:cNvPr>
          <p:cNvCxnSpPr>
            <a:cxnSpLocks/>
          </p:cNvCxnSpPr>
          <p:nvPr/>
        </p:nvCxnSpPr>
        <p:spPr bwMode="auto">
          <a:xfrm>
            <a:off x="8913114"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0467425-9483-45A8-A884-77D10CF96FF5}"/>
              </a:ext>
            </a:extLst>
          </p:cNvPr>
          <p:cNvCxnSpPr>
            <a:cxnSpLocks/>
          </p:cNvCxnSpPr>
          <p:nvPr/>
        </p:nvCxnSpPr>
        <p:spPr bwMode="auto">
          <a:xfrm>
            <a:off x="9225371"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B26F6D7-6024-41CF-AD78-B5FCA68CEFE1}"/>
              </a:ext>
            </a:extLst>
          </p:cNvPr>
          <p:cNvCxnSpPr>
            <a:cxnSpLocks/>
          </p:cNvCxnSpPr>
          <p:nvPr/>
        </p:nvCxnSpPr>
        <p:spPr bwMode="auto">
          <a:xfrm>
            <a:off x="9537628" y="58361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C60CD18-CE3A-40A6-9D2B-594E530D9C90}"/>
              </a:ext>
            </a:extLst>
          </p:cNvPr>
          <p:cNvCxnSpPr>
            <a:cxnSpLocks/>
          </p:cNvCxnSpPr>
          <p:nvPr/>
        </p:nvCxnSpPr>
        <p:spPr bwMode="auto">
          <a:xfrm>
            <a:off x="9854649" y="583615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1C3D6061-4A73-4178-AC7F-C512F87C3880}"/>
              </a:ext>
            </a:extLst>
          </p:cNvPr>
          <p:cNvSpPr txBox="1"/>
          <p:nvPr/>
        </p:nvSpPr>
        <p:spPr bwMode="auto">
          <a:xfrm>
            <a:off x="9607241"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0" name="TextBox 109">
            <a:extLst>
              <a:ext uri="{FF2B5EF4-FFF2-40B4-BE49-F238E27FC236}">
                <a16:creationId xmlns:a16="http://schemas.microsoft.com/office/drawing/2014/main" id="{B5E29E71-EB79-4CCF-852B-449EFF2A8393}"/>
              </a:ext>
            </a:extLst>
          </p:cNvPr>
          <p:cNvSpPr txBox="1"/>
          <p:nvPr/>
        </p:nvSpPr>
        <p:spPr bwMode="auto">
          <a:xfrm>
            <a:off x="648293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2" name="TextBox 111">
            <a:extLst>
              <a:ext uri="{FF2B5EF4-FFF2-40B4-BE49-F238E27FC236}">
                <a16:creationId xmlns:a16="http://schemas.microsoft.com/office/drawing/2014/main" id="{03725B12-D4DA-42A2-B394-F4A1C9482171}"/>
              </a:ext>
            </a:extLst>
          </p:cNvPr>
          <p:cNvSpPr txBox="1"/>
          <p:nvPr/>
        </p:nvSpPr>
        <p:spPr bwMode="auto">
          <a:xfrm>
            <a:off x="679536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114" name="TextBox 113">
            <a:extLst>
              <a:ext uri="{FF2B5EF4-FFF2-40B4-BE49-F238E27FC236}">
                <a16:creationId xmlns:a16="http://schemas.microsoft.com/office/drawing/2014/main" id="{805CAD0B-EAA9-447E-8286-F9A30B70D598}"/>
              </a:ext>
            </a:extLst>
          </p:cNvPr>
          <p:cNvSpPr txBox="1"/>
          <p:nvPr/>
        </p:nvSpPr>
        <p:spPr bwMode="auto">
          <a:xfrm>
            <a:off x="710779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16" name="TextBox 115">
            <a:extLst>
              <a:ext uri="{FF2B5EF4-FFF2-40B4-BE49-F238E27FC236}">
                <a16:creationId xmlns:a16="http://schemas.microsoft.com/office/drawing/2014/main" id="{94F2878F-0D85-4511-B78B-E2A1158A6875}"/>
              </a:ext>
            </a:extLst>
          </p:cNvPr>
          <p:cNvSpPr txBox="1"/>
          <p:nvPr/>
        </p:nvSpPr>
        <p:spPr bwMode="auto">
          <a:xfrm>
            <a:off x="742022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p:txBody>
      </p:sp>
      <p:sp>
        <p:nvSpPr>
          <p:cNvPr id="118" name="TextBox 117">
            <a:extLst>
              <a:ext uri="{FF2B5EF4-FFF2-40B4-BE49-F238E27FC236}">
                <a16:creationId xmlns:a16="http://schemas.microsoft.com/office/drawing/2014/main" id="{F11C4150-93F1-4190-9079-5FC6465852F2}"/>
              </a:ext>
            </a:extLst>
          </p:cNvPr>
          <p:cNvSpPr txBox="1"/>
          <p:nvPr/>
        </p:nvSpPr>
        <p:spPr bwMode="auto">
          <a:xfrm>
            <a:off x="773265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20" name="TextBox 119">
            <a:extLst>
              <a:ext uri="{FF2B5EF4-FFF2-40B4-BE49-F238E27FC236}">
                <a16:creationId xmlns:a16="http://schemas.microsoft.com/office/drawing/2014/main" id="{D4AD19A8-5D22-4835-856E-96DF0E620458}"/>
              </a:ext>
            </a:extLst>
          </p:cNvPr>
          <p:cNvSpPr txBox="1"/>
          <p:nvPr/>
        </p:nvSpPr>
        <p:spPr bwMode="auto">
          <a:xfrm>
            <a:off x="804508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122" name="TextBox 121">
            <a:extLst>
              <a:ext uri="{FF2B5EF4-FFF2-40B4-BE49-F238E27FC236}">
                <a16:creationId xmlns:a16="http://schemas.microsoft.com/office/drawing/2014/main" id="{A7D32905-4B14-4814-8861-9514D537CC5E}"/>
              </a:ext>
            </a:extLst>
          </p:cNvPr>
          <p:cNvSpPr txBox="1"/>
          <p:nvPr/>
        </p:nvSpPr>
        <p:spPr bwMode="auto">
          <a:xfrm>
            <a:off x="835751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124" name="TextBox 123">
            <a:extLst>
              <a:ext uri="{FF2B5EF4-FFF2-40B4-BE49-F238E27FC236}">
                <a16:creationId xmlns:a16="http://schemas.microsoft.com/office/drawing/2014/main" id="{4AF36CD5-7D4E-401F-AED5-D1BFC75947C1}"/>
              </a:ext>
            </a:extLst>
          </p:cNvPr>
          <p:cNvSpPr txBox="1"/>
          <p:nvPr/>
        </p:nvSpPr>
        <p:spPr bwMode="auto">
          <a:xfrm>
            <a:off x="866994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126" name="TextBox 125">
            <a:extLst>
              <a:ext uri="{FF2B5EF4-FFF2-40B4-BE49-F238E27FC236}">
                <a16:creationId xmlns:a16="http://schemas.microsoft.com/office/drawing/2014/main" id="{7CF6BA37-6880-403C-8FAE-CC3C3E9226C5}"/>
              </a:ext>
            </a:extLst>
          </p:cNvPr>
          <p:cNvSpPr txBox="1"/>
          <p:nvPr/>
        </p:nvSpPr>
        <p:spPr bwMode="auto">
          <a:xfrm>
            <a:off x="898237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128" name="TextBox 127">
            <a:extLst>
              <a:ext uri="{FF2B5EF4-FFF2-40B4-BE49-F238E27FC236}">
                <a16:creationId xmlns:a16="http://schemas.microsoft.com/office/drawing/2014/main" id="{003317E4-BAE0-41B9-8220-B74A12ADDD47}"/>
              </a:ext>
            </a:extLst>
          </p:cNvPr>
          <p:cNvSpPr txBox="1"/>
          <p:nvPr/>
        </p:nvSpPr>
        <p:spPr bwMode="auto">
          <a:xfrm>
            <a:off x="9294807" y="5820087"/>
            <a:ext cx="5015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a:t>
            </a:r>
          </a:p>
        </p:txBody>
      </p:sp>
      <p:cxnSp>
        <p:nvCxnSpPr>
          <p:cNvPr id="130" name="Straight Connector 129">
            <a:extLst>
              <a:ext uri="{FF2B5EF4-FFF2-40B4-BE49-F238E27FC236}">
                <a16:creationId xmlns:a16="http://schemas.microsoft.com/office/drawing/2014/main" id="{15F05D05-D076-4A80-833A-7C8AC2DE8F10}"/>
              </a:ext>
            </a:extLst>
          </p:cNvPr>
          <p:cNvCxnSpPr>
            <a:cxnSpLocks/>
          </p:cNvCxnSpPr>
          <p:nvPr/>
        </p:nvCxnSpPr>
        <p:spPr bwMode="auto">
          <a:xfrm flipH="1">
            <a:off x="6658530" y="39703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F983090-DB2F-4157-8F26-A1A2F068D264}"/>
              </a:ext>
            </a:extLst>
          </p:cNvPr>
          <p:cNvCxnSpPr>
            <a:cxnSpLocks/>
          </p:cNvCxnSpPr>
          <p:nvPr/>
        </p:nvCxnSpPr>
        <p:spPr bwMode="auto">
          <a:xfrm flipH="1">
            <a:off x="6658530" y="4679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B1DD437-B782-4A01-9811-0574812AAE13}"/>
              </a:ext>
            </a:extLst>
          </p:cNvPr>
          <p:cNvCxnSpPr>
            <a:cxnSpLocks/>
          </p:cNvCxnSpPr>
          <p:nvPr/>
        </p:nvCxnSpPr>
        <p:spPr bwMode="auto">
          <a:xfrm flipH="1">
            <a:off x="6658530" y="5389571"/>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4" name="TextBox 133">
            <a:extLst>
              <a:ext uri="{FF2B5EF4-FFF2-40B4-BE49-F238E27FC236}">
                <a16:creationId xmlns:a16="http://schemas.microsoft.com/office/drawing/2014/main" id="{EB9DF860-B312-4FFA-A9BA-3426B85A8FD5}"/>
              </a:ext>
            </a:extLst>
          </p:cNvPr>
          <p:cNvSpPr txBox="1"/>
          <p:nvPr/>
        </p:nvSpPr>
        <p:spPr bwMode="auto">
          <a:xfrm>
            <a:off x="5242849" y="3606935"/>
            <a:ext cx="1464508" cy="72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hydrocortisone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101)</a:t>
            </a:r>
          </a:p>
        </p:txBody>
      </p:sp>
      <p:sp>
        <p:nvSpPr>
          <p:cNvPr id="136" name="TextBox 135">
            <a:extLst>
              <a:ext uri="{FF2B5EF4-FFF2-40B4-BE49-F238E27FC236}">
                <a16:creationId xmlns:a16="http://schemas.microsoft.com/office/drawing/2014/main" id="{501B60D6-4978-40D6-B377-D6BB0BEB1029}"/>
              </a:ext>
            </a:extLst>
          </p:cNvPr>
          <p:cNvSpPr txBox="1"/>
          <p:nvPr/>
        </p:nvSpPr>
        <p:spPr bwMode="auto">
          <a:xfrm>
            <a:off x="4946820" y="4321673"/>
            <a:ext cx="1760537" cy="72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Shock-dependent</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hydrocortisone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141)</a:t>
            </a:r>
          </a:p>
        </p:txBody>
      </p:sp>
      <p:sp>
        <p:nvSpPr>
          <p:cNvPr id="138" name="TextBox 137">
            <a:extLst>
              <a:ext uri="{FF2B5EF4-FFF2-40B4-BE49-F238E27FC236}">
                <a16:creationId xmlns:a16="http://schemas.microsoft.com/office/drawing/2014/main" id="{4D07F842-918C-4C1A-A0C6-66A4480FB903}"/>
              </a:ext>
            </a:extLst>
          </p:cNvPr>
          <p:cNvSpPr txBox="1"/>
          <p:nvPr/>
        </p:nvSpPr>
        <p:spPr bwMode="auto">
          <a:xfrm>
            <a:off x="5242849" y="5035074"/>
            <a:ext cx="1464508" cy="72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85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Fixed-dose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hydrocortisone</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137)</a:t>
            </a:r>
          </a:p>
        </p:txBody>
      </p:sp>
      <p:sp>
        <p:nvSpPr>
          <p:cNvPr id="140" name="TextBox 139">
            <a:extLst>
              <a:ext uri="{FF2B5EF4-FFF2-40B4-BE49-F238E27FC236}">
                <a16:creationId xmlns:a16="http://schemas.microsoft.com/office/drawing/2014/main" id="{80094DA1-C7FC-4B86-B6F1-B83D68386453}"/>
              </a:ext>
            </a:extLst>
          </p:cNvPr>
          <p:cNvSpPr txBox="1"/>
          <p:nvPr/>
        </p:nvSpPr>
        <p:spPr bwMode="auto">
          <a:xfrm>
            <a:off x="9950882" y="3323815"/>
            <a:ext cx="1926581" cy="5127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5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Organ Support–Free Days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50" name="Group 249">
            <a:extLst>
              <a:ext uri="{FF2B5EF4-FFF2-40B4-BE49-F238E27FC236}">
                <a16:creationId xmlns:a16="http://schemas.microsoft.com/office/drawing/2014/main" id="{07DA94E7-0A44-44A8-A47A-46679AEB587D}"/>
              </a:ext>
            </a:extLst>
          </p:cNvPr>
          <p:cNvGrpSpPr/>
          <p:nvPr/>
        </p:nvGrpSpPr>
        <p:grpSpPr>
          <a:xfrm>
            <a:off x="9950882" y="3821135"/>
            <a:ext cx="2086618" cy="1768433"/>
            <a:chOff x="9950882" y="3821135"/>
            <a:chExt cx="2086618" cy="1768433"/>
          </a:xfrm>
        </p:grpSpPr>
        <p:sp>
          <p:nvSpPr>
            <p:cNvPr id="142" name="TextBox 141">
              <a:extLst>
                <a:ext uri="{FF2B5EF4-FFF2-40B4-BE49-F238E27FC236}">
                  <a16:creationId xmlns:a16="http://schemas.microsoft.com/office/drawing/2014/main" id="{F16EE890-6EAF-46F1-9988-7867AF09A0C6}"/>
                </a:ext>
              </a:extLst>
            </p:cNvPr>
            <p:cNvSpPr txBox="1"/>
            <p:nvPr/>
          </p:nvSpPr>
          <p:spPr bwMode="auto">
            <a:xfrm>
              <a:off x="10183456" y="3821135"/>
              <a:ext cx="726146" cy="1768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44" name="TextBox 143">
              <a:extLst>
                <a:ext uri="{FF2B5EF4-FFF2-40B4-BE49-F238E27FC236}">
                  <a16:creationId xmlns:a16="http://schemas.microsoft.com/office/drawing/2014/main" id="{BF5F08B2-A1C6-4424-87E5-A2D036F504A6}"/>
                </a:ext>
              </a:extLst>
            </p:cNvPr>
            <p:cNvSpPr txBox="1"/>
            <p:nvPr/>
          </p:nvSpPr>
          <p:spPr bwMode="auto">
            <a:xfrm>
              <a:off x="11021523" y="3821135"/>
              <a:ext cx="484577" cy="1768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46" name="TextBox 145">
              <a:extLst>
                <a:ext uri="{FF2B5EF4-FFF2-40B4-BE49-F238E27FC236}">
                  <a16:creationId xmlns:a16="http://schemas.microsoft.com/office/drawing/2014/main" id="{4A0D5331-4A24-4E46-BAF9-A385B78661C4}"/>
                </a:ext>
              </a:extLst>
            </p:cNvPr>
            <p:cNvSpPr txBox="1"/>
            <p:nvPr/>
          </p:nvSpPr>
          <p:spPr bwMode="auto">
            <a:xfrm>
              <a:off x="11552923" y="3821135"/>
              <a:ext cx="484577" cy="15591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47" name="Rectangle 146">
              <a:extLst>
                <a:ext uri="{FF2B5EF4-FFF2-40B4-BE49-F238E27FC236}">
                  <a16:creationId xmlns:a16="http://schemas.microsoft.com/office/drawing/2014/main" id="{7B141F3F-88BA-479D-BB0F-DE0D60D0DB1B}"/>
                </a:ext>
              </a:extLst>
            </p:cNvPr>
            <p:cNvSpPr/>
            <p:nvPr/>
          </p:nvSpPr>
          <p:spPr bwMode="auto">
            <a:xfrm>
              <a:off x="9950882" y="3894853"/>
              <a:ext cx="269936" cy="141287"/>
            </a:xfrm>
            <a:prstGeom prst="rect">
              <a:avLst/>
            </a:prstGeom>
            <a:solidFill>
              <a:schemeClr val="accent3">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B4B45C6B-9774-4C03-A357-8EE8D499A601}"/>
                </a:ext>
              </a:extLst>
            </p:cNvPr>
            <p:cNvSpPr/>
            <p:nvPr/>
          </p:nvSpPr>
          <p:spPr bwMode="auto">
            <a:xfrm>
              <a:off x="10074514" y="4106420"/>
              <a:ext cx="146304" cy="141287"/>
            </a:xfrm>
            <a:prstGeom prst="rect">
              <a:avLst/>
            </a:prstGeom>
            <a:solidFill>
              <a:schemeClr val="accent3">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4DB1F67D-21D6-48C1-B94B-124DD4CDCEA5}"/>
                </a:ext>
              </a:extLst>
            </p:cNvPr>
            <p:cNvSpPr/>
            <p:nvPr/>
          </p:nvSpPr>
          <p:spPr bwMode="auto">
            <a:xfrm>
              <a:off x="10074514" y="4311729"/>
              <a:ext cx="146304" cy="14128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id="{1828517D-D68C-4EB6-A6B5-49415F7B8715}"/>
                </a:ext>
              </a:extLst>
            </p:cNvPr>
            <p:cNvSpPr/>
            <p:nvPr/>
          </p:nvSpPr>
          <p:spPr bwMode="auto">
            <a:xfrm>
              <a:off x="10074514" y="4517038"/>
              <a:ext cx="146304" cy="141287"/>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Rectangle 154">
              <a:extLst>
                <a:ext uri="{FF2B5EF4-FFF2-40B4-BE49-F238E27FC236}">
                  <a16:creationId xmlns:a16="http://schemas.microsoft.com/office/drawing/2014/main" id="{A0DFDBCD-849D-43A5-9BCB-D40146ED26D3}"/>
                </a:ext>
              </a:extLst>
            </p:cNvPr>
            <p:cNvSpPr/>
            <p:nvPr/>
          </p:nvSpPr>
          <p:spPr bwMode="auto">
            <a:xfrm>
              <a:off x="10074514" y="4722347"/>
              <a:ext cx="146304" cy="141287"/>
            </a:xfrm>
            <a:prstGeom prst="rect">
              <a:avLst/>
            </a:prstGeom>
            <a:solidFill>
              <a:schemeClr val="accent3">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Rectangle 156">
              <a:extLst>
                <a:ext uri="{FF2B5EF4-FFF2-40B4-BE49-F238E27FC236}">
                  <a16:creationId xmlns:a16="http://schemas.microsoft.com/office/drawing/2014/main" id="{F08AB9C6-C16E-4398-9F07-E52104CCC763}"/>
                </a:ext>
              </a:extLst>
            </p:cNvPr>
            <p:cNvSpPr/>
            <p:nvPr/>
          </p:nvSpPr>
          <p:spPr bwMode="auto">
            <a:xfrm>
              <a:off x="10074514" y="4927656"/>
              <a:ext cx="146304" cy="141287"/>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Rectangle 158">
              <a:extLst>
                <a:ext uri="{FF2B5EF4-FFF2-40B4-BE49-F238E27FC236}">
                  <a16:creationId xmlns:a16="http://schemas.microsoft.com/office/drawing/2014/main" id="{A5386700-77A8-469F-A866-2921FC22527B}"/>
                </a:ext>
              </a:extLst>
            </p:cNvPr>
            <p:cNvSpPr/>
            <p:nvPr/>
          </p:nvSpPr>
          <p:spPr bwMode="auto">
            <a:xfrm>
              <a:off x="10074514" y="5132965"/>
              <a:ext cx="146304" cy="141287"/>
            </a:xfrm>
            <a:prstGeom prst="rect">
              <a:avLst/>
            </a:prstGeom>
            <a:solidFill>
              <a:srgbClr val="FDF0E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6001C53C-D7A7-4F08-A33D-CE96D019AB25}"/>
                </a:ext>
              </a:extLst>
            </p:cNvPr>
            <p:cNvSpPr/>
            <p:nvPr/>
          </p:nvSpPr>
          <p:spPr bwMode="auto">
            <a:xfrm>
              <a:off x="10074514" y="5338275"/>
              <a:ext cx="146304" cy="141287"/>
            </a:xfrm>
            <a:prstGeom prst="rect">
              <a:avLst/>
            </a:prstGeom>
            <a:solidFill>
              <a:srgbClr val="FFF6E7"/>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F8895B3F-2813-4665-8639-2412D19CEC0F}"/>
                </a:ext>
              </a:extLst>
            </p:cNvPr>
            <p:cNvSpPr/>
            <p:nvPr/>
          </p:nvSpPr>
          <p:spPr bwMode="auto">
            <a:xfrm>
              <a:off x="10859875" y="4102001"/>
              <a:ext cx="146304" cy="141287"/>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D0B1B974-ADDE-46E6-B2BC-94F2C3598128}"/>
                </a:ext>
              </a:extLst>
            </p:cNvPr>
            <p:cNvSpPr/>
            <p:nvPr/>
          </p:nvSpPr>
          <p:spPr bwMode="auto">
            <a:xfrm>
              <a:off x="10859875" y="4309149"/>
              <a:ext cx="146304" cy="141287"/>
            </a:xfrm>
            <a:prstGeom prst="rect">
              <a:avLst/>
            </a:prstGeom>
            <a:solidFill>
              <a:schemeClr val="accent5">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D743BD0E-8CF3-4732-9799-33798D066C92}"/>
                </a:ext>
              </a:extLst>
            </p:cNvPr>
            <p:cNvSpPr/>
            <p:nvPr/>
          </p:nvSpPr>
          <p:spPr bwMode="auto">
            <a:xfrm>
              <a:off x="10859875" y="4516297"/>
              <a:ext cx="146304" cy="141287"/>
            </a:xfrm>
            <a:prstGeom prst="rect">
              <a:avLst/>
            </a:prstGeom>
            <a:solidFill>
              <a:schemeClr val="accent5">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54D6D373-E5F8-4D0B-9DFF-D2A948886316}"/>
                </a:ext>
              </a:extLst>
            </p:cNvPr>
            <p:cNvSpPr/>
            <p:nvPr/>
          </p:nvSpPr>
          <p:spPr bwMode="auto">
            <a:xfrm>
              <a:off x="10859875" y="4723445"/>
              <a:ext cx="146304" cy="141287"/>
            </a:xfrm>
            <a:prstGeom prst="rect">
              <a:avLst/>
            </a:prstGeom>
            <a:solidFill>
              <a:schemeClr val="accent5">
                <a:lumMod val="5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1F7F9EDE-4911-4EC6-96D9-7C63216CC55F}"/>
                </a:ext>
              </a:extLst>
            </p:cNvPr>
            <p:cNvSpPr/>
            <p:nvPr/>
          </p:nvSpPr>
          <p:spPr bwMode="auto">
            <a:xfrm>
              <a:off x="10859875" y="4930593"/>
              <a:ext cx="146304" cy="141287"/>
            </a:xfrm>
            <a:prstGeom prst="rect">
              <a:avLst/>
            </a:prstGeom>
            <a:solidFill>
              <a:schemeClr val="bg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Rectangle 186">
              <a:extLst>
                <a:ext uri="{FF2B5EF4-FFF2-40B4-BE49-F238E27FC236}">
                  <a16:creationId xmlns:a16="http://schemas.microsoft.com/office/drawing/2014/main" id="{173108EF-AA51-42D1-87B1-92D50B6457AF}"/>
                </a:ext>
              </a:extLst>
            </p:cNvPr>
            <p:cNvSpPr/>
            <p:nvPr/>
          </p:nvSpPr>
          <p:spPr bwMode="auto">
            <a:xfrm>
              <a:off x="10859875" y="5137741"/>
              <a:ext cx="146304" cy="14128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21043105-3B1C-4B0A-A6B8-4E1595637021}"/>
                </a:ext>
              </a:extLst>
            </p:cNvPr>
            <p:cNvSpPr/>
            <p:nvPr/>
          </p:nvSpPr>
          <p:spPr bwMode="auto">
            <a:xfrm>
              <a:off x="10859875" y="5344889"/>
              <a:ext cx="146304" cy="141287"/>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35C210CF-3C0D-41D8-B3A5-F6EB02B1155F}"/>
                </a:ext>
              </a:extLst>
            </p:cNvPr>
            <p:cNvSpPr/>
            <p:nvPr/>
          </p:nvSpPr>
          <p:spPr bwMode="auto">
            <a:xfrm>
              <a:off x="10859875" y="3894853"/>
              <a:ext cx="146304" cy="141287"/>
            </a:xfrm>
            <a:prstGeom prst="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67D2395A-2F04-4127-AB0B-CC6F11F0EC18}"/>
                </a:ext>
              </a:extLst>
            </p:cNvPr>
            <p:cNvSpPr/>
            <p:nvPr/>
          </p:nvSpPr>
          <p:spPr bwMode="auto">
            <a:xfrm>
              <a:off x="11444618" y="4102001"/>
              <a:ext cx="146304" cy="141287"/>
            </a:xfrm>
            <a:prstGeom prst="rect">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0FDAB3EA-3E0B-4C85-AFEA-D9D9C4BA44CF}"/>
                </a:ext>
              </a:extLst>
            </p:cNvPr>
            <p:cNvSpPr/>
            <p:nvPr/>
          </p:nvSpPr>
          <p:spPr bwMode="auto">
            <a:xfrm>
              <a:off x="11444618" y="4309149"/>
              <a:ext cx="146304" cy="141287"/>
            </a:xfrm>
            <a:prstGeom prst="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B7782D65-990C-48B8-9C47-A09143AB2EDC}"/>
                </a:ext>
              </a:extLst>
            </p:cNvPr>
            <p:cNvSpPr/>
            <p:nvPr/>
          </p:nvSpPr>
          <p:spPr bwMode="auto">
            <a:xfrm>
              <a:off x="11444618" y="4516297"/>
              <a:ext cx="146304" cy="141287"/>
            </a:xfrm>
            <a:prstGeom prst="rect">
              <a:avLst/>
            </a:prstGeom>
            <a:solidFill>
              <a:srgbClr val="F3F9FB"/>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C659D2B0-A1FE-4C88-B549-02560375BB87}"/>
                </a:ext>
              </a:extLst>
            </p:cNvPr>
            <p:cNvSpPr/>
            <p:nvPr/>
          </p:nvSpPr>
          <p:spPr bwMode="auto">
            <a:xfrm>
              <a:off x="11444618" y="4723445"/>
              <a:ext cx="146304" cy="141287"/>
            </a:xfrm>
            <a:prstGeom prst="rect">
              <a:avLst/>
            </a:prstGeom>
            <a:solidFill>
              <a:schemeClr val="tx1">
                <a:lumMod val="95000"/>
              </a:schemeClr>
            </a:solidFill>
            <a:ln w="0">
              <a:solidFill>
                <a:schemeClr val="tx1">
                  <a:lumMod val="9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8C98B97E-CA5A-4BE0-B127-E7E2E5AEB79B}"/>
                </a:ext>
              </a:extLst>
            </p:cNvPr>
            <p:cNvSpPr/>
            <p:nvPr/>
          </p:nvSpPr>
          <p:spPr bwMode="auto">
            <a:xfrm>
              <a:off x="11444618" y="4930593"/>
              <a:ext cx="146304" cy="141287"/>
            </a:xfrm>
            <a:prstGeom prst="rect">
              <a:avLst/>
            </a:prstGeom>
            <a:solidFill>
              <a:schemeClr val="tx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6D5A214D-30E5-4B19-8039-86EC6085AE4B}"/>
                </a:ext>
              </a:extLst>
            </p:cNvPr>
            <p:cNvSpPr/>
            <p:nvPr/>
          </p:nvSpPr>
          <p:spPr bwMode="auto">
            <a:xfrm>
              <a:off x="11444618" y="5137741"/>
              <a:ext cx="146304" cy="141287"/>
            </a:xfrm>
            <a:prstGeom prst="rect">
              <a:avLst/>
            </a:prstGeom>
            <a:solidFill>
              <a:schemeClr val="tx2">
                <a:lumMod val="7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11868657-E45A-472A-B6F0-97820F62A4F5}"/>
                </a:ext>
              </a:extLst>
            </p:cNvPr>
            <p:cNvSpPr/>
            <p:nvPr/>
          </p:nvSpPr>
          <p:spPr bwMode="auto">
            <a:xfrm>
              <a:off x="11444618" y="3894853"/>
              <a:ext cx="146304" cy="141287"/>
            </a:xfrm>
            <a:prstGeom prst="rect">
              <a:avLst/>
            </a:prstGeom>
            <a:solidFill>
              <a:schemeClr val="accent2">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93" name="Straight Connector 92">
            <a:extLst>
              <a:ext uri="{FF2B5EF4-FFF2-40B4-BE49-F238E27FC236}">
                <a16:creationId xmlns:a16="http://schemas.microsoft.com/office/drawing/2014/main" id="{BD4C1029-B7C3-41CA-BFB9-33133D9FD41D}"/>
              </a:ext>
            </a:extLst>
          </p:cNvPr>
          <p:cNvCxnSpPr/>
          <p:nvPr/>
        </p:nvCxnSpPr>
        <p:spPr bwMode="auto">
          <a:xfrm flipV="1">
            <a:off x="6727315" y="3651111"/>
            <a:ext cx="0" cy="2185047"/>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4730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3">
            <a:extLst>
              <a:ext uri="{FF2B5EF4-FFF2-40B4-BE49-F238E27FC236}">
                <a16:creationId xmlns:a16="http://schemas.microsoft.com/office/drawing/2014/main" id="{958F26C7-E3A9-4BFE-9C10-5C0F20D8A208}"/>
              </a:ext>
            </a:extLst>
          </p:cNvPr>
          <p:cNvSpPr txBox="1">
            <a:spLocks/>
          </p:cNvSpPr>
          <p:nvPr/>
        </p:nvSpPr>
        <p:spPr bwMode="auto">
          <a:xfrm>
            <a:off x="6252634" y="1510730"/>
            <a:ext cx="5229570" cy="14616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285750" marR="0" lvl="0" indent="-285750" algn="l" defTabSz="914400" rtl="0" eaLnBrk="1" fontAlgn="base" latinLnBrk="0" hangingPunct="1">
              <a:lnSpc>
                <a:spcPct val="100000"/>
              </a:lnSpc>
              <a:spcBef>
                <a:spcPts val="1000"/>
              </a:spcBef>
              <a:spcAft>
                <a:spcPct val="0"/>
              </a:spcAft>
              <a:buClrTx/>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Hydrocortisone therapy not associated with increased rate of secondary infections</a:t>
            </a:r>
          </a:p>
          <a:p>
            <a:pPr marL="685800" marR="0" lvl="1" indent="-285750" algn="l" defTabSz="914400" rtl="0" eaLnBrk="1" fontAlgn="base" latinLnBrk="0" hangingPunct="1">
              <a:lnSpc>
                <a:spcPct val="100000"/>
              </a:lnSpc>
              <a:spcBef>
                <a:spcPts val="1000"/>
              </a:spcBef>
              <a:spcAft>
                <a:spcPct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Bacteremia: 6.6% with hydrocortisone vs 11.0% with placebo</a:t>
            </a:r>
          </a:p>
        </p:txBody>
      </p:sp>
      <p:sp>
        <p:nvSpPr>
          <p:cNvPr id="2" name="Title 1">
            <a:extLst>
              <a:ext uri="{FF2B5EF4-FFF2-40B4-BE49-F238E27FC236}">
                <a16:creationId xmlns:a16="http://schemas.microsoft.com/office/drawing/2014/main" id="{FEAAA1D9-4BFF-43BC-B672-D54939049DBC}"/>
              </a:ext>
            </a:extLst>
          </p:cNvPr>
          <p:cNvSpPr>
            <a:spLocks noGrp="1"/>
          </p:cNvSpPr>
          <p:nvPr>
            <p:ph type="title"/>
          </p:nvPr>
        </p:nvSpPr>
        <p:spPr/>
        <p:txBody>
          <a:bodyPr/>
          <a:lstStyle/>
          <a:p>
            <a:r>
              <a:rPr lang="en-US" dirty="0"/>
              <a:t>CAPE-COVID: Low-Dose Hydrocortisone to Treat </a:t>
            </a:r>
            <a:br>
              <a:rPr lang="en-US" dirty="0"/>
            </a:br>
            <a:r>
              <a:rPr lang="en-US" dirty="0"/>
              <a:t>COVID-19–Related Acute Respiratory Failure</a:t>
            </a:r>
          </a:p>
        </p:txBody>
      </p:sp>
      <p:sp>
        <p:nvSpPr>
          <p:cNvPr id="4" name="Content Placeholder 3">
            <a:extLst>
              <a:ext uri="{FF2B5EF4-FFF2-40B4-BE49-F238E27FC236}">
                <a16:creationId xmlns:a16="http://schemas.microsoft.com/office/drawing/2014/main" id="{5EF86C8B-16EB-413C-B2EB-FB12EC49AC25}"/>
              </a:ext>
            </a:extLst>
          </p:cNvPr>
          <p:cNvSpPr>
            <a:spLocks noGrp="1"/>
          </p:cNvSpPr>
          <p:nvPr>
            <p:ph sz="half" idx="1"/>
          </p:nvPr>
        </p:nvSpPr>
        <p:spPr>
          <a:xfrm>
            <a:off x="601820" y="1510730"/>
            <a:ext cx="5494180" cy="4678738"/>
          </a:xfrm>
        </p:spPr>
        <p:txBody>
          <a:bodyPr/>
          <a:lstStyle/>
          <a:p>
            <a:pPr>
              <a:spcBef>
                <a:spcPts val="600"/>
              </a:spcBef>
            </a:pPr>
            <a:r>
              <a:rPr lang="en-US" sz="2000" dirty="0"/>
              <a:t>Multicenter, randomized, double-blind trial in France assessing hydrocortisone (200 mg/day) vs placebo in patients in the ICU with COVID-19 and acute respiratory failure (N = 149) </a:t>
            </a:r>
          </a:p>
          <a:p>
            <a:pPr>
              <a:spcBef>
                <a:spcPts val="600"/>
              </a:spcBef>
            </a:pPr>
            <a:r>
              <a:rPr lang="en-US" sz="2000" dirty="0"/>
              <a:t>Study terminated early after results of RECOVERY trial demonstrated benefit for patients receiving dexamethasone (ethical considerations of continuing placebo)</a:t>
            </a:r>
          </a:p>
          <a:p>
            <a:pPr>
              <a:spcBef>
                <a:spcPts val="600"/>
              </a:spcBef>
            </a:pPr>
            <a:r>
              <a:rPr lang="en-US" sz="2000" dirty="0"/>
              <a:t>No difference in treatment failure on Day 21 between hydrocortisone (42.1%) vs placebo </a:t>
            </a:r>
            <a:br>
              <a:rPr lang="en-US" sz="2000" dirty="0"/>
            </a:br>
            <a:r>
              <a:rPr lang="en-US" sz="2000" dirty="0"/>
              <a:t>(50.7%) </a:t>
            </a:r>
          </a:p>
          <a:p>
            <a:pPr lvl="2">
              <a:spcBef>
                <a:spcPts val="600"/>
              </a:spcBef>
            </a:pPr>
            <a:r>
              <a:rPr lang="en-US" sz="1800" dirty="0"/>
              <a:t>Difference: -8.6% (95% CI: -24.9 to 7.7; </a:t>
            </a:r>
            <a:br>
              <a:rPr lang="en-US" sz="1800" dirty="0"/>
            </a:br>
            <a:r>
              <a:rPr lang="en-US" sz="1800" i="1" dirty="0"/>
              <a:t>P</a:t>
            </a:r>
            <a:r>
              <a:rPr lang="en-US" sz="1800" dirty="0"/>
              <a:t> = .29)</a:t>
            </a:r>
          </a:p>
          <a:p>
            <a:pPr lvl="2">
              <a:spcBef>
                <a:spcPts val="600"/>
              </a:spcBef>
            </a:pPr>
            <a:r>
              <a:rPr lang="en-US" sz="1800" dirty="0"/>
              <a:t>Study likely underpowered</a:t>
            </a:r>
          </a:p>
        </p:txBody>
      </p:sp>
      <p:sp>
        <p:nvSpPr>
          <p:cNvPr id="7" name="Text Box 15">
            <a:extLst>
              <a:ext uri="{FF2B5EF4-FFF2-40B4-BE49-F238E27FC236}">
                <a16:creationId xmlns:a16="http://schemas.microsoft.com/office/drawing/2014/main" id="{CA06B347-F2EB-4169-BFE2-0C0442899E27}"/>
              </a:ext>
            </a:extLst>
          </p:cNvPr>
          <p:cNvSpPr txBox="1">
            <a:spLocks noChangeArrowheads="1"/>
          </p:cNvSpPr>
          <p:nvPr/>
        </p:nvSpPr>
        <p:spPr bwMode="auto">
          <a:xfrm>
            <a:off x="401840" y="63741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Dequin. JAMA. 2020;</a:t>
            </a:r>
            <a:r>
              <a:rPr lang="en-US" altLang="en-US" sz="1200" b="0" spc="-10" dirty="0">
                <a:solidFill>
                  <a:srgbClr val="455560"/>
                </a:solidFill>
                <a:latin typeface="Calibri" panose="020F0502020204030204" pitchFamily="34" charset="0"/>
                <a:cs typeface="Arial" panose="020B0604020202020204" pitchFamily="34" charset="0"/>
              </a:rPr>
              <a:t>324:1298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NCT02517489.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8" name="Group 1">
            <a:extLst>
              <a:ext uri="{FF2B5EF4-FFF2-40B4-BE49-F238E27FC236}">
                <a16:creationId xmlns:a16="http://schemas.microsoft.com/office/drawing/2014/main" id="{B70BE4C7-BE91-4701-A6FA-89F865DBC067}"/>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14195DDA-3D29-47F6-9E4E-8F251B6A63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7B1EB09C-F9B9-4FB7-8362-279F325F428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Box 12">
            <a:extLst>
              <a:ext uri="{FF2B5EF4-FFF2-40B4-BE49-F238E27FC236}">
                <a16:creationId xmlns:a16="http://schemas.microsoft.com/office/drawing/2014/main" id="{F9A788BA-37C7-4444-BBC9-BF0368363E4D}"/>
              </a:ext>
            </a:extLst>
          </p:cNvPr>
          <p:cNvSpPr txBox="1"/>
          <p:nvPr/>
        </p:nvSpPr>
        <p:spPr bwMode="auto">
          <a:xfrm>
            <a:off x="6694590" y="2977519"/>
            <a:ext cx="46480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of Nosocomial Infections</a:t>
            </a:r>
          </a:p>
        </p:txBody>
      </p:sp>
      <p:sp>
        <p:nvSpPr>
          <p:cNvPr id="15" name="TextBox 14">
            <a:extLst>
              <a:ext uri="{FF2B5EF4-FFF2-40B4-BE49-F238E27FC236}">
                <a16:creationId xmlns:a16="http://schemas.microsoft.com/office/drawing/2014/main" id="{AD1169D3-DD3E-45B3-8DB2-0811B8FE3F00}"/>
              </a:ext>
            </a:extLst>
          </p:cNvPr>
          <p:cNvSpPr txBox="1"/>
          <p:nvPr/>
        </p:nvSpPr>
        <p:spPr bwMode="auto">
          <a:xfrm rot="16200000">
            <a:off x="5771896" y="4391905"/>
            <a:ext cx="2093977" cy="369332"/>
          </a:xfrm>
          <a:prstGeom prst="rect">
            <a:avLst/>
          </a:prstGeom>
          <a:solidFill>
            <a:schemeClr val="tx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sp>
        <p:nvSpPr>
          <p:cNvPr id="17" name="TextBox 16">
            <a:extLst>
              <a:ext uri="{FF2B5EF4-FFF2-40B4-BE49-F238E27FC236}">
                <a16:creationId xmlns:a16="http://schemas.microsoft.com/office/drawing/2014/main" id="{11DD215E-0D54-4DFB-AF8F-A72CE19B11A0}"/>
              </a:ext>
            </a:extLst>
          </p:cNvPr>
          <p:cNvSpPr txBox="1"/>
          <p:nvPr/>
        </p:nvSpPr>
        <p:spPr bwMode="auto">
          <a:xfrm>
            <a:off x="9033265" y="4602480"/>
            <a:ext cx="234140" cy="91440"/>
          </a:xfrm>
          <a:prstGeom prst="rect">
            <a:avLst/>
          </a:prstGeom>
          <a:solidFill>
            <a:schemeClr val="tx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DFCFEDB3-F277-4D56-A29D-45782001F939}"/>
              </a:ext>
            </a:extLst>
          </p:cNvPr>
          <p:cNvSpPr txBox="1"/>
          <p:nvPr/>
        </p:nvSpPr>
        <p:spPr bwMode="auto">
          <a:xfrm>
            <a:off x="7372574" y="5713719"/>
            <a:ext cx="3209544" cy="369332"/>
          </a:xfrm>
          <a:prstGeom prst="rect">
            <a:avLst/>
          </a:prstGeom>
          <a:solidFill>
            <a:schemeClr val="tx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cxnSp>
        <p:nvCxnSpPr>
          <p:cNvPr id="5" name="Straight Connector 4">
            <a:extLst>
              <a:ext uri="{FF2B5EF4-FFF2-40B4-BE49-F238E27FC236}">
                <a16:creationId xmlns:a16="http://schemas.microsoft.com/office/drawing/2014/main" id="{6D8581FE-DBA4-4CBD-8295-4FBA4326C1F3}"/>
              </a:ext>
            </a:extLst>
          </p:cNvPr>
          <p:cNvCxnSpPr>
            <a:cxnSpLocks/>
          </p:cNvCxnSpPr>
          <p:nvPr/>
        </p:nvCxnSpPr>
        <p:spPr bwMode="auto">
          <a:xfrm>
            <a:off x="7390862" y="5532120"/>
            <a:ext cx="320954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7F9A4CA-AC7C-49A3-BDB9-A7D061BDDEC8}"/>
              </a:ext>
            </a:extLst>
          </p:cNvPr>
          <p:cNvCxnSpPr/>
          <p:nvPr/>
        </p:nvCxnSpPr>
        <p:spPr bwMode="auto">
          <a:xfrm flipV="1">
            <a:off x="7381718" y="3524819"/>
            <a:ext cx="0" cy="2011682"/>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9A9C727-3C4D-4FFF-A161-C3C7EF09A42E}"/>
              </a:ext>
            </a:extLst>
          </p:cNvPr>
          <p:cNvCxnSpPr>
            <a:cxnSpLocks/>
          </p:cNvCxnSpPr>
          <p:nvPr/>
        </p:nvCxnSpPr>
        <p:spPr bwMode="auto">
          <a:xfrm flipH="1">
            <a:off x="7313521" y="35295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584617B-EAC8-4094-BDAE-B495B6D0F959}"/>
              </a:ext>
            </a:extLst>
          </p:cNvPr>
          <p:cNvCxnSpPr>
            <a:cxnSpLocks/>
          </p:cNvCxnSpPr>
          <p:nvPr/>
        </p:nvCxnSpPr>
        <p:spPr bwMode="auto">
          <a:xfrm flipH="1">
            <a:off x="7313521" y="38633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C0236A1-E55E-492B-A037-C2F4B32B7B3B}"/>
              </a:ext>
            </a:extLst>
          </p:cNvPr>
          <p:cNvCxnSpPr>
            <a:cxnSpLocks/>
          </p:cNvCxnSpPr>
          <p:nvPr/>
        </p:nvCxnSpPr>
        <p:spPr bwMode="auto">
          <a:xfrm flipH="1">
            <a:off x="7313521" y="41970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8436F16-95E2-492C-A851-A4B4A1794CC3}"/>
              </a:ext>
            </a:extLst>
          </p:cNvPr>
          <p:cNvCxnSpPr>
            <a:cxnSpLocks/>
          </p:cNvCxnSpPr>
          <p:nvPr/>
        </p:nvCxnSpPr>
        <p:spPr bwMode="auto">
          <a:xfrm flipH="1">
            <a:off x="7313521" y="45308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B94914B-6590-4A24-997E-9CCE4A56FF20}"/>
              </a:ext>
            </a:extLst>
          </p:cNvPr>
          <p:cNvCxnSpPr>
            <a:cxnSpLocks/>
          </p:cNvCxnSpPr>
          <p:nvPr/>
        </p:nvCxnSpPr>
        <p:spPr bwMode="auto">
          <a:xfrm flipH="1">
            <a:off x="7313521" y="48646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7932A8F-9559-4546-8FD6-46914AC99ABE}"/>
              </a:ext>
            </a:extLst>
          </p:cNvPr>
          <p:cNvCxnSpPr>
            <a:cxnSpLocks/>
          </p:cNvCxnSpPr>
          <p:nvPr/>
        </p:nvCxnSpPr>
        <p:spPr bwMode="auto">
          <a:xfrm flipH="1">
            <a:off x="7313521" y="51983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E888E9-3131-41DC-869A-41FE49175C20}"/>
              </a:ext>
            </a:extLst>
          </p:cNvPr>
          <p:cNvCxnSpPr>
            <a:cxnSpLocks/>
          </p:cNvCxnSpPr>
          <p:nvPr/>
        </p:nvCxnSpPr>
        <p:spPr bwMode="auto">
          <a:xfrm flipH="1">
            <a:off x="7313521" y="5532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221EFD6-7728-4E49-AD5E-EDA34D38DA65}"/>
              </a:ext>
            </a:extLst>
          </p:cNvPr>
          <p:cNvCxnSpPr>
            <a:cxnSpLocks/>
          </p:cNvCxnSpPr>
          <p:nvPr/>
        </p:nvCxnSpPr>
        <p:spPr bwMode="auto">
          <a:xfrm>
            <a:off x="7381718" y="55321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829226B-00A9-4A8D-B391-865F33D6D39E}"/>
              </a:ext>
            </a:extLst>
          </p:cNvPr>
          <p:cNvCxnSpPr>
            <a:cxnSpLocks/>
          </p:cNvCxnSpPr>
          <p:nvPr/>
        </p:nvCxnSpPr>
        <p:spPr bwMode="auto">
          <a:xfrm>
            <a:off x="8450359" y="55321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79F17C5-E893-4AB5-9868-746C62FEBFD4}"/>
              </a:ext>
            </a:extLst>
          </p:cNvPr>
          <p:cNvCxnSpPr>
            <a:cxnSpLocks/>
          </p:cNvCxnSpPr>
          <p:nvPr/>
        </p:nvCxnSpPr>
        <p:spPr bwMode="auto">
          <a:xfrm>
            <a:off x="9519000" y="55321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E6F1F1C-1A4C-4AA1-84F9-3B865F87E91D}"/>
              </a:ext>
            </a:extLst>
          </p:cNvPr>
          <p:cNvCxnSpPr>
            <a:cxnSpLocks/>
          </p:cNvCxnSpPr>
          <p:nvPr/>
        </p:nvCxnSpPr>
        <p:spPr bwMode="auto">
          <a:xfrm>
            <a:off x="10587642" y="553212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4BE8FBF0-4667-49AF-BA95-5BCD43BEC245}"/>
              </a:ext>
            </a:extLst>
          </p:cNvPr>
          <p:cNvSpPr txBox="1"/>
          <p:nvPr/>
        </p:nvSpPr>
        <p:spPr bwMode="auto">
          <a:xfrm>
            <a:off x="6817728" y="334775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3" name="TextBox 32">
            <a:extLst>
              <a:ext uri="{FF2B5EF4-FFF2-40B4-BE49-F238E27FC236}">
                <a16:creationId xmlns:a16="http://schemas.microsoft.com/office/drawing/2014/main" id="{D02C74E9-74FC-48EA-BCC3-542CA4F20A74}"/>
              </a:ext>
            </a:extLst>
          </p:cNvPr>
          <p:cNvSpPr txBox="1"/>
          <p:nvPr/>
        </p:nvSpPr>
        <p:spPr bwMode="auto">
          <a:xfrm>
            <a:off x="6817728" y="368117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5" name="TextBox 34">
            <a:extLst>
              <a:ext uri="{FF2B5EF4-FFF2-40B4-BE49-F238E27FC236}">
                <a16:creationId xmlns:a16="http://schemas.microsoft.com/office/drawing/2014/main" id="{4D740E9F-145D-457F-BAB0-E8D7FD923B94}"/>
              </a:ext>
            </a:extLst>
          </p:cNvPr>
          <p:cNvSpPr txBox="1"/>
          <p:nvPr/>
        </p:nvSpPr>
        <p:spPr bwMode="auto">
          <a:xfrm>
            <a:off x="6817728" y="401459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7" name="TextBox 36">
            <a:extLst>
              <a:ext uri="{FF2B5EF4-FFF2-40B4-BE49-F238E27FC236}">
                <a16:creationId xmlns:a16="http://schemas.microsoft.com/office/drawing/2014/main" id="{AF371111-E9BE-4135-9313-5940401DA862}"/>
              </a:ext>
            </a:extLst>
          </p:cNvPr>
          <p:cNvSpPr txBox="1"/>
          <p:nvPr/>
        </p:nvSpPr>
        <p:spPr bwMode="auto">
          <a:xfrm>
            <a:off x="6817728" y="434801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9" name="TextBox 38">
            <a:extLst>
              <a:ext uri="{FF2B5EF4-FFF2-40B4-BE49-F238E27FC236}">
                <a16:creationId xmlns:a16="http://schemas.microsoft.com/office/drawing/2014/main" id="{8A049872-4AE0-4143-AE45-F52E9539A3B9}"/>
              </a:ext>
            </a:extLst>
          </p:cNvPr>
          <p:cNvSpPr txBox="1"/>
          <p:nvPr/>
        </p:nvSpPr>
        <p:spPr bwMode="auto">
          <a:xfrm>
            <a:off x="6817728" y="468143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1" name="TextBox 40">
            <a:extLst>
              <a:ext uri="{FF2B5EF4-FFF2-40B4-BE49-F238E27FC236}">
                <a16:creationId xmlns:a16="http://schemas.microsoft.com/office/drawing/2014/main" id="{F9E04F21-DCE9-4A52-9E2C-6BA151C13646}"/>
              </a:ext>
            </a:extLst>
          </p:cNvPr>
          <p:cNvSpPr txBox="1"/>
          <p:nvPr/>
        </p:nvSpPr>
        <p:spPr bwMode="auto">
          <a:xfrm>
            <a:off x="6817728" y="501485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3" name="TextBox 42">
            <a:extLst>
              <a:ext uri="{FF2B5EF4-FFF2-40B4-BE49-F238E27FC236}">
                <a16:creationId xmlns:a16="http://schemas.microsoft.com/office/drawing/2014/main" id="{8319099E-4E78-488A-B968-0E49AC1770B3}"/>
              </a:ext>
            </a:extLst>
          </p:cNvPr>
          <p:cNvSpPr txBox="1"/>
          <p:nvPr/>
        </p:nvSpPr>
        <p:spPr bwMode="auto">
          <a:xfrm>
            <a:off x="6817728" y="5348280"/>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12DD8E1C-74E9-45FC-8CCA-BD1EA8F2425D}"/>
              </a:ext>
            </a:extLst>
          </p:cNvPr>
          <p:cNvSpPr txBox="1"/>
          <p:nvPr/>
        </p:nvSpPr>
        <p:spPr bwMode="auto">
          <a:xfrm>
            <a:off x="10313198" y="550991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7" name="TextBox 46">
            <a:extLst>
              <a:ext uri="{FF2B5EF4-FFF2-40B4-BE49-F238E27FC236}">
                <a16:creationId xmlns:a16="http://schemas.microsoft.com/office/drawing/2014/main" id="{6609D4D9-9D3D-4291-95B3-89458E2D4E43}"/>
              </a:ext>
            </a:extLst>
          </p:cNvPr>
          <p:cNvSpPr txBox="1"/>
          <p:nvPr/>
        </p:nvSpPr>
        <p:spPr bwMode="auto">
          <a:xfrm>
            <a:off x="7112441" y="550991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9" name="TextBox 48">
            <a:extLst>
              <a:ext uri="{FF2B5EF4-FFF2-40B4-BE49-F238E27FC236}">
                <a16:creationId xmlns:a16="http://schemas.microsoft.com/office/drawing/2014/main" id="{CF3C88C2-7756-42A1-8540-C9CA4A922880}"/>
              </a:ext>
            </a:extLst>
          </p:cNvPr>
          <p:cNvSpPr txBox="1"/>
          <p:nvPr/>
        </p:nvSpPr>
        <p:spPr bwMode="auto">
          <a:xfrm>
            <a:off x="8179360" y="550991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51" name="TextBox 50">
            <a:extLst>
              <a:ext uri="{FF2B5EF4-FFF2-40B4-BE49-F238E27FC236}">
                <a16:creationId xmlns:a16="http://schemas.microsoft.com/office/drawing/2014/main" id="{E314167C-CDC3-4C46-A108-4EB0180764E5}"/>
              </a:ext>
            </a:extLst>
          </p:cNvPr>
          <p:cNvSpPr txBox="1"/>
          <p:nvPr/>
        </p:nvSpPr>
        <p:spPr bwMode="auto">
          <a:xfrm>
            <a:off x="9246279" y="5509918"/>
            <a:ext cx="547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3" name="TextBox 52">
            <a:extLst>
              <a:ext uri="{FF2B5EF4-FFF2-40B4-BE49-F238E27FC236}">
                <a16:creationId xmlns:a16="http://schemas.microsoft.com/office/drawing/2014/main" id="{DDEB205F-ABB2-4E43-B8EF-1F03B1C95938}"/>
              </a:ext>
            </a:extLst>
          </p:cNvPr>
          <p:cNvSpPr txBox="1"/>
          <p:nvPr/>
        </p:nvSpPr>
        <p:spPr bwMode="auto">
          <a:xfrm>
            <a:off x="9185609" y="4784800"/>
            <a:ext cx="17105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Hydrocortisone</a:t>
            </a:r>
          </a:p>
        </p:txBody>
      </p:sp>
      <p:sp>
        <p:nvSpPr>
          <p:cNvPr id="55" name="TextBox 54">
            <a:extLst>
              <a:ext uri="{FF2B5EF4-FFF2-40B4-BE49-F238E27FC236}">
                <a16:creationId xmlns:a16="http://schemas.microsoft.com/office/drawing/2014/main" id="{71D12879-ACFD-4E56-A442-03D3D68693BD}"/>
              </a:ext>
            </a:extLst>
          </p:cNvPr>
          <p:cNvSpPr txBox="1"/>
          <p:nvPr/>
        </p:nvSpPr>
        <p:spPr bwMode="auto">
          <a:xfrm>
            <a:off x="7721065" y="4044154"/>
            <a:ext cx="17105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57" name="TextBox 56">
            <a:extLst>
              <a:ext uri="{FF2B5EF4-FFF2-40B4-BE49-F238E27FC236}">
                <a16:creationId xmlns:a16="http://schemas.microsoft.com/office/drawing/2014/main" id="{2F81D14D-2B75-4015-B3A3-24B9AAFBD0CB}"/>
              </a:ext>
            </a:extLst>
          </p:cNvPr>
          <p:cNvSpPr txBox="1"/>
          <p:nvPr/>
        </p:nvSpPr>
        <p:spPr bwMode="auto">
          <a:xfrm>
            <a:off x="7792813" y="3408272"/>
            <a:ext cx="35497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0.81 (95% CI: 0.49-1.35;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.42)</a:t>
            </a:r>
          </a:p>
        </p:txBody>
      </p:sp>
      <p:sp>
        <p:nvSpPr>
          <p:cNvPr id="59" name="TextBox 58">
            <a:extLst>
              <a:ext uri="{FF2B5EF4-FFF2-40B4-BE49-F238E27FC236}">
                <a16:creationId xmlns:a16="http://schemas.microsoft.com/office/drawing/2014/main" id="{2CCF6E0E-3F73-47EA-8237-A04C32D3CA05}"/>
              </a:ext>
            </a:extLst>
          </p:cNvPr>
          <p:cNvSpPr txBox="1"/>
          <p:nvPr/>
        </p:nvSpPr>
        <p:spPr bwMode="auto">
          <a:xfrm>
            <a:off x="5374273" y="5673392"/>
            <a:ext cx="174190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Hydrocortisone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sp>
        <p:nvSpPr>
          <p:cNvPr id="61" name="TextBox 60">
            <a:extLst>
              <a:ext uri="{FF2B5EF4-FFF2-40B4-BE49-F238E27FC236}">
                <a16:creationId xmlns:a16="http://schemas.microsoft.com/office/drawing/2014/main" id="{B3861DCE-ABB1-4801-8068-4F90AA2108A1}"/>
              </a:ext>
            </a:extLst>
          </p:cNvPr>
          <p:cNvSpPr txBox="1"/>
          <p:nvPr/>
        </p:nvSpPr>
        <p:spPr bwMode="auto">
          <a:xfrm>
            <a:off x="7094026" y="5919614"/>
            <a:ext cx="59278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63" name="TextBox 62">
            <a:extLst>
              <a:ext uri="{FF2B5EF4-FFF2-40B4-BE49-F238E27FC236}">
                <a16:creationId xmlns:a16="http://schemas.microsoft.com/office/drawing/2014/main" id="{9EA4FBF0-9D31-49A7-9A4C-66ED72160047}"/>
              </a:ext>
            </a:extLst>
          </p:cNvPr>
          <p:cNvSpPr txBox="1"/>
          <p:nvPr/>
        </p:nvSpPr>
        <p:spPr bwMode="auto">
          <a:xfrm>
            <a:off x="8150972" y="5919614"/>
            <a:ext cx="59278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p>
        </p:txBody>
      </p:sp>
      <p:sp>
        <p:nvSpPr>
          <p:cNvPr id="65" name="TextBox 64">
            <a:extLst>
              <a:ext uri="{FF2B5EF4-FFF2-40B4-BE49-F238E27FC236}">
                <a16:creationId xmlns:a16="http://schemas.microsoft.com/office/drawing/2014/main" id="{45BBE670-E9E7-4272-9D7F-A7BAC9381841}"/>
              </a:ext>
            </a:extLst>
          </p:cNvPr>
          <p:cNvSpPr txBox="1"/>
          <p:nvPr/>
        </p:nvSpPr>
        <p:spPr bwMode="auto">
          <a:xfrm>
            <a:off x="9207918" y="5919614"/>
            <a:ext cx="59278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7" name="TextBox 66">
            <a:extLst>
              <a:ext uri="{FF2B5EF4-FFF2-40B4-BE49-F238E27FC236}">
                <a16:creationId xmlns:a16="http://schemas.microsoft.com/office/drawing/2014/main" id="{1E0205EC-6A7D-45B1-8793-CF2C2FB2451A}"/>
              </a:ext>
            </a:extLst>
          </p:cNvPr>
          <p:cNvSpPr txBox="1"/>
          <p:nvPr/>
        </p:nvSpPr>
        <p:spPr bwMode="auto">
          <a:xfrm>
            <a:off x="10264865" y="5919614"/>
            <a:ext cx="592781"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8" name="Freeform: Shape 67">
            <a:extLst>
              <a:ext uri="{FF2B5EF4-FFF2-40B4-BE49-F238E27FC236}">
                <a16:creationId xmlns:a16="http://schemas.microsoft.com/office/drawing/2014/main" id="{68AF72DA-0F6B-4C3C-A6C2-2094B4C75AB0}"/>
              </a:ext>
            </a:extLst>
          </p:cNvPr>
          <p:cNvSpPr/>
          <p:nvPr/>
        </p:nvSpPr>
        <p:spPr bwMode="auto">
          <a:xfrm>
            <a:off x="7388358" y="4161064"/>
            <a:ext cx="3224893" cy="1281793"/>
          </a:xfrm>
          <a:custGeom>
            <a:avLst/>
            <a:gdLst>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2729 w 3224893"/>
              <a:gd name="connsiteY8" fmla="*/ 280307 h 1281793"/>
              <a:gd name="connsiteX9" fmla="*/ 1673679 w 3224893"/>
              <a:gd name="connsiteY9" fmla="*/ 266700 h 1281793"/>
              <a:gd name="connsiteX10" fmla="*/ 1526722 w 3224893"/>
              <a:gd name="connsiteY10" fmla="*/ 266700 h 1281793"/>
              <a:gd name="connsiteX11" fmla="*/ 1526722 w 3224893"/>
              <a:gd name="connsiteY11" fmla="*/ 465365 h 1281793"/>
              <a:gd name="connsiteX12" fmla="*/ 1371600 w 3224893"/>
              <a:gd name="connsiteY12" fmla="*/ 465365 h 1281793"/>
              <a:gd name="connsiteX13" fmla="*/ 1371600 w 3224893"/>
              <a:gd name="connsiteY13" fmla="*/ 508907 h 1281793"/>
              <a:gd name="connsiteX14" fmla="*/ 1066800 w 3224893"/>
              <a:gd name="connsiteY14" fmla="*/ 508907 h 1281793"/>
              <a:gd name="connsiteX15" fmla="*/ 1066800 w 3224893"/>
              <a:gd name="connsiteY15" fmla="*/ 737507 h 1281793"/>
              <a:gd name="connsiteX16" fmla="*/ 914400 w 3224893"/>
              <a:gd name="connsiteY16" fmla="*/ 737507 h 1281793"/>
              <a:gd name="connsiteX17" fmla="*/ 914400 w 3224893"/>
              <a:gd name="connsiteY17" fmla="*/ 925286 h 1281793"/>
              <a:gd name="connsiteX18" fmla="*/ 876300 w 3224893"/>
              <a:gd name="connsiteY18" fmla="*/ 919843 h 1281793"/>
              <a:gd name="connsiteX19" fmla="*/ 759279 w 3224893"/>
              <a:gd name="connsiteY19" fmla="*/ 919843 h 1281793"/>
              <a:gd name="connsiteX20" fmla="*/ 759279 w 3224893"/>
              <a:gd name="connsiteY20" fmla="*/ 996043 h 1281793"/>
              <a:gd name="connsiteX21" fmla="*/ 609600 w 3224893"/>
              <a:gd name="connsiteY21" fmla="*/ 996043 h 1281793"/>
              <a:gd name="connsiteX22" fmla="*/ 609600 w 3224893"/>
              <a:gd name="connsiteY22" fmla="*/ 1096736 h 1281793"/>
              <a:gd name="connsiteX23" fmla="*/ 451757 w 3224893"/>
              <a:gd name="connsiteY23" fmla="*/ 1096736 h 1281793"/>
              <a:gd name="connsiteX24" fmla="*/ 451757 w 3224893"/>
              <a:gd name="connsiteY24" fmla="*/ 1159329 h 1281793"/>
              <a:gd name="connsiteX25" fmla="*/ 296636 w 3224893"/>
              <a:gd name="connsiteY25" fmla="*/ 1159329 h 1281793"/>
              <a:gd name="connsiteX26" fmla="*/ 296636 w 3224893"/>
              <a:gd name="connsiteY26" fmla="*/ 1191986 h 1281793"/>
              <a:gd name="connsiteX27" fmla="*/ 146957 w 3224893"/>
              <a:gd name="connsiteY27" fmla="*/ 1191986 h 1281793"/>
              <a:gd name="connsiteX28" fmla="*/ 146957 w 3224893"/>
              <a:gd name="connsiteY28" fmla="*/ 1281793 h 1281793"/>
              <a:gd name="connsiteX29" fmla="*/ 0 w 3224893"/>
              <a:gd name="connsiteY29"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2729 w 3224893"/>
              <a:gd name="connsiteY8" fmla="*/ 280307 h 1281793"/>
              <a:gd name="connsiteX9" fmla="*/ 1673679 w 3224893"/>
              <a:gd name="connsiteY9" fmla="*/ 266700 h 1281793"/>
              <a:gd name="connsiteX10" fmla="*/ 1526722 w 3224893"/>
              <a:gd name="connsiteY10" fmla="*/ 266700 h 1281793"/>
              <a:gd name="connsiteX11" fmla="*/ 1526722 w 3224893"/>
              <a:gd name="connsiteY11" fmla="*/ 465365 h 1281793"/>
              <a:gd name="connsiteX12" fmla="*/ 1371600 w 3224893"/>
              <a:gd name="connsiteY12" fmla="*/ 465365 h 1281793"/>
              <a:gd name="connsiteX13" fmla="*/ 1371600 w 3224893"/>
              <a:gd name="connsiteY13" fmla="*/ 508907 h 1281793"/>
              <a:gd name="connsiteX14" fmla="*/ 1066800 w 3224893"/>
              <a:gd name="connsiteY14" fmla="*/ 508907 h 1281793"/>
              <a:gd name="connsiteX15" fmla="*/ 1066800 w 3224893"/>
              <a:gd name="connsiteY15" fmla="*/ 737507 h 1281793"/>
              <a:gd name="connsiteX16" fmla="*/ 914400 w 3224893"/>
              <a:gd name="connsiteY16" fmla="*/ 737507 h 1281793"/>
              <a:gd name="connsiteX17" fmla="*/ 914400 w 3224893"/>
              <a:gd name="connsiteY17" fmla="*/ 919843 h 1281793"/>
              <a:gd name="connsiteX18" fmla="*/ 876300 w 3224893"/>
              <a:gd name="connsiteY18" fmla="*/ 919843 h 1281793"/>
              <a:gd name="connsiteX19" fmla="*/ 759279 w 3224893"/>
              <a:gd name="connsiteY19" fmla="*/ 919843 h 1281793"/>
              <a:gd name="connsiteX20" fmla="*/ 759279 w 3224893"/>
              <a:gd name="connsiteY20" fmla="*/ 996043 h 1281793"/>
              <a:gd name="connsiteX21" fmla="*/ 609600 w 3224893"/>
              <a:gd name="connsiteY21" fmla="*/ 996043 h 1281793"/>
              <a:gd name="connsiteX22" fmla="*/ 609600 w 3224893"/>
              <a:gd name="connsiteY22" fmla="*/ 1096736 h 1281793"/>
              <a:gd name="connsiteX23" fmla="*/ 451757 w 3224893"/>
              <a:gd name="connsiteY23" fmla="*/ 1096736 h 1281793"/>
              <a:gd name="connsiteX24" fmla="*/ 451757 w 3224893"/>
              <a:gd name="connsiteY24" fmla="*/ 1159329 h 1281793"/>
              <a:gd name="connsiteX25" fmla="*/ 296636 w 3224893"/>
              <a:gd name="connsiteY25" fmla="*/ 1159329 h 1281793"/>
              <a:gd name="connsiteX26" fmla="*/ 296636 w 3224893"/>
              <a:gd name="connsiteY26" fmla="*/ 1191986 h 1281793"/>
              <a:gd name="connsiteX27" fmla="*/ 146957 w 3224893"/>
              <a:gd name="connsiteY27" fmla="*/ 1191986 h 1281793"/>
              <a:gd name="connsiteX28" fmla="*/ 146957 w 3224893"/>
              <a:gd name="connsiteY28" fmla="*/ 1281793 h 1281793"/>
              <a:gd name="connsiteX29" fmla="*/ 0 w 3224893"/>
              <a:gd name="connsiteY29"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2729 w 3224893"/>
              <a:gd name="connsiteY8" fmla="*/ 280307 h 1281793"/>
              <a:gd name="connsiteX9" fmla="*/ 1673679 w 3224893"/>
              <a:gd name="connsiteY9" fmla="*/ 266700 h 1281793"/>
              <a:gd name="connsiteX10" fmla="*/ 1526722 w 3224893"/>
              <a:gd name="connsiteY10" fmla="*/ 266700 h 1281793"/>
              <a:gd name="connsiteX11" fmla="*/ 1526722 w 3224893"/>
              <a:gd name="connsiteY11" fmla="*/ 465365 h 1281793"/>
              <a:gd name="connsiteX12" fmla="*/ 1371600 w 3224893"/>
              <a:gd name="connsiteY12" fmla="*/ 465365 h 1281793"/>
              <a:gd name="connsiteX13" fmla="*/ 1371600 w 3224893"/>
              <a:gd name="connsiteY13" fmla="*/ 508907 h 1281793"/>
              <a:gd name="connsiteX14" fmla="*/ 1066800 w 3224893"/>
              <a:gd name="connsiteY14" fmla="*/ 508907 h 1281793"/>
              <a:gd name="connsiteX15" fmla="*/ 1066800 w 3224893"/>
              <a:gd name="connsiteY15" fmla="*/ 737507 h 1281793"/>
              <a:gd name="connsiteX16" fmla="*/ 914400 w 3224893"/>
              <a:gd name="connsiteY16" fmla="*/ 737507 h 1281793"/>
              <a:gd name="connsiteX17" fmla="*/ 876300 w 3224893"/>
              <a:gd name="connsiteY17" fmla="*/ 919843 h 1281793"/>
              <a:gd name="connsiteX18" fmla="*/ 759279 w 3224893"/>
              <a:gd name="connsiteY18" fmla="*/ 919843 h 1281793"/>
              <a:gd name="connsiteX19" fmla="*/ 759279 w 3224893"/>
              <a:gd name="connsiteY19" fmla="*/ 996043 h 1281793"/>
              <a:gd name="connsiteX20" fmla="*/ 609600 w 3224893"/>
              <a:gd name="connsiteY20" fmla="*/ 996043 h 1281793"/>
              <a:gd name="connsiteX21" fmla="*/ 609600 w 3224893"/>
              <a:gd name="connsiteY21" fmla="*/ 1096736 h 1281793"/>
              <a:gd name="connsiteX22" fmla="*/ 451757 w 3224893"/>
              <a:gd name="connsiteY22" fmla="*/ 1096736 h 1281793"/>
              <a:gd name="connsiteX23" fmla="*/ 451757 w 3224893"/>
              <a:gd name="connsiteY23" fmla="*/ 1159329 h 1281793"/>
              <a:gd name="connsiteX24" fmla="*/ 296636 w 3224893"/>
              <a:gd name="connsiteY24" fmla="*/ 1159329 h 1281793"/>
              <a:gd name="connsiteX25" fmla="*/ 296636 w 3224893"/>
              <a:gd name="connsiteY25" fmla="*/ 1191986 h 1281793"/>
              <a:gd name="connsiteX26" fmla="*/ 146957 w 3224893"/>
              <a:gd name="connsiteY26" fmla="*/ 1191986 h 1281793"/>
              <a:gd name="connsiteX27" fmla="*/ 146957 w 3224893"/>
              <a:gd name="connsiteY27" fmla="*/ 1281793 h 1281793"/>
              <a:gd name="connsiteX28" fmla="*/ 0 w 3224893"/>
              <a:gd name="connsiteY28"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2729 w 3224893"/>
              <a:gd name="connsiteY8" fmla="*/ 280307 h 1281793"/>
              <a:gd name="connsiteX9" fmla="*/ 1673679 w 3224893"/>
              <a:gd name="connsiteY9" fmla="*/ 266700 h 1281793"/>
              <a:gd name="connsiteX10" fmla="*/ 1526722 w 3224893"/>
              <a:gd name="connsiteY10" fmla="*/ 266700 h 1281793"/>
              <a:gd name="connsiteX11" fmla="*/ 1526722 w 3224893"/>
              <a:gd name="connsiteY11" fmla="*/ 465365 h 1281793"/>
              <a:gd name="connsiteX12" fmla="*/ 1371600 w 3224893"/>
              <a:gd name="connsiteY12" fmla="*/ 465365 h 1281793"/>
              <a:gd name="connsiteX13" fmla="*/ 1371600 w 3224893"/>
              <a:gd name="connsiteY13" fmla="*/ 508907 h 1281793"/>
              <a:gd name="connsiteX14" fmla="*/ 1066800 w 3224893"/>
              <a:gd name="connsiteY14" fmla="*/ 508907 h 1281793"/>
              <a:gd name="connsiteX15" fmla="*/ 1066800 w 3224893"/>
              <a:gd name="connsiteY15" fmla="*/ 737507 h 1281793"/>
              <a:gd name="connsiteX16" fmla="*/ 914400 w 3224893"/>
              <a:gd name="connsiteY16" fmla="*/ 737507 h 1281793"/>
              <a:gd name="connsiteX17" fmla="*/ 917122 w 3224893"/>
              <a:gd name="connsiteY17" fmla="*/ 925285 h 1281793"/>
              <a:gd name="connsiteX18" fmla="*/ 759279 w 3224893"/>
              <a:gd name="connsiteY18" fmla="*/ 919843 h 1281793"/>
              <a:gd name="connsiteX19" fmla="*/ 759279 w 3224893"/>
              <a:gd name="connsiteY19" fmla="*/ 996043 h 1281793"/>
              <a:gd name="connsiteX20" fmla="*/ 609600 w 3224893"/>
              <a:gd name="connsiteY20" fmla="*/ 996043 h 1281793"/>
              <a:gd name="connsiteX21" fmla="*/ 609600 w 3224893"/>
              <a:gd name="connsiteY21" fmla="*/ 1096736 h 1281793"/>
              <a:gd name="connsiteX22" fmla="*/ 451757 w 3224893"/>
              <a:gd name="connsiteY22" fmla="*/ 1096736 h 1281793"/>
              <a:gd name="connsiteX23" fmla="*/ 451757 w 3224893"/>
              <a:gd name="connsiteY23" fmla="*/ 1159329 h 1281793"/>
              <a:gd name="connsiteX24" fmla="*/ 296636 w 3224893"/>
              <a:gd name="connsiteY24" fmla="*/ 1159329 h 1281793"/>
              <a:gd name="connsiteX25" fmla="*/ 296636 w 3224893"/>
              <a:gd name="connsiteY25" fmla="*/ 1191986 h 1281793"/>
              <a:gd name="connsiteX26" fmla="*/ 146957 w 3224893"/>
              <a:gd name="connsiteY26" fmla="*/ 1191986 h 1281793"/>
              <a:gd name="connsiteX27" fmla="*/ 146957 w 3224893"/>
              <a:gd name="connsiteY27" fmla="*/ 1281793 h 1281793"/>
              <a:gd name="connsiteX28" fmla="*/ 0 w 3224893"/>
              <a:gd name="connsiteY28"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2729 w 3224893"/>
              <a:gd name="connsiteY8" fmla="*/ 280307 h 1281793"/>
              <a:gd name="connsiteX9" fmla="*/ 1673679 w 3224893"/>
              <a:gd name="connsiteY9" fmla="*/ 266700 h 1281793"/>
              <a:gd name="connsiteX10" fmla="*/ 1526722 w 3224893"/>
              <a:gd name="connsiteY10" fmla="*/ 266700 h 1281793"/>
              <a:gd name="connsiteX11" fmla="*/ 1526722 w 3224893"/>
              <a:gd name="connsiteY11" fmla="*/ 465365 h 1281793"/>
              <a:gd name="connsiteX12" fmla="*/ 1371600 w 3224893"/>
              <a:gd name="connsiteY12" fmla="*/ 465365 h 1281793"/>
              <a:gd name="connsiteX13" fmla="*/ 1371600 w 3224893"/>
              <a:gd name="connsiteY13" fmla="*/ 508907 h 1281793"/>
              <a:gd name="connsiteX14" fmla="*/ 1066800 w 3224893"/>
              <a:gd name="connsiteY14" fmla="*/ 508907 h 1281793"/>
              <a:gd name="connsiteX15" fmla="*/ 1066800 w 3224893"/>
              <a:gd name="connsiteY15" fmla="*/ 737507 h 1281793"/>
              <a:gd name="connsiteX16" fmla="*/ 914400 w 3224893"/>
              <a:gd name="connsiteY16" fmla="*/ 737507 h 1281793"/>
              <a:gd name="connsiteX17" fmla="*/ 911679 w 3224893"/>
              <a:gd name="connsiteY17" fmla="*/ 919842 h 1281793"/>
              <a:gd name="connsiteX18" fmla="*/ 759279 w 3224893"/>
              <a:gd name="connsiteY18" fmla="*/ 919843 h 1281793"/>
              <a:gd name="connsiteX19" fmla="*/ 759279 w 3224893"/>
              <a:gd name="connsiteY19" fmla="*/ 996043 h 1281793"/>
              <a:gd name="connsiteX20" fmla="*/ 609600 w 3224893"/>
              <a:gd name="connsiteY20" fmla="*/ 996043 h 1281793"/>
              <a:gd name="connsiteX21" fmla="*/ 609600 w 3224893"/>
              <a:gd name="connsiteY21" fmla="*/ 1096736 h 1281793"/>
              <a:gd name="connsiteX22" fmla="*/ 451757 w 3224893"/>
              <a:gd name="connsiteY22" fmla="*/ 1096736 h 1281793"/>
              <a:gd name="connsiteX23" fmla="*/ 451757 w 3224893"/>
              <a:gd name="connsiteY23" fmla="*/ 1159329 h 1281793"/>
              <a:gd name="connsiteX24" fmla="*/ 296636 w 3224893"/>
              <a:gd name="connsiteY24" fmla="*/ 1159329 h 1281793"/>
              <a:gd name="connsiteX25" fmla="*/ 296636 w 3224893"/>
              <a:gd name="connsiteY25" fmla="*/ 1191986 h 1281793"/>
              <a:gd name="connsiteX26" fmla="*/ 146957 w 3224893"/>
              <a:gd name="connsiteY26" fmla="*/ 1191986 h 1281793"/>
              <a:gd name="connsiteX27" fmla="*/ 146957 w 3224893"/>
              <a:gd name="connsiteY27" fmla="*/ 1281793 h 1281793"/>
              <a:gd name="connsiteX28" fmla="*/ 0 w 3224893"/>
              <a:gd name="connsiteY28"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73679 w 3224893"/>
              <a:gd name="connsiteY8" fmla="*/ 266700 h 1281793"/>
              <a:gd name="connsiteX9" fmla="*/ 1526722 w 3224893"/>
              <a:gd name="connsiteY9" fmla="*/ 266700 h 1281793"/>
              <a:gd name="connsiteX10" fmla="*/ 1526722 w 3224893"/>
              <a:gd name="connsiteY10" fmla="*/ 465365 h 1281793"/>
              <a:gd name="connsiteX11" fmla="*/ 1371600 w 3224893"/>
              <a:gd name="connsiteY11" fmla="*/ 465365 h 1281793"/>
              <a:gd name="connsiteX12" fmla="*/ 1371600 w 3224893"/>
              <a:gd name="connsiteY12" fmla="*/ 508907 h 1281793"/>
              <a:gd name="connsiteX13" fmla="*/ 1066800 w 3224893"/>
              <a:gd name="connsiteY13" fmla="*/ 508907 h 1281793"/>
              <a:gd name="connsiteX14" fmla="*/ 1066800 w 3224893"/>
              <a:gd name="connsiteY14" fmla="*/ 737507 h 1281793"/>
              <a:gd name="connsiteX15" fmla="*/ 914400 w 3224893"/>
              <a:gd name="connsiteY15" fmla="*/ 737507 h 1281793"/>
              <a:gd name="connsiteX16" fmla="*/ 911679 w 3224893"/>
              <a:gd name="connsiteY16" fmla="*/ 919842 h 1281793"/>
              <a:gd name="connsiteX17" fmla="*/ 759279 w 3224893"/>
              <a:gd name="connsiteY17" fmla="*/ 919843 h 1281793"/>
              <a:gd name="connsiteX18" fmla="*/ 759279 w 3224893"/>
              <a:gd name="connsiteY18" fmla="*/ 996043 h 1281793"/>
              <a:gd name="connsiteX19" fmla="*/ 609600 w 3224893"/>
              <a:gd name="connsiteY19" fmla="*/ 996043 h 1281793"/>
              <a:gd name="connsiteX20" fmla="*/ 609600 w 3224893"/>
              <a:gd name="connsiteY20" fmla="*/ 1096736 h 1281793"/>
              <a:gd name="connsiteX21" fmla="*/ 451757 w 3224893"/>
              <a:gd name="connsiteY21" fmla="*/ 1096736 h 1281793"/>
              <a:gd name="connsiteX22" fmla="*/ 451757 w 3224893"/>
              <a:gd name="connsiteY22" fmla="*/ 1159329 h 1281793"/>
              <a:gd name="connsiteX23" fmla="*/ 296636 w 3224893"/>
              <a:gd name="connsiteY23" fmla="*/ 1159329 h 1281793"/>
              <a:gd name="connsiteX24" fmla="*/ 296636 w 3224893"/>
              <a:gd name="connsiteY24" fmla="*/ 1191986 h 1281793"/>
              <a:gd name="connsiteX25" fmla="*/ 146957 w 3224893"/>
              <a:gd name="connsiteY25" fmla="*/ 1191986 h 1281793"/>
              <a:gd name="connsiteX26" fmla="*/ 146957 w 3224893"/>
              <a:gd name="connsiteY26" fmla="*/ 1281793 h 1281793"/>
              <a:gd name="connsiteX27" fmla="*/ 0 w 3224893"/>
              <a:gd name="connsiteY27"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8172 w 3224893"/>
              <a:gd name="connsiteY8" fmla="*/ 269421 h 1281793"/>
              <a:gd name="connsiteX9" fmla="*/ 1526722 w 3224893"/>
              <a:gd name="connsiteY9" fmla="*/ 266700 h 1281793"/>
              <a:gd name="connsiteX10" fmla="*/ 1526722 w 3224893"/>
              <a:gd name="connsiteY10" fmla="*/ 465365 h 1281793"/>
              <a:gd name="connsiteX11" fmla="*/ 1371600 w 3224893"/>
              <a:gd name="connsiteY11" fmla="*/ 465365 h 1281793"/>
              <a:gd name="connsiteX12" fmla="*/ 1371600 w 3224893"/>
              <a:gd name="connsiteY12" fmla="*/ 508907 h 1281793"/>
              <a:gd name="connsiteX13" fmla="*/ 1066800 w 3224893"/>
              <a:gd name="connsiteY13" fmla="*/ 508907 h 1281793"/>
              <a:gd name="connsiteX14" fmla="*/ 1066800 w 3224893"/>
              <a:gd name="connsiteY14" fmla="*/ 737507 h 1281793"/>
              <a:gd name="connsiteX15" fmla="*/ 914400 w 3224893"/>
              <a:gd name="connsiteY15" fmla="*/ 737507 h 1281793"/>
              <a:gd name="connsiteX16" fmla="*/ 911679 w 3224893"/>
              <a:gd name="connsiteY16" fmla="*/ 919842 h 1281793"/>
              <a:gd name="connsiteX17" fmla="*/ 759279 w 3224893"/>
              <a:gd name="connsiteY17" fmla="*/ 919843 h 1281793"/>
              <a:gd name="connsiteX18" fmla="*/ 759279 w 3224893"/>
              <a:gd name="connsiteY18" fmla="*/ 996043 h 1281793"/>
              <a:gd name="connsiteX19" fmla="*/ 609600 w 3224893"/>
              <a:gd name="connsiteY19" fmla="*/ 996043 h 1281793"/>
              <a:gd name="connsiteX20" fmla="*/ 609600 w 3224893"/>
              <a:gd name="connsiteY20" fmla="*/ 1096736 h 1281793"/>
              <a:gd name="connsiteX21" fmla="*/ 451757 w 3224893"/>
              <a:gd name="connsiteY21" fmla="*/ 1096736 h 1281793"/>
              <a:gd name="connsiteX22" fmla="*/ 451757 w 3224893"/>
              <a:gd name="connsiteY22" fmla="*/ 1159329 h 1281793"/>
              <a:gd name="connsiteX23" fmla="*/ 296636 w 3224893"/>
              <a:gd name="connsiteY23" fmla="*/ 1159329 h 1281793"/>
              <a:gd name="connsiteX24" fmla="*/ 296636 w 3224893"/>
              <a:gd name="connsiteY24" fmla="*/ 1191986 h 1281793"/>
              <a:gd name="connsiteX25" fmla="*/ 146957 w 3224893"/>
              <a:gd name="connsiteY25" fmla="*/ 1191986 h 1281793"/>
              <a:gd name="connsiteX26" fmla="*/ 146957 w 3224893"/>
              <a:gd name="connsiteY26" fmla="*/ 1281793 h 1281793"/>
              <a:gd name="connsiteX27" fmla="*/ 0 w 3224893"/>
              <a:gd name="connsiteY27" fmla="*/ 1281793 h 1281793"/>
              <a:gd name="connsiteX0" fmla="*/ 3224893 w 3224893"/>
              <a:gd name="connsiteY0" fmla="*/ 0 h 1281793"/>
              <a:gd name="connsiteX1" fmla="*/ 2764972 w 3224893"/>
              <a:gd name="connsiteY1" fmla="*/ 0 h 1281793"/>
              <a:gd name="connsiteX2" fmla="*/ 2764972 w 3224893"/>
              <a:gd name="connsiteY2" fmla="*/ 59872 h 1281793"/>
              <a:gd name="connsiteX3" fmla="*/ 1986643 w 3224893"/>
              <a:gd name="connsiteY3" fmla="*/ 59872 h 1281793"/>
              <a:gd name="connsiteX4" fmla="*/ 1986643 w 3224893"/>
              <a:gd name="connsiteY4" fmla="*/ 97972 h 1281793"/>
              <a:gd name="connsiteX5" fmla="*/ 1836965 w 3224893"/>
              <a:gd name="connsiteY5" fmla="*/ 97972 h 1281793"/>
              <a:gd name="connsiteX6" fmla="*/ 1836965 w 3224893"/>
              <a:gd name="connsiteY6" fmla="*/ 141515 h 1281793"/>
              <a:gd name="connsiteX7" fmla="*/ 1692729 w 3224893"/>
              <a:gd name="connsiteY7" fmla="*/ 141515 h 1281793"/>
              <a:gd name="connsiteX8" fmla="*/ 1692729 w 3224893"/>
              <a:gd name="connsiteY8" fmla="*/ 269421 h 1281793"/>
              <a:gd name="connsiteX9" fmla="*/ 1526722 w 3224893"/>
              <a:gd name="connsiteY9" fmla="*/ 266700 h 1281793"/>
              <a:gd name="connsiteX10" fmla="*/ 1526722 w 3224893"/>
              <a:gd name="connsiteY10" fmla="*/ 465365 h 1281793"/>
              <a:gd name="connsiteX11" fmla="*/ 1371600 w 3224893"/>
              <a:gd name="connsiteY11" fmla="*/ 465365 h 1281793"/>
              <a:gd name="connsiteX12" fmla="*/ 1371600 w 3224893"/>
              <a:gd name="connsiteY12" fmla="*/ 508907 h 1281793"/>
              <a:gd name="connsiteX13" fmla="*/ 1066800 w 3224893"/>
              <a:gd name="connsiteY13" fmla="*/ 508907 h 1281793"/>
              <a:gd name="connsiteX14" fmla="*/ 1066800 w 3224893"/>
              <a:gd name="connsiteY14" fmla="*/ 737507 h 1281793"/>
              <a:gd name="connsiteX15" fmla="*/ 914400 w 3224893"/>
              <a:gd name="connsiteY15" fmla="*/ 737507 h 1281793"/>
              <a:gd name="connsiteX16" fmla="*/ 911679 w 3224893"/>
              <a:gd name="connsiteY16" fmla="*/ 919842 h 1281793"/>
              <a:gd name="connsiteX17" fmla="*/ 759279 w 3224893"/>
              <a:gd name="connsiteY17" fmla="*/ 919843 h 1281793"/>
              <a:gd name="connsiteX18" fmla="*/ 759279 w 3224893"/>
              <a:gd name="connsiteY18" fmla="*/ 996043 h 1281793"/>
              <a:gd name="connsiteX19" fmla="*/ 609600 w 3224893"/>
              <a:gd name="connsiteY19" fmla="*/ 996043 h 1281793"/>
              <a:gd name="connsiteX20" fmla="*/ 609600 w 3224893"/>
              <a:gd name="connsiteY20" fmla="*/ 1096736 h 1281793"/>
              <a:gd name="connsiteX21" fmla="*/ 451757 w 3224893"/>
              <a:gd name="connsiteY21" fmla="*/ 1096736 h 1281793"/>
              <a:gd name="connsiteX22" fmla="*/ 451757 w 3224893"/>
              <a:gd name="connsiteY22" fmla="*/ 1159329 h 1281793"/>
              <a:gd name="connsiteX23" fmla="*/ 296636 w 3224893"/>
              <a:gd name="connsiteY23" fmla="*/ 1159329 h 1281793"/>
              <a:gd name="connsiteX24" fmla="*/ 296636 w 3224893"/>
              <a:gd name="connsiteY24" fmla="*/ 1191986 h 1281793"/>
              <a:gd name="connsiteX25" fmla="*/ 146957 w 3224893"/>
              <a:gd name="connsiteY25" fmla="*/ 1191986 h 1281793"/>
              <a:gd name="connsiteX26" fmla="*/ 146957 w 3224893"/>
              <a:gd name="connsiteY26" fmla="*/ 1281793 h 1281793"/>
              <a:gd name="connsiteX27" fmla="*/ 0 w 3224893"/>
              <a:gd name="connsiteY27" fmla="*/ 1281793 h 128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24893" h="1281793">
                <a:moveTo>
                  <a:pt x="3224893" y="0"/>
                </a:moveTo>
                <a:lnTo>
                  <a:pt x="2764972" y="0"/>
                </a:lnTo>
                <a:lnTo>
                  <a:pt x="2764972" y="59872"/>
                </a:lnTo>
                <a:lnTo>
                  <a:pt x="1986643" y="59872"/>
                </a:lnTo>
                <a:lnTo>
                  <a:pt x="1986643" y="97972"/>
                </a:lnTo>
                <a:lnTo>
                  <a:pt x="1836965" y="97972"/>
                </a:lnTo>
                <a:lnTo>
                  <a:pt x="1836965" y="141515"/>
                </a:lnTo>
                <a:lnTo>
                  <a:pt x="1692729" y="141515"/>
                </a:lnTo>
                <a:lnTo>
                  <a:pt x="1692729" y="269421"/>
                </a:lnTo>
                <a:lnTo>
                  <a:pt x="1526722" y="266700"/>
                </a:lnTo>
                <a:lnTo>
                  <a:pt x="1526722" y="465365"/>
                </a:lnTo>
                <a:lnTo>
                  <a:pt x="1371600" y="465365"/>
                </a:lnTo>
                <a:lnTo>
                  <a:pt x="1371600" y="508907"/>
                </a:lnTo>
                <a:lnTo>
                  <a:pt x="1066800" y="508907"/>
                </a:lnTo>
                <a:lnTo>
                  <a:pt x="1066800" y="737507"/>
                </a:lnTo>
                <a:lnTo>
                  <a:pt x="914400" y="737507"/>
                </a:lnTo>
                <a:cubicBezTo>
                  <a:pt x="915307" y="800100"/>
                  <a:pt x="910772" y="857249"/>
                  <a:pt x="911679" y="919842"/>
                </a:cubicBezTo>
                <a:lnTo>
                  <a:pt x="759279" y="919843"/>
                </a:lnTo>
                <a:lnTo>
                  <a:pt x="759279" y="996043"/>
                </a:lnTo>
                <a:lnTo>
                  <a:pt x="609600" y="996043"/>
                </a:lnTo>
                <a:lnTo>
                  <a:pt x="609600" y="1096736"/>
                </a:lnTo>
                <a:lnTo>
                  <a:pt x="451757" y="1096736"/>
                </a:lnTo>
                <a:lnTo>
                  <a:pt x="451757" y="1159329"/>
                </a:lnTo>
                <a:lnTo>
                  <a:pt x="296636" y="1159329"/>
                </a:lnTo>
                <a:lnTo>
                  <a:pt x="296636" y="1191986"/>
                </a:lnTo>
                <a:lnTo>
                  <a:pt x="146957" y="1191986"/>
                </a:lnTo>
                <a:lnTo>
                  <a:pt x="146957" y="1281793"/>
                </a:lnTo>
                <a:lnTo>
                  <a:pt x="0" y="128179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Freeform: Shape 68">
            <a:extLst>
              <a:ext uri="{FF2B5EF4-FFF2-40B4-BE49-F238E27FC236}">
                <a16:creationId xmlns:a16="http://schemas.microsoft.com/office/drawing/2014/main" id="{B5D2D3D9-5A7A-4538-A6A8-2820C0772C43}"/>
              </a:ext>
            </a:extLst>
          </p:cNvPr>
          <p:cNvSpPr/>
          <p:nvPr/>
        </p:nvSpPr>
        <p:spPr bwMode="auto">
          <a:xfrm>
            <a:off x="7382915" y="4397829"/>
            <a:ext cx="3224893" cy="1104900"/>
          </a:xfrm>
          <a:custGeom>
            <a:avLst/>
            <a:gdLst>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7122 w 3224893"/>
              <a:gd name="connsiteY9" fmla="*/ 884464 h 1104900"/>
              <a:gd name="connsiteX10" fmla="*/ 914400 w 3224893"/>
              <a:gd name="connsiteY10" fmla="*/ 854528 h 1104900"/>
              <a:gd name="connsiteX11" fmla="*/ 914400 w 3224893"/>
              <a:gd name="connsiteY11" fmla="*/ 740228 h 1104900"/>
              <a:gd name="connsiteX12" fmla="*/ 1069522 w 3224893"/>
              <a:gd name="connsiteY12" fmla="*/ 740228 h 1104900"/>
              <a:gd name="connsiteX13" fmla="*/ 1069522 w 3224893"/>
              <a:gd name="connsiteY13" fmla="*/ 623207 h 1104900"/>
              <a:gd name="connsiteX14" fmla="*/ 1230086 w 3224893"/>
              <a:gd name="connsiteY14" fmla="*/ 623207 h 1104900"/>
              <a:gd name="connsiteX15" fmla="*/ 1230086 w 3224893"/>
              <a:gd name="connsiteY15" fmla="*/ 568778 h 1104900"/>
              <a:gd name="connsiteX16" fmla="*/ 1374322 w 3224893"/>
              <a:gd name="connsiteY16" fmla="*/ 568778 h 1104900"/>
              <a:gd name="connsiteX17" fmla="*/ 1374322 w 3224893"/>
              <a:gd name="connsiteY17" fmla="*/ 489857 h 1104900"/>
              <a:gd name="connsiteX18" fmla="*/ 1540329 w 3224893"/>
              <a:gd name="connsiteY18" fmla="*/ 489857 h 1104900"/>
              <a:gd name="connsiteX19" fmla="*/ 1540329 w 3224893"/>
              <a:gd name="connsiteY19" fmla="*/ 402771 h 1104900"/>
              <a:gd name="connsiteX20" fmla="*/ 1842408 w 3224893"/>
              <a:gd name="connsiteY20" fmla="*/ 402771 h 1104900"/>
              <a:gd name="connsiteX21" fmla="*/ 1842408 w 3224893"/>
              <a:gd name="connsiteY21" fmla="*/ 351064 h 1104900"/>
              <a:gd name="connsiteX22" fmla="*/ 1992086 w 3224893"/>
              <a:gd name="connsiteY22" fmla="*/ 351064 h 1104900"/>
              <a:gd name="connsiteX23" fmla="*/ 1992086 w 3224893"/>
              <a:gd name="connsiteY23" fmla="*/ 266700 h 1104900"/>
              <a:gd name="connsiteX24" fmla="*/ 2149929 w 3224893"/>
              <a:gd name="connsiteY24" fmla="*/ 266700 h 1104900"/>
              <a:gd name="connsiteX25" fmla="*/ 2149929 w 3224893"/>
              <a:gd name="connsiteY25" fmla="*/ 185057 h 1104900"/>
              <a:gd name="connsiteX26" fmla="*/ 2305050 w 3224893"/>
              <a:gd name="connsiteY26" fmla="*/ 185057 h 1104900"/>
              <a:gd name="connsiteX27" fmla="*/ 2305050 w 3224893"/>
              <a:gd name="connsiteY27" fmla="*/ 138792 h 1104900"/>
              <a:gd name="connsiteX28" fmla="*/ 2460172 w 3224893"/>
              <a:gd name="connsiteY28" fmla="*/ 138792 h 1104900"/>
              <a:gd name="connsiteX29" fmla="*/ 2452008 w 3224893"/>
              <a:gd name="connsiteY29" fmla="*/ 108857 h 1104900"/>
              <a:gd name="connsiteX30" fmla="*/ 2452008 w 3224893"/>
              <a:gd name="connsiteY30" fmla="*/ 0 h 1104900"/>
              <a:gd name="connsiteX31" fmla="*/ 3224893 w 3224893"/>
              <a:gd name="connsiteY31"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7122 w 3224893"/>
              <a:gd name="connsiteY9" fmla="*/ 884464 h 1104900"/>
              <a:gd name="connsiteX10" fmla="*/ 914400 w 3224893"/>
              <a:gd name="connsiteY10" fmla="*/ 854528 h 1104900"/>
              <a:gd name="connsiteX11" fmla="*/ 914400 w 3224893"/>
              <a:gd name="connsiteY11" fmla="*/ 740228 h 1104900"/>
              <a:gd name="connsiteX12" fmla="*/ 1069522 w 3224893"/>
              <a:gd name="connsiteY12" fmla="*/ 740228 h 1104900"/>
              <a:gd name="connsiteX13" fmla="*/ 1069522 w 3224893"/>
              <a:gd name="connsiteY13" fmla="*/ 623207 h 1104900"/>
              <a:gd name="connsiteX14" fmla="*/ 1230086 w 3224893"/>
              <a:gd name="connsiteY14" fmla="*/ 623207 h 1104900"/>
              <a:gd name="connsiteX15" fmla="*/ 1230086 w 3224893"/>
              <a:gd name="connsiteY15" fmla="*/ 568778 h 1104900"/>
              <a:gd name="connsiteX16" fmla="*/ 1374322 w 3224893"/>
              <a:gd name="connsiteY16" fmla="*/ 568778 h 1104900"/>
              <a:gd name="connsiteX17" fmla="*/ 1374322 w 3224893"/>
              <a:gd name="connsiteY17" fmla="*/ 489857 h 1104900"/>
              <a:gd name="connsiteX18" fmla="*/ 1540329 w 3224893"/>
              <a:gd name="connsiteY18" fmla="*/ 489857 h 1104900"/>
              <a:gd name="connsiteX19" fmla="*/ 1540329 w 3224893"/>
              <a:gd name="connsiteY19" fmla="*/ 402771 h 1104900"/>
              <a:gd name="connsiteX20" fmla="*/ 1842408 w 3224893"/>
              <a:gd name="connsiteY20" fmla="*/ 402771 h 1104900"/>
              <a:gd name="connsiteX21" fmla="*/ 1842408 w 3224893"/>
              <a:gd name="connsiteY21" fmla="*/ 351064 h 1104900"/>
              <a:gd name="connsiteX22" fmla="*/ 1992086 w 3224893"/>
              <a:gd name="connsiteY22" fmla="*/ 351064 h 1104900"/>
              <a:gd name="connsiteX23" fmla="*/ 1992086 w 3224893"/>
              <a:gd name="connsiteY23" fmla="*/ 266700 h 1104900"/>
              <a:gd name="connsiteX24" fmla="*/ 2149929 w 3224893"/>
              <a:gd name="connsiteY24" fmla="*/ 266700 h 1104900"/>
              <a:gd name="connsiteX25" fmla="*/ 2149929 w 3224893"/>
              <a:gd name="connsiteY25" fmla="*/ 185057 h 1104900"/>
              <a:gd name="connsiteX26" fmla="*/ 2305050 w 3224893"/>
              <a:gd name="connsiteY26" fmla="*/ 185057 h 1104900"/>
              <a:gd name="connsiteX27" fmla="*/ 2305050 w 3224893"/>
              <a:gd name="connsiteY27" fmla="*/ 138792 h 1104900"/>
              <a:gd name="connsiteX28" fmla="*/ 2452008 w 3224893"/>
              <a:gd name="connsiteY28" fmla="*/ 108857 h 1104900"/>
              <a:gd name="connsiteX29" fmla="*/ 2452008 w 3224893"/>
              <a:gd name="connsiteY29" fmla="*/ 0 h 1104900"/>
              <a:gd name="connsiteX30" fmla="*/ 3224893 w 3224893"/>
              <a:gd name="connsiteY30"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7122 w 3224893"/>
              <a:gd name="connsiteY9" fmla="*/ 884464 h 1104900"/>
              <a:gd name="connsiteX10" fmla="*/ 914400 w 3224893"/>
              <a:gd name="connsiteY10" fmla="*/ 854528 h 1104900"/>
              <a:gd name="connsiteX11" fmla="*/ 914400 w 3224893"/>
              <a:gd name="connsiteY11" fmla="*/ 740228 h 1104900"/>
              <a:gd name="connsiteX12" fmla="*/ 1069522 w 3224893"/>
              <a:gd name="connsiteY12" fmla="*/ 740228 h 1104900"/>
              <a:gd name="connsiteX13" fmla="*/ 1069522 w 3224893"/>
              <a:gd name="connsiteY13" fmla="*/ 623207 h 1104900"/>
              <a:gd name="connsiteX14" fmla="*/ 1230086 w 3224893"/>
              <a:gd name="connsiteY14" fmla="*/ 623207 h 1104900"/>
              <a:gd name="connsiteX15" fmla="*/ 1230086 w 3224893"/>
              <a:gd name="connsiteY15" fmla="*/ 568778 h 1104900"/>
              <a:gd name="connsiteX16" fmla="*/ 1374322 w 3224893"/>
              <a:gd name="connsiteY16" fmla="*/ 568778 h 1104900"/>
              <a:gd name="connsiteX17" fmla="*/ 1374322 w 3224893"/>
              <a:gd name="connsiteY17" fmla="*/ 489857 h 1104900"/>
              <a:gd name="connsiteX18" fmla="*/ 1540329 w 3224893"/>
              <a:gd name="connsiteY18" fmla="*/ 489857 h 1104900"/>
              <a:gd name="connsiteX19" fmla="*/ 1540329 w 3224893"/>
              <a:gd name="connsiteY19" fmla="*/ 402771 h 1104900"/>
              <a:gd name="connsiteX20" fmla="*/ 1842408 w 3224893"/>
              <a:gd name="connsiteY20" fmla="*/ 402771 h 1104900"/>
              <a:gd name="connsiteX21" fmla="*/ 1842408 w 3224893"/>
              <a:gd name="connsiteY21" fmla="*/ 351064 h 1104900"/>
              <a:gd name="connsiteX22" fmla="*/ 1992086 w 3224893"/>
              <a:gd name="connsiteY22" fmla="*/ 351064 h 1104900"/>
              <a:gd name="connsiteX23" fmla="*/ 1992086 w 3224893"/>
              <a:gd name="connsiteY23" fmla="*/ 266700 h 1104900"/>
              <a:gd name="connsiteX24" fmla="*/ 2149929 w 3224893"/>
              <a:gd name="connsiteY24" fmla="*/ 266700 h 1104900"/>
              <a:gd name="connsiteX25" fmla="*/ 2149929 w 3224893"/>
              <a:gd name="connsiteY25" fmla="*/ 185057 h 1104900"/>
              <a:gd name="connsiteX26" fmla="*/ 2305050 w 3224893"/>
              <a:gd name="connsiteY26" fmla="*/ 185057 h 1104900"/>
              <a:gd name="connsiteX27" fmla="*/ 2305050 w 3224893"/>
              <a:gd name="connsiteY27" fmla="*/ 138792 h 1104900"/>
              <a:gd name="connsiteX28" fmla="*/ 2460172 w 3224893"/>
              <a:gd name="connsiteY28" fmla="*/ 136071 h 1104900"/>
              <a:gd name="connsiteX29" fmla="*/ 2452008 w 3224893"/>
              <a:gd name="connsiteY29" fmla="*/ 0 h 1104900"/>
              <a:gd name="connsiteX30" fmla="*/ 3224893 w 3224893"/>
              <a:gd name="connsiteY30"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7122 w 3224893"/>
              <a:gd name="connsiteY9" fmla="*/ 884464 h 1104900"/>
              <a:gd name="connsiteX10" fmla="*/ 914400 w 3224893"/>
              <a:gd name="connsiteY10" fmla="*/ 854528 h 1104900"/>
              <a:gd name="connsiteX11" fmla="*/ 914400 w 3224893"/>
              <a:gd name="connsiteY11" fmla="*/ 740228 h 1104900"/>
              <a:gd name="connsiteX12" fmla="*/ 1069522 w 3224893"/>
              <a:gd name="connsiteY12" fmla="*/ 740228 h 1104900"/>
              <a:gd name="connsiteX13" fmla="*/ 1069522 w 3224893"/>
              <a:gd name="connsiteY13" fmla="*/ 623207 h 1104900"/>
              <a:gd name="connsiteX14" fmla="*/ 1230086 w 3224893"/>
              <a:gd name="connsiteY14" fmla="*/ 623207 h 1104900"/>
              <a:gd name="connsiteX15" fmla="*/ 1230086 w 3224893"/>
              <a:gd name="connsiteY15" fmla="*/ 568778 h 1104900"/>
              <a:gd name="connsiteX16" fmla="*/ 1374322 w 3224893"/>
              <a:gd name="connsiteY16" fmla="*/ 568778 h 1104900"/>
              <a:gd name="connsiteX17" fmla="*/ 1374322 w 3224893"/>
              <a:gd name="connsiteY17" fmla="*/ 489857 h 1104900"/>
              <a:gd name="connsiteX18" fmla="*/ 1540329 w 3224893"/>
              <a:gd name="connsiteY18" fmla="*/ 489857 h 1104900"/>
              <a:gd name="connsiteX19" fmla="*/ 1540329 w 3224893"/>
              <a:gd name="connsiteY19" fmla="*/ 402771 h 1104900"/>
              <a:gd name="connsiteX20" fmla="*/ 1842408 w 3224893"/>
              <a:gd name="connsiteY20" fmla="*/ 402771 h 1104900"/>
              <a:gd name="connsiteX21" fmla="*/ 1842408 w 3224893"/>
              <a:gd name="connsiteY21" fmla="*/ 351064 h 1104900"/>
              <a:gd name="connsiteX22" fmla="*/ 1992086 w 3224893"/>
              <a:gd name="connsiteY22" fmla="*/ 351064 h 1104900"/>
              <a:gd name="connsiteX23" fmla="*/ 1992086 w 3224893"/>
              <a:gd name="connsiteY23" fmla="*/ 266700 h 1104900"/>
              <a:gd name="connsiteX24" fmla="*/ 2149929 w 3224893"/>
              <a:gd name="connsiteY24" fmla="*/ 266700 h 1104900"/>
              <a:gd name="connsiteX25" fmla="*/ 2149929 w 3224893"/>
              <a:gd name="connsiteY25" fmla="*/ 185057 h 1104900"/>
              <a:gd name="connsiteX26" fmla="*/ 2305050 w 3224893"/>
              <a:gd name="connsiteY26" fmla="*/ 185057 h 1104900"/>
              <a:gd name="connsiteX27" fmla="*/ 2305050 w 3224893"/>
              <a:gd name="connsiteY27" fmla="*/ 138792 h 1104900"/>
              <a:gd name="connsiteX28" fmla="*/ 2452008 w 3224893"/>
              <a:gd name="connsiteY28" fmla="*/ 133349 h 1104900"/>
              <a:gd name="connsiteX29" fmla="*/ 2452008 w 3224893"/>
              <a:gd name="connsiteY29" fmla="*/ 0 h 1104900"/>
              <a:gd name="connsiteX30" fmla="*/ 3224893 w 3224893"/>
              <a:gd name="connsiteY30"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4400 w 3224893"/>
              <a:gd name="connsiteY9" fmla="*/ 854528 h 1104900"/>
              <a:gd name="connsiteX10" fmla="*/ 914400 w 3224893"/>
              <a:gd name="connsiteY10" fmla="*/ 740228 h 1104900"/>
              <a:gd name="connsiteX11" fmla="*/ 1069522 w 3224893"/>
              <a:gd name="connsiteY11" fmla="*/ 740228 h 1104900"/>
              <a:gd name="connsiteX12" fmla="*/ 1069522 w 3224893"/>
              <a:gd name="connsiteY12" fmla="*/ 623207 h 1104900"/>
              <a:gd name="connsiteX13" fmla="*/ 1230086 w 3224893"/>
              <a:gd name="connsiteY13" fmla="*/ 623207 h 1104900"/>
              <a:gd name="connsiteX14" fmla="*/ 1230086 w 3224893"/>
              <a:gd name="connsiteY14" fmla="*/ 568778 h 1104900"/>
              <a:gd name="connsiteX15" fmla="*/ 1374322 w 3224893"/>
              <a:gd name="connsiteY15" fmla="*/ 568778 h 1104900"/>
              <a:gd name="connsiteX16" fmla="*/ 1374322 w 3224893"/>
              <a:gd name="connsiteY16" fmla="*/ 489857 h 1104900"/>
              <a:gd name="connsiteX17" fmla="*/ 1540329 w 3224893"/>
              <a:gd name="connsiteY17" fmla="*/ 489857 h 1104900"/>
              <a:gd name="connsiteX18" fmla="*/ 1540329 w 3224893"/>
              <a:gd name="connsiteY18" fmla="*/ 402771 h 1104900"/>
              <a:gd name="connsiteX19" fmla="*/ 1842408 w 3224893"/>
              <a:gd name="connsiteY19" fmla="*/ 402771 h 1104900"/>
              <a:gd name="connsiteX20" fmla="*/ 1842408 w 3224893"/>
              <a:gd name="connsiteY20" fmla="*/ 351064 h 1104900"/>
              <a:gd name="connsiteX21" fmla="*/ 1992086 w 3224893"/>
              <a:gd name="connsiteY21" fmla="*/ 351064 h 1104900"/>
              <a:gd name="connsiteX22" fmla="*/ 1992086 w 3224893"/>
              <a:gd name="connsiteY22" fmla="*/ 266700 h 1104900"/>
              <a:gd name="connsiteX23" fmla="*/ 2149929 w 3224893"/>
              <a:gd name="connsiteY23" fmla="*/ 266700 h 1104900"/>
              <a:gd name="connsiteX24" fmla="*/ 2149929 w 3224893"/>
              <a:gd name="connsiteY24" fmla="*/ 185057 h 1104900"/>
              <a:gd name="connsiteX25" fmla="*/ 2305050 w 3224893"/>
              <a:gd name="connsiteY25" fmla="*/ 185057 h 1104900"/>
              <a:gd name="connsiteX26" fmla="*/ 2305050 w 3224893"/>
              <a:gd name="connsiteY26" fmla="*/ 138792 h 1104900"/>
              <a:gd name="connsiteX27" fmla="*/ 2452008 w 3224893"/>
              <a:gd name="connsiteY27" fmla="*/ 133349 h 1104900"/>
              <a:gd name="connsiteX28" fmla="*/ 2452008 w 3224893"/>
              <a:gd name="connsiteY28" fmla="*/ 0 h 1104900"/>
              <a:gd name="connsiteX29" fmla="*/ 3224893 w 3224893"/>
              <a:gd name="connsiteY29"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1679 w 3224893"/>
              <a:gd name="connsiteY9" fmla="*/ 887185 h 1104900"/>
              <a:gd name="connsiteX10" fmla="*/ 914400 w 3224893"/>
              <a:gd name="connsiteY10" fmla="*/ 740228 h 1104900"/>
              <a:gd name="connsiteX11" fmla="*/ 1069522 w 3224893"/>
              <a:gd name="connsiteY11" fmla="*/ 740228 h 1104900"/>
              <a:gd name="connsiteX12" fmla="*/ 1069522 w 3224893"/>
              <a:gd name="connsiteY12" fmla="*/ 623207 h 1104900"/>
              <a:gd name="connsiteX13" fmla="*/ 1230086 w 3224893"/>
              <a:gd name="connsiteY13" fmla="*/ 623207 h 1104900"/>
              <a:gd name="connsiteX14" fmla="*/ 1230086 w 3224893"/>
              <a:gd name="connsiteY14" fmla="*/ 568778 h 1104900"/>
              <a:gd name="connsiteX15" fmla="*/ 1374322 w 3224893"/>
              <a:gd name="connsiteY15" fmla="*/ 568778 h 1104900"/>
              <a:gd name="connsiteX16" fmla="*/ 1374322 w 3224893"/>
              <a:gd name="connsiteY16" fmla="*/ 489857 h 1104900"/>
              <a:gd name="connsiteX17" fmla="*/ 1540329 w 3224893"/>
              <a:gd name="connsiteY17" fmla="*/ 489857 h 1104900"/>
              <a:gd name="connsiteX18" fmla="*/ 1540329 w 3224893"/>
              <a:gd name="connsiteY18" fmla="*/ 402771 h 1104900"/>
              <a:gd name="connsiteX19" fmla="*/ 1842408 w 3224893"/>
              <a:gd name="connsiteY19" fmla="*/ 402771 h 1104900"/>
              <a:gd name="connsiteX20" fmla="*/ 1842408 w 3224893"/>
              <a:gd name="connsiteY20" fmla="*/ 351064 h 1104900"/>
              <a:gd name="connsiteX21" fmla="*/ 1992086 w 3224893"/>
              <a:gd name="connsiteY21" fmla="*/ 351064 h 1104900"/>
              <a:gd name="connsiteX22" fmla="*/ 1992086 w 3224893"/>
              <a:gd name="connsiteY22" fmla="*/ 266700 h 1104900"/>
              <a:gd name="connsiteX23" fmla="*/ 2149929 w 3224893"/>
              <a:gd name="connsiteY23" fmla="*/ 266700 h 1104900"/>
              <a:gd name="connsiteX24" fmla="*/ 2149929 w 3224893"/>
              <a:gd name="connsiteY24" fmla="*/ 185057 h 1104900"/>
              <a:gd name="connsiteX25" fmla="*/ 2305050 w 3224893"/>
              <a:gd name="connsiteY25" fmla="*/ 185057 h 1104900"/>
              <a:gd name="connsiteX26" fmla="*/ 2305050 w 3224893"/>
              <a:gd name="connsiteY26" fmla="*/ 138792 h 1104900"/>
              <a:gd name="connsiteX27" fmla="*/ 2452008 w 3224893"/>
              <a:gd name="connsiteY27" fmla="*/ 133349 h 1104900"/>
              <a:gd name="connsiteX28" fmla="*/ 2452008 w 3224893"/>
              <a:gd name="connsiteY28" fmla="*/ 0 h 1104900"/>
              <a:gd name="connsiteX29" fmla="*/ 3224893 w 3224893"/>
              <a:gd name="connsiteY29"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08958 w 3224893"/>
              <a:gd name="connsiteY9" fmla="*/ 879021 h 1104900"/>
              <a:gd name="connsiteX10" fmla="*/ 914400 w 3224893"/>
              <a:gd name="connsiteY10" fmla="*/ 740228 h 1104900"/>
              <a:gd name="connsiteX11" fmla="*/ 1069522 w 3224893"/>
              <a:gd name="connsiteY11" fmla="*/ 740228 h 1104900"/>
              <a:gd name="connsiteX12" fmla="*/ 1069522 w 3224893"/>
              <a:gd name="connsiteY12" fmla="*/ 623207 h 1104900"/>
              <a:gd name="connsiteX13" fmla="*/ 1230086 w 3224893"/>
              <a:gd name="connsiteY13" fmla="*/ 623207 h 1104900"/>
              <a:gd name="connsiteX14" fmla="*/ 1230086 w 3224893"/>
              <a:gd name="connsiteY14" fmla="*/ 568778 h 1104900"/>
              <a:gd name="connsiteX15" fmla="*/ 1374322 w 3224893"/>
              <a:gd name="connsiteY15" fmla="*/ 568778 h 1104900"/>
              <a:gd name="connsiteX16" fmla="*/ 1374322 w 3224893"/>
              <a:gd name="connsiteY16" fmla="*/ 489857 h 1104900"/>
              <a:gd name="connsiteX17" fmla="*/ 1540329 w 3224893"/>
              <a:gd name="connsiteY17" fmla="*/ 489857 h 1104900"/>
              <a:gd name="connsiteX18" fmla="*/ 1540329 w 3224893"/>
              <a:gd name="connsiteY18" fmla="*/ 402771 h 1104900"/>
              <a:gd name="connsiteX19" fmla="*/ 1842408 w 3224893"/>
              <a:gd name="connsiteY19" fmla="*/ 402771 h 1104900"/>
              <a:gd name="connsiteX20" fmla="*/ 1842408 w 3224893"/>
              <a:gd name="connsiteY20" fmla="*/ 351064 h 1104900"/>
              <a:gd name="connsiteX21" fmla="*/ 1992086 w 3224893"/>
              <a:gd name="connsiteY21" fmla="*/ 351064 h 1104900"/>
              <a:gd name="connsiteX22" fmla="*/ 1992086 w 3224893"/>
              <a:gd name="connsiteY22" fmla="*/ 266700 h 1104900"/>
              <a:gd name="connsiteX23" fmla="*/ 2149929 w 3224893"/>
              <a:gd name="connsiteY23" fmla="*/ 266700 h 1104900"/>
              <a:gd name="connsiteX24" fmla="*/ 2149929 w 3224893"/>
              <a:gd name="connsiteY24" fmla="*/ 185057 h 1104900"/>
              <a:gd name="connsiteX25" fmla="*/ 2305050 w 3224893"/>
              <a:gd name="connsiteY25" fmla="*/ 185057 h 1104900"/>
              <a:gd name="connsiteX26" fmla="*/ 2305050 w 3224893"/>
              <a:gd name="connsiteY26" fmla="*/ 138792 h 1104900"/>
              <a:gd name="connsiteX27" fmla="*/ 2452008 w 3224893"/>
              <a:gd name="connsiteY27" fmla="*/ 133349 h 1104900"/>
              <a:gd name="connsiteX28" fmla="*/ 2452008 w 3224893"/>
              <a:gd name="connsiteY28" fmla="*/ 0 h 1104900"/>
              <a:gd name="connsiteX29" fmla="*/ 3224893 w 3224893"/>
              <a:gd name="connsiteY29" fmla="*/ 0 h 1104900"/>
              <a:gd name="connsiteX0" fmla="*/ 0 w 3224893"/>
              <a:gd name="connsiteY0" fmla="*/ 1104900 h 1104900"/>
              <a:gd name="connsiteX1" fmla="*/ 152400 w 3224893"/>
              <a:gd name="connsiteY1" fmla="*/ 1104900 h 1104900"/>
              <a:gd name="connsiteX2" fmla="*/ 152400 w 3224893"/>
              <a:gd name="connsiteY2" fmla="*/ 1053192 h 1104900"/>
              <a:gd name="connsiteX3" fmla="*/ 302079 w 3224893"/>
              <a:gd name="connsiteY3" fmla="*/ 1053192 h 1104900"/>
              <a:gd name="connsiteX4" fmla="*/ 302079 w 3224893"/>
              <a:gd name="connsiteY4" fmla="*/ 974271 h 1104900"/>
              <a:gd name="connsiteX5" fmla="*/ 606879 w 3224893"/>
              <a:gd name="connsiteY5" fmla="*/ 974271 h 1104900"/>
              <a:gd name="connsiteX6" fmla="*/ 606879 w 3224893"/>
              <a:gd name="connsiteY6" fmla="*/ 936171 h 1104900"/>
              <a:gd name="connsiteX7" fmla="*/ 772886 w 3224893"/>
              <a:gd name="connsiteY7" fmla="*/ 936171 h 1104900"/>
              <a:gd name="connsiteX8" fmla="*/ 772886 w 3224893"/>
              <a:gd name="connsiteY8" fmla="*/ 884464 h 1104900"/>
              <a:gd name="connsiteX9" fmla="*/ 914401 w 3224893"/>
              <a:gd name="connsiteY9" fmla="*/ 879021 h 1104900"/>
              <a:gd name="connsiteX10" fmla="*/ 914400 w 3224893"/>
              <a:gd name="connsiteY10" fmla="*/ 740228 h 1104900"/>
              <a:gd name="connsiteX11" fmla="*/ 1069522 w 3224893"/>
              <a:gd name="connsiteY11" fmla="*/ 740228 h 1104900"/>
              <a:gd name="connsiteX12" fmla="*/ 1069522 w 3224893"/>
              <a:gd name="connsiteY12" fmla="*/ 623207 h 1104900"/>
              <a:gd name="connsiteX13" fmla="*/ 1230086 w 3224893"/>
              <a:gd name="connsiteY13" fmla="*/ 623207 h 1104900"/>
              <a:gd name="connsiteX14" fmla="*/ 1230086 w 3224893"/>
              <a:gd name="connsiteY14" fmla="*/ 568778 h 1104900"/>
              <a:gd name="connsiteX15" fmla="*/ 1374322 w 3224893"/>
              <a:gd name="connsiteY15" fmla="*/ 568778 h 1104900"/>
              <a:gd name="connsiteX16" fmla="*/ 1374322 w 3224893"/>
              <a:gd name="connsiteY16" fmla="*/ 489857 h 1104900"/>
              <a:gd name="connsiteX17" fmla="*/ 1540329 w 3224893"/>
              <a:gd name="connsiteY17" fmla="*/ 489857 h 1104900"/>
              <a:gd name="connsiteX18" fmla="*/ 1540329 w 3224893"/>
              <a:gd name="connsiteY18" fmla="*/ 402771 h 1104900"/>
              <a:gd name="connsiteX19" fmla="*/ 1842408 w 3224893"/>
              <a:gd name="connsiteY19" fmla="*/ 402771 h 1104900"/>
              <a:gd name="connsiteX20" fmla="*/ 1842408 w 3224893"/>
              <a:gd name="connsiteY20" fmla="*/ 351064 h 1104900"/>
              <a:gd name="connsiteX21" fmla="*/ 1992086 w 3224893"/>
              <a:gd name="connsiteY21" fmla="*/ 351064 h 1104900"/>
              <a:gd name="connsiteX22" fmla="*/ 1992086 w 3224893"/>
              <a:gd name="connsiteY22" fmla="*/ 266700 h 1104900"/>
              <a:gd name="connsiteX23" fmla="*/ 2149929 w 3224893"/>
              <a:gd name="connsiteY23" fmla="*/ 266700 h 1104900"/>
              <a:gd name="connsiteX24" fmla="*/ 2149929 w 3224893"/>
              <a:gd name="connsiteY24" fmla="*/ 185057 h 1104900"/>
              <a:gd name="connsiteX25" fmla="*/ 2305050 w 3224893"/>
              <a:gd name="connsiteY25" fmla="*/ 185057 h 1104900"/>
              <a:gd name="connsiteX26" fmla="*/ 2305050 w 3224893"/>
              <a:gd name="connsiteY26" fmla="*/ 138792 h 1104900"/>
              <a:gd name="connsiteX27" fmla="*/ 2452008 w 3224893"/>
              <a:gd name="connsiteY27" fmla="*/ 133349 h 1104900"/>
              <a:gd name="connsiteX28" fmla="*/ 2452008 w 3224893"/>
              <a:gd name="connsiteY28" fmla="*/ 0 h 1104900"/>
              <a:gd name="connsiteX29" fmla="*/ 3224893 w 3224893"/>
              <a:gd name="connsiteY29"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224893" h="1104900">
                <a:moveTo>
                  <a:pt x="0" y="1104900"/>
                </a:moveTo>
                <a:lnTo>
                  <a:pt x="152400" y="1104900"/>
                </a:lnTo>
                <a:lnTo>
                  <a:pt x="152400" y="1053192"/>
                </a:lnTo>
                <a:lnTo>
                  <a:pt x="302079" y="1053192"/>
                </a:lnTo>
                <a:lnTo>
                  <a:pt x="302079" y="974271"/>
                </a:lnTo>
                <a:lnTo>
                  <a:pt x="606879" y="974271"/>
                </a:lnTo>
                <a:lnTo>
                  <a:pt x="606879" y="936171"/>
                </a:lnTo>
                <a:lnTo>
                  <a:pt x="772886" y="936171"/>
                </a:lnTo>
                <a:lnTo>
                  <a:pt x="772886" y="884464"/>
                </a:lnTo>
                <a:lnTo>
                  <a:pt x="914401" y="879021"/>
                </a:lnTo>
                <a:cubicBezTo>
                  <a:pt x="914401" y="832757"/>
                  <a:pt x="914400" y="786492"/>
                  <a:pt x="914400" y="740228"/>
                </a:cubicBezTo>
                <a:lnTo>
                  <a:pt x="1069522" y="740228"/>
                </a:lnTo>
                <a:lnTo>
                  <a:pt x="1069522" y="623207"/>
                </a:lnTo>
                <a:lnTo>
                  <a:pt x="1230086" y="623207"/>
                </a:lnTo>
                <a:lnTo>
                  <a:pt x="1230086" y="568778"/>
                </a:lnTo>
                <a:lnTo>
                  <a:pt x="1374322" y="568778"/>
                </a:lnTo>
                <a:lnTo>
                  <a:pt x="1374322" y="489857"/>
                </a:lnTo>
                <a:lnTo>
                  <a:pt x="1540329" y="489857"/>
                </a:lnTo>
                <a:lnTo>
                  <a:pt x="1540329" y="402771"/>
                </a:lnTo>
                <a:lnTo>
                  <a:pt x="1842408" y="402771"/>
                </a:lnTo>
                <a:lnTo>
                  <a:pt x="1842408" y="351064"/>
                </a:lnTo>
                <a:lnTo>
                  <a:pt x="1992086" y="351064"/>
                </a:lnTo>
                <a:lnTo>
                  <a:pt x="1992086" y="266700"/>
                </a:lnTo>
                <a:lnTo>
                  <a:pt x="2149929" y="266700"/>
                </a:lnTo>
                <a:lnTo>
                  <a:pt x="2149929" y="185057"/>
                </a:lnTo>
                <a:lnTo>
                  <a:pt x="2305050" y="185057"/>
                </a:lnTo>
                <a:lnTo>
                  <a:pt x="2305050" y="138792"/>
                </a:lnTo>
                <a:lnTo>
                  <a:pt x="2452008" y="133349"/>
                </a:lnTo>
                <a:lnTo>
                  <a:pt x="2452008" y="0"/>
                </a:lnTo>
                <a:lnTo>
                  <a:pt x="3224893"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67684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AF6D-5DC7-4873-AF90-5EE1D7057731}"/>
              </a:ext>
            </a:extLst>
          </p:cNvPr>
          <p:cNvSpPr>
            <a:spLocks noGrp="1"/>
          </p:cNvSpPr>
          <p:nvPr>
            <p:ph type="title"/>
          </p:nvPr>
        </p:nvSpPr>
        <p:spPr/>
        <p:txBody>
          <a:bodyPr/>
          <a:lstStyle/>
          <a:p>
            <a:r>
              <a:rPr lang="en-US" dirty="0"/>
              <a:t>Meta-analysis of Systemic Corticosteroids in </a:t>
            </a:r>
            <a:br>
              <a:rPr lang="en-US" dirty="0"/>
            </a:br>
            <a:r>
              <a:rPr lang="en-US" dirty="0"/>
              <a:t>Critically III Patients With COVID-19</a:t>
            </a:r>
          </a:p>
        </p:txBody>
      </p:sp>
      <p:grpSp>
        <p:nvGrpSpPr>
          <p:cNvPr id="5" name="Group 1">
            <a:extLst>
              <a:ext uri="{FF2B5EF4-FFF2-40B4-BE49-F238E27FC236}">
                <a16:creationId xmlns:a16="http://schemas.microsoft.com/office/drawing/2014/main" id="{23239D37-5E12-42CB-88B5-2CD28D53214D}"/>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4955973B-E87C-4FE5-A445-70701BFC1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5196E40-D8FE-44AA-A7D3-1797ED8B7EF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Box 9">
            <a:extLst>
              <a:ext uri="{FF2B5EF4-FFF2-40B4-BE49-F238E27FC236}">
                <a16:creationId xmlns:a16="http://schemas.microsoft.com/office/drawing/2014/main" id="{65819B46-FEAE-4B0B-B3CB-25CA20F1A8D6}"/>
              </a:ext>
            </a:extLst>
          </p:cNvPr>
          <p:cNvSpPr txBox="1"/>
          <p:nvPr/>
        </p:nvSpPr>
        <p:spPr bwMode="auto">
          <a:xfrm>
            <a:off x="705259" y="6109400"/>
            <a:ext cx="22791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Per Berlin Criteria.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 Box 15">
            <a:extLst>
              <a:ext uri="{FF2B5EF4-FFF2-40B4-BE49-F238E27FC236}">
                <a16:creationId xmlns:a16="http://schemas.microsoft.com/office/drawing/2014/main" id="{349BCAB6-679F-43ED-BABD-FBEF09BB3CC2}"/>
              </a:ext>
            </a:extLst>
          </p:cNvPr>
          <p:cNvSpPr txBox="1">
            <a:spLocks noChangeArrowheads="1"/>
          </p:cNvSpPr>
          <p:nvPr/>
        </p:nvSpPr>
        <p:spPr bwMode="auto">
          <a:xfrm>
            <a:off x="404238" y="636590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REACT Working Group. JAMA. 2020;</a:t>
            </a:r>
            <a:r>
              <a:rPr lang="en-US" altLang="en-US" sz="1200" b="0" spc="-10" dirty="0">
                <a:solidFill>
                  <a:srgbClr val="455560"/>
                </a:solidFill>
                <a:latin typeface="Calibri" panose="020F0502020204030204" pitchFamily="34" charset="0"/>
                <a:cs typeface="Arial" panose="020B0604020202020204" pitchFamily="34" charset="0"/>
              </a:rPr>
              <a:t>324:1330.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EF266DCD-CDE7-4FE2-9007-E017747A38F5}"/>
              </a:ext>
            </a:extLst>
          </p:cNvPr>
          <p:cNvGraphicFramePr>
            <a:graphicFrameLocks/>
          </p:cNvGraphicFramePr>
          <p:nvPr>
            <p:extLst>
              <p:ext uri="{D42A27DB-BD31-4B8C-83A1-F6EECF244321}">
                <p14:modId xmlns:p14="http://schemas.microsoft.com/office/powerpoint/2010/main" val="1283000630"/>
              </p:ext>
            </p:extLst>
          </p:nvPr>
        </p:nvGraphicFramePr>
        <p:xfrm>
          <a:off x="723900" y="1610296"/>
          <a:ext cx="10758488" cy="4486752"/>
        </p:xfrm>
        <a:graphic>
          <a:graphicData uri="http://schemas.openxmlformats.org/drawingml/2006/table">
            <a:tbl>
              <a:tblPr/>
              <a:tblGrid>
                <a:gridCol w="1222590">
                  <a:extLst>
                    <a:ext uri="{9D8B030D-6E8A-4147-A177-3AD203B41FA5}">
                      <a16:colId xmlns:a16="http://schemas.microsoft.com/office/drawing/2014/main" val="20000"/>
                    </a:ext>
                  </a:extLst>
                </a:gridCol>
                <a:gridCol w="988991">
                  <a:extLst>
                    <a:ext uri="{9D8B030D-6E8A-4147-A177-3AD203B41FA5}">
                      <a16:colId xmlns:a16="http://schemas.microsoft.com/office/drawing/2014/main" val="20001"/>
                    </a:ext>
                  </a:extLst>
                </a:gridCol>
                <a:gridCol w="2051633">
                  <a:extLst>
                    <a:ext uri="{9D8B030D-6E8A-4147-A177-3AD203B41FA5}">
                      <a16:colId xmlns:a16="http://schemas.microsoft.com/office/drawing/2014/main" val="20002"/>
                    </a:ext>
                  </a:extLst>
                </a:gridCol>
                <a:gridCol w="1754154">
                  <a:extLst>
                    <a:ext uri="{9D8B030D-6E8A-4147-A177-3AD203B41FA5}">
                      <a16:colId xmlns:a16="http://schemas.microsoft.com/office/drawing/2014/main" val="20003"/>
                    </a:ext>
                  </a:extLst>
                </a:gridCol>
                <a:gridCol w="2143946">
                  <a:extLst>
                    <a:ext uri="{9D8B030D-6E8A-4147-A177-3AD203B41FA5}">
                      <a16:colId xmlns:a16="http://schemas.microsoft.com/office/drawing/2014/main" val="20004"/>
                    </a:ext>
                  </a:extLst>
                </a:gridCol>
                <a:gridCol w="1285689">
                  <a:extLst>
                    <a:ext uri="{9D8B030D-6E8A-4147-A177-3AD203B41FA5}">
                      <a16:colId xmlns:a16="http://schemas.microsoft.com/office/drawing/2014/main" val="793560661"/>
                    </a:ext>
                  </a:extLst>
                </a:gridCol>
                <a:gridCol w="1311485">
                  <a:extLst>
                    <a:ext uri="{9D8B030D-6E8A-4147-A177-3AD203B41FA5}">
                      <a16:colId xmlns:a16="http://schemas.microsoft.com/office/drawing/2014/main" val="2213867274"/>
                    </a:ext>
                  </a:extLst>
                </a:gridCol>
              </a:tblGrid>
              <a:tr h="252052">
                <a:tc rowSpan="2">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Eligibility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205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Mortality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25864069"/>
                  </a:ext>
                </a:extLst>
              </a:tr>
              <a:tr h="801957">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DEXA-COVID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Intubation, mechanical ventilation, moderate to severe ARDS*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Dexamethasone vs usual care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mg/day IV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days, then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mg/day IV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60-day mortality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01957">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CoDEX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Brazil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Intubation, mechanical ventilation, moderate to severe ARDS*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Dexamethasone vs usual care</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mg/day IV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days, then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mg/day IV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Ventilator-free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18656">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RECOVERY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Intubation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Dexamethasone vs usual care</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mg/day PO or 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28-day mortality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01957">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CAPE COVID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France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ICU/intermediate care unit, 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L/min)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Hydrocortisone vs 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Continuous IV infusion 8-14 days with tapered dosing (200 mg/day to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50 mg/day)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21-day treatment 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16598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AF6D-5DC7-4873-AF90-5EE1D7057731}"/>
              </a:ext>
            </a:extLst>
          </p:cNvPr>
          <p:cNvSpPr>
            <a:spLocks noGrp="1"/>
          </p:cNvSpPr>
          <p:nvPr>
            <p:ph type="title"/>
          </p:nvPr>
        </p:nvSpPr>
        <p:spPr/>
        <p:txBody>
          <a:bodyPr/>
          <a:lstStyle/>
          <a:p>
            <a:r>
              <a:rPr lang="en-US" dirty="0"/>
              <a:t>Meta-analysis of Systemic Corticosteroids in </a:t>
            </a:r>
            <a:br>
              <a:rPr lang="en-US" dirty="0"/>
            </a:br>
            <a:r>
              <a:rPr lang="en-US" dirty="0"/>
              <a:t>Critically III Patients With COVID-19</a:t>
            </a:r>
          </a:p>
        </p:txBody>
      </p:sp>
      <p:sp>
        <p:nvSpPr>
          <p:cNvPr id="4" name="Text Box 15">
            <a:extLst>
              <a:ext uri="{FF2B5EF4-FFF2-40B4-BE49-F238E27FC236}">
                <a16:creationId xmlns:a16="http://schemas.microsoft.com/office/drawing/2014/main" id="{1E8BA6F2-78FE-4A2C-A79E-0EAD1D76BB8C}"/>
              </a:ext>
            </a:extLst>
          </p:cNvPr>
          <p:cNvSpPr txBox="1">
            <a:spLocks noChangeArrowheads="1"/>
          </p:cNvSpPr>
          <p:nvPr/>
        </p:nvSpPr>
        <p:spPr bwMode="auto">
          <a:xfrm>
            <a:off x="404238" y="636557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REACT Working Group. JAMA. </a:t>
            </a:r>
            <a:r>
              <a:rPr lang="en-US" altLang="en-US" sz="1200" b="0" spc="-10" dirty="0">
                <a:solidFill>
                  <a:srgbClr val="455560"/>
                </a:solidFill>
                <a:latin typeface="Calibri" panose="020F0502020204030204" pitchFamily="34" charset="0"/>
                <a:cs typeface="Arial" panose="020B0604020202020204" pitchFamily="34" charset="0"/>
              </a:rPr>
              <a:t>2020;324:1330.</a:t>
            </a:r>
            <a:endParaRPr lang="en-US" altLang="en-US" sz="1200" b="0" dirty="0">
              <a:solidFill>
                <a:srgbClr val="455560"/>
              </a:solidFill>
              <a:latin typeface="Calibri" panose="020F0502020204030204" pitchFamily="34" charset="0"/>
              <a:cs typeface="Arial" panose="020B0604020202020204" pitchFamily="34" charset="0"/>
            </a:endParaRPr>
          </a:p>
        </p:txBody>
      </p:sp>
      <p:grpSp>
        <p:nvGrpSpPr>
          <p:cNvPr id="5" name="Group 1">
            <a:extLst>
              <a:ext uri="{FF2B5EF4-FFF2-40B4-BE49-F238E27FC236}">
                <a16:creationId xmlns:a16="http://schemas.microsoft.com/office/drawing/2014/main" id="{23239D37-5E12-42CB-88B5-2CD28D53214D}"/>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4955973B-E87C-4FE5-A445-70701BFC1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5196E40-D8FE-44AA-A7D3-1797ED8B7EF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
            <a:extLst>
              <a:ext uri="{FF2B5EF4-FFF2-40B4-BE49-F238E27FC236}">
                <a16:creationId xmlns:a16="http://schemas.microsoft.com/office/drawing/2014/main" id="{BCC093F4-0FA6-4D6C-AC92-3775D5979C22}"/>
              </a:ext>
            </a:extLst>
          </p:cNvPr>
          <p:cNvGraphicFramePr>
            <a:graphicFrameLocks/>
          </p:cNvGraphicFramePr>
          <p:nvPr>
            <p:extLst>
              <p:ext uri="{D42A27DB-BD31-4B8C-83A1-F6EECF244321}">
                <p14:modId xmlns:p14="http://schemas.microsoft.com/office/powerpoint/2010/main" val="135121552"/>
              </p:ext>
            </p:extLst>
          </p:nvPr>
        </p:nvGraphicFramePr>
        <p:xfrm>
          <a:off x="723900" y="1611208"/>
          <a:ext cx="10758305" cy="4395296"/>
        </p:xfrm>
        <a:graphic>
          <a:graphicData uri="http://schemas.openxmlformats.org/drawingml/2006/table">
            <a:tbl>
              <a:tblPr/>
              <a:tblGrid>
                <a:gridCol w="1016772">
                  <a:extLst>
                    <a:ext uri="{9D8B030D-6E8A-4147-A177-3AD203B41FA5}">
                      <a16:colId xmlns:a16="http://schemas.microsoft.com/office/drawing/2014/main" val="20000"/>
                    </a:ext>
                  </a:extLst>
                </a:gridCol>
                <a:gridCol w="1632302">
                  <a:extLst>
                    <a:ext uri="{9D8B030D-6E8A-4147-A177-3AD203B41FA5}">
                      <a16:colId xmlns:a16="http://schemas.microsoft.com/office/drawing/2014/main" val="20001"/>
                    </a:ext>
                  </a:extLst>
                </a:gridCol>
                <a:gridCol w="2503091">
                  <a:extLst>
                    <a:ext uri="{9D8B030D-6E8A-4147-A177-3AD203B41FA5}">
                      <a16:colId xmlns:a16="http://schemas.microsoft.com/office/drawing/2014/main" val="20002"/>
                    </a:ext>
                  </a:extLst>
                </a:gridCol>
                <a:gridCol w="1955857">
                  <a:extLst>
                    <a:ext uri="{9D8B030D-6E8A-4147-A177-3AD203B41FA5}">
                      <a16:colId xmlns:a16="http://schemas.microsoft.com/office/drawing/2014/main" val="20003"/>
                    </a:ext>
                  </a:extLst>
                </a:gridCol>
                <a:gridCol w="984767">
                  <a:extLst>
                    <a:ext uri="{9D8B030D-6E8A-4147-A177-3AD203B41FA5}">
                      <a16:colId xmlns:a16="http://schemas.microsoft.com/office/drawing/2014/main" val="20004"/>
                    </a:ext>
                  </a:extLst>
                </a:gridCol>
                <a:gridCol w="1490827">
                  <a:extLst>
                    <a:ext uri="{9D8B030D-6E8A-4147-A177-3AD203B41FA5}">
                      <a16:colId xmlns:a16="http://schemas.microsoft.com/office/drawing/2014/main" val="793560661"/>
                    </a:ext>
                  </a:extLst>
                </a:gridCol>
                <a:gridCol w="1174689">
                  <a:extLst>
                    <a:ext uri="{9D8B030D-6E8A-4147-A177-3AD203B41FA5}">
                      <a16:colId xmlns:a16="http://schemas.microsoft.com/office/drawing/2014/main" val="2213867274"/>
                    </a:ext>
                  </a:extLst>
                </a:gridCol>
              </a:tblGrid>
              <a:tr h="146415">
                <a:tc rowSpan="2">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Location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Eligibility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6415">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Mortality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25864069"/>
                  </a:ext>
                </a:extLst>
              </a:tr>
              <a:tr h="465850">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 STEROID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Denmark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(≥10 L/min)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Hydrocortisone vs 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 mg/ day IV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Days alive without life</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support at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6"/>
                  </a:ext>
                </a:extLst>
              </a:tr>
              <a:tr h="678807">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REMAP-COVID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Australia, Canada, EU, New Zealand, UK, 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Admitted to ICU receiving high-flow nasal 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with FIO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≥0.4 at ≥30 L/min, noninvasive or invasive</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ventilatory support, or</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receiving vasopressors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Hydrocortisone vs usual care</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mg IV every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hr for 7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Composite of hospital mortality</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and ICU organ support–free</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days to Day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572329">
                <a:tc>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Steroids-SARI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China</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ICU with PaO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:FIO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&lt;200 mm Hg on positive pressure ventilation or high-flow nasal canulae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&gt;45 L/min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Methylprednisolone vs usual care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mg IV every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 hr for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Lower lung injury score at Day 7</a:t>
                      </a:r>
                    </a:p>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and Day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Day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9241902"/>
                  </a:ext>
                </a:extLst>
              </a:tr>
            </a:tbl>
          </a:graphicData>
        </a:graphic>
      </p:graphicFrame>
    </p:spTree>
    <p:extLst>
      <p:ext uri="{BB962C8B-B14F-4D97-AF65-F5344CB8AC3E}">
        <p14:creationId xmlns:p14="http://schemas.microsoft.com/office/powerpoint/2010/main" val="4468980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AF6D-5DC7-4873-AF90-5EE1D7057731}"/>
              </a:ext>
            </a:extLst>
          </p:cNvPr>
          <p:cNvSpPr>
            <a:spLocks noGrp="1"/>
          </p:cNvSpPr>
          <p:nvPr>
            <p:ph type="title"/>
          </p:nvPr>
        </p:nvSpPr>
        <p:spPr/>
        <p:txBody>
          <a:bodyPr/>
          <a:lstStyle/>
          <a:p>
            <a:r>
              <a:rPr lang="en-US" dirty="0"/>
              <a:t>Systemic Corticosteroids and 28-Day All-Cause </a:t>
            </a:r>
            <a:br>
              <a:rPr lang="en-US" dirty="0"/>
            </a:br>
            <a:r>
              <a:rPr lang="en-US" dirty="0"/>
              <a:t>Mortality in Critically Ill Patients With COVID-19</a:t>
            </a:r>
          </a:p>
        </p:txBody>
      </p:sp>
      <p:grpSp>
        <p:nvGrpSpPr>
          <p:cNvPr id="5" name="Group 1">
            <a:extLst>
              <a:ext uri="{FF2B5EF4-FFF2-40B4-BE49-F238E27FC236}">
                <a16:creationId xmlns:a16="http://schemas.microsoft.com/office/drawing/2014/main" id="{23239D37-5E12-42CB-88B5-2CD28D53214D}"/>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4955973B-E87C-4FE5-A445-70701BFC1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5196E40-D8FE-44AA-A7D3-1797ED8B7EF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5815F9DB-CFBE-4DDE-B1B8-0D7E38E74BB2}"/>
              </a:ext>
            </a:extLst>
          </p:cNvPr>
          <p:cNvGraphicFramePr>
            <a:graphicFrameLocks/>
          </p:cNvGraphicFramePr>
          <p:nvPr>
            <p:extLst>
              <p:ext uri="{D42A27DB-BD31-4B8C-83A1-F6EECF244321}">
                <p14:modId xmlns:p14="http://schemas.microsoft.com/office/powerpoint/2010/main" val="1297109528"/>
              </p:ext>
            </p:extLst>
          </p:nvPr>
        </p:nvGraphicFramePr>
        <p:xfrm>
          <a:off x="723901" y="1600200"/>
          <a:ext cx="7098841" cy="4370832"/>
        </p:xfrm>
        <a:graphic>
          <a:graphicData uri="http://schemas.openxmlformats.org/drawingml/2006/table">
            <a:tbl>
              <a:tblPr/>
              <a:tblGrid>
                <a:gridCol w="1221286">
                  <a:extLst>
                    <a:ext uri="{9D8B030D-6E8A-4147-A177-3AD203B41FA5}">
                      <a16:colId xmlns:a16="http://schemas.microsoft.com/office/drawing/2014/main" val="20000"/>
                    </a:ext>
                  </a:extLst>
                </a:gridCol>
                <a:gridCol w="1994511">
                  <a:extLst>
                    <a:ext uri="{9D8B030D-6E8A-4147-A177-3AD203B41FA5}">
                      <a16:colId xmlns:a16="http://schemas.microsoft.com/office/drawing/2014/main" val="4054070787"/>
                    </a:ext>
                  </a:extLst>
                </a:gridCol>
                <a:gridCol w="881219">
                  <a:extLst>
                    <a:ext uri="{9D8B030D-6E8A-4147-A177-3AD203B41FA5}">
                      <a16:colId xmlns:a16="http://schemas.microsoft.com/office/drawing/2014/main" val="2957073103"/>
                    </a:ext>
                  </a:extLst>
                </a:gridCol>
                <a:gridCol w="920723">
                  <a:extLst>
                    <a:ext uri="{9D8B030D-6E8A-4147-A177-3AD203B41FA5}">
                      <a16:colId xmlns:a16="http://schemas.microsoft.com/office/drawing/2014/main" val="4201804558"/>
                    </a:ext>
                  </a:extLst>
                </a:gridCol>
                <a:gridCol w="1248696">
                  <a:extLst>
                    <a:ext uri="{9D8B030D-6E8A-4147-A177-3AD203B41FA5}">
                      <a16:colId xmlns:a16="http://schemas.microsoft.com/office/drawing/2014/main" val="1626574192"/>
                    </a:ext>
                  </a:extLst>
                </a:gridCol>
                <a:gridCol w="832406">
                  <a:extLst>
                    <a:ext uri="{9D8B030D-6E8A-4147-A177-3AD203B41FA5}">
                      <a16:colId xmlns:a16="http://schemas.microsoft.com/office/drawing/2014/main" val="3010020035"/>
                    </a:ext>
                  </a:extLst>
                </a:gridCol>
              </a:tblGrid>
              <a:tr h="0">
                <a:tc rowSpan="2">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GB" sz="1200" b="1" i="0" u="none" strike="noStrike" kern="1200" cap="none" normalizeH="0" baseline="0" dirty="0">
                          <a:ln>
                            <a:noFill/>
                          </a:ln>
                          <a:solidFill>
                            <a:schemeClr val="tx1"/>
                          </a:solidFill>
                          <a:effectLst/>
                          <a:latin typeface="Calibri" panose="020F0502020204030204" pitchFamily="34" charset="0"/>
                          <a:ea typeface="+mn-ea"/>
                          <a:cs typeface="+mn-cs"/>
                        </a:rPr>
                        <a:t>Drug/Trial</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1" i="0" u="none" strike="noStrike" cap="none" normalizeH="0" baseline="0" dirty="0">
                          <a:ln>
                            <a:noFill/>
                          </a:ln>
                          <a:solidFill>
                            <a:schemeClr val="tx1"/>
                          </a:solidFill>
                          <a:effectLst/>
                          <a:latin typeface="Calibri" panose="020F0502020204030204" pitchFamily="34" charset="0"/>
                        </a:rPr>
                        <a:t>Initial Dose</a:t>
                      </a:r>
                      <a:endParaRPr kumimoji="0" lang="en-GB" sz="1200" b="1" i="0" u="none" strike="noStrike" kern="1200" cap="none" normalizeH="0" baseline="0" dirty="0">
                        <a:ln>
                          <a:noFill/>
                        </a:ln>
                        <a:solidFill>
                          <a:schemeClr val="tx1"/>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r>
                        <a:rPr kumimoji="0" lang="en-US" sz="1200" b="1" i="0" u="none" strike="noStrike" cap="none" normalizeH="0" baseline="0" dirty="0">
                          <a:ln>
                            <a:noFill/>
                          </a:ln>
                          <a:solidFill>
                            <a:schemeClr val="tx1"/>
                          </a:solidFill>
                          <a:effectLst/>
                          <a:latin typeface="Calibri" panose="020F0502020204030204" pitchFamily="34" charset="0"/>
                        </a:rPr>
                        <a:t>Deaths/n</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Odds Ratio </a:t>
                      </a:r>
                      <a:br>
                        <a:rPr kumimoji="0" lang="en-US" sz="1200" b="1" i="0" u="none" strike="noStrike" cap="none" normalizeH="0" baseline="0" dirty="0">
                          <a:ln>
                            <a:noFill/>
                          </a:ln>
                          <a:solidFill>
                            <a:schemeClr val="tx1"/>
                          </a:solidFill>
                          <a:effectLst/>
                          <a:latin typeface="Calibri" panose="020F0502020204030204" pitchFamily="34" charset="0"/>
                        </a:rPr>
                      </a:br>
                      <a:r>
                        <a:rPr kumimoji="0" lang="en-US" sz="1200" b="1" i="0" u="none" strike="noStrike" cap="none" normalizeH="0" baseline="0" dirty="0">
                          <a:ln>
                            <a:noFill/>
                          </a:ln>
                          <a:solidFill>
                            <a:schemeClr val="tx1"/>
                          </a:solidFill>
                          <a:effectLst/>
                          <a:latin typeface="Calibri" panose="020F0502020204030204" pitchFamily="34" charset="0"/>
                        </a:rPr>
                        <a:t>(95%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1" u="none" strike="noStrike" cap="none" normalizeH="0" baseline="0" dirty="0">
                          <a:ln>
                            <a:noFill/>
                          </a:ln>
                          <a:solidFill>
                            <a:schemeClr val="tx1"/>
                          </a:solidFill>
                          <a:effectLst/>
                          <a:latin typeface="Calibri" panose="020F0502020204030204" pitchFamily="34" charset="0"/>
                        </a:rPr>
                        <a:t>P </a:t>
                      </a:r>
                      <a:r>
                        <a:rPr kumimoji="0" lang="en-US" sz="1200" b="1" i="0" u="none" strike="noStrike" cap="none" normalizeH="0" baseline="0" dirty="0">
                          <a:ln>
                            <a:noFill/>
                          </a:ln>
                          <a:solidFill>
                            <a:schemeClr val="tx1"/>
                          </a:solidFill>
                          <a:effectLst/>
                          <a:latin typeface="Calibri" panose="020F0502020204030204" pitchFamily="34" charset="0"/>
                        </a:rPr>
                        <a:t>Value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lnT w="12700" cmpd="sng">
                      <a:noFill/>
                      <a:prstDash val="solid"/>
                    </a:lnT>
                  </a:tcPr>
                </a:tc>
                <a:tc vMerge="1">
                  <a:txBody>
                    <a:bodyPr/>
                    <a:lstStyle/>
                    <a:p>
                      <a:endParaRPr lang="en-US"/>
                    </a:p>
                  </a:txBody>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Steroids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No Steroids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25864069"/>
                  </a:ext>
                </a:extLst>
              </a:tr>
              <a:tr h="0">
                <a:tc gridSpan="5">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Dexamethasone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9791091"/>
                  </a:ext>
                </a:extLst>
              </a:tr>
              <a:tr h="144397">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DEXA-COVID 19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High: 20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2.00 (0.21-18.69)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4397">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CoDEX</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High: 20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69/128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76/128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0.80 (0.49-1.31)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44397">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RECOVERY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Low: 6 mg/day PO or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95/324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283/683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0.59 (0.44-0.78)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4397">
                <a:tc gridSpan="2">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Subgroup fixed effect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166/459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361/823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0.64 (0.50-0.82)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7704720"/>
                  </a:ext>
                </a:extLst>
              </a:tr>
              <a:tr h="0">
                <a:tc gridSpan="5">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Hydrocortisone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1057788"/>
                  </a:ext>
                </a:extLst>
              </a:tr>
              <a:tr h="0">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CAPE COVID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Low: 200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11/75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20/73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144397">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COVID STEROID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Low: 200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6/15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144397">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REMAP-COVID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Low: 50 mg every 6 hr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26/105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29/92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144397">
                <a:tc gridSpan="2">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Subgroup fixed effect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43/195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51/179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0.69 (0.43-1.12)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2426754"/>
                  </a:ext>
                </a:extLst>
              </a:tr>
              <a:tr h="0">
                <a:tc gridSpan="5">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1" i="0" u="none" strike="noStrike" cap="none" normalizeH="0" baseline="0" dirty="0">
                          <a:ln>
                            <a:noFill/>
                          </a:ln>
                          <a:solidFill>
                            <a:schemeClr val="bg2">
                              <a:lumMod val="10000"/>
                            </a:schemeClr>
                          </a:solidFill>
                          <a:effectLst/>
                          <a:latin typeface="Calibri" panose="020F0502020204030204" pitchFamily="34" charset="0"/>
                        </a:rPr>
                        <a:t>Methylprednisolone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bg2">
                            <a:lumMod val="10000"/>
                          </a:schemeClr>
                        </a:solidFill>
                        <a:effectLst/>
                        <a:latin typeface="Calibri" panose="020F0502020204030204" pitchFamily="34" charset="0"/>
                      </a:endParaRPr>
                    </a:p>
                  </a:txBody>
                  <a:tcPr marL="0"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4875850"/>
                  </a:ext>
                </a:extLst>
              </a:tr>
              <a:tr h="144397">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Steroids-SARI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High: 40 mg every 12 hr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13/24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13/23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0.91 (0.29-2.87)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.87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9241902"/>
                  </a:ext>
                </a:extLst>
              </a:tr>
              <a:tr h="0">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Overall*</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6615323"/>
                  </a:ext>
                </a:extLst>
              </a:tr>
              <a:tr h="144397">
                <a:tc gridSpan="2">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Overall (fixed effects)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222/678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425/1025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0.66 (0.53-0.82)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35373138"/>
                  </a:ext>
                </a:extLst>
              </a:tr>
              <a:tr h="144397">
                <a:tc gridSpan="2">
                  <a:txBody>
                    <a:bodyPr/>
                    <a:lstStyle/>
                    <a:p>
                      <a:pPr marL="0" marR="0" lvl="0" indent="0" algn="l"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Overall (random effects)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222/678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425/1025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0.70 (0.48-1.01)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401425"/>
                  </a:ext>
                </a:extLst>
              </a:tr>
            </a:tbl>
          </a:graphicData>
        </a:graphic>
      </p:graphicFrame>
      <p:sp>
        <p:nvSpPr>
          <p:cNvPr id="13" name="TextBox 12">
            <a:extLst>
              <a:ext uri="{FF2B5EF4-FFF2-40B4-BE49-F238E27FC236}">
                <a16:creationId xmlns:a16="http://schemas.microsoft.com/office/drawing/2014/main" id="{079F77D1-B63A-4ED7-882B-8FE37F86C501}"/>
              </a:ext>
            </a:extLst>
          </p:cNvPr>
          <p:cNvSpPr txBox="1"/>
          <p:nvPr/>
        </p:nvSpPr>
        <p:spPr bwMode="auto">
          <a:xfrm>
            <a:off x="685800" y="5956546"/>
            <a:ext cx="366113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*P </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.31 for heterogeneity; </a:t>
            </a:r>
            <a:r>
              <a:rPr kumimoji="0" lang="en-US" sz="1200" b="0" i="1"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I</a:t>
            </a:r>
            <a:r>
              <a:rPr kumimoji="0" lang="en-US" sz="1200" b="0" i="1"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 15.6%.</a:t>
            </a:r>
          </a:p>
        </p:txBody>
      </p:sp>
      <p:sp>
        <p:nvSpPr>
          <p:cNvPr id="10" name="Text Box 15">
            <a:extLst>
              <a:ext uri="{FF2B5EF4-FFF2-40B4-BE49-F238E27FC236}">
                <a16:creationId xmlns:a16="http://schemas.microsoft.com/office/drawing/2014/main" id="{FCA41406-9B1C-4225-95A0-6FA2A638FDBE}"/>
              </a:ext>
            </a:extLst>
          </p:cNvPr>
          <p:cNvSpPr txBox="1">
            <a:spLocks noChangeArrowheads="1"/>
          </p:cNvSpPr>
          <p:nvPr/>
        </p:nvSpPr>
        <p:spPr bwMode="auto">
          <a:xfrm>
            <a:off x="404238" y="636557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REACT Working Group. JAMA. </a:t>
            </a:r>
            <a:r>
              <a:rPr lang="en-US" altLang="en-US" sz="1200" b="0" spc="-10" dirty="0">
                <a:solidFill>
                  <a:srgbClr val="455560"/>
                </a:solidFill>
                <a:latin typeface="Calibri" panose="020F0502020204030204" pitchFamily="34" charset="0"/>
                <a:cs typeface="Arial" panose="020B0604020202020204" pitchFamily="34" charset="0"/>
              </a:rPr>
              <a:t>2020;324:1330.</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17F55FF4-DA77-471C-8D45-8453DC84F8A4}"/>
              </a:ext>
            </a:extLst>
          </p:cNvPr>
          <p:cNvSpPr txBox="1"/>
          <p:nvPr/>
        </p:nvSpPr>
        <p:spPr bwMode="auto">
          <a:xfrm>
            <a:off x="10811494" y="1536174"/>
            <a:ext cx="1079702"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Weight, %</a:t>
            </a:r>
          </a:p>
        </p:txBody>
      </p:sp>
      <p:sp>
        <p:nvSpPr>
          <p:cNvPr id="12" name="TextBox 11">
            <a:extLst>
              <a:ext uri="{FF2B5EF4-FFF2-40B4-BE49-F238E27FC236}">
                <a16:creationId xmlns:a16="http://schemas.microsoft.com/office/drawing/2014/main" id="{ABD15AA4-C1E0-4FE6-8FC4-A993092174ED}"/>
              </a:ext>
            </a:extLst>
          </p:cNvPr>
          <p:cNvSpPr txBox="1"/>
          <p:nvPr/>
        </p:nvSpPr>
        <p:spPr bwMode="auto">
          <a:xfrm>
            <a:off x="10811494" y="2331957"/>
            <a:ext cx="951234" cy="1089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0.92</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18.69</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57.00</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4399DB8B-3152-47AA-B987-26AE5D36E2F2}"/>
              </a:ext>
            </a:extLst>
          </p:cNvPr>
          <p:cNvSpPr txBox="1"/>
          <p:nvPr/>
        </p:nvSpPr>
        <p:spPr bwMode="auto">
          <a:xfrm>
            <a:off x="10811494" y="3622933"/>
            <a:ext cx="893618" cy="10895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1.39</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11.75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19.94</a:t>
            </a:r>
          </a:p>
        </p:txBody>
      </p:sp>
      <p:sp>
        <p:nvSpPr>
          <p:cNvPr id="18" name="TextBox 17">
            <a:extLst>
              <a:ext uri="{FF2B5EF4-FFF2-40B4-BE49-F238E27FC236}">
                <a16:creationId xmlns:a16="http://schemas.microsoft.com/office/drawing/2014/main" id="{A93E53C7-23D4-4779-956F-241AEA4B9FBF}"/>
              </a:ext>
            </a:extLst>
          </p:cNvPr>
          <p:cNvSpPr txBox="1"/>
          <p:nvPr/>
        </p:nvSpPr>
        <p:spPr bwMode="auto">
          <a:xfrm>
            <a:off x="10811494" y="4898814"/>
            <a:ext cx="1079702" cy="840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3.46</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1D82103E-82FD-4F3B-AD88-57946A55A6C7}"/>
              </a:ext>
            </a:extLst>
          </p:cNvPr>
          <p:cNvSpPr txBox="1"/>
          <p:nvPr/>
        </p:nvSpPr>
        <p:spPr bwMode="auto">
          <a:xfrm>
            <a:off x="8580913" y="1536174"/>
            <a:ext cx="1079702"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Steroids</a:t>
            </a:r>
          </a:p>
        </p:txBody>
      </p:sp>
      <p:sp>
        <p:nvSpPr>
          <p:cNvPr id="22" name="TextBox 21">
            <a:extLst>
              <a:ext uri="{FF2B5EF4-FFF2-40B4-BE49-F238E27FC236}">
                <a16:creationId xmlns:a16="http://schemas.microsoft.com/office/drawing/2014/main" id="{3B2649EB-20C1-4CB9-B68C-D76498ED2347}"/>
              </a:ext>
            </a:extLst>
          </p:cNvPr>
          <p:cNvSpPr txBox="1"/>
          <p:nvPr/>
        </p:nvSpPr>
        <p:spPr bwMode="auto">
          <a:xfrm>
            <a:off x="9491886" y="1536174"/>
            <a:ext cx="1275908"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 No Steroids</a:t>
            </a:r>
          </a:p>
        </p:txBody>
      </p:sp>
      <p:cxnSp>
        <p:nvCxnSpPr>
          <p:cNvPr id="24" name="Straight Connector 23">
            <a:extLst>
              <a:ext uri="{FF2B5EF4-FFF2-40B4-BE49-F238E27FC236}">
                <a16:creationId xmlns:a16="http://schemas.microsoft.com/office/drawing/2014/main" id="{B480BEDF-19D4-46FB-9590-610C26C1F1A3}"/>
              </a:ext>
            </a:extLst>
          </p:cNvPr>
          <p:cNvCxnSpPr>
            <a:cxnSpLocks/>
          </p:cNvCxnSpPr>
          <p:nvPr/>
        </p:nvCxnSpPr>
        <p:spPr bwMode="auto">
          <a:xfrm>
            <a:off x="8053819" y="5940713"/>
            <a:ext cx="26742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E307088-6F0E-4567-916E-887398CEAECE}"/>
              </a:ext>
            </a:extLst>
          </p:cNvPr>
          <p:cNvCxnSpPr>
            <a:cxnSpLocks/>
          </p:cNvCxnSpPr>
          <p:nvPr/>
        </p:nvCxnSpPr>
        <p:spPr bwMode="auto">
          <a:xfrm flipV="1">
            <a:off x="9485745" y="1600200"/>
            <a:ext cx="0" cy="4172065"/>
          </a:xfrm>
          <a:prstGeom prst="line">
            <a:avLst/>
          </a:prstGeom>
          <a:noFill/>
          <a:ln w="28575" cap="flat" cmpd="sng" algn="ctr">
            <a:solidFill>
              <a:schemeClr val="bg1"/>
            </a:solidFill>
            <a:prstDash val="sysDot"/>
            <a:round/>
            <a:headEnd type="none" w="med" len="med"/>
            <a:tailEnd type="none" w="med" len="med"/>
          </a:ln>
          <a:effectLst/>
        </p:spPr>
      </p:cxnSp>
      <p:cxnSp>
        <p:nvCxnSpPr>
          <p:cNvPr id="27" name="Straight Connector 26">
            <a:extLst>
              <a:ext uri="{FF2B5EF4-FFF2-40B4-BE49-F238E27FC236}">
                <a16:creationId xmlns:a16="http://schemas.microsoft.com/office/drawing/2014/main" id="{193ACAD4-0C2E-4E5D-913C-8F04BC515A9C}"/>
              </a:ext>
            </a:extLst>
          </p:cNvPr>
          <p:cNvCxnSpPr>
            <a:cxnSpLocks/>
            <a:stCxn id="83" idx="0"/>
          </p:cNvCxnSpPr>
          <p:nvPr/>
        </p:nvCxnSpPr>
        <p:spPr bwMode="auto">
          <a:xfrm flipH="1" flipV="1">
            <a:off x="9120764" y="2262546"/>
            <a:ext cx="0" cy="3498410"/>
          </a:xfrm>
          <a:prstGeom prst="line">
            <a:avLst/>
          </a:prstGeom>
          <a:noFill/>
          <a:ln w="28575" cap="flat" cmpd="sng" algn="ctr">
            <a:solidFill>
              <a:schemeClr val="bg1"/>
            </a:solidFill>
            <a:prstDash val="sysDot"/>
            <a:round/>
            <a:headEnd type="none" w="med" len="med"/>
            <a:tailEnd type="none" w="med" len="med"/>
          </a:ln>
          <a:effectLst/>
        </p:spPr>
      </p:cxnSp>
      <p:cxnSp>
        <p:nvCxnSpPr>
          <p:cNvPr id="30" name="Straight Connector 29">
            <a:extLst>
              <a:ext uri="{FF2B5EF4-FFF2-40B4-BE49-F238E27FC236}">
                <a16:creationId xmlns:a16="http://schemas.microsoft.com/office/drawing/2014/main" id="{EF1CC534-5082-4F2A-B0A3-EB05665C89BE}"/>
              </a:ext>
            </a:extLst>
          </p:cNvPr>
          <p:cNvCxnSpPr>
            <a:cxnSpLocks/>
          </p:cNvCxnSpPr>
          <p:nvPr/>
        </p:nvCxnSpPr>
        <p:spPr bwMode="auto">
          <a:xfrm>
            <a:off x="8068108"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98D120E-A8EF-4693-A4E6-759A30C0CA9D}"/>
              </a:ext>
            </a:extLst>
          </p:cNvPr>
          <p:cNvCxnSpPr>
            <a:cxnSpLocks/>
          </p:cNvCxnSpPr>
          <p:nvPr/>
        </p:nvCxnSpPr>
        <p:spPr bwMode="auto">
          <a:xfrm>
            <a:off x="8425295"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A5FCF39-66A0-4577-810C-B45173008642}"/>
              </a:ext>
            </a:extLst>
          </p:cNvPr>
          <p:cNvCxnSpPr>
            <a:cxnSpLocks/>
          </p:cNvCxnSpPr>
          <p:nvPr/>
        </p:nvCxnSpPr>
        <p:spPr bwMode="auto">
          <a:xfrm>
            <a:off x="8691995"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056BD0C-18FA-4817-97F9-8EEE9F93D759}"/>
              </a:ext>
            </a:extLst>
          </p:cNvPr>
          <p:cNvCxnSpPr>
            <a:cxnSpLocks/>
          </p:cNvCxnSpPr>
          <p:nvPr/>
        </p:nvCxnSpPr>
        <p:spPr bwMode="auto">
          <a:xfrm>
            <a:off x="8887258"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5F3873C-99D4-48A3-B6CE-885C8EE7FEB0}"/>
              </a:ext>
            </a:extLst>
          </p:cNvPr>
          <p:cNvCxnSpPr>
            <a:cxnSpLocks/>
          </p:cNvCxnSpPr>
          <p:nvPr/>
        </p:nvCxnSpPr>
        <p:spPr bwMode="auto">
          <a:xfrm>
            <a:off x="9034895"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4D54478-ED7E-4FB5-B23E-DEAEECA0AD58}"/>
              </a:ext>
            </a:extLst>
          </p:cNvPr>
          <p:cNvCxnSpPr>
            <a:cxnSpLocks/>
          </p:cNvCxnSpPr>
          <p:nvPr/>
        </p:nvCxnSpPr>
        <p:spPr bwMode="auto">
          <a:xfrm>
            <a:off x="9177770"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8B0FF2D-0141-4310-B4F3-173E5167A3D3}"/>
              </a:ext>
            </a:extLst>
          </p:cNvPr>
          <p:cNvCxnSpPr>
            <a:cxnSpLocks/>
          </p:cNvCxnSpPr>
          <p:nvPr/>
        </p:nvCxnSpPr>
        <p:spPr bwMode="auto">
          <a:xfrm>
            <a:off x="9301595"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4017A7F-E948-46B8-B7FA-7C1D92D9C872}"/>
              </a:ext>
            </a:extLst>
          </p:cNvPr>
          <p:cNvCxnSpPr>
            <a:cxnSpLocks/>
          </p:cNvCxnSpPr>
          <p:nvPr/>
        </p:nvCxnSpPr>
        <p:spPr bwMode="auto">
          <a:xfrm>
            <a:off x="9392911"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33BDE2F-B976-4851-B539-48414978C2D7}"/>
              </a:ext>
            </a:extLst>
          </p:cNvPr>
          <p:cNvCxnSpPr>
            <a:cxnSpLocks/>
          </p:cNvCxnSpPr>
          <p:nvPr/>
        </p:nvCxnSpPr>
        <p:spPr bwMode="auto">
          <a:xfrm>
            <a:off x="9485745"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50ECD5B-FE5E-4761-9CE3-F5E3B9CA618F}"/>
              </a:ext>
            </a:extLst>
          </p:cNvPr>
          <p:cNvCxnSpPr>
            <a:cxnSpLocks/>
          </p:cNvCxnSpPr>
          <p:nvPr/>
        </p:nvCxnSpPr>
        <p:spPr bwMode="auto">
          <a:xfrm>
            <a:off x="10118436"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6F86B25-E5DA-404A-B54C-568997834E97}"/>
              </a:ext>
            </a:extLst>
          </p:cNvPr>
          <p:cNvCxnSpPr>
            <a:cxnSpLocks/>
          </p:cNvCxnSpPr>
          <p:nvPr/>
        </p:nvCxnSpPr>
        <p:spPr bwMode="auto">
          <a:xfrm>
            <a:off x="10446327" y="59407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2FC158D-9790-49B1-991C-6B669EB56E05}"/>
              </a:ext>
            </a:extLst>
          </p:cNvPr>
          <p:cNvCxnSpPr>
            <a:cxnSpLocks/>
          </p:cNvCxnSpPr>
          <p:nvPr/>
        </p:nvCxnSpPr>
        <p:spPr bwMode="auto">
          <a:xfrm>
            <a:off x="10718509" y="5940713"/>
            <a:ext cx="0" cy="64008"/>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5215D42E-9EBE-48FB-A168-FB7D83C4B6F9}"/>
              </a:ext>
            </a:extLst>
          </p:cNvPr>
          <p:cNvSpPr txBox="1"/>
          <p:nvPr/>
        </p:nvSpPr>
        <p:spPr bwMode="auto">
          <a:xfrm>
            <a:off x="8077883" y="6125450"/>
            <a:ext cx="267421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(95% CI)</a:t>
            </a:r>
          </a:p>
        </p:txBody>
      </p:sp>
      <p:sp>
        <p:nvSpPr>
          <p:cNvPr id="45" name="TextBox 44">
            <a:extLst>
              <a:ext uri="{FF2B5EF4-FFF2-40B4-BE49-F238E27FC236}">
                <a16:creationId xmlns:a16="http://schemas.microsoft.com/office/drawing/2014/main" id="{F1B77E7A-8578-46D2-AF66-25A2FA2ECF06}"/>
              </a:ext>
            </a:extLst>
          </p:cNvPr>
          <p:cNvSpPr txBox="1"/>
          <p:nvPr/>
        </p:nvSpPr>
        <p:spPr bwMode="auto">
          <a:xfrm>
            <a:off x="7800254" y="5928018"/>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47" name="TextBox 46">
            <a:extLst>
              <a:ext uri="{FF2B5EF4-FFF2-40B4-BE49-F238E27FC236}">
                <a16:creationId xmlns:a16="http://schemas.microsoft.com/office/drawing/2014/main" id="{4E7DD525-9E59-4B5C-A8D1-D5921E6A771E}"/>
              </a:ext>
            </a:extLst>
          </p:cNvPr>
          <p:cNvSpPr txBox="1"/>
          <p:nvPr/>
        </p:nvSpPr>
        <p:spPr bwMode="auto">
          <a:xfrm>
            <a:off x="9216019" y="5928018"/>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49" name="TextBox 48">
            <a:extLst>
              <a:ext uri="{FF2B5EF4-FFF2-40B4-BE49-F238E27FC236}">
                <a16:creationId xmlns:a16="http://schemas.microsoft.com/office/drawing/2014/main" id="{4B735835-8026-475C-A4BF-A8EFDBCC7D18}"/>
              </a:ext>
            </a:extLst>
          </p:cNvPr>
          <p:cNvSpPr txBox="1"/>
          <p:nvPr/>
        </p:nvSpPr>
        <p:spPr bwMode="auto">
          <a:xfrm>
            <a:off x="10469851" y="5928018"/>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cxnSp>
        <p:nvCxnSpPr>
          <p:cNvPr id="51" name="Straight Arrow Connector 50">
            <a:extLst>
              <a:ext uri="{FF2B5EF4-FFF2-40B4-BE49-F238E27FC236}">
                <a16:creationId xmlns:a16="http://schemas.microsoft.com/office/drawing/2014/main" id="{38F5BC3A-3034-4709-B168-C0B2E930D2A0}"/>
              </a:ext>
            </a:extLst>
          </p:cNvPr>
          <p:cNvCxnSpPr/>
          <p:nvPr/>
        </p:nvCxnSpPr>
        <p:spPr bwMode="auto">
          <a:xfrm>
            <a:off x="8109504" y="2498149"/>
            <a:ext cx="2618531" cy="0"/>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EBF41116-08E1-49E3-A1EC-A5CF1DFDACEE}"/>
              </a:ext>
            </a:extLst>
          </p:cNvPr>
          <p:cNvCxnSpPr>
            <a:cxnSpLocks/>
          </p:cNvCxnSpPr>
          <p:nvPr/>
        </p:nvCxnSpPr>
        <p:spPr bwMode="auto">
          <a:xfrm>
            <a:off x="9120764" y="4048971"/>
            <a:ext cx="1621560" cy="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Connector 54">
            <a:extLst>
              <a:ext uri="{FF2B5EF4-FFF2-40B4-BE49-F238E27FC236}">
                <a16:creationId xmlns:a16="http://schemas.microsoft.com/office/drawing/2014/main" id="{182A44F1-7E25-470E-861D-14260A82A230}"/>
              </a:ext>
            </a:extLst>
          </p:cNvPr>
          <p:cNvCxnSpPr/>
          <p:nvPr/>
        </p:nvCxnSpPr>
        <p:spPr bwMode="auto">
          <a:xfrm>
            <a:off x="8848725" y="2740946"/>
            <a:ext cx="8763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422BE26-5C69-4989-B8CE-86333103FDF2}"/>
              </a:ext>
            </a:extLst>
          </p:cNvPr>
          <p:cNvCxnSpPr>
            <a:cxnSpLocks/>
          </p:cNvCxnSpPr>
          <p:nvPr/>
        </p:nvCxnSpPr>
        <p:spPr bwMode="auto">
          <a:xfrm>
            <a:off x="8761845" y="3002884"/>
            <a:ext cx="52503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556CBC3-DE87-4A35-9BFC-C939A2FA8FD9}"/>
              </a:ext>
            </a:extLst>
          </p:cNvPr>
          <p:cNvCxnSpPr>
            <a:cxnSpLocks/>
          </p:cNvCxnSpPr>
          <p:nvPr/>
        </p:nvCxnSpPr>
        <p:spPr bwMode="auto">
          <a:xfrm>
            <a:off x="8053819" y="3786944"/>
            <a:ext cx="148546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BC57B50-7682-4A6D-B2A9-0F36617B6325}"/>
              </a:ext>
            </a:extLst>
          </p:cNvPr>
          <p:cNvCxnSpPr>
            <a:cxnSpLocks/>
          </p:cNvCxnSpPr>
          <p:nvPr/>
        </p:nvCxnSpPr>
        <p:spPr bwMode="auto">
          <a:xfrm>
            <a:off x="8629650" y="4287005"/>
            <a:ext cx="112655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11F4276-239B-4455-9CC7-E503FD07F100}"/>
              </a:ext>
            </a:extLst>
          </p:cNvPr>
          <p:cNvCxnSpPr>
            <a:cxnSpLocks/>
          </p:cNvCxnSpPr>
          <p:nvPr/>
        </p:nvCxnSpPr>
        <p:spPr bwMode="auto">
          <a:xfrm>
            <a:off x="8373776" y="5047323"/>
            <a:ext cx="2072551" cy="0"/>
          </a:xfrm>
          <a:prstGeom prst="line">
            <a:avLst/>
          </a:prstGeom>
          <a:noFill/>
          <a:ln w="28575" cap="flat" cmpd="sng" algn="ctr">
            <a:solidFill>
              <a:schemeClr val="bg1"/>
            </a:solidFill>
            <a:prstDash val="solid"/>
            <a:round/>
            <a:headEnd type="none" w="med" len="med"/>
            <a:tailEnd type="none" w="med" len="med"/>
          </a:ln>
          <a:effectLst/>
        </p:spPr>
      </p:cxnSp>
      <p:sp>
        <p:nvSpPr>
          <p:cNvPr id="64" name="Rectangle 63">
            <a:extLst>
              <a:ext uri="{FF2B5EF4-FFF2-40B4-BE49-F238E27FC236}">
                <a16:creationId xmlns:a16="http://schemas.microsoft.com/office/drawing/2014/main" id="{F641D5EF-00AF-4425-95F9-45C49274C29E}"/>
              </a:ext>
            </a:extLst>
          </p:cNvPr>
          <p:cNvSpPr/>
          <p:nvPr/>
        </p:nvSpPr>
        <p:spPr bwMode="auto">
          <a:xfrm>
            <a:off x="9215338" y="2669662"/>
            <a:ext cx="152937" cy="1529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F3F5F24A-2172-4E59-9B1B-D2A7CFC8507C}"/>
              </a:ext>
            </a:extLst>
          </p:cNvPr>
          <p:cNvSpPr/>
          <p:nvPr/>
        </p:nvSpPr>
        <p:spPr bwMode="auto">
          <a:xfrm>
            <a:off x="8891444" y="2875875"/>
            <a:ext cx="257557" cy="2575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555D4C1E-46F0-43AB-970D-388A30093E33}"/>
              </a:ext>
            </a:extLst>
          </p:cNvPr>
          <p:cNvSpPr/>
          <p:nvPr/>
        </p:nvSpPr>
        <p:spPr bwMode="auto">
          <a:xfrm>
            <a:off x="8740572" y="3736180"/>
            <a:ext cx="92002" cy="920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7F70BD8F-354C-4FE2-A4CD-F12C58DBD5CB}"/>
              </a:ext>
            </a:extLst>
          </p:cNvPr>
          <p:cNvSpPr/>
          <p:nvPr/>
        </p:nvSpPr>
        <p:spPr bwMode="auto">
          <a:xfrm>
            <a:off x="9136531" y="4231071"/>
            <a:ext cx="113475" cy="1134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804BEAC7-DB64-4DF8-9BE5-885BA1EEE88B}"/>
              </a:ext>
            </a:extLst>
          </p:cNvPr>
          <p:cNvSpPr/>
          <p:nvPr/>
        </p:nvSpPr>
        <p:spPr bwMode="auto">
          <a:xfrm>
            <a:off x="10691297" y="4011770"/>
            <a:ext cx="64876" cy="648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F97B51E7-8D75-4F34-B8CB-2D40AA0B65B3}"/>
              </a:ext>
            </a:extLst>
          </p:cNvPr>
          <p:cNvSpPr/>
          <p:nvPr/>
        </p:nvSpPr>
        <p:spPr bwMode="auto">
          <a:xfrm>
            <a:off x="10069689" y="2465711"/>
            <a:ext cx="64876" cy="648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4F250237-822B-4173-A7F6-45F0DE6DFDC6}"/>
              </a:ext>
            </a:extLst>
          </p:cNvPr>
          <p:cNvSpPr/>
          <p:nvPr/>
        </p:nvSpPr>
        <p:spPr bwMode="auto">
          <a:xfrm>
            <a:off x="9364785" y="5006120"/>
            <a:ext cx="74464" cy="744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Flowchart: Decision 76">
            <a:extLst>
              <a:ext uri="{FF2B5EF4-FFF2-40B4-BE49-F238E27FC236}">
                <a16:creationId xmlns:a16="http://schemas.microsoft.com/office/drawing/2014/main" id="{E4C34A6A-06A9-4A1B-B384-AB34386C6142}"/>
              </a:ext>
            </a:extLst>
          </p:cNvPr>
          <p:cNvSpPr/>
          <p:nvPr/>
        </p:nvSpPr>
        <p:spPr bwMode="auto">
          <a:xfrm>
            <a:off x="8901801" y="3163735"/>
            <a:ext cx="399785" cy="158924"/>
          </a:xfrm>
          <a:prstGeom prst="flowChartDecision">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Flowchart: Decision 78">
            <a:extLst>
              <a:ext uri="{FF2B5EF4-FFF2-40B4-BE49-F238E27FC236}">
                <a16:creationId xmlns:a16="http://schemas.microsoft.com/office/drawing/2014/main" id="{F015B921-7FAD-446A-AF16-61E937B8F05B}"/>
              </a:ext>
            </a:extLst>
          </p:cNvPr>
          <p:cNvSpPr/>
          <p:nvPr/>
        </p:nvSpPr>
        <p:spPr bwMode="auto">
          <a:xfrm>
            <a:off x="8762221" y="4454813"/>
            <a:ext cx="838979" cy="158924"/>
          </a:xfrm>
          <a:prstGeom prst="flowChartDecision">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Flowchart: Decision 80">
            <a:extLst>
              <a:ext uri="{FF2B5EF4-FFF2-40B4-BE49-F238E27FC236}">
                <a16:creationId xmlns:a16="http://schemas.microsoft.com/office/drawing/2014/main" id="{0D9143E8-E7AD-440C-A32B-E34B35424B59}"/>
              </a:ext>
            </a:extLst>
          </p:cNvPr>
          <p:cNvSpPr/>
          <p:nvPr/>
        </p:nvSpPr>
        <p:spPr bwMode="auto">
          <a:xfrm>
            <a:off x="8931973" y="5591488"/>
            <a:ext cx="399785" cy="158924"/>
          </a:xfrm>
          <a:prstGeom prst="flowChartDecision">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Flowchart: Decision 82">
            <a:extLst>
              <a:ext uri="{FF2B5EF4-FFF2-40B4-BE49-F238E27FC236}">
                <a16:creationId xmlns:a16="http://schemas.microsoft.com/office/drawing/2014/main" id="{D7373AA4-AF61-41E1-A68B-823279E1CB70}"/>
              </a:ext>
            </a:extLst>
          </p:cNvPr>
          <p:cNvSpPr/>
          <p:nvPr/>
        </p:nvSpPr>
        <p:spPr bwMode="auto">
          <a:xfrm>
            <a:off x="8862820" y="5760956"/>
            <a:ext cx="622919" cy="158924"/>
          </a:xfrm>
          <a:prstGeom prst="flowChartDecision">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82758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4AF6D-5DC7-4873-AF90-5EE1D7057731}"/>
              </a:ext>
            </a:extLst>
          </p:cNvPr>
          <p:cNvSpPr>
            <a:spLocks noGrp="1"/>
          </p:cNvSpPr>
          <p:nvPr>
            <p:ph type="title"/>
          </p:nvPr>
        </p:nvSpPr>
        <p:spPr/>
        <p:txBody>
          <a:bodyPr/>
          <a:lstStyle/>
          <a:p>
            <a:r>
              <a:rPr lang="en-US" dirty="0"/>
              <a:t>Subgroup Analysis of Systemic Corticosteroids and </a:t>
            </a:r>
            <a:br>
              <a:rPr lang="en-US" dirty="0"/>
            </a:br>
            <a:r>
              <a:rPr lang="en-US" dirty="0"/>
              <a:t>28-Day All-Cause Mortality in Patients With COVID-19</a:t>
            </a:r>
          </a:p>
        </p:txBody>
      </p:sp>
      <p:grpSp>
        <p:nvGrpSpPr>
          <p:cNvPr id="5" name="Group 1">
            <a:extLst>
              <a:ext uri="{FF2B5EF4-FFF2-40B4-BE49-F238E27FC236}">
                <a16:creationId xmlns:a16="http://schemas.microsoft.com/office/drawing/2014/main" id="{23239D37-5E12-42CB-88B5-2CD28D53214D}"/>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4955973B-E87C-4FE5-A445-70701BFC1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5196E40-D8FE-44AA-A7D3-1797ED8B7EF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5815F9DB-CFBE-4DDE-B1B8-0D7E38E74BB2}"/>
              </a:ext>
            </a:extLst>
          </p:cNvPr>
          <p:cNvGraphicFramePr>
            <a:graphicFrameLocks/>
          </p:cNvGraphicFramePr>
          <p:nvPr>
            <p:extLst>
              <p:ext uri="{D42A27DB-BD31-4B8C-83A1-F6EECF244321}">
                <p14:modId xmlns:p14="http://schemas.microsoft.com/office/powerpoint/2010/main" val="1547495785"/>
              </p:ext>
            </p:extLst>
          </p:nvPr>
        </p:nvGraphicFramePr>
        <p:xfrm>
          <a:off x="723900" y="1600201"/>
          <a:ext cx="6660315" cy="4352544"/>
        </p:xfrm>
        <a:graphic>
          <a:graphicData uri="http://schemas.openxmlformats.org/drawingml/2006/table">
            <a:tbl>
              <a:tblPr/>
              <a:tblGrid>
                <a:gridCol w="2521156">
                  <a:extLst>
                    <a:ext uri="{9D8B030D-6E8A-4147-A177-3AD203B41FA5}">
                      <a16:colId xmlns:a16="http://schemas.microsoft.com/office/drawing/2014/main" val="20000"/>
                    </a:ext>
                  </a:extLst>
                </a:gridCol>
                <a:gridCol w="1262828">
                  <a:extLst>
                    <a:ext uri="{9D8B030D-6E8A-4147-A177-3AD203B41FA5}">
                      <a16:colId xmlns:a16="http://schemas.microsoft.com/office/drawing/2014/main" val="2582443531"/>
                    </a:ext>
                  </a:extLst>
                </a:gridCol>
                <a:gridCol w="1363488">
                  <a:extLst>
                    <a:ext uri="{9D8B030D-6E8A-4147-A177-3AD203B41FA5}">
                      <a16:colId xmlns:a16="http://schemas.microsoft.com/office/drawing/2014/main" val="592876987"/>
                    </a:ext>
                  </a:extLst>
                </a:gridCol>
                <a:gridCol w="1512843">
                  <a:extLst>
                    <a:ext uri="{9D8B030D-6E8A-4147-A177-3AD203B41FA5}">
                      <a16:colId xmlns:a16="http://schemas.microsoft.com/office/drawing/2014/main" val="1890915947"/>
                    </a:ext>
                  </a:extLst>
                </a:gridCol>
              </a:tblGrid>
              <a:tr h="241808">
                <a:tc rowSpan="2">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GB" sz="1200" b="1" i="0" u="none" strike="noStrike" cap="none" normalizeH="0" baseline="0" dirty="0">
                          <a:ln>
                            <a:noFill/>
                          </a:ln>
                          <a:solidFill>
                            <a:schemeClr val="tx1"/>
                          </a:solidFill>
                          <a:effectLst/>
                          <a:latin typeface="Calibri" panose="020F0502020204030204" pitchFamily="34" charset="0"/>
                        </a:rPr>
                        <a:t>Subgroup</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80000"/>
                        </a:lnSpc>
                        <a:spcBef>
                          <a:spcPts val="1000"/>
                        </a:spcBef>
                        <a:spcAft>
                          <a:spcPts val="500"/>
                        </a:spcAft>
                      </a:pPr>
                      <a:r>
                        <a:rPr kumimoji="0" lang="en-US" sz="1200" b="1" i="0" u="none" strike="noStrike" cap="none" normalizeH="0" baseline="0" dirty="0">
                          <a:ln>
                            <a:noFill/>
                          </a:ln>
                          <a:solidFill>
                            <a:schemeClr val="tx1"/>
                          </a:solidFill>
                          <a:effectLst/>
                          <a:latin typeface="Calibri" panose="020F0502020204030204" pitchFamily="34" charset="0"/>
                        </a:rPr>
                        <a:t>Deaths/n</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Odds Ratio (95%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1808">
                <a:tc vMerge="1">
                  <a:txBody>
                    <a:bodyPr/>
                    <a:lstStyle/>
                    <a:p>
                      <a:endParaRPr lang="en-US"/>
                    </a:p>
                  </a:txBody>
                  <a:tcPr>
                    <a:lnT w="12700" cmpd="sng">
                      <a:noFill/>
                      <a:prstDash val="solid"/>
                    </a:lnT>
                  </a:tcPr>
                </a:tc>
                <a:tc>
                  <a:txBody>
                    <a:bodyPr/>
                    <a:lstStyle/>
                    <a:p>
                      <a:pPr algn="ctr">
                        <a:lnSpc>
                          <a:spcPct val="80000"/>
                        </a:lnSpc>
                        <a:spcBef>
                          <a:spcPts val="1000"/>
                        </a:spcBef>
                        <a:spcAft>
                          <a:spcPts val="500"/>
                        </a:spcAft>
                      </a:pPr>
                      <a:r>
                        <a:rPr kumimoji="0" lang="en-US" sz="1200" b="1" i="0" u="none" strike="noStrike" cap="none" normalizeH="0" baseline="0" dirty="0">
                          <a:ln>
                            <a:noFill/>
                          </a:ln>
                          <a:solidFill>
                            <a:schemeClr val="tx1"/>
                          </a:solidFill>
                          <a:effectLst/>
                          <a:latin typeface="Calibri" panose="020F0502020204030204" pitchFamily="34" charset="0"/>
                        </a:rPr>
                        <a:t>Steroids</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No Steroids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a:p>
                  </a:txBody>
                  <a:tcPr/>
                </a:tc>
                <a:extLst>
                  <a:ext uri="{0D108BD9-81ED-4DB2-BD59-A6C34878D82A}">
                    <a16:rowId xmlns:a16="http://schemas.microsoft.com/office/drawing/2014/main" val="1425864069"/>
                  </a:ext>
                </a:extLst>
              </a:tr>
              <a:tr h="241808">
                <a:tc gridSpan="4">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Invasive mechanical ventilation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079791091"/>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28/74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0.41 (0.19-0.88)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Yes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44.1%)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208/608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397/951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0.69 (0.55-0.86)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a:t>
                      </a:r>
                      <a:r>
                        <a:rPr kumimoji="0" lang="en-US" sz="12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treatment w/out IMV (RECOVERY)</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298/1279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682/2604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0.86 (0.73-1.00)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1808">
                <a:tc gridSpan="4">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Taking vasoactive medication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191057788"/>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51/184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68/184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0.55 (0.34-0.88)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Yes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76/169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74/158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1.05 (0.65-1.69)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241808">
                <a:tc gridSpan="4">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1" i="0" u="none" strike="noStrike" cap="none" normalizeH="0" baseline="0" dirty="0">
                          <a:ln>
                            <a:noFill/>
                          </a:ln>
                          <a:solidFill>
                            <a:schemeClr val="bg2">
                              <a:lumMod val="10000"/>
                            </a:schemeClr>
                          </a:solidFill>
                          <a:effectLst/>
                          <a:latin typeface="Calibri" panose="020F0502020204030204" pitchFamily="34" charset="0"/>
                        </a:rPr>
                        <a:t>Age, yr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defRPr/>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744875850"/>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≤60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72/338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141/483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0.67 (0.48-0.94)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9241902"/>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&gt;60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49.7%)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150/339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284/541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0.69 (0.51-0.93)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35373138"/>
                  </a:ext>
                </a:extLst>
              </a:tr>
              <a:tr h="241808">
                <a:tc gridSpan="4">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Sex</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46401425"/>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Female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60/202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106/286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0.66 (0.43-0.99)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243784"/>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Male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14.7%)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162/476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319/739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0.66 (0.51-0.84)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2801235"/>
                  </a:ext>
                </a:extLst>
              </a:tr>
              <a:tr h="241808">
                <a:tc gridSpan="4">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Calibri" panose="020F0502020204030204" pitchFamily="34" charset="0"/>
                        </a:rPr>
                        <a:t>Symptomatic, days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95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2">
                            <a:lumMod val="10000"/>
                          </a:schemeClr>
                        </a:solidFill>
                        <a:effectLst/>
                        <a:latin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807861900"/>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69.1%)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51/130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99/211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0.63 (0.39-1.04)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4419228"/>
                  </a:ext>
                </a:extLst>
              </a:tr>
              <a:tr h="241808">
                <a:tc>
                  <a:txBody>
                    <a:bodyPr/>
                    <a:lstStyle/>
                    <a:p>
                      <a:pPr marL="0" marR="0" lvl="0" indent="0" algn="l"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&gt;7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I</a:t>
                      </a:r>
                      <a:r>
                        <a:rPr kumimoji="0" lang="en-US" sz="1200" b="0" i="1" u="none" strike="noStrike" cap="none" normalizeH="0" baseline="30000" dirty="0">
                          <a:ln>
                            <a:noFill/>
                          </a:ln>
                          <a:solidFill>
                            <a:schemeClr val="bg2">
                              <a:lumMod val="10000"/>
                            </a:schemeClr>
                          </a:solidFill>
                          <a:effectLst/>
                          <a:latin typeface="Calibri" panose="020F0502020204030204" pitchFamily="34" charset="0"/>
                        </a:rPr>
                        <a:t>2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 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139/418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293/693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80000"/>
                        </a:lnSpc>
                        <a:spcBef>
                          <a:spcPts val="1000"/>
                        </a:spcBef>
                        <a:spcAft>
                          <a:spcPts val="50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0.64 (0.49-0.83)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65093315"/>
                  </a:ext>
                </a:extLst>
              </a:tr>
            </a:tbl>
          </a:graphicData>
        </a:graphic>
      </p:graphicFrame>
      <p:sp>
        <p:nvSpPr>
          <p:cNvPr id="8" name="Text Box 15">
            <a:extLst>
              <a:ext uri="{FF2B5EF4-FFF2-40B4-BE49-F238E27FC236}">
                <a16:creationId xmlns:a16="http://schemas.microsoft.com/office/drawing/2014/main" id="{12E99328-C66F-4A9D-A45D-8F15FEA4E649}"/>
              </a:ext>
            </a:extLst>
          </p:cNvPr>
          <p:cNvSpPr txBox="1">
            <a:spLocks noChangeArrowheads="1"/>
          </p:cNvSpPr>
          <p:nvPr/>
        </p:nvSpPr>
        <p:spPr bwMode="auto">
          <a:xfrm>
            <a:off x="404238" y="636557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REACT Working Group. JAMA. </a:t>
            </a:r>
            <a:r>
              <a:rPr lang="en-US" altLang="en-US" sz="1200" b="0" spc="-10" dirty="0">
                <a:solidFill>
                  <a:srgbClr val="455560"/>
                </a:solidFill>
                <a:latin typeface="Calibri" panose="020F0502020204030204" pitchFamily="34" charset="0"/>
                <a:cs typeface="Arial" panose="020B0604020202020204" pitchFamily="34" charset="0"/>
              </a:rPr>
              <a:t>2020;324:1330.</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70B82DB-797C-4941-ADDB-5A7D174165D1}"/>
              </a:ext>
            </a:extLst>
          </p:cNvPr>
          <p:cNvSpPr txBox="1"/>
          <p:nvPr/>
        </p:nvSpPr>
        <p:spPr bwMode="auto">
          <a:xfrm>
            <a:off x="10631346" y="1604893"/>
            <a:ext cx="1079702"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Weight, %</a:t>
            </a:r>
          </a:p>
        </p:txBody>
      </p:sp>
      <p:sp>
        <p:nvSpPr>
          <p:cNvPr id="12" name="TextBox 11">
            <a:extLst>
              <a:ext uri="{FF2B5EF4-FFF2-40B4-BE49-F238E27FC236}">
                <a16:creationId xmlns:a16="http://schemas.microsoft.com/office/drawing/2014/main" id="{E84B1FDA-9AEC-4291-BAED-91A0C600FBB7}"/>
              </a:ext>
            </a:extLst>
          </p:cNvPr>
          <p:cNvSpPr txBox="1"/>
          <p:nvPr/>
        </p:nvSpPr>
        <p:spPr bwMode="auto">
          <a:xfrm>
            <a:off x="10631346" y="2277060"/>
            <a:ext cx="951234" cy="800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ts val="1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31.7</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0981ADE4-0B8D-4864-A8DB-894BA988BCFD}"/>
              </a:ext>
            </a:extLst>
          </p:cNvPr>
          <p:cNvSpPr txBox="1"/>
          <p:nvPr/>
        </p:nvSpPr>
        <p:spPr bwMode="auto">
          <a:xfrm>
            <a:off x="10631346" y="3234003"/>
            <a:ext cx="893618" cy="565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49.8</a:t>
            </a:r>
          </a:p>
        </p:txBody>
      </p:sp>
      <p:cxnSp>
        <p:nvCxnSpPr>
          <p:cNvPr id="17" name="Straight Connector 16">
            <a:extLst>
              <a:ext uri="{FF2B5EF4-FFF2-40B4-BE49-F238E27FC236}">
                <a16:creationId xmlns:a16="http://schemas.microsoft.com/office/drawing/2014/main" id="{E3DC009C-BF7F-4618-8A64-0CB167373EAB}"/>
              </a:ext>
            </a:extLst>
          </p:cNvPr>
          <p:cNvCxnSpPr>
            <a:cxnSpLocks/>
          </p:cNvCxnSpPr>
          <p:nvPr/>
        </p:nvCxnSpPr>
        <p:spPr bwMode="auto">
          <a:xfrm>
            <a:off x="7776604" y="5952744"/>
            <a:ext cx="267421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75C492B-962F-49BC-9187-64C31E26E8AC}"/>
              </a:ext>
            </a:extLst>
          </p:cNvPr>
          <p:cNvCxnSpPr/>
          <p:nvPr/>
        </p:nvCxnSpPr>
        <p:spPr bwMode="auto">
          <a:xfrm flipV="1">
            <a:off x="9638743" y="1681018"/>
            <a:ext cx="0" cy="4271726"/>
          </a:xfrm>
          <a:prstGeom prst="line">
            <a:avLst/>
          </a:prstGeom>
          <a:noFill/>
          <a:ln w="28575" cap="flat" cmpd="sng" algn="ctr">
            <a:solidFill>
              <a:schemeClr val="bg1"/>
            </a:solidFill>
            <a:prstDash val="sysDot"/>
            <a:round/>
            <a:headEnd type="none" w="med" len="med"/>
            <a:tailEnd type="none" w="med" len="med"/>
          </a:ln>
          <a:effectLst/>
        </p:spPr>
      </p:cxnSp>
      <p:cxnSp>
        <p:nvCxnSpPr>
          <p:cNvPr id="20" name="Straight Connector 19">
            <a:extLst>
              <a:ext uri="{FF2B5EF4-FFF2-40B4-BE49-F238E27FC236}">
                <a16:creationId xmlns:a16="http://schemas.microsoft.com/office/drawing/2014/main" id="{718CAE3A-09B7-42E7-9C19-641F1ECF8632}"/>
              </a:ext>
            </a:extLst>
          </p:cNvPr>
          <p:cNvCxnSpPr>
            <a:cxnSpLocks/>
          </p:cNvCxnSpPr>
          <p:nvPr/>
        </p:nvCxnSpPr>
        <p:spPr bwMode="auto">
          <a:xfrm>
            <a:off x="7790893"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F991CA3-E391-49BA-B2D9-EF3896945769}"/>
              </a:ext>
            </a:extLst>
          </p:cNvPr>
          <p:cNvCxnSpPr>
            <a:cxnSpLocks/>
          </p:cNvCxnSpPr>
          <p:nvPr/>
        </p:nvCxnSpPr>
        <p:spPr bwMode="auto">
          <a:xfrm>
            <a:off x="8257600"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0E6B79E-D6ED-41F3-80EE-EFC02A1009B8}"/>
              </a:ext>
            </a:extLst>
          </p:cNvPr>
          <p:cNvCxnSpPr>
            <a:cxnSpLocks/>
          </p:cNvCxnSpPr>
          <p:nvPr/>
        </p:nvCxnSpPr>
        <p:spPr bwMode="auto">
          <a:xfrm>
            <a:off x="8595754"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2257C45-C99A-4EDA-A155-F735FE80CC31}"/>
              </a:ext>
            </a:extLst>
          </p:cNvPr>
          <p:cNvCxnSpPr>
            <a:cxnSpLocks/>
          </p:cNvCxnSpPr>
          <p:nvPr/>
        </p:nvCxnSpPr>
        <p:spPr bwMode="auto">
          <a:xfrm>
            <a:off x="8852925"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EE415B3-6257-4A8F-ADA2-12AA8D0B57FB}"/>
              </a:ext>
            </a:extLst>
          </p:cNvPr>
          <p:cNvCxnSpPr>
            <a:cxnSpLocks/>
          </p:cNvCxnSpPr>
          <p:nvPr/>
        </p:nvCxnSpPr>
        <p:spPr bwMode="auto">
          <a:xfrm>
            <a:off x="9372928"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A892610-3D95-45D1-B623-55CC6018FF30}"/>
              </a:ext>
            </a:extLst>
          </p:cNvPr>
          <p:cNvCxnSpPr>
            <a:cxnSpLocks/>
          </p:cNvCxnSpPr>
          <p:nvPr/>
        </p:nvCxnSpPr>
        <p:spPr bwMode="auto">
          <a:xfrm>
            <a:off x="9520509"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CFC643E-C050-495F-BF0D-77CCE8649AA9}"/>
              </a:ext>
            </a:extLst>
          </p:cNvPr>
          <p:cNvCxnSpPr>
            <a:cxnSpLocks/>
          </p:cNvCxnSpPr>
          <p:nvPr/>
        </p:nvCxnSpPr>
        <p:spPr bwMode="auto">
          <a:xfrm>
            <a:off x="9643212"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EC30434-2495-4423-AA96-ABBC2DFAC2E0}"/>
              </a:ext>
            </a:extLst>
          </p:cNvPr>
          <p:cNvCxnSpPr>
            <a:cxnSpLocks/>
          </p:cNvCxnSpPr>
          <p:nvPr/>
        </p:nvCxnSpPr>
        <p:spPr bwMode="auto">
          <a:xfrm>
            <a:off x="10441294" y="595274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679E6DE2-B936-4CFC-9078-D3EC6E6D36C0}"/>
              </a:ext>
            </a:extLst>
          </p:cNvPr>
          <p:cNvSpPr txBox="1"/>
          <p:nvPr/>
        </p:nvSpPr>
        <p:spPr bwMode="auto">
          <a:xfrm>
            <a:off x="7776604" y="6149513"/>
            <a:ext cx="267421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(95% CI)</a:t>
            </a:r>
          </a:p>
        </p:txBody>
      </p:sp>
      <p:sp>
        <p:nvSpPr>
          <p:cNvPr id="33" name="TextBox 32">
            <a:extLst>
              <a:ext uri="{FF2B5EF4-FFF2-40B4-BE49-F238E27FC236}">
                <a16:creationId xmlns:a16="http://schemas.microsoft.com/office/drawing/2014/main" id="{48971A3B-E986-4FBD-A79A-A3F33B260DD3}"/>
              </a:ext>
            </a:extLst>
          </p:cNvPr>
          <p:cNvSpPr txBox="1"/>
          <p:nvPr/>
        </p:nvSpPr>
        <p:spPr bwMode="auto">
          <a:xfrm>
            <a:off x="7523039" y="5940049"/>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4" name="TextBox 33">
            <a:extLst>
              <a:ext uri="{FF2B5EF4-FFF2-40B4-BE49-F238E27FC236}">
                <a16:creationId xmlns:a16="http://schemas.microsoft.com/office/drawing/2014/main" id="{E1F773AD-AB90-4EFB-9D53-6B5307302722}"/>
              </a:ext>
            </a:extLst>
          </p:cNvPr>
          <p:cNvSpPr txBox="1"/>
          <p:nvPr/>
        </p:nvSpPr>
        <p:spPr bwMode="auto">
          <a:xfrm>
            <a:off x="9373486" y="5940049"/>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5" name="TextBox 34">
            <a:extLst>
              <a:ext uri="{FF2B5EF4-FFF2-40B4-BE49-F238E27FC236}">
                <a16:creationId xmlns:a16="http://schemas.microsoft.com/office/drawing/2014/main" id="{B9B2AF00-69A5-43D3-8606-968C07925D7F}"/>
              </a:ext>
            </a:extLst>
          </p:cNvPr>
          <p:cNvSpPr txBox="1"/>
          <p:nvPr/>
        </p:nvSpPr>
        <p:spPr bwMode="auto">
          <a:xfrm>
            <a:off x="10192636" y="5940049"/>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cxnSp>
        <p:nvCxnSpPr>
          <p:cNvPr id="37" name="Straight Connector 36">
            <a:extLst>
              <a:ext uri="{FF2B5EF4-FFF2-40B4-BE49-F238E27FC236}">
                <a16:creationId xmlns:a16="http://schemas.microsoft.com/office/drawing/2014/main" id="{520FBCF3-4DBC-43D7-BC52-B547A4B1111D}"/>
              </a:ext>
            </a:extLst>
          </p:cNvPr>
          <p:cNvCxnSpPr>
            <a:cxnSpLocks/>
          </p:cNvCxnSpPr>
          <p:nvPr/>
        </p:nvCxnSpPr>
        <p:spPr bwMode="auto">
          <a:xfrm>
            <a:off x="9043428" y="595274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D9CEA15-40F8-4B3C-AC6A-E025F05B2B30}"/>
              </a:ext>
            </a:extLst>
          </p:cNvPr>
          <p:cNvCxnSpPr>
            <a:cxnSpLocks/>
          </p:cNvCxnSpPr>
          <p:nvPr/>
        </p:nvCxnSpPr>
        <p:spPr bwMode="auto">
          <a:xfrm>
            <a:off x="9229166" y="5952744"/>
            <a:ext cx="0" cy="64008"/>
          </a:xfrm>
          <a:prstGeom prst="line">
            <a:avLst/>
          </a:prstGeom>
          <a:noFill/>
          <a:ln w="28575" cap="flat" cmpd="sng" algn="ctr">
            <a:solidFill>
              <a:schemeClr val="bg1"/>
            </a:solidFill>
            <a:prstDash val="solid"/>
            <a:round/>
            <a:headEnd type="none" w="med" len="med"/>
            <a:tailEnd type="none" w="med" len="med"/>
          </a:ln>
          <a:effectLst/>
        </p:spPr>
      </p:cxnSp>
      <p:sp>
        <p:nvSpPr>
          <p:cNvPr id="4" name="TextBox 3">
            <a:extLst>
              <a:ext uri="{FF2B5EF4-FFF2-40B4-BE49-F238E27FC236}">
                <a16:creationId xmlns:a16="http://schemas.microsoft.com/office/drawing/2014/main" id="{DE142523-0D81-4988-AF1F-E7EF9B558B63}"/>
              </a:ext>
            </a:extLst>
          </p:cNvPr>
          <p:cNvSpPr txBox="1"/>
          <p:nvPr/>
        </p:nvSpPr>
        <p:spPr bwMode="auto">
          <a:xfrm>
            <a:off x="10631346" y="3994539"/>
            <a:ext cx="893618" cy="565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42.7</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57.3</a:t>
            </a:r>
          </a:p>
        </p:txBody>
      </p:sp>
      <p:sp>
        <p:nvSpPr>
          <p:cNvPr id="41" name="TextBox 40">
            <a:extLst>
              <a:ext uri="{FF2B5EF4-FFF2-40B4-BE49-F238E27FC236}">
                <a16:creationId xmlns:a16="http://schemas.microsoft.com/office/drawing/2014/main" id="{01611BD5-E502-4422-B114-86439459DA42}"/>
              </a:ext>
            </a:extLst>
          </p:cNvPr>
          <p:cNvSpPr txBox="1"/>
          <p:nvPr/>
        </p:nvSpPr>
        <p:spPr bwMode="auto">
          <a:xfrm>
            <a:off x="10631346" y="4694667"/>
            <a:ext cx="893618" cy="565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72.6</a:t>
            </a:r>
          </a:p>
        </p:txBody>
      </p:sp>
      <p:sp>
        <p:nvSpPr>
          <p:cNvPr id="43" name="TextBox 42">
            <a:extLst>
              <a:ext uri="{FF2B5EF4-FFF2-40B4-BE49-F238E27FC236}">
                <a16:creationId xmlns:a16="http://schemas.microsoft.com/office/drawing/2014/main" id="{2FF49B44-461E-4A62-86AF-35808DC55B4A}"/>
              </a:ext>
            </a:extLst>
          </p:cNvPr>
          <p:cNvSpPr txBox="1"/>
          <p:nvPr/>
        </p:nvSpPr>
        <p:spPr bwMode="auto">
          <a:xfrm>
            <a:off x="10631346" y="5409583"/>
            <a:ext cx="893618" cy="5652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5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77.6</a:t>
            </a:r>
          </a:p>
        </p:txBody>
      </p:sp>
      <p:cxnSp>
        <p:nvCxnSpPr>
          <p:cNvPr id="45" name="Straight Arrow Connector 44">
            <a:extLst>
              <a:ext uri="{FF2B5EF4-FFF2-40B4-BE49-F238E27FC236}">
                <a16:creationId xmlns:a16="http://schemas.microsoft.com/office/drawing/2014/main" id="{DC348DB2-29BB-4B9E-A785-9AD9A65880BB}"/>
              </a:ext>
            </a:extLst>
          </p:cNvPr>
          <p:cNvCxnSpPr/>
          <p:nvPr/>
        </p:nvCxnSpPr>
        <p:spPr bwMode="auto">
          <a:xfrm flipH="1">
            <a:off x="7776604" y="2434895"/>
            <a:ext cx="1691246" cy="0"/>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Connector 46">
            <a:extLst>
              <a:ext uri="{FF2B5EF4-FFF2-40B4-BE49-F238E27FC236}">
                <a16:creationId xmlns:a16="http://schemas.microsoft.com/office/drawing/2014/main" id="{DEA82C36-42AD-44F4-A22A-D3E74EBA66E6}"/>
              </a:ext>
            </a:extLst>
          </p:cNvPr>
          <p:cNvCxnSpPr/>
          <p:nvPr/>
        </p:nvCxnSpPr>
        <p:spPr bwMode="auto">
          <a:xfrm>
            <a:off x="8939213" y="2658733"/>
            <a:ext cx="51435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4A23441-C422-4D73-A623-1519279C6FBD}"/>
              </a:ext>
            </a:extLst>
          </p:cNvPr>
          <p:cNvCxnSpPr>
            <a:cxnSpLocks/>
          </p:cNvCxnSpPr>
          <p:nvPr/>
        </p:nvCxnSpPr>
        <p:spPr bwMode="auto">
          <a:xfrm>
            <a:off x="9267825" y="2896858"/>
            <a:ext cx="38226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F34A3D4-0DB0-4911-BE5E-EC0A04FEF673}"/>
              </a:ext>
            </a:extLst>
          </p:cNvPr>
          <p:cNvCxnSpPr>
            <a:cxnSpLocks/>
          </p:cNvCxnSpPr>
          <p:nvPr/>
        </p:nvCxnSpPr>
        <p:spPr bwMode="auto">
          <a:xfrm>
            <a:off x="8390334" y="3381375"/>
            <a:ext cx="107751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89899EB-6DD5-457D-95C2-BC8BE512896A}"/>
              </a:ext>
            </a:extLst>
          </p:cNvPr>
          <p:cNvCxnSpPr>
            <a:cxnSpLocks/>
          </p:cNvCxnSpPr>
          <p:nvPr/>
        </p:nvCxnSpPr>
        <p:spPr bwMode="auto">
          <a:xfrm>
            <a:off x="9115120" y="3619498"/>
            <a:ext cx="112901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AF72F02-E5CC-4C01-A04A-D024AB52D6A2}"/>
              </a:ext>
            </a:extLst>
          </p:cNvPr>
          <p:cNvCxnSpPr>
            <a:cxnSpLocks/>
          </p:cNvCxnSpPr>
          <p:nvPr/>
        </p:nvCxnSpPr>
        <p:spPr bwMode="auto">
          <a:xfrm>
            <a:off x="8782050" y="4136858"/>
            <a:ext cx="77816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A808B93-ADFB-47AA-9887-B251811D733F}"/>
              </a:ext>
            </a:extLst>
          </p:cNvPr>
          <p:cNvCxnSpPr>
            <a:cxnSpLocks/>
          </p:cNvCxnSpPr>
          <p:nvPr/>
        </p:nvCxnSpPr>
        <p:spPr bwMode="auto">
          <a:xfrm>
            <a:off x="8860580" y="4360696"/>
            <a:ext cx="65992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0427A23-0473-47F9-A438-7AD2676EEF5C}"/>
              </a:ext>
            </a:extLst>
          </p:cNvPr>
          <p:cNvCxnSpPr>
            <a:cxnSpLocks/>
          </p:cNvCxnSpPr>
          <p:nvPr/>
        </p:nvCxnSpPr>
        <p:spPr bwMode="auto">
          <a:xfrm>
            <a:off x="8648219" y="4851485"/>
            <a:ext cx="990524"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4C746F1-1AE9-4A2D-9887-5E929F60D541}"/>
              </a:ext>
            </a:extLst>
          </p:cNvPr>
          <p:cNvCxnSpPr>
            <a:cxnSpLocks/>
          </p:cNvCxnSpPr>
          <p:nvPr/>
        </p:nvCxnSpPr>
        <p:spPr bwMode="auto">
          <a:xfrm>
            <a:off x="8843549" y="5073312"/>
            <a:ext cx="59033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FE146F7-7843-4B61-892B-F0657BA4CCEC}"/>
              </a:ext>
            </a:extLst>
          </p:cNvPr>
          <p:cNvCxnSpPr>
            <a:cxnSpLocks/>
          </p:cNvCxnSpPr>
          <p:nvPr/>
        </p:nvCxnSpPr>
        <p:spPr bwMode="auto">
          <a:xfrm>
            <a:off x="8802580" y="5810038"/>
            <a:ext cx="63130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CEFDA3D-CF0F-4990-8E90-465A77FFFB63}"/>
              </a:ext>
            </a:extLst>
          </p:cNvPr>
          <p:cNvCxnSpPr>
            <a:cxnSpLocks/>
          </p:cNvCxnSpPr>
          <p:nvPr/>
        </p:nvCxnSpPr>
        <p:spPr bwMode="auto">
          <a:xfrm>
            <a:off x="8544930" y="5581438"/>
            <a:ext cx="1093813" cy="0"/>
          </a:xfrm>
          <a:prstGeom prst="line">
            <a:avLst/>
          </a:prstGeom>
          <a:noFill/>
          <a:ln w="28575" cap="flat" cmpd="sng" algn="ctr">
            <a:solidFill>
              <a:schemeClr val="bg1"/>
            </a:solidFill>
            <a:prstDash val="solid"/>
            <a:round/>
            <a:headEnd type="none" w="med" len="med"/>
            <a:tailEnd type="none" w="med" len="med"/>
          </a:ln>
          <a:effectLst/>
        </p:spPr>
      </p:cxnSp>
      <p:sp>
        <p:nvSpPr>
          <p:cNvPr id="67" name="Rectangle 66">
            <a:extLst>
              <a:ext uri="{FF2B5EF4-FFF2-40B4-BE49-F238E27FC236}">
                <a16:creationId xmlns:a16="http://schemas.microsoft.com/office/drawing/2014/main" id="{F538EEE5-E5DD-44E6-ADE4-143C408B2275}"/>
              </a:ext>
            </a:extLst>
          </p:cNvPr>
          <p:cNvSpPr/>
          <p:nvPr/>
        </p:nvSpPr>
        <p:spPr bwMode="auto">
          <a:xfrm>
            <a:off x="9093789" y="2575295"/>
            <a:ext cx="178800" cy="1788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1A6BCF68-D8A7-4E92-A936-99C5B66BCDA5}"/>
              </a:ext>
            </a:extLst>
          </p:cNvPr>
          <p:cNvSpPr/>
          <p:nvPr/>
        </p:nvSpPr>
        <p:spPr bwMode="auto">
          <a:xfrm>
            <a:off x="8544930" y="2403265"/>
            <a:ext cx="64805" cy="648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5BF9D57A-909C-4486-83BA-E51BBF7DC353}"/>
              </a:ext>
            </a:extLst>
          </p:cNvPr>
          <p:cNvSpPr/>
          <p:nvPr/>
        </p:nvSpPr>
        <p:spPr bwMode="auto">
          <a:xfrm>
            <a:off x="8876467" y="3328750"/>
            <a:ext cx="105250" cy="1052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75A040AD-CA67-465E-ADD0-05D100FE6779}"/>
              </a:ext>
            </a:extLst>
          </p:cNvPr>
          <p:cNvSpPr/>
          <p:nvPr/>
        </p:nvSpPr>
        <p:spPr bwMode="auto">
          <a:xfrm>
            <a:off x="9623092" y="3562457"/>
            <a:ext cx="105250" cy="1052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58D433AF-7646-4692-A5D4-DDE04A2AFABA}"/>
              </a:ext>
            </a:extLst>
          </p:cNvPr>
          <p:cNvSpPr/>
          <p:nvPr/>
        </p:nvSpPr>
        <p:spPr bwMode="auto">
          <a:xfrm>
            <a:off x="9090855" y="4072326"/>
            <a:ext cx="138307" cy="1383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764A64E8-A5EE-49AC-A63F-0CACB18B2779}"/>
              </a:ext>
            </a:extLst>
          </p:cNvPr>
          <p:cNvSpPr/>
          <p:nvPr/>
        </p:nvSpPr>
        <p:spPr bwMode="auto">
          <a:xfrm>
            <a:off x="9121390" y="4294980"/>
            <a:ext cx="138307" cy="1383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C3B75AB9-E275-44C7-9ED4-44B5EAC40B86}"/>
              </a:ext>
            </a:extLst>
          </p:cNvPr>
          <p:cNvSpPr/>
          <p:nvPr/>
        </p:nvSpPr>
        <p:spPr bwMode="auto">
          <a:xfrm>
            <a:off x="9315676" y="2769995"/>
            <a:ext cx="264975" cy="2649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75EBE041-3274-4970-A1A2-C0E389D433BA}"/>
              </a:ext>
            </a:extLst>
          </p:cNvPr>
          <p:cNvSpPr/>
          <p:nvPr/>
        </p:nvSpPr>
        <p:spPr bwMode="auto">
          <a:xfrm>
            <a:off x="9083791" y="4796556"/>
            <a:ext cx="109610" cy="1096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2E6DD92C-B3CA-45AA-9871-8BE374D2DA21}"/>
              </a:ext>
            </a:extLst>
          </p:cNvPr>
          <p:cNvSpPr/>
          <p:nvPr/>
        </p:nvSpPr>
        <p:spPr bwMode="auto">
          <a:xfrm>
            <a:off x="9049802" y="4982776"/>
            <a:ext cx="174593" cy="17459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42920D4D-1B62-4F81-AC62-AD841B834553}"/>
              </a:ext>
            </a:extLst>
          </p:cNvPr>
          <p:cNvSpPr/>
          <p:nvPr/>
        </p:nvSpPr>
        <p:spPr bwMode="auto">
          <a:xfrm>
            <a:off x="9040396" y="5522369"/>
            <a:ext cx="109610" cy="1096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6A7C5045-5D9A-47A9-BA40-71163080557B}"/>
              </a:ext>
            </a:extLst>
          </p:cNvPr>
          <p:cNvSpPr/>
          <p:nvPr/>
        </p:nvSpPr>
        <p:spPr bwMode="auto">
          <a:xfrm>
            <a:off x="9019391" y="5723656"/>
            <a:ext cx="178771" cy="1787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TextBox 88">
            <a:extLst>
              <a:ext uri="{FF2B5EF4-FFF2-40B4-BE49-F238E27FC236}">
                <a16:creationId xmlns:a16="http://schemas.microsoft.com/office/drawing/2014/main" id="{067B0C13-4323-4923-9780-9C728E13095A}"/>
              </a:ext>
            </a:extLst>
          </p:cNvPr>
          <p:cNvSpPr txBox="1"/>
          <p:nvPr/>
        </p:nvSpPr>
        <p:spPr bwMode="auto">
          <a:xfrm>
            <a:off x="8673222" y="1604893"/>
            <a:ext cx="1079702"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Steroids</a:t>
            </a:r>
          </a:p>
        </p:txBody>
      </p:sp>
      <p:sp>
        <p:nvSpPr>
          <p:cNvPr id="91" name="TextBox 90">
            <a:extLst>
              <a:ext uri="{FF2B5EF4-FFF2-40B4-BE49-F238E27FC236}">
                <a16:creationId xmlns:a16="http://schemas.microsoft.com/office/drawing/2014/main" id="{7DCDBC50-E940-4E9D-AB19-51C4CC8167E8}"/>
              </a:ext>
            </a:extLst>
          </p:cNvPr>
          <p:cNvSpPr txBox="1"/>
          <p:nvPr/>
        </p:nvSpPr>
        <p:spPr bwMode="auto">
          <a:xfrm>
            <a:off x="9640255" y="1604893"/>
            <a:ext cx="1275908"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 No Steroids</a:t>
            </a:r>
          </a:p>
        </p:txBody>
      </p:sp>
    </p:spTree>
    <p:extLst>
      <p:ext uri="{BB962C8B-B14F-4D97-AF65-F5344CB8AC3E}">
        <p14:creationId xmlns:p14="http://schemas.microsoft.com/office/powerpoint/2010/main" val="13902572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CBC4840C-A6D3-46A8-872D-80CCA1EF02B2}"/>
              </a:ext>
            </a:extLst>
          </p:cNvPr>
          <p:cNvSpPr txBox="1"/>
          <p:nvPr/>
        </p:nvSpPr>
        <p:spPr bwMode="auto">
          <a:xfrm>
            <a:off x="9497311" y="5464776"/>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7" name="TextBox 26">
            <a:extLst>
              <a:ext uri="{FF2B5EF4-FFF2-40B4-BE49-F238E27FC236}">
                <a16:creationId xmlns:a16="http://schemas.microsoft.com/office/drawing/2014/main" id="{F93CCB26-3A88-4190-BC76-D9265C32055B}"/>
              </a:ext>
            </a:extLst>
          </p:cNvPr>
          <p:cNvSpPr txBox="1"/>
          <p:nvPr/>
        </p:nvSpPr>
        <p:spPr bwMode="auto">
          <a:xfrm>
            <a:off x="10754817" y="5464776"/>
            <a:ext cx="54494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5" name="TextBox 24">
            <a:extLst>
              <a:ext uri="{FF2B5EF4-FFF2-40B4-BE49-F238E27FC236}">
                <a16:creationId xmlns:a16="http://schemas.microsoft.com/office/drawing/2014/main" id="{45BC6CBC-F3C7-4852-A971-8B9711422BA7}"/>
              </a:ext>
            </a:extLst>
          </p:cNvPr>
          <p:cNvSpPr txBox="1"/>
          <p:nvPr/>
        </p:nvSpPr>
        <p:spPr bwMode="auto">
          <a:xfrm>
            <a:off x="7606671" y="5464776"/>
            <a:ext cx="62763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0.05</a:t>
            </a:r>
          </a:p>
        </p:txBody>
      </p:sp>
      <p:sp>
        <p:nvSpPr>
          <p:cNvPr id="58" name="TextBox 57">
            <a:extLst>
              <a:ext uri="{FF2B5EF4-FFF2-40B4-BE49-F238E27FC236}">
                <a16:creationId xmlns:a16="http://schemas.microsoft.com/office/drawing/2014/main" id="{D67BC28C-8FB2-46F5-98EA-E4D496B5EB71}"/>
              </a:ext>
            </a:extLst>
          </p:cNvPr>
          <p:cNvSpPr txBox="1"/>
          <p:nvPr/>
        </p:nvSpPr>
        <p:spPr bwMode="auto">
          <a:xfrm>
            <a:off x="8033498" y="5464776"/>
            <a:ext cx="62763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2" name="Title 1">
            <a:extLst>
              <a:ext uri="{FF2B5EF4-FFF2-40B4-BE49-F238E27FC236}">
                <a16:creationId xmlns:a16="http://schemas.microsoft.com/office/drawing/2014/main" id="{7FA4AF6D-5DC7-4873-AF90-5EE1D7057731}"/>
              </a:ext>
            </a:extLst>
          </p:cNvPr>
          <p:cNvSpPr>
            <a:spLocks noGrp="1"/>
          </p:cNvSpPr>
          <p:nvPr>
            <p:ph type="title"/>
          </p:nvPr>
        </p:nvSpPr>
        <p:spPr/>
        <p:txBody>
          <a:bodyPr/>
          <a:lstStyle/>
          <a:p>
            <a:r>
              <a:rPr lang="en-US" dirty="0"/>
              <a:t>Systemic Corticosteroids and Serious </a:t>
            </a:r>
            <a:br>
              <a:rPr lang="en-US" dirty="0"/>
            </a:br>
            <a:r>
              <a:rPr lang="en-US" dirty="0"/>
              <a:t>Adverse Events in Critically Ill Patients With COVID-19</a:t>
            </a:r>
          </a:p>
        </p:txBody>
      </p:sp>
      <p:grpSp>
        <p:nvGrpSpPr>
          <p:cNvPr id="5" name="Group 1">
            <a:extLst>
              <a:ext uri="{FF2B5EF4-FFF2-40B4-BE49-F238E27FC236}">
                <a16:creationId xmlns:a16="http://schemas.microsoft.com/office/drawing/2014/main" id="{23239D37-5E12-42CB-88B5-2CD28D53214D}"/>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4955973B-E87C-4FE5-A445-70701BFC19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5196E40-D8FE-44AA-A7D3-1797ED8B7EF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5815F9DB-CFBE-4DDE-B1B8-0D7E38E74BB2}"/>
              </a:ext>
            </a:extLst>
          </p:cNvPr>
          <p:cNvGraphicFramePr>
            <a:graphicFrameLocks/>
          </p:cNvGraphicFramePr>
          <p:nvPr>
            <p:extLst>
              <p:ext uri="{D42A27DB-BD31-4B8C-83A1-F6EECF244321}">
                <p14:modId xmlns:p14="http://schemas.microsoft.com/office/powerpoint/2010/main" val="1762612947"/>
              </p:ext>
            </p:extLst>
          </p:nvPr>
        </p:nvGraphicFramePr>
        <p:xfrm>
          <a:off x="723899" y="1606331"/>
          <a:ext cx="6964985" cy="3779520"/>
        </p:xfrm>
        <a:graphic>
          <a:graphicData uri="http://schemas.openxmlformats.org/drawingml/2006/table">
            <a:tbl>
              <a:tblPr/>
              <a:tblGrid>
                <a:gridCol w="1350570">
                  <a:extLst>
                    <a:ext uri="{9D8B030D-6E8A-4147-A177-3AD203B41FA5}">
                      <a16:colId xmlns:a16="http://schemas.microsoft.com/office/drawing/2014/main" val="20000"/>
                    </a:ext>
                  </a:extLst>
                </a:gridCol>
                <a:gridCol w="1794525">
                  <a:extLst>
                    <a:ext uri="{9D8B030D-6E8A-4147-A177-3AD203B41FA5}">
                      <a16:colId xmlns:a16="http://schemas.microsoft.com/office/drawing/2014/main" val="20004"/>
                    </a:ext>
                  </a:extLst>
                </a:gridCol>
                <a:gridCol w="1127309">
                  <a:extLst>
                    <a:ext uri="{9D8B030D-6E8A-4147-A177-3AD203B41FA5}">
                      <a16:colId xmlns:a16="http://schemas.microsoft.com/office/drawing/2014/main" val="2792153138"/>
                    </a:ext>
                  </a:extLst>
                </a:gridCol>
                <a:gridCol w="1165201">
                  <a:extLst>
                    <a:ext uri="{9D8B030D-6E8A-4147-A177-3AD203B41FA5}">
                      <a16:colId xmlns:a16="http://schemas.microsoft.com/office/drawing/2014/main" val="1459407047"/>
                    </a:ext>
                  </a:extLst>
                </a:gridCol>
                <a:gridCol w="1527380">
                  <a:extLst>
                    <a:ext uri="{9D8B030D-6E8A-4147-A177-3AD203B41FA5}">
                      <a16:colId xmlns:a16="http://schemas.microsoft.com/office/drawing/2014/main" val="3222154791"/>
                    </a:ext>
                  </a:extLst>
                </a:gridCol>
              </a:tblGrid>
              <a:tr h="19484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Calibri" panose="020F0502020204030204" pitchFamily="34" charset="0"/>
                        </a:rPr>
                        <a:t>Drug/Trial</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Initial Dose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Serious Adverse Events/n</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Odds Ratio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4842">
                <a:tc vMerge="1">
                  <a:txBody>
                    <a:bodyPr/>
                    <a:lstStyle/>
                    <a:p>
                      <a:endParaRPr lang="en-US"/>
                    </a:p>
                  </a:txBody>
                  <a:tcPr>
                    <a:lnT w="12700" cmpd="sng">
                      <a:noFill/>
                      <a:prstDash val="solid"/>
                    </a:lnT>
                  </a:tcPr>
                </a:tc>
                <a:tc vMerge="1">
                  <a:txBody>
                    <a:bodyPr/>
                    <a:lstStyle/>
                    <a:p>
                      <a:endParaRPr lang="en-US"/>
                    </a:p>
                  </a:txBody>
                  <a:tcPr>
                    <a:lnT w="12700" cmpd="sng">
                      <a:noFill/>
                      <a:prstDash val="solid"/>
                    </a:lnT>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Steroids</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No Steroids</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25864069"/>
                  </a:ext>
                </a:extLst>
              </a:tr>
              <a:tr h="194842">
                <a:tc grid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Dexamethasone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79791091"/>
                  </a:ext>
                </a:extLst>
              </a:tr>
              <a:tr h="194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DEXA-COVID 19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20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0.07 (0.01-0.86)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4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CoDEX</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20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7/128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15/128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 (0.17-1.11)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4842">
                <a:tc grid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Hydrocortisone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1057788"/>
                  </a:ext>
                </a:extLst>
              </a:tr>
              <a:tr h="194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CAPE COVID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200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28/75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0.85 (0.44-1.65)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194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COVID STEROID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200 mg/day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 (0.11-79.91)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194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REMAP-COVID</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50 mg every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hr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 (0.16-19.81)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7"/>
                  </a:ext>
                </a:extLst>
              </a:tr>
              <a:tr h="194842">
                <a:tc grid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Methylprednisolone</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48758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Steroids-SARI</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40 mg every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 hr IV</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23/24</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23/23</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r>
                        <a:rPr kumimoji="0" lang="en-US" sz="1400" b="0" i="0" u="none" strike="noStrike" cap="none" normalizeH="0" baseline="0" dirty="0">
                          <a:ln>
                            <a:noFill/>
                          </a:ln>
                          <a:solidFill>
                            <a:schemeClr val="bg2">
                              <a:lumMod val="10000"/>
                            </a:schemeClr>
                          </a:solidFill>
                          <a:effectLst/>
                          <a:latin typeface="Calibri" panose="020F0502020204030204" pitchFamily="34" charset="0"/>
                        </a:rPr>
                        <a:t>0.33 (0.01-8.61)</a:t>
                      </a:r>
                      <a:endParaRPr lang="en-US" dirty="0"/>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79241902"/>
                  </a:ext>
                </a:extLst>
              </a:tr>
            </a:tbl>
          </a:graphicData>
        </a:graphic>
      </p:graphicFrame>
      <p:sp>
        <p:nvSpPr>
          <p:cNvPr id="8" name="Text Box 15">
            <a:extLst>
              <a:ext uri="{FF2B5EF4-FFF2-40B4-BE49-F238E27FC236}">
                <a16:creationId xmlns:a16="http://schemas.microsoft.com/office/drawing/2014/main" id="{E08192FA-4A65-4360-B958-958541366104}"/>
              </a:ext>
            </a:extLst>
          </p:cNvPr>
          <p:cNvSpPr txBox="1">
            <a:spLocks noChangeArrowheads="1"/>
          </p:cNvSpPr>
          <p:nvPr/>
        </p:nvSpPr>
        <p:spPr bwMode="auto">
          <a:xfrm>
            <a:off x="404238" y="636557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 REACT Working Group. JAMA. </a:t>
            </a:r>
            <a:r>
              <a:rPr lang="en-US" altLang="en-US" sz="1200" b="0" spc="-10" dirty="0">
                <a:solidFill>
                  <a:srgbClr val="455560"/>
                </a:solidFill>
                <a:latin typeface="Calibri" panose="020F0502020204030204" pitchFamily="34" charset="0"/>
                <a:cs typeface="Arial" panose="020B0604020202020204" pitchFamily="34" charset="0"/>
              </a:rPr>
              <a:t>2020;324:1330.</a:t>
            </a:r>
            <a:endParaRPr lang="en-US" altLang="en-US" sz="1200" b="0" dirty="0">
              <a:solidFill>
                <a:srgbClr val="455560"/>
              </a:solidFill>
              <a:latin typeface="Calibri" panose="020F050202020403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2BD938B9-0DBA-4671-BB99-DDB6B31E6868}"/>
              </a:ext>
            </a:extLst>
          </p:cNvPr>
          <p:cNvCxnSpPr>
            <a:cxnSpLocks/>
          </p:cNvCxnSpPr>
          <p:nvPr/>
        </p:nvCxnSpPr>
        <p:spPr bwMode="auto">
          <a:xfrm>
            <a:off x="7900429" y="5453407"/>
            <a:ext cx="3126861" cy="11369"/>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9A7E685-B8D7-4C01-BD96-6AA8855B56AD}"/>
              </a:ext>
            </a:extLst>
          </p:cNvPr>
          <p:cNvCxnSpPr>
            <a:cxnSpLocks/>
          </p:cNvCxnSpPr>
          <p:nvPr/>
        </p:nvCxnSpPr>
        <p:spPr bwMode="auto">
          <a:xfrm flipH="1" flipV="1">
            <a:off x="9762568" y="1656954"/>
            <a:ext cx="7216" cy="3807822"/>
          </a:xfrm>
          <a:prstGeom prst="line">
            <a:avLst/>
          </a:prstGeom>
          <a:noFill/>
          <a:ln w="28575" cap="flat" cmpd="sng" algn="ctr">
            <a:solidFill>
              <a:schemeClr val="bg1"/>
            </a:solidFill>
            <a:prstDash val="sysDot"/>
            <a:round/>
            <a:headEnd type="none" w="med" len="med"/>
            <a:tailEnd type="none" w="med" len="med"/>
          </a:ln>
          <a:effectLst/>
        </p:spPr>
      </p:cxnSp>
      <p:cxnSp>
        <p:nvCxnSpPr>
          <p:cNvPr id="16" name="Straight Connector 15">
            <a:extLst>
              <a:ext uri="{FF2B5EF4-FFF2-40B4-BE49-F238E27FC236}">
                <a16:creationId xmlns:a16="http://schemas.microsoft.com/office/drawing/2014/main" id="{B2136889-B42E-4E54-8E00-EFAA9F23D2D8}"/>
              </a:ext>
            </a:extLst>
          </p:cNvPr>
          <p:cNvCxnSpPr>
            <a:cxnSpLocks/>
          </p:cNvCxnSpPr>
          <p:nvPr/>
        </p:nvCxnSpPr>
        <p:spPr bwMode="auto">
          <a:xfrm>
            <a:off x="7914718"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80626B8-84CA-4727-80D9-A3D3ACDFFE54}"/>
              </a:ext>
            </a:extLst>
          </p:cNvPr>
          <p:cNvCxnSpPr>
            <a:cxnSpLocks/>
          </p:cNvCxnSpPr>
          <p:nvPr/>
        </p:nvCxnSpPr>
        <p:spPr bwMode="auto">
          <a:xfrm>
            <a:off x="8338563"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E2E4C0E-066F-4714-9785-8296DFD25D04}"/>
              </a:ext>
            </a:extLst>
          </p:cNvPr>
          <p:cNvCxnSpPr>
            <a:cxnSpLocks/>
          </p:cNvCxnSpPr>
          <p:nvPr/>
        </p:nvCxnSpPr>
        <p:spPr bwMode="auto">
          <a:xfrm>
            <a:off x="8757680"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AE505A6-E94B-4825-9995-3B591403A3A3}"/>
              </a:ext>
            </a:extLst>
          </p:cNvPr>
          <p:cNvCxnSpPr>
            <a:cxnSpLocks/>
          </p:cNvCxnSpPr>
          <p:nvPr/>
        </p:nvCxnSpPr>
        <p:spPr bwMode="auto">
          <a:xfrm>
            <a:off x="9010087"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8A03634-CF78-4E6C-B452-9B8B62DA1119}"/>
              </a:ext>
            </a:extLst>
          </p:cNvPr>
          <p:cNvCxnSpPr>
            <a:cxnSpLocks/>
          </p:cNvCxnSpPr>
          <p:nvPr/>
        </p:nvCxnSpPr>
        <p:spPr bwMode="auto">
          <a:xfrm>
            <a:off x="9432460"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00AAAD8-38AF-42FC-877A-D4C34B3FB567}"/>
              </a:ext>
            </a:extLst>
          </p:cNvPr>
          <p:cNvCxnSpPr>
            <a:cxnSpLocks/>
          </p:cNvCxnSpPr>
          <p:nvPr/>
        </p:nvCxnSpPr>
        <p:spPr bwMode="auto">
          <a:xfrm>
            <a:off x="9525270"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8A3A3FC-0AF2-4815-A798-EF80708136D9}"/>
              </a:ext>
            </a:extLst>
          </p:cNvPr>
          <p:cNvCxnSpPr>
            <a:cxnSpLocks/>
          </p:cNvCxnSpPr>
          <p:nvPr/>
        </p:nvCxnSpPr>
        <p:spPr bwMode="auto">
          <a:xfrm>
            <a:off x="9767037"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B63DD10-A076-4DA3-B717-08D9E5B7A90A}"/>
              </a:ext>
            </a:extLst>
          </p:cNvPr>
          <p:cNvCxnSpPr>
            <a:cxnSpLocks/>
          </p:cNvCxnSpPr>
          <p:nvPr/>
        </p:nvCxnSpPr>
        <p:spPr bwMode="auto">
          <a:xfrm>
            <a:off x="11012794" y="549203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04D27268-A36D-4871-8688-EA92429A21FB}"/>
              </a:ext>
            </a:extLst>
          </p:cNvPr>
          <p:cNvSpPr txBox="1"/>
          <p:nvPr/>
        </p:nvSpPr>
        <p:spPr bwMode="auto">
          <a:xfrm>
            <a:off x="7900428" y="5723596"/>
            <a:ext cx="309210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Odds Ratio (95% CI)</a:t>
            </a:r>
          </a:p>
        </p:txBody>
      </p:sp>
      <p:cxnSp>
        <p:nvCxnSpPr>
          <p:cNvPr id="28" name="Straight Connector 27">
            <a:extLst>
              <a:ext uri="{FF2B5EF4-FFF2-40B4-BE49-F238E27FC236}">
                <a16:creationId xmlns:a16="http://schemas.microsoft.com/office/drawing/2014/main" id="{5AD814F5-6631-40B9-83B5-43422A385E28}"/>
              </a:ext>
            </a:extLst>
          </p:cNvPr>
          <p:cNvCxnSpPr>
            <a:cxnSpLocks/>
          </p:cNvCxnSpPr>
          <p:nvPr/>
        </p:nvCxnSpPr>
        <p:spPr bwMode="auto">
          <a:xfrm>
            <a:off x="9181541"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741EF55-A2B8-4FBB-ACE3-860DDA8A150E}"/>
              </a:ext>
            </a:extLst>
          </p:cNvPr>
          <p:cNvCxnSpPr>
            <a:cxnSpLocks/>
          </p:cNvCxnSpPr>
          <p:nvPr/>
        </p:nvCxnSpPr>
        <p:spPr bwMode="auto">
          <a:xfrm>
            <a:off x="9324433" y="5492037"/>
            <a:ext cx="0" cy="64008"/>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FE79C205-46CB-45AB-BBDE-86D5B224D26E}"/>
              </a:ext>
            </a:extLst>
          </p:cNvPr>
          <p:cNvSpPr txBox="1"/>
          <p:nvPr/>
        </p:nvSpPr>
        <p:spPr bwMode="auto">
          <a:xfrm>
            <a:off x="8797047" y="1604893"/>
            <a:ext cx="1079702"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a:t>
            </a:r>
            <a:b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Steroids</a:t>
            </a:r>
          </a:p>
        </p:txBody>
      </p:sp>
      <p:sp>
        <p:nvSpPr>
          <p:cNvPr id="56" name="TextBox 55">
            <a:extLst>
              <a:ext uri="{FF2B5EF4-FFF2-40B4-BE49-F238E27FC236}">
                <a16:creationId xmlns:a16="http://schemas.microsoft.com/office/drawing/2014/main" id="{A0412513-2322-4842-BEF1-16F225311CFB}"/>
              </a:ext>
            </a:extLst>
          </p:cNvPr>
          <p:cNvSpPr txBox="1"/>
          <p:nvPr/>
        </p:nvSpPr>
        <p:spPr bwMode="auto">
          <a:xfrm>
            <a:off x="9764080" y="1604893"/>
            <a:ext cx="1275908" cy="53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Favors No Steroids</a:t>
            </a:r>
          </a:p>
        </p:txBody>
      </p:sp>
      <p:cxnSp>
        <p:nvCxnSpPr>
          <p:cNvPr id="59" name="Straight Connector 58">
            <a:extLst>
              <a:ext uri="{FF2B5EF4-FFF2-40B4-BE49-F238E27FC236}">
                <a16:creationId xmlns:a16="http://schemas.microsoft.com/office/drawing/2014/main" id="{DE6D35DC-B72E-4273-935D-E23FF67032F6}"/>
              </a:ext>
            </a:extLst>
          </p:cNvPr>
          <p:cNvCxnSpPr>
            <a:cxnSpLocks/>
          </p:cNvCxnSpPr>
          <p:nvPr/>
        </p:nvCxnSpPr>
        <p:spPr bwMode="auto">
          <a:xfrm>
            <a:off x="8016154"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26C2C60-B206-4F7E-BABB-EFE5BBBD66AF}"/>
              </a:ext>
            </a:extLst>
          </p:cNvPr>
          <p:cNvCxnSpPr>
            <a:cxnSpLocks/>
          </p:cNvCxnSpPr>
          <p:nvPr/>
        </p:nvCxnSpPr>
        <p:spPr bwMode="auto">
          <a:xfrm>
            <a:off x="8117594"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2156800-D146-4FE0-86CE-629DC28D6F13}"/>
              </a:ext>
            </a:extLst>
          </p:cNvPr>
          <p:cNvCxnSpPr>
            <a:cxnSpLocks/>
          </p:cNvCxnSpPr>
          <p:nvPr/>
        </p:nvCxnSpPr>
        <p:spPr bwMode="auto">
          <a:xfrm>
            <a:off x="8197600"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2A74658-A22C-4671-84A4-F87BF9405A94}"/>
              </a:ext>
            </a:extLst>
          </p:cNvPr>
          <p:cNvCxnSpPr>
            <a:cxnSpLocks/>
          </p:cNvCxnSpPr>
          <p:nvPr/>
        </p:nvCxnSpPr>
        <p:spPr bwMode="auto">
          <a:xfrm>
            <a:off x="8277608"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36EA26F-BE36-4396-A321-70C59047B472}"/>
              </a:ext>
            </a:extLst>
          </p:cNvPr>
          <p:cNvCxnSpPr>
            <a:cxnSpLocks/>
          </p:cNvCxnSpPr>
          <p:nvPr/>
        </p:nvCxnSpPr>
        <p:spPr bwMode="auto">
          <a:xfrm>
            <a:off x="9603851"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AD1A72E-F939-4E34-80DF-2E668EF346DC}"/>
              </a:ext>
            </a:extLst>
          </p:cNvPr>
          <p:cNvCxnSpPr>
            <a:cxnSpLocks/>
          </p:cNvCxnSpPr>
          <p:nvPr/>
        </p:nvCxnSpPr>
        <p:spPr bwMode="auto">
          <a:xfrm>
            <a:off x="9684814"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901AD25-303B-4E75-8EEF-14E1289D4C49}"/>
              </a:ext>
            </a:extLst>
          </p:cNvPr>
          <p:cNvCxnSpPr>
            <a:cxnSpLocks/>
          </p:cNvCxnSpPr>
          <p:nvPr/>
        </p:nvCxnSpPr>
        <p:spPr bwMode="auto">
          <a:xfrm>
            <a:off x="10170589"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1757CD9-6984-4FF2-9D8A-79AE7B234153}"/>
              </a:ext>
            </a:extLst>
          </p:cNvPr>
          <p:cNvCxnSpPr>
            <a:cxnSpLocks/>
          </p:cNvCxnSpPr>
          <p:nvPr/>
        </p:nvCxnSpPr>
        <p:spPr bwMode="auto">
          <a:xfrm>
            <a:off x="10418239"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D4DB574-6C2B-40E8-B134-166CF41C4C77}"/>
              </a:ext>
            </a:extLst>
          </p:cNvPr>
          <p:cNvCxnSpPr>
            <a:cxnSpLocks/>
          </p:cNvCxnSpPr>
          <p:nvPr/>
        </p:nvCxnSpPr>
        <p:spPr bwMode="auto">
          <a:xfrm>
            <a:off x="10594452"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E53A1E3-D5E6-4990-8FCA-7B70CF282151}"/>
              </a:ext>
            </a:extLst>
          </p:cNvPr>
          <p:cNvCxnSpPr>
            <a:cxnSpLocks/>
          </p:cNvCxnSpPr>
          <p:nvPr/>
        </p:nvCxnSpPr>
        <p:spPr bwMode="auto">
          <a:xfrm>
            <a:off x="10730183"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40880B4-899A-4937-B092-CC73471780C1}"/>
              </a:ext>
            </a:extLst>
          </p:cNvPr>
          <p:cNvCxnSpPr>
            <a:cxnSpLocks/>
          </p:cNvCxnSpPr>
          <p:nvPr/>
        </p:nvCxnSpPr>
        <p:spPr bwMode="auto">
          <a:xfrm>
            <a:off x="10920512"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822ACFC-31E6-42A3-B8AD-23D7A0D94E4F}"/>
              </a:ext>
            </a:extLst>
          </p:cNvPr>
          <p:cNvCxnSpPr>
            <a:cxnSpLocks/>
          </p:cNvCxnSpPr>
          <p:nvPr/>
        </p:nvCxnSpPr>
        <p:spPr bwMode="auto">
          <a:xfrm>
            <a:off x="10839720" y="549203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Arrow Connector 72">
            <a:extLst>
              <a:ext uri="{FF2B5EF4-FFF2-40B4-BE49-F238E27FC236}">
                <a16:creationId xmlns:a16="http://schemas.microsoft.com/office/drawing/2014/main" id="{91CFBC72-17A6-493C-B653-F38F4179DFCE}"/>
              </a:ext>
            </a:extLst>
          </p:cNvPr>
          <p:cNvCxnSpPr/>
          <p:nvPr/>
        </p:nvCxnSpPr>
        <p:spPr bwMode="auto">
          <a:xfrm flipH="1">
            <a:off x="7914718" y="2693843"/>
            <a:ext cx="1729616" cy="0"/>
          </a:xfrm>
          <a:prstGeom prst="straightConnector1">
            <a:avLst/>
          </a:prstGeom>
          <a:noFill/>
          <a:ln w="28575" cap="flat" cmpd="sng" algn="ctr">
            <a:solidFill>
              <a:schemeClr val="bg1"/>
            </a:solidFill>
            <a:prstDash val="solid"/>
            <a:round/>
            <a:headEnd type="none" w="med" len="med"/>
            <a:tailEnd type="triangle"/>
          </a:ln>
          <a:effectLst/>
        </p:spPr>
      </p:cxnSp>
      <p:cxnSp>
        <p:nvCxnSpPr>
          <p:cNvPr id="75" name="Straight Connector 74">
            <a:extLst>
              <a:ext uri="{FF2B5EF4-FFF2-40B4-BE49-F238E27FC236}">
                <a16:creationId xmlns:a16="http://schemas.microsoft.com/office/drawing/2014/main" id="{29E47BF2-808F-4846-98DB-4A8C1F45B9CE}"/>
              </a:ext>
            </a:extLst>
          </p:cNvPr>
          <p:cNvCxnSpPr/>
          <p:nvPr/>
        </p:nvCxnSpPr>
        <p:spPr bwMode="auto">
          <a:xfrm>
            <a:off x="8661137" y="2981869"/>
            <a:ext cx="1108647"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2B95F75-05EB-449D-83B6-4FCF68E34AAE}"/>
              </a:ext>
            </a:extLst>
          </p:cNvPr>
          <p:cNvCxnSpPr>
            <a:cxnSpLocks/>
          </p:cNvCxnSpPr>
          <p:nvPr/>
        </p:nvCxnSpPr>
        <p:spPr bwMode="auto">
          <a:xfrm>
            <a:off x="9249787" y="3586065"/>
            <a:ext cx="792470"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Arrow Connector 79">
            <a:extLst>
              <a:ext uri="{FF2B5EF4-FFF2-40B4-BE49-F238E27FC236}">
                <a16:creationId xmlns:a16="http://schemas.microsoft.com/office/drawing/2014/main" id="{3C6DF529-6754-4666-AE40-06A450F2127B}"/>
              </a:ext>
            </a:extLst>
          </p:cNvPr>
          <p:cNvCxnSpPr/>
          <p:nvPr/>
        </p:nvCxnSpPr>
        <p:spPr bwMode="auto">
          <a:xfrm>
            <a:off x="8434873" y="3909528"/>
            <a:ext cx="2557658" cy="0"/>
          </a:xfrm>
          <a:prstGeom prst="straightConnector1">
            <a:avLst/>
          </a:prstGeom>
          <a:noFill/>
          <a:ln w="28575" cap="flat" cmpd="sng" algn="ctr">
            <a:solidFill>
              <a:schemeClr val="bg1"/>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A9F3BF8E-955F-4292-97B5-3F3DDC0E5852}"/>
              </a:ext>
            </a:extLst>
          </p:cNvPr>
          <p:cNvCxnSpPr>
            <a:cxnSpLocks/>
          </p:cNvCxnSpPr>
          <p:nvPr/>
        </p:nvCxnSpPr>
        <p:spPr bwMode="auto">
          <a:xfrm>
            <a:off x="8661137" y="4333991"/>
            <a:ext cx="2323664" cy="0"/>
          </a:xfrm>
          <a:prstGeom prst="straightConnector1">
            <a:avLst/>
          </a:prstGeom>
          <a:noFill/>
          <a:ln w="28575" cap="flat" cmpd="sng" algn="ctr">
            <a:solidFill>
              <a:schemeClr val="bg1"/>
            </a:solidFill>
            <a:prstDash val="solid"/>
            <a:round/>
            <a:headEnd type="none" w="med" len="med"/>
            <a:tailEnd type="triangle"/>
          </a:ln>
          <a:effectLst/>
        </p:spPr>
      </p:cxnSp>
      <p:cxnSp>
        <p:nvCxnSpPr>
          <p:cNvPr id="84" name="Straight Arrow Connector 83">
            <a:extLst>
              <a:ext uri="{FF2B5EF4-FFF2-40B4-BE49-F238E27FC236}">
                <a16:creationId xmlns:a16="http://schemas.microsoft.com/office/drawing/2014/main" id="{90C9D93A-102F-4524-9B9D-4013F0BC4BB4}"/>
              </a:ext>
            </a:extLst>
          </p:cNvPr>
          <p:cNvCxnSpPr>
            <a:cxnSpLocks/>
          </p:cNvCxnSpPr>
          <p:nvPr/>
        </p:nvCxnSpPr>
        <p:spPr bwMode="auto">
          <a:xfrm>
            <a:off x="7932175" y="5122507"/>
            <a:ext cx="3080619" cy="0"/>
          </a:xfrm>
          <a:prstGeom prst="straightConnector1">
            <a:avLst/>
          </a:prstGeom>
          <a:noFill/>
          <a:ln w="28575" cap="flat" cmpd="sng" algn="ctr">
            <a:solidFill>
              <a:schemeClr val="bg1"/>
            </a:solidFill>
            <a:prstDash val="solid"/>
            <a:round/>
            <a:headEnd type="triangle" w="med" len="med"/>
            <a:tailEnd type="triangle" w="med" len="med"/>
          </a:ln>
          <a:effectLst/>
        </p:spPr>
      </p:cxnSp>
      <p:sp>
        <p:nvSpPr>
          <p:cNvPr id="44" name="Rectangle 43">
            <a:extLst>
              <a:ext uri="{FF2B5EF4-FFF2-40B4-BE49-F238E27FC236}">
                <a16:creationId xmlns:a16="http://schemas.microsoft.com/office/drawing/2014/main" id="{4130BF55-E96B-42BF-BDF6-2467673449EA}"/>
              </a:ext>
            </a:extLst>
          </p:cNvPr>
          <p:cNvSpPr/>
          <p:nvPr/>
        </p:nvSpPr>
        <p:spPr bwMode="auto">
          <a:xfrm>
            <a:off x="9134816" y="2877608"/>
            <a:ext cx="199042" cy="1990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19E124DA-9C89-45E5-AA8E-7CB0830C7968}"/>
              </a:ext>
            </a:extLst>
          </p:cNvPr>
          <p:cNvSpPr/>
          <p:nvPr/>
        </p:nvSpPr>
        <p:spPr bwMode="auto">
          <a:xfrm>
            <a:off x="9494311" y="3414090"/>
            <a:ext cx="315978" cy="31597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D1439032-41E1-42D0-B10E-24C747D5D183}"/>
              </a:ext>
            </a:extLst>
          </p:cNvPr>
          <p:cNvSpPr/>
          <p:nvPr/>
        </p:nvSpPr>
        <p:spPr bwMode="auto">
          <a:xfrm>
            <a:off x="8060063" y="2646477"/>
            <a:ext cx="104258" cy="1042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4556141A-B39D-4573-BCDF-FC1E87704876}"/>
              </a:ext>
            </a:extLst>
          </p:cNvPr>
          <p:cNvSpPr/>
          <p:nvPr/>
        </p:nvSpPr>
        <p:spPr bwMode="auto">
          <a:xfrm>
            <a:off x="10368477" y="3862044"/>
            <a:ext cx="89458" cy="894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4BE3E68B-0E16-41BB-B2B3-9E74879E1F27}"/>
              </a:ext>
            </a:extLst>
          </p:cNvPr>
          <p:cNvSpPr/>
          <p:nvPr/>
        </p:nvSpPr>
        <p:spPr bwMode="auto">
          <a:xfrm>
            <a:off x="10046103" y="4284499"/>
            <a:ext cx="89458" cy="894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5E8FF544-ED80-4424-A267-2447DED46DDE}"/>
              </a:ext>
            </a:extLst>
          </p:cNvPr>
          <p:cNvSpPr/>
          <p:nvPr/>
        </p:nvSpPr>
        <p:spPr bwMode="auto">
          <a:xfrm>
            <a:off x="9034554" y="5077778"/>
            <a:ext cx="89458" cy="894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720026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NIH/IDSA: Dexamethasone for COVID-19</a:t>
            </a:r>
          </a:p>
        </p:txBody>
      </p:sp>
      <p:sp>
        <p:nvSpPr>
          <p:cNvPr id="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0" y="6201167"/>
            <a:ext cx="899890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NIH COVID-19 Treatment Guidelines. Therapeutic management of </a:t>
            </a:r>
            <a:r>
              <a:rPr lang="en-US" altLang="en-US" sz="1200" b="0" spc="-10" dirty="0">
                <a:solidFill>
                  <a:srgbClr val="455560"/>
                </a:solidFill>
                <a:latin typeface="Calibri" panose="020F0502020204030204" pitchFamily="34" charset="0"/>
                <a:cs typeface="Arial" panose="020B0604020202020204" pitchFamily="34" charset="0"/>
              </a:rPr>
              <a:t>adults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with COVID-19. Last updated August 8</a:t>
            </a:r>
            <a:r>
              <a:rPr lang="en-US" altLang="en-US" sz="1200" b="0" spc="-10" dirty="0">
                <a:solidFill>
                  <a:srgbClr val="455560"/>
                </a:solidFill>
                <a:latin typeface="Calibri" panose="020F0502020204030204" pitchFamily="34" charset="0"/>
                <a:cs typeface="Arial" panose="020B0604020202020204" pitchFamily="34" charset="0"/>
              </a:rPr>
              <a:t>, 2022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IDSA. COVID-19 Guideline, Part 1: Treatment and Management. Version </a:t>
            </a:r>
            <a:r>
              <a:rPr lang="en-US" altLang="en-US" sz="1200" b="0" spc="-10" dirty="0">
                <a:solidFill>
                  <a:srgbClr val="455560"/>
                </a:solidFill>
                <a:latin typeface="Calibri" panose="020F0502020204030204" pitchFamily="34" charset="0"/>
                <a:cs typeface="Arial" panose="020B0604020202020204" pitchFamily="34" charset="0"/>
              </a:rPr>
              <a:t>9.0.1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6C854FA4-848F-4A7E-97FF-8592FEDE6DBD}"/>
              </a:ext>
            </a:extLst>
          </p:cNvPr>
          <p:cNvSpPr txBox="1"/>
          <p:nvPr/>
        </p:nvSpPr>
        <p:spPr bwMode="auto">
          <a:xfrm>
            <a:off x="646309" y="5601072"/>
            <a:ext cx="1089938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*Recommendation rating: A = Strong; B = Moderate; C = Optional. Evidence rating: I = ≥1 randomized trials without major limitations; IIa = Other randomized trials or subgroup analyses of randomized trials; IIb = Nonrandomized trials or observational cohort studies; III = Expert opinion.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Mechanical ventilation or ECMO.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SpO</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≤94% on room air, including those who require supplemental oxygen. </a:t>
            </a:r>
          </a:p>
        </p:txBody>
      </p:sp>
      <p:sp>
        <p:nvSpPr>
          <p:cNvPr id="9" name="TextBox 8"/>
          <p:cNvSpPr txBox="1"/>
          <p:nvPr/>
        </p:nvSpPr>
        <p:spPr bwMode="auto">
          <a:xfrm>
            <a:off x="723899" y="1222363"/>
            <a:ext cx="6189481" cy="4370427"/>
          </a:xfrm>
          <a:prstGeom prst="rect">
            <a:avLst/>
          </a:prstGeom>
          <a:solidFill>
            <a:srgbClr val="DBECF1"/>
          </a:solidFill>
          <a:ln>
            <a:solidFill>
              <a:schemeClr val="bg1"/>
            </a:solid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NIH</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those </a:t>
            </a:r>
            <a:r>
              <a:rPr kumimoji="0" lang="en-US" sz="15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not hospitalized (AIII) or hospitalized but not requiring supplemental oxygen (AIIa)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Panel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recommends against</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use of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those </a:t>
            </a:r>
            <a:r>
              <a:rPr kumimoji="0" lang="en-US" sz="15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hospitalized and requiring supplemental oxygen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Panel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remdesivir alone (BIIa), remdesivir +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BIIa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alone (BI)</a:t>
            </a: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those </a:t>
            </a:r>
            <a:r>
              <a:rPr kumimoji="0" lang="en-US" sz="15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hospitalized and requiring high-flow oxygen or noninvasive ventilation</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Panel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baricitinib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(AI) or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tocilizumab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BIIa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 dexamethasone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alone (AI) if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baricitinib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sarilumab, tocilizumab, or tofacitinib cannot be obtained</a:t>
            </a: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those </a:t>
            </a:r>
            <a:r>
              <a:rPr kumimoji="0" lang="en-US" sz="15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hospitalized and requiring invasive mechanical ventilation or ECMO</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Panel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baricitinib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BIIa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tocilizumab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BIIa</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 dexamethasone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alone (AI) if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baricitinib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sarilumab, tocilizumab, or tofacitinib cannot be obtained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lang="en-US" sz="1500" b="1" kern="1200" spc="0" noProof="0" dirty="0">
                <a:solidFill>
                  <a:schemeClr val="accent5">
                    <a:lumMod val="75000"/>
                  </a:schemeClr>
                </a:solidFill>
                <a:uLnTx/>
                <a:uFillTx/>
                <a:latin typeface="Calibri" panose="020F0502020204030204" pitchFamily="34" charset="0"/>
                <a:ea typeface="+mn-ea"/>
                <a:cs typeface="Arial" panose="020B0604020202020204" pitchFamily="34" charset="0"/>
              </a:rPr>
              <a:t>D</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 mg IV or PO for 10 days or until discharge; equivalent corticosteroid dose (eg, prednisone, methylprednisolone, or hydrocortisone) may be used if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unavailable</a:t>
            </a:r>
          </a:p>
        </p:txBody>
      </p:sp>
      <p:sp>
        <p:nvSpPr>
          <p:cNvPr id="17" name="TextBox 16"/>
          <p:cNvSpPr txBox="1"/>
          <p:nvPr/>
        </p:nvSpPr>
        <p:spPr bwMode="auto">
          <a:xfrm>
            <a:off x="7086499" y="1222363"/>
            <a:ext cx="4395705" cy="3447098"/>
          </a:xfrm>
          <a:prstGeom prst="rect">
            <a:avLst/>
          </a:prstGeom>
          <a:solidFill>
            <a:schemeClr val="accent3">
              <a:lumMod val="20000"/>
              <a:lumOff val="80000"/>
            </a:schemeClr>
          </a:solidFill>
          <a:ln>
            <a:solidFill>
              <a:schemeClr val="bg1"/>
            </a:solid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IDSA</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endParaRPr kumimoji="0" lang="en-US" sz="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a:t>
            </a:r>
            <a:r>
              <a:rPr kumimoji="0" lang="en-US" sz="15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hospitalized patients with critical</a:t>
            </a:r>
            <a:r>
              <a:rPr kumimoji="0" lang="en-US" sz="15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Arial" panose="020B0604020202020204" pitchFamily="34" charset="0"/>
              </a:rPr>
              <a:t>†</a:t>
            </a:r>
            <a:r>
              <a:rPr kumimoji="0" lang="en-US" sz="15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COVID-19</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Panel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rather than no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(Strong recommendation, Moderate certainty of evidence)</a:t>
            </a:r>
          </a:p>
          <a:p>
            <a:pPr marL="285750" marR="0" lvl="0"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For </a:t>
            </a:r>
            <a:r>
              <a:rPr kumimoji="0" lang="en-US" sz="15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hospitalized patients with severe</a:t>
            </a:r>
            <a:r>
              <a:rPr kumimoji="0" lang="en-US" sz="15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Arial" panose="020B0604020202020204" pitchFamily="34" charset="0"/>
              </a:rPr>
              <a:t>‡</a:t>
            </a:r>
            <a:r>
              <a:rPr kumimoji="0" lang="en-US" sz="15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COVID-19</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the Panel </a:t>
            </a: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suggests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rather than no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(Conditional recommendation, Moderate certainty of evidence)</a:t>
            </a:r>
          </a:p>
          <a:p>
            <a:pPr marL="285750" marR="0" lvl="1" indent="-285750" algn="l" defTabSz="914400"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15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lang="en-US" sz="1500" b="1" kern="1200" spc="0" noProof="0" dirty="0">
                <a:solidFill>
                  <a:schemeClr val="accent5">
                    <a:lumMod val="75000"/>
                  </a:schemeClr>
                </a:solidFill>
                <a:uLnTx/>
                <a:uFillTx/>
                <a:latin typeface="Calibri" panose="020F0502020204030204" pitchFamily="34" charset="0"/>
                <a:ea typeface="+mn-ea"/>
                <a:cs typeface="Arial" panose="020B0604020202020204" pitchFamily="34" charset="0"/>
              </a:rPr>
              <a:t>D</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6 mg IV or PO for 10 days (or until discharge) or equivalent glucocorticoid dose (eg, methylprednisolone 32 mg, prednisone 40 mg) may be substituted if </a:t>
            </a:r>
            <a:r>
              <a:rPr kumimoji="0" lang="en-US" sz="1500" b="1" i="0" u="none" strike="noStrike" cap="none" normalizeH="0" baseline="0" dirty="0">
                <a:ln>
                  <a:noFill/>
                </a:ln>
                <a:solidFill>
                  <a:schemeClr val="accent5">
                    <a:lumMod val="75000"/>
                  </a:schemeClr>
                </a:solidFill>
                <a:effectLst/>
                <a:latin typeface="Calibri" panose="020F0502020204030204" pitchFamily="34" charset="0"/>
              </a:rPr>
              <a:t>dexamethasone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unavailable</a:t>
            </a:r>
          </a:p>
        </p:txBody>
      </p:sp>
      <p:grpSp>
        <p:nvGrpSpPr>
          <p:cNvPr id="10" name="Group 9">
            <a:extLst>
              <a:ext uri="{FF2B5EF4-FFF2-40B4-BE49-F238E27FC236}">
                <a16:creationId xmlns:a16="http://schemas.microsoft.com/office/drawing/2014/main" id="{600C4A97-FA34-0F7F-8A0B-803D6CDE9C49}"/>
              </a:ext>
            </a:extLst>
          </p:cNvPr>
          <p:cNvGrpSpPr/>
          <p:nvPr/>
        </p:nvGrpSpPr>
        <p:grpSpPr>
          <a:xfrm>
            <a:off x="10637162" y="305249"/>
            <a:ext cx="1385412" cy="883824"/>
            <a:chOff x="10671121" y="238227"/>
            <a:chExt cx="1385412" cy="883824"/>
          </a:xfrm>
        </p:grpSpPr>
        <p:sp>
          <p:nvSpPr>
            <p:cNvPr id="12" name="Explosion: 8 Points 11">
              <a:extLst>
                <a:ext uri="{FF2B5EF4-FFF2-40B4-BE49-F238E27FC236}">
                  <a16:creationId xmlns:a16="http://schemas.microsoft.com/office/drawing/2014/main" id="{EDC0C4C1-2FD3-FB8A-0EE1-B8E09167098D}"/>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7FFD2B00-6930-0030-CA7E-347EE8551616}"/>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3470675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FB7A4F-C2C3-40E3-8EA4-3F3DA150A65E}"/>
              </a:ext>
            </a:extLst>
          </p:cNvPr>
          <p:cNvSpPr>
            <a:spLocks noGrp="1"/>
          </p:cNvSpPr>
          <p:nvPr>
            <p:ph type="title"/>
          </p:nvPr>
        </p:nvSpPr>
        <p:spPr/>
        <p:txBody>
          <a:bodyPr/>
          <a:lstStyle/>
          <a:p>
            <a:r>
              <a:rPr lang="en-US" dirty="0"/>
              <a:t>NIH: Additional Considerations for Dexamethasone</a:t>
            </a:r>
          </a:p>
        </p:txBody>
      </p:sp>
      <p:graphicFrame>
        <p:nvGraphicFramePr>
          <p:cNvPr id="7" name="Group 3">
            <a:extLst>
              <a:ext uri="{FF2B5EF4-FFF2-40B4-BE49-F238E27FC236}">
                <a16:creationId xmlns:a16="http://schemas.microsoft.com/office/drawing/2014/main" id="{BDAC0E4D-43AE-4991-9288-A2299C8FA0FB}"/>
              </a:ext>
            </a:extLst>
          </p:cNvPr>
          <p:cNvGraphicFramePr>
            <a:graphicFrameLocks/>
          </p:cNvGraphicFramePr>
          <p:nvPr>
            <p:extLst>
              <p:ext uri="{D42A27DB-BD31-4B8C-83A1-F6EECF244321}">
                <p14:modId xmlns:p14="http://schemas.microsoft.com/office/powerpoint/2010/main" val="487868021"/>
              </p:ext>
            </p:extLst>
          </p:nvPr>
        </p:nvGraphicFramePr>
        <p:xfrm>
          <a:off x="718344" y="1610360"/>
          <a:ext cx="10755312" cy="3749184"/>
        </p:xfrm>
        <a:graphic>
          <a:graphicData uri="http://schemas.openxmlformats.org/drawingml/2006/table">
            <a:tbl>
              <a:tblPr/>
              <a:tblGrid>
                <a:gridCol w="10755312">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Guidance</a:t>
                      </a:r>
                      <a:endParaRPr kumimoji="0" lang="en-US"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rgbClr val="000000"/>
                          </a:solidFill>
                          <a:effectLst/>
                          <a:latin typeface="Calibri" panose="020F0502020204030204" pitchFamily="34" charset="0"/>
                        </a:rPr>
                        <a:t>Unknown if other corticosteroids will have a similar benefit. Of note: dose equivalencies for dexamethasone 6 mg daily = prednisone 40 mg, methylprednisolone 32 mg, and hydrocortisone 160 mg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rgbClr val="000000"/>
                          </a:solidFill>
                          <a:effectLst/>
                          <a:latin typeface="Calibri" panose="020F0502020204030204" pitchFamily="34" charset="0"/>
                        </a:rPr>
                        <a:t>The RECOVERY trial included only hospitalized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Patients did not receive dexamethasone in the RECOVERY trial if risks deemed too great based on their medical history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4313473"/>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It is unclear whether all patients in RECOVERY who received dexamethasone derived benefit from it or whether benefit is restricted to those requiring higher levels of supplemental oxygen or oxygen delivered through a high-flow device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52580992"/>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Patients should be closely monitored for adverse effects, including hyperglycemia and secondary infections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77224454"/>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Systemic corticosteroids may increase risk of reactivation of latent infections (HBV, herpes viruses, TB)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02715108"/>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Dexamethasone is a moderate CYP3A4 inducer, which may reduce the concentration and efficacy of some medications; clinicians should review current medications to assess potential interactions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9834896"/>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600" b="0" i="0" u="none" strike="noStrike" cap="none" normalizeH="0" baseline="0" dirty="0">
                          <a:ln>
                            <a:noFill/>
                          </a:ln>
                          <a:solidFill>
                            <a:schemeClr val="bg1"/>
                          </a:solidFill>
                          <a:effectLst/>
                          <a:latin typeface="Calibri" panose="020F0502020204030204" pitchFamily="34" charset="0"/>
                        </a:rPr>
                        <a:t>In other coronavirus outbreaks (MERS and SARS), corticosteroid use associated with delayed virus clearance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7695764"/>
                  </a:ext>
                </a:extLst>
              </a:tr>
            </a:tbl>
          </a:graphicData>
        </a:graphic>
      </p:graphicFrame>
      <p:sp>
        <p:nvSpPr>
          <p:cNvPr id="8" name="Text Box 15">
            <a:extLst>
              <a:ext uri="{FF2B5EF4-FFF2-40B4-BE49-F238E27FC236}">
                <a16:creationId xmlns:a16="http://schemas.microsoft.com/office/drawing/2014/main" id="{B01706B0-B20E-416C-997D-5FC9BC8AFB38}"/>
              </a:ext>
            </a:extLst>
          </p:cNvPr>
          <p:cNvSpPr txBox="1">
            <a:spLocks noChangeArrowheads="1"/>
          </p:cNvSpPr>
          <p:nvPr/>
        </p:nvSpPr>
        <p:spPr bwMode="auto">
          <a:xfrm>
            <a:off x="402590" y="6371082"/>
            <a:ext cx="89448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NIH COVID-19 Treatment Guidelines. Corticosteroids. Last updated May 31, 2022. RECOVERY Collaborative Group. NEJM. </a:t>
            </a:r>
            <a:r>
              <a:rPr lang="en-US" altLang="en-US" sz="1200" b="0" spc="-10" dirty="0">
                <a:solidFill>
                  <a:srgbClr val="455560"/>
                </a:solidFill>
                <a:latin typeface="Calibri" panose="020F0502020204030204" pitchFamily="34" charset="0"/>
                <a:cs typeface="Arial" panose="020B0604020202020204" pitchFamily="34" charset="0"/>
              </a:rPr>
              <a:t>2021;384:693. </a:t>
            </a:r>
          </a:p>
        </p:txBody>
      </p:sp>
      <p:grpSp>
        <p:nvGrpSpPr>
          <p:cNvPr id="9" name="Group 1">
            <a:extLst>
              <a:ext uri="{FF2B5EF4-FFF2-40B4-BE49-F238E27FC236}">
                <a16:creationId xmlns:a16="http://schemas.microsoft.com/office/drawing/2014/main" id="{01792E41-0B12-42F6-9AD0-BEE8ADD71C47}"/>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1BEDAAAC-5B5A-4DF9-BE6C-2DF8EF559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C5F6EE2-B6EB-434D-9444-9BF83EF3552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892936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Remdesivir</a:t>
            </a:r>
          </a:p>
        </p:txBody>
      </p:sp>
    </p:spTree>
    <p:extLst>
      <p:ext uri="{BB962C8B-B14F-4D97-AF65-F5344CB8AC3E}">
        <p14:creationId xmlns:p14="http://schemas.microsoft.com/office/powerpoint/2010/main" val="11960150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Hexagon 42">
            <a:extLst>
              <a:ext uri="{FF2B5EF4-FFF2-40B4-BE49-F238E27FC236}">
                <a16:creationId xmlns:a16="http://schemas.microsoft.com/office/drawing/2014/main" id="{4F950DDC-0323-4787-9D67-FAE017372207}"/>
              </a:ext>
            </a:extLst>
          </p:cNvPr>
          <p:cNvSpPr/>
          <p:nvPr/>
        </p:nvSpPr>
        <p:spPr bwMode="auto">
          <a:xfrm rot="8107754">
            <a:off x="9832751" y="4390750"/>
            <a:ext cx="322055" cy="353907"/>
          </a:xfrm>
          <a:custGeom>
            <a:avLst/>
            <a:gdLst>
              <a:gd name="connsiteX0" fmla="*/ 0 w 410532"/>
              <a:gd name="connsiteY0" fmla="*/ 176954 h 353907"/>
              <a:gd name="connsiteX1" fmla="*/ 88477 w 410532"/>
              <a:gd name="connsiteY1" fmla="*/ 0 h 353907"/>
              <a:gd name="connsiteX2" fmla="*/ 322055 w 410532"/>
              <a:gd name="connsiteY2" fmla="*/ 0 h 353907"/>
              <a:gd name="connsiteX3" fmla="*/ 410532 w 410532"/>
              <a:gd name="connsiteY3" fmla="*/ 176954 h 353907"/>
              <a:gd name="connsiteX4" fmla="*/ 322055 w 410532"/>
              <a:gd name="connsiteY4" fmla="*/ 353907 h 353907"/>
              <a:gd name="connsiteX5" fmla="*/ 88477 w 410532"/>
              <a:gd name="connsiteY5" fmla="*/ 353907 h 353907"/>
              <a:gd name="connsiteX6" fmla="*/ 0 w 410532"/>
              <a:gd name="connsiteY6" fmla="*/ 176954 h 353907"/>
              <a:gd name="connsiteX0" fmla="*/ 0 w 322055"/>
              <a:gd name="connsiteY0" fmla="*/ 176954 h 353907"/>
              <a:gd name="connsiteX1" fmla="*/ 88477 w 322055"/>
              <a:gd name="connsiteY1" fmla="*/ 0 h 353907"/>
              <a:gd name="connsiteX2" fmla="*/ 322055 w 322055"/>
              <a:gd name="connsiteY2" fmla="*/ 0 h 353907"/>
              <a:gd name="connsiteX3" fmla="*/ 322055 w 322055"/>
              <a:gd name="connsiteY3" fmla="*/ 353907 h 353907"/>
              <a:gd name="connsiteX4" fmla="*/ 88477 w 322055"/>
              <a:gd name="connsiteY4" fmla="*/ 353907 h 353907"/>
              <a:gd name="connsiteX5" fmla="*/ 0 w 322055"/>
              <a:gd name="connsiteY5" fmla="*/ 176954 h 353907"/>
              <a:gd name="connsiteX0" fmla="*/ 322055 w 413495"/>
              <a:gd name="connsiteY0" fmla="*/ 353907 h 353907"/>
              <a:gd name="connsiteX1" fmla="*/ 88477 w 413495"/>
              <a:gd name="connsiteY1" fmla="*/ 353907 h 353907"/>
              <a:gd name="connsiteX2" fmla="*/ 0 w 413495"/>
              <a:gd name="connsiteY2" fmla="*/ 176954 h 353907"/>
              <a:gd name="connsiteX3" fmla="*/ 88477 w 413495"/>
              <a:gd name="connsiteY3" fmla="*/ 0 h 353907"/>
              <a:gd name="connsiteX4" fmla="*/ 413495 w 413495"/>
              <a:gd name="connsiteY4" fmla="*/ 91440 h 353907"/>
              <a:gd name="connsiteX0" fmla="*/ 322055 w 322055"/>
              <a:gd name="connsiteY0" fmla="*/ 353907 h 353907"/>
              <a:gd name="connsiteX1" fmla="*/ 88477 w 322055"/>
              <a:gd name="connsiteY1" fmla="*/ 353907 h 353907"/>
              <a:gd name="connsiteX2" fmla="*/ 0 w 322055"/>
              <a:gd name="connsiteY2" fmla="*/ 176954 h 353907"/>
              <a:gd name="connsiteX3" fmla="*/ 88477 w 322055"/>
              <a:gd name="connsiteY3" fmla="*/ 0 h 353907"/>
              <a:gd name="connsiteX4" fmla="*/ 290048 w 322055"/>
              <a:gd name="connsiteY4" fmla="*/ 3299 h 353907"/>
              <a:gd name="connsiteX0" fmla="*/ 322055 w 322055"/>
              <a:gd name="connsiteY0" fmla="*/ 359118 h 359118"/>
              <a:gd name="connsiteX1" fmla="*/ 88477 w 322055"/>
              <a:gd name="connsiteY1" fmla="*/ 359118 h 359118"/>
              <a:gd name="connsiteX2" fmla="*/ 0 w 322055"/>
              <a:gd name="connsiteY2" fmla="*/ 182165 h 359118"/>
              <a:gd name="connsiteX3" fmla="*/ 88477 w 322055"/>
              <a:gd name="connsiteY3" fmla="*/ 5211 h 359118"/>
              <a:gd name="connsiteX4" fmla="*/ 289657 w 322055"/>
              <a:gd name="connsiteY4" fmla="*/ 0 h 359118"/>
              <a:gd name="connsiteX0" fmla="*/ 322055 w 322055"/>
              <a:gd name="connsiteY0" fmla="*/ 353907 h 353907"/>
              <a:gd name="connsiteX1" fmla="*/ 88477 w 322055"/>
              <a:gd name="connsiteY1" fmla="*/ 353907 h 353907"/>
              <a:gd name="connsiteX2" fmla="*/ 0 w 322055"/>
              <a:gd name="connsiteY2" fmla="*/ 176954 h 353907"/>
              <a:gd name="connsiteX3" fmla="*/ 88477 w 322055"/>
              <a:gd name="connsiteY3" fmla="*/ 0 h 353907"/>
            </a:gdLst>
            <a:ahLst/>
            <a:cxnLst>
              <a:cxn ang="0">
                <a:pos x="connsiteX0" y="connsiteY0"/>
              </a:cxn>
              <a:cxn ang="0">
                <a:pos x="connsiteX1" y="connsiteY1"/>
              </a:cxn>
              <a:cxn ang="0">
                <a:pos x="connsiteX2" y="connsiteY2"/>
              </a:cxn>
              <a:cxn ang="0">
                <a:pos x="connsiteX3" y="connsiteY3"/>
              </a:cxn>
            </a:cxnLst>
            <a:rect l="l" t="t" r="r" b="b"/>
            <a:pathLst>
              <a:path w="322055" h="353907">
                <a:moveTo>
                  <a:pt x="322055" y="353907"/>
                </a:moveTo>
                <a:lnTo>
                  <a:pt x="88477" y="353907"/>
                </a:lnTo>
                <a:lnTo>
                  <a:pt x="0" y="176954"/>
                </a:lnTo>
                <a:lnTo>
                  <a:pt x="88477" y="0"/>
                </a:lnTo>
              </a:path>
            </a:pathLst>
          </a:cu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55D7AF11-B53B-44CF-ADF8-F11CC4069CD4}"/>
              </a:ext>
            </a:extLst>
          </p:cNvPr>
          <p:cNvGrpSpPr/>
          <p:nvPr/>
        </p:nvGrpSpPr>
        <p:grpSpPr>
          <a:xfrm>
            <a:off x="9369428" y="4334367"/>
            <a:ext cx="320040" cy="307777"/>
            <a:chOff x="8614410" y="5299711"/>
            <a:chExt cx="320040" cy="307777"/>
          </a:xfrm>
        </p:grpSpPr>
        <p:sp>
          <p:nvSpPr>
            <p:cNvPr id="81" name="Rectangle 80">
              <a:extLst>
                <a:ext uri="{FF2B5EF4-FFF2-40B4-BE49-F238E27FC236}">
                  <a16:creationId xmlns:a16="http://schemas.microsoft.com/office/drawing/2014/main" id="{F7B2C4E7-C399-4C9F-8C5E-6446A5D0FEE2}"/>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29FEA642-6A4B-4FEB-A738-D3D15A044FFD}"/>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p>
          </p:txBody>
        </p:sp>
      </p:grpSp>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FDA Approval: Remdesivir for Hospitalized and Nonhospitalized Patients</a:t>
            </a:r>
          </a:p>
        </p:txBody>
      </p:sp>
      <p:sp>
        <p:nvSpPr>
          <p:cNvPr id="4" name="Content Placeholder 3">
            <a:extLst>
              <a:ext uri="{FF2B5EF4-FFF2-40B4-BE49-F238E27FC236}">
                <a16:creationId xmlns:a16="http://schemas.microsoft.com/office/drawing/2014/main" id="{C22757FF-DD09-4A93-93A5-8D3FFDB38139}"/>
              </a:ext>
            </a:extLst>
          </p:cNvPr>
          <p:cNvSpPr>
            <a:spLocks noGrp="1"/>
          </p:cNvSpPr>
          <p:nvPr>
            <p:ph idx="1"/>
          </p:nvPr>
        </p:nvSpPr>
        <p:spPr/>
        <p:txBody>
          <a:bodyPr/>
          <a:lstStyle/>
          <a:p>
            <a:r>
              <a:rPr lang="en-US" dirty="0"/>
              <a:t>Remdesivir is a nucleoside analogue of ATP that inhibits SARS-CoV-2 RNA polymerase by competing with ATP for inclusion into nascent RNA</a:t>
            </a:r>
            <a:r>
              <a:rPr lang="en-US" dirty="0">
                <a:sym typeface="Wingdings" panose="05000000000000000000" pitchFamily="2" charset="2"/>
              </a:rPr>
              <a:t> </a:t>
            </a:r>
            <a:r>
              <a:rPr lang="en-US" dirty="0"/>
              <a:t>delayed chain termination during viral RNA replication</a:t>
            </a:r>
          </a:p>
        </p:txBody>
      </p:sp>
      <p:sp>
        <p:nvSpPr>
          <p:cNvPr id="7" name="Rectangle: Rounded Corners 6">
            <a:extLst>
              <a:ext uri="{FF2B5EF4-FFF2-40B4-BE49-F238E27FC236}">
                <a16:creationId xmlns:a16="http://schemas.microsoft.com/office/drawing/2014/main" id="{6FBD69AF-E732-45B9-99AB-B1B2160B4AA3}"/>
              </a:ext>
            </a:extLst>
          </p:cNvPr>
          <p:cNvSpPr/>
          <p:nvPr/>
        </p:nvSpPr>
        <p:spPr bwMode="auto">
          <a:xfrm>
            <a:off x="720501" y="2806996"/>
            <a:ext cx="7036561" cy="3115068"/>
          </a:xfrm>
          <a:prstGeom prst="round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FDA Indication</a:t>
            </a:r>
          </a:p>
          <a:p>
            <a:pPr lvl="0" algn="ctr">
              <a:buClr>
                <a:srgbClr val="015873"/>
              </a:buClr>
              <a:defRPr/>
            </a:pP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Adults and pediatric patients (</a:t>
            </a:r>
            <a:r>
              <a:rPr kumimoji="0" lang="en-US" sz="2400" b="1"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≥28 days old and weighing </a:t>
            </a:r>
            <a:r>
              <a:rPr lang="en-US" sz="2400" b="1" i="1" dirty="0">
                <a:solidFill>
                  <a:srgbClr val="FFFFFF"/>
                </a:solidFill>
                <a:latin typeface="Calibri" panose="020F0502020204030204" pitchFamily="34" charset="0"/>
                <a:cs typeface="Arial" panose="020B0604020202020204" pitchFamily="34" charset="0"/>
              </a:rPr>
              <a:t>≥3 </a:t>
            </a:r>
            <a:r>
              <a:rPr kumimoji="0" lang="en-US" sz="2400" b="1"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kg</a:t>
            </a: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with positive results of SARS-CoV-2 viral testing, who are either </a:t>
            </a:r>
            <a:r>
              <a:rPr kumimoji="0" lang="en-US" sz="2400" b="1"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hospitalized</a:t>
            </a: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or </a:t>
            </a:r>
            <a:r>
              <a:rPr kumimoji="0" lang="en-US" sz="2400" b="1"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not hospitalized </a:t>
            </a: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and have mild to moderate COVID-19, and are at high risk for progression to severe </a:t>
            </a:r>
            <a:br>
              <a:rPr kumimoji="0" lang="en-US" sz="24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b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COVID-19, including hospitalization or death</a:t>
            </a:r>
            <a:endParaRPr kumimoji="0" lang="en-US" sz="32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39243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Remdesivir PI. </a:t>
            </a:r>
            <a:r>
              <a:rPr lang="en-US" altLang="en-US" sz="1200" b="0" spc="-10" dirty="0">
                <a:solidFill>
                  <a:srgbClr val="455560"/>
                </a:solidFill>
                <a:latin typeface="Calibri" panose="020F0502020204030204" pitchFamily="34" charset="0"/>
                <a:cs typeface="Arial" panose="020B0604020202020204" pitchFamily="34" charset="0"/>
              </a:rPr>
              <a:t>Updated June 2022.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3" name="Group 32">
            <a:extLst>
              <a:ext uri="{FF2B5EF4-FFF2-40B4-BE49-F238E27FC236}">
                <a16:creationId xmlns:a16="http://schemas.microsoft.com/office/drawing/2014/main" id="{7A316B71-70E1-47FD-9852-29C905E5B088}"/>
              </a:ext>
            </a:extLst>
          </p:cNvPr>
          <p:cNvGrpSpPr/>
          <p:nvPr/>
        </p:nvGrpSpPr>
        <p:grpSpPr>
          <a:xfrm rot="5400000">
            <a:off x="8958106" y="4735818"/>
            <a:ext cx="410532" cy="353907"/>
            <a:chOff x="8942866" y="5193017"/>
            <a:chExt cx="410532" cy="353907"/>
          </a:xfrm>
        </p:grpSpPr>
        <p:sp>
          <p:nvSpPr>
            <p:cNvPr id="3" name="Hexagon 2">
              <a:extLst>
                <a:ext uri="{FF2B5EF4-FFF2-40B4-BE49-F238E27FC236}">
                  <a16:creationId xmlns:a16="http://schemas.microsoft.com/office/drawing/2014/main" id="{D90BC034-5F8E-467C-A945-F561916BCF63}"/>
                </a:ext>
              </a:extLst>
            </p:cNvPr>
            <p:cNvSpPr/>
            <p:nvPr/>
          </p:nvSpPr>
          <p:spPr bwMode="auto">
            <a:xfrm>
              <a:off x="8942866" y="5193017"/>
              <a:ext cx="410532" cy="353907"/>
            </a:xfrm>
            <a:prstGeom prst="hexagon">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0B8E571B-838B-47A1-A562-716C14142ED6}"/>
                </a:ext>
              </a:extLst>
            </p:cNvPr>
            <p:cNvCxnSpPr>
              <a:cxnSpLocks/>
            </p:cNvCxnSpPr>
            <p:nvPr/>
          </p:nvCxnSpPr>
          <p:spPr bwMode="auto">
            <a:xfrm flipH="1">
              <a:off x="9071171" y="5503013"/>
              <a:ext cx="15664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6788064-BFA8-4E5D-9210-260C748D6902}"/>
                </a:ext>
              </a:extLst>
            </p:cNvPr>
            <p:cNvCxnSpPr>
              <a:cxnSpLocks/>
            </p:cNvCxnSpPr>
            <p:nvPr/>
          </p:nvCxnSpPr>
          <p:spPr bwMode="auto">
            <a:xfrm flipH="1">
              <a:off x="8991514" y="5235593"/>
              <a:ext cx="75846" cy="14466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F5FBDB3-0808-479D-9D0E-357872146890}"/>
                </a:ext>
              </a:extLst>
            </p:cNvPr>
            <p:cNvCxnSpPr>
              <a:cxnSpLocks/>
            </p:cNvCxnSpPr>
            <p:nvPr/>
          </p:nvCxnSpPr>
          <p:spPr bwMode="auto">
            <a:xfrm flipH="1" flipV="1">
              <a:off x="9235453" y="5240900"/>
              <a:ext cx="68220" cy="139361"/>
            </a:xfrm>
            <a:prstGeom prst="line">
              <a:avLst/>
            </a:prstGeom>
            <a:noFill/>
            <a:ln w="28575" cap="flat" cmpd="sng" algn="ctr">
              <a:solidFill>
                <a:schemeClr val="bg1"/>
              </a:solidFill>
              <a:prstDash val="solid"/>
              <a:round/>
              <a:headEnd type="none" w="med" len="med"/>
              <a:tailEnd type="none" w="med" len="med"/>
            </a:ln>
            <a:effectLst/>
          </p:spPr>
        </p:cxnSp>
      </p:grpSp>
      <p:sp>
        <p:nvSpPr>
          <p:cNvPr id="35" name="Hexagon 34">
            <a:extLst>
              <a:ext uri="{FF2B5EF4-FFF2-40B4-BE49-F238E27FC236}">
                <a16:creationId xmlns:a16="http://schemas.microsoft.com/office/drawing/2014/main" id="{F3746651-7CF8-4065-947F-4BE974A45CA9}"/>
              </a:ext>
            </a:extLst>
          </p:cNvPr>
          <p:cNvSpPr/>
          <p:nvPr/>
        </p:nvSpPr>
        <p:spPr bwMode="auto">
          <a:xfrm rot="5400000">
            <a:off x="10767856" y="3954769"/>
            <a:ext cx="410532" cy="353907"/>
          </a:xfrm>
          <a:prstGeom prst="hexagon">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7" name="Straight Connector 36">
            <a:extLst>
              <a:ext uri="{FF2B5EF4-FFF2-40B4-BE49-F238E27FC236}">
                <a16:creationId xmlns:a16="http://schemas.microsoft.com/office/drawing/2014/main" id="{3EDCDE7A-A99B-4F6D-9CBA-F1114C443AB4}"/>
              </a:ext>
            </a:extLst>
          </p:cNvPr>
          <p:cNvCxnSpPr>
            <a:cxnSpLocks/>
          </p:cNvCxnSpPr>
          <p:nvPr/>
        </p:nvCxnSpPr>
        <p:spPr bwMode="auto">
          <a:xfrm rot="5400000" flipH="1">
            <a:off x="10997243" y="3940694"/>
            <a:ext cx="75846" cy="14466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480CE04-C393-4D7A-B098-1D7ABE3676A3}"/>
              </a:ext>
            </a:extLst>
          </p:cNvPr>
          <p:cNvCxnSpPr>
            <a:cxnSpLocks/>
          </p:cNvCxnSpPr>
          <p:nvPr/>
        </p:nvCxnSpPr>
        <p:spPr bwMode="auto">
          <a:xfrm flipV="1">
            <a:off x="11035168" y="4219044"/>
            <a:ext cx="67024" cy="3497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581E539-5409-4987-991C-04EC250AB67A}"/>
              </a:ext>
            </a:extLst>
          </p:cNvPr>
          <p:cNvCxnSpPr>
            <a:cxnSpLocks/>
            <a:stCxn id="3" idx="4"/>
          </p:cNvCxnSpPr>
          <p:nvPr/>
        </p:nvCxnSpPr>
        <p:spPr bwMode="auto">
          <a:xfrm flipV="1">
            <a:off x="9340326" y="4737073"/>
            <a:ext cx="121680" cy="58910"/>
          </a:xfrm>
          <a:prstGeom prst="line">
            <a:avLst/>
          </a:prstGeom>
          <a:noFill/>
          <a:ln w="28575" cap="flat" cmpd="sng" algn="ctr">
            <a:solidFill>
              <a:schemeClr val="bg1"/>
            </a:solidFill>
            <a:prstDash val="solid"/>
            <a:round/>
            <a:headEnd type="none" w="med" len="med"/>
            <a:tailEnd type="none" w="med" len="med"/>
          </a:ln>
          <a:effectLst/>
        </p:spPr>
      </p:cxnSp>
      <p:sp>
        <p:nvSpPr>
          <p:cNvPr id="43" name="Hexagon 42">
            <a:extLst>
              <a:ext uri="{FF2B5EF4-FFF2-40B4-BE49-F238E27FC236}">
                <a16:creationId xmlns:a16="http://schemas.microsoft.com/office/drawing/2014/main" id="{F27BCF83-699A-4132-8107-E59B1361EDA4}"/>
              </a:ext>
            </a:extLst>
          </p:cNvPr>
          <p:cNvSpPr/>
          <p:nvPr/>
        </p:nvSpPr>
        <p:spPr bwMode="auto">
          <a:xfrm rot="7151731">
            <a:off x="8343452" y="4271539"/>
            <a:ext cx="322055" cy="359118"/>
          </a:xfrm>
          <a:custGeom>
            <a:avLst/>
            <a:gdLst>
              <a:gd name="connsiteX0" fmla="*/ 0 w 410532"/>
              <a:gd name="connsiteY0" fmla="*/ 176954 h 353907"/>
              <a:gd name="connsiteX1" fmla="*/ 88477 w 410532"/>
              <a:gd name="connsiteY1" fmla="*/ 0 h 353907"/>
              <a:gd name="connsiteX2" fmla="*/ 322055 w 410532"/>
              <a:gd name="connsiteY2" fmla="*/ 0 h 353907"/>
              <a:gd name="connsiteX3" fmla="*/ 410532 w 410532"/>
              <a:gd name="connsiteY3" fmla="*/ 176954 h 353907"/>
              <a:gd name="connsiteX4" fmla="*/ 322055 w 410532"/>
              <a:gd name="connsiteY4" fmla="*/ 353907 h 353907"/>
              <a:gd name="connsiteX5" fmla="*/ 88477 w 410532"/>
              <a:gd name="connsiteY5" fmla="*/ 353907 h 353907"/>
              <a:gd name="connsiteX6" fmla="*/ 0 w 410532"/>
              <a:gd name="connsiteY6" fmla="*/ 176954 h 353907"/>
              <a:gd name="connsiteX0" fmla="*/ 0 w 322055"/>
              <a:gd name="connsiteY0" fmla="*/ 176954 h 353907"/>
              <a:gd name="connsiteX1" fmla="*/ 88477 w 322055"/>
              <a:gd name="connsiteY1" fmla="*/ 0 h 353907"/>
              <a:gd name="connsiteX2" fmla="*/ 322055 w 322055"/>
              <a:gd name="connsiteY2" fmla="*/ 0 h 353907"/>
              <a:gd name="connsiteX3" fmla="*/ 322055 w 322055"/>
              <a:gd name="connsiteY3" fmla="*/ 353907 h 353907"/>
              <a:gd name="connsiteX4" fmla="*/ 88477 w 322055"/>
              <a:gd name="connsiteY4" fmla="*/ 353907 h 353907"/>
              <a:gd name="connsiteX5" fmla="*/ 0 w 322055"/>
              <a:gd name="connsiteY5" fmla="*/ 176954 h 353907"/>
              <a:gd name="connsiteX0" fmla="*/ 322055 w 413495"/>
              <a:gd name="connsiteY0" fmla="*/ 353907 h 353907"/>
              <a:gd name="connsiteX1" fmla="*/ 88477 w 413495"/>
              <a:gd name="connsiteY1" fmla="*/ 353907 h 353907"/>
              <a:gd name="connsiteX2" fmla="*/ 0 w 413495"/>
              <a:gd name="connsiteY2" fmla="*/ 176954 h 353907"/>
              <a:gd name="connsiteX3" fmla="*/ 88477 w 413495"/>
              <a:gd name="connsiteY3" fmla="*/ 0 h 353907"/>
              <a:gd name="connsiteX4" fmla="*/ 413495 w 413495"/>
              <a:gd name="connsiteY4" fmla="*/ 91440 h 353907"/>
              <a:gd name="connsiteX0" fmla="*/ 322055 w 322055"/>
              <a:gd name="connsiteY0" fmla="*/ 353907 h 353907"/>
              <a:gd name="connsiteX1" fmla="*/ 88477 w 322055"/>
              <a:gd name="connsiteY1" fmla="*/ 353907 h 353907"/>
              <a:gd name="connsiteX2" fmla="*/ 0 w 322055"/>
              <a:gd name="connsiteY2" fmla="*/ 176954 h 353907"/>
              <a:gd name="connsiteX3" fmla="*/ 88477 w 322055"/>
              <a:gd name="connsiteY3" fmla="*/ 0 h 353907"/>
              <a:gd name="connsiteX4" fmla="*/ 290048 w 322055"/>
              <a:gd name="connsiteY4" fmla="*/ 3299 h 353907"/>
              <a:gd name="connsiteX0" fmla="*/ 322055 w 322055"/>
              <a:gd name="connsiteY0" fmla="*/ 359118 h 359118"/>
              <a:gd name="connsiteX1" fmla="*/ 88477 w 322055"/>
              <a:gd name="connsiteY1" fmla="*/ 359118 h 359118"/>
              <a:gd name="connsiteX2" fmla="*/ 0 w 322055"/>
              <a:gd name="connsiteY2" fmla="*/ 182165 h 359118"/>
              <a:gd name="connsiteX3" fmla="*/ 88477 w 322055"/>
              <a:gd name="connsiteY3" fmla="*/ 5211 h 359118"/>
              <a:gd name="connsiteX4" fmla="*/ 289657 w 322055"/>
              <a:gd name="connsiteY4" fmla="*/ 0 h 35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055" h="359118">
                <a:moveTo>
                  <a:pt x="322055" y="359118"/>
                </a:moveTo>
                <a:lnTo>
                  <a:pt x="88477" y="359118"/>
                </a:lnTo>
                <a:lnTo>
                  <a:pt x="0" y="182165"/>
                </a:lnTo>
                <a:lnTo>
                  <a:pt x="88477" y="5211"/>
                </a:lnTo>
                <a:cubicBezTo>
                  <a:pt x="166336" y="5211"/>
                  <a:pt x="289657" y="0"/>
                  <a:pt x="289657" y="0"/>
                </a:cubicBezTo>
              </a:path>
            </a:pathLst>
          </a:cu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Hexagon 42">
            <a:extLst>
              <a:ext uri="{FF2B5EF4-FFF2-40B4-BE49-F238E27FC236}">
                <a16:creationId xmlns:a16="http://schemas.microsoft.com/office/drawing/2014/main" id="{BBECEA4F-15F3-4CD7-A92F-D760F3B36556}"/>
              </a:ext>
            </a:extLst>
          </p:cNvPr>
          <p:cNvSpPr/>
          <p:nvPr/>
        </p:nvSpPr>
        <p:spPr bwMode="auto">
          <a:xfrm rot="7151731">
            <a:off x="8638877" y="4080342"/>
            <a:ext cx="322055" cy="359118"/>
          </a:xfrm>
          <a:custGeom>
            <a:avLst/>
            <a:gdLst>
              <a:gd name="connsiteX0" fmla="*/ 0 w 410532"/>
              <a:gd name="connsiteY0" fmla="*/ 176954 h 353907"/>
              <a:gd name="connsiteX1" fmla="*/ 88477 w 410532"/>
              <a:gd name="connsiteY1" fmla="*/ 0 h 353907"/>
              <a:gd name="connsiteX2" fmla="*/ 322055 w 410532"/>
              <a:gd name="connsiteY2" fmla="*/ 0 h 353907"/>
              <a:gd name="connsiteX3" fmla="*/ 410532 w 410532"/>
              <a:gd name="connsiteY3" fmla="*/ 176954 h 353907"/>
              <a:gd name="connsiteX4" fmla="*/ 322055 w 410532"/>
              <a:gd name="connsiteY4" fmla="*/ 353907 h 353907"/>
              <a:gd name="connsiteX5" fmla="*/ 88477 w 410532"/>
              <a:gd name="connsiteY5" fmla="*/ 353907 h 353907"/>
              <a:gd name="connsiteX6" fmla="*/ 0 w 410532"/>
              <a:gd name="connsiteY6" fmla="*/ 176954 h 353907"/>
              <a:gd name="connsiteX0" fmla="*/ 0 w 322055"/>
              <a:gd name="connsiteY0" fmla="*/ 176954 h 353907"/>
              <a:gd name="connsiteX1" fmla="*/ 88477 w 322055"/>
              <a:gd name="connsiteY1" fmla="*/ 0 h 353907"/>
              <a:gd name="connsiteX2" fmla="*/ 322055 w 322055"/>
              <a:gd name="connsiteY2" fmla="*/ 0 h 353907"/>
              <a:gd name="connsiteX3" fmla="*/ 322055 w 322055"/>
              <a:gd name="connsiteY3" fmla="*/ 353907 h 353907"/>
              <a:gd name="connsiteX4" fmla="*/ 88477 w 322055"/>
              <a:gd name="connsiteY4" fmla="*/ 353907 h 353907"/>
              <a:gd name="connsiteX5" fmla="*/ 0 w 322055"/>
              <a:gd name="connsiteY5" fmla="*/ 176954 h 353907"/>
              <a:gd name="connsiteX0" fmla="*/ 322055 w 413495"/>
              <a:gd name="connsiteY0" fmla="*/ 353907 h 353907"/>
              <a:gd name="connsiteX1" fmla="*/ 88477 w 413495"/>
              <a:gd name="connsiteY1" fmla="*/ 353907 h 353907"/>
              <a:gd name="connsiteX2" fmla="*/ 0 w 413495"/>
              <a:gd name="connsiteY2" fmla="*/ 176954 h 353907"/>
              <a:gd name="connsiteX3" fmla="*/ 88477 w 413495"/>
              <a:gd name="connsiteY3" fmla="*/ 0 h 353907"/>
              <a:gd name="connsiteX4" fmla="*/ 413495 w 413495"/>
              <a:gd name="connsiteY4" fmla="*/ 91440 h 353907"/>
              <a:gd name="connsiteX0" fmla="*/ 322055 w 322055"/>
              <a:gd name="connsiteY0" fmla="*/ 353907 h 353907"/>
              <a:gd name="connsiteX1" fmla="*/ 88477 w 322055"/>
              <a:gd name="connsiteY1" fmla="*/ 353907 h 353907"/>
              <a:gd name="connsiteX2" fmla="*/ 0 w 322055"/>
              <a:gd name="connsiteY2" fmla="*/ 176954 h 353907"/>
              <a:gd name="connsiteX3" fmla="*/ 88477 w 322055"/>
              <a:gd name="connsiteY3" fmla="*/ 0 h 353907"/>
              <a:gd name="connsiteX4" fmla="*/ 290048 w 322055"/>
              <a:gd name="connsiteY4" fmla="*/ 3299 h 353907"/>
              <a:gd name="connsiteX0" fmla="*/ 322055 w 322055"/>
              <a:gd name="connsiteY0" fmla="*/ 359118 h 359118"/>
              <a:gd name="connsiteX1" fmla="*/ 88477 w 322055"/>
              <a:gd name="connsiteY1" fmla="*/ 359118 h 359118"/>
              <a:gd name="connsiteX2" fmla="*/ 0 w 322055"/>
              <a:gd name="connsiteY2" fmla="*/ 182165 h 359118"/>
              <a:gd name="connsiteX3" fmla="*/ 88477 w 322055"/>
              <a:gd name="connsiteY3" fmla="*/ 5211 h 359118"/>
              <a:gd name="connsiteX4" fmla="*/ 289657 w 322055"/>
              <a:gd name="connsiteY4" fmla="*/ 0 h 35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055" h="359118">
                <a:moveTo>
                  <a:pt x="322055" y="359118"/>
                </a:moveTo>
                <a:lnTo>
                  <a:pt x="88477" y="359118"/>
                </a:lnTo>
                <a:lnTo>
                  <a:pt x="0" y="182165"/>
                </a:lnTo>
                <a:lnTo>
                  <a:pt x="88477" y="5211"/>
                </a:lnTo>
                <a:cubicBezTo>
                  <a:pt x="166336" y="5211"/>
                  <a:pt x="289657" y="0"/>
                  <a:pt x="289657" y="0"/>
                </a:cubicBezTo>
              </a:path>
            </a:pathLst>
          </a:cu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Hexagon 42">
            <a:extLst>
              <a:ext uri="{FF2B5EF4-FFF2-40B4-BE49-F238E27FC236}">
                <a16:creationId xmlns:a16="http://schemas.microsoft.com/office/drawing/2014/main" id="{CDCD7C9F-B14C-4F6A-BCE7-D6C7F70023FF}"/>
              </a:ext>
            </a:extLst>
          </p:cNvPr>
          <p:cNvSpPr/>
          <p:nvPr/>
        </p:nvSpPr>
        <p:spPr bwMode="auto">
          <a:xfrm rot="7151731">
            <a:off x="8980708" y="4276232"/>
            <a:ext cx="322055" cy="359118"/>
          </a:xfrm>
          <a:custGeom>
            <a:avLst/>
            <a:gdLst>
              <a:gd name="connsiteX0" fmla="*/ 0 w 410532"/>
              <a:gd name="connsiteY0" fmla="*/ 176954 h 353907"/>
              <a:gd name="connsiteX1" fmla="*/ 88477 w 410532"/>
              <a:gd name="connsiteY1" fmla="*/ 0 h 353907"/>
              <a:gd name="connsiteX2" fmla="*/ 322055 w 410532"/>
              <a:gd name="connsiteY2" fmla="*/ 0 h 353907"/>
              <a:gd name="connsiteX3" fmla="*/ 410532 w 410532"/>
              <a:gd name="connsiteY3" fmla="*/ 176954 h 353907"/>
              <a:gd name="connsiteX4" fmla="*/ 322055 w 410532"/>
              <a:gd name="connsiteY4" fmla="*/ 353907 h 353907"/>
              <a:gd name="connsiteX5" fmla="*/ 88477 w 410532"/>
              <a:gd name="connsiteY5" fmla="*/ 353907 h 353907"/>
              <a:gd name="connsiteX6" fmla="*/ 0 w 410532"/>
              <a:gd name="connsiteY6" fmla="*/ 176954 h 353907"/>
              <a:gd name="connsiteX0" fmla="*/ 0 w 322055"/>
              <a:gd name="connsiteY0" fmla="*/ 176954 h 353907"/>
              <a:gd name="connsiteX1" fmla="*/ 88477 w 322055"/>
              <a:gd name="connsiteY1" fmla="*/ 0 h 353907"/>
              <a:gd name="connsiteX2" fmla="*/ 322055 w 322055"/>
              <a:gd name="connsiteY2" fmla="*/ 0 h 353907"/>
              <a:gd name="connsiteX3" fmla="*/ 322055 w 322055"/>
              <a:gd name="connsiteY3" fmla="*/ 353907 h 353907"/>
              <a:gd name="connsiteX4" fmla="*/ 88477 w 322055"/>
              <a:gd name="connsiteY4" fmla="*/ 353907 h 353907"/>
              <a:gd name="connsiteX5" fmla="*/ 0 w 322055"/>
              <a:gd name="connsiteY5" fmla="*/ 176954 h 353907"/>
              <a:gd name="connsiteX0" fmla="*/ 322055 w 413495"/>
              <a:gd name="connsiteY0" fmla="*/ 353907 h 353907"/>
              <a:gd name="connsiteX1" fmla="*/ 88477 w 413495"/>
              <a:gd name="connsiteY1" fmla="*/ 353907 h 353907"/>
              <a:gd name="connsiteX2" fmla="*/ 0 w 413495"/>
              <a:gd name="connsiteY2" fmla="*/ 176954 h 353907"/>
              <a:gd name="connsiteX3" fmla="*/ 88477 w 413495"/>
              <a:gd name="connsiteY3" fmla="*/ 0 h 353907"/>
              <a:gd name="connsiteX4" fmla="*/ 413495 w 413495"/>
              <a:gd name="connsiteY4" fmla="*/ 91440 h 353907"/>
              <a:gd name="connsiteX0" fmla="*/ 322055 w 322055"/>
              <a:gd name="connsiteY0" fmla="*/ 353907 h 353907"/>
              <a:gd name="connsiteX1" fmla="*/ 88477 w 322055"/>
              <a:gd name="connsiteY1" fmla="*/ 353907 h 353907"/>
              <a:gd name="connsiteX2" fmla="*/ 0 w 322055"/>
              <a:gd name="connsiteY2" fmla="*/ 176954 h 353907"/>
              <a:gd name="connsiteX3" fmla="*/ 88477 w 322055"/>
              <a:gd name="connsiteY3" fmla="*/ 0 h 353907"/>
              <a:gd name="connsiteX4" fmla="*/ 290048 w 322055"/>
              <a:gd name="connsiteY4" fmla="*/ 3299 h 353907"/>
              <a:gd name="connsiteX0" fmla="*/ 322055 w 322055"/>
              <a:gd name="connsiteY0" fmla="*/ 359118 h 359118"/>
              <a:gd name="connsiteX1" fmla="*/ 88477 w 322055"/>
              <a:gd name="connsiteY1" fmla="*/ 359118 h 359118"/>
              <a:gd name="connsiteX2" fmla="*/ 0 w 322055"/>
              <a:gd name="connsiteY2" fmla="*/ 182165 h 359118"/>
              <a:gd name="connsiteX3" fmla="*/ 88477 w 322055"/>
              <a:gd name="connsiteY3" fmla="*/ 5211 h 359118"/>
              <a:gd name="connsiteX4" fmla="*/ 289657 w 322055"/>
              <a:gd name="connsiteY4" fmla="*/ 0 h 35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055" h="359118">
                <a:moveTo>
                  <a:pt x="322055" y="359118"/>
                </a:moveTo>
                <a:lnTo>
                  <a:pt x="88477" y="359118"/>
                </a:lnTo>
                <a:lnTo>
                  <a:pt x="0" y="182165"/>
                </a:lnTo>
                <a:lnTo>
                  <a:pt x="88477" y="5211"/>
                </a:lnTo>
                <a:cubicBezTo>
                  <a:pt x="166336" y="5211"/>
                  <a:pt x="289657" y="0"/>
                  <a:pt x="289657" y="0"/>
                </a:cubicBezTo>
              </a:path>
            </a:pathLst>
          </a:cu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BAE6B5D0-DD80-4BBB-8F96-3592B4D0412B}"/>
              </a:ext>
            </a:extLst>
          </p:cNvPr>
          <p:cNvSpPr/>
          <p:nvPr/>
        </p:nvSpPr>
        <p:spPr bwMode="auto">
          <a:xfrm rot="1271665">
            <a:off x="8816969" y="4424579"/>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4B0144CB-A933-451B-9B36-D3973465AB6B}"/>
              </a:ext>
            </a:extLst>
          </p:cNvPr>
          <p:cNvSpPr txBox="1"/>
          <p:nvPr/>
        </p:nvSpPr>
        <p:spPr bwMode="auto">
          <a:xfrm>
            <a:off x="8750671" y="4353605"/>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grpSp>
        <p:nvGrpSpPr>
          <p:cNvPr id="51" name="Group 50">
            <a:extLst>
              <a:ext uri="{FF2B5EF4-FFF2-40B4-BE49-F238E27FC236}">
                <a16:creationId xmlns:a16="http://schemas.microsoft.com/office/drawing/2014/main" id="{E9585D86-A29A-46E5-8125-15633AFC85AF}"/>
              </a:ext>
            </a:extLst>
          </p:cNvPr>
          <p:cNvGrpSpPr/>
          <p:nvPr/>
        </p:nvGrpSpPr>
        <p:grpSpPr>
          <a:xfrm>
            <a:off x="8736449" y="3961559"/>
            <a:ext cx="320040" cy="307777"/>
            <a:chOff x="8614410" y="5299711"/>
            <a:chExt cx="320040" cy="307777"/>
          </a:xfrm>
        </p:grpSpPr>
        <p:sp>
          <p:nvSpPr>
            <p:cNvPr id="52" name="Rectangle 51">
              <a:extLst>
                <a:ext uri="{FF2B5EF4-FFF2-40B4-BE49-F238E27FC236}">
                  <a16:creationId xmlns:a16="http://schemas.microsoft.com/office/drawing/2014/main" id="{2FEE4888-ED45-439D-9E2C-385553FE1172}"/>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687A95FA-538C-47B1-A343-558769AAD95E}"/>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grpSp>
      <p:cxnSp>
        <p:nvCxnSpPr>
          <p:cNvPr id="55" name="Straight Connector 54">
            <a:extLst>
              <a:ext uri="{FF2B5EF4-FFF2-40B4-BE49-F238E27FC236}">
                <a16:creationId xmlns:a16="http://schemas.microsoft.com/office/drawing/2014/main" id="{B3C1A67A-AB63-41CF-AC02-F12ED8A5A843}"/>
              </a:ext>
            </a:extLst>
          </p:cNvPr>
          <p:cNvCxnSpPr>
            <a:stCxn id="45" idx="3"/>
            <a:endCxn id="46" idx="1"/>
          </p:cNvCxnSpPr>
          <p:nvPr/>
        </p:nvCxnSpPr>
        <p:spPr bwMode="auto">
          <a:xfrm>
            <a:off x="8987493" y="4281613"/>
            <a:ext cx="32884" cy="23257"/>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31E7FA86-BE0B-49B7-8B38-27B6B91C130F}"/>
              </a:ext>
            </a:extLst>
          </p:cNvPr>
          <p:cNvGrpSpPr/>
          <p:nvPr/>
        </p:nvGrpSpPr>
        <p:grpSpPr>
          <a:xfrm>
            <a:off x="9222727" y="4118226"/>
            <a:ext cx="119894" cy="157300"/>
            <a:chOff x="9222727" y="4118226"/>
            <a:chExt cx="119894" cy="157300"/>
          </a:xfrm>
        </p:grpSpPr>
        <p:cxnSp>
          <p:nvCxnSpPr>
            <p:cNvPr id="57" name="Straight Connector 56">
              <a:extLst>
                <a:ext uri="{FF2B5EF4-FFF2-40B4-BE49-F238E27FC236}">
                  <a16:creationId xmlns:a16="http://schemas.microsoft.com/office/drawing/2014/main" id="{8E5E59B5-0F87-4AE0-8155-1876D9AFCED0}"/>
                </a:ext>
              </a:extLst>
            </p:cNvPr>
            <p:cNvCxnSpPr>
              <a:cxnSpLocks/>
            </p:cNvCxnSpPr>
            <p:nvPr/>
          </p:nvCxnSpPr>
          <p:spPr bwMode="auto">
            <a:xfrm>
              <a:off x="9222727" y="4263405"/>
              <a:ext cx="22828" cy="12121"/>
            </a:xfrm>
            <a:prstGeom prst="line">
              <a:avLst/>
            </a:prstGeom>
            <a:noFill/>
            <a:ln w="19050"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0D454D7-CACF-42CA-BA29-84DC8999EBD5}"/>
                </a:ext>
              </a:extLst>
            </p:cNvPr>
            <p:cNvCxnSpPr>
              <a:cxnSpLocks/>
            </p:cNvCxnSpPr>
            <p:nvPr/>
          </p:nvCxnSpPr>
          <p:spPr bwMode="auto">
            <a:xfrm>
              <a:off x="9238480" y="4231703"/>
              <a:ext cx="27555" cy="14410"/>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E95F0E0-67EC-4708-B9BB-7E830D7B717E}"/>
                </a:ext>
              </a:extLst>
            </p:cNvPr>
            <p:cNvCxnSpPr>
              <a:cxnSpLocks/>
            </p:cNvCxnSpPr>
            <p:nvPr/>
          </p:nvCxnSpPr>
          <p:spPr bwMode="auto">
            <a:xfrm>
              <a:off x="9252373" y="4194710"/>
              <a:ext cx="36706" cy="20878"/>
            </a:xfrm>
            <a:prstGeom prst="line">
              <a:avLst/>
            </a:prstGeom>
            <a:noFill/>
            <a:ln w="19050"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50361F6-AD4E-4B00-BF56-C656B668DAB7}"/>
                </a:ext>
              </a:extLst>
            </p:cNvPr>
            <p:cNvCxnSpPr>
              <a:cxnSpLocks/>
            </p:cNvCxnSpPr>
            <p:nvPr/>
          </p:nvCxnSpPr>
          <p:spPr bwMode="auto">
            <a:xfrm>
              <a:off x="9263805" y="4156141"/>
              <a:ext cx="50264" cy="25917"/>
            </a:xfrm>
            <a:prstGeom prst="line">
              <a:avLst/>
            </a:prstGeom>
            <a:noFill/>
            <a:ln w="19050"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73FBBCF-64D2-4F8F-9EA6-94F9E795AABE}"/>
                </a:ext>
              </a:extLst>
            </p:cNvPr>
            <p:cNvCxnSpPr>
              <a:cxnSpLocks/>
            </p:cNvCxnSpPr>
            <p:nvPr/>
          </p:nvCxnSpPr>
          <p:spPr bwMode="auto">
            <a:xfrm>
              <a:off x="9274773" y="4118226"/>
              <a:ext cx="67848" cy="35345"/>
            </a:xfrm>
            <a:prstGeom prst="line">
              <a:avLst/>
            </a:prstGeom>
            <a:noFill/>
            <a:ln w="19050" cap="flat" cmpd="sng" algn="ctr">
              <a:solidFill>
                <a:schemeClr val="bg1"/>
              </a:solidFill>
              <a:prstDash val="solid"/>
              <a:round/>
              <a:headEnd type="none" w="med" len="med"/>
              <a:tailEnd type="none" w="med" len="med"/>
            </a:ln>
            <a:effectLst/>
          </p:spPr>
        </p:cxnSp>
      </p:grpSp>
      <p:sp>
        <p:nvSpPr>
          <p:cNvPr id="72" name="Rectangle 71">
            <a:extLst>
              <a:ext uri="{FF2B5EF4-FFF2-40B4-BE49-F238E27FC236}">
                <a16:creationId xmlns:a16="http://schemas.microsoft.com/office/drawing/2014/main" id="{1E90404F-24B0-4721-91D7-AEF00A44056E}"/>
              </a:ext>
            </a:extLst>
          </p:cNvPr>
          <p:cNvSpPr/>
          <p:nvPr/>
        </p:nvSpPr>
        <p:spPr bwMode="auto">
          <a:xfrm>
            <a:off x="9058935" y="4405573"/>
            <a:ext cx="296705" cy="287957"/>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TextBox 72">
            <a:extLst>
              <a:ext uri="{FF2B5EF4-FFF2-40B4-BE49-F238E27FC236}">
                <a16:creationId xmlns:a16="http://schemas.microsoft.com/office/drawing/2014/main" id="{47E6667C-0753-47A0-BCE7-7E7E2260DDD2}"/>
              </a:ext>
            </a:extLst>
          </p:cNvPr>
          <p:cNvSpPr txBox="1"/>
          <p:nvPr/>
        </p:nvSpPr>
        <p:spPr bwMode="auto">
          <a:xfrm>
            <a:off x="9004462" y="4344456"/>
            <a:ext cx="427706"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HN</a:t>
            </a:r>
          </a:p>
        </p:txBody>
      </p:sp>
      <p:grpSp>
        <p:nvGrpSpPr>
          <p:cNvPr id="75" name="Group 74">
            <a:extLst>
              <a:ext uri="{FF2B5EF4-FFF2-40B4-BE49-F238E27FC236}">
                <a16:creationId xmlns:a16="http://schemas.microsoft.com/office/drawing/2014/main" id="{5BC05999-F9D2-4A21-8630-BDD03EAC4FC0}"/>
              </a:ext>
            </a:extLst>
          </p:cNvPr>
          <p:cNvGrpSpPr/>
          <p:nvPr/>
        </p:nvGrpSpPr>
        <p:grpSpPr>
          <a:xfrm>
            <a:off x="9355640" y="4571425"/>
            <a:ext cx="320040" cy="307777"/>
            <a:chOff x="8614410" y="5299711"/>
            <a:chExt cx="320040" cy="307777"/>
          </a:xfrm>
        </p:grpSpPr>
        <p:sp>
          <p:nvSpPr>
            <p:cNvPr id="76" name="Rectangle 75">
              <a:extLst>
                <a:ext uri="{FF2B5EF4-FFF2-40B4-BE49-F238E27FC236}">
                  <a16:creationId xmlns:a16="http://schemas.microsoft.com/office/drawing/2014/main" id="{3483F3C5-64A2-4F95-A3FE-6359BC888B45}"/>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id="{D9D2759E-A7CD-423B-9E05-8DE06CFBD510}"/>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grpSp>
      <p:grpSp>
        <p:nvGrpSpPr>
          <p:cNvPr id="83" name="Group 82">
            <a:extLst>
              <a:ext uri="{FF2B5EF4-FFF2-40B4-BE49-F238E27FC236}">
                <a16:creationId xmlns:a16="http://schemas.microsoft.com/office/drawing/2014/main" id="{884AD8A9-AB74-4497-BA45-E671F479176D}"/>
              </a:ext>
            </a:extLst>
          </p:cNvPr>
          <p:cNvGrpSpPr/>
          <p:nvPr/>
        </p:nvGrpSpPr>
        <p:grpSpPr>
          <a:xfrm>
            <a:off x="9367822" y="4109149"/>
            <a:ext cx="320040" cy="307777"/>
            <a:chOff x="8614410" y="5299711"/>
            <a:chExt cx="320040" cy="307777"/>
          </a:xfrm>
        </p:grpSpPr>
        <p:sp>
          <p:nvSpPr>
            <p:cNvPr id="84" name="Rectangle 83">
              <a:extLst>
                <a:ext uri="{FF2B5EF4-FFF2-40B4-BE49-F238E27FC236}">
                  <a16:creationId xmlns:a16="http://schemas.microsoft.com/office/drawing/2014/main" id="{57808D44-BA4F-4A7D-A414-127B501A8BDD}"/>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TextBox 84">
              <a:extLst>
                <a:ext uri="{FF2B5EF4-FFF2-40B4-BE49-F238E27FC236}">
                  <a16:creationId xmlns:a16="http://schemas.microsoft.com/office/drawing/2014/main" id="{D741EF3B-E771-4174-AC9B-BA5CAE14D42C}"/>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grpSp>
      <p:grpSp>
        <p:nvGrpSpPr>
          <p:cNvPr id="90" name="Group 89">
            <a:extLst>
              <a:ext uri="{FF2B5EF4-FFF2-40B4-BE49-F238E27FC236}">
                <a16:creationId xmlns:a16="http://schemas.microsoft.com/office/drawing/2014/main" id="{1922C506-BA17-4444-BF2C-7130B325502B}"/>
              </a:ext>
            </a:extLst>
          </p:cNvPr>
          <p:cNvGrpSpPr/>
          <p:nvPr/>
        </p:nvGrpSpPr>
        <p:grpSpPr>
          <a:xfrm>
            <a:off x="9491438" y="4336252"/>
            <a:ext cx="34160" cy="80226"/>
            <a:chOff x="9866480" y="3177167"/>
            <a:chExt cx="34160" cy="80226"/>
          </a:xfrm>
        </p:grpSpPr>
        <p:cxnSp>
          <p:nvCxnSpPr>
            <p:cNvPr id="87" name="Straight Connector 86">
              <a:extLst>
                <a:ext uri="{FF2B5EF4-FFF2-40B4-BE49-F238E27FC236}">
                  <a16:creationId xmlns:a16="http://schemas.microsoft.com/office/drawing/2014/main" id="{6C31A45D-B5B9-4066-A2B0-9408FB092FCD}"/>
                </a:ext>
              </a:extLst>
            </p:cNvPr>
            <p:cNvCxnSpPr/>
            <p:nvPr/>
          </p:nvCxnSpPr>
          <p:spPr bwMode="auto">
            <a:xfrm>
              <a:off x="9866480" y="3177167"/>
              <a:ext cx="0" cy="80226"/>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EF078FE-33CD-47CE-8720-6FAB8BE57B19}"/>
                </a:ext>
              </a:extLst>
            </p:cNvPr>
            <p:cNvCxnSpPr>
              <a:cxnSpLocks/>
            </p:cNvCxnSpPr>
            <p:nvPr/>
          </p:nvCxnSpPr>
          <p:spPr bwMode="auto">
            <a:xfrm>
              <a:off x="9900640" y="3177167"/>
              <a:ext cx="0" cy="80226"/>
            </a:xfrm>
            <a:prstGeom prst="line">
              <a:avLst/>
            </a:prstGeom>
            <a:noFill/>
            <a:ln w="19050"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064D3F6B-1E44-4BEF-9A24-37307E94E2F4}"/>
              </a:ext>
            </a:extLst>
          </p:cNvPr>
          <p:cNvGrpSpPr/>
          <p:nvPr/>
        </p:nvGrpSpPr>
        <p:grpSpPr>
          <a:xfrm>
            <a:off x="9364166" y="4444549"/>
            <a:ext cx="49924" cy="80226"/>
            <a:chOff x="9866480" y="3177167"/>
            <a:chExt cx="49924" cy="80226"/>
          </a:xfrm>
        </p:grpSpPr>
        <p:cxnSp>
          <p:nvCxnSpPr>
            <p:cNvPr id="92" name="Straight Connector 91">
              <a:extLst>
                <a:ext uri="{FF2B5EF4-FFF2-40B4-BE49-F238E27FC236}">
                  <a16:creationId xmlns:a16="http://schemas.microsoft.com/office/drawing/2014/main" id="{DFAD1392-EE86-41B4-A52E-64E565B21ADC}"/>
                </a:ext>
              </a:extLst>
            </p:cNvPr>
            <p:cNvCxnSpPr/>
            <p:nvPr/>
          </p:nvCxnSpPr>
          <p:spPr bwMode="auto">
            <a:xfrm>
              <a:off x="9866480" y="3177167"/>
              <a:ext cx="0" cy="80226"/>
            </a:xfrm>
            <a:prstGeom prst="line">
              <a:avLst/>
            </a:prstGeom>
            <a:noFill/>
            <a:ln w="190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0652822-6A51-4096-919B-8B1159551AAF}"/>
                </a:ext>
              </a:extLst>
            </p:cNvPr>
            <p:cNvCxnSpPr>
              <a:cxnSpLocks/>
            </p:cNvCxnSpPr>
            <p:nvPr/>
          </p:nvCxnSpPr>
          <p:spPr bwMode="auto">
            <a:xfrm>
              <a:off x="9916404" y="3197575"/>
              <a:ext cx="0" cy="40113"/>
            </a:xfrm>
            <a:prstGeom prst="line">
              <a:avLst/>
            </a:prstGeom>
            <a:noFill/>
            <a:ln w="19050" cap="flat" cmpd="sng" algn="ctr">
              <a:solidFill>
                <a:schemeClr val="bg1"/>
              </a:solidFill>
              <a:prstDash val="solid"/>
              <a:round/>
              <a:headEnd type="none" w="med" len="med"/>
              <a:tailEnd type="none" w="med" len="med"/>
            </a:ln>
            <a:effectLst/>
          </p:spPr>
        </p:cxnSp>
      </p:grpSp>
      <p:cxnSp>
        <p:nvCxnSpPr>
          <p:cNvPr id="97" name="Straight Connector 96">
            <a:extLst>
              <a:ext uri="{FF2B5EF4-FFF2-40B4-BE49-F238E27FC236}">
                <a16:creationId xmlns:a16="http://schemas.microsoft.com/office/drawing/2014/main" id="{4FE18E39-DBE6-47EC-8CB6-D28A1F2F67E0}"/>
              </a:ext>
            </a:extLst>
          </p:cNvPr>
          <p:cNvCxnSpPr>
            <a:cxnSpLocks/>
          </p:cNvCxnSpPr>
          <p:nvPr/>
        </p:nvCxnSpPr>
        <p:spPr bwMode="auto">
          <a:xfrm>
            <a:off x="9564535" y="4491288"/>
            <a:ext cx="75378" cy="0"/>
          </a:xfrm>
          <a:prstGeom prst="line">
            <a:avLst/>
          </a:prstGeom>
          <a:noFill/>
          <a:ln w="28575" cap="flat" cmpd="sng" algn="ctr">
            <a:solidFill>
              <a:schemeClr val="bg1"/>
            </a:solidFill>
            <a:prstDash val="solid"/>
            <a:round/>
            <a:headEnd type="none" w="med" len="med"/>
            <a:tailEnd type="none" w="med" len="med"/>
          </a:ln>
          <a:effectLst/>
        </p:spPr>
      </p:cxnSp>
      <p:grpSp>
        <p:nvGrpSpPr>
          <p:cNvPr id="99" name="Group 98">
            <a:extLst>
              <a:ext uri="{FF2B5EF4-FFF2-40B4-BE49-F238E27FC236}">
                <a16:creationId xmlns:a16="http://schemas.microsoft.com/office/drawing/2014/main" id="{04037E16-1F3C-4F6F-A817-271E0C314EAC}"/>
              </a:ext>
            </a:extLst>
          </p:cNvPr>
          <p:cNvGrpSpPr/>
          <p:nvPr/>
        </p:nvGrpSpPr>
        <p:grpSpPr>
          <a:xfrm>
            <a:off x="9572453" y="4332148"/>
            <a:ext cx="320040" cy="307777"/>
            <a:chOff x="8614410" y="5299711"/>
            <a:chExt cx="320040" cy="307777"/>
          </a:xfrm>
        </p:grpSpPr>
        <p:sp>
          <p:nvSpPr>
            <p:cNvPr id="100" name="Rectangle 99">
              <a:extLst>
                <a:ext uri="{FF2B5EF4-FFF2-40B4-BE49-F238E27FC236}">
                  <a16:creationId xmlns:a16="http://schemas.microsoft.com/office/drawing/2014/main" id="{489609E5-2546-42D0-BD78-BE0391B8F678}"/>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TextBox 100">
              <a:extLst>
                <a:ext uri="{FF2B5EF4-FFF2-40B4-BE49-F238E27FC236}">
                  <a16:creationId xmlns:a16="http://schemas.microsoft.com/office/drawing/2014/main" id="{A65CD474-0989-4F57-B0B0-05C6BBCE2A3C}"/>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grpSp>
      <p:sp>
        <p:nvSpPr>
          <p:cNvPr id="103" name="Pentagon 102">
            <a:extLst>
              <a:ext uri="{FF2B5EF4-FFF2-40B4-BE49-F238E27FC236}">
                <a16:creationId xmlns:a16="http://schemas.microsoft.com/office/drawing/2014/main" id="{7E2FD9B8-6F4B-47A4-9709-43A08EA98CC8}"/>
              </a:ext>
            </a:extLst>
          </p:cNvPr>
          <p:cNvSpPr/>
          <p:nvPr/>
        </p:nvSpPr>
        <p:spPr bwMode="auto">
          <a:xfrm>
            <a:off x="10112109" y="4332148"/>
            <a:ext cx="319971" cy="304734"/>
          </a:xfrm>
          <a:prstGeom prst="pentagon">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4" name="Group 103">
            <a:extLst>
              <a:ext uri="{FF2B5EF4-FFF2-40B4-BE49-F238E27FC236}">
                <a16:creationId xmlns:a16="http://schemas.microsoft.com/office/drawing/2014/main" id="{7B17115D-F3D3-41DF-BECB-6451ACB7D6FF}"/>
              </a:ext>
            </a:extLst>
          </p:cNvPr>
          <p:cNvGrpSpPr/>
          <p:nvPr/>
        </p:nvGrpSpPr>
        <p:grpSpPr>
          <a:xfrm>
            <a:off x="10127077" y="4196878"/>
            <a:ext cx="320040" cy="307777"/>
            <a:chOff x="8614410" y="5299711"/>
            <a:chExt cx="320040" cy="307777"/>
          </a:xfrm>
        </p:grpSpPr>
        <p:sp>
          <p:nvSpPr>
            <p:cNvPr id="105" name="Rectangle 104">
              <a:extLst>
                <a:ext uri="{FF2B5EF4-FFF2-40B4-BE49-F238E27FC236}">
                  <a16:creationId xmlns:a16="http://schemas.microsoft.com/office/drawing/2014/main" id="{7DCB5EF7-1559-4DFD-B3C8-13B2BC081399}"/>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TextBox 105">
              <a:extLst>
                <a:ext uri="{FF2B5EF4-FFF2-40B4-BE49-F238E27FC236}">
                  <a16:creationId xmlns:a16="http://schemas.microsoft.com/office/drawing/2014/main" id="{2505B868-5AA4-445D-AAB5-E608D6430FF3}"/>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p>
          </p:txBody>
        </p:sp>
      </p:grpSp>
      <p:grpSp>
        <p:nvGrpSpPr>
          <p:cNvPr id="107" name="Group 106">
            <a:extLst>
              <a:ext uri="{FF2B5EF4-FFF2-40B4-BE49-F238E27FC236}">
                <a16:creationId xmlns:a16="http://schemas.microsoft.com/office/drawing/2014/main" id="{457FC92C-822D-41F5-93D5-49FE730B55DB}"/>
              </a:ext>
            </a:extLst>
          </p:cNvPr>
          <p:cNvGrpSpPr/>
          <p:nvPr/>
        </p:nvGrpSpPr>
        <p:grpSpPr>
          <a:xfrm>
            <a:off x="9839675" y="4715826"/>
            <a:ext cx="427706" cy="307777"/>
            <a:chOff x="8582605" y="5275333"/>
            <a:chExt cx="427706" cy="307777"/>
          </a:xfrm>
        </p:grpSpPr>
        <p:sp>
          <p:nvSpPr>
            <p:cNvPr id="108" name="Rectangle 107">
              <a:extLst>
                <a:ext uri="{FF2B5EF4-FFF2-40B4-BE49-F238E27FC236}">
                  <a16:creationId xmlns:a16="http://schemas.microsoft.com/office/drawing/2014/main" id="{3BBF2EB2-F20E-46BE-9121-60DED2DCEC54}"/>
                </a:ext>
              </a:extLst>
            </p:cNvPr>
            <p:cNvSpPr/>
            <p:nvPr/>
          </p:nvSpPr>
          <p:spPr bwMode="auto">
            <a:xfrm>
              <a:off x="8648106" y="5362962"/>
              <a:ext cx="296705"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TextBox 108">
              <a:extLst>
                <a:ext uri="{FF2B5EF4-FFF2-40B4-BE49-F238E27FC236}">
                  <a16:creationId xmlns:a16="http://schemas.microsoft.com/office/drawing/2014/main" id="{46A6A8E4-28EE-48C6-9359-ADDE025E35F3}"/>
                </a:ext>
              </a:extLst>
            </p:cNvPr>
            <p:cNvSpPr txBox="1"/>
            <p:nvPr/>
          </p:nvSpPr>
          <p:spPr bwMode="auto">
            <a:xfrm>
              <a:off x="8582605" y="5275333"/>
              <a:ext cx="427706"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a:t>
              </a:r>
            </a:p>
          </p:txBody>
        </p:sp>
      </p:grpSp>
      <p:grpSp>
        <p:nvGrpSpPr>
          <p:cNvPr id="110" name="Group 109">
            <a:extLst>
              <a:ext uri="{FF2B5EF4-FFF2-40B4-BE49-F238E27FC236}">
                <a16:creationId xmlns:a16="http://schemas.microsoft.com/office/drawing/2014/main" id="{3647CA0C-43FF-4238-A1D2-B1A584AD7339}"/>
              </a:ext>
            </a:extLst>
          </p:cNvPr>
          <p:cNvGrpSpPr/>
          <p:nvPr/>
        </p:nvGrpSpPr>
        <p:grpSpPr>
          <a:xfrm>
            <a:off x="10292580" y="4709364"/>
            <a:ext cx="427706" cy="307777"/>
            <a:chOff x="8582605" y="5275333"/>
            <a:chExt cx="427706" cy="307777"/>
          </a:xfrm>
        </p:grpSpPr>
        <p:sp>
          <p:nvSpPr>
            <p:cNvPr id="111" name="Rectangle 110">
              <a:extLst>
                <a:ext uri="{FF2B5EF4-FFF2-40B4-BE49-F238E27FC236}">
                  <a16:creationId xmlns:a16="http://schemas.microsoft.com/office/drawing/2014/main" id="{AE3C58CF-3E8F-4C6B-8B56-A2E9644BAC33}"/>
                </a:ext>
              </a:extLst>
            </p:cNvPr>
            <p:cNvSpPr/>
            <p:nvPr/>
          </p:nvSpPr>
          <p:spPr bwMode="auto">
            <a:xfrm>
              <a:off x="8648106" y="5362962"/>
              <a:ext cx="296705"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TextBox 111">
              <a:extLst>
                <a:ext uri="{FF2B5EF4-FFF2-40B4-BE49-F238E27FC236}">
                  <a16:creationId xmlns:a16="http://schemas.microsoft.com/office/drawing/2014/main" id="{C6472E3D-6E6D-4E71-AC1E-C6DE9BA54D2C}"/>
                </a:ext>
              </a:extLst>
            </p:cNvPr>
            <p:cNvSpPr txBox="1"/>
            <p:nvPr/>
          </p:nvSpPr>
          <p:spPr bwMode="auto">
            <a:xfrm>
              <a:off x="8582605" y="5275333"/>
              <a:ext cx="427706"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a:t>
              </a:r>
            </a:p>
          </p:txBody>
        </p:sp>
      </p:grpSp>
      <p:grpSp>
        <p:nvGrpSpPr>
          <p:cNvPr id="113" name="Group 112">
            <a:extLst>
              <a:ext uri="{FF2B5EF4-FFF2-40B4-BE49-F238E27FC236}">
                <a16:creationId xmlns:a16="http://schemas.microsoft.com/office/drawing/2014/main" id="{14578AB5-BBD7-4CE7-8E86-E3BECC32CD89}"/>
              </a:ext>
            </a:extLst>
          </p:cNvPr>
          <p:cNvGrpSpPr/>
          <p:nvPr/>
        </p:nvGrpSpPr>
        <p:grpSpPr>
          <a:xfrm>
            <a:off x="10675188" y="4496715"/>
            <a:ext cx="320040" cy="307777"/>
            <a:chOff x="8614410" y="5299711"/>
            <a:chExt cx="320040" cy="307777"/>
          </a:xfrm>
        </p:grpSpPr>
        <p:sp>
          <p:nvSpPr>
            <p:cNvPr id="114" name="Rectangle 113">
              <a:extLst>
                <a:ext uri="{FF2B5EF4-FFF2-40B4-BE49-F238E27FC236}">
                  <a16:creationId xmlns:a16="http://schemas.microsoft.com/office/drawing/2014/main" id="{DC3F16EE-FD5F-4F66-963B-AD90934BBDE2}"/>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TextBox 114">
              <a:extLst>
                <a:ext uri="{FF2B5EF4-FFF2-40B4-BE49-F238E27FC236}">
                  <a16:creationId xmlns:a16="http://schemas.microsoft.com/office/drawing/2014/main" id="{6A3FF39F-A1C1-4555-A0E3-EB86F11154F9}"/>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sp>
        <p:nvSpPr>
          <p:cNvPr id="116" name="Pentagon 115">
            <a:extLst>
              <a:ext uri="{FF2B5EF4-FFF2-40B4-BE49-F238E27FC236}">
                <a16:creationId xmlns:a16="http://schemas.microsoft.com/office/drawing/2014/main" id="{27BC267B-4BC0-43EB-AB8C-D592D2B21752}"/>
              </a:ext>
            </a:extLst>
          </p:cNvPr>
          <p:cNvSpPr/>
          <p:nvPr/>
        </p:nvSpPr>
        <p:spPr bwMode="auto">
          <a:xfrm rot="20498147">
            <a:off x="10483034" y="3962520"/>
            <a:ext cx="334795" cy="318852"/>
          </a:xfrm>
          <a:prstGeom prst="pentagon">
            <a:avLst/>
          </a:prstGeom>
          <a:noFill/>
          <a:ln w="28575">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303BC8F2-43B7-40CC-A6C9-F1C610E9AACF}"/>
              </a:ext>
            </a:extLst>
          </p:cNvPr>
          <p:cNvCxnSpPr>
            <a:cxnSpLocks/>
          </p:cNvCxnSpPr>
          <p:nvPr/>
        </p:nvCxnSpPr>
        <p:spPr bwMode="auto">
          <a:xfrm flipH="1" flipV="1">
            <a:off x="10541230" y="4142995"/>
            <a:ext cx="75879" cy="11102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DBFC665-1322-4607-9E78-276EA9C05896}"/>
              </a:ext>
            </a:extLst>
          </p:cNvPr>
          <p:cNvCxnSpPr>
            <a:cxnSpLocks/>
          </p:cNvCxnSpPr>
          <p:nvPr/>
        </p:nvCxnSpPr>
        <p:spPr bwMode="auto">
          <a:xfrm flipH="1" flipV="1">
            <a:off x="10617109" y="4023649"/>
            <a:ext cx="136770" cy="44744"/>
          </a:xfrm>
          <a:prstGeom prst="line">
            <a:avLst/>
          </a:prstGeom>
          <a:noFill/>
          <a:ln w="28575" cap="flat" cmpd="sng" algn="ctr">
            <a:solidFill>
              <a:schemeClr val="bg1"/>
            </a:solidFill>
            <a:prstDash val="solid"/>
            <a:round/>
            <a:headEnd type="none" w="med" len="med"/>
            <a:tailEnd type="none" w="med" len="med"/>
          </a:ln>
          <a:effectLst/>
        </p:spPr>
      </p:cxnSp>
      <p:grpSp>
        <p:nvGrpSpPr>
          <p:cNvPr id="125" name="Group 124">
            <a:extLst>
              <a:ext uri="{FF2B5EF4-FFF2-40B4-BE49-F238E27FC236}">
                <a16:creationId xmlns:a16="http://schemas.microsoft.com/office/drawing/2014/main" id="{49EDCF44-2871-48C3-BF86-96DDC44AF461}"/>
              </a:ext>
            </a:extLst>
          </p:cNvPr>
          <p:cNvGrpSpPr/>
          <p:nvPr/>
        </p:nvGrpSpPr>
        <p:grpSpPr>
          <a:xfrm>
            <a:off x="10633606" y="4093597"/>
            <a:ext cx="320040" cy="307777"/>
            <a:chOff x="8614410" y="5299711"/>
            <a:chExt cx="320040" cy="307777"/>
          </a:xfrm>
        </p:grpSpPr>
        <p:sp>
          <p:nvSpPr>
            <p:cNvPr id="126" name="Rectangle 125">
              <a:extLst>
                <a:ext uri="{FF2B5EF4-FFF2-40B4-BE49-F238E27FC236}">
                  <a16:creationId xmlns:a16="http://schemas.microsoft.com/office/drawing/2014/main" id="{190B5BFD-FC46-4AA8-83B3-D9F0CAA81629}"/>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TextBox 126">
              <a:extLst>
                <a:ext uri="{FF2B5EF4-FFF2-40B4-BE49-F238E27FC236}">
                  <a16:creationId xmlns:a16="http://schemas.microsoft.com/office/drawing/2014/main" id="{F1F51F50-B67D-4116-8E0B-5B3D4FA34A84}"/>
                </a:ext>
              </a:extLst>
            </p:cNvPr>
            <p:cNvSpPr txBox="1"/>
            <p:nvPr/>
          </p:nvSpPr>
          <p:spPr bwMode="auto">
            <a:xfrm>
              <a:off x="8614410" y="5299711"/>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grpSp>
        <p:nvGrpSpPr>
          <p:cNvPr id="128" name="Group 127">
            <a:extLst>
              <a:ext uri="{FF2B5EF4-FFF2-40B4-BE49-F238E27FC236}">
                <a16:creationId xmlns:a16="http://schemas.microsoft.com/office/drawing/2014/main" id="{D4E072B4-BDDC-4EFD-B041-1FA3FA18CD81}"/>
              </a:ext>
            </a:extLst>
          </p:cNvPr>
          <p:cNvGrpSpPr/>
          <p:nvPr/>
        </p:nvGrpSpPr>
        <p:grpSpPr>
          <a:xfrm>
            <a:off x="10826190" y="4168260"/>
            <a:ext cx="320040" cy="307777"/>
            <a:chOff x="8611564" y="5275672"/>
            <a:chExt cx="320040" cy="307777"/>
          </a:xfrm>
        </p:grpSpPr>
        <p:sp>
          <p:nvSpPr>
            <p:cNvPr id="129" name="Rectangle 128">
              <a:extLst>
                <a:ext uri="{FF2B5EF4-FFF2-40B4-BE49-F238E27FC236}">
                  <a16:creationId xmlns:a16="http://schemas.microsoft.com/office/drawing/2014/main" id="{0ED7DA28-A731-452D-AE25-134083E67374}"/>
                </a:ext>
              </a:extLst>
            </p:cNvPr>
            <p:cNvSpPr/>
            <p:nvPr/>
          </p:nvSpPr>
          <p:spPr bwMode="auto">
            <a:xfrm>
              <a:off x="8686800" y="5387340"/>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TextBox 129">
              <a:extLst>
                <a:ext uri="{FF2B5EF4-FFF2-40B4-BE49-F238E27FC236}">
                  <a16:creationId xmlns:a16="http://schemas.microsoft.com/office/drawing/2014/main" id="{70FFD06D-D43A-4390-92D5-E1037895B960}"/>
                </a:ext>
              </a:extLst>
            </p:cNvPr>
            <p:cNvSpPr txBox="1"/>
            <p:nvPr/>
          </p:nvSpPr>
          <p:spPr bwMode="auto">
            <a:xfrm>
              <a:off x="8611564" y="5275672"/>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grpSp>
      <p:grpSp>
        <p:nvGrpSpPr>
          <p:cNvPr id="136" name="Group 135">
            <a:extLst>
              <a:ext uri="{FF2B5EF4-FFF2-40B4-BE49-F238E27FC236}">
                <a16:creationId xmlns:a16="http://schemas.microsoft.com/office/drawing/2014/main" id="{93FD3031-93FA-4AD0-B2A8-08BF6CD9032A}"/>
              </a:ext>
            </a:extLst>
          </p:cNvPr>
          <p:cNvGrpSpPr/>
          <p:nvPr/>
        </p:nvGrpSpPr>
        <p:grpSpPr>
          <a:xfrm>
            <a:off x="10747578" y="3547660"/>
            <a:ext cx="505745" cy="307777"/>
            <a:chOff x="8582604" y="5275333"/>
            <a:chExt cx="505745" cy="307777"/>
          </a:xfrm>
        </p:grpSpPr>
        <p:sp>
          <p:nvSpPr>
            <p:cNvPr id="137" name="Rectangle 136">
              <a:extLst>
                <a:ext uri="{FF2B5EF4-FFF2-40B4-BE49-F238E27FC236}">
                  <a16:creationId xmlns:a16="http://schemas.microsoft.com/office/drawing/2014/main" id="{18C4A28C-AA7B-44D7-A220-BEE867FC64C7}"/>
                </a:ext>
              </a:extLst>
            </p:cNvPr>
            <p:cNvSpPr/>
            <p:nvPr/>
          </p:nvSpPr>
          <p:spPr bwMode="auto">
            <a:xfrm>
              <a:off x="8648106" y="5362962"/>
              <a:ext cx="296705"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TextBox 137">
              <a:extLst>
                <a:ext uri="{FF2B5EF4-FFF2-40B4-BE49-F238E27FC236}">
                  <a16:creationId xmlns:a16="http://schemas.microsoft.com/office/drawing/2014/main" id="{E5A66FFF-430E-4A61-9B7C-8166B9763219}"/>
                </a:ext>
              </a:extLst>
            </p:cNvPr>
            <p:cNvSpPr txBox="1"/>
            <p:nvPr/>
          </p:nvSpPr>
          <p:spPr bwMode="auto">
            <a:xfrm>
              <a:off x="8582604" y="5275333"/>
              <a:ext cx="50574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grpSp>
      <p:cxnSp>
        <p:nvCxnSpPr>
          <p:cNvPr id="140" name="Straight Connector 139">
            <a:extLst>
              <a:ext uri="{FF2B5EF4-FFF2-40B4-BE49-F238E27FC236}">
                <a16:creationId xmlns:a16="http://schemas.microsoft.com/office/drawing/2014/main" id="{F6636AFB-82E2-434D-A486-94E7ED58E97A}"/>
              </a:ext>
            </a:extLst>
          </p:cNvPr>
          <p:cNvCxnSpPr/>
          <p:nvPr/>
        </p:nvCxnSpPr>
        <p:spPr bwMode="auto">
          <a:xfrm>
            <a:off x="10979531" y="3806948"/>
            <a:ext cx="0" cy="119508"/>
          </a:xfrm>
          <a:prstGeom prst="line">
            <a:avLst/>
          </a:prstGeom>
          <a:noFill/>
          <a:ln w="28575" cap="flat" cmpd="sng" algn="ctr">
            <a:solidFill>
              <a:schemeClr val="bg1"/>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54E350C8-54D0-4897-AA59-EFC7FE83D8FB}"/>
              </a:ext>
            </a:extLst>
          </p:cNvPr>
          <p:cNvGrpSpPr/>
          <p:nvPr/>
        </p:nvGrpSpPr>
        <p:grpSpPr>
          <a:xfrm rot="5724235">
            <a:off x="10489698" y="4431173"/>
            <a:ext cx="111504" cy="149588"/>
            <a:chOff x="9222727" y="4118226"/>
            <a:chExt cx="119894" cy="157300"/>
          </a:xfrm>
        </p:grpSpPr>
        <p:cxnSp>
          <p:nvCxnSpPr>
            <p:cNvPr id="143" name="Straight Connector 142">
              <a:extLst>
                <a:ext uri="{FF2B5EF4-FFF2-40B4-BE49-F238E27FC236}">
                  <a16:creationId xmlns:a16="http://schemas.microsoft.com/office/drawing/2014/main" id="{0CCC208E-D68B-45C8-A142-504A5DD8493D}"/>
                </a:ext>
              </a:extLst>
            </p:cNvPr>
            <p:cNvCxnSpPr>
              <a:cxnSpLocks/>
            </p:cNvCxnSpPr>
            <p:nvPr/>
          </p:nvCxnSpPr>
          <p:spPr bwMode="auto">
            <a:xfrm>
              <a:off x="9222727" y="4263405"/>
              <a:ext cx="22828" cy="12121"/>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693E2AE-5675-4A09-A0FE-DAAE1B6E2339}"/>
                </a:ext>
              </a:extLst>
            </p:cNvPr>
            <p:cNvCxnSpPr>
              <a:cxnSpLocks/>
            </p:cNvCxnSpPr>
            <p:nvPr/>
          </p:nvCxnSpPr>
          <p:spPr bwMode="auto">
            <a:xfrm>
              <a:off x="9238480" y="4231703"/>
              <a:ext cx="27555" cy="14410"/>
            </a:xfrm>
            <a:prstGeom prst="line">
              <a:avLst/>
            </a:prstGeom>
            <a:noFill/>
            <a:ln w="1905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1FDC111-F960-45D4-B780-BEABABDE066A}"/>
                </a:ext>
              </a:extLst>
            </p:cNvPr>
            <p:cNvCxnSpPr>
              <a:cxnSpLocks/>
            </p:cNvCxnSpPr>
            <p:nvPr/>
          </p:nvCxnSpPr>
          <p:spPr bwMode="auto">
            <a:xfrm>
              <a:off x="9252373" y="4194710"/>
              <a:ext cx="36706" cy="20878"/>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93BDD26D-A176-44C5-B394-BE7690B2989A}"/>
                </a:ext>
              </a:extLst>
            </p:cNvPr>
            <p:cNvCxnSpPr>
              <a:cxnSpLocks/>
            </p:cNvCxnSpPr>
            <p:nvPr/>
          </p:nvCxnSpPr>
          <p:spPr bwMode="auto">
            <a:xfrm>
              <a:off x="9263805" y="4156141"/>
              <a:ext cx="50264" cy="25917"/>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8B7CDF4-A819-4C15-BE51-7FBB3D6C63C9}"/>
                </a:ext>
              </a:extLst>
            </p:cNvPr>
            <p:cNvCxnSpPr>
              <a:cxnSpLocks/>
            </p:cNvCxnSpPr>
            <p:nvPr/>
          </p:nvCxnSpPr>
          <p:spPr bwMode="auto">
            <a:xfrm>
              <a:off x="9274773" y="4118226"/>
              <a:ext cx="67848" cy="35345"/>
            </a:xfrm>
            <a:prstGeom prst="line">
              <a:avLst/>
            </a:prstGeom>
            <a:noFill/>
            <a:ln w="19050"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8A02DE97-46E4-403E-BF0C-177A0F516EDD}"/>
              </a:ext>
            </a:extLst>
          </p:cNvPr>
          <p:cNvGrpSpPr/>
          <p:nvPr/>
        </p:nvGrpSpPr>
        <p:grpSpPr>
          <a:xfrm rot="10471786">
            <a:off x="10085283" y="4676250"/>
            <a:ext cx="84950" cy="113532"/>
            <a:chOff x="9222727" y="4156141"/>
            <a:chExt cx="91342" cy="119385"/>
          </a:xfrm>
        </p:grpSpPr>
        <p:cxnSp>
          <p:nvCxnSpPr>
            <p:cNvPr id="149" name="Straight Connector 148">
              <a:extLst>
                <a:ext uri="{FF2B5EF4-FFF2-40B4-BE49-F238E27FC236}">
                  <a16:creationId xmlns:a16="http://schemas.microsoft.com/office/drawing/2014/main" id="{356CC9E0-746E-4D3D-AA90-9242CE891E53}"/>
                </a:ext>
              </a:extLst>
            </p:cNvPr>
            <p:cNvCxnSpPr>
              <a:cxnSpLocks/>
            </p:cNvCxnSpPr>
            <p:nvPr/>
          </p:nvCxnSpPr>
          <p:spPr bwMode="auto">
            <a:xfrm>
              <a:off x="9222727" y="4263405"/>
              <a:ext cx="22828" cy="12121"/>
            </a:xfrm>
            <a:prstGeom prst="line">
              <a:avLst/>
            </a:prstGeom>
            <a:noFill/>
            <a:ln w="1905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A3B4CE0-2CDB-4B9A-9B82-53A4108CF379}"/>
                </a:ext>
              </a:extLst>
            </p:cNvPr>
            <p:cNvCxnSpPr>
              <a:cxnSpLocks/>
            </p:cNvCxnSpPr>
            <p:nvPr/>
          </p:nvCxnSpPr>
          <p:spPr bwMode="auto">
            <a:xfrm>
              <a:off x="9238480" y="4231703"/>
              <a:ext cx="27555" cy="14410"/>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941B208-03AF-4342-8CD8-6E30925DA0C4}"/>
                </a:ext>
              </a:extLst>
            </p:cNvPr>
            <p:cNvCxnSpPr>
              <a:cxnSpLocks/>
            </p:cNvCxnSpPr>
            <p:nvPr/>
          </p:nvCxnSpPr>
          <p:spPr bwMode="auto">
            <a:xfrm>
              <a:off x="9252373" y="4194710"/>
              <a:ext cx="36706" cy="20878"/>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0E09225-142B-4C17-B25D-32D98D9A5137}"/>
                </a:ext>
              </a:extLst>
            </p:cNvPr>
            <p:cNvCxnSpPr>
              <a:cxnSpLocks/>
            </p:cNvCxnSpPr>
            <p:nvPr/>
          </p:nvCxnSpPr>
          <p:spPr bwMode="auto">
            <a:xfrm>
              <a:off x="9263805" y="4156141"/>
              <a:ext cx="50264" cy="25917"/>
            </a:xfrm>
            <a:prstGeom prst="line">
              <a:avLst/>
            </a:prstGeom>
            <a:noFill/>
            <a:ln w="19050"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08F786A-A441-4AE7-8ECD-114E50BD7345}"/>
              </a:ext>
            </a:extLst>
          </p:cNvPr>
          <p:cNvGrpSpPr/>
          <p:nvPr/>
        </p:nvGrpSpPr>
        <p:grpSpPr>
          <a:xfrm rot="7350258">
            <a:off x="10387119" y="4678990"/>
            <a:ext cx="84950" cy="113532"/>
            <a:chOff x="9222727" y="4156141"/>
            <a:chExt cx="91342" cy="119385"/>
          </a:xfrm>
        </p:grpSpPr>
        <p:cxnSp>
          <p:nvCxnSpPr>
            <p:cNvPr id="155" name="Straight Connector 154">
              <a:extLst>
                <a:ext uri="{FF2B5EF4-FFF2-40B4-BE49-F238E27FC236}">
                  <a16:creationId xmlns:a16="http://schemas.microsoft.com/office/drawing/2014/main" id="{C581D6A1-1B6C-40F5-8AF7-836790839809}"/>
                </a:ext>
              </a:extLst>
            </p:cNvPr>
            <p:cNvCxnSpPr>
              <a:cxnSpLocks/>
            </p:cNvCxnSpPr>
            <p:nvPr/>
          </p:nvCxnSpPr>
          <p:spPr bwMode="auto">
            <a:xfrm>
              <a:off x="9222727" y="4263405"/>
              <a:ext cx="22828" cy="12121"/>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8A4BD72C-1EA0-49E4-B979-A115506E3913}"/>
                </a:ext>
              </a:extLst>
            </p:cNvPr>
            <p:cNvCxnSpPr>
              <a:cxnSpLocks/>
            </p:cNvCxnSpPr>
            <p:nvPr/>
          </p:nvCxnSpPr>
          <p:spPr bwMode="auto">
            <a:xfrm>
              <a:off x="9238480" y="4231703"/>
              <a:ext cx="27555" cy="14410"/>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23CD2CB-3E29-47EB-AFD4-8A8E66CAE398}"/>
                </a:ext>
              </a:extLst>
            </p:cNvPr>
            <p:cNvCxnSpPr>
              <a:cxnSpLocks/>
            </p:cNvCxnSpPr>
            <p:nvPr/>
          </p:nvCxnSpPr>
          <p:spPr bwMode="auto">
            <a:xfrm>
              <a:off x="9252373" y="4194710"/>
              <a:ext cx="36706" cy="20878"/>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31E314D-9F56-4433-817E-CE583AB98882}"/>
                </a:ext>
              </a:extLst>
            </p:cNvPr>
            <p:cNvCxnSpPr>
              <a:cxnSpLocks/>
            </p:cNvCxnSpPr>
            <p:nvPr/>
          </p:nvCxnSpPr>
          <p:spPr bwMode="auto">
            <a:xfrm>
              <a:off x="9263805" y="4156141"/>
              <a:ext cx="50264" cy="25917"/>
            </a:xfrm>
            <a:prstGeom prst="line">
              <a:avLst/>
            </a:prstGeom>
            <a:noFill/>
            <a:ln w="19050"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10FB1656-3369-40B8-9EBB-47805A4111FE}"/>
              </a:ext>
            </a:extLst>
          </p:cNvPr>
          <p:cNvGrpSpPr/>
          <p:nvPr/>
        </p:nvGrpSpPr>
        <p:grpSpPr>
          <a:xfrm>
            <a:off x="10609660" y="4521920"/>
            <a:ext cx="160062" cy="139774"/>
            <a:chOff x="11030590" y="4759009"/>
            <a:chExt cx="160062" cy="139774"/>
          </a:xfrm>
        </p:grpSpPr>
        <p:cxnSp>
          <p:nvCxnSpPr>
            <p:cNvPr id="160" name="Straight Connector 159">
              <a:extLst>
                <a:ext uri="{FF2B5EF4-FFF2-40B4-BE49-F238E27FC236}">
                  <a16:creationId xmlns:a16="http://schemas.microsoft.com/office/drawing/2014/main" id="{0A56758A-AFE7-461F-99AA-34B19A958BF8}"/>
                </a:ext>
              </a:extLst>
            </p:cNvPr>
            <p:cNvCxnSpPr/>
            <p:nvPr/>
          </p:nvCxnSpPr>
          <p:spPr bwMode="auto">
            <a:xfrm>
              <a:off x="11068680" y="4759009"/>
              <a:ext cx="121972" cy="86262"/>
            </a:xfrm>
            <a:prstGeom prst="line">
              <a:avLst/>
            </a:prstGeom>
            <a:noFill/>
            <a:ln w="19050"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F08CD34-3743-4C4E-AAB9-33F8C77326BD}"/>
                </a:ext>
              </a:extLst>
            </p:cNvPr>
            <p:cNvCxnSpPr/>
            <p:nvPr/>
          </p:nvCxnSpPr>
          <p:spPr bwMode="auto">
            <a:xfrm>
              <a:off x="11046752" y="4787790"/>
              <a:ext cx="121972" cy="86262"/>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9575E31-FEF4-4F84-B3B1-417723DB20AD}"/>
                </a:ext>
              </a:extLst>
            </p:cNvPr>
            <p:cNvCxnSpPr/>
            <p:nvPr/>
          </p:nvCxnSpPr>
          <p:spPr bwMode="auto">
            <a:xfrm>
              <a:off x="11030590" y="4812521"/>
              <a:ext cx="121972" cy="86262"/>
            </a:xfrm>
            <a:prstGeom prst="line">
              <a:avLst/>
            </a:prstGeom>
            <a:noFill/>
            <a:ln w="19050" cap="flat" cmpd="sng" algn="ctr">
              <a:solidFill>
                <a:schemeClr val="bg1"/>
              </a:solidFill>
              <a:prstDash val="solid"/>
              <a:round/>
              <a:headEnd type="none" w="med" len="med"/>
              <a:tailEnd type="none" w="med" len="med"/>
            </a:ln>
            <a:effectLst/>
          </p:spPr>
        </p:cxnSp>
      </p:grpSp>
      <p:sp>
        <p:nvSpPr>
          <p:cNvPr id="120" name="Rectangle 119">
            <a:extLst>
              <a:ext uri="{FF2B5EF4-FFF2-40B4-BE49-F238E27FC236}">
                <a16:creationId xmlns:a16="http://schemas.microsoft.com/office/drawing/2014/main" id="{66FBF19C-E269-4D9B-92E8-527777B82D2B}"/>
              </a:ext>
            </a:extLst>
          </p:cNvPr>
          <p:cNvSpPr/>
          <p:nvPr/>
        </p:nvSpPr>
        <p:spPr bwMode="auto">
          <a:xfrm>
            <a:off x="11096084" y="3943066"/>
            <a:ext cx="156210" cy="14881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TextBox 118">
            <a:extLst>
              <a:ext uri="{FF2B5EF4-FFF2-40B4-BE49-F238E27FC236}">
                <a16:creationId xmlns:a16="http://schemas.microsoft.com/office/drawing/2014/main" id="{EBEEC370-7000-452A-8417-BF1A4E93DE84}"/>
              </a:ext>
            </a:extLst>
          </p:cNvPr>
          <p:cNvSpPr txBox="1"/>
          <p:nvPr/>
        </p:nvSpPr>
        <p:spPr bwMode="auto">
          <a:xfrm>
            <a:off x="11010393" y="3867452"/>
            <a:ext cx="320040"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sp>
        <p:nvSpPr>
          <p:cNvPr id="5" name="Isosceles Triangle 4">
            <a:extLst>
              <a:ext uri="{FF2B5EF4-FFF2-40B4-BE49-F238E27FC236}">
                <a16:creationId xmlns:a16="http://schemas.microsoft.com/office/drawing/2014/main" id="{F569F023-780F-4F11-8378-9085A29C19C2}"/>
              </a:ext>
            </a:extLst>
          </p:cNvPr>
          <p:cNvSpPr/>
          <p:nvPr/>
        </p:nvSpPr>
        <p:spPr bwMode="auto">
          <a:xfrm rot="19409465">
            <a:off x="10390881" y="4337628"/>
            <a:ext cx="234547" cy="50690"/>
          </a:xfrm>
          <a:prstGeom prst="triangle">
            <a:avLst>
              <a:gd name="adj" fmla="val 89655"/>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Isosceles Triangle 120">
            <a:extLst>
              <a:ext uri="{FF2B5EF4-FFF2-40B4-BE49-F238E27FC236}">
                <a16:creationId xmlns:a16="http://schemas.microsoft.com/office/drawing/2014/main" id="{ACCF7DD9-9BE3-4B9C-AFB6-D3ED17D51DDC}"/>
              </a:ext>
            </a:extLst>
          </p:cNvPr>
          <p:cNvSpPr/>
          <p:nvPr/>
        </p:nvSpPr>
        <p:spPr bwMode="auto">
          <a:xfrm rot="12242233">
            <a:off x="9881789" y="4415551"/>
            <a:ext cx="216046" cy="87569"/>
          </a:xfrm>
          <a:prstGeom prst="triangle">
            <a:avLst>
              <a:gd name="adj" fmla="val 89655"/>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Isosceles Triangle 17">
            <a:extLst>
              <a:ext uri="{FF2B5EF4-FFF2-40B4-BE49-F238E27FC236}">
                <a16:creationId xmlns:a16="http://schemas.microsoft.com/office/drawing/2014/main" id="{EA9C51E8-C7E7-4239-B4B4-E0DA96AB97DA}"/>
              </a:ext>
            </a:extLst>
          </p:cNvPr>
          <p:cNvSpPr/>
          <p:nvPr/>
        </p:nvSpPr>
        <p:spPr bwMode="auto">
          <a:xfrm>
            <a:off x="9486164" y="4571425"/>
            <a:ext cx="45719" cy="53833"/>
          </a:xfrm>
          <a:prstGeom prst="triangl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830962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8F4E-0CC8-4590-BFC0-6AEA9DFB26CF}"/>
              </a:ext>
            </a:extLst>
          </p:cNvPr>
          <p:cNvSpPr>
            <a:spLocks noGrp="1"/>
          </p:cNvSpPr>
          <p:nvPr>
            <p:ph type="title"/>
          </p:nvPr>
        </p:nvSpPr>
        <p:spPr/>
        <p:txBody>
          <a:bodyPr/>
          <a:lstStyle/>
          <a:p>
            <a:r>
              <a:rPr lang="en-US" dirty="0"/>
              <a:t>FDA Approval for Remdesivir:</a:t>
            </a:r>
            <a:br>
              <a:rPr lang="en-US" dirty="0"/>
            </a:br>
            <a:r>
              <a:rPr lang="en-US" dirty="0"/>
              <a:t>Safety Information and Warnings</a:t>
            </a:r>
          </a:p>
        </p:txBody>
      </p:sp>
      <p:sp>
        <p:nvSpPr>
          <p:cNvPr id="14" name="Content Placeholder 13">
            <a:extLst>
              <a:ext uri="{FF2B5EF4-FFF2-40B4-BE49-F238E27FC236}">
                <a16:creationId xmlns:a16="http://schemas.microsoft.com/office/drawing/2014/main" id="{34F2AB26-B0CA-434F-A3E3-F33651CA9EE8}"/>
              </a:ext>
            </a:extLst>
          </p:cNvPr>
          <p:cNvSpPr>
            <a:spLocks noGrp="1"/>
          </p:cNvSpPr>
          <p:nvPr>
            <p:ph idx="1"/>
          </p:nvPr>
        </p:nvSpPr>
        <p:spPr/>
        <p:txBody>
          <a:bodyPr/>
          <a:lstStyle/>
          <a:p>
            <a:r>
              <a:rPr lang="en-US" b="1" dirty="0"/>
              <a:t>Contraindicated in </a:t>
            </a:r>
            <a:r>
              <a:rPr lang="en-US" dirty="0"/>
              <a:t>patients with a history of clinically significant hypersensitivity reactions to remdesivir or any components</a:t>
            </a:r>
          </a:p>
          <a:p>
            <a:r>
              <a:rPr lang="en-US" b="1" dirty="0"/>
              <a:t>Not recommended </a:t>
            </a:r>
            <a:r>
              <a:rPr lang="en-US" dirty="0"/>
              <a:t>for patients with eGFR &lt;30 mL/min</a:t>
            </a:r>
          </a:p>
          <a:p>
            <a:r>
              <a:rPr lang="en-US" b="1" dirty="0">
                <a:solidFill>
                  <a:schemeClr val="accent3"/>
                </a:solidFill>
              </a:rPr>
              <a:t>Warnings and precautions:</a:t>
            </a:r>
          </a:p>
          <a:p>
            <a:pPr lvl="1"/>
            <a:r>
              <a:rPr lang="en-US" b="1" dirty="0">
                <a:solidFill>
                  <a:schemeClr val="accent1"/>
                </a:solidFill>
              </a:rPr>
              <a:t>Hypersensitivity reactions </a:t>
            </a:r>
            <a:r>
              <a:rPr lang="en-US" dirty="0"/>
              <a:t>have occurred in patients receiving remdesivir; immediately discontinue if signs of a clinically significant reaction occur</a:t>
            </a:r>
          </a:p>
          <a:p>
            <a:pPr lvl="1"/>
            <a:r>
              <a:rPr lang="en-US" b="1" dirty="0">
                <a:solidFill>
                  <a:schemeClr val="accent1"/>
                </a:solidFill>
              </a:rPr>
              <a:t>Transaminase elevations </a:t>
            </a:r>
            <a:r>
              <a:rPr lang="en-US" dirty="0"/>
              <a:t>have occurred in healthy volunteers and patients with COVID-19 receiving remdesivir; consider discontinuing if </a:t>
            </a:r>
            <a:br>
              <a:rPr lang="en-US" dirty="0"/>
            </a:br>
            <a:r>
              <a:rPr lang="en-US" dirty="0"/>
              <a:t>ALT &gt;10 x ULN</a:t>
            </a:r>
          </a:p>
          <a:p>
            <a:pPr lvl="1"/>
            <a:endParaRPr lang="en-US" dirty="0"/>
          </a:p>
        </p:txBody>
      </p:sp>
      <p:grpSp>
        <p:nvGrpSpPr>
          <p:cNvPr id="4" name="Group 1">
            <a:extLst>
              <a:ext uri="{FF2B5EF4-FFF2-40B4-BE49-F238E27FC236}">
                <a16:creationId xmlns:a16="http://schemas.microsoft.com/office/drawing/2014/main" id="{2F1B9C1A-1815-4A60-99BA-0CDB1297B4F2}"/>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4570475A-28C6-4C17-BE95-9D22D532B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B74757F1-5A82-4083-B9F1-93DEC1B7ACB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9" name="Text Box 15">
            <a:extLst>
              <a:ext uri="{FF2B5EF4-FFF2-40B4-BE49-F238E27FC236}">
                <a16:creationId xmlns:a16="http://schemas.microsoft.com/office/drawing/2014/main" id="{3BFFF803-1BDE-4826-B1D8-BB81C3E0C8FF}"/>
              </a:ext>
            </a:extLst>
          </p:cNvPr>
          <p:cNvSpPr txBox="1">
            <a:spLocks noChangeArrowheads="1"/>
          </p:cNvSpPr>
          <p:nvPr/>
        </p:nvSpPr>
        <p:spPr bwMode="auto">
          <a:xfrm>
            <a:off x="39243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cs typeface="Arial" panose="020B0604020202020204" pitchFamily="34" charset="0"/>
              </a:rPr>
              <a:t>Remdesivir PI. Updated June 2022.</a:t>
            </a:r>
            <a:endParaRPr lang="en-US" altLang="en-US" sz="1200" b="0" dirty="0">
              <a:solidFill>
                <a:srgbClr val="45556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956330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9029-6A33-4444-B4BD-D98B8B7AB1D2}"/>
              </a:ext>
            </a:extLst>
          </p:cNvPr>
          <p:cNvSpPr>
            <a:spLocks noGrp="1"/>
          </p:cNvSpPr>
          <p:nvPr>
            <p:ph type="title"/>
          </p:nvPr>
        </p:nvSpPr>
        <p:spPr/>
        <p:txBody>
          <a:bodyPr/>
          <a:lstStyle/>
          <a:p>
            <a:r>
              <a:rPr lang="en-US" dirty="0"/>
              <a:t>FDA Approval for Remdesivir:</a:t>
            </a:r>
            <a:br>
              <a:rPr lang="en-US" dirty="0"/>
            </a:br>
            <a:r>
              <a:rPr lang="en-US" dirty="0"/>
              <a:t>Use in Special Populations</a:t>
            </a:r>
          </a:p>
        </p:txBody>
      </p:sp>
      <p:grpSp>
        <p:nvGrpSpPr>
          <p:cNvPr id="4" name="Group 1">
            <a:extLst>
              <a:ext uri="{FF2B5EF4-FFF2-40B4-BE49-F238E27FC236}">
                <a16:creationId xmlns:a16="http://schemas.microsoft.com/office/drawing/2014/main" id="{A9400BB5-24E3-4A3C-BD62-BF7D5F394C18}"/>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6F8CA7CF-124A-47B3-BE7B-90D42D082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281F83E8-5BBF-4072-8D24-34261526133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Group 32">
            <a:extLst>
              <a:ext uri="{FF2B5EF4-FFF2-40B4-BE49-F238E27FC236}">
                <a16:creationId xmlns:a16="http://schemas.microsoft.com/office/drawing/2014/main" id="{5CD3F4E2-B7BC-4DC7-8E52-B4C8D5A6411C}"/>
              </a:ext>
            </a:extLst>
          </p:cNvPr>
          <p:cNvGraphicFramePr>
            <a:graphicFrameLocks noGrp="1"/>
          </p:cNvGraphicFramePr>
          <p:nvPr>
            <p:extLst>
              <p:ext uri="{D42A27DB-BD31-4B8C-83A1-F6EECF244321}">
                <p14:modId xmlns:p14="http://schemas.microsoft.com/office/powerpoint/2010/main" val="690279331"/>
              </p:ext>
            </p:extLst>
          </p:nvPr>
        </p:nvGraphicFramePr>
        <p:xfrm>
          <a:off x="723901" y="1610268"/>
          <a:ext cx="10744200" cy="3718656"/>
        </p:xfrm>
        <a:graphic>
          <a:graphicData uri="http://schemas.openxmlformats.org/drawingml/2006/table">
            <a:tbl>
              <a:tblPr/>
              <a:tblGrid>
                <a:gridCol w="1384032">
                  <a:extLst>
                    <a:ext uri="{9D8B030D-6E8A-4147-A177-3AD203B41FA5}">
                      <a16:colId xmlns:a16="http://schemas.microsoft.com/office/drawing/2014/main" val="20000"/>
                    </a:ext>
                  </a:extLst>
                </a:gridCol>
                <a:gridCol w="9360168">
                  <a:extLst>
                    <a:ext uri="{9D8B030D-6E8A-4147-A177-3AD203B41FA5}">
                      <a16:colId xmlns:a16="http://schemas.microsoft.com/office/drawing/2014/main" val="20001"/>
                    </a:ext>
                  </a:extLst>
                </a:gridCol>
              </a:tblGrid>
              <a:tr h="24670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Guidance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29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Pregnancy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Insufficient data to evaluate for drug-associated risks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(eg, major birth defects, miscarriage, or adverse maternal or fetal outcomes)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6113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Nursing mothers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information regarding remdesivir in human milk, effects on breastfed infants,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or effects on milk production; in animal studies, remdesivir and metabolites are detected in the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nursing pups of mothers given remdesivir, suggesting the presence of remdesivir in milk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29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Geriatric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Clinical experience has not identified differences in responses between older and younger patients;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no dosage adjustment required; should be monitored closely for hepatic, renal, and cardiac function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429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impairment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Remdesivir PK not evaluated in patients with renal impairment;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not recommended for adult or pediatric patients with eGFR &lt;30 mL/min or full-term neonates with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SCr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≥1 mg/dL unless benefit outweighs risk</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184536480"/>
                  </a:ext>
                </a:extLst>
              </a:tr>
              <a:tr h="42903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Hepatic impairment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Remdesivir PK not evaluated in patients with hepatic impairment;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perform hepatic lab testing prior to starting and while receiving remdesivir as clinically appropriate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16948054"/>
                  </a:ext>
                </a:extLst>
              </a:tr>
            </a:tbl>
          </a:graphicData>
        </a:graphic>
      </p:graphicFrame>
      <p:sp>
        <p:nvSpPr>
          <p:cNvPr id="11" name="Text Box 15">
            <a:extLst>
              <a:ext uri="{FF2B5EF4-FFF2-40B4-BE49-F238E27FC236}">
                <a16:creationId xmlns:a16="http://schemas.microsoft.com/office/drawing/2014/main" id="{A89617F7-6F8B-41F0-ACCB-FBE16D6A24A2}"/>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cs typeface="Arial" panose="020B0604020202020204" pitchFamily="34" charset="0"/>
              </a:rPr>
              <a:t>Remdesivir PI. Updated June 2022. Remdesivir EUA Fact Sheet for HCPs. Updated April 2022.</a:t>
            </a:r>
            <a:endParaRPr lang="en-US" altLang="en-US" sz="1200" b="0" dirty="0">
              <a:solidFill>
                <a:srgbClr val="455560"/>
              </a:solidFill>
              <a:latin typeface="Calibri" panose="020F0502020204030204" pitchFamily="34" charset="0"/>
              <a:cs typeface="Arial" panose="020B0604020202020204" pitchFamily="34" charset="0"/>
            </a:endParaRPr>
          </a:p>
        </p:txBody>
      </p:sp>
      <p:grpSp>
        <p:nvGrpSpPr>
          <p:cNvPr id="9" name="Group 8">
            <a:extLst>
              <a:ext uri="{FF2B5EF4-FFF2-40B4-BE49-F238E27FC236}">
                <a16:creationId xmlns:a16="http://schemas.microsoft.com/office/drawing/2014/main" id="{F2BA38B7-9B5E-2885-D277-5D692547BBFE}"/>
              </a:ext>
            </a:extLst>
          </p:cNvPr>
          <p:cNvGrpSpPr/>
          <p:nvPr/>
        </p:nvGrpSpPr>
        <p:grpSpPr>
          <a:xfrm>
            <a:off x="10671121" y="238227"/>
            <a:ext cx="1385412" cy="883824"/>
            <a:chOff x="10671121" y="238227"/>
            <a:chExt cx="1385412" cy="883824"/>
          </a:xfrm>
        </p:grpSpPr>
        <p:sp>
          <p:nvSpPr>
            <p:cNvPr id="10" name="Explosion: 8 Points 11">
              <a:extLst>
                <a:ext uri="{FF2B5EF4-FFF2-40B4-BE49-F238E27FC236}">
                  <a16:creationId xmlns:a16="http://schemas.microsoft.com/office/drawing/2014/main" id="{84F94D33-8F51-01A7-BAC6-CC15940EA944}"/>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F4329E06-BC34-4CE2-E9B3-36E5093D8671}"/>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304078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Adaptive COVID-19 Treatment Trial (NIAID ACTT-1): </a:t>
            </a:r>
            <a:br>
              <a:rPr lang="en-US" altLang="en-US" dirty="0"/>
            </a:br>
            <a:r>
              <a:rPr lang="en-US" altLang="en-US" dirty="0"/>
              <a:t>Study Design</a:t>
            </a:r>
          </a:p>
        </p:txBody>
      </p:sp>
      <p:sp>
        <p:nvSpPr>
          <p:cNvPr id="2" name="Content Placeholder 1">
            <a:extLst>
              <a:ext uri="{FF2B5EF4-FFF2-40B4-BE49-F238E27FC236}">
                <a16:creationId xmlns:a16="http://schemas.microsoft.com/office/drawing/2014/main" id="{B8562AB4-BDC1-40F7-ABE8-B1978BDA092F}"/>
              </a:ext>
            </a:extLst>
          </p:cNvPr>
          <p:cNvSpPr>
            <a:spLocks noGrp="1"/>
          </p:cNvSpPr>
          <p:nvPr>
            <p:ph idx="1"/>
          </p:nvPr>
        </p:nvSpPr>
        <p:spPr>
          <a:xfrm>
            <a:off x="604675" y="1533367"/>
            <a:ext cx="10877529" cy="510619"/>
          </a:xfrm>
        </p:spPr>
        <p:txBody>
          <a:bodyPr/>
          <a:lstStyle/>
          <a:p>
            <a:r>
              <a:rPr lang="en-US" sz="2200" dirty="0"/>
              <a:t>Multicenter, adaptive, randomized, double-blind, placebo-controlled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52645" y="2432385"/>
            <a:ext cx="3105623"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≥18 yr of age; hospitalized with symptoms of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COVID-19/SARS-CoV-2 infection and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of following: radiographic infiltrates by imaging; SpO</a:t>
            </a:r>
            <a:r>
              <a:rPr kumimoji="0" lang="en-US" altLang="en-US" sz="14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≤94% on room air; requiring supplemental oxygen; or requiring mechanical ventilation</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1062)</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23043" y="2491334"/>
            <a:ext cx="3790950" cy="8340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IV QD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 1 200 mg; Day 2-10 100 mg</a:t>
            </a:r>
          </a:p>
          <a:p>
            <a:pPr algn="ctr" eaLnBrk="0" fontAlgn="base" hangingPunct="0">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541)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223043" y="3440521"/>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IV QD</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521)</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8389830" y="3065120"/>
            <a:ext cx="0" cy="57751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683113" y="3440521"/>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683113" y="2848382"/>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E58E73BD-D5F2-4E64-B43E-E0CF6D98EB3C}"/>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9FB91D8D-845C-44A8-AD3D-0D51B8296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C8238E82-3097-4F2D-9B63-6AD2A169D23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F114CB94-B1A3-45C5-B072-BA5F9B27C86E}"/>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 NCT04280705.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BE0AC891-A704-434F-89A0-C30F70275488}"/>
              </a:ext>
            </a:extLst>
          </p:cNvPr>
          <p:cNvSpPr txBox="1"/>
          <p:nvPr/>
        </p:nvSpPr>
        <p:spPr bwMode="auto">
          <a:xfrm>
            <a:off x="632461" y="5586007"/>
            <a:ext cx="10136166"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of recovery is first day patient satisfies 1 of these categories from ordinal scale: 1) hospitalized, not requiring supplemental oxygen, no longer requires ongoing medical care; 2) not hospitalized, limitation on activities and/or requiring home oxygen; or 3) not hospitalized, no limitations on activities. </a:t>
            </a:r>
          </a:p>
        </p:txBody>
      </p:sp>
      <p:sp>
        <p:nvSpPr>
          <p:cNvPr id="23" name="TextBox 22">
            <a:extLst>
              <a:ext uri="{FF2B5EF4-FFF2-40B4-BE49-F238E27FC236}">
                <a16:creationId xmlns:a16="http://schemas.microsoft.com/office/drawing/2014/main" id="{F0E44199-0196-4D3F-B282-4037EEEC5862}"/>
              </a:ext>
            </a:extLst>
          </p:cNvPr>
          <p:cNvSpPr txBox="1"/>
          <p:nvPr/>
        </p:nvSpPr>
        <p:spPr bwMode="auto">
          <a:xfrm>
            <a:off x="8508888" y="2473602"/>
            <a:ext cx="3030465"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Daily assessment to Day 29 for time to clinical improvement while hospitalized; </a:t>
            </a:r>
            <a:br>
              <a:rPr kumimoji="0" 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discharged, assessments at Days 15, 22, and 29</a:t>
            </a:r>
          </a:p>
        </p:txBody>
      </p:sp>
      <p:sp>
        <p:nvSpPr>
          <p:cNvPr id="24" name="TextBox 23">
            <a:extLst>
              <a:ext uri="{FF2B5EF4-FFF2-40B4-BE49-F238E27FC236}">
                <a16:creationId xmlns:a16="http://schemas.microsoft.com/office/drawing/2014/main" id="{8302D5D7-AE9E-4D5C-BF15-BACB40F0F73E}"/>
              </a:ext>
            </a:extLst>
          </p:cNvPr>
          <p:cNvSpPr txBox="1"/>
          <p:nvPr/>
        </p:nvSpPr>
        <p:spPr bwMode="auto">
          <a:xfrm>
            <a:off x="7509738" y="1935943"/>
            <a:ext cx="101667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10</a:t>
            </a:r>
          </a:p>
        </p:txBody>
      </p:sp>
      <p:sp>
        <p:nvSpPr>
          <p:cNvPr id="25" name="Line 52">
            <a:extLst>
              <a:ext uri="{FF2B5EF4-FFF2-40B4-BE49-F238E27FC236}">
                <a16:creationId xmlns:a16="http://schemas.microsoft.com/office/drawing/2014/main" id="{C86D8F1B-CD00-43C5-9643-DB5EEED43DB5}"/>
              </a:ext>
            </a:extLst>
          </p:cNvPr>
          <p:cNvSpPr>
            <a:spLocks noChangeShapeType="1"/>
          </p:cNvSpPr>
          <p:nvPr/>
        </p:nvSpPr>
        <p:spPr bwMode="auto">
          <a:xfrm flipH="1">
            <a:off x="8013993" y="2236579"/>
            <a:ext cx="0" cy="25475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Content Placeholder 1">
            <a:extLst>
              <a:ext uri="{FF2B5EF4-FFF2-40B4-BE49-F238E27FC236}">
                <a16:creationId xmlns:a16="http://schemas.microsoft.com/office/drawing/2014/main" id="{981D528D-1725-4B13-B816-120B04CFE13E}"/>
              </a:ext>
            </a:extLst>
          </p:cNvPr>
          <p:cNvSpPr txBox="1">
            <a:spLocks/>
          </p:cNvSpPr>
          <p:nvPr/>
        </p:nvSpPr>
        <p:spPr bwMode="auto">
          <a:xfrm>
            <a:off x="606763" y="4598087"/>
            <a:ext cx="11585236" cy="10107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time to recovery* by Day 29 according to ordinal scale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treatment-related improvements in 8-point ordinal scale at Day 15</a:t>
            </a:r>
          </a:p>
        </p:txBody>
      </p:sp>
    </p:spTree>
    <p:extLst>
      <p:ext uri="{BB962C8B-B14F-4D97-AF65-F5344CB8AC3E}">
        <p14:creationId xmlns:p14="http://schemas.microsoft.com/office/powerpoint/2010/main" val="29138756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DB7129-61BB-4D0B-99CA-FD97B29BFAB3}"/>
              </a:ext>
            </a:extLst>
          </p:cNvPr>
          <p:cNvSpPr>
            <a:spLocks noGrp="1"/>
          </p:cNvSpPr>
          <p:nvPr>
            <p:ph type="title"/>
          </p:nvPr>
        </p:nvSpPr>
        <p:spPr/>
        <p:txBody>
          <a:bodyPr/>
          <a:lstStyle/>
          <a:p>
            <a:r>
              <a:rPr lang="en-US" altLang="en-US" dirty="0"/>
              <a:t>NIAID ACTT-1</a:t>
            </a:r>
            <a:r>
              <a:rPr lang="en-US" dirty="0"/>
              <a:t>: Clinical Status Ordinal Scale</a:t>
            </a:r>
          </a:p>
        </p:txBody>
      </p:sp>
      <p:grpSp>
        <p:nvGrpSpPr>
          <p:cNvPr id="7" name="Group 1">
            <a:extLst>
              <a:ext uri="{FF2B5EF4-FFF2-40B4-BE49-F238E27FC236}">
                <a16:creationId xmlns:a16="http://schemas.microsoft.com/office/drawing/2014/main" id="{717B446F-6334-45FE-8954-50B3203899E7}"/>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FD6E5737-F333-4138-9B26-B6DCF4534E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79A700BA-365C-4FDC-A59C-4AACF315219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2">
            <a:extLst>
              <a:ext uri="{FF2B5EF4-FFF2-40B4-BE49-F238E27FC236}">
                <a16:creationId xmlns:a16="http://schemas.microsoft.com/office/drawing/2014/main" id="{0E5B7071-8052-4AC2-9F6D-BFEEFDD0C6A7}"/>
              </a:ext>
            </a:extLst>
          </p:cNvPr>
          <p:cNvGraphicFramePr>
            <a:graphicFrameLocks noGrp="1"/>
          </p:cNvGraphicFramePr>
          <p:nvPr/>
        </p:nvGraphicFramePr>
        <p:xfrm>
          <a:off x="723900" y="1607895"/>
          <a:ext cx="10758488" cy="4480704"/>
        </p:xfrm>
        <a:graphic>
          <a:graphicData uri="http://schemas.openxmlformats.org/drawingml/2006/table">
            <a:tbl>
              <a:tblPr/>
              <a:tblGrid>
                <a:gridCol w="1904557">
                  <a:extLst>
                    <a:ext uri="{9D8B030D-6E8A-4147-A177-3AD203B41FA5}">
                      <a16:colId xmlns:a16="http://schemas.microsoft.com/office/drawing/2014/main" val="20000"/>
                    </a:ext>
                  </a:extLst>
                </a:gridCol>
                <a:gridCol w="885393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Clinical Status Ordinal Scale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Clinical Status Description for Assessment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hospitalized, no limitations on activities</a:t>
                      </a:r>
                    </a:p>
                  </a:txBody>
                  <a:tcPr marL="121881" marR="121881" marT="45728" marB="45728" anchor="ctr" horzOverflow="overflow">
                    <a:lnL w="1270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hospitalized, limitation on activities, and/or requiring home oxygen </a:t>
                      </a:r>
                    </a:p>
                  </a:txBody>
                  <a:tcPr marL="121881" marR="121881" marT="45728" marB="45728" anchor="ctr" horzOverflow="overflow">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Hospitalized, not requiring supplemental oxygen and no longer requires ongoing medical care (if hospitalization extended for infection-control purposes)</a:t>
                      </a:r>
                    </a:p>
                  </a:txBody>
                  <a:tcPr marL="121881" marR="121881" marT="45728" marB="45728" anchor="ctr" horzOverflow="overflow">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Hospitalized, not requiring supplemental oxygen; requiring ongoing medical care (COVID-19 related or otherwise)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Hospitalized, requiring supplemental oxygen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311499"/>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Hospitalized, on noninvasive ventilation or high-flow oxygen devices </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7805675"/>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Hospitalized, on invasive mechanical ventilation or ECMO</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7948796"/>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6988503"/>
                  </a:ext>
                </a:extLst>
              </a:tr>
            </a:tbl>
          </a:graphicData>
        </a:graphic>
      </p:graphicFrame>
      <p:sp>
        <p:nvSpPr>
          <p:cNvPr id="5" name="Text Box 15">
            <a:extLst>
              <a:ext uri="{FF2B5EF4-FFF2-40B4-BE49-F238E27FC236}">
                <a16:creationId xmlns:a16="http://schemas.microsoft.com/office/drawing/2014/main" id="{BD49D763-E8B0-4881-84CF-0B08FFA0BE93}"/>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140130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AABF-0937-4966-9864-B6D9295EEE4C}"/>
              </a:ext>
            </a:extLst>
          </p:cNvPr>
          <p:cNvSpPr>
            <a:spLocks noGrp="1"/>
          </p:cNvSpPr>
          <p:nvPr>
            <p:ph type="title"/>
          </p:nvPr>
        </p:nvSpPr>
        <p:spPr/>
        <p:txBody>
          <a:bodyPr/>
          <a:lstStyle/>
          <a:p>
            <a:r>
              <a:rPr lang="en-US" altLang="en-US" dirty="0"/>
              <a:t>NIAID ACTT-1</a:t>
            </a:r>
            <a:r>
              <a:rPr lang="en-US" dirty="0"/>
              <a:t>: Baseline Characteristics</a:t>
            </a:r>
          </a:p>
        </p:txBody>
      </p:sp>
      <p:graphicFrame>
        <p:nvGraphicFramePr>
          <p:cNvPr id="4" name="Group 3">
            <a:extLst>
              <a:ext uri="{FF2B5EF4-FFF2-40B4-BE49-F238E27FC236}">
                <a16:creationId xmlns:a16="http://schemas.microsoft.com/office/drawing/2014/main" id="{AE040B80-6328-4774-9674-E168D08684E4}"/>
              </a:ext>
            </a:extLst>
          </p:cNvPr>
          <p:cNvGraphicFramePr>
            <a:graphicFrameLocks/>
          </p:cNvGraphicFramePr>
          <p:nvPr>
            <p:extLst>
              <p:ext uri="{D42A27DB-BD31-4B8C-83A1-F6EECF244321}">
                <p14:modId xmlns:p14="http://schemas.microsoft.com/office/powerpoint/2010/main" val="31066284"/>
              </p:ext>
            </p:extLst>
          </p:nvPr>
        </p:nvGraphicFramePr>
        <p:xfrm>
          <a:off x="719137" y="1609794"/>
          <a:ext cx="10763065" cy="4186285"/>
        </p:xfrm>
        <a:graphic>
          <a:graphicData uri="http://schemas.openxmlformats.org/drawingml/2006/table">
            <a:tbl>
              <a:tblPr/>
              <a:tblGrid>
                <a:gridCol w="3517518">
                  <a:extLst>
                    <a:ext uri="{9D8B030D-6E8A-4147-A177-3AD203B41FA5}">
                      <a16:colId xmlns:a16="http://schemas.microsoft.com/office/drawing/2014/main" val="20000"/>
                    </a:ext>
                  </a:extLst>
                </a:gridCol>
                <a:gridCol w="2059744">
                  <a:extLst>
                    <a:ext uri="{9D8B030D-6E8A-4147-A177-3AD203B41FA5}">
                      <a16:colId xmlns:a16="http://schemas.microsoft.com/office/drawing/2014/main" val="20001"/>
                    </a:ext>
                  </a:extLst>
                </a:gridCol>
                <a:gridCol w="2609043">
                  <a:extLst>
                    <a:ext uri="{9D8B030D-6E8A-4147-A177-3AD203B41FA5}">
                      <a16:colId xmlns:a16="http://schemas.microsoft.com/office/drawing/2014/main" val="20002"/>
                    </a:ext>
                  </a:extLst>
                </a:gridCol>
                <a:gridCol w="2576760">
                  <a:extLst>
                    <a:ext uri="{9D8B030D-6E8A-4147-A177-3AD203B41FA5}">
                      <a16:colId xmlns:a16="http://schemas.microsoft.com/office/drawing/2014/main" val="200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Remdesivir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541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58.9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58.6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59.2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966233"/>
                  </a:ext>
                </a:extLst>
              </a:tr>
              <a:tr h="4402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684 (64.4)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352 (65.1)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332 (63.7)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224649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time from symptom onset to randomization, days* (IQR) </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(6-12)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(6-12)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 (7-13)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Number of comorbidities,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194/1048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275/1048 (26.2)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579/1048 (55.2)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97/531 (18.3)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138/531 (26.0)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296/531 (55.7)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97/517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137/517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238/517 (54.7)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337558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Comorbidities,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Obesity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Type 2 diabetes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533/1051 (50.7)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476/1049 (45.4)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322/1051 (30.6)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269/532 (50.6)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242/531 (45.6)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164/531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264/519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234/518 (45.2)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158/519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6222841"/>
                  </a:ext>
                </a:extLst>
              </a:tr>
            </a:tbl>
          </a:graphicData>
        </a:graphic>
      </p:graphicFrame>
      <p:grpSp>
        <p:nvGrpSpPr>
          <p:cNvPr id="5" name="Group 1">
            <a:extLst>
              <a:ext uri="{FF2B5EF4-FFF2-40B4-BE49-F238E27FC236}">
                <a16:creationId xmlns:a16="http://schemas.microsoft.com/office/drawing/2014/main" id="{3ED4093F-6BD7-4F3B-8F58-9A63AB2A706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BDF9BC2C-CB83-44E1-86DA-16A464871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231DDF6-F153-4B78-BAEA-1FCDB728325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Box 7">
            <a:extLst>
              <a:ext uri="{FF2B5EF4-FFF2-40B4-BE49-F238E27FC236}">
                <a16:creationId xmlns:a16="http://schemas.microsoft.com/office/drawing/2014/main" id="{B965EAAC-A0C5-4CD1-A09D-87B2D89E43EE}"/>
              </a:ext>
            </a:extLst>
          </p:cNvPr>
          <p:cNvSpPr txBox="1"/>
          <p:nvPr/>
        </p:nvSpPr>
        <p:spPr bwMode="auto">
          <a:xfrm>
            <a:off x="644538" y="5822107"/>
            <a:ext cx="107362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were missing for 3 patients; coexisting conditions data were missing for 11 patients and were incomplete for 3 patients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4" name="Text Box 15">
            <a:extLst>
              <a:ext uri="{FF2B5EF4-FFF2-40B4-BE49-F238E27FC236}">
                <a16:creationId xmlns:a16="http://schemas.microsoft.com/office/drawing/2014/main" id="{6E18DFAF-CEA6-461E-8353-C134B723FB42}"/>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940606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87B6-6BC2-4EA9-B815-7B10A49D5095}"/>
              </a:ext>
            </a:extLst>
          </p:cNvPr>
          <p:cNvSpPr>
            <a:spLocks noGrp="1"/>
          </p:cNvSpPr>
          <p:nvPr>
            <p:ph type="title"/>
          </p:nvPr>
        </p:nvSpPr>
        <p:spPr/>
        <p:txBody>
          <a:bodyPr/>
          <a:lstStyle/>
          <a:p>
            <a:r>
              <a:rPr lang="en-US" altLang="en-US" dirty="0"/>
              <a:t>NIAID ACTT-1 </a:t>
            </a:r>
            <a:r>
              <a:rPr lang="en-US" dirty="0"/>
              <a:t>: Baseline Ordinal Score</a:t>
            </a:r>
          </a:p>
        </p:txBody>
      </p:sp>
      <p:graphicFrame>
        <p:nvGraphicFramePr>
          <p:cNvPr id="4" name="Table 3">
            <a:extLst>
              <a:ext uri="{FF2B5EF4-FFF2-40B4-BE49-F238E27FC236}">
                <a16:creationId xmlns:a16="http://schemas.microsoft.com/office/drawing/2014/main" id="{BFCB53C2-E97B-4DD8-A48E-FC57616C654D}"/>
              </a:ext>
            </a:extLst>
          </p:cNvPr>
          <p:cNvGraphicFramePr>
            <a:graphicFrameLocks noGrp="1"/>
          </p:cNvGraphicFramePr>
          <p:nvPr>
            <p:extLst>
              <p:ext uri="{D42A27DB-BD31-4B8C-83A1-F6EECF244321}">
                <p14:modId xmlns:p14="http://schemas.microsoft.com/office/powerpoint/2010/main" val="3961626014"/>
              </p:ext>
            </p:extLst>
          </p:nvPr>
        </p:nvGraphicFramePr>
        <p:xfrm>
          <a:off x="709796" y="1602990"/>
          <a:ext cx="10772590" cy="4363621"/>
        </p:xfrm>
        <a:graphic>
          <a:graphicData uri="http://schemas.openxmlformats.org/drawingml/2006/table">
            <a:tbl>
              <a:tblPr/>
              <a:tblGrid>
                <a:gridCol w="3520631">
                  <a:extLst>
                    <a:ext uri="{9D8B030D-6E8A-4147-A177-3AD203B41FA5}">
                      <a16:colId xmlns:a16="http://schemas.microsoft.com/office/drawing/2014/main" val="2895934809"/>
                    </a:ext>
                  </a:extLst>
                </a:gridCol>
                <a:gridCol w="2061567">
                  <a:extLst>
                    <a:ext uri="{9D8B030D-6E8A-4147-A177-3AD203B41FA5}">
                      <a16:colId xmlns:a16="http://schemas.microsoft.com/office/drawing/2014/main" val="123947959"/>
                    </a:ext>
                  </a:extLst>
                </a:gridCol>
                <a:gridCol w="2611352">
                  <a:extLst>
                    <a:ext uri="{9D8B030D-6E8A-4147-A177-3AD203B41FA5}">
                      <a16:colId xmlns:a16="http://schemas.microsoft.com/office/drawing/2014/main" val="3386562788"/>
                    </a:ext>
                  </a:extLst>
                </a:gridCol>
                <a:gridCol w="2579040">
                  <a:extLst>
                    <a:ext uri="{9D8B030D-6E8A-4147-A177-3AD203B41FA5}">
                      <a16:colId xmlns:a16="http://schemas.microsoft.com/office/drawing/2014/main" val="14764913"/>
                    </a:ext>
                  </a:extLst>
                </a:gridCol>
              </a:tblGrid>
              <a:tr h="619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Ordinal Scale Score,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42535604"/>
                  </a:ext>
                </a:extLst>
              </a:tr>
              <a:tr h="88882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 Hospitalized, not requiring supplemental oxygen, requiring ongoing medical care*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138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75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63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6643958"/>
                  </a:ext>
                </a:extLst>
              </a:tr>
              <a:tr h="61948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Hospitalized, requiring supplemental oxygen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435 (41.0)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232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203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3532322"/>
                  </a:ext>
                </a:extLst>
              </a:tr>
              <a:tr h="88882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Hospitalized, receiving noninvasive ventilation or </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high-flow oxygen devices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193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95 (17.6)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98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6538766"/>
                  </a:ext>
                </a:extLst>
              </a:tr>
              <a:tr h="888821">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Hospitalized, receiving invasive mechanical ventilation or ECMO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285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131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154 (29.6)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7918166"/>
                  </a:ext>
                </a:extLst>
              </a:tr>
              <a:tr h="350150">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Baseline score 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13503954"/>
                  </a:ext>
                </a:extLst>
              </a:tr>
            </a:tbl>
          </a:graphicData>
        </a:graphic>
      </p:graphicFrame>
      <p:grpSp>
        <p:nvGrpSpPr>
          <p:cNvPr id="5" name="Group 1">
            <a:extLst>
              <a:ext uri="{FF2B5EF4-FFF2-40B4-BE49-F238E27FC236}">
                <a16:creationId xmlns:a16="http://schemas.microsoft.com/office/drawing/2014/main" id="{1D6E7A0C-F9E9-4336-9932-9B331CBE6285}"/>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5D75727E-6E9C-4117-AFEF-0A682A915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906F3148-9C24-4D52-8264-59126BA3ACC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1D11C5DB-8A32-4B80-A153-DAA1373275EA}"/>
              </a:ext>
            </a:extLst>
          </p:cNvPr>
          <p:cNvSpPr txBox="1"/>
          <p:nvPr/>
        </p:nvSpPr>
        <p:spPr bwMode="auto">
          <a:xfrm>
            <a:off x="709797" y="5961839"/>
            <a:ext cx="26520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COVID-19–related or otherwise</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 Box 15">
            <a:extLst>
              <a:ext uri="{FF2B5EF4-FFF2-40B4-BE49-F238E27FC236}">
                <a16:creationId xmlns:a16="http://schemas.microsoft.com/office/drawing/2014/main" id="{E4DBC646-4667-4B22-9CBC-5059C315BAA4}"/>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6891457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EA9935E1-5CA9-497B-A1C2-EA410CD54135}"/>
              </a:ext>
            </a:extLst>
          </p:cNvPr>
          <p:cNvSpPr>
            <a:spLocks noGrp="1"/>
          </p:cNvSpPr>
          <p:nvPr>
            <p:ph idx="1"/>
          </p:nvPr>
        </p:nvSpPr>
        <p:spPr>
          <a:xfrm>
            <a:off x="604675" y="1760705"/>
            <a:ext cx="10877529" cy="4334931"/>
          </a:xfrm>
        </p:spPr>
        <p:txBody>
          <a:bodyPr/>
          <a:lstStyle/>
          <a:p>
            <a:endParaRPr lang="en-US" sz="2400" dirty="0"/>
          </a:p>
          <a:p>
            <a:endParaRPr lang="en-US" sz="2400" dirty="0"/>
          </a:p>
          <a:p>
            <a:pPr marL="0" indent="0">
              <a:buNone/>
            </a:pPr>
            <a:endParaRPr lang="en-US" sz="2400" dirty="0"/>
          </a:p>
          <a:p>
            <a:r>
              <a:rPr lang="en-US" dirty="0"/>
              <a:t>Serious AEs: 51.3% with remdesivir and 57.2% with placebo</a:t>
            </a:r>
          </a:p>
          <a:p>
            <a:pPr lvl="1"/>
            <a:r>
              <a:rPr lang="en-US" dirty="0"/>
              <a:t>No deaths related to treatment; most common nonserious AEs occurring in ≥5% of all patients included decreased GFR, decreased hemoglobin, decreased lymphocyte count, and anemia</a:t>
            </a:r>
          </a:p>
          <a:p>
            <a:pPr>
              <a:spcAft>
                <a:spcPts val="400"/>
              </a:spcAft>
            </a:pPr>
            <a:endParaRPr lang="en-US" dirty="0"/>
          </a:p>
        </p:txBody>
      </p:sp>
      <p:sp>
        <p:nvSpPr>
          <p:cNvPr id="2" name="Title 1">
            <a:extLst>
              <a:ext uri="{FF2B5EF4-FFF2-40B4-BE49-F238E27FC236}">
                <a16:creationId xmlns:a16="http://schemas.microsoft.com/office/drawing/2014/main" id="{A50A5713-3A70-4443-BF64-E17E01E421BB}"/>
              </a:ext>
            </a:extLst>
          </p:cNvPr>
          <p:cNvSpPr>
            <a:spLocks noGrp="1"/>
          </p:cNvSpPr>
          <p:nvPr>
            <p:ph type="title"/>
          </p:nvPr>
        </p:nvSpPr>
        <p:spPr/>
        <p:txBody>
          <a:bodyPr/>
          <a:lstStyle/>
          <a:p>
            <a:r>
              <a:rPr lang="en-US" dirty="0"/>
              <a:t>NIAID ACTT-1: Efficacy and Safety Summary</a:t>
            </a:r>
          </a:p>
        </p:txBody>
      </p:sp>
      <p:grpSp>
        <p:nvGrpSpPr>
          <p:cNvPr id="6" name="Group 1">
            <a:extLst>
              <a:ext uri="{FF2B5EF4-FFF2-40B4-BE49-F238E27FC236}">
                <a16:creationId xmlns:a16="http://schemas.microsoft.com/office/drawing/2014/main" id="{337CFBBB-F26D-435F-8988-90704A285EA3}"/>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A95479AF-B7A1-42E1-A6AE-922B0B640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898B8B1E-2549-44EF-81E5-A204AFA5B9D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5" name="Group 32">
            <a:extLst>
              <a:ext uri="{FF2B5EF4-FFF2-40B4-BE49-F238E27FC236}">
                <a16:creationId xmlns:a16="http://schemas.microsoft.com/office/drawing/2014/main" id="{8E1F5FB4-DB17-4388-8E59-0432EBFBDE40}"/>
              </a:ext>
            </a:extLst>
          </p:cNvPr>
          <p:cNvGraphicFramePr>
            <a:graphicFrameLocks noGrp="1"/>
          </p:cNvGraphicFramePr>
          <p:nvPr/>
        </p:nvGraphicFramePr>
        <p:xfrm>
          <a:off x="721216" y="1606189"/>
          <a:ext cx="10761170" cy="1371648"/>
        </p:xfrm>
        <a:graphic>
          <a:graphicData uri="http://schemas.openxmlformats.org/drawingml/2006/table">
            <a:tbl>
              <a:tblPr/>
              <a:tblGrid>
                <a:gridCol w="3246905">
                  <a:extLst>
                    <a:ext uri="{9D8B030D-6E8A-4147-A177-3AD203B41FA5}">
                      <a16:colId xmlns:a16="http://schemas.microsoft.com/office/drawing/2014/main" val="20000"/>
                    </a:ext>
                  </a:extLst>
                </a:gridCol>
                <a:gridCol w="1855374">
                  <a:extLst>
                    <a:ext uri="{9D8B030D-6E8A-4147-A177-3AD203B41FA5}">
                      <a16:colId xmlns:a16="http://schemas.microsoft.com/office/drawing/2014/main" val="20001"/>
                    </a:ext>
                  </a:extLst>
                </a:gridCol>
                <a:gridCol w="1855374">
                  <a:extLst>
                    <a:ext uri="{9D8B030D-6E8A-4147-A177-3AD203B41FA5}">
                      <a16:colId xmlns:a16="http://schemas.microsoft.com/office/drawing/2014/main" val="20002"/>
                    </a:ext>
                  </a:extLst>
                </a:gridCol>
                <a:gridCol w="2133680">
                  <a:extLst>
                    <a:ext uri="{9D8B030D-6E8A-4147-A177-3AD203B41FA5}">
                      <a16:colId xmlns:a16="http://schemas.microsoft.com/office/drawing/2014/main" val="524732532"/>
                    </a:ext>
                  </a:extLst>
                </a:gridCol>
                <a:gridCol w="1669837">
                  <a:extLst>
                    <a:ext uri="{9D8B030D-6E8A-4147-A177-3AD203B41FA5}">
                      <a16:colId xmlns:a16="http://schemas.microsoft.com/office/drawing/2014/main" val="145632676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521)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RR/HR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recovery time, days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 (1.12-1.49)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13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Mortality by 15 days, %</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(0.36-0.83)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6" name="TextBox 15">
            <a:extLst>
              <a:ext uri="{FF2B5EF4-FFF2-40B4-BE49-F238E27FC236}">
                <a16:creationId xmlns:a16="http://schemas.microsoft.com/office/drawing/2014/main" id="{CC490F96-7239-4D4D-8001-9AABB7091FC0}"/>
              </a:ext>
            </a:extLst>
          </p:cNvPr>
          <p:cNvSpPr txBox="1"/>
          <p:nvPr/>
        </p:nvSpPr>
        <p:spPr bwMode="auto">
          <a:xfrm>
            <a:off x="721216" y="2977103"/>
            <a:ext cx="107611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*Recovery rate ratio for recovery time and HR for mortality calculated by stratified Cox model. </a:t>
            </a:r>
            <a:r>
              <a:rPr kumimoji="0" lang="en-US" sz="140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a:t>
            </a:r>
            <a:r>
              <a:rPr kumimoji="0" lang="en-US" sz="140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rPr>
              <a:t>Kaplan-Meier estimate. </a:t>
            </a:r>
            <a:endPar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 Box 15">
            <a:extLst>
              <a:ext uri="{FF2B5EF4-FFF2-40B4-BE49-F238E27FC236}">
                <a16:creationId xmlns:a16="http://schemas.microsoft.com/office/drawing/2014/main" id="{3AAD607E-191F-4B89-8555-2C8893C8BC21}"/>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53076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208C7D92-7E00-4805-9D4F-BE6E09D47246}"/>
              </a:ext>
            </a:extLst>
          </p:cNvPr>
          <p:cNvSpPr/>
          <p:nvPr/>
        </p:nvSpPr>
        <p:spPr bwMode="auto">
          <a:xfrm>
            <a:off x="9073243" y="2667000"/>
            <a:ext cx="2718707" cy="1491343"/>
          </a:xfrm>
          <a:custGeom>
            <a:avLst/>
            <a:gdLst>
              <a:gd name="connsiteX0" fmla="*/ 0 w 2718707"/>
              <a:gd name="connsiteY0" fmla="*/ 1483179 h 1491343"/>
              <a:gd name="connsiteX1" fmla="*/ 0 w 2718707"/>
              <a:gd name="connsiteY1" fmla="*/ 1442357 h 1491343"/>
              <a:gd name="connsiteX2" fmla="*/ 114300 w 2718707"/>
              <a:gd name="connsiteY2" fmla="*/ 1442357 h 1491343"/>
              <a:gd name="connsiteX3" fmla="*/ 114300 w 2718707"/>
              <a:gd name="connsiteY3" fmla="*/ 1355271 h 1491343"/>
              <a:gd name="connsiteX4" fmla="*/ 206828 w 2718707"/>
              <a:gd name="connsiteY4" fmla="*/ 1355271 h 1491343"/>
              <a:gd name="connsiteX5" fmla="*/ 206828 w 2718707"/>
              <a:gd name="connsiteY5" fmla="*/ 1200150 h 1491343"/>
              <a:gd name="connsiteX6" fmla="*/ 315686 w 2718707"/>
              <a:gd name="connsiteY6" fmla="*/ 1200150 h 1491343"/>
              <a:gd name="connsiteX7" fmla="*/ 315686 w 2718707"/>
              <a:gd name="connsiteY7" fmla="*/ 1064079 h 1491343"/>
              <a:gd name="connsiteX8" fmla="*/ 413657 w 2718707"/>
              <a:gd name="connsiteY8" fmla="*/ 1064079 h 1491343"/>
              <a:gd name="connsiteX9" fmla="*/ 413657 w 2718707"/>
              <a:gd name="connsiteY9" fmla="*/ 862693 h 1491343"/>
              <a:gd name="connsiteX10" fmla="*/ 514350 w 2718707"/>
              <a:gd name="connsiteY10" fmla="*/ 862693 h 1491343"/>
              <a:gd name="connsiteX11" fmla="*/ 514350 w 2718707"/>
              <a:gd name="connsiteY11" fmla="*/ 721179 h 1491343"/>
              <a:gd name="connsiteX12" fmla="*/ 612321 w 2718707"/>
              <a:gd name="connsiteY12" fmla="*/ 721179 h 1491343"/>
              <a:gd name="connsiteX13" fmla="*/ 612321 w 2718707"/>
              <a:gd name="connsiteY13" fmla="*/ 595993 h 1491343"/>
              <a:gd name="connsiteX14" fmla="*/ 718457 w 2718707"/>
              <a:gd name="connsiteY14" fmla="*/ 595993 h 1491343"/>
              <a:gd name="connsiteX15" fmla="*/ 718457 w 2718707"/>
              <a:gd name="connsiteY15" fmla="*/ 514350 h 1491343"/>
              <a:gd name="connsiteX16" fmla="*/ 808264 w 2718707"/>
              <a:gd name="connsiteY16" fmla="*/ 514350 h 1491343"/>
              <a:gd name="connsiteX17" fmla="*/ 808264 w 2718707"/>
              <a:gd name="connsiteY17" fmla="*/ 435429 h 1491343"/>
              <a:gd name="connsiteX18" fmla="*/ 914400 w 2718707"/>
              <a:gd name="connsiteY18" fmla="*/ 435429 h 1491343"/>
              <a:gd name="connsiteX19" fmla="*/ 914400 w 2718707"/>
              <a:gd name="connsiteY19" fmla="*/ 348343 h 1491343"/>
              <a:gd name="connsiteX20" fmla="*/ 1004207 w 2718707"/>
              <a:gd name="connsiteY20" fmla="*/ 348343 h 1491343"/>
              <a:gd name="connsiteX21" fmla="*/ 1004207 w 2718707"/>
              <a:gd name="connsiteY21" fmla="*/ 340179 h 1491343"/>
              <a:gd name="connsiteX22" fmla="*/ 1113064 w 2718707"/>
              <a:gd name="connsiteY22" fmla="*/ 340179 h 1491343"/>
              <a:gd name="connsiteX23" fmla="*/ 1113064 w 2718707"/>
              <a:gd name="connsiteY23" fmla="*/ 253093 h 1491343"/>
              <a:gd name="connsiteX24" fmla="*/ 1219200 w 2718707"/>
              <a:gd name="connsiteY24" fmla="*/ 253093 h 1491343"/>
              <a:gd name="connsiteX25" fmla="*/ 1219200 w 2718707"/>
              <a:gd name="connsiteY25" fmla="*/ 214993 h 1491343"/>
              <a:gd name="connsiteX26" fmla="*/ 1330778 w 2718707"/>
              <a:gd name="connsiteY26" fmla="*/ 214993 h 1491343"/>
              <a:gd name="connsiteX27" fmla="*/ 1330778 w 2718707"/>
              <a:gd name="connsiteY27" fmla="*/ 193221 h 1491343"/>
              <a:gd name="connsiteX28" fmla="*/ 1415143 w 2718707"/>
              <a:gd name="connsiteY28" fmla="*/ 193221 h 1491343"/>
              <a:gd name="connsiteX29" fmla="*/ 1415143 w 2718707"/>
              <a:gd name="connsiteY29" fmla="*/ 152400 h 1491343"/>
              <a:gd name="connsiteX30" fmla="*/ 1515836 w 2718707"/>
              <a:gd name="connsiteY30" fmla="*/ 152400 h 1491343"/>
              <a:gd name="connsiteX31" fmla="*/ 1515836 w 2718707"/>
              <a:gd name="connsiteY31" fmla="*/ 95250 h 1491343"/>
              <a:gd name="connsiteX32" fmla="*/ 1616528 w 2718707"/>
              <a:gd name="connsiteY32" fmla="*/ 95250 h 1491343"/>
              <a:gd name="connsiteX33" fmla="*/ 1616528 w 2718707"/>
              <a:gd name="connsiteY33" fmla="*/ 89807 h 1491343"/>
              <a:gd name="connsiteX34" fmla="*/ 1913164 w 2718707"/>
              <a:gd name="connsiteY34" fmla="*/ 89807 h 1491343"/>
              <a:gd name="connsiteX35" fmla="*/ 1913164 w 2718707"/>
              <a:gd name="connsiteY35" fmla="*/ 73479 h 1491343"/>
              <a:gd name="connsiteX36" fmla="*/ 2016578 w 2718707"/>
              <a:gd name="connsiteY36" fmla="*/ 73479 h 1491343"/>
              <a:gd name="connsiteX37" fmla="*/ 2016578 w 2718707"/>
              <a:gd name="connsiteY37" fmla="*/ 59871 h 1491343"/>
              <a:gd name="connsiteX38" fmla="*/ 2114550 w 2718707"/>
              <a:gd name="connsiteY38" fmla="*/ 59871 h 1491343"/>
              <a:gd name="connsiteX39" fmla="*/ 2114550 w 2718707"/>
              <a:gd name="connsiteY39" fmla="*/ 48986 h 1491343"/>
              <a:gd name="connsiteX40" fmla="*/ 2226128 w 2718707"/>
              <a:gd name="connsiteY40" fmla="*/ 48986 h 1491343"/>
              <a:gd name="connsiteX41" fmla="*/ 2226128 w 2718707"/>
              <a:gd name="connsiteY41" fmla="*/ 35379 h 1491343"/>
              <a:gd name="connsiteX42" fmla="*/ 2324100 w 2718707"/>
              <a:gd name="connsiteY42" fmla="*/ 35379 h 1491343"/>
              <a:gd name="connsiteX43" fmla="*/ 2324100 w 2718707"/>
              <a:gd name="connsiteY43" fmla="*/ 21771 h 1491343"/>
              <a:gd name="connsiteX44" fmla="*/ 2517321 w 2718707"/>
              <a:gd name="connsiteY44" fmla="*/ 21771 h 1491343"/>
              <a:gd name="connsiteX45" fmla="*/ 2517321 w 2718707"/>
              <a:gd name="connsiteY45" fmla="*/ 8164 h 1491343"/>
              <a:gd name="connsiteX46" fmla="*/ 2618014 w 2718707"/>
              <a:gd name="connsiteY46" fmla="*/ 8164 h 1491343"/>
              <a:gd name="connsiteX47" fmla="*/ 2626178 w 2718707"/>
              <a:gd name="connsiteY47" fmla="*/ 0 h 1491343"/>
              <a:gd name="connsiteX48" fmla="*/ 2718707 w 2718707"/>
              <a:gd name="connsiteY48" fmla="*/ 0 h 1491343"/>
              <a:gd name="connsiteX49" fmla="*/ 2718707 w 2718707"/>
              <a:gd name="connsiteY49" fmla="*/ 204107 h 1491343"/>
              <a:gd name="connsiteX50" fmla="*/ 2623457 w 2718707"/>
              <a:gd name="connsiteY50" fmla="*/ 204107 h 1491343"/>
              <a:gd name="connsiteX51" fmla="*/ 2623457 w 2718707"/>
              <a:gd name="connsiteY51" fmla="*/ 204107 h 1491343"/>
              <a:gd name="connsiteX52" fmla="*/ 2623457 w 2718707"/>
              <a:gd name="connsiteY52" fmla="*/ 220436 h 1491343"/>
              <a:gd name="connsiteX53" fmla="*/ 2517321 w 2718707"/>
              <a:gd name="connsiteY53" fmla="*/ 220436 h 1491343"/>
              <a:gd name="connsiteX54" fmla="*/ 2517321 w 2718707"/>
              <a:gd name="connsiteY54" fmla="*/ 223157 h 1491343"/>
              <a:gd name="connsiteX55" fmla="*/ 2318657 w 2718707"/>
              <a:gd name="connsiteY55" fmla="*/ 223157 h 1491343"/>
              <a:gd name="connsiteX56" fmla="*/ 2318657 w 2718707"/>
              <a:gd name="connsiteY56" fmla="*/ 253093 h 1491343"/>
              <a:gd name="connsiteX57" fmla="*/ 2223407 w 2718707"/>
              <a:gd name="connsiteY57" fmla="*/ 253093 h 1491343"/>
              <a:gd name="connsiteX58" fmla="*/ 2223407 w 2718707"/>
              <a:gd name="connsiteY58" fmla="*/ 261257 h 1491343"/>
              <a:gd name="connsiteX59" fmla="*/ 2122714 w 2718707"/>
              <a:gd name="connsiteY59" fmla="*/ 261257 h 1491343"/>
              <a:gd name="connsiteX60" fmla="*/ 2122714 w 2718707"/>
              <a:gd name="connsiteY60" fmla="*/ 277586 h 1491343"/>
              <a:gd name="connsiteX61" fmla="*/ 2022021 w 2718707"/>
              <a:gd name="connsiteY61" fmla="*/ 277586 h 1491343"/>
              <a:gd name="connsiteX62" fmla="*/ 2022021 w 2718707"/>
              <a:gd name="connsiteY62" fmla="*/ 277586 h 1491343"/>
              <a:gd name="connsiteX63" fmla="*/ 2022021 w 2718707"/>
              <a:gd name="connsiteY63" fmla="*/ 293914 h 1491343"/>
              <a:gd name="connsiteX64" fmla="*/ 1913164 w 2718707"/>
              <a:gd name="connsiteY64" fmla="*/ 293914 h 1491343"/>
              <a:gd name="connsiteX65" fmla="*/ 1913164 w 2718707"/>
              <a:gd name="connsiteY65" fmla="*/ 299357 h 1491343"/>
              <a:gd name="connsiteX66" fmla="*/ 1815193 w 2718707"/>
              <a:gd name="connsiteY66" fmla="*/ 299357 h 1491343"/>
              <a:gd name="connsiteX67" fmla="*/ 1815193 w 2718707"/>
              <a:gd name="connsiteY67" fmla="*/ 299357 h 1491343"/>
              <a:gd name="connsiteX68" fmla="*/ 1608364 w 2718707"/>
              <a:gd name="connsiteY68" fmla="*/ 299357 h 1491343"/>
              <a:gd name="connsiteX69" fmla="*/ 1608364 w 2718707"/>
              <a:gd name="connsiteY69" fmla="*/ 323850 h 1491343"/>
              <a:gd name="connsiteX70" fmla="*/ 1521278 w 2718707"/>
              <a:gd name="connsiteY70" fmla="*/ 323850 h 1491343"/>
              <a:gd name="connsiteX71" fmla="*/ 1521278 w 2718707"/>
              <a:gd name="connsiteY71" fmla="*/ 381000 h 1491343"/>
              <a:gd name="connsiteX72" fmla="*/ 1412421 w 2718707"/>
              <a:gd name="connsiteY72" fmla="*/ 381000 h 1491343"/>
              <a:gd name="connsiteX73" fmla="*/ 1412421 w 2718707"/>
              <a:gd name="connsiteY73" fmla="*/ 427264 h 1491343"/>
              <a:gd name="connsiteX74" fmla="*/ 1317171 w 2718707"/>
              <a:gd name="connsiteY74" fmla="*/ 427264 h 1491343"/>
              <a:gd name="connsiteX75" fmla="*/ 1317171 w 2718707"/>
              <a:gd name="connsiteY75" fmla="*/ 457200 h 1491343"/>
              <a:gd name="connsiteX76" fmla="*/ 1213757 w 2718707"/>
              <a:gd name="connsiteY76" fmla="*/ 457200 h 1491343"/>
              <a:gd name="connsiteX77" fmla="*/ 1213757 w 2718707"/>
              <a:gd name="connsiteY77" fmla="*/ 495300 h 1491343"/>
              <a:gd name="connsiteX78" fmla="*/ 1115786 w 2718707"/>
              <a:gd name="connsiteY78" fmla="*/ 495300 h 1491343"/>
              <a:gd name="connsiteX79" fmla="*/ 1115786 w 2718707"/>
              <a:gd name="connsiteY79" fmla="*/ 585107 h 1491343"/>
              <a:gd name="connsiteX80" fmla="*/ 1012371 w 2718707"/>
              <a:gd name="connsiteY80" fmla="*/ 585107 h 1491343"/>
              <a:gd name="connsiteX81" fmla="*/ 1012371 w 2718707"/>
              <a:gd name="connsiteY81" fmla="*/ 593271 h 1491343"/>
              <a:gd name="connsiteX82" fmla="*/ 922564 w 2718707"/>
              <a:gd name="connsiteY82" fmla="*/ 593271 h 1491343"/>
              <a:gd name="connsiteX83" fmla="*/ 914400 w 2718707"/>
              <a:gd name="connsiteY83" fmla="*/ 593271 h 1491343"/>
              <a:gd name="connsiteX84" fmla="*/ 914400 w 2718707"/>
              <a:gd name="connsiteY84" fmla="*/ 677636 h 1491343"/>
              <a:gd name="connsiteX85" fmla="*/ 816428 w 2718707"/>
              <a:gd name="connsiteY85" fmla="*/ 677636 h 1491343"/>
              <a:gd name="connsiteX86" fmla="*/ 816428 w 2718707"/>
              <a:gd name="connsiteY86" fmla="*/ 764721 h 1491343"/>
              <a:gd name="connsiteX87" fmla="*/ 710293 w 2718707"/>
              <a:gd name="connsiteY87" fmla="*/ 764721 h 1491343"/>
              <a:gd name="connsiteX88" fmla="*/ 710293 w 2718707"/>
              <a:gd name="connsiteY88" fmla="*/ 840921 h 1491343"/>
              <a:gd name="connsiteX89" fmla="*/ 609600 w 2718707"/>
              <a:gd name="connsiteY89" fmla="*/ 840921 h 1491343"/>
              <a:gd name="connsiteX90" fmla="*/ 609600 w 2718707"/>
              <a:gd name="connsiteY90" fmla="*/ 955221 h 1491343"/>
              <a:gd name="connsiteX91" fmla="*/ 519793 w 2718707"/>
              <a:gd name="connsiteY91" fmla="*/ 955221 h 1491343"/>
              <a:gd name="connsiteX92" fmla="*/ 519793 w 2718707"/>
              <a:gd name="connsiteY92" fmla="*/ 1080407 h 1491343"/>
              <a:gd name="connsiteX93" fmla="*/ 405493 w 2718707"/>
              <a:gd name="connsiteY93" fmla="*/ 1080407 h 1491343"/>
              <a:gd name="connsiteX94" fmla="*/ 405493 w 2718707"/>
              <a:gd name="connsiteY94" fmla="*/ 1262743 h 1491343"/>
              <a:gd name="connsiteX95" fmla="*/ 312964 w 2718707"/>
              <a:gd name="connsiteY95" fmla="*/ 1262743 h 1491343"/>
              <a:gd name="connsiteX96" fmla="*/ 312964 w 2718707"/>
              <a:gd name="connsiteY96" fmla="*/ 1368879 h 1491343"/>
              <a:gd name="connsiteX97" fmla="*/ 212271 w 2718707"/>
              <a:gd name="connsiteY97" fmla="*/ 1368879 h 1491343"/>
              <a:gd name="connsiteX98" fmla="*/ 212271 w 2718707"/>
              <a:gd name="connsiteY98" fmla="*/ 1458686 h 1491343"/>
              <a:gd name="connsiteX99" fmla="*/ 106136 w 2718707"/>
              <a:gd name="connsiteY99" fmla="*/ 1458686 h 1491343"/>
              <a:gd name="connsiteX100" fmla="*/ 106136 w 2718707"/>
              <a:gd name="connsiteY100" fmla="*/ 1491343 h 1491343"/>
              <a:gd name="connsiteX101" fmla="*/ 0 w 2718707"/>
              <a:gd name="connsiteY101" fmla="*/ 1483179 h 1491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718707" h="1491343">
                <a:moveTo>
                  <a:pt x="0" y="1483179"/>
                </a:moveTo>
                <a:lnTo>
                  <a:pt x="0" y="1442357"/>
                </a:lnTo>
                <a:lnTo>
                  <a:pt x="114300" y="1442357"/>
                </a:lnTo>
                <a:lnTo>
                  <a:pt x="114300" y="1355271"/>
                </a:lnTo>
                <a:lnTo>
                  <a:pt x="206828" y="1355271"/>
                </a:lnTo>
                <a:lnTo>
                  <a:pt x="206828" y="1200150"/>
                </a:lnTo>
                <a:lnTo>
                  <a:pt x="315686" y="1200150"/>
                </a:lnTo>
                <a:lnTo>
                  <a:pt x="315686" y="1064079"/>
                </a:lnTo>
                <a:lnTo>
                  <a:pt x="413657" y="1064079"/>
                </a:lnTo>
                <a:lnTo>
                  <a:pt x="413657" y="862693"/>
                </a:lnTo>
                <a:lnTo>
                  <a:pt x="514350" y="862693"/>
                </a:lnTo>
                <a:lnTo>
                  <a:pt x="514350" y="721179"/>
                </a:lnTo>
                <a:lnTo>
                  <a:pt x="612321" y="721179"/>
                </a:lnTo>
                <a:lnTo>
                  <a:pt x="612321" y="595993"/>
                </a:lnTo>
                <a:lnTo>
                  <a:pt x="718457" y="595993"/>
                </a:lnTo>
                <a:lnTo>
                  <a:pt x="718457" y="514350"/>
                </a:lnTo>
                <a:lnTo>
                  <a:pt x="808264" y="514350"/>
                </a:lnTo>
                <a:lnTo>
                  <a:pt x="808264" y="435429"/>
                </a:lnTo>
                <a:lnTo>
                  <a:pt x="914400" y="435429"/>
                </a:lnTo>
                <a:lnTo>
                  <a:pt x="914400" y="348343"/>
                </a:lnTo>
                <a:lnTo>
                  <a:pt x="1004207" y="348343"/>
                </a:lnTo>
                <a:lnTo>
                  <a:pt x="1004207" y="340179"/>
                </a:lnTo>
                <a:lnTo>
                  <a:pt x="1113064" y="340179"/>
                </a:lnTo>
                <a:lnTo>
                  <a:pt x="1113064" y="253093"/>
                </a:lnTo>
                <a:lnTo>
                  <a:pt x="1219200" y="253093"/>
                </a:lnTo>
                <a:lnTo>
                  <a:pt x="1219200" y="214993"/>
                </a:lnTo>
                <a:lnTo>
                  <a:pt x="1330778" y="214993"/>
                </a:lnTo>
                <a:lnTo>
                  <a:pt x="1330778" y="193221"/>
                </a:lnTo>
                <a:lnTo>
                  <a:pt x="1415143" y="193221"/>
                </a:lnTo>
                <a:lnTo>
                  <a:pt x="1415143" y="152400"/>
                </a:lnTo>
                <a:lnTo>
                  <a:pt x="1515836" y="152400"/>
                </a:lnTo>
                <a:lnTo>
                  <a:pt x="1515836" y="95250"/>
                </a:lnTo>
                <a:lnTo>
                  <a:pt x="1616528" y="95250"/>
                </a:lnTo>
                <a:lnTo>
                  <a:pt x="1616528" y="89807"/>
                </a:lnTo>
                <a:lnTo>
                  <a:pt x="1913164" y="89807"/>
                </a:lnTo>
                <a:lnTo>
                  <a:pt x="1913164" y="73479"/>
                </a:lnTo>
                <a:lnTo>
                  <a:pt x="2016578" y="73479"/>
                </a:lnTo>
                <a:lnTo>
                  <a:pt x="2016578" y="59871"/>
                </a:lnTo>
                <a:lnTo>
                  <a:pt x="2114550" y="59871"/>
                </a:lnTo>
                <a:lnTo>
                  <a:pt x="2114550" y="48986"/>
                </a:lnTo>
                <a:lnTo>
                  <a:pt x="2226128" y="48986"/>
                </a:lnTo>
                <a:lnTo>
                  <a:pt x="2226128" y="35379"/>
                </a:lnTo>
                <a:lnTo>
                  <a:pt x="2324100" y="35379"/>
                </a:lnTo>
                <a:lnTo>
                  <a:pt x="2324100" y="21771"/>
                </a:lnTo>
                <a:lnTo>
                  <a:pt x="2517321" y="21771"/>
                </a:lnTo>
                <a:lnTo>
                  <a:pt x="2517321" y="8164"/>
                </a:lnTo>
                <a:lnTo>
                  <a:pt x="2618014" y="8164"/>
                </a:lnTo>
                <a:lnTo>
                  <a:pt x="2626178" y="0"/>
                </a:lnTo>
                <a:lnTo>
                  <a:pt x="2718707" y="0"/>
                </a:lnTo>
                <a:lnTo>
                  <a:pt x="2718707" y="204107"/>
                </a:lnTo>
                <a:lnTo>
                  <a:pt x="2623457" y="204107"/>
                </a:lnTo>
                <a:lnTo>
                  <a:pt x="2623457" y="204107"/>
                </a:lnTo>
                <a:lnTo>
                  <a:pt x="2623457" y="220436"/>
                </a:lnTo>
                <a:lnTo>
                  <a:pt x="2517321" y="220436"/>
                </a:lnTo>
                <a:lnTo>
                  <a:pt x="2517321" y="223157"/>
                </a:lnTo>
                <a:lnTo>
                  <a:pt x="2318657" y="223157"/>
                </a:lnTo>
                <a:lnTo>
                  <a:pt x="2318657" y="253093"/>
                </a:lnTo>
                <a:lnTo>
                  <a:pt x="2223407" y="253093"/>
                </a:lnTo>
                <a:lnTo>
                  <a:pt x="2223407" y="261257"/>
                </a:lnTo>
                <a:lnTo>
                  <a:pt x="2122714" y="261257"/>
                </a:lnTo>
                <a:lnTo>
                  <a:pt x="2122714" y="277586"/>
                </a:lnTo>
                <a:lnTo>
                  <a:pt x="2022021" y="277586"/>
                </a:lnTo>
                <a:lnTo>
                  <a:pt x="2022021" y="277586"/>
                </a:lnTo>
                <a:lnTo>
                  <a:pt x="2022021" y="293914"/>
                </a:lnTo>
                <a:lnTo>
                  <a:pt x="1913164" y="293914"/>
                </a:lnTo>
                <a:lnTo>
                  <a:pt x="1913164" y="299357"/>
                </a:lnTo>
                <a:lnTo>
                  <a:pt x="1815193" y="299357"/>
                </a:lnTo>
                <a:lnTo>
                  <a:pt x="1815193" y="299357"/>
                </a:lnTo>
                <a:lnTo>
                  <a:pt x="1608364" y="299357"/>
                </a:lnTo>
                <a:lnTo>
                  <a:pt x="1608364" y="323850"/>
                </a:lnTo>
                <a:lnTo>
                  <a:pt x="1521278" y="323850"/>
                </a:lnTo>
                <a:lnTo>
                  <a:pt x="1521278" y="381000"/>
                </a:lnTo>
                <a:lnTo>
                  <a:pt x="1412421" y="381000"/>
                </a:lnTo>
                <a:lnTo>
                  <a:pt x="1412421" y="427264"/>
                </a:lnTo>
                <a:lnTo>
                  <a:pt x="1317171" y="427264"/>
                </a:lnTo>
                <a:lnTo>
                  <a:pt x="1317171" y="457200"/>
                </a:lnTo>
                <a:lnTo>
                  <a:pt x="1213757" y="457200"/>
                </a:lnTo>
                <a:lnTo>
                  <a:pt x="1213757" y="495300"/>
                </a:lnTo>
                <a:lnTo>
                  <a:pt x="1115786" y="495300"/>
                </a:lnTo>
                <a:lnTo>
                  <a:pt x="1115786" y="585107"/>
                </a:lnTo>
                <a:lnTo>
                  <a:pt x="1012371" y="585107"/>
                </a:lnTo>
                <a:lnTo>
                  <a:pt x="1012371" y="593271"/>
                </a:lnTo>
                <a:lnTo>
                  <a:pt x="922564" y="593271"/>
                </a:lnTo>
                <a:lnTo>
                  <a:pt x="914400" y="593271"/>
                </a:lnTo>
                <a:lnTo>
                  <a:pt x="914400" y="677636"/>
                </a:lnTo>
                <a:lnTo>
                  <a:pt x="816428" y="677636"/>
                </a:lnTo>
                <a:lnTo>
                  <a:pt x="816428" y="764721"/>
                </a:lnTo>
                <a:lnTo>
                  <a:pt x="710293" y="764721"/>
                </a:lnTo>
                <a:lnTo>
                  <a:pt x="710293" y="840921"/>
                </a:lnTo>
                <a:lnTo>
                  <a:pt x="609600" y="840921"/>
                </a:lnTo>
                <a:lnTo>
                  <a:pt x="609600" y="955221"/>
                </a:lnTo>
                <a:lnTo>
                  <a:pt x="519793" y="955221"/>
                </a:lnTo>
                <a:lnTo>
                  <a:pt x="519793" y="1080407"/>
                </a:lnTo>
                <a:lnTo>
                  <a:pt x="405493" y="1080407"/>
                </a:lnTo>
                <a:lnTo>
                  <a:pt x="405493" y="1262743"/>
                </a:lnTo>
                <a:lnTo>
                  <a:pt x="312964" y="1262743"/>
                </a:lnTo>
                <a:lnTo>
                  <a:pt x="312964" y="1368879"/>
                </a:lnTo>
                <a:lnTo>
                  <a:pt x="212271" y="1368879"/>
                </a:lnTo>
                <a:lnTo>
                  <a:pt x="212271" y="1458686"/>
                </a:lnTo>
                <a:lnTo>
                  <a:pt x="106136" y="1458686"/>
                </a:lnTo>
                <a:lnTo>
                  <a:pt x="106136" y="1491343"/>
                </a:lnTo>
                <a:lnTo>
                  <a:pt x="0" y="1483179"/>
                </a:lnTo>
                <a:close/>
              </a:path>
            </a:pathLst>
          </a:custGeom>
          <a:solidFill>
            <a:schemeClr val="accent3">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Freeform: Shape 18">
            <a:extLst>
              <a:ext uri="{FF2B5EF4-FFF2-40B4-BE49-F238E27FC236}">
                <a16:creationId xmlns:a16="http://schemas.microsoft.com/office/drawing/2014/main" id="{341EDB81-BB4C-49C3-9C55-19BDBF7C5F7C}"/>
              </a:ext>
            </a:extLst>
          </p:cNvPr>
          <p:cNvSpPr/>
          <p:nvPr/>
        </p:nvSpPr>
        <p:spPr bwMode="auto">
          <a:xfrm>
            <a:off x="9081407" y="2487386"/>
            <a:ext cx="2713264" cy="1665514"/>
          </a:xfrm>
          <a:custGeom>
            <a:avLst/>
            <a:gdLst>
              <a:gd name="connsiteX0" fmla="*/ 0 w 2713264"/>
              <a:gd name="connsiteY0" fmla="*/ 1665514 h 1665514"/>
              <a:gd name="connsiteX1" fmla="*/ 0 w 2713264"/>
              <a:gd name="connsiteY1" fmla="*/ 1600200 h 1665514"/>
              <a:gd name="connsiteX2" fmla="*/ 97972 w 2713264"/>
              <a:gd name="connsiteY2" fmla="*/ 1600200 h 1665514"/>
              <a:gd name="connsiteX3" fmla="*/ 97972 w 2713264"/>
              <a:gd name="connsiteY3" fmla="*/ 1423307 h 1665514"/>
              <a:gd name="connsiteX4" fmla="*/ 206829 w 2713264"/>
              <a:gd name="connsiteY4" fmla="*/ 1423307 h 1665514"/>
              <a:gd name="connsiteX5" fmla="*/ 206829 w 2713264"/>
              <a:gd name="connsiteY5" fmla="*/ 1221921 h 1665514"/>
              <a:gd name="connsiteX6" fmla="*/ 304800 w 2713264"/>
              <a:gd name="connsiteY6" fmla="*/ 1221921 h 1665514"/>
              <a:gd name="connsiteX7" fmla="*/ 304800 w 2713264"/>
              <a:gd name="connsiteY7" fmla="*/ 979714 h 1665514"/>
              <a:gd name="connsiteX8" fmla="*/ 408214 w 2713264"/>
              <a:gd name="connsiteY8" fmla="*/ 979714 h 1665514"/>
              <a:gd name="connsiteX9" fmla="*/ 408214 w 2713264"/>
              <a:gd name="connsiteY9" fmla="*/ 819150 h 1665514"/>
              <a:gd name="connsiteX10" fmla="*/ 503464 w 2713264"/>
              <a:gd name="connsiteY10" fmla="*/ 819150 h 1665514"/>
              <a:gd name="connsiteX11" fmla="*/ 503464 w 2713264"/>
              <a:gd name="connsiteY11" fmla="*/ 751114 h 1665514"/>
              <a:gd name="connsiteX12" fmla="*/ 612322 w 2713264"/>
              <a:gd name="connsiteY12" fmla="*/ 751114 h 1665514"/>
              <a:gd name="connsiteX13" fmla="*/ 612322 w 2713264"/>
              <a:gd name="connsiteY13" fmla="*/ 568778 h 1665514"/>
              <a:gd name="connsiteX14" fmla="*/ 713014 w 2713264"/>
              <a:gd name="connsiteY14" fmla="*/ 568778 h 1665514"/>
              <a:gd name="connsiteX15" fmla="*/ 713014 w 2713264"/>
              <a:gd name="connsiteY15" fmla="*/ 457200 h 1665514"/>
              <a:gd name="connsiteX16" fmla="*/ 813707 w 2713264"/>
              <a:gd name="connsiteY16" fmla="*/ 457200 h 1665514"/>
              <a:gd name="connsiteX17" fmla="*/ 813707 w 2713264"/>
              <a:gd name="connsiteY17" fmla="*/ 359228 h 1665514"/>
              <a:gd name="connsiteX18" fmla="*/ 911679 w 2713264"/>
              <a:gd name="connsiteY18" fmla="*/ 359228 h 1665514"/>
              <a:gd name="connsiteX19" fmla="*/ 911679 w 2713264"/>
              <a:gd name="connsiteY19" fmla="*/ 323850 h 1665514"/>
              <a:gd name="connsiteX20" fmla="*/ 1009650 w 2713264"/>
              <a:gd name="connsiteY20" fmla="*/ 323850 h 1665514"/>
              <a:gd name="connsiteX21" fmla="*/ 1009650 w 2713264"/>
              <a:gd name="connsiteY21" fmla="*/ 280307 h 1665514"/>
              <a:gd name="connsiteX22" fmla="*/ 1113064 w 2713264"/>
              <a:gd name="connsiteY22" fmla="*/ 280307 h 1665514"/>
              <a:gd name="connsiteX23" fmla="*/ 1113064 w 2713264"/>
              <a:gd name="connsiteY23" fmla="*/ 255814 h 1665514"/>
              <a:gd name="connsiteX24" fmla="*/ 1213757 w 2713264"/>
              <a:gd name="connsiteY24" fmla="*/ 255814 h 1665514"/>
              <a:gd name="connsiteX25" fmla="*/ 1213757 w 2713264"/>
              <a:gd name="connsiteY25" fmla="*/ 201385 h 1665514"/>
              <a:gd name="connsiteX26" fmla="*/ 1306286 w 2713264"/>
              <a:gd name="connsiteY26" fmla="*/ 201385 h 1665514"/>
              <a:gd name="connsiteX27" fmla="*/ 1306286 w 2713264"/>
              <a:gd name="connsiteY27" fmla="*/ 163285 h 1665514"/>
              <a:gd name="connsiteX28" fmla="*/ 1406979 w 2713264"/>
              <a:gd name="connsiteY28" fmla="*/ 163285 h 1665514"/>
              <a:gd name="connsiteX29" fmla="*/ 1406979 w 2713264"/>
              <a:gd name="connsiteY29" fmla="*/ 130628 h 1665514"/>
              <a:gd name="connsiteX30" fmla="*/ 1616529 w 2713264"/>
              <a:gd name="connsiteY30" fmla="*/ 130628 h 1665514"/>
              <a:gd name="connsiteX31" fmla="*/ 1616529 w 2713264"/>
              <a:gd name="connsiteY31" fmla="*/ 111578 h 1665514"/>
              <a:gd name="connsiteX32" fmla="*/ 1711779 w 2713264"/>
              <a:gd name="connsiteY32" fmla="*/ 111578 h 1665514"/>
              <a:gd name="connsiteX33" fmla="*/ 1711779 w 2713264"/>
              <a:gd name="connsiteY33" fmla="*/ 97971 h 1665514"/>
              <a:gd name="connsiteX34" fmla="*/ 1817914 w 2713264"/>
              <a:gd name="connsiteY34" fmla="*/ 97971 h 1665514"/>
              <a:gd name="connsiteX35" fmla="*/ 1817914 w 2713264"/>
              <a:gd name="connsiteY35" fmla="*/ 97971 h 1665514"/>
              <a:gd name="connsiteX36" fmla="*/ 1817914 w 2713264"/>
              <a:gd name="connsiteY36" fmla="*/ 78921 h 1665514"/>
              <a:gd name="connsiteX37" fmla="*/ 1926772 w 2713264"/>
              <a:gd name="connsiteY37" fmla="*/ 78921 h 1665514"/>
              <a:gd name="connsiteX38" fmla="*/ 1926772 w 2713264"/>
              <a:gd name="connsiteY38" fmla="*/ 62593 h 1665514"/>
              <a:gd name="connsiteX39" fmla="*/ 2013857 w 2713264"/>
              <a:gd name="connsiteY39" fmla="*/ 62593 h 1665514"/>
              <a:gd name="connsiteX40" fmla="*/ 2013857 w 2713264"/>
              <a:gd name="connsiteY40" fmla="*/ 43543 h 1665514"/>
              <a:gd name="connsiteX41" fmla="*/ 2220686 w 2713264"/>
              <a:gd name="connsiteY41" fmla="*/ 43543 h 1665514"/>
              <a:gd name="connsiteX42" fmla="*/ 2220686 w 2713264"/>
              <a:gd name="connsiteY42" fmla="*/ 32657 h 1665514"/>
              <a:gd name="connsiteX43" fmla="*/ 2318657 w 2713264"/>
              <a:gd name="connsiteY43" fmla="*/ 32657 h 1665514"/>
              <a:gd name="connsiteX44" fmla="*/ 2318657 w 2713264"/>
              <a:gd name="connsiteY44" fmla="*/ 21771 h 1665514"/>
              <a:gd name="connsiteX45" fmla="*/ 2413907 w 2713264"/>
              <a:gd name="connsiteY45" fmla="*/ 21771 h 1665514"/>
              <a:gd name="connsiteX46" fmla="*/ 2413907 w 2713264"/>
              <a:gd name="connsiteY46" fmla="*/ 10885 h 1665514"/>
              <a:gd name="connsiteX47" fmla="*/ 2506436 w 2713264"/>
              <a:gd name="connsiteY47" fmla="*/ 10885 h 1665514"/>
              <a:gd name="connsiteX48" fmla="*/ 2506436 w 2713264"/>
              <a:gd name="connsiteY48" fmla="*/ 8164 h 1665514"/>
              <a:gd name="connsiteX49" fmla="*/ 2612572 w 2713264"/>
              <a:gd name="connsiteY49" fmla="*/ 8164 h 1665514"/>
              <a:gd name="connsiteX50" fmla="*/ 2612572 w 2713264"/>
              <a:gd name="connsiteY50" fmla="*/ 0 h 1665514"/>
              <a:gd name="connsiteX51" fmla="*/ 2713264 w 2713264"/>
              <a:gd name="connsiteY51" fmla="*/ 0 h 1665514"/>
              <a:gd name="connsiteX52" fmla="*/ 2713264 w 2713264"/>
              <a:gd name="connsiteY52" fmla="*/ 133350 h 1665514"/>
              <a:gd name="connsiteX53" fmla="*/ 2615293 w 2713264"/>
              <a:gd name="connsiteY53" fmla="*/ 133350 h 1665514"/>
              <a:gd name="connsiteX54" fmla="*/ 2615293 w 2713264"/>
              <a:gd name="connsiteY54" fmla="*/ 149678 h 1665514"/>
              <a:gd name="connsiteX55" fmla="*/ 2509157 w 2713264"/>
              <a:gd name="connsiteY55" fmla="*/ 149678 h 1665514"/>
              <a:gd name="connsiteX56" fmla="*/ 2509157 w 2713264"/>
              <a:gd name="connsiteY56" fmla="*/ 163285 h 1665514"/>
              <a:gd name="connsiteX57" fmla="*/ 2408464 w 2713264"/>
              <a:gd name="connsiteY57" fmla="*/ 163285 h 1665514"/>
              <a:gd name="connsiteX58" fmla="*/ 2408464 w 2713264"/>
              <a:gd name="connsiteY58" fmla="*/ 176893 h 1665514"/>
              <a:gd name="connsiteX59" fmla="*/ 2318657 w 2713264"/>
              <a:gd name="connsiteY59" fmla="*/ 176893 h 1665514"/>
              <a:gd name="connsiteX60" fmla="*/ 2318657 w 2713264"/>
              <a:gd name="connsiteY60" fmla="*/ 187778 h 1665514"/>
              <a:gd name="connsiteX61" fmla="*/ 2204357 w 2713264"/>
              <a:gd name="connsiteY61" fmla="*/ 187778 h 1665514"/>
              <a:gd name="connsiteX62" fmla="*/ 2204357 w 2713264"/>
              <a:gd name="connsiteY62" fmla="*/ 193221 h 1665514"/>
              <a:gd name="connsiteX63" fmla="*/ 2016579 w 2713264"/>
              <a:gd name="connsiteY63" fmla="*/ 193221 h 1665514"/>
              <a:gd name="connsiteX64" fmla="*/ 2016579 w 2713264"/>
              <a:gd name="connsiteY64" fmla="*/ 220435 h 1665514"/>
              <a:gd name="connsiteX65" fmla="*/ 1913164 w 2713264"/>
              <a:gd name="connsiteY65" fmla="*/ 220435 h 1665514"/>
              <a:gd name="connsiteX66" fmla="*/ 1913164 w 2713264"/>
              <a:gd name="connsiteY66" fmla="*/ 220435 h 1665514"/>
              <a:gd name="connsiteX67" fmla="*/ 1913164 w 2713264"/>
              <a:gd name="connsiteY67" fmla="*/ 236764 h 1665514"/>
              <a:gd name="connsiteX68" fmla="*/ 1812472 w 2713264"/>
              <a:gd name="connsiteY68" fmla="*/ 236764 h 1665514"/>
              <a:gd name="connsiteX69" fmla="*/ 1812472 w 2713264"/>
              <a:gd name="connsiteY69" fmla="*/ 269421 h 1665514"/>
              <a:gd name="connsiteX70" fmla="*/ 1616529 w 2713264"/>
              <a:gd name="connsiteY70" fmla="*/ 269421 h 1665514"/>
              <a:gd name="connsiteX71" fmla="*/ 1616529 w 2713264"/>
              <a:gd name="connsiteY71" fmla="*/ 312964 h 1665514"/>
              <a:gd name="connsiteX72" fmla="*/ 1412422 w 2713264"/>
              <a:gd name="connsiteY72" fmla="*/ 312964 h 1665514"/>
              <a:gd name="connsiteX73" fmla="*/ 1412422 w 2713264"/>
              <a:gd name="connsiteY73" fmla="*/ 348343 h 1665514"/>
              <a:gd name="connsiteX74" fmla="*/ 1306286 w 2713264"/>
              <a:gd name="connsiteY74" fmla="*/ 348343 h 1665514"/>
              <a:gd name="connsiteX75" fmla="*/ 1306286 w 2713264"/>
              <a:gd name="connsiteY75" fmla="*/ 381000 h 1665514"/>
              <a:gd name="connsiteX76" fmla="*/ 1219200 w 2713264"/>
              <a:gd name="connsiteY76" fmla="*/ 381000 h 1665514"/>
              <a:gd name="connsiteX77" fmla="*/ 1219200 w 2713264"/>
              <a:gd name="connsiteY77" fmla="*/ 449035 h 1665514"/>
              <a:gd name="connsiteX78" fmla="*/ 1104900 w 2713264"/>
              <a:gd name="connsiteY78" fmla="*/ 449035 h 1665514"/>
              <a:gd name="connsiteX79" fmla="*/ 1104900 w 2713264"/>
              <a:gd name="connsiteY79" fmla="*/ 478971 h 1665514"/>
              <a:gd name="connsiteX80" fmla="*/ 1012372 w 2713264"/>
              <a:gd name="connsiteY80" fmla="*/ 478971 h 1665514"/>
              <a:gd name="connsiteX81" fmla="*/ 1012372 w 2713264"/>
              <a:gd name="connsiteY81" fmla="*/ 522514 h 1665514"/>
              <a:gd name="connsiteX82" fmla="*/ 908957 w 2713264"/>
              <a:gd name="connsiteY82" fmla="*/ 522514 h 1665514"/>
              <a:gd name="connsiteX83" fmla="*/ 908957 w 2713264"/>
              <a:gd name="connsiteY83" fmla="*/ 576943 h 1665514"/>
              <a:gd name="connsiteX84" fmla="*/ 805543 w 2713264"/>
              <a:gd name="connsiteY84" fmla="*/ 576943 h 1665514"/>
              <a:gd name="connsiteX85" fmla="*/ 805543 w 2713264"/>
              <a:gd name="connsiteY85" fmla="*/ 688521 h 1665514"/>
              <a:gd name="connsiteX86" fmla="*/ 718457 w 2713264"/>
              <a:gd name="connsiteY86" fmla="*/ 688521 h 1665514"/>
              <a:gd name="connsiteX87" fmla="*/ 696686 w 2713264"/>
              <a:gd name="connsiteY87" fmla="*/ 688521 h 1665514"/>
              <a:gd name="connsiteX88" fmla="*/ 696686 w 2713264"/>
              <a:gd name="connsiteY88" fmla="*/ 794657 h 1665514"/>
              <a:gd name="connsiteX89" fmla="*/ 612322 w 2713264"/>
              <a:gd name="connsiteY89" fmla="*/ 794657 h 1665514"/>
              <a:gd name="connsiteX90" fmla="*/ 612322 w 2713264"/>
              <a:gd name="connsiteY90" fmla="*/ 976993 h 1665514"/>
              <a:gd name="connsiteX91" fmla="*/ 506186 w 2713264"/>
              <a:gd name="connsiteY91" fmla="*/ 976993 h 1665514"/>
              <a:gd name="connsiteX92" fmla="*/ 506186 w 2713264"/>
              <a:gd name="connsiteY92" fmla="*/ 1045028 h 1665514"/>
              <a:gd name="connsiteX93" fmla="*/ 413657 w 2713264"/>
              <a:gd name="connsiteY93" fmla="*/ 1045028 h 1665514"/>
              <a:gd name="connsiteX94" fmla="*/ 413657 w 2713264"/>
              <a:gd name="connsiteY94" fmla="*/ 1189264 h 1665514"/>
              <a:gd name="connsiteX95" fmla="*/ 323850 w 2713264"/>
              <a:gd name="connsiteY95" fmla="*/ 1189264 h 1665514"/>
              <a:gd name="connsiteX96" fmla="*/ 323850 w 2713264"/>
              <a:gd name="connsiteY96" fmla="*/ 1393371 h 1665514"/>
              <a:gd name="connsiteX97" fmla="*/ 220436 w 2713264"/>
              <a:gd name="connsiteY97" fmla="*/ 1393371 h 1665514"/>
              <a:gd name="connsiteX98" fmla="*/ 220436 w 2713264"/>
              <a:gd name="connsiteY98" fmla="*/ 1567543 h 1665514"/>
              <a:gd name="connsiteX99" fmla="*/ 122464 w 2713264"/>
              <a:gd name="connsiteY99" fmla="*/ 1567543 h 1665514"/>
              <a:gd name="connsiteX100" fmla="*/ 122464 w 2713264"/>
              <a:gd name="connsiteY100" fmla="*/ 1657350 h 1665514"/>
              <a:gd name="connsiteX101" fmla="*/ 0 w 2713264"/>
              <a:gd name="connsiteY101" fmla="*/ 1665514 h 166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713264" h="1665514">
                <a:moveTo>
                  <a:pt x="0" y="1665514"/>
                </a:moveTo>
                <a:lnTo>
                  <a:pt x="0" y="1600200"/>
                </a:lnTo>
                <a:lnTo>
                  <a:pt x="97972" y="1600200"/>
                </a:lnTo>
                <a:lnTo>
                  <a:pt x="97972" y="1423307"/>
                </a:lnTo>
                <a:lnTo>
                  <a:pt x="206829" y="1423307"/>
                </a:lnTo>
                <a:lnTo>
                  <a:pt x="206829" y="1221921"/>
                </a:lnTo>
                <a:lnTo>
                  <a:pt x="304800" y="1221921"/>
                </a:lnTo>
                <a:lnTo>
                  <a:pt x="304800" y="979714"/>
                </a:lnTo>
                <a:lnTo>
                  <a:pt x="408214" y="979714"/>
                </a:lnTo>
                <a:lnTo>
                  <a:pt x="408214" y="819150"/>
                </a:lnTo>
                <a:lnTo>
                  <a:pt x="503464" y="819150"/>
                </a:lnTo>
                <a:lnTo>
                  <a:pt x="503464" y="751114"/>
                </a:lnTo>
                <a:lnTo>
                  <a:pt x="612322" y="751114"/>
                </a:lnTo>
                <a:lnTo>
                  <a:pt x="612322" y="568778"/>
                </a:lnTo>
                <a:lnTo>
                  <a:pt x="713014" y="568778"/>
                </a:lnTo>
                <a:lnTo>
                  <a:pt x="713014" y="457200"/>
                </a:lnTo>
                <a:lnTo>
                  <a:pt x="813707" y="457200"/>
                </a:lnTo>
                <a:lnTo>
                  <a:pt x="813707" y="359228"/>
                </a:lnTo>
                <a:lnTo>
                  <a:pt x="911679" y="359228"/>
                </a:lnTo>
                <a:lnTo>
                  <a:pt x="911679" y="323850"/>
                </a:lnTo>
                <a:lnTo>
                  <a:pt x="1009650" y="323850"/>
                </a:lnTo>
                <a:lnTo>
                  <a:pt x="1009650" y="280307"/>
                </a:lnTo>
                <a:lnTo>
                  <a:pt x="1113064" y="280307"/>
                </a:lnTo>
                <a:lnTo>
                  <a:pt x="1113064" y="255814"/>
                </a:lnTo>
                <a:lnTo>
                  <a:pt x="1213757" y="255814"/>
                </a:lnTo>
                <a:lnTo>
                  <a:pt x="1213757" y="201385"/>
                </a:lnTo>
                <a:lnTo>
                  <a:pt x="1306286" y="201385"/>
                </a:lnTo>
                <a:lnTo>
                  <a:pt x="1306286" y="163285"/>
                </a:lnTo>
                <a:lnTo>
                  <a:pt x="1406979" y="163285"/>
                </a:lnTo>
                <a:lnTo>
                  <a:pt x="1406979" y="130628"/>
                </a:lnTo>
                <a:lnTo>
                  <a:pt x="1616529" y="130628"/>
                </a:lnTo>
                <a:lnTo>
                  <a:pt x="1616529" y="111578"/>
                </a:lnTo>
                <a:lnTo>
                  <a:pt x="1711779" y="111578"/>
                </a:lnTo>
                <a:lnTo>
                  <a:pt x="1711779" y="97971"/>
                </a:lnTo>
                <a:lnTo>
                  <a:pt x="1817914" y="97971"/>
                </a:lnTo>
                <a:lnTo>
                  <a:pt x="1817914" y="97971"/>
                </a:lnTo>
                <a:lnTo>
                  <a:pt x="1817914" y="78921"/>
                </a:lnTo>
                <a:lnTo>
                  <a:pt x="1926772" y="78921"/>
                </a:lnTo>
                <a:lnTo>
                  <a:pt x="1926772" y="62593"/>
                </a:lnTo>
                <a:lnTo>
                  <a:pt x="2013857" y="62593"/>
                </a:lnTo>
                <a:lnTo>
                  <a:pt x="2013857" y="43543"/>
                </a:lnTo>
                <a:lnTo>
                  <a:pt x="2220686" y="43543"/>
                </a:lnTo>
                <a:lnTo>
                  <a:pt x="2220686" y="32657"/>
                </a:lnTo>
                <a:lnTo>
                  <a:pt x="2318657" y="32657"/>
                </a:lnTo>
                <a:lnTo>
                  <a:pt x="2318657" y="21771"/>
                </a:lnTo>
                <a:lnTo>
                  <a:pt x="2413907" y="21771"/>
                </a:lnTo>
                <a:lnTo>
                  <a:pt x="2413907" y="10885"/>
                </a:lnTo>
                <a:lnTo>
                  <a:pt x="2506436" y="10885"/>
                </a:lnTo>
                <a:lnTo>
                  <a:pt x="2506436" y="8164"/>
                </a:lnTo>
                <a:lnTo>
                  <a:pt x="2612572" y="8164"/>
                </a:lnTo>
                <a:lnTo>
                  <a:pt x="2612572" y="0"/>
                </a:lnTo>
                <a:lnTo>
                  <a:pt x="2713264" y="0"/>
                </a:lnTo>
                <a:lnTo>
                  <a:pt x="2713264" y="133350"/>
                </a:lnTo>
                <a:lnTo>
                  <a:pt x="2615293" y="133350"/>
                </a:lnTo>
                <a:lnTo>
                  <a:pt x="2615293" y="149678"/>
                </a:lnTo>
                <a:lnTo>
                  <a:pt x="2509157" y="149678"/>
                </a:lnTo>
                <a:lnTo>
                  <a:pt x="2509157" y="163285"/>
                </a:lnTo>
                <a:lnTo>
                  <a:pt x="2408464" y="163285"/>
                </a:lnTo>
                <a:lnTo>
                  <a:pt x="2408464" y="176893"/>
                </a:lnTo>
                <a:lnTo>
                  <a:pt x="2318657" y="176893"/>
                </a:lnTo>
                <a:lnTo>
                  <a:pt x="2318657" y="187778"/>
                </a:lnTo>
                <a:lnTo>
                  <a:pt x="2204357" y="187778"/>
                </a:lnTo>
                <a:lnTo>
                  <a:pt x="2204357" y="193221"/>
                </a:lnTo>
                <a:lnTo>
                  <a:pt x="2016579" y="193221"/>
                </a:lnTo>
                <a:lnTo>
                  <a:pt x="2016579" y="220435"/>
                </a:lnTo>
                <a:lnTo>
                  <a:pt x="1913164" y="220435"/>
                </a:lnTo>
                <a:lnTo>
                  <a:pt x="1913164" y="220435"/>
                </a:lnTo>
                <a:lnTo>
                  <a:pt x="1913164" y="236764"/>
                </a:lnTo>
                <a:lnTo>
                  <a:pt x="1812472" y="236764"/>
                </a:lnTo>
                <a:lnTo>
                  <a:pt x="1812472" y="269421"/>
                </a:lnTo>
                <a:lnTo>
                  <a:pt x="1616529" y="269421"/>
                </a:lnTo>
                <a:lnTo>
                  <a:pt x="1616529" y="312964"/>
                </a:lnTo>
                <a:lnTo>
                  <a:pt x="1412422" y="312964"/>
                </a:lnTo>
                <a:lnTo>
                  <a:pt x="1412422" y="348343"/>
                </a:lnTo>
                <a:lnTo>
                  <a:pt x="1306286" y="348343"/>
                </a:lnTo>
                <a:lnTo>
                  <a:pt x="1306286" y="381000"/>
                </a:lnTo>
                <a:lnTo>
                  <a:pt x="1219200" y="381000"/>
                </a:lnTo>
                <a:lnTo>
                  <a:pt x="1219200" y="449035"/>
                </a:lnTo>
                <a:lnTo>
                  <a:pt x="1104900" y="449035"/>
                </a:lnTo>
                <a:lnTo>
                  <a:pt x="1104900" y="478971"/>
                </a:lnTo>
                <a:lnTo>
                  <a:pt x="1012372" y="478971"/>
                </a:lnTo>
                <a:lnTo>
                  <a:pt x="1012372" y="522514"/>
                </a:lnTo>
                <a:lnTo>
                  <a:pt x="908957" y="522514"/>
                </a:lnTo>
                <a:lnTo>
                  <a:pt x="908957" y="576943"/>
                </a:lnTo>
                <a:lnTo>
                  <a:pt x="805543" y="576943"/>
                </a:lnTo>
                <a:lnTo>
                  <a:pt x="805543" y="688521"/>
                </a:lnTo>
                <a:lnTo>
                  <a:pt x="718457" y="688521"/>
                </a:lnTo>
                <a:lnTo>
                  <a:pt x="696686" y="688521"/>
                </a:lnTo>
                <a:lnTo>
                  <a:pt x="696686" y="794657"/>
                </a:lnTo>
                <a:lnTo>
                  <a:pt x="612322" y="794657"/>
                </a:lnTo>
                <a:lnTo>
                  <a:pt x="612322" y="976993"/>
                </a:lnTo>
                <a:lnTo>
                  <a:pt x="506186" y="976993"/>
                </a:lnTo>
                <a:lnTo>
                  <a:pt x="506186" y="1045028"/>
                </a:lnTo>
                <a:lnTo>
                  <a:pt x="413657" y="1045028"/>
                </a:lnTo>
                <a:lnTo>
                  <a:pt x="413657" y="1189264"/>
                </a:lnTo>
                <a:lnTo>
                  <a:pt x="323850" y="1189264"/>
                </a:lnTo>
                <a:lnTo>
                  <a:pt x="323850" y="1393371"/>
                </a:lnTo>
                <a:lnTo>
                  <a:pt x="220436" y="1393371"/>
                </a:lnTo>
                <a:lnTo>
                  <a:pt x="220436" y="1567543"/>
                </a:lnTo>
                <a:lnTo>
                  <a:pt x="122464" y="1567543"/>
                </a:lnTo>
                <a:lnTo>
                  <a:pt x="122464" y="1657350"/>
                </a:lnTo>
                <a:lnTo>
                  <a:pt x="0" y="1665514"/>
                </a:lnTo>
                <a:close/>
              </a:path>
            </a:pathLst>
          </a:custGeom>
          <a:solidFill>
            <a:schemeClr val="accent2">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8" name="Freeform: Shape 1037">
            <a:extLst>
              <a:ext uri="{FF2B5EF4-FFF2-40B4-BE49-F238E27FC236}">
                <a16:creationId xmlns:a16="http://schemas.microsoft.com/office/drawing/2014/main" id="{71AA60B8-DA2A-455B-958B-4E8AC5C24753}"/>
              </a:ext>
            </a:extLst>
          </p:cNvPr>
          <p:cNvSpPr/>
          <p:nvPr/>
        </p:nvSpPr>
        <p:spPr bwMode="auto">
          <a:xfrm>
            <a:off x="8989695" y="2537460"/>
            <a:ext cx="2803208" cy="1623060"/>
          </a:xfrm>
          <a:custGeom>
            <a:avLst/>
            <a:gdLst>
              <a:gd name="connsiteX0" fmla="*/ 0 w 2803208"/>
              <a:gd name="connsiteY0" fmla="*/ 1623060 h 1623060"/>
              <a:gd name="connsiteX1" fmla="*/ 94298 w 2803208"/>
              <a:gd name="connsiteY1" fmla="*/ 1623060 h 1623060"/>
              <a:gd name="connsiteX2" fmla="*/ 94298 w 2803208"/>
              <a:gd name="connsiteY2" fmla="*/ 1583055 h 1623060"/>
              <a:gd name="connsiteX3" fmla="*/ 197168 w 2803208"/>
              <a:gd name="connsiteY3" fmla="*/ 1583055 h 1623060"/>
              <a:gd name="connsiteX4" fmla="*/ 197168 w 2803208"/>
              <a:gd name="connsiteY4" fmla="*/ 1440180 h 1623060"/>
              <a:gd name="connsiteX5" fmla="*/ 297180 w 2803208"/>
              <a:gd name="connsiteY5" fmla="*/ 1440180 h 1623060"/>
              <a:gd name="connsiteX6" fmla="*/ 297180 w 2803208"/>
              <a:gd name="connsiteY6" fmla="*/ 1248728 h 1623060"/>
              <a:gd name="connsiteX7" fmla="*/ 394335 w 2803208"/>
              <a:gd name="connsiteY7" fmla="*/ 1248728 h 1623060"/>
              <a:gd name="connsiteX8" fmla="*/ 394335 w 2803208"/>
              <a:gd name="connsiteY8" fmla="*/ 1022985 h 1623060"/>
              <a:gd name="connsiteX9" fmla="*/ 500063 w 2803208"/>
              <a:gd name="connsiteY9" fmla="*/ 1022985 h 1623060"/>
              <a:gd name="connsiteX10" fmla="*/ 500063 w 2803208"/>
              <a:gd name="connsiteY10" fmla="*/ 871538 h 1623060"/>
              <a:gd name="connsiteX11" fmla="*/ 588645 w 2803208"/>
              <a:gd name="connsiteY11" fmla="*/ 871538 h 1623060"/>
              <a:gd name="connsiteX12" fmla="*/ 588645 w 2803208"/>
              <a:gd name="connsiteY12" fmla="*/ 808673 h 1623060"/>
              <a:gd name="connsiteX13" fmla="*/ 700088 w 2803208"/>
              <a:gd name="connsiteY13" fmla="*/ 808673 h 1623060"/>
              <a:gd name="connsiteX14" fmla="*/ 700088 w 2803208"/>
              <a:gd name="connsiteY14" fmla="*/ 631508 h 1623060"/>
              <a:gd name="connsiteX15" fmla="*/ 805815 w 2803208"/>
              <a:gd name="connsiteY15" fmla="*/ 631508 h 1623060"/>
              <a:gd name="connsiteX16" fmla="*/ 805815 w 2803208"/>
              <a:gd name="connsiteY16" fmla="*/ 502920 h 1623060"/>
              <a:gd name="connsiteX17" fmla="*/ 900113 w 2803208"/>
              <a:gd name="connsiteY17" fmla="*/ 502920 h 1623060"/>
              <a:gd name="connsiteX18" fmla="*/ 900113 w 2803208"/>
              <a:gd name="connsiteY18" fmla="*/ 411480 h 1623060"/>
              <a:gd name="connsiteX19" fmla="*/ 1011555 w 2803208"/>
              <a:gd name="connsiteY19" fmla="*/ 411480 h 1623060"/>
              <a:gd name="connsiteX20" fmla="*/ 1011555 w 2803208"/>
              <a:gd name="connsiteY20" fmla="*/ 374333 h 1623060"/>
              <a:gd name="connsiteX21" fmla="*/ 1097280 w 2803208"/>
              <a:gd name="connsiteY21" fmla="*/ 374333 h 1623060"/>
              <a:gd name="connsiteX22" fmla="*/ 1097280 w 2803208"/>
              <a:gd name="connsiteY22" fmla="*/ 320040 h 1623060"/>
              <a:gd name="connsiteX23" fmla="*/ 1200150 w 2803208"/>
              <a:gd name="connsiteY23" fmla="*/ 320040 h 1623060"/>
              <a:gd name="connsiteX24" fmla="*/ 1200150 w 2803208"/>
              <a:gd name="connsiteY24" fmla="*/ 285750 h 1623060"/>
              <a:gd name="connsiteX25" fmla="*/ 1303020 w 2803208"/>
              <a:gd name="connsiteY25" fmla="*/ 285750 h 1623060"/>
              <a:gd name="connsiteX26" fmla="*/ 1303020 w 2803208"/>
              <a:gd name="connsiteY26" fmla="*/ 225743 h 1623060"/>
              <a:gd name="connsiteX27" fmla="*/ 1400175 w 2803208"/>
              <a:gd name="connsiteY27" fmla="*/ 225743 h 1623060"/>
              <a:gd name="connsiteX28" fmla="*/ 1400175 w 2803208"/>
              <a:gd name="connsiteY28" fmla="*/ 188595 h 1623060"/>
              <a:gd name="connsiteX29" fmla="*/ 1500188 w 2803208"/>
              <a:gd name="connsiteY29" fmla="*/ 188595 h 1623060"/>
              <a:gd name="connsiteX30" fmla="*/ 1500188 w 2803208"/>
              <a:gd name="connsiteY30" fmla="*/ 162878 h 1623060"/>
              <a:gd name="connsiteX31" fmla="*/ 1688783 w 2803208"/>
              <a:gd name="connsiteY31" fmla="*/ 162878 h 1623060"/>
              <a:gd name="connsiteX32" fmla="*/ 1688783 w 2803208"/>
              <a:gd name="connsiteY32" fmla="*/ 125730 h 1623060"/>
              <a:gd name="connsiteX33" fmla="*/ 1808798 w 2803208"/>
              <a:gd name="connsiteY33" fmla="*/ 125730 h 1623060"/>
              <a:gd name="connsiteX34" fmla="*/ 1808798 w 2803208"/>
              <a:gd name="connsiteY34" fmla="*/ 117158 h 1623060"/>
              <a:gd name="connsiteX35" fmla="*/ 1900238 w 2803208"/>
              <a:gd name="connsiteY35" fmla="*/ 117158 h 1623060"/>
              <a:gd name="connsiteX36" fmla="*/ 1900238 w 2803208"/>
              <a:gd name="connsiteY36" fmla="*/ 94298 h 1623060"/>
              <a:gd name="connsiteX37" fmla="*/ 2003108 w 2803208"/>
              <a:gd name="connsiteY37" fmla="*/ 94298 h 1623060"/>
              <a:gd name="connsiteX38" fmla="*/ 2003108 w 2803208"/>
              <a:gd name="connsiteY38" fmla="*/ 80010 h 1623060"/>
              <a:gd name="connsiteX39" fmla="*/ 2111693 w 2803208"/>
              <a:gd name="connsiteY39" fmla="*/ 80010 h 1623060"/>
              <a:gd name="connsiteX40" fmla="*/ 2111693 w 2803208"/>
              <a:gd name="connsiteY40" fmla="*/ 51435 h 1623060"/>
              <a:gd name="connsiteX41" fmla="*/ 2314575 w 2803208"/>
              <a:gd name="connsiteY41" fmla="*/ 51435 h 1623060"/>
              <a:gd name="connsiteX42" fmla="*/ 2314575 w 2803208"/>
              <a:gd name="connsiteY42" fmla="*/ 40005 h 1623060"/>
              <a:gd name="connsiteX43" fmla="*/ 2403158 w 2803208"/>
              <a:gd name="connsiteY43" fmla="*/ 40005 h 1623060"/>
              <a:gd name="connsiteX44" fmla="*/ 2408873 w 2803208"/>
              <a:gd name="connsiteY44" fmla="*/ 40005 h 1623060"/>
              <a:gd name="connsiteX45" fmla="*/ 2517458 w 2803208"/>
              <a:gd name="connsiteY45" fmla="*/ 40005 h 1623060"/>
              <a:gd name="connsiteX46" fmla="*/ 2517458 w 2803208"/>
              <a:gd name="connsiteY46" fmla="*/ 22860 h 1623060"/>
              <a:gd name="connsiteX47" fmla="*/ 2514600 w 2803208"/>
              <a:gd name="connsiteY47" fmla="*/ 22860 h 1623060"/>
              <a:gd name="connsiteX48" fmla="*/ 2623185 w 2803208"/>
              <a:gd name="connsiteY48" fmla="*/ 22860 h 1623060"/>
              <a:gd name="connsiteX49" fmla="*/ 2623185 w 2803208"/>
              <a:gd name="connsiteY49" fmla="*/ 11430 h 1623060"/>
              <a:gd name="connsiteX50" fmla="*/ 2708910 w 2803208"/>
              <a:gd name="connsiteY50" fmla="*/ 11430 h 1623060"/>
              <a:gd name="connsiteX51" fmla="*/ 2708910 w 2803208"/>
              <a:gd name="connsiteY51" fmla="*/ 0 h 1623060"/>
              <a:gd name="connsiteX52" fmla="*/ 2803208 w 2803208"/>
              <a:gd name="connsiteY52" fmla="*/ 0 h 162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803208" h="1623060">
                <a:moveTo>
                  <a:pt x="0" y="1623060"/>
                </a:moveTo>
                <a:lnTo>
                  <a:pt x="94298" y="1623060"/>
                </a:lnTo>
                <a:lnTo>
                  <a:pt x="94298" y="1583055"/>
                </a:lnTo>
                <a:lnTo>
                  <a:pt x="197168" y="1583055"/>
                </a:lnTo>
                <a:lnTo>
                  <a:pt x="197168" y="1440180"/>
                </a:lnTo>
                <a:lnTo>
                  <a:pt x="297180" y="1440180"/>
                </a:lnTo>
                <a:lnTo>
                  <a:pt x="297180" y="1248728"/>
                </a:lnTo>
                <a:lnTo>
                  <a:pt x="394335" y="1248728"/>
                </a:lnTo>
                <a:lnTo>
                  <a:pt x="394335" y="1022985"/>
                </a:lnTo>
                <a:lnTo>
                  <a:pt x="500063" y="1022985"/>
                </a:lnTo>
                <a:lnTo>
                  <a:pt x="500063" y="871538"/>
                </a:lnTo>
                <a:lnTo>
                  <a:pt x="588645" y="871538"/>
                </a:lnTo>
                <a:lnTo>
                  <a:pt x="588645" y="808673"/>
                </a:lnTo>
                <a:lnTo>
                  <a:pt x="700088" y="808673"/>
                </a:lnTo>
                <a:lnTo>
                  <a:pt x="700088" y="631508"/>
                </a:lnTo>
                <a:lnTo>
                  <a:pt x="805815" y="631508"/>
                </a:lnTo>
                <a:lnTo>
                  <a:pt x="805815" y="502920"/>
                </a:lnTo>
                <a:lnTo>
                  <a:pt x="900113" y="502920"/>
                </a:lnTo>
                <a:lnTo>
                  <a:pt x="900113" y="411480"/>
                </a:lnTo>
                <a:lnTo>
                  <a:pt x="1011555" y="411480"/>
                </a:lnTo>
                <a:lnTo>
                  <a:pt x="1011555" y="374333"/>
                </a:lnTo>
                <a:lnTo>
                  <a:pt x="1097280" y="374333"/>
                </a:lnTo>
                <a:lnTo>
                  <a:pt x="1097280" y="320040"/>
                </a:lnTo>
                <a:lnTo>
                  <a:pt x="1200150" y="320040"/>
                </a:lnTo>
                <a:lnTo>
                  <a:pt x="1200150" y="285750"/>
                </a:lnTo>
                <a:lnTo>
                  <a:pt x="1303020" y="285750"/>
                </a:lnTo>
                <a:lnTo>
                  <a:pt x="1303020" y="225743"/>
                </a:lnTo>
                <a:lnTo>
                  <a:pt x="1400175" y="225743"/>
                </a:lnTo>
                <a:lnTo>
                  <a:pt x="1400175" y="188595"/>
                </a:lnTo>
                <a:lnTo>
                  <a:pt x="1500188" y="188595"/>
                </a:lnTo>
                <a:lnTo>
                  <a:pt x="1500188" y="162878"/>
                </a:lnTo>
                <a:lnTo>
                  <a:pt x="1688783" y="162878"/>
                </a:lnTo>
                <a:lnTo>
                  <a:pt x="1688783" y="125730"/>
                </a:lnTo>
                <a:lnTo>
                  <a:pt x="1808798" y="125730"/>
                </a:lnTo>
                <a:lnTo>
                  <a:pt x="1808798" y="117158"/>
                </a:lnTo>
                <a:lnTo>
                  <a:pt x="1900238" y="117158"/>
                </a:lnTo>
                <a:lnTo>
                  <a:pt x="1900238" y="94298"/>
                </a:lnTo>
                <a:lnTo>
                  <a:pt x="2003108" y="94298"/>
                </a:lnTo>
                <a:lnTo>
                  <a:pt x="2003108" y="80010"/>
                </a:lnTo>
                <a:lnTo>
                  <a:pt x="2111693" y="80010"/>
                </a:lnTo>
                <a:lnTo>
                  <a:pt x="2111693" y="51435"/>
                </a:lnTo>
                <a:lnTo>
                  <a:pt x="2314575" y="51435"/>
                </a:lnTo>
                <a:lnTo>
                  <a:pt x="2314575" y="40005"/>
                </a:lnTo>
                <a:lnTo>
                  <a:pt x="2403158" y="40005"/>
                </a:lnTo>
                <a:lnTo>
                  <a:pt x="2408873" y="40005"/>
                </a:lnTo>
                <a:lnTo>
                  <a:pt x="2517458" y="40005"/>
                </a:lnTo>
                <a:lnTo>
                  <a:pt x="2517458" y="22860"/>
                </a:lnTo>
                <a:lnTo>
                  <a:pt x="2514600" y="22860"/>
                </a:lnTo>
                <a:lnTo>
                  <a:pt x="2623185" y="22860"/>
                </a:lnTo>
                <a:lnTo>
                  <a:pt x="2623185" y="11430"/>
                </a:lnTo>
                <a:lnTo>
                  <a:pt x="2708910" y="11430"/>
                </a:lnTo>
                <a:lnTo>
                  <a:pt x="2708910" y="0"/>
                </a:lnTo>
                <a:lnTo>
                  <a:pt x="2803208"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Freeform: Shape 3">
            <a:extLst>
              <a:ext uri="{FF2B5EF4-FFF2-40B4-BE49-F238E27FC236}">
                <a16:creationId xmlns:a16="http://schemas.microsoft.com/office/drawing/2014/main" id="{0C3B4B0A-4505-473F-BAA7-E09797D13E80}"/>
              </a:ext>
            </a:extLst>
          </p:cNvPr>
          <p:cNvSpPr/>
          <p:nvPr/>
        </p:nvSpPr>
        <p:spPr bwMode="auto">
          <a:xfrm>
            <a:off x="8995611" y="2751221"/>
            <a:ext cx="2795336" cy="1415716"/>
          </a:xfrm>
          <a:custGeom>
            <a:avLst/>
            <a:gdLst>
              <a:gd name="connsiteX0" fmla="*/ 0 w 2795336"/>
              <a:gd name="connsiteY0" fmla="*/ 1415716 h 1415716"/>
              <a:gd name="connsiteX1" fmla="*/ 96252 w 2795336"/>
              <a:gd name="connsiteY1" fmla="*/ 1415716 h 1415716"/>
              <a:gd name="connsiteX2" fmla="*/ 96252 w 2795336"/>
              <a:gd name="connsiteY2" fmla="*/ 1415716 h 1415716"/>
              <a:gd name="connsiteX3" fmla="*/ 180473 w 2795336"/>
              <a:gd name="connsiteY3" fmla="*/ 1415716 h 1415716"/>
              <a:gd name="connsiteX4" fmla="*/ 180473 w 2795336"/>
              <a:gd name="connsiteY4" fmla="*/ 1323474 h 1415716"/>
              <a:gd name="connsiteX5" fmla="*/ 288757 w 2795336"/>
              <a:gd name="connsiteY5" fmla="*/ 1323474 h 1415716"/>
              <a:gd name="connsiteX6" fmla="*/ 288757 w 2795336"/>
              <a:gd name="connsiteY6" fmla="*/ 1199147 h 1415716"/>
              <a:gd name="connsiteX7" fmla="*/ 385010 w 2795336"/>
              <a:gd name="connsiteY7" fmla="*/ 1199147 h 1415716"/>
              <a:gd name="connsiteX8" fmla="*/ 385010 w 2795336"/>
              <a:gd name="connsiteY8" fmla="*/ 1062790 h 1415716"/>
              <a:gd name="connsiteX9" fmla="*/ 493294 w 2795336"/>
              <a:gd name="connsiteY9" fmla="*/ 1062790 h 1415716"/>
              <a:gd name="connsiteX10" fmla="*/ 493294 w 2795336"/>
              <a:gd name="connsiteY10" fmla="*/ 878305 h 1415716"/>
              <a:gd name="connsiteX11" fmla="*/ 597568 w 2795336"/>
              <a:gd name="connsiteY11" fmla="*/ 878305 h 1415716"/>
              <a:gd name="connsiteX12" fmla="*/ 597568 w 2795336"/>
              <a:gd name="connsiteY12" fmla="*/ 745958 h 1415716"/>
              <a:gd name="connsiteX13" fmla="*/ 693821 w 2795336"/>
              <a:gd name="connsiteY13" fmla="*/ 745958 h 1415716"/>
              <a:gd name="connsiteX14" fmla="*/ 693821 w 2795336"/>
              <a:gd name="connsiteY14" fmla="*/ 629653 h 1415716"/>
              <a:gd name="connsiteX15" fmla="*/ 794084 w 2795336"/>
              <a:gd name="connsiteY15" fmla="*/ 629653 h 1415716"/>
              <a:gd name="connsiteX16" fmla="*/ 794084 w 2795336"/>
              <a:gd name="connsiteY16" fmla="*/ 549442 h 1415716"/>
              <a:gd name="connsiteX17" fmla="*/ 894347 w 2795336"/>
              <a:gd name="connsiteY17" fmla="*/ 549442 h 1415716"/>
              <a:gd name="connsiteX18" fmla="*/ 894347 w 2795336"/>
              <a:gd name="connsiteY18" fmla="*/ 461211 h 1415716"/>
              <a:gd name="connsiteX19" fmla="*/ 990600 w 2795336"/>
              <a:gd name="connsiteY19" fmla="*/ 461211 h 1415716"/>
              <a:gd name="connsiteX20" fmla="*/ 990600 w 2795336"/>
              <a:gd name="connsiteY20" fmla="*/ 376990 h 1415716"/>
              <a:gd name="connsiteX21" fmla="*/ 1102894 w 2795336"/>
              <a:gd name="connsiteY21" fmla="*/ 376990 h 1415716"/>
              <a:gd name="connsiteX22" fmla="*/ 1102894 w 2795336"/>
              <a:gd name="connsiteY22" fmla="*/ 360947 h 1415716"/>
              <a:gd name="connsiteX23" fmla="*/ 1195136 w 2795336"/>
              <a:gd name="connsiteY23" fmla="*/ 360947 h 1415716"/>
              <a:gd name="connsiteX24" fmla="*/ 1195136 w 2795336"/>
              <a:gd name="connsiteY24" fmla="*/ 276726 h 1415716"/>
              <a:gd name="connsiteX25" fmla="*/ 1295400 w 2795336"/>
              <a:gd name="connsiteY25" fmla="*/ 276726 h 1415716"/>
              <a:gd name="connsiteX26" fmla="*/ 1295400 w 2795336"/>
              <a:gd name="connsiteY26" fmla="*/ 240632 h 1415716"/>
              <a:gd name="connsiteX27" fmla="*/ 1399673 w 2795336"/>
              <a:gd name="connsiteY27" fmla="*/ 240632 h 1415716"/>
              <a:gd name="connsiteX28" fmla="*/ 1399673 w 2795336"/>
              <a:gd name="connsiteY28" fmla="*/ 216568 h 1415716"/>
              <a:gd name="connsiteX29" fmla="*/ 1499936 w 2795336"/>
              <a:gd name="connsiteY29" fmla="*/ 216568 h 1415716"/>
              <a:gd name="connsiteX30" fmla="*/ 1499936 w 2795336"/>
              <a:gd name="connsiteY30" fmla="*/ 176463 h 1415716"/>
              <a:gd name="connsiteX31" fmla="*/ 1592178 w 2795336"/>
              <a:gd name="connsiteY31" fmla="*/ 176463 h 1415716"/>
              <a:gd name="connsiteX32" fmla="*/ 1592178 w 2795336"/>
              <a:gd name="connsiteY32" fmla="*/ 104274 h 1415716"/>
              <a:gd name="connsiteX33" fmla="*/ 1700463 w 2795336"/>
              <a:gd name="connsiteY33" fmla="*/ 104274 h 1415716"/>
              <a:gd name="connsiteX34" fmla="*/ 1700463 w 2795336"/>
              <a:gd name="connsiteY34" fmla="*/ 100263 h 1415716"/>
              <a:gd name="connsiteX35" fmla="*/ 1909010 w 2795336"/>
              <a:gd name="connsiteY35" fmla="*/ 100263 h 1415716"/>
              <a:gd name="connsiteX36" fmla="*/ 1909010 w 2795336"/>
              <a:gd name="connsiteY36" fmla="*/ 88232 h 1415716"/>
              <a:gd name="connsiteX37" fmla="*/ 2001252 w 2795336"/>
              <a:gd name="connsiteY37" fmla="*/ 88232 h 1415716"/>
              <a:gd name="connsiteX38" fmla="*/ 2005263 w 2795336"/>
              <a:gd name="connsiteY38" fmla="*/ 84221 h 1415716"/>
              <a:gd name="connsiteX39" fmla="*/ 2097505 w 2795336"/>
              <a:gd name="connsiteY39" fmla="*/ 84221 h 1415716"/>
              <a:gd name="connsiteX40" fmla="*/ 2097505 w 2795336"/>
              <a:gd name="connsiteY40" fmla="*/ 72190 h 1415716"/>
              <a:gd name="connsiteX41" fmla="*/ 2185736 w 2795336"/>
              <a:gd name="connsiteY41" fmla="*/ 72190 h 1415716"/>
              <a:gd name="connsiteX42" fmla="*/ 2185736 w 2795336"/>
              <a:gd name="connsiteY42" fmla="*/ 64168 h 1415716"/>
              <a:gd name="connsiteX43" fmla="*/ 2294021 w 2795336"/>
              <a:gd name="connsiteY43" fmla="*/ 64168 h 1415716"/>
              <a:gd name="connsiteX44" fmla="*/ 2294021 w 2795336"/>
              <a:gd name="connsiteY44" fmla="*/ 44116 h 1415716"/>
              <a:gd name="connsiteX45" fmla="*/ 2414336 w 2795336"/>
              <a:gd name="connsiteY45" fmla="*/ 44116 h 1415716"/>
              <a:gd name="connsiteX46" fmla="*/ 2414336 w 2795336"/>
              <a:gd name="connsiteY46" fmla="*/ 20053 h 1415716"/>
              <a:gd name="connsiteX47" fmla="*/ 2590800 w 2795336"/>
              <a:gd name="connsiteY47" fmla="*/ 20053 h 1415716"/>
              <a:gd name="connsiteX48" fmla="*/ 2590800 w 2795336"/>
              <a:gd name="connsiteY48" fmla="*/ 8021 h 1415716"/>
              <a:gd name="connsiteX49" fmla="*/ 2699084 w 2795336"/>
              <a:gd name="connsiteY49" fmla="*/ 8021 h 1415716"/>
              <a:gd name="connsiteX50" fmla="*/ 2699084 w 2795336"/>
              <a:gd name="connsiteY50" fmla="*/ 0 h 1415716"/>
              <a:gd name="connsiteX51" fmla="*/ 2795336 w 2795336"/>
              <a:gd name="connsiteY51" fmla="*/ 0 h 1415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95336" h="1415716">
                <a:moveTo>
                  <a:pt x="0" y="1415716"/>
                </a:moveTo>
                <a:lnTo>
                  <a:pt x="96252" y="1415716"/>
                </a:lnTo>
                <a:lnTo>
                  <a:pt x="96252" y="1415716"/>
                </a:lnTo>
                <a:lnTo>
                  <a:pt x="180473" y="1415716"/>
                </a:lnTo>
                <a:lnTo>
                  <a:pt x="180473" y="1323474"/>
                </a:lnTo>
                <a:lnTo>
                  <a:pt x="288757" y="1323474"/>
                </a:lnTo>
                <a:lnTo>
                  <a:pt x="288757" y="1199147"/>
                </a:lnTo>
                <a:lnTo>
                  <a:pt x="385010" y="1199147"/>
                </a:lnTo>
                <a:lnTo>
                  <a:pt x="385010" y="1062790"/>
                </a:lnTo>
                <a:lnTo>
                  <a:pt x="493294" y="1062790"/>
                </a:lnTo>
                <a:lnTo>
                  <a:pt x="493294" y="878305"/>
                </a:lnTo>
                <a:lnTo>
                  <a:pt x="597568" y="878305"/>
                </a:lnTo>
                <a:lnTo>
                  <a:pt x="597568" y="745958"/>
                </a:lnTo>
                <a:lnTo>
                  <a:pt x="693821" y="745958"/>
                </a:lnTo>
                <a:lnTo>
                  <a:pt x="693821" y="629653"/>
                </a:lnTo>
                <a:lnTo>
                  <a:pt x="794084" y="629653"/>
                </a:lnTo>
                <a:lnTo>
                  <a:pt x="794084" y="549442"/>
                </a:lnTo>
                <a:lnTo>
                  <a:pt x="894347" y="549442"/>
                </a:lnTo>
                <a:lnTo>
                  <a:pt x="894347" y="461211"/>
                </a:lnTo>
                <a:lnTo>
                  <a:pt x="990600" y="461211"/>
                </a:lnTo>
                <a:lnTo>
                  <a:pt x="990600" y="376990"/>
                </a:lnTo>
                <a:lnTo>
                  <a:pt x="1102894" y="376990"/>
                </a:lnTo>
                <a:lnTo>
                  <a:pt x="1102894" y="360947"/>
                </a:lnTo>
                <a:lnTo>
                  <a:pt x="1195136" y="360947"/>
                </a:lnTo>
                <a:lnTo>
                  <a:pt x="1195136" y="276726"/>
                </a:lnTo>
                <a:lnTo>
                  <a:pt x="1295400" y="276726"/>
                </a:lnTo>
                <a:lnTo>
                  <a:pt x="1295400" y="240632"/>
                </a:lnTo>
                <a:lnTo>
                  <a:pt x="1399673" y="240632"/>
                </a:lnTo>
                <a:lnTo>
                  <a:pt x="1399673" y="216568"/>
                </a:lnTo>
                <a:lnTo>
                  <a:pt x="1499936" y="216568"/>
                </a:lnTo>
                <a:lnTo>
                  <a:pt x="1499936" y="176463"/>
                </a:lnTo>
                <a:lnTo>
                  <a:pt x="1592178" y="176463"/>
                </a:lnTo>
                <a:lnTo>
                  <a:pt x="1592178" y="104274"/>
                </a:lnTo>
                <a:lnTo>
                  <a:pt x="1700463" y="104274"/>
                </a:lnTo>
                <a:lnTo>
                  <a:pt x="1700463" y="100263"/>
                </a:lnTo>
                <a:lnTo>
                  <a:pt x="1909010" y="100263"/>
                </a:lnTo>
                <a:lnTo>
                  <a:pt x="1909010" y="88232"/>
                </a:lnTo>
                <a:lnTo>
                  <a:pt x="2001252" y="88232"/>
                </a:lnTo>
                <a:lnTo>
                  <a:pt x="2005263" y="84221"/>
                </a:lnTo>
                <a:lnTo>
                  <a:pt x="2097505" y="84221"/>
                </a:lnTo>
                <a:lnTo>
                  <a:pt x="2097505" y="72190"/>
                </a:lnTo>
                <a:lnTo>
                  <a:pt x="2185736" y="72190"/>
                </a:lnTo>
                <a:lnTo>
                  <a:pt x="2185736" y="64168"/>
                </a:lnTo>
                <a:lnTo>
                  <a:pt x="2294021" y="64168"/>
                </a:lnTo>
                <a:lnTo>
                  <a:pt x="2294021" y="44116"/>
                </a:lnTo>
                <a:lnTo>
                  <a:pt x="2414336" y="44116"/>
                </a:lnTo>
                <a:lnTo>
                  <a:pt x="2414336" y="20053"/>
                </a:lnTo>
                <a:lnTo>
                  <a:pt x="2590800" y="20053"/>
                </a:lnTo>
                <a:lnTo>
                  <a:pt x="2590800" y="8021"/>
                </a:lnTo>
                <a:lnTo>
                  <a:pt x="2699084" y="8021"/>
                </a:lnTo>
                <a:lnTo>
                  <a:pt x="2699084" y="0"/>
                </a:lnTo>
                <a:lnTo>
                  <a:pt x="2795336"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3" name="Freeform: Shape 1032">
            <a:extLst>
              <a:ext uri="{FF2B5EF4-FFF2-40B4-BE49-F238E27FC236}">
                <a16:creationId xmlns:a16="http://schemas.microsoft.com/office/drawing/2014/main" id="{EE087996-EA69-4224-A4DC-F8A5B1904B42}"/>
              </a:ext>
            </a:extLst>
          </p:cNvPr>
          <p:cNvSpPr/>
          <p:nvPr/>
        </p:nvSpPr>
        <p:spPr bwMode="auto">
          <a:xfrm>
            <a:off x="5045075" y="2451100"/>
            <a:ext cx="2806700" cy="1748367"/>
          </a:xfrm>
          <a:custGeom>
            <a:avLst/>
            <a:gdLst>
              <a:gd name="connsiteX0" fmla="*/ 0 w 2806700"/>
              <a:gd name="connsiteY0" fmla="*/ 1739900 h 1748367"/>
              <a:gd name="connsiteX1" fmla="*/ 0 w 2806700"/>
              <a:gd name="connsiteY1" fmla="*/ 1663700 h 1748367"/>
              <a:gd name="connsiteX2" fmla="*/ 93133 w 2806700"/>
              <a:gd name="connsiteY2" fmla="*/ 1663700 h 1748367"/>
              <a:gd name="connsiteX3" fmla="*/ 93133 w 2806700"/>
              <a:gd name="connsiteY3" fmla="*/ 1608667 h 1748367"/>
              <a:gd name="connsiteX4" fmla="*/ 190500 w 2806700"/>
              <a:gd name="connsiteY4" fmla="*/ 1608667 h 1748367"/>
              <a:gd name="connsiteX5" fmla="*/ 190500 w 2806700"/>
              <a:gd name="connsiteY5" fmla="*/ 1244600 h 1748367"/>
              <a:gd name="connsiteX6" fmla="*/ 317500 w 2806700"/>
              <a:gd name="connsiteY6" fmla="*/ 1244600 h 1748367"/>
              <a:gd name="connsiteX7" fmla="*/ 317500 w 2806700"/>
              <a:gd name="connsiteY7" fmla="*/ 1020233 h 1748367"/>
              <a:gd name="connsiteX8" fmla="*/ 410633 w 2806700"/>
              <a:gd name="connsiteY8" fmla="*/ 1020233 h 1748367"/>
              <a:gd name="connsiteX9" fmla="*/ 410633 w 2806700"/>
              <a:gd name="connsiteY9" fmla="*/ 846667 h 1748367"/>
              <a:gd name="connsiteX10" fmla="*/ 508000 w 2806700"/>
              <a:gd name="connsiteY10" fmla="*/ 846667 h 1748367"/>
              <a:gd name="connsiteX11" fmla="*/ 508000 w 2806700"/>
              <a:gd name="connsiteY11" fmla="*/ 685800 h 1748367"/>
              <a:gd name="connsiteX12" fmla="*/ 596900 w 2806700"/>
              <a:gd name="connsiteY12" fmla="*/ 685800 h 1748367"/>
              <a:gd name="connsiteX13" fmla="*/ 596900 w 2806700"/>
              <a:gd name="connsiteY13" fmla="*/ 541867 h 1748367"/>
              <a:gd name="connsiteX14" fmla="*/ 711200 w 2806700"/>
              <a:gd name="connsiteY14" fmla="*/ 541867 h 1748367"/>
              <a:gd name="connsiteX15" fmla="*/ 711200 w 2806700"/>
              <a:gd name="connsiteY15" fmla="*/ 457200 h 1748367"/>
              <a:gd name="connsiteX16" fmla="*/ 795867 w 2806700"/>
              <a:gd name="connsiteY16" fmla="*/ 457200 h 1748367"/>
              <a:gd name="connsiteX17" fmla="*/ 795867 w 2806700"/>
              <a:gd name="connsiteY17" fmla="*/ 423333 h 1748367"/>
              <a:gd name="connsiteX18" fmla="*/ 910167 w 2806700"/>
              <a:gd name="connsiteY18" fmla="*/ 423333 h 1748367"/>
              <a:gd name="connsiteX19" fmla="*/ 910167 w 2806700"/>
              <a:gd name="connsiteY19" fmla="*/ 325967 h 1748367"/>
              <a:gd name="connsiteX20" fmla="*/ 1007533 w 2806700"/>
              <a:gd name="connsiteY20" fmla="*/ 325967 h 1748367"/>
              <a:gd name="connsiteX21" fmla="*/ 1007533 w 2806700"/>
              <a:gd name="connsiteY21" fmla="*/ 254000 h 1748367"/>
              <a:gd name="connsiteX22" fmla="*/ 1109133 w 2806700"/>
              <a:gd name="connsiteY22" fmla="*/ 254000 h 1748367"/>
              <a:gd name="connsiteX23" fmla="*/ 1109133 w 2806700"/>
              <a:gd name="connsiteY23" fmla="*/ 207433 h 1748367"/>
              <a:gd name="connsiteX24" fmla="*/ 1206500 w 2806700"/>
              <a:gd name="connsiteY24" fmla="*/ 207433 h 1748367"/>
              <a:gd name="connsiteX25" fmla="*/ 1206500 w 2806700"/>
              <a:gd name="connsiteY25" fmla="*/ 186267 h 1748367"/>
              <a:gd name="connsiteX26" fmla="*/ 1308100 w 2806700"/>
              <a:gd name="connsiteY26" fmla="*/ 186267 h 1748367"/>
              <a:gd name="connsiteX27" fmla="*/ 1308100 w 2806700"/>
              <a:gd name="connsiteY27" fmla="*/ 135467 h 1748367"/>
              <a:gd name="connsiteX28" fmla="*/ 1397000 w 2806700"/>
              <a:gd name="connsiteY28" fmla="*/ 135467 h 1748367"/>
              <a:gd name="connsiteX29" fmla="*/ 1397000 w 2806700"/>
              <a:gd name="connsiteY29" fmla="*/ 114300 h 1748367"/>
              <a:gd name="connsiteX30" fmla="*/ 1498600 w 2806700"/>
              <a:gd name="connsiteY30" fmla="*/ 114300 h 1748367"/>
              <a:gd name="connsiteX31" fmla="*/ 1498600 w 2806700"/>
              <a:gd name="connsiteY31" fmla="*/ 93133 h 1748367"/>
              <a:gd name="connsiteX32" fmla="*/ 1799167 w 2806700"/>
              <a:gd name="connsiteY32" fmla="*/ 93133 h 1748367"/>
              <a:gd name="connsiteX33" fmla="*/ 1799167 w 2806700"/>
              <a:gd name="connsiteY33" fmla="*/ 59267 h 1748367"/>
              <a:gd name="connsiteX34" fmla="*/ 2103967 w 2806700"/>
              <a:gd name="connsiteY34" fmla="*/ 59267 h 1748367"/>
              <a:gd name="connsiteX35" fmla="*/ 2095500 w 2806700"/>
              <a:gd name="connsiteY35" fmla="*/ 50800 h 1748367"/>
              <a:gd name="connsiteX36" fmla="*/ 2298700 w 2806700"/>
              <a:gd name="connsiteY36" fmla="*/ 50800 h 1748367"/>
              <a:gd name="connsiteX37" fmla="*/ 2298700 w 2806700"/>
              <a:gd name="connsiteY37" fmla="*/ 33867 h 1748367"/>
              <a:gd name="connsiteX38" fmla="*/ 2501900 w 2806700"/>
              <a:gd name="connsiteY38" fmla="*/ 33867 h 1748367"/>
              <a:gd name="connsiteX39" fmla="*/ 2501900 w 2806700"/>
              <a:gd name="connsiteY39" fmla="*/ 0 h 1748367"/>
              <a:gd name="connsiteX40" fmla="*/ 2806700 w 2806700"/>
              <a:gd name="connsiteY40" fmla="*/ 0 h 1748367"/>
              <a:gd name="connsiteX41" fmla="*/ 2806700 w 2806700"/>
              <a:gd name="connsiteY41" fmla="*/ 270933 h 1748367"/>
              <a:gd name="connsiteX42" fmla="*/ 2493433 w 2806700"/>
              <a:gd name="connsiteY42" fmla="*/ 270933 h 1748367"/>
              <a:gd name="connsiteX43" fmla="*/ 2493433 w 2806700"/>
              <a:gd name="connsiteY43" fmla="*/ 313267 h 1748367"/>
              <a:gd name="connsiteX44" fmla="*/ 2298700 w 2806700"/>
              <a:gd name="connsiteY44" fmla="*/ 313267 h 1748367"/>
              <a:gd name="connsiteX45" fmla="*/ 2298700 w 2806700"/>
              <a:gd name="connsiteY45" fmla="*/ 342900 h 1748367"/>
              <a:gd name="connsiteX46" fmla="*/ 2103967 w 2806700"/>
              <a:gd name="connsiteY46" fmla="*/ 342900 h 1748367"/>
              <a:gd name="connsiteX47" fmla="*/ 2103967 w 2806700"/>
              <a:gd name="connsiteY47" fmla="*/ 376767 h 1748367"/>
              <a:gd name="connsiteX48" fmla="*/ 1778000 w 2806700"/>
              <a:gd name="connsiteY48" fmla="*/ 376767 h 1748367"/>
              <a:gd name="connsiteX49" fmla="*/ 1778000 w 2806700"/>
              <a:gd name="connsiteY49" fmla="*/ 414867 h 1748367"/>
              <a:gd name="connsiteX50" fmla="*/ 1490133 w 2806700"/>
              <a:gd name="connsiteY50" fmla="*/ 414867 h 1748367"/>
              <a:gd name="connsiteX51" fmla="*/ 1490133 w 2806700"/>
              <a:gd name="connsiteY51" fmla="*/ 452967 h 1748367"/>
              <a:gd name="connsiteX52" fmla="*/ 1392767 w 2806700"/>
              <a:gd name="connsiteY52" fmla="*/ 452967 h 1748367"/>
              <a:gd name="connsiteX53" fmla="*/ 1392767 w 2806700"/>
              <a:gd name="connsiteY53" fmla="*/ 491067 h 1748367"/>
              <a:gd name="connsiteX54" fmla="*/ 1291167 w 2806700"/>
              <a:gd name="connsiteY54" fmla="*/ 491067 h 1748367"/>
              <a:gd name="connsiteX55" fmla="*/ 1291167 w 2806700"/>
              <a:gd name="connsiteY55" fmla="*/ 541867 h 1748367"/>
              <a:gd name="connsiteX56" fmla="*/ 1210733 w 2806700"/>
              <a:gd name="connsiteY56" fmla="*/ 541867 h 1748367"/>
              <a:gd name="connsiteX57" fmla="*/ 1193800 w 2806700"/>
              <a:gd name="connsiteY57" fmla="*/ 541867 h 1748367"/>
              <a:gd name="connsiteX58" fmla="*/ 1193800 w 2806700"/>
              <a:gd name="connsiteY58" fmla="*/ 609600 h 1748367"/>
              <a:gd name="connsiteX59" fmla="*/ 1092200 w 2806700"/>
              <a:gd name="connsiteY59" fmla="*/ 609600 h 1748367"/>
              <a:gd name="connsiteX60" fmla="*/ 1092200 w 2806700"/>
              <a:gd name="connsiteY60" fmla="*/ 639233 h 1748367"/>
              <a:gd name="connsiteX61" fmla="*/ 1003300 w 2806700"/>
              <a:gd name="connsiteY61" fmla="*/ 639233 h 1748367"/>
              <a:gd name="connsiteX62" fmla="*/ 1003300 w 2806700"/>
              <a:gd name="connsiteY62" fmla="*/ 728133 h 1748367"/>
              <a:gd name="connsiteX63" fmla="*/ 893233 w 2806700"/>
              <a:gd name="connsiteY63" fmla="*/ 728133 h 1748367"/>
              <a:gd name="connsiteX64" fmla="*/ 893233 w 2806700"/>
              <a:gd name="connsiteY64" fmla="*/ 850900 h 1748367"/>
              <a:gd name="connsiteX65" fmla="*/ 787400 w 2806700"/>
              <a:gd name="connsiteY65" fmla="*/ 850900 h 1748367"/>
              <a:gd name="connsiteX66" fmla="*/ 787400 w 2806700"/>
              <a:gd name="connsiteY66" fmla="*/ 889000 h 1748367"/>
              <a:gd name="connsiteX67" fmla="*/ 698500 w 2806700"/>
              <a:gd name="connsiteY67" fmla="*/ 889000 h 1748367"/>
              <a:gd name="connsiteX68" fmla="*/ 698500 w 2806700"/>
              <a:gd name="connsiteY68" fmla="*/ 994833 h 1748367"/>
              <a:gd name="connsiteX69" fmla="*/ 592667 w 2806700"/>
              <a:gd name="connsiteY69" fmla="*/ 994833 h 1748367"/>
              <a:gd name="connsiteX70" fmla="*/ 592667 w 2806700"/>
              <a:gd name="connsiteY70" fmla="*/ 1134533 h 1748367"/>
              <a:gd name="connsiteX71" fmla="*/ 486833 w 2806700"/>
              <a:gd name="connsiteY71" fmla="*/ 1134533 h 1748367"/>
              <a:gd name="connsiteX72" fmla="*/ 486833 w 2806700"/>
              <a:gd name="connsiteY72" fmla="*/ 1265767 h 1748367"/>
              <a:gd name="connsiteX73" fmla="*/ 389467 w 2806700"/>
              <a:gd name="connsiteY73" fmla="*/ 1265767 h 1748367"/>
              <a:gd name="connsiteX74" fmla="*/ 389467 w 2806700"/>
              <a:gd name="connsiteY74" fmla="*/ 1426633 h 1748367"/>
              <a:gd name="connsiteX75" fmla="*/ 300567 w 2806700"/>
              <a:gd name="connsiteY75" fmla="*/ 1426633 h 1748367"/>
              <a:gd name="connsiteX76" fmla="*/ 300567 w 2806700"/>
              <a:gd name="connsiteY76" fmla="*/ 1587500 h 1748367"/>
              <a:gd name="connsiteX77" fmla="*/ 198967 w 2806700"/>
              <a:gd name="connsiteY77" fmla="*/ 1587500 h 1748367"/>
              <a:gd name="connsiteX78" fmla="*/ 198967 w 2806700"/>
              <a:gd name="connsiteY78" fmla="*/ 1748367 h 1748367"/>
              <a:gd name="connsiteX79" fmla="*/ 0 w 2806700"/>
              <a:gd name="connsiteY79" fmla="*/ 1739900 h 1748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806700" h="1748367">
                <a:moveTo>
                  <a:pt x="0" y="1739900"/>
                </a:moveTo>
                <a:lnTo>
                  <a:pt x="0" y="1663700"/>
                </a:lnTo>
                <a:lnTo>
                  <a:pt x="93133" y="1663700"/>
                </a:lnTo>
                <a:lnTo>
                  <a:pt x="93133" y="1608667"/>
                </a:lnTo>
                <a:lnTo>
                  <a:pt x="190500" y="1608667"/>
                </a:lnTo>
                <a:lnTo>
                  <a:pt x="190500" y="1244600"/>
                </a:lnTo>
                <a:lnTo>
                  <a:pt x="317500" y="1244600"/>
                </a:lnTo>
                <a:lnTo>
                  <a:pt x="317500" y="1020233"/>
                </a:lnTo>
                <a:lnTo>
                  <a:pt x="410633" y="1020233"/>
                </a:lnTo>
                <a:lnTo>
                  <a:pt x="410633" y="846667"/>
                </a:lnTo>
                <a:lnTo>
                  <a:pt x="508000" y="846667"/>
                </a:lnTo>
                <a:lnTo>
                  <a:pt x="508000" y="685800"/>
                </a:lnTo>
                <a:lnTo>
                  <a:pt x="596900" y="685800"/>
                </a:lnTo>
                <a:lnTo>
                  <a:pt x="596900" y="541867"/>
                </a:lnTo>
                <a:lnTo>
                  <a:pt x="711200" y="541867"/>
                </a:lnTo>
                <a:lnTo>
                  <a:pt x="711200" y="457200"/>
                </a:lnTo>
                <a:lnTo>
                  <a:pt x="795867" y="457200"/>
                </a:lnTo>
                <a:lnTo>
                  <a:pt x="795867" y="423333"/>
                </a:lnTo>
                <a:lnTo>
                  <a:pt x="910167" y="423333"/>
                </a:lnTo>
                <a:lnTo>
                  <a:pt x="910167" y="325967"/>
                </a:lnTo>
                <a:lnTo>
                  <a:pt x="1007533" y="325967"/>
                </a:lnTo>
                <a:lnTo>
                  <a:pt x="1007533" y="254000"/>
                </a:lnTo>
                <a:lnTo>
                  <a:pt x="1109133" y="254000"/>
                </a:lnTo>
                <a:lnTo>
                  <a:pt x="1109133" y="207433"/>
                </a:lnTo>
                <a:lnTo>
                  <a:pt x="1206500" y="207433"/>
                </a:lnTo>
                <a:lnTo>
                  <a:pt x="1206500" y="186267"/>
                </a:lnTo>
                <a:lnTo>
                  <a:pt x="1308100" y="186267"/>
                </a:lnTo>
                <a:lnTo>
                  <a:pt x="1308100" y="135467"/>
                </a:lnTo>
                <a:lnTo>
                  <a:pt x="1397000" y="135467"/>
                </a:lnTo>
                <a:lnTo>
                  <a:pt x="1397000" y="114300"/>
                </a:lnTo>
                <a:lnTo>
                  <a:pt x="1498600" y="114300"/>
                </a:lnTo>
                <a:lnTo>
                  <a:pt x="1498600" y="93133"/>
                </a:lnTo>
                <a:lnTo>
                  <a:pt x="1799167" y="93133"/>
                </a:lnTo>
                <a:lnTo>
                  <a:pt x="1799167" y="59267"/>
                </a:lnTo>
                <a:lnTo>
                  <a:pt x="2103967" y="59267"/>
                </a:lnTo>
                <a:lnTo>
                  <a:pt x="2095500" y="50800"/>
                </a:lnTo>
                <a:lnTo>
                  <a:pt x="2298700" y="50800"/>
                </a:lnTo>
                <a:lnTo>
                  <a:pt x="2298700" y="33867"/>
                </a:lnTo>
                <a:lnTo>
                  <a:pt x="2501900" y="33867"/>
                </a:lnTo>
                <a:lnTo>
                  <a:pt x="2501900" y="0"/>
                </a:lnTo>
                <a:lnTo>
                  <a:pt x="2806700" y="0"/>
                </a:lnTo>
                <a:lnTo>
                  <a:pt x="2806700" y="270933"/>
                </a:lnTo>
                <a:lnTo>
                  <a:pt x="2493433" y="270933"/>
                </a:lnTo>
                <a:lnTo>
                  <a:pt x="2493433" y="313267"/>
                </a:lnTo>
                <a:lnTo>
                  <a:pt x="2298700" y="313267"/>
                </a:lnTo>
                <a:lnTo>
                  <a:pt x="2298700" y="342900"/>
                </a:lnTo>
                <a:lnTo>
                  <a:pt x="2103967" y="342900"/>
                </a:lnTo>
                <a:lnTo>
                  <a:pt x="2103967" y="376767"/>
                </a:lnTo>
                <a:lnTo>
                  <a:pt x="1778000" y="376767"/>
                </a:lnTo>
                <a:lnTo>
                  <a:pt x="1778000" y="414867"/>
                </a:lnTo>
                <a:lnTo>
                  <a:pt x="1490133" y="414867"/>
                </a:lnTo>
                <a:lnTo>
                  <a:pt x="1490133" y="452967"/>
                </a:lnTo>
                <a:lnTo>
                  <a:pt x="1392767" y="452967"/>
                </a:lnTo>
                <a:lnTo>
                  <a:pt x="1392767" y="491067"/>
                </a:lnTo>
                <a:lnTo>
                  <a:pt x="1291167" y="491067"/>
                </a:lnTo>
                <a:lnTo>
                  <a:pt x="1291167" y="541867"/>
                </a:lnTo>
                <a:lnTo>
                  <a:pt x="1210733" y="541867"/>
                </a:lnTo>
                <a:lnTo>
                  <a:pt x="1193800" y="541867"/>
                </a:lnTo>
                <a:lnTo>
                  <a:pt x="1193800" y="609600"/>
                </a:lnTo>
                <a:lnTo>
                  <a:pt x="1092200" y="609600"/>
                </a:lnTo>
                <a:lnTo>
                  <a:pt x="1092200" y="639233"/>
                </a:lnTo>
                <a:lnTo>
                  <a:pt x="1003300" y="639233"/>
                </a:lnTo>
                <a:lnTo>
                  <a:pt x="1003300" y="728133"/>
                </a:lnTo>
                <a:lnTo>
                  <a:pt x="893233" y="728133"/>
                </a:lnTo>
                <a:lnTo>
                  <a:pt x="893233" y="850900"/>
                </a:lnTo>
                <a:lnTo>
                  <a:pt x="787400" y="850900"/>
                </a:lnTo>
                <a:lnTo>
                  <a:pt x="787400" y="889000"/>
                </a:lnTo>
                <a:lnTo>
                  <a:pt x="698500" y="889000"/>
                </a:lnTo>
                <a:lnTo>
                  <a:pt x="698500" y="994833"/>
                </a:lnTo>
                <a:lnTo>
                  <a:pt x="592667" y="994833"/>
                </a:lnTo>
                <a:lnTo>
                  <a:pt x="592667" y="1134533"/>
                </a:lnTo>
                <a:lnTo>
                  <a:pt x="486833" y="1134533"/>
                </a:lnTo>
                <a:lnTo>
                  <a:pt x="486833" y="1265767"/>
                </a:lnTo>
                <a:lnTo>
                  <a:pt x="389467" y="1265767"/>
                </a:lnTo>
                <a:lnTo>
                  <a:pt x="389467" y="1426633"/>
                </a:lnTo>
                <a:lnTo>
                  <a:pt x="300567" y="1426633"/>
                </a:lnTo>
                <a:lnTo>
                  <a:pt x="300567" y="1587500"/>
                </a:lnTo>
                <a:lnTo>
                  <a:pt x="198967" y="1587500"/>
                </a:lnTo>
                <a:lnTo>
                  <a:pt x="198967" y="1748367"/>
                </a:lnTo>
                <a:lnTo>
                  <a:pt x="0" y="1739900"/>
                </a:lnTo>
                <a:close/>
              </a:path>
            </a:pathLst>
          </a:custGeom>
          <a:solidFill>
            <a:schemeClr val="accent3">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2" name="Freeform: Shape 1031">
            <a:extLst>
              <a:ext uri="{FF2B5EF4-FFF2-40B4-BE49-F238E27FC236}">
                <a16:creationId xmlns:a16="http://schemas.microsoft.com/office/drawing/2014/main" id="{07EC3F57-0672-40AD-8620-3A20073DC04C}"/>
              </a:ext>
            </a:extLst>
          </p:cNvPr>
          <p:cNvSpPr/>
          <p:nvPr/>
        </p:nvSpPr>
        <p:spPr bwMode="auto">
          <a:xfrm>
            <a:off x="5049308" y="2417233"/>
            <a:ext cx="2789767" cy="1786467"/>
          </a:xfrm>
          <a:custGeom>
            <a:avLst/>
            <a:gdLst>
              <a:gd name="connsiteX0" fmla="*/ 0 w 2789767"/>
              <a:gd name="connsiteY0" fmla="*/ 1778000 h 1786467"/>
              <a:gd name="connsiteX1" fmla="*/ 76200 w 2789767"/>
              <a:gd name="connsiteY1" fmla="*/ 1778000 h 1786467"/>
              <a:gd name="connsiteX2" fmla="*/ 76200 w 2789767"/>
              <a:gd name="connsiteY2" fmla="*/ 1507067 h 1786467"/>
              <a:gd name="connsiteX3" fmla="*/ 198967 w 2789767"/>
              <a:gd name="connsiteY3" fmla="*/ 1507067 h 1786467"/>
              <a:gd name="connsiteX4" fmla="*/ 198967 w 2789767"/>
              <a:gd name="connsiteY4" fmla="*/ 1346200 h 1786467"/>
              <a:gd name="connsiteX5" fmla="*/ 292100 w 2789767"/>
              <a:gd name="connsiteY5" fmla="*/ 1346200 h 1786467"/>
              <a:gd name="connsiteX6" fmla="*/ 292100 w 2789767"/>
              <a:gd name="connsiteY6" fmla="*/ 1032934 h 1786467"/>
              <a:gd name="connsiteX7" fmla="*/ 397934 w 2789767"/>
              <a:gd name="connsiteY7" fmla="*/ 1032934 h 1786467"/>
              <a:gd name="connsiteX8" fmla="*/ 397934 w 2789767"/>
              <a:gd name="connsiteY8" fmla="*/ 838200 h 1786467"/>
              <a:gd name="connsiteX9" fmla="*/ 499534 w 2789767"/>
              <a:gd name="connsiteY9" fmla="*/ 838200 h 1786467"/>
              <a:gd name="connsiteX10" fmla="*/ 499534 w 2789767"/>
              <a:gd name="connsiteY10" fmla="*/ 533400 h 1786467"/>
              <a:gd name="connsiteX11" fmla="*/ 605367 w 2789767"/>
              <a:gd name="connsiteY11" fmla="*/ 533400 h 1786467"/>
              <a:gd name="connsiteX12" fmla="*/ 605367 w 2789767"/>
              <a:gd name="connsiteY12" fmla="*/ 419100 h 1786467"/>
              <a:gd name="connsiteX13" fmla="*/ 694267 w 2789767"/>
              <a:gd name="connsiteY13" fmla="*/ 419100 h 1786467"/>
              <a:gd name="connsiteX14" fmla="*/ 694267 w 2789767"/>
              <a:gd name="connsiteY14" fmla="*/ 334434 h 1786467"/>
              <a:gd name="connsiteX15" fmla="*/ 795867 w 2789767"/>
              <a:gd name="connsiteY15" fmla="*/ 334434 h 1786467"/>
              <a:gd name="connsiteX16" fmla="*/ 795867 w 2789767"/>
              <a:gd name="connsiteY16" fmla="*/ 279400 h 1786467"/>
              <a:gd name="connsiteX17" fmla="*/ 893234 w 2789767"/>
              <a:gd name="connsiteY17" fmla="*/ 279400 h 1786467"/>
              <a:gd name="connsiteX18" fmla="*/ 893234 w 2789767"/>
              <a:gd name="connsiteY18" fmla="*/ 241300 h 1786467"/>
              <a:gd name="connsiteX19" fmla="*/ 982134 w 2789767"/>
              <a:gd name="connsiteY19" fmla="*/ 241300 h 1786467"/>
              <a:gd name="connsiteX20" fmla="*/ 982134 w 2789767"/>
              <a:gd name="connsiteY20" fmla="*/ 198967 h 1786467"/>
              <a:gd name="connsiteX21" fmla="*/ 1092200 w 2789767"/>
              <a:gd name="connsiteY21" fmla="*/ 198967 h 1786467"/>
              <a:gd name="connsiteX22" fmla="*/ 1092200 w 2789767"/>
              <a:gd name="connsiteY22" fmla="*/ 143934 h 1786467"/>
              <a:gd name="connsiteX23" fmla="*/ 1202267 w 2789767"/>
              <a:gd name="connsiteY23" fmla="*/ 143934 h 1786467"/>
              <a:gd name="connsiteX24" fmla="*/ 1202267 w 2789767"/>
              <a:gd name="connsiteY24" fmla="*/ 118534 h 1786467"/>
              <a:gd name="connsiteX25" fmla="*/ 1295400 w 2789767"/>
              <a:gd name="connsiteY25" fmla="*/ 118534 h 1786467"/>
              <a:gd name="connsiteX26" fmla="*/ 1295400 w 2789767"/>
              <a:gd name="connsiteY26" fmla="*/ 71967 h 1786467"/>
              <a:gd name="connsiteX27" fmla="*/ 1401234 w 2789767"/>
              <a:gd name="connsiteY27" fmla="*/ 71967 h 1786467"/>
              <a:gd name="connsiteX28" fmla="*/ 1401234 w 2789767"/>
              <a:gd name="connsiteY28" fmla="*/ 55034 h 1786467"/>
              <a:gd name="connsiteX29" fmla="*/ 1494367 w 2789767"/>
              <a:gd name="connsiteY29" fmla="*/ 55034 h 1786467"/>
              <a:gd name="connsiteX30" fmla="*/ 1494367 w 2789767"/>
              <a:gd name="connsiteY30" fmla="*/ 38100 h 1786467"/>
              <a:gd name="connsiteX31" fmla="*/ 2002367 w 2789767"/>
              <a:gd name="connsiteY31" fmla="*/ 38100 h 1786467"/>
              <a:gd name="connsiteX32" fmla="*/ 2002367 w 2789767"/>
              <a:gd name="connsiteY32" fmla="*/ 25400 h 1786467"/>
              <a:gd name="connsiteX33" fmla="*/ 2108200 w 2789767"/>
              <a:gd name="connsiteY33" fmla="*/ 25400 h 1786467"/>
              <a:gd name="connsiteX34" fmla="*/ 2108200 w 2789767"/>
              <a:gd name="connsiteY34" fmla="*/ 0 h 1786467"/>
              <a:gd name="connsiteX35" fmla="*/ 2789767 w 2789767"/>
              <a:gd name="connsiteY35" fmla="*/ 0 h 1786467"/>
              <a:gd name="connsiteX36" fmla="*/ 2789767 w 2789767"/>
              <a:gd name="connsiteY36" fmla="*/ 173567 h 1786467"/>
              <a:gd name="connsiteX37" fmla="*/ 2302934 w 2789767"/>
              <a:gd name="connsiteY37" fmla="*/ 173567 h 1786467"/>
              <a:gd name="connsiteX38" fmla="*/ 2294467 w 2789767"/>
              <a:gd name="connsiteY38" fmla="*/ 182034 h 1786467"/>
              <a:gd name="connsiteX39" fmla="*/ 2099734 w 2789767"/>
              <a:gd name="connsiteY39" fmla="*/ 182034 h 1786467"/>
              <a:gd name="connsiteX40" fmla="*/ 2099734 w 2789767"/>
              <a:gd name="connsiteY40" fmla="*/ 220134 h 1786467"/>
              <a:gd name="connsiteX41" fmla="*/ 1998134 w 2789767"/>
              <a:gd name="connsiteY41" fmla="*/ 220134 h 1786467"/>
              <a:gd name="connsiteX42" fmla="*/ 1998134 w 2789767"/>
              <a:gd name="connsiteY42" fmla="*/ 258234 h 1786467"/>
              <a:gd name="connsiteX43" fmla="*/ 1515534 w 2789767"/>
              <a:gd name="connsiteY43" fmla="*/ 258234 h 1786467"/>
              <a:gd name="connsiteX44" fmla="*/ 1515534 w 2789767"/>
              <a:gd name="connsiteY44" fmla="*/ 292100 h 1786467"/>
              <a:gd name="connsiteX45" fmla="*/ 1397000 w 2789767"/>
              <a:gd name="connsiteY45" fmla="*/ 292100 h 1786467"/>
              <a:gd name="connsiteX46" fmla="*/ 1397000 w 2789767"/>
              <a:gd name="connsiteY46" fmla="*/ 317500 h 1786467"/>
              <a:gd name="connsiteX47" fmla="*/ 1295400 w 2789767"/>
              <a:gd name="connsiteY47" fmla="*/ 317500 h 1786467"/>
              <a:gd name="connsiteX48" fmla="*/ 1295400 w 2789767"/>
              <a:gd name="connsiteY48" fmla="*/ 402167 h 1786467"/>
              <a:gd name="connsiteX49" fmla="*/ 1185334 w 2789767"/>
              <a:gd name="connsiteY49" fmla="*/ 402167 h 1786467"/>
              <a:gd name="connsiteX50" fmla="*/ 1185334 w 2789767"/>
              <a:gd name="connsiteY50" fmla="*/ 431800 h 1786467"/>
              <a:gd name="connsiteX51" fmla="*/ 1087967 w 2789767"/>
              <a:gd name="connsiteY51" fmla="*/ 431800 h 1786467"/>
              <a:gd name="connsiteX52" fmla="*/ 1087967 w 2789767"/>
              <a:gd name="connsiteY52" fmla="*/ 520700 h 1786467"/>
              <a:gd name="connsiteX53" fmla="*/ 994834 w 2789767"/>
              <a:gd name="connsiteY53" fmla="*/ 520700 h 1786467"/>
              <a:gd name="connsiteX54" fmla="*/ 994834 w 2789767"/>
              <a:gd name="connsiteY54" fmla="*/ 563034 h 1786467"/>
              <a:gd name="connsiteX55" fmla="*/ 897467 w 2789767"/>
              <a:gd name="connsiteY55" fmla="*/ 563034 h 1786467"/>
              <a:gd name="connsiteX56" fmla="*/ 897467 w 2789767"/>
              <a:gd name="connsiteY56" fmla="*/ 635000 h 1786467"/>
              <a:gd name="connsiteX57" fmla="*/ 787400 w 2789767"/>
              <a:gd name="connsiteY57" fmla="*/ 635000 h 1786467"/>
              <a:gd name="connsiteX58" fmla="*/ 787400 w 2789767"/>
              <a:gd name="connsiteY58" fmla="*/ 711200 h 1786467"/>
              <a:gd name="connsiteX59" fmla="*/ 698500 w 2789767"/>
              <a:gd name="connsiteY59" fmla="*/ 711200 h 1786467"/>
              <a:gd name="connsiteX60" fmla="*/ 698500 w 2789767"/>
              <a:gd name="connsiteY60" fmla="*/ 808567 h 1786467"/>
              <a:gd name="connsiteX61" fmla="*/ 596900 w 2789767"/>
              <a:gd name="connsiteY61" fmla="*/ 808567 h 1786467"/>
              <a:gd name="connsiteX62" fmla="*/ 596900 w 2789767"/>
              <a:gd name="connsiteY62" fmla="*/ 927100 h 1786467"/>
              <a:gd name="connsiteX63" fmla="*/ 512234 w 2789767"/>
              <a:gd name="connsiteY63" fmla="*/ 927100 h 1786467"/>
              <a:gd name="connsiteX64" fmla="*/ 512234 w 2789767"/>
              <a:gd name="connsiteY64" fmla="*/ 1058334 h 1786467"/>
              <a:gd name="connsiteX65" fmla="*/ 499534 w 2789767"/>
              <a:gd name="connsiteY65" fmla="*/ 1071034 h 1786467"/>
              <a:gd name="connsiteX66" fmla="*/ 499534 w 2789767"/>
              <a:gd name="connsiteY66" fmla="*/ 1240367 h 1786467"/>
              <a:gd name="connsiteX67" fmla="*/ 376767 w 2789767"/>
              <a:gd name="connsiteY67" fmla="*/ 1240367 h 1786467"/>
              <a:gd name="connsiteX68" fmla="*/ 376767 w 2789767"/>
              <a:gd name="connsiteY68" fmla="*/ 1409700 h 1786467"/>
              <a:gd name="connsiteX69" fmla="*/ 300567 w 2789767"/>
              <a:gd name="connsiteY69" fmla="*/ 1409700 h 1786467"/>
              <a:gd name="connsiteX70" fmla="*/ 300567 w 2789767"/>
              <a:gd name="connsiteY70" fmla="*/ 1646767 h 1786467"/>
              <a:gd name="connsiteX71" fmla="*/ 186267 w 2789767"/>
              <a:gd name="connsiteY71" fmla="*/ 1646767 h 1786467"/>
              <a:gd name="connsiteX72" fmla="*/ 186267 w 2789767"/>
              <a:gd name="connsiteY72" fmla="*/ 1727200 h 1786467"/>
              <a:gd name="connsiteX73" fmla="*/ 88900 w 2789767"/>
              <a:gd name="connsiteY73" fmla="*/ 1727200 h 1786467"/>
              <a:gd name="connsiteX74" fmla="*/ 88900 w 2789767"/>
              <a:gd name="connsiteY74" fmla="*/ 1786467 h 1786467"/>
              <a:gd name="connsiteX75" fmla="*/ 0 w 2789767"/>
              <a:gd name="connsiteY75" fmla="*/ 1778000 h 178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789767" h="1786467">
                <a:moveTo>
                  <a:pt x="0" y="1778000"/>
                </a:moveTo>
                <a:lnTo>
                  <a:pt x="76200" y="1778000"/>
                </a:lnTo>
                <a:lnTo>
                  <a:pt x="76200" y="1507067"/>
                </a:lnTo>
                <a:lnTo>
                  <a:pt x="198967" y="1507067"/>
                </a:lnTo>
                <a:lnTo>
                  <a:pt x="198967" y="1346200"/>
                </a:lnTo>
                <a:lnTo>
                  <a:pt x="292100" y="1346200"/>
                </a:lnTo>
                <a:lnTo>
                  <a:pt x="292100" y="1032934"/>
                </a:lnTo>
                <a:lnTo>
                  <a:pt x="397934" y="1032934"/>
                </a:lnTo>
                <a:lnTo>
                  <a:pt x="397934" y="838200"/>
                </a:lnTo>
                <a:lnTo>
                  <a:pt x="499534" y="838200"/>
                </a:lnTo>
                <a:lnTo>
                  <a:pt x="499534" y="533400"/>
                </a:lnTo>
                <a:lnTo>
                  <a:pt x="605367" y="533400"/>
                </a:lnTo>
                <a:lnTo>
                  <a:pt x="605367" y="419100"/>
                </a:lnTo>
                <a:lnTo>
                  <a:pt x="694267" y="419100"/>
                </a:lnTo>
                <a:lnTo>
                  <a:pt x="694267" y="334434"/>
                </a:lnTo>
                <a:lnTo>
                  <a:pt x="795867" y="334434"/>
                </a:lnTo>
                <a:lnTo>
                  <a:pt x="795867" y="279400"/>
                </a:lnTo>
                <a:lnTo>
                  <a:pt x="893234" y="279400"/>
                </a:lnTo>
                <a:lnTo>
                  <a:pt x="893234" y="241300"/>
                </a:lnTo>
                <a:lnTo>
                  <a:pt x="982134" y="241300"/>
                </a:lnTo>
                <a:lnTo>
                  <a:pt x="982134" y="198967"/>
                </a:lnTo>
                <a:lnTo>
                  <a:pt x="1092200" y="198967"/>
                </a:lnTo>
                <a:lnTo>
                  <a:pt x="1092200" y="143934"/>
                </a:lnTo>
                <a:lnTo>
                  <a:pt x="1202267" y="143934"/>
                </a:lnTo>
                <a:lnTo>
                  <a:pt x="1202267" y="118534"/>
                </a:lnTo>
                <a:lnTo>
                  <a:pt x="1295400" y="118534"/>
                </a:lnTo>
                <a:lnTo>
                  <a:pt x="1295400" y="71967"/>
                </a:lnTo>
                <a:lnTo>
                  <a:pt x="1401234" y="71967"/>
                </a:lnTo>
                <a:lnTo>
                  <a:pt x="1401234" y="55034"/>
                </a:lnTo>
                <a:lnTo>
                  <a:pt x="1494367" y="55034"/>
                </a:lnTo>
                <a:lnTo>
                  <a:pt x="1494367" y="38100"/>
                </a:lnTo>
                <a:lnTo>
                  <a:pt x="2002367" y="38100"/>
                </a:lnTo>
                <a:lnTo>
                  <a:pt x="2002367" y="25400"/>
                </a:lnTo>
                <a:lnTo>
                  <a:pt x="2108200" y="25400"/>
                </a:lnTo>
                <a:lnTo>
                  <a:pt x="2108200" y="0"/>
                </a:lnTo>
                <a:lnTo>
                  <a:pt x="2789767" y="0"/>
                </a:lnTo>
                <a:lnTo>
                  <a:pt x="2789767" y="173567"/>
                </a:lnTo>
                <a:lnTo>
                  <a:pt x="2302934" y="173567"/>
                </a:lnTo>
                <a:lnTo>
                  <a:pt x="2294467" y="182034"/>
                </a:lnTo>
                <a:lnTo>
                  <a:pt x="2099734" y="182034"/>
                </a:lnTo>
                <a:lnTo>
                  <a:pt x="2099734" y="220134"/>
                </a:lnTo>
                <a:lnTo>
                  <a:pt x="1998134" y="220134"/>
                </a:lnTo>
                <a:lnTo>
                  <a:pt x="1998134" y="258234"/>
                </a:lnTo>
                <a:lnTo>
                  <a:pt x="1515534" y="258234"/>
                </a:lnTo>
                <a:lnTo>
                  <a:pt x="1515534" y="292100"/>
                </a:lnTo>
                <a:lnTo>
                  <a:pt x="1397000" y="292100"/>
                </a:lnTo>
                <a:lnTo>
                  <a:pt x="1397000" y="317500"/>
                </a:lnTo>
                <a:lnTo>
                  <a:pt x="1295400" y="317500"/>
                </a:lnTo>
                <a:lnTo>
                  <a:pt x="1295400" y="402167"/>
                </a:lnTo>
                <a:lnTo>
                  <a:pt x="1185334" y="402167"/>
                </a:lnTo>
                <a:lnTo>
                  <a:pt x="1185334" y="431800"/>
                </a:lnTo>
                <a:lnTo>
                  <a:pt x="1087967" y="431800"/>
                </a:lnTo>
                <a:lnTo>
                  <a:pt x="1087967" y="520700"/>
                </a:lnTo>
                <a:lnTo>
                  <a:pt x="994834" y="520700"/>
                </a:lnTo>
                <a:lnTo>
                  <a:pt x="994834" y="563034"/>
                </a:lnTo>
                <a:lnTo>
                  <a:pt x="897467" y="563034"/>
                </a:lnTo>
                <a:lnTo>
                  <a:pt x="897467" y="635000"/>
                </a:lnTo>
                <a:lnTo>
                  <a:pt x="787400" y="635000"/>
                </a:lnTo>
                <a:lnTo>
                  <a:pt x="787400" y="711200"/>
                </a:lnTo>
                <a:lnTo>
                  <a:pt x="698500" y="711200"/>
                </a:lnTo>
                <a:lnTo>
                  <a:pt x="698500" y="808567"/>
                </a:lnTo>
                <a:lnTo>
                  <a:pt x="596900" y="808567"/>
                </a:lnTo>
                <a:lnTo>
                  <a:pt x="596900" y="927100"/>
                </a:lnTo>
                <a:lnTo>
                  <a:pt x="512234" y="927100"/>
                </a:lnTo>
                <a:lnTo>
                  <a:pt x="512234" y="1058334"/>
                </a:lnTo>
                <a:lnTo>
                  <a:pt x="499534" y="1071034"/>
                </a:lnTo>
                <a:lnTo>
                  <a:pt x="499534" y="1240367"/>
                </a:lnTo>
                <a:lnTo>
                  <a:pt x="376767" y="1240367"/>
                </a:lnTo>
                <a:lnTo>
                  <a:pt x="376767" y="1409700"/>
                </a:lnTo>
                <a:lnTo>
                  <a:pt x="300567" y="1409700"/>
                </a:lnTo>
                <a:lnTo>
                  <a:pt x="300567" y="1646767"/>
                </a:lnTo>
                <a:lnTo>
                  <a:pt x="186267" y="1646767"/>
                </a:lnTo>
                <a:lnTo>
                  <a:pt x="186267" y="1727200"/>
                </a:lnTo>
                <a:lnTo>
                  <a:pt x="88900" y="1727200"/>
                </a:lnTo>
                <a:lnTo>
                  <a:pt x="88900" y="1786467"/>
                </a:lnTo>
                <a:lnTo>
                  <a:pt x="0" y="1778000"/>
                </a:lnTo>
                <a:close/>
              </a:path>
            </a:pathLst>
          </a:custGeom>
          <a:solidFill>
            <a:schemeClr val="accent2">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0" name="Freeform: Shape 1029">
            <a:extLst>
              <a:ext uri="{FF2B5EF4-FFF2-40B4-BE49-F238E27FC236}">
                <a16:creationId xmlns:a16="http://schemas.microsoft.com/office/drawing/2014/main" id="{6464610A-34D6-4CCF-A8C9-EBDB3A8EB6DF}"/>
              </a:ext>
            </a:extLst>
          </p:cNvPr>
          <p:cNvSpPr/>
          <p:nvPr/>
        </p:nvSpPr>
        <p:spPr bwMode="auto">
          <a:xfrm>
            <a:off x="5036608" y="2451100"/>
            <a:ext cx="2810934" cy="1744133"/>
          </a:xfrm>
          <a:custGeom>
            <a:avLst/>
            <a:gdLst>
              <a:gd name="connsiteX0" fmla="*/ 0 w 2810934"/>
              <a:gd name="connsiteY0" fmla="*/ 1744133 h 1744133"/>
              <a:gd name="connsiteX1" fmla="*/ 105834 w 2810934"/>
              <a:gd name="connsiteY1" fmla="*/ 1744133 h 1744133"/>
              <a:gd name="connsiteX2" fmla="*/ 105834 w 2810934"/>
              <a:gd name="connsiteY2" fmla="*/ 1579033 h 1744133"/>
              <a:gd name="connsiteX3" fmla="*/ 215900 w 2810934"/>
              <a:gd name="connsiteY3" fmla="*/ 1579033 h 1744133"/>
              <a:gd name="connsiteX4" fmla="*/ 215900 w 2810934"/>
              <a:gd name="connsiteY4" fmla="*/ 1456267 h 1744133"/>
              <a:gd name="connsiteX5" fmla="*/ 309034 w 2810934"/>
              <a:gd name="connsiteY5" fmla="*/ 1456267 h 1744133"/>
              <a:gd name="connsiteX6" fmla="*/ 309034 w 2810934"/>
              <a:gd name="connsiteY6" fmla="*/ 1172633 h 1744133"/>
              <a:gd name="connsiteX7" fmla="*/ 402167 w 2810934"/>
              <a:gd name="connsiteY7" fmla="*/ 1172633 h 1744133"/>
              <a:gd name="connsiteX8" fmla="*/ 402167 w 2810934"/>
              <a:gd name="connsiteY8" fmla="*/ 973667 h 1744133"/>
              <a:gd name="connsiteX9" fmla="*/ 499534 w 2810934"/>
              <a:gd name="connsiteY9" fmla="*/ 973667 h 1744133"/>
              <a:gd name="connsiteX10" fmla="*/ 499534 w 2810934"/>
              <a:gd name="connsiteY10" fmla="*/ 673100 h 1744133"/>
              <a:gd name="connsiteX11" fmla="*/ 605367 w 2810934"/>
              <a:gd name="connsiteY11" fmla="*/ 673100 h 1744133"/>
              <a:gd name="connsiteX12" fmla="*/ 605367 w 2810934"/>
              <a:gd name="connsiteY12" fmla="*/ 550333 h 1744133"/>
              <a:gd name="connsiteX13" fmla="*/ 702734 w 2810934"/>
              <a:gd name="connsiteY13" fmla="*/ 550333 h 1744133"/>
              <a:gd name="connsiteX14" fmla="*/ 702734 w 2810934"/>
              <a:gd name="connsiteY14" fmla="*/ 452967 h 1744133"/>
              <a:gd name="connsiteX15" fmla="*/ 804334 w 2810934"/>
              <a:gd name="connsiteY15" fmla="*/ 452967 h 1744133"/>
              <a:gd name="connsiteX16" fmla="*/ 804334 w 2810934"/>
              <a:gd name="connsiteY16" fmla="*/ 376767 h 1744133"/>
              <a:gd name="connsiteX17" fmla="*/ 910167 w 2810934"/>
              <a:gd name="connsiteY17" fmla="*/ 376767 h 1744133"/>
              <a:gd name="connsiteX18" fmla="*/ 910167 w 2810934"/>
              <a:gd name="connsiteY18" fmla="*/ 330200 h 1744133"/>
              <a:gd name="connsiteX19" fmla="*/ 1003300 w 2810934"/>
              <a:gd name="connsiteY19" fmla="*/ 330200 h 1744133"/>
              <a:gd name="connsiteX20" fmla="*/ 1003300 w 2810934"/>
              <a:gd name="connsiteY20" fmla="*/ 287867 h 1744133"/>
              <a:gd name="connsiteX21" fmla="*/ 1100667 w 2810934"/>
              <a:gd name="connsiteY21" fmla="*/ 287867 h 1744133"/>
              <a:gd name="connsiteX22" fmla="*/ 1100667 w 2810934"/>
              <a:gd name="connsiteY22" fmla="*/ 203200 h 1744133"/>
              <a:gd name="connsiteX23" fmla="*/ 1198034 w 2810934"/>
              <a:gd name="connsiteY23" fmla="*/ 203200 h 1744133"/>
              <a:gd name="connsiteX24" fmla="*/ 1198034 w 2810934"/>
              <a:gd name="connsiteY24" fmla="*/ 203200 h 1744133"/>
              <a:gd name="connsiteX25" fmla="*/ 1198034 w 2810934"/>
              <a:gd name="connsiteY25" fmla="*/ 177800 h 1744133"/>
              <a:gd name="connsiteX26" fmla="*/ 1308100 w 2810934"/>
              <a:gd name="connsiteY26" fmla="*/ 177800 h 1744133"/>
              <a:gd name="connsiteX27" fmla="*/ 1308100 w 2810934"/>
              <a:gd name="connsiteY27" fmla="*/ 114300 h 1744133"/>
              <a:gd name="connsiteX28" fmla="*/ 1413934 w 2810934"/>
              <a:gd name="connsiteY28" fmla="*/ 114300 h 1744133"/>
              <a:gd name="connsiteX29" fmla="*/ 1413934 w 2810934"/>
              <a:gd name="connsiteY29" fmla="*/ 114300 h 1744133"/>
              <a:gd name="connsiteX30" fmla="*/ 1413934 w 2810934"/>
              <a:gd name="connsiteY30" fmla="*/ 76200 h 1744133"/>
              <a:gd name="connsiteX31" fmla="*/ 1507067 w 2810934"/>
              <a:gd name="connsiteY31" fmla="*/ 76200 h 1744133"/>
              <a:gd name="connsiteX32" fmla="*/ 1507067 w 2810934"/>
              <a:gd name="connsiteY32" fmla="*/ 63500 h 1744133"/>
              <a:gd name="connsiteX33" fmla="*/ 2010834 w 2810934"/>
              <a:gd name="connsiteY33" fmla="*/ 63500 h 1744133"/>
              <a:gd name="connsiteX34" fmla="*/ 2010834 w 2810934"/>
              <a:gd name="connsiteY34" fmla="*/ 42333 h 1744133"/>
              <a:gd name="connsiteX35" fmla="*/ 2112434 w 2810934"/>
              <a:gd name="connsiteY35" fmla="*/ 42333 h 1744133"/>
              <a:gd name="connsiteX36" fmla="*/ 2112434 w 2810934"/>
              <a:gd name="connsiteY36" fmla="*/ 0 h 1744133"/>
              <a:gd name="connsiteX37" fmla="*/ 2810934 w 2810934"/>
              <a:gd name="connsiteY37" fmla="*/ 0 h 174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10934" h="1744133">
                <a:moveTo>
                  <a:pt x="0" y="1744133"/>
                </a:moveTo>
                <a:lnTo>
                  <a:pt x="105834" y="1744133"/>
                </a:lnTo>
                <a:lnTo>
                  <a:pt x="105834" y="1579033"/>
                </a:lnTo>
                <a:lnTo>
                  <a:pt x="215900" y="1579033"/>
                </a:lnTo>
                <a:lnTo>
                  <a:pt x="215900" y="1456267"/>
                </a:lnTo>
                <a:lnTo>
                  <a:pt x="309034" y="1456267"/>
                </a:lnTo>
                <a:lnTo>
                  <a:pt x="309034" y="1172633"/>
                </a:lnTo>
                <a:lnTo>
                  <a:pt x="402167" y="1172633"/>
                </a:lnTo>
                <a:lnTo>
                  <a:pt x="402167" y="973667"/>
                </a:lnTo>
                <a:lnTo>
                  <a:pt x="499534" y="973667"/>
                </a:lnTo>
                <a:lnTo>
                  <a:pt x="499534" y="673100"/>
                </a:lnTo>
                <a:lnTo>
                  <a:pt x="605367" y="673100"/>
                </a:lnTo>
                <a:lnTo>
                  <a:pt x="605367" y="550333"/>
                </a:lnTo>
                <a:lnTo>
                  <a:pt x="702734" y="550333"/>
                </a:lnTo>
                <a:lnTo>
                  <a:pt x="702734" y="452967"/>
                </a:lnTo>
                <a:lnTo>
                  <a:pt x="804334" y="452967"/>
                </a:lnTo>
                <a:lnTo>
                  <a:pt x="804334" y="376767"/>
                </a:lnTo>
                <a:lnTo>
                  <a:pt x="910167" y="376767"/>
                </a:lnTo>
                <a:lnTo>
                  <a:pt x="910167" y="330200"/>
                </a:lnTo>
                <a:lnTo>
                  <a:pt x="1003300" y="330200"/>
                </a:lnTo>
                <a:lnTo>
                  <a:pt x="1003300" y="287867"/>
                </a:lnTo>
                <a:lnTo>
                  <a:pt x="1100667" y="287867"/>
                </a:lnTo>
                <a:lnTo>
                  <a:pt x="1100667" y="203200"/>
                </a:lnTo>
                <a:lnTo>
                  <a:pt x="1198034" y="203200"/>
                </a:lnTo>
                <a:lnTo>
                  <a:pt x="1198034" y="203200"/>
                </a:lnTo>
                <a:lnTo>
                  <a:pt x="1198034" y="177800"/>
                </a:lnTo>
                <a:lnTo>
                  <a:pt x="1308100" y="177800"/>
                </a:lnTo>
                <a:lnTo>
                  <a:pt x="1308100" y="114300"/>
                </a:lnTo>
                <a:lnTo>
                  <a:pt x="1413934" y="114300"/>
                </a:lnTo>
                <a:lnTo>
                  <a:pt x="1413934" y="114300"/>
                </a:lnTo>
                <a:lnTo>
                  <a:pt x="1413934" y="76200"/>
                </a:lnTo>
                <a:lnTo>
                  <a:pt x="1507067" y="76200"/>
                </a:lnTo>
                <a:lnTo>
                  <a:pt x="1507067" y="63500"/>
                </a:lnTo>
                <a:lnTo>
                  <a:pt x="2010834" y="63500"/>
                </a:lnTo>
                <a:lnTo>
                  <a:pt x="2010834" y="42333"/>
                </a:lnTo>
                <a:lnTo>
                  <a:pt x="2112434" y="42333"/>
                </a:lnTo>
                <a:lnTo>
                  <a:pt x="2112434" y="0"/>
                </a:lnTo>
                <a:lnTo>
                  <a:pt x="2810934"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1" name="Freeform: Shape 1030">
            <a:extLst>
              <a:ext uri="{FF2B5EF4-FFF2-40B4-BE49-F238E27FC236}">
                <a16:creationId xmlns:a16="http://schemas.microsoft.com/office/drawing/2014/main" id="{00090659-1F1A-420A-B142-CF0E1CF36302}"/>
              </a:ext>
            </a:extLst>
          </p:cNvPr>
          <p:cNvSpPr/>
          <p:nvPr/>
        </p:nvSpPr>
        <p:spPr bwMode="auto">
          <a:xfrm>
            <a:off x="5045075" y="2540000"/>
            <a:ext cx="2798233" cy="1672167"/>
          </a:xfrm>
          <a:custGeom>
            <a:avLst/>
            <a:gdLst>
              <a:gd name="connsiteX0" fmla="*/ 0 w 2798233"/>
              <a:gd name="connsiteY0" fmla="*/ 1672167 h 1672167"/>
              <a:gd name="connsiteX1" fmla="*/ 0 w 2798233"/>
              <a:gd name="connsiteY1" fmla="*/ 1621367 h 1672167"/>
              <a:gd name="connsiteX2" fmla="*/ 110067 w 2798233"/>
              <a:gd name="connsiteY2" fmla="*/ 1621367 h 1672167"/>
              <a:gd name="connsiteX3" fmla="*/ 97367 w 2798233"/>
              <a:gd name="connsiteY3" fmla="*/ 1608667 h 1672167"/>
              <a:gd name="connsiteX4" fmla="*/ 190500 w 2798233"/>
              <a:gd name="connsiteY4" fmla="*/ 1608667 h 1672167"/>
              <a:gd name="connsiteX5" fmla="*/ 190500 w 2798233"/>
              <a:gd name="connsiteY5" fmla="*/ 1320800 h 1672167"/>
              <a:gd name="connsiteX6" fmla="*/ 292100 w 2798233"/>
              <a:gd name="connsiteY6" fmla="*/ 1320800 h 1672167"/>
              <a:gd name="connsiteX7" fmla="*/ 292100 w 2798233"/>
              <a:gd name="connsiteY7" fmla="*/ 1117600 h 1672167"/>
              <a:gd name="connsiteX8" fmla="*/ 410633 w 2798233"/>
              <a:gd name="connsiteY8" fmla="*/ 1117600 h 1672167"/>
              <a:gd name="connsiteX9" fmla="*/ 410633 w 2798233"/>
              <a:gd name="connsiteY9" fmla="*/ 939800 h 1672167"/>
              <a:gd name="connsiteX10" fmla="*/ 503767 w 2798233"/>
              <a:gd name="connsiteY10" fmla="*/ 939800 h 1672167"/>
              <a:gd name="connsiteX11" fmla="*/ 503767 w 2798233"/>
              <a:gd name="connsiteY11" fmla="*/ 800100 h 1672167"/>
              <a:gd name="connsiteX12" fmla="*/ 601133 w 2798233"/>
              <a:gd name="connsiteY12" fmla="*/ 800100 h 1672167"/>
              <a:gd name="connsiteX13" fmla="*/ 601133 w 2798233"/>
              <a:gd name="connsiteY13" fmla="*/ 651933 h 1672167"/>
              <a:gd name="connsiteX14" fmla="*/ 706967 w 2798233"/>
              <a:gd name="connsiteY14" fmla="*/ 651933 h 1672167"/>
              <a:gd name="connsiteX15" fmla="*/ 706967 w 2798233"/>
              <a:gd name="connsiteY15" fmla="*/ 537633 h 1672167"/>
              <a:gd name="connsiteX16" fmla="*/ 804333 w 2798233"/>
              <a:gd name="connsiteY16" fmla="*/ 537633 h 1672167"/>
              <a:gd name="connsiteX17" fmla="*/ 804333 w 2798233"/>
              <a:gd name="connsiteY17" fmla="*/ 512233 h 1672167"/>
              <a:gd name="connsiteX18" fmla="*/ 897467 w 2798233"/>
              <a:gd name="connsiteY18" fmla="*/ 512233 h 1672167"/>
              <a:gd name="connsiteX19" fmla="*/ 897467 w 2798233"/>
              <a:gd name="connsiteY19" fmla="*/ 397933 h 1672167"/>
              <a:gd name="connsiteX20" fmla="*/ 1003300 w 2798233"/>
              <a:gd name="connsiteY20" fmla="*/ 397933 h 1672167"/>
              <a:gd name="connsiteX21" fmla="*/ 1003300 w 2798233"/>
              <a:gd name="connsiteY21" fmla="*/ 309033 h 1672167"/>
              <a:gd name="connsiteX22" fmla="*/ 1104900 w 2798233"/>
              <a:gd name="connsiteY22" fmla="*/ 309033 h 1672167"/>
              <a:gd name="connsiteX23" fmla="*/ 1104900 w 2798233"/>
              <a:gd name="connsiteY23" fmla="*/ 279400 h 1672167"/>
              <a:gd name="connsiteX24" fmla="*/ 1206500 w 2798233"/>
              <a:gd name="connsiteY24" fmla="*/ 279400 h 1672167"/>
              <a:gd name="connsiteX25" fmla="*/ 1206500 w 2798233"/>
              <a:gd name="connsiteY25" fmla="*/ 228600 h 1672167"/>
              <a:gd name="connsiteX26" fmla="*/ 1299633 w 2798233"/>
              <a:gd name="connsiteY26" fmla="*/ 228600 h 1672167"/>
              <a:gd name="connsiteX27" fmla="*/ 1299633 w 2798233"/>
              <a:gd name="connsiteY27" fmla="*/ 173567 h 1672167"/>
              <a:gd name="connsiteX28" fmla="*/ 1392767 w 2798233"/>
              <a:gd name="connsiteY28" fmla="*/ 173567 h 1672167"/>
              <a:gd name="connsiteX29" fmla="*/ 1392767 w 2798233"/>
              <a:gd name="connsiteY29" fmla="*/ 135467 h 1672167"/>
              <a:gd name="connsiteX30" fmla="*/ 1507067 w 2798233"/>
              <a:gd name="connsiteY30" fmla="*/ 135467 h 1672167"/>
              <a:gd name="connsiteX31" fmla="*/ 1507067 w 2798233"/>
              <a:gd name="connsiteY31" fmla="*/ 105833 h 1672167"/>
              <a:gd name="connsiteX32" fmla="*/ 1794933 w 2798233"/>
              <a:gd name="connsiteY32" fmla="*/ 105833 h 1672167"/>
              <a:gd name="connsiteX33" fmla="*/ 1794933 w 2798233"/>
              <a:gd name="connsiteY33" fmla="*/ 84667 h 1672167"/>
              <a:gd name="connsiteX34" fmla="*/ 2103967 w 2798233"/>
              <a:gd name="connsiteY34" fmla="*/ 84667 h 1672167"/>
              <a:gd name="connsiteX35" fmla="*/ 2103967 w 2798233"/>
              <a:gd name="connsiteY35" fmla="*/ 59267 h 1672167"/>
              <a:gd name="connsiteX36" fmla="*/ 2307167 w 2798233"/>
              <a:gd name="connsiteY36" fmla="*/ 59267 h 1672167"/>
              <a:gd name="connsiteX37" fmla="*/ 2307167 w 2798233"/>
              <a:gd name="connsiteY37" fmla="*/ 29633 h 1672167"/>
              <a:gd name="connsiteX38" fmla="*/ 2501900 w 2798233"/>
              <a:gd name="connsiteY38" fmla="*/ 29633 h 1672167"/>
              <a:gd name="connsiteX39" fmla="*/ 2501900 w 2798233"/>
              <a:gd name="connsiteY39" fmla="*/ 0 h 1672167"/>
              <a:gd name="connsiteX40" fmla="*/ 2798233 w 2798233"/>
              <a:gd name="connsiteY40" fmla="*/ 0 h 16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98233" h="1672167">
                <a:moveTo>
                  <a:pt x="0" y="1672167"/>
                </a:moveTo>
                <a:lnTo>
                  <a:pt x="0" y="1621367"/>
                </a:lnTo>
                <a:lnTo>
                  <a:pt x="110067" y="1621367"/>
                </a:lnTo>
                <a:lnTo>
                  <a:pt x="97367" y="1608667"/>
                </a:lnTo>
                <a:lnTo>
                  <a:pt x="190500" y="1608667"/>
                </a:lnTo>
                <a:lnTo>
                  <a:pt x="190500" y="1320800"/>
                </a:lnTo>
                <a:lnTo>
                  <a:pt x="292100" y="1320800"/>
                </a:lnTo>
                <a:lnTo>
                  <a:pt x="292100" y="1117600"/>
                </a:lnTo>
                <a:lnTo>
                  <a:pt x="410633" y="1117600"/>
                </a:lnTo>
                <a:lnTo>
                  <a:pt x="410633" y="939800"/>
                </a:lnTo>
                <a:lnTo>
                  <a:pt x="503767" y="939800"/>
                </a:lnTo>
                <a:lnTo>
                  <a:pt x="503767" y="800100"/>
                </a:lnTo>
                <a:lnTo>
                  <a:pt x="601133" y="800100"/>
                </a:lnTo>
                <a:lnTo>
                  <a:pt x="601133" y="651933"/>
                </a:lnTo>
                <a:lnTo>
                  <a:pt x="706967" y="651933"/>
                </a:lnTo>
                <a:lnTo>
                  <a:pt x="706967" y="537633"/>
                </a:lnTo>
                <a:lnTo>
                  <a:pt x="804333" y="537633"/>
                </a:lnTo>
                <a:lnTo>
                  <a:pt x="804333" y="512233"/>
                </a:lnTo>
                <a:lnTo>
                  <a:pt x="897467" y="512233"/>
                </a:lnTo>
                <a:lnTo>
                  <a:pt x="897467" y="397933"/>
                </a:lnTo>
                <a:lnTo>
                  <a:pt x="1003300" y="397933"/>
                </a:lnTo>
                <a:lnTo>
                  <a:pt x="1003300" y="309033"/>
                </a:lnTo>
                <a:lnTo>
                  <a:pt x="1104900" y="309033"/>
                </a:lnTo>
                <a:lnTo>
                  <a:pt x="1104900" y="279400"/>
                </a:lnTo>
                <a:lnTo>
                  <a:pt x="1206500" y="279400"/>
                </a:lnTo>
                <a:lnTo>
                  <a:pt x="1206500" y="228600"/>
                </a:lnTo>
                <a:lnTo>
                  <a:pt x="1299633" y="228600"/>
                </a:lnTo>
                <a:lnTo>
                  <a:pt x="1299633" y="173567"/>
                </a:lnTo>
                <a:lnTo>
                  <a:pt x="1392767" y="173567"/>
                </a:lnTo>
                <a:lnTo>
                  <a:pt x="1392767" y="135467"/>
                </a:lnTo>
                <a:lnTo>
                  <a:pt x="1507067" y="135467"/>
                </a:lnTo>
                <a:lnTo>
                  <a:pt x="1507067" y="105833"/>
                </a:lnTo>
                <a:lnTo>
                  <a:pt x="1794933" y="105833"/>
                </a:lnTo>
                <a:lnTo>
                  <a:pt x="1794933" y="84667"/>
                </a:lnTo>
                <a:lnTo>
                  <a:pt x="2103967" y="84667"/>
                </a:lnTo>
                <a:lnTo>
                  <a:pt x="2103967" y="59267"/>
                </a:lnTo>
                <a:lnTo>
                  <a:pt x="2307167" y="59267"/>
                </a:lnTo>
                <a:lnTo>
                  <a:pt x="2307167" y="29633"/>
                </a:lnTo>
                <a:lnTo>
                  <a:pt x="2501900" y="29633"/>
                </a:lnTo>
                <a:lnTo>
                  <a:pt x="2501900" y="0"/>
                </a:lnTo>
                <a:lnTo>
                  <a:pt x="2798233"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8" name="Freeform: Shape 1027">
            <a:extLst>
              <a:ext uri="{FF2B5EF4-FFF2-40B4-BE49-F238E27FC236}">
                <a16:creationId xmlns:a16="http://schemas.microsoft.com/office/drawing/2014/main" id="{37ADCFD3-41A4-4C40-81BD-965FE688837D}"/>
              </a:ext>
            </a:extLst>
          </p:cNvPr>
          <p:cNvSpPr/>
          <p:nvPr/>
        </p:nvSpPr>
        <p:spPr bwMode="auto">
          <a:xfrm>
            <a:off x="1042139" y="2897541"/>
            <a:ext cx="2795617" cy="1281325"/>
          </a:xfrm>
          <a:custGeom>
            <a:avLst/>
            <a:gdLst>
              <a:gd name="connsiteX0" fmla="*/ 0 w 2795617"/>
              <a:gd name="connsiteY0" fmla="*/ 1278413 h 1281325"/>
              <a:gd name="connsiteX1" fmla="*/ 93187 w 2795617"/>
              <a:gd name="connsiteY1" fmla="*/ 1278413 h 1281325"/>
              <a:gd name="connsiteX2" fmla="*/ 93187 w 2795617"/>
              <a:gd name="connsiteY2" fmla="*/ 1278413 h 1281325"/>
              <a:gd name="connsiteX3" fmla="*/ 198022 w 2795617"/>
              <a:gd name="connsiteY3" fmla="*/ 1278413 h 1281325"/>
              <a:gd name="connsiteX4" fmla="*/ 198022 w 2795617"/>
              <a:gd name="connsiteY4" fmla="*/ 1156105 h 1281325"/>
              <a:gd name="connsiteX5" fmla="*/ 302858 w 2795617"/>
              <a:gd name="connsiteY5" fmla="*/ 1156105 h 1281325"/>
              <a:gd name="connsiteX6" fmla="*/ 302858 w 2795617"/>
              <a:gd name="connsiteY6" fmla="*/ 1074566 h 1281325"/>
              <a:gd name="connsiteX7" fmla="*/ 398957 w 2795617"/>
              <a:gd name="connsiteY7" fmla="*/ 1074566 h 1281325"/>
              <a:gd name="connsiteX8" fmla="*/ 398957 w 2795617"/>
              <a:gd name="connsiteY8" fmla="*/ 966818 h 1281325"/>
              <a:gd name="connsiteX9" fmla="*/ 489233 w 2795617"/>
              <a:gd name="connsiteY9" fmla="*/ 966818 h 1281325"/>
              <a:gd name="connsiteX10" fmla="*/ 489233 w 2795617"/>
              <a:gd name="connsiteY10" fmla="*/ 859070 h 1281325"/>
              <a:gd name="connsiteX11" fmla="*/ 599893 w 2795617"/>
              <a:gd name="connsiteY11" fmla="*/ 859070 h 1281325"/>
              <a:gd name="connsiteX12" fmla="*/ 599893 w 2795617"/>
              <a:gd name="connsiteY12" fmla="*/ 765883 h 1281325"/>
              <a:gd name="connsiteX13" fmla="*/ 707640 w 2795617"/>
              <a:gd name="connsiteY13" fmla="*/ 765883 h 1281325"/>
              <a:gd name="connsiteX14" fmla="*/ 707640 w 2795617"/>
              <a:gd name="connsiteY14" fmla="*/ 687256 h 1281325"/>
              <a:gd name="connsiteX15" fmla="*/ 800828 w 2795617"/>
              <a:gd name="connsiteY15" fmla="*/ 687256 h 1281325"/>
              <a:gd name="connsiteX16" fmla="*/ 800828 w 2795617"/>
              <a:gd name="connsiteY16" fmla="*/ 634839 h 1281325"/>
              <a:gd name="connsiteX17" fmla="*/ 899839 w 2795617"/>
              <a:gd name="connsiteY17" fmla="*/ 634839 h 1281325"/>
              <a:gd name="connsiteX18" fmla="*/ 899839 w 2795617"/>
              <a:gd name="connsiteY18" fmla="*/ 562036 h 1281325"/>
              <a:gd name="connsiteX19" fmla="*/ 1007587 w 2795617"/>
              <a:gd name="connsiteY19" fmla="*/ 562036 h 1281325"/>
              <a:gd name="connsiteX20" fmla="*/ 1007587 w 2795617"/>
              <a:gd name="connsiteY20" fmla="*/ 495058 h 1281325"/>
              <a:gd name="connsiteX21" fmla="*/ 1100774 w 2795617"/>
              <a:gd name="connsiteY21" fmla="*/ 495058 h 1281325"/>
              <a:gd name="connsiteX22" fmla="*/ 1100774 w 2795617"/>
              <a:gd name="connsiteY22" fmla="*/ 477585 h 1281325"/>
              <a:gd name="connsiteX23" fmla="*/ 1196873 w 2795617"/>
              <a:gd name="connsiteY23" fmla="*/ 477585 h 1281325"/>
              <a:gd name="connsiteX24" fmla="*/ 1196873 w 2795617"/>
              <a:gd name="connsiteY24" fmla="*/ 404783 h 1281325"/>
              <a:gd name="connsiteX25" fmla="*/ 1304621 w 2795617"/>
              <a:gd name="connsiteY25" fmla="*/ 404783 h 1281325"/>
              <a:gd name="connsiteX26" fmla="*/ 1304621 w 2795617"/>
              <a:gd name="connsiteY26" fmla="*/ 369837 h 1281325"/>
              <a:gd name="connsiteX27" fmla="*/ 1406545 w 2795617"/>
              <a:gd name="connsiteY27" fmla="*/ 369837 h 1281325"/>
              <a:gd name="connsiteX28" fmla="*/ 1406545 w 2795617"/>
              <a:gd name="connsiteY28" fmla="*/ 331980 h 1281325"/>
              <a:gd name="connsiteX29" fmla="*/ 1508468 w 2795617"/>
              <a:gd name="connsiteY29" fmla="*/ 331980 h 1281325"/>
              <a:gd name="connsiteX30" fmla="*/ 1508468 w 2795617"/>
              <a:gd name="connsiteY30" fmla="*/ 308683 h 1281325"/>
              <a:gd name="connsiteX31" fmla="*/ 1508468 w 2795617"/>
              <a:gd name="connsiteY31" fmla="*/ 299947 h 1281325"/>
              <a:gd name="connsiteX32" fmla="*/ 1601656 w 2795617"/>
              <a:gd name="connsiteY32" fmla="*/ 299947 h 1281325"/>
              <a:gd name="connsiteX33" fmla="*/ 1601656 w 2795617"/>
              <a:gd name="connsiteY33" fmla="*/ 253353 h 1281325"/>
              <a:gd name="connsiteX34" fmla="*/ 1709403 w 2795617"/>
              <a:gd name="connsiteY34" fmla="*/ 253353 h 1281325"/>
              <a:gd name="connsiteX35" fmla="*/ 1709403 w 2795617"/>
              <a:gd name="connsiteY35" fmla="*/ 238793 h 1281325"/>
              <a:gd name="connsiteX36" fmla="*/ 1814239 w 2795617"/>
              <a:gd name="connsiteY36" fmla="*/ 238793 h 1281325"/>
              <a:gd name="connsiteX37" fmla="*/ 1814239 w 2795617"/>
              <a:gd name="connsiteY37" fmla="*/ 218408 h 1281325"/>
              <a:gd name="connsiteX38" fmla="*/ 1904514 w 2795617"/>
              <a:gd name="connsiteY38" fmla="*/ 218408 h 1281325"/>
              <a:gd name="connsiteX39" fmla="*/ 1904514 w 2795617"/>
              <a:gd name="connsiteY39" fmla="*/ 218408 h 1281325"/>
              <a:gd name="connsiteX40" fmla="*/ 1904514 w 2795617"/>
              <a:gd name="connsiteY40" fmla="*/ 198023 h 1281325"/>
              <a:gd name="connsiteX41" fmla="*/ 2006438 w 2795617"/>
              <a:gd name="connsiteY41" fmla="*/ 198023 h 1281325"/>
              <a:gd name="connsiteX42" fmla="*/ 2006438 w 2795617"/>
              <a:gd name="connsiteY42" fmla="*/ 163078 h 1281325"/>
              <a:gd name="connsiteX43" fmla="*/ 2105449 w 2795617"/>
              <a:gd name="connsiteY43" fmla="*/ 163078 h 1281325"/>
              <a:gd name="connsiteX44" fmla="*/ 2105449 w 2795617"/>
              <a:gd name="connsiteY44" fmla="*/ 119397 h 1281325"/>
              <a:gd name="connsiteX45" fmla="*/ 2207373 w 2795617"/>
              <a:gd name="connsiteY45" fmla="*/ 119397 h 1281325"/>
              <a:gd name="connsiteX46" fmla="*/ 2207373 w 2795617"/>
              <a:gd name="connsiteY46" fmla="*/ 90276 h 1281325"/>
              <a:gd name="connsiteX47" fmla="*/ 2303472 w 2795617"/>
              <a:gd name="connsiteY47" fmla="*/ 90276 h 1281325"/>
              <a:gd name="connsiteX48" fmla="*/ 2303472 w 2795617"/>
              <a:gd name="connsiteY48" fmla="*/ 75715 h 1281325"/>
              <a:gd name="connsiteX49" fmla="*/ 2399572 w 2795617"/>
              <a:gd name="connsiteY49" fmla="*/ 75715 h 1281325"/>
              <a:gd name="connsiteX50" fmla="*/ 2399572 w 2795617"/>
              <a:gd name="connsiteY50" fmla="*/ 46594 h 1281325"/>
              <a:gd name="connsiteX51" fmla="*/ 2498583 w 2795617"/>
              <a:gd name="connsiteY51" fmla="*/ 46594 h 1281325"/>
              <a:gd name="connsiteX52" fmla="*/ 2498583 w 2795617"/>
              <a:gd name="connsiteY52" fmla="*/ 37858 h 1281325"/>
              <a:gd name="connsiteX53" fmla="*/ 2588858 w 2795617"/>
              <a:gd name="connsiteY53" fmla="*/ 37858 h 1281325"/>
              <a:gd name="connsiteX54" fmla="*/ 2588858 w 2795617"/>
              <a:gd name="connsiteY54" fmla="*/ 17473 h 1281325"/>
              <a:gd name="connsiteX55" fmla="*/ 2594682 w 2795617"/>
              <a:gd name="connsiteY55" fmla="*/ 11649 h 1281325"/>
              <a:gd name="connsiteX56" fmla="*/ 2702430 w 2795617"/>
              <a:gd name="connsiteY56" fmla="*/ 11649 h 1281325"/>
              <a:gd name="connsiteX57" fmla="*/ 2702430 w 2795617"/>
              <a:gd name="connsiteY57" fmla="*/ 0 h 1281325"/>
              <a:gd name="connsiteX58" fmla="*/ 2795617 w 2795617"/>
              <a:gd name="connsiteY58" fmla="*/ 0 h 1281325"/>
              <a:gd name="connsiteX59" fmla="*/ 2795617 w 2795617"/>
              <a:gd name="connsiteY59" fmla="*/ 142693 h 1281325"/>
              <a:gd name="connsiteX60" fmla="*/ 2699518 w 2795617"/>
              <a:gd name="connsiteY60" fmla="*/ 142693 h 1281325"/>
              <a:gd name="connsiteX61" fmla="*/ 2699518 w 2795617"/>
              <a:gd name="connsiteY61" fmla="*/ 142693 h 1281325"/>
              <a:gd name="connsiteX62" fmla="*/ 2699518 w 2795617"/>
              <a:gd name="connsiteY62" fmla="*/ 157254 h 1281325"/>
              <a:gd name="connsiteX63" fmla="*/ 2600507 w 2795617"/>
              <a:gd name="connsiteY63" fmla="*/ 157254 h 1281325"/>
              <a:gd name="connsiteX64" fmla="*/ 2600507 w 2795617"/>
              <a:gd name="connsiteY64" fmla="*/ 177639 h 1281325"/>
              <a:gd name="connsiteX65" fmla="*/ 2504407 w 2795617"/>
              <a:gd name="connsiteY65" fmla="*/ 177639 h 1281325"/>
              <a:gd name="connsiteX66" fmla="*/ 2504407 w 2795617"/>
              <a:gd name="connsiteY66" fmla="*/ 195111 h 1281325"/>
              <a:gd name="connsiteX67" fmla="*/ 2387923 w 2795617"/>
              <a:gd name="connsiteY67" fmla="*/ 195111 h 1281325"/>
              <a:gd name="connsiteX68" fmla="*/ 2387923 w 2795617"/>
              <a:gd name="connsiteY68" fmla="*/ 221320 h 1281325"/>
              <a:gd name="connsiteX69" fmla="*/ 2309296 w 2795617"/>
              <a:gd name="connsiteY69" fmla="*/ 221320 h 1281325"/>
              <a:gd name="connsiteX70" fmla="*/ 2309296 w 2795617"/>
              <a:gd name="connsiteY70" fmla="*/ 221320 h 1281325"/>
              <a:gd name="connsiteX71" fmla="*/ 2309296 w 2795617"/>
              <a:gd name="connsiteY71" fmla="*/ 232969 h 1281325"/>
              <a:gd name="connsiteX72" fmla="*/ 2213197 w 2795617"/>
              <a:gd name="connsiteY72" fmla="*/ 232969 h 1281325"/>
              <a:gd name="connsiteX73" fmla="*/ 2213197 w 2795617"/>
              <a:gd name="connsiteY73" fmla="*/ 267914 h 1281325"/>
              <a:gd name="connsiteX74" fmla="*/ 2111273 w 2795617"/>
              <a:gd name="connsiteY74" fmla="*/ 267914 h 1281325"/>
              <a:gd name="connsiteX75" fmla="*/ 2099625 w 2795617"/>
              <a:gd name="connsiteY75" fmla="*/ 267914 h 1281325"/>
              <a:gd name="connsiteX76" fmla="*/ 2099625 w 2795617"/>
              <a:gd name="connsiteY76" fmla="*/ 308683 h 1281325"/>
              <a:gd name="connsiteX77" fmla="*/ 2006438 w 2795617"/>
              <a:gd name="connsiteY77" fmla="*/ 308683 h 1281325"/>
              <a:gd name="connsiteX78" fmla="*/ 2006438 w 2795617"/>
              <a:gd name="connsiteY78" fmla="*/ 337804 h 1281325"/>
              <a:gd name="connsiteX79" fmla="*/ 1904514 w 2795617"/>
              <a:gd name="connsiteY79" fmla="*/ 337804 h 1281325"/>
              <a:gd name="connsiteX80" fmla="*/ 1904514 w 2795617"/>
              <a:gd name="connsiteY80" fmla="*/ 372749 h 1281325"/>
              <a:gd name="connsiteX81" fmla="*/ 1805503 w 2795617"/>
              <a:gd name="connsiteY81" fmla="*/ 372749 h 1281325"/>
              <a:gd name="connsiteX82" fmla="*/ 1805503 w 2795617"/>
              <a:gd name="connsiteY82" fmla="*/ 393134 h 1281325"/>
              <a:gd name="connsiteX83" fmla="*/ 1694843 w 2795617"/>
              <a:gd name="connsiteY83" fmla="*/ 393134 h 1281325"/>
              <a:gd name="connsiteX84" fmla="*/ 1694843 w 2795617"/>
              <a:gd name="connsiteY84" fmla="*/ 413519 h 1281325"/>
              <a:gd name="connsiteX85" fmla="*/ 1595831 w 2795617"/>
              <a:gd name="connsiteY85" fmla="*/ 413519 h 1281325"/>
              <a:gd name="connsiteX86" fmla="*/ 1595831 w 2795617"/>
              <a:gd name="connsiteY86" fmla="*/ 442640 h 1281325"/>
              <a:gd name="connsiteX87" fmla="*/ 1499732 w 2795617"/>
              <a:gd name="connsiteY87" fmla="*/ 442640 h 1281325"/>
              <a:gd name="connsiteX88" fmla="*/ 1499732 w 2795617"/>
              <a:gd name="connsiteY88" fmla="*/ 483409 h 1281325"/>
              <a:gd name="connsiteX89" fmla="*/ 1400721 w 2795617"/>
              <a:gd name="connsiteY89" fmla="*/ 483409 h 1281325"/>
              <a:gd name="connsiteX90" fmla="*/ 1400721 w 2795617"/>
              <a:gd name="connsiteY90" fmla="*/ 515442 h 1281325"/>
              <a:gd name="connsiteX91" fmla="*/ 1298797 w 2795617"/>
              <a:gd name="connsiteY91" fmla="*/ 515442 h 1281325"/>
              <a:gd name="connsiteX92" fmla="*/ 1298797 w 2795617"/>
              <a:gd name="connsiteY92" fmla="*/ 544563 h 1281325"/>
              <a:gd name="connsiteX93" fmla="*/ 1196873 w 2795617"/>
              <a:gd name="connsiteY93" fmla="*/ 544563 h 1281325"/>
              <a:gd name="connsiteX94" fmla="*/ 1196873 w 2795617"/>
              <a:gd name="connsiteY94" fmla="*/ 623190 h 1281325"/>
              <a:gd name="connsiteX95" fmla="*/ 1097862 w 2795617"/>
              <a:gd name="connsiteY95" fmla="*/ 623190 h 1281325"/>
              <a:gd name="connsiteX96" fmla="*/ 1097862 w 2795617"/>
              <a:gd name="connsiteY96" fmla="*/ 652311 h 1281325"/>
              <a:gd name="connsiteX97" fmla="*/ 987202 w 2795617"/>
              <a:gd name="connsiteY97" fmla="*/ 652311 h 1281325"/>
              <a:gd name="connsiteX98" fmla="*/ 987202 w 2795617"/>
              <a:gd name="connsiteY98" fmla="*/ 695993 h 1281325"/>
              <a:gd name="connsiteX99" fmla="*/ 905663 w 2795617"/>
              <a:gd name="connsiteY99" fmla="*/ 695993 h 1281325"/>
              <a:gd name="connsiteX100" fmla="*/ 905663 w 2795617"/>
              <a:gd name="connsiteY100" fmla="*/ 774620 h 1281325"/>
              <a:gd name="connsiteX101" fmla="*/ 800828 w 2795617"/>
              <a:gd name="connsiteY101" fmla="*/ 774620 h 1281325"/>
              <a:gd name="connsiteX102" fmla="*/ 800828 w 2795617"/>
              <a:gd name="connsiteY102" fmla="*/ 815389 h 1281325"/>
              <a:gd name="connsiteX103" fmla="*/ 701816 w 2795617"/>
              <a:gd name="connsiteY103" fmla="*/ 815389 h 1281325"/>
              <a:gd name="connsiteX104" fmla="*/ 701816 w 2795617"/>
              <a:gd name="connsiteY104" fmla="*/ 899840 h 1281325"/>
              <a:gd name="connsiteX105" fmla="*/ 599893 w 2795617"/>
              <a:gd name="connsiteY105" fmla="*/ 899840 h 1281325"/>
              <a:gd name="connsiteX106" fmla="*/ 599893 w 2795617"/>
              <a:gd name="connsiteY106" fmla="*/ 972642 h 1281325"/>
              <a:gd name="connsiteX107" fmla="*/ 489233 w 2795617"/>
              <a:gd name="connsiteY107" fmla="*/ 972642 h 1281325"/>
              <a:gd name="connsiteX108" fmla="*/ 489233 w 2795617"/>
              <a:gd name="connsiteY108" fmla="*/ 1074566 h 1281325"/>
              <a:gd name="connsiteX109" fmla="*/ 404782 w 2795617"/>
              <a:gd name="connsiteY109" fmla="*/ 1074566 h 1281325"/>
              <a:gd name="connsiteX110" fmla="*/ 404782 w 2795617"/>
              <a:gd name="connsiteY110" fmla="*/ 1147369 h 1281325"/>
              <a:gd name="connsiteX111" fmla="*/ 299946 w 2795617"/>
              <a:gd name="connsiteY111" fmla="*/ 1147369 h 1281325"/>
              <a:gd name="connsiteX112" fmla="*/ 299946 w 2795617"/>
              <a:gd name="connsiteY112" fmla="*/ 1225995 h 1281325"/>
              <a:gd name="connsiteX113" fmla="*/ 203847 w 2795617"/>
              <a:gd name="connsiteY113" fmla="*/ 1225995 h 1281325"/>
              <a:gd name="connsiteX114" fmla="*/ 203847 w 2795617"/>
              <a:gd name="connsiteY114" fmla="*/ 1281325 h 1281325"/>
              <a:gd name="connsiteX115" fmla="*/ 0 w 2795617"/>
              <a:gd name="connsiteY115" fmla="*/ 1278413 h 128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2795617" h="1281325">
                <a:moveTo>
                  <a:pt x="0" y="1278413"/>
                </a:moveTo>
                <a:lnTo>
                  <a:pt x="93187" y="1278413"/>
                </a:lnTo>
                <a:lnTo>
                  <a:pt x="93187" y="1278413"/>
                </a:lnTo>
                <a:lnTo>
                  <a:pt x="198022" y="1278413"/>
                </a:lnTo>
                <a:lnTo>
                  <a:pt x="198022" y="1156105"/>
                </a:lnTo>
                <a:lnTo>
                  <a:pt x="302858" y="1156105"/>
                </a:lnTo>
                <a:lnTo>
                  <a:pt x="302858" y="1074566"/>
                </a:lnTo>
                <a:lnTo>
                  <a:pt x="398957" y="1074566"/>
                </a:lnTo>
                <a:lnTo>
                  <a:pt x="398957" y="966818"/>
                </a:lnTo>
                <a:lnTo>
                  <a:pt x="489233" y="966818"/>
                </a:lnTo>
                <a:lnTo>
                  <a:pt x="489233" y="859070"/>
                </a:lnTo>
                <a:lnTo>
                  <a:pt x="599893" y="859070"/>
                </a:lnTo>
                <a:lnTo>
                  <a:pt x="599893" y="765883"/>
                </a:lnTo>
                <a:lnTo>
                  <a:pt x="707640" y="765883"/>
                </a:lnTo>
                <a:lnTo>
                  <a:pt x="707640" y="687256"/>
                </a:lnTo>
                <a:lnTo>
                  <a:pt x="800828" y="687256"/>
                </a:lnTo>
                <a:lnTo>
                  <a:pt x="800828" y="634839"/>
                </a:lnTo>
                <a:lnTo>
                  <a:pt x="899839" y="634839"/>
                </a:lnTo>
                <a:lnTo>
                  <a:pt x="899839" y="562036"/>
                </a:lnTo>
                <a:lnTo>
                  <a:pt x="1007587" y="562036"/>
                </a:lnTo>
                <a:lnTo>
                  <a:pt x="1007587" y="495058"/>
                </a:lnTo>
                <a:lnTo>
                  <a:pt x="1100774" y="495058"/>
                </a:lnTo>
                <a:lnTo>
                  <a:pt x="1100774" y="477585"/>
                </a:lnTo>
                <a:lnTo>
                  <a:pt x="1196873" y="477585"/>
                </a:lnTo>
                <a:lnTo>
                  <a:pt x="1196873" y="404783"/>
                </a:lnTo>
                <a:lnTo>
                  <a:pt x="1304621" y="404783"/>
                </a:lnTo>
                <a:lnTo>
                  <a:pt x="1304621" y="369837"/>
                </a:lnTo>
                <a:lnTo>
                  <a:pt x="1406545" y="369837"/>
                </a:lnTo>
                <a:lnTo>
                  <a:pt x="1406545" y="331980"/>
                </a:lnTo>
                <a:lnTo>
                  <a:pt x="1508468" y="331980"/>
                </a:lnTo>
                <a:lnTo>
                  <a:pt x="1508468" y="308683"/>
                </a:lnTo>
                <a:lnTo>
                  <a:pt x="1508468" y="299947"/>
                </a:lnTo>
                <a:lnTo>
                  <a:pt x="1601656" y="299947"/>
                </a:lnTo>
                <a:lnTo>
                  <a:pt x="1601656" y="253353"/>
                </a:lnTo>
                <a:lnTo>
                  <a:pt x="1709403" y="253353"/>
                </a:lnTo>
                <a:lnTo>
                  <a:pt x="1709403" y="238793"/>
                </a:lnTo>
                <a:lnTo>
                  <a:pt x="1814239" y="238793"/>
                </a:lnTo>
                <a:lnTo>
                  <a:pt x="1814239" y="218408"/>
                </a:lnTo>
                <a:lnTo>
                  <a:pt x="1904514" y="218408"/>
                </a:lnTo>
                <a:lnTo>
                  <a:pt x="1904514" y="218408"/>
                </a:lnTo>
                <a:lnTo>
                  <a:pt x="1904514" y="198023"/>
                </a:lnTo>
                <a:lnTo>
                  <a:pt x="2006438" y="198023"/>
                </a:lnTo>
                <a:lnTo>
                  <a:pt x="2006438" y="163078"/>
                </a:lnTo>
                <a:lnTo>
                  <a:pt x="2105449" y="163078"/>
                </a:lnTo>
                <a:lnTo>
                  <a:pt x="2105449" y="119397"/>
                </a:lnTo>
                <a:lnTo>
                  <a:pt x="2207373" y="119397"/>
                </a:lnTo>
                <a:lnTo>
                  <a:pt x="2207373" y="90276"/>
                </a:lnTo>
                <a:lnTo>
                  <a:pt x="2303472" y="90276"/>
                </a:lnTo>
                <a:lnTo>
                  <a:pt x="2303472" y="75715"/>
                </a:lnTo>
                <a:lnTo>
                  <a:pt x="2399572" y="75715"/>
                </a:lnTo>
                <a:lnTo>
                  <a:pt x="2399572" y="46594"/>
                </a:lnTo>
                <a:lnTo>
                  <a:pt x="2498583" y="46594"/>
                </a:lnTo>
                <a:lnTo>
                  <a:pt x="2498583" y="37858"/>
                </a:lnTo>
                <a:lnTo>
                  <a:pt x="2588858" y="37858"/>
                </a:lnTo>
                <a:lnTo>
                  <a:pt x="2588858" y="17473"/>
                </a:lnTo>
                <a:lnTo>
                  <a:pt x="2594682" y="11649"/>
                </a:lnTo>
                <a:lnTo>
                  <a:pt x="2702430" y="11649"/>
                </a:lnTo>
                <a:lnTo>
                  <a:pt x="2702430" y="0"/>
                </a:lnTo>
                <a:lnTo>
                  <a:pt x="2795617" y="0"/>
                </a:lnTo>
                <a:lnTo>
                  <a:pt x="2795617" y="142693"/>
                </a:lnTo>
                <a:lnTo>
                  <a:pt x="2699518" y="142693"/>
                </a:lnTo>
                <a:lnTo>
                  <a:pt x="2699518" y="142693"/>
                </a:lnTo>
                <a:lnTo>
                  <a:pt x="2699518" y="157254"/>
                </a:lnTo>
                <a:lnTo>
                  <a:pt x="2600507" y="157254"/>
                </a:lnTo>
                <a:lnTo>
                  <a:pt x="2600507" y="177639"/>
                </a:lnTo>
                <a:lnTo>
                  <a:pt x="2504407" y="177639"/>
                </a:lnTo>
                <a:lnTo>
                  <a:pt x="2504407" y="195111"/>
                </a:lnTo>
                <a:lnTo>
                  <a:pt x="2387923" y="195111"/>
                </a:lnTo>
                <a:lnTo>
                  <a:pt x="2387923" y="221320"/>
                </a:lnTo>
                <a:lnTo>
                  <a:pt x="2309296" y="221320"/>
                </a:lnTo>
                <a:lnTo>
                  <a:pt x="2309296" y="221320"/>
                </a:lnTo>
                <a:lnTo>
                  <a:pt x="2309296" y="232969"/>
                </a:lnTo>
                <a:lnTo>
                  <a:pt x="2213197" y="232969"/>
                </a:lnTo>
                <a:lnTo>
                  <a:pt x="2213197" y="267914"/>
                </a:lnTo>
                <a:lnTo>
                  <a:pt x="2111273" y="267914"/>
                </a:lnTo>
                <a:lnTo>
                  <a:pt x="2099625" y="267914"/>
                </a:lnTo>
                <a:lnTo>
                  <a:pt x="2099625" y="308683"/>
                </a:lnTo>
                <a:lnTo>
                  <a:pt x="2006438" y="308683"/>
                </a:lnTo>
                <a:lnTo>
                  <a:pt x="2006438" y="337804"/>
                </a:lnTo>
                <a:lnTo>
                  <a:pt x="1904514" y="337804"/>
                </a:lnTo>
                <a:lnTo>
                  <a:pt x="1904514" y="372749"/>
                </a:lnTo>
                <a:lnTo>
                  <a:pt x="1805503" y="372749"/>
                </a:lnTo>
                <a:lnTo>
                  <a:pt x="1805503" y="393134"/>
                </a:lnTo>
                <a:lnTo>
                  <a:pt x="1694843" y="393134"/>
                </a:lnTo>
                <a:lnTo>
                  <a:pt x="1694843" y="413519"/>
                </a:lnTo>
                <a:lnTo>
                  <a:pt x="1595831" y="413519"/>
                </a:lnTo>
                <a:lnTo>
                  <a:pt x="1595831" y="442640"/>
                </a:lnTo>
                <a:lnTo>
                  <a:pt x="1499732" y="442640"/>
                </a:lnTo>
                <a:lnTo>
                  <a:pt x="1499732" y="483409"/>
                </a:lnTo>
                <a:lnTo>
                  <a:pt x="1400721" y="483409"/>
                </a:lnTo>
                <a:lnTo>
                  <a:pt x="1400721" y="515442"/>
                </a:lnTo>
                <a:lnTo>
                  <a:pt x="1298797" y="515442"/>
                </a:lnTo>
                <a:lnTo>
                  <a:pt x="1298797" y="544563"/>
                </a:lnTo>
                <a:lnTo>
                  <a:pt x="1196873" y="544563"/>
                </a:lnTo>
                <a:lnTo>
                  <a:pt x="1196873" y="623190"/>
                </a:lnTo>
                <a:lnTo>
                  <a:pt x="1097862" y="623190"/>
                </a:lnTo>
                <a:lnTo>
                  <a:pt x="1097862" y="652311"/>
                </a:lnTo>
                <a:lnTo>
                  <a:pt x="987202" y="652311"/>
                </a:lnTo>
                <a:lnTo>
                  <a:pt x="987202" y="695993"/>
                </a:lnTo>
                <a:lnTo>
                  <a:pt x="905663" y="695993"/>
                </a:lnTo>
                <a:lnTo>
                  <a:pt x="905663" y="774620"/>
                </a:lnTo>
                <a:lnTo>
                  <a:pt x="800828" y="774620"/>
                </a:lnTo>
                <a:lnTo>
                  <a:pt x="800828" y="815389"/>
                </a:lnTo>
                <a:lnTo>
                  <a:pt x="701816" y="815389"/>
                </a:lnTo>
                <a:lnTo>
                  <a:pt x="701816" y="899840"/>
                </a:lnTo>
                <a:lnTo>
                  <a:pt x="599893" y="899840"/>
                </a:lnTo>
                <a:lnTo>
                  <a:pt x="599893" y="972642"/>
                </a:lnTo>
                <a:lnTo>
                  <a:pt x="489233" y="972642"/>
                </a:lnTo>
                <a:lnTo>
                  <a:pt x="489233" y="1074566"/>
                </a:lnTo>
                <a:lnTo>
                  <a:pt x="404782" y="1074566"/>
                </a:lnTo>
                <a:lnTo>
                  <a:pt x="404782" y="1147369"/>
                </a:lnTo>
                <a:lnTo>
                  <a:pt x="299946" y="1147369"/>
                </a:lnTo>
                <a:lnTo>
                  <a:pt x="299946" y="1225995"/>
                </a:lnTo>
                <a:lnTo>
                  <a:pt x="203847" y="1225995"/>
                </a:lnTo>
                <a:lnTo>
                  <a:pt x="203847" y="1281325"/>
                </a:lnTo>
                <a:lnTo>
                  <a:pt x="0" y="1278413"/>
                </a:lnTo>
                <a:close/>
              </a:path>
            </a:pathLst>
          </a:custGeom>
          <a:solidFill>
            <a:schemeClr val="accent3">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5" name="Freeform: Shape 1024">
            <a:extLst>
              <a:ext uri="{FF2B5EF4-FFF2-40B4-BE49-F238E27FC236}">
                <a16:creationId xmlns:a16="http://schemas.microsoft.com/office/drawing/2014/main" id="{5F37236F-4979-429C-A2ED-C24655AEE279}"/>
              </a:ext>
            </a:extLst>
          </p:cNvPr>
          <p:cNvSpPr/>
          <p:nvPr/>
        </p:nvSpPr>
        <p:spPr bwMode="auto">
          <a:xfrm>
            <a:off x="1126589" y="2757761"/>
            <a:ext cx="2714079" cy="1418193"/>
          </a:xfrm>
          <a:custGeom>
            <a:avLst/>
            <a:gdLst>
              <a:gd name="connsiteX0" fmla="*/ 0 w 2714079"/>
              <a:gd name="connsiteY0" fmla="*/ 1418193 h 1418193"/>
              <a:gd name="connsiteX1" fmla="*/ 0 w 2714079"/>
              <a:gd name="connsiteY1" fmla="*/ 1359951 h 1418193"/>
              <a:gd name="connsiteX2" fmla="*/ 107748 w 2714079"/>
              <a:gd name="connsiteY2" fmla="*/ 1359951 h 1418193"/>
              <a:gd name="connsiteX3" fmla="*/ 107748 w 2714079"/>
              <a:gd name="connsiteY3" fmla="*/ 1255115 h 1418193"/>
              <a:gd name="connsiteX4" fmla="*/ 212584 w 2714079"/>
              <a:gd name="connsiteY4" fmla="*/ 1255115 h 1418193"/>
              <a:gd name="connsiteX5" fmla="*/ 212584 w 2714079"/>
              <a:gd name="connsiteY5" fmla="*/ 1109510 h 1418193"/>
              <a:gd name="connsiteX6" fmla="*/ 311595 w 2714079"/>
              <a:gd name="connsiteY6" fmla="*/ 1109510 h 1418193"/>
              <a:gd name="connsiteX7" fmla="*/ 311595 w 2714079"/>
              <a:gd name="connsiteY7" fmla="*/ 958081 h 1418193"/>
              <a:gd name="connsiteX8" fmla="*/ 410607 w 2714079"/>
              <a:gd name="connsiteY8" fmla="*/ 958081 h 1418193"/>
              <a:gd name="connsiteX9" fmla="*/ 410607 w 2714079"/>
              <a:gd name="connsiteY9" fmla="*/ 818300 h 1418193"/>
              <a:gd name="connsiteX10" fmla="*/ 509618 w 2714079"/>
              <a:gd name="connsiteY10" fmla="*/ 818300 h 1418193"/>
              <a:gd name="connsiteX11" fmla="*/ 509618 w 2714079"/>
              <a:gd name="connsiteY11" fmla="*/ 730937 h 1418193"/>
              <a:gd name="connsiteX12" fmla="*/ 617366 w 2714079"/>
              <a:gd name="connsiteY12" fmla="*/ 730937 h 1418193"/>
              <a:gd name="connsiteX13" fmla="*/ 617366 w 2714079"/>
              <a:gd name="connsiteY13" fmla="*/ 623189 h 1418193"/>
              <a:gd name="connsiteX14" fmla="*/ 719290 w 2714079"/>
              <a:gd name="connsiteY14" fmla="*/ 623189 h 1418193"/>
              <a:gd name="connsiteX15" fmla="*/ 719290 w 2714079"/>
              <a:gd name="connsiteY15" fmla="*/ 532914 h 1418193"/>
              <a:gd name="connsiteX16" fmla="*/ 812477 w 2714079"/>
              <a:gd name="connsiteY16" fmla="*/ 532914 h 1418193"/>
              <a:gd name="connsiteX17" fmla="*/ 812477 w 2714079"/>
              <a:gd name="connsiteY17" fmla="*/ 463024 h 1418193"/>
              <a:gd name="connsiteX18" fmla="*/ 923137 w 2714079"/>
              <a:gd name="connsiteY18" fmla="*/ 463024 h 1418193"/>
              <a:gd name="connsiteX19" fmla="*/ 923137 w 2714079"/>
              <a:gd name="connsiteY19" fmla="*/ 433903 h 1418193"/>
              <a:gd name="connsiteX20" fmla="*/ 1025060 w 2714079"/>
              <a:gd name="connsiteY20" fmla="*/ 433903 h 1418193"/>
              <a:gd name="connsiteX21" fmla="*/ 1025060 w 2714079"/>
              <a:gd name="connsiteY21" fmla="*/ 366924 h 1418193"/>
              <a:gd name="connsiteX22" fmla="*/ 1121160 w 2714079"/>
              <a:gd name="connsiteY22" fmla="*/ 366924 h 1418193"/>
              <a:gd name="connsiteX23" fmla="*/ 1121160 w 2714079"/>
              <a:gd name="connsiteY23" fmla="*/ 343628 h 1418193"/>
              <a:gd name="connsiteX24" fmla="*/ 1214347 w 2714079"/>
              <a:gd name="connsiteY24" fmla="*/ 343628 h 1418193"/>
              <a:gd name="connsiteX25" fmla="*/ 1214347 w 2714079"/>
              <a:gd name="connsiteY25" fmla="*/ 299946 h 1418193"/>
              <a:gd name="connsiteX26" fmla="*/ 1316271 w 2714079"/>
              <a:gd name="connsiteY26" fmla="*/ 299946 h 1418193"/>
              <a:gd name="connsiteX27" fmla="*/ 1319183 w 2714079"/>
              <a:gd name="connsiteY27" fmla="*/ 262089 h 1418193"/>
              <a:gd name="connsiteX28" fmla="*/ 1319183 w 2714079"/>
              <a:gd name="connsiteY28" fmla="*/ 262089 h 1418193"/>
              <a:gd name="connsiteX29" fmla="*/ 1418194 w 2714079"/>
              <a:gd name="connsiteY29" fmla="*/ 262089 h 1418193"/>
              <a:gd name="connsiteX30" fmla="*/ 1418194 w 2714079"/>
              <a:gd name="connsiteY30" fmla="*/ 230056 h 1418193"/>
              <a:gd name="connsiteX31" fmla="*/ 1520118 w 2714079"/>
              <a:gd name="connsiteY31" fmla="*/ 230056 h 1418193"/>
              <a:gd name="connsiteX32" fmla="*/ 1520118 w 2714079"/>
              <a:gd name="connsiteY32" fmla="*/ 206759 h 1418193"/>
              <a:gd name="connsiteX33" fmla="*/ 1627865 w 2714079"/>
              <a:gd name="connsiteY33" fmla="*/ 206759 h 1418193"/>
              <a:gd name="connsiteX34" fmla="*/ 1627865 w 2714079"/>
              <a:gd name="connsiteY34" fmla="*/ 186374 h 1418193"/>
              <a:gd name="connsiteX35" fmla="*/ 1718141 w 2714079"/>
              <a:gd name="connsiteY35" fmla="*/ 186374 h 1418193"/>
              <a:gd name="connsiteX36" fmla="*/ 1718141 w 2714079"/>
              <a:gd name="connsiteY36" fmla="*/ 168901 h 1418193"/>
              <a:gd name="connsiteX37" fmla="*/ 1822976 w 2714079"/>
              <a:gd name="connsiteY37" fmla="*/ 168901 h 1418193"/>
              <a:gd name="connsiteX38" fmla="*/ 1822976 w 2714079"/>
              <a:gd name="connsiteY38" fmla="*/ 139780 h 1418193"/>
              <a:gd name="connsiteX39" fmla="*/ 1916164 w 2714079"/>
              <a:gd name="connsiteY39" fmla="*/ 139780 h 1418193"/>
              <a:gd name="connsiteX40" fmla="*/ 1916164 w 2714079"/>
              <a:gd name="connsiteY40" fmla="*/ 107747 h 1418193"/>
              <a:gd name="connsiteX41" fmla="*/ 2018087 w 2714079"/>
              <a:gd name="connsiteY41" fmla="*/ 107747 h 1418193"/>
              <a:gd name="connsiteX42" fmla="*/ 2018087 w 2714079"/>
              <a:gd name="connsiteY42" fmla="*/ 78626 h 1418193"/>
              <a:gd name="connsiteX43" fmla="*/ 2213198 w 2714079"/>
              <a:gd name="connsiteY43" fmla="*/ 78626 h 1418193"/>
              <a:gd name="connsiteX44" fmla="*/ 2213198 w 2714079"/>
              <a:gd name="connsiteY44" fmla="*/ 78626 h 1418193"/>
              <a:gd name="connsiteX45" fmla="*/ 2213198 w 2714079"/>
              <a:gd name="connsiteY45" fmla="*/ 61154 h 1418193"/>
              <a:gd name="connsiteX46" fmla="*/ 2318034 w 2714079"/>
              <a:gd name="connsiteY46" fmla="*/ 61154 h 1418193"/>
              <a:gd name="connsiteX47" fmla="*/ 2318034 w 2714079"/>
              <a:gd name="connsiteY47" fmla="*/ 46593 h 1418193"/>
              <a:gd name="connsiteX48" fmla="*/ 2419957 w 2714079"/>
              <a:gd name="connsiteY48" fmla="*/ 46593 h 1418193"/>
              <a:gd name="connsiteX49" fmla="*/ 2419957 w 2714079"/>
              <a:gd name="connsiteY49" fmla="*/ 29121 h 1418193"/>
              <a:gd name="connsiteX50" fmla="*/ 2530617 w 2714079"/>
              <a:gd name="connsiteY50" fmla="*/ 29121 h 1418193"/>
              <a:gd name="connsiteX51" fmla="*/ 2530617 w 2714079"/>
              <a:gd name="connsiteY51" fmla="*/ 0 h 1418193"/>
              <a:gd name="connsiteX52" fmla="*/ 2714079 w 2714079"/>
              <a:gd name="connsiteY52" fmla="*/ 0 h 1418193"/>
              <a:gd name="connsiteX53" fmla="*/ 2714079 w 2714079"/>
              <a:gd name="connsiteY53" fmla="*/ 131044 h 1418193"/>
              <a:gd name="connsiteX54" fmla="*/ 2620892 w 2714079"/>
              <a:gd name="connsiteY54" fmla="*/ 131044 h 1418193"/>
              <a:gd name="connsiteX55" fmla="*/ 2620892 w 2714079"/>
              <a:gd name="connsiteY55" fmla="*/ 154341 h 1418193"/>
              <a:gd name="connsiteX56" fmla="*/ 2516057 w 2714079"/>
              <a:gd name="connsiteY56" fmla="*/ 154341 h 1418193"/>
              <a:gd name="connsiteX57" fmla="*/ 2422869 w 2714079"/>
              <a:gd name="connsiteY57" fmla="*/ 154341 h 1418193"/>
              <a:gd name="connsiteX58" fmla="*/ 2422869 w 2714079"/>
              <a:gd name="connsiteY58" fmla="*/ 177638 h 1418193"/>
              <a:gd name="connsiteX59" fmla="*/ 2326770 w 2714079"/>
              <a:gd name="connsiteY59" fmla="*/ 177638 h 1418193"/>
              <a:gd name="connsiteX60" fmla="*/ 2326770 w 2714079"/>
              <a:gd name="connsiteY60" fmla="*/ 195110 h 1418193"/>
              <a:gd name="connsiteX61" fmla="*/ 2216110 w 2714079"/>
              <a:gd name="connsiteY61" fmla="*/ 195110 h 1418193"/>
              <a:gd name="connsiteX62" fmla="*/ 2216110 w 2714079"/>
              <a:gd name="connsiteY62" fmla="*/ 206759 h 1418193"/>
              <a:gd name="connsiteX63" fmla="*/ 2020999 w 2714079"/>
              <a:gd name="connsiteY63" fmla="*/ 206759 h 1418193"/>
              <a:gd name="connsiteX64" fmla="*/ 2020999 w 2714079"/>
              <a:gd name="connsiteY64" fmla="*/ 253352 h 1418193"/>
              <a:gd name="connsiteX65" fmla="*/ 1916164 w 2714079"/>
              <a:gd name="connsiteY65" fmla="*/ 253352 h 1418193"/>
              <a:gd name="connsiteX66" fmla="*/ 1916164 w 2714079"/>
              <a:gd name="connsiteY66" fmla="*/ 279561 h 1418193"/>
              <a:gd name="connsiteX67" fmla="*/ 1814240 w 2714079"/>
              <a:gd name="connsiteY67" fmla="*/ 279561 h 1418193"/>
              <a:gd name="connsiteX68" fmla="*/ 1814240 w 2714079"/>
              <a:gd name="connsiteY68" fmla="*/ 308682 h 1418193"/>
              <a:gd name="connsiteX69" fmla="*/ 1712316 w 2714079"/>
              <a:gd name="connsiteY69" fmla="*/ 308682 h 1418193"/>
              <a:gd name="connsiteX70" fmla="*/ 1712316 w 2714079"/>
              <a:gd name="connsiteY70" fmla="*/ 329067 h 1418193"/>
              <a:gd name="connsiteX71" fmla="*/ 1613305 w 2714079"/>
              <a:gd name="connsiteY71" fmla="*/ 329067 h 1418193"/>
              <a:gd name="connsiteX72" fmla="*/ 1613305 w 2714079"/>
              <a:gd name="connsiteY72" fmla="*/ 352364 h 1418193"/>
              <a:gd name="connsiteX73" fmla="*/ 1511381 w 2714079"/>
              <a:gd name="connsiteY73" fmla="*/ 352364 h 1418193"/>
              <a:gd name="connsiteX74" fmla="*/ 1511381 w 2714079"/>
              <a:gd name="connsiteY74" fmla="*/ 375661 h 1418193"/>
              <a:gd name="connsiteX75" fmla="*/ 1415282 w 2714079"/>
              <a:gd name="connsiteY75" fmla="*/ 375661 h 1418193"/>
              <a:gd name="connsiteX76" fmla="*/ 1415282 w 2714079"/>
              <a:gd name="connsiteY76" fmla="*/ 401870 h 1418193"/>
              <a:gd name="connsiteX77" fmla="*/ 1319183 w 2714079"/>
              <a:gd name="connsiteY77" fmla="*/ 401870 h 1418193"/>
              <a:gd name="connsiteX78" fmla="*/ 1319183 w 2714079"/>
              <a:gd name="connsiteY78" fmla="*/ 436815 h 1418193"/>
              <a:gd name="connsiteX79" fmla="*/ 1223083 w 2714079"/>
              <a:gd name="connsiteY79" fmla="*/ 436815 h 1418193"/>
              <a:gd name="connsiteX80" fmla="*/ 1223083 w 2714079"/>
              <a:gd name="connsiteY80" fmla="*/ 486321 h 1418193"/>
              <a:gd name="connsiteX81" fmla="*/ 1109511 w 2714079"/>
              <a:gd name="connsiteY81" fmla="*/ 486321 h 1418193"/>
              <a:gd name="connsiteX82" fmla="*/ 1109511 w 2714079"/>
              <a:gd name="connsiteY82" fmla="*/ 515442 h 1418193"/>
              <a:gd name="connsiteX83" fmla="*/ 1022148 w 2714079"/>
              <a:gd name="connsiteY83" fmla="*/ 515442 h 1418193"/>
              <a:gd name="connsiteX84" fmla="*/ 1022148 w 2714079"/>
              <a:gd name="connsiteY84" fmla="*/ 562035 h 1418193"/>
              <a:gd name="connsiteX85" fmla="*/ 1022148 w 2714079"/>
              <a:gd name="connsiteY85" fmla="*/ 562035 h 1418193"/>
              <a:gd name="connsiteX86" fmla="*/ 1022148 w 2714079"/>
              <a:gd name="connsiteY86" fmla="*/ 576596 h 1418193"/>
              <a:gd name="connsiteX87" fmla="*/ 908576 w 2714079"/>
              <a:gd name="connsiteY87" fmla="*/ 576596 h 1418193"/>
              <a:gd name="connsiteX88" fmla="*/ 908576 w 2714079"/>
              <a:gd name="connsiteY88" fmla="*/ 617365 h 1418193"/>
              <a:gd name="connsiteX89" fmla="*/ 800829 w 2714079"/>
              <a:gd name="connsiteY89" fmla="*/ 617365 h 1418193"/>
              <a:gd name="connsiteX90" fmla="*/ 800829 w 2714079"/>
              <a:gd name="connsiteY90" fmla="*/ 687256 h 1418193"/>
              <a:gd name="connsiteX91" fmla="*/ 710553 w 2714079"/>
              <a:gd name="connsiteY91" fmla="*/ 687256 h 1418193"/>
              <a:gd name="connsiteX92" fmla="*/ 710553 w 2714079"/>
              <a:gd name="connsiteY92" fmla="*/ 774619 h 1418193"/>
              <a:gd name="connsiteX93" fmla="*/ 614454 w 2714079"/>
              <a:gd name="connsiteY93" fmla="*/ 774619 h 1418193"/>
              <a:gd name="connsiteX94" fmla="*/ 614454 w 2714079"/>
              <a:gd name="connsiteY94" fmla="*/ 873630 h 1418193"/>
              <a:gd name="connsiteX95" fmla="*/ 515443 w 2714079"/>
              <a:gd name="connsiteY95" fmla="*/ 873630 h 1418193"/>
              <a:gd name="connsiteX96" fmla="*/ 515443 w 2714079"/>
              <a:gd name="connsiteY96" fmla="*/ 955169 h 1418193"/>
              <a:gd name="connsiteX97" fmla="*/ 422255 w 2714079"/>
              <a:gd name="connsiteY97" fmla="*/ 955169 h 1418193"/>
              <a:gd name="connsiteX98" fmla="*/ 422255 w 2714079"/>
              <a:gd name="connsiteY98" fmla="*/ 1071653 h 1418193"/>
              <a:gd name="connsiteX99" fmla="*/ 320332 w 2714079"/>
              <a:gd name="connsiteY99" fmla="*/ 1071653 h 1418193"/>
              <a:gd name="connsiteX100" fmla="*/ 320332 w 2714079"/>
              <a:gd name="connsiteY100" fmla="*/ 1214346 h 1418193"/>
              <a:gd name="connsiteX101" fmla="*/ 221320 w 2714079"/>
              <a:gd name="connsiteY101" fmla="*/ 1214346 h 1418193"/>
              <a:gd name="connsiteX102" fmla="*/ 221320 w 2714079"/>
              <a:gd name="connsiteY102" fmla="*/ 1330830 h 1418193"/>
              <a:gd name="connsiteX103" fmla="*/ 110660 w 2714079"/>
              <a:gd name="connsiteY103" fmla="*/ 1330830 h 1418193"/>
              <a:gd name="connsiteX104" fmla="*/ 110660 w 2714079"/>
              <a:gd name="connsiteY104" fmla="*/ 1409457 h 1418193"/>
              <a:gd name="connsiteX105" fmla="*/ 0 w 2714079"/>
              <a:gd name="connsiteY105" fmla="*/ 1418193 h 1418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2714079" h="1418193">
                <a:moveTo>
                  <a:pt x="0" y="1418193"/>
                </a:moveTo>
                <a:lnTo>
                  <a:pt x="0" y="1359951"/>
                </a:lnTo>
                <a:lnTo>
                  <a:pt x="107748" y="1359951"/>
                </a:lnTo>
                <a:lnTo>
                  <a:pt x="107748" y="1255115"/>
                </a:lnTo>
                <a:lnTo>
                  <a:pt x="212584" y="1255115"/>
                </a:lnTo>
                <a:lnTo>
                  <a:pt x="212584" y="1109510"/>
                </a:lnTo>
                <a:lnTo>
                  <a:pt x="311595" y="1109510"/>
                </a:lnTo>
                <a:lnTo>
                  <a:pt x="311595" y="958081"/>
                </a:lnTo>
                <a:lnTo>
                  <a:pt x="410607" y="958081"/>
                </a:lnTo>
                <a:lnTo>
                  <a:pt x="410607" y="818300"/>
                </a:lnTo>
                <a:lnTo>
                  <a:pt x="509618" y="818300"/>
                </a:lnTo>
                <a:lnTo>
                  <a:pt x="509618" y="730937"/>
                </a:lnTo>
                <a:lnTo>
                  <a:pt x="617366" y="730937"/>
                </a:lnTo>
                <a:lnTo>
                  <a:pt x="617366" y="623189"/>
                </a:lnTo>
                <a:lnTo>
                  <a:pt x="719290" y="623189"/>
                </a:lnTo>
                <a:lnTo>
                  <a:pt x="719290" y="532914"/>
                </a:lnTo>
                <a:lnTo>
                  <a:pt x="812477" y="532914"/>
                </a:lnTo>
                <a:lnTo>
                  <a:pt x="812477" y="463024"/>
                </a:lnTo>
                <a:lnTo>
                  <a:pt x="923137" y="463024"/>
                </a:lnTo>
                <a:lnTo>
                  <a:pt x="923137" y="433903"/>
                </a:lnTo>
                <a:lnTo>
                  <a:pt x="1025060" y="433903"/>
                </a:lnTo>
                <a:lnTo>
                  <a:pt x="1025060" y="366924"/>
                </a:lnTo>
                <a:lnTo>
                  <a:pt x="1121160" y="366924"/>
                </a:lnTo>
                <a:lnTo>
                  <a:pt x="1121160" y="343628"/>
                </a:lnTo>
                <a:lnTo>
                  <a:pt x="1214347" y="343628"/>
                </a:lnTo>
                <a:lnTo>
                  <a:pt x="1214347" y="299946"/>
                </a:lnTo>
                <a:lnTo>
                  <a:pt x="1316271" y="299946"/>
                </a:lnTo>
                <a:cubicBezTo>
                  <a:pt x="1319612" y="269878"/>
                  <a:pt x="1319183" y="282527"/>
                  <a:pt x="1319183" y="262089"/>
                </a:cubicBezTo>
                <a:lnTo>
                  <a:pt x="1319183" y="262089"/>
                </a:lnTo>
                <a:lnTo>
                  <a:pt x="1418194" y="262089"/>
                </a:lnTo>
                <a:lnTo>
                  <a:pt x="1418194" y="230056"/>
                </a:lnTo>
                <a:lnTo>
                  <a:pt x="1520118" y="230056"/>
                </a:lnTo>
                <a:lnTo>
                  <a:pt x="1520118" y="206759"/>
                </a:lnTo>
                <a:lnTo>
                  <a:pt x="1627865" y="206759"/>
                </a:lnTo>
                <a:lnTo>
                  <a:pt x="1627865" y="186374"/>
                </a:lnTo>
                <a:lnTo>
                  <a:pt x="1718141" y="186374"/>
                </a:lnTo>
                <a:lnTo>
                  <a:pt x="1718141" y="168901"/>
                </a:lnTo>
                <a:lnTo>
                  <a:pt x="1822976" y="168901"/>
                </a:lnTo>
                <a:lnTo>
                  <a:pt x="1822976" y="139780"/>
                </a:lnTo>
                <a:lnTo>
                  <a:pt x="1916164" y="139780"/>
                </a:lnTo>
                <a:lnTo>
                  <a:pt x="1916164" y="107747"/>
                </a:lnTo>
                <a:lnTo>
                  <a:pt x="2018087" y="107747"/>
                </a:lnTo>
                <a:lnTo>
                  <a:pt x="2018087" y="78626"/>
                </a:lnTo>
                <a:lnTo>
                  <a:pt x="2213198" y="78626"/>
                </a:lnTo>
                <a:lnTo>
                  <a:pt x="2213198" y="78626"/>
                </a:lnTo>
                <a:lnTo>
                  <a:pt x="2213198" y="61154"/>
                </a:lnTo>
                <a:lnTo>
                  <a:pt x="2318034" y="61154"/>
                </a:lnTo>
                <a:lnTo>
                  <a:pt x="2318034" y="46593"/>
                </a:lnTo>
                <a:lnTo>
                  <a:pt x="2419957" y="46593"/>
                </a:lnTo>
                <a:lnTo>
                  <a:pt x="2419957" y="29121"/>
                </a:lnTo>
                <a:lnTo>
                  <a:pt x="2530617" y="29121"/>
                </a:lnTo>
                <a:lnTo>
                  <a:pt x="2530617" y="0"/>
                </a:lnTo>
                <a:lnTo>
                  <a:pt x="2714079" y="0"/>
                </a:lnTo>
                <a:lnTo>
                  <a:pt x="2714079" y="131044"/>
                </a:lnTo>
                <a:lnTo>
                  <a:pt x="2620892" y="131044"/>
                </a:lnTo>
                <a:lnTo>
                  <a:pt x="2620892" y="154341"/>
                </a:lnTo>
                <a:lnTo>
                  <a:pt x="2516057" y="154341"/>
                </a:lnTo>
                <a:lnTo>
                  <a:pt x="2422869" y="154341"/>
                </a:lnTo>
                <a:lnTo>
                  <a:pt x="2422869" y="177638"/>
                </a:lnTo>
                <a:lnTo>
                  <a:pt x="2326770" y="177638"/>
                </a:lnTo>
                <a:lnTo>
                  <a:pt x="2326770" y="195110"/>
                </a:lnTo>
                <a:lnTo>
                  <a:pt x="2216110" y="195110"/>
                </a:lnTo>
                <a:lnTo>
                  <a:pt x="2216110" y="206759"/>
                </a:lnTo>
                <a:lnTo>
                  <a:pt x="2020999" y="206759"/>
                </a:lnTo>
                <a:lnTo>
                  <a:pt x="2020999" y="253352"/>
                </a:lnTo>
                <a:lnTo>
                  <a:pt x="1916164" y="253352"/>
                </a:lnTo>
                <a:lnTo>
                  <a:pt x="1916164" y="279561"/>
                </a:lnTo>
                <a:lnTo>
                  <a:pt x="1814240" y="279561"/>
                </a:lnTo>
                <a:lnTo>
                  <a:pt x="1814240" y="308682"/>
                </a:lnTo>
                <a:lnTo>
                  <a:pt x="1712316" y="308682"/>
                </a:lnTo>
                <a:lnTo>
                  <a:pt x="1712316" y="329067"/>
                </a:lnTo>
                <a:lnTo>
                  <a:pt x="1613305" y="329067"/>
                </a:lnTo>
                <a:lnTo>
                  <a:pt x="1613305" y="352364"/>
                </a:lnTo>
                <a:lnTo>
                  <a:pt x="1511381" y="352364"/>
                </a:lnTo>
                <a:lnTo>
                  <a:pt x="1511381" y="375661"/>
                </a:lnTo>
                <a:lnTo>
                  <a:pt x="1415282" y="375661"/>
                </a:lnTo>
                <a:lnTo>
                  <a:pt x="1415282" y="401870"/>
                </a:lnTo>
                <a:lnTo>
                  <a:pt x="1319183" y="401870"/>
                </a:lnTo>
                <a:lnTo>
                  <a:pt x="1319183" y="436815"/>
                </a:lnTo>
                <a:lnTo>
                  <a:pt x="1223083" y="436815"/>
                </a:lnTo>
                <a:lnTo>
                  <a:pt x="1223083" y="486321"/>
                </a:lnTo>
                <a:lnTo>
                  <a:pt x="1109511" y="486321"/>
                </a:lnTo>
                <a:lnTo>
                  <a:pt x="1109511" y="515442"/>
                </a:lnTo>
                <a:lnTo>
                  <a:pt x="1022148" y="515442"/>
                </a:lnTo>
                <a:lnTo>
                  <a:pt x="1022148" y="562035"/>
                </a:lnTo>
                <a:lnTo>
                  <a:pt x="1022148" y="562035"/>
                </a:lnTo>
                <a:lnTo>
                  <a:pt x="1022148" y="576596"/>
                </a:lnTo>
                <a:lnTo>
                  <a:pt x="908576" y="576596"/>
                </a:lnTo>
                <a:lnTo>
                  <a:pt x="908576" y="617365"/>
                </a:lnTo>
                <a:lnTo>
                  <a:pt x="800829" y="617365"/>
                </a:lnTo>
                <a:lnTo>
                  <a:pt x="800829" y="687256"/>
                </a:lnTo>
                <a:lnTo>
                  <a:pt x="710553" y="687256"/>
                </a:lnTo>
                <a:lnTo>
                  <a:pt x="710553" y="774619"/>
                </a:lnTo>
                <a:lnTo>
                  <a:pt x="614454" y="774619"/>
                </a:lnTo>
                <a:lnTo>
                  <a:pt x="614454" y="873630"/>
                </a:lnTo>
                <a:lnTo>
                  <a:pt x="515443" y="873630"/>
                </a:lnTo>
                <a:lnTo>
                  <a:pt x="515443" y="955169"/>
                </a:lnTo>
                <a:lnTo>
                  <a:pt x="422255" y="955169"/>
                </a:lnTo>
                <a:lnTo>
                  <a:pt x="422255" y="1071653"/>
                </a:lnTo>
                <a:lnTo>
                  <a:pt x="320332" y="1071653"/>
                </a:lnTo>
                <a:lnTo>
                  <a:pt x="320332" y="1214346"/>
                </a:lnTo>
                <a:lnTo>
                  <a:pt x="221320" y="1214346"/>
                </a:lnTo>
                <a:lnTo>
                  <a:pt x="221320" y="1330830"/>
                </a:lnTo>
                <a:lnTo>
                  <a:pt x="110660" y="1330830"/>
                </a:lnTo>
                <a:lnTo>
                  <a:pt x="110660" y="1409457"/>
                </a:lnTo>
                <a:lnTo>
                  <a:pt x="0" y="1418193"/>
                </a:lnTo>
                <a:close/>
              </a:path>
            </a:pathLst>
          </a:custGeom>
          <a:solidFill>
            <a:schemeClr val="accent2">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Freeform: Shape 122">
            <a:extLst>
              <a:ext uri="{FF2B5EF4-FFF2-40B4-BE49-F238E27FC236}">
                <a16:creationId xmlns:a16="http://schemas.microsoft.com/office/drawing/2014/main" id="{B42D9574-8B38-4BEF-B6A9-6E0C7779678C}"/>
              </a:ext>
            </a:extLst>
          </p:cNvPr>
          <p:cNvSpPr/>
          <p:nvPr/>
        </p:nvSpPr>
        <p:spPr bwMode="auto">
          <a:xfrm>
            <a:off x="1035317" y="2823633"/>
            <a:ext cx="2806700" cy="1354667"/>
          </a:xfrm>
          <a:custGeom>
            <a:avLst/>
            <a:gdLst>
              <a:gd name="connsiteX0" fmla="*/ 0 w 2806700"/>
              <a:gd name="connsiteY0" fmla="*/ 1354667 h 1354667"/>
              <a:gd name="connsiteX1" fmla="*/ 97366 w 2806700"/>
              <a:gd name="connsiteY1" fmla="*/ 1354667 h 1354667"/>
              <a:gd name="connsiteX2" fmla="*/ 97366 w 2806700"/>
              <a:gd name="connsiteY2" fmla="*/ 1312334 h 1354667"/>
              <a:gd name="connsiteX3" fmla="*/ 211666 w 2806700"/>
              <a:gd name="connsiteY3" fmla="*/ 1312334 h 1354667"/>
              <a:gd name="connsiteX4" fmla="*/ 211666 w 2806700"/>
              <a:gd name="connsiteY4" fmla="*/ 1223434 h 1354667"/>
              <a:gd name="connsiteX5" fmla="*/ 309033 w 2806700"/>
              <a:gd name="connsiteY5" fmla="*/ 1223434 h 1354667"/>
              <a:gd name="connsiteX6" fmla="*/ 309033 w 2806700"/>
              <a:gd name="connsiteY6" fmla="*/ 1083734 h 1354667"/>
              <a:gd name="connsiteX7" fmla="*/ 402166 w 2806700"/>
              <a:gd name="connsiteY7" fmla="*/ 1083734 h 1354667"/>
              <a:gd name="connsiteX8" fmla="*/ 402166 w 2806700"/>
              <a:gd name="connsiteY8" fmla="*/ 948267 h 1354667"/>
              <a:gd name="connsiteX9" fmla="*/ 512233 w 2806700"/>
              <a:gd name="connsiteY9" fmla="*/ 948267 h 1354667"/>
              <a:gd name="connsiteX10" fmla="*/ 512233 w 2806700"/>
              <a:gd name="connsiteY10" fmla="*/ 825500 h 1354667"/>
              <a:gd name="connsiteX11" fmla="*/ 613833 w 2806700"/>
              <a:gd name="connsiteY11" fmla="*/ 825500 h 1354667"/>
              <a:gd name="connsiteX12" fmla="*/ 613833 w 2806700"/>
              <a:gd name="connsiteY12" fmla="*/ 745067 h 1354667"/>
              <a:gd name="connsiteX13" fmla="*/ 711200 w 2806700"/>
              <a:gd name="connsiteY13" fmla="*/ 745067 h 1354667"/>
              <a:gd name="connsiteX14" fmla="*/ 711200 w 2806700"/>
              <a:gd name="connsiteY14" fmla="*/ 626534 h 1354667"/>
              <a:gd name="connsiteX15" fmla="*/ 804333 w 2806700"/>
              <a:gd name="connsiteY15" fmla="*/ 626534 h 1354667"/>
              <a:gd name="connsiteX16" fmla="*/ 804333 w 2806700"/>
              <a:gd name="connsiteY16" fmla="*/ 537634 h 1354667"/>
              <a:gd name="connsiteX17" fmla="*/ 905933 w 2806700"/>
              <a:gd name="connsiteY17" fmla="*/ 537634 h 1354667"/>
              <a:gd name="connsiteX18" fmla="*/ 905933 w 2806700"/>
              <a:gd name="connsiteY18" fmla="*/ 474134 h 1354667"/>
              <a:gd name="connsiteX19" fmla="*/ 1011766 w 2806700"/>
              <a:gd name="connsiteY19" fmla="*/ 474134 h 1354667"/>
              <a:gd name="connsiteX20" fmla="*/ 1011766 w 2806700"/>
              <a:gd name="connsiteY20" fmla="*/ 436034 h 1354667"/>
              <a:gd name="connsiteX21" fmla="*/ 1104900 w 2806700"/>
              <a:gd name="connsiteY21" fmla="*/ 436034 h 1354667"/>
              <a:gd name="connsiteX22" fmla="*/ 1104900 w 2806700"/>
              <a:gd name="connsiteY22" fmla="*/ 372534 h 1354667"/>
              <a:gd name="connsiteX23" fmla="*/ 1202266 w 2806700"/>
              <a:gd name="connsiteY23" fmla="*/ 372534 h 1354667"/>
              <a:gd name="connsiteX24" fmla="*/ 1202266 w 2806700"/>
              <a:gd name="connsiteY24" fmla="*/ 347134 h 1354667"/>
              <a:gd name="connsiteX25" fmla="*/ 1316566 w 2806700"/>
              <a:gd name="connsiteY25" fmla="*/ 347134 h 1354667"/>
              <a:gd name="connsiteX26" fmla="*/ 1316566 w 2806700"/>
              <a:gd name="connsiteY26" fmla="*/ 296334 h 1354667"/>
              <a:gd name="connsiteX27" fmla="*/ 1409700 w 2806700"/>
              <a:gd name="connsiteY27" fmla="*/ 296334 h 1354667"/>
              <a:gd name="connsiteX28" fmla="*/ 1409700 w 2806700"/>
              <a:gd name="connsiteY28" fmla="*/ 266700 h 1354667"/>
              <a:gd name="connsiteX29" fmla="*/ 1515533 w 2806700"/>
              <a:gd name="connsiteY29" fmla="*/ 266700 h 1354667"/>
              <a:gd name="connsiteX30" fmla="*/ 1515533 w 2806700"/>
              <a:gd name="connsiteY30" fmla="*/ 241300 h 1354667"/>
              <a:gd name="connsiteX31" fmla="*/ 1595966 w 2806700"/>
              <a:gd name="connsiteY31" fmla="*/ 241300 h 1354667"/>
              <a:gd name="connsiteX32" fmla="*/ 1595966 w 2806700"/>
              <a:gd name="connsiteY32" fmla="*/ 211667 h 1354667"/>
              <a:gd name="connsiteX33" fmla="*/ 1714500 w 2806700"/>
              <a:gd name="connsiteY33" fmla="*/ 211667 h 1354667"/>
              <a:gd name="connsiteX34" fmla="*/ 1714500 w 2806700"/>
              <a:gd name="connsiteY34" fmla="*/ 190500 h 1354667"/>
              <a:gd name="connsiteX35" fmla="*/ 1807633 w 2806700"/>
              <a:gd name="connsiteY35" fmla="*/ 190500 h 1354667"/>
              <a:gd name="connsiteX36" fmla="*/ 1807633 w 2806700"/>
              <a:gd name="connsiteY36" fmla="*/ 169334 h 1354667"/>
              <a:gd name="connsiteX37" fmla="*/ 1917700 w 2806700"/>
              <a:gd name="connsiteY37" fmla="*/ 169334 h 1354667"/>
              <a:gd name="connsiteX38" fmla="*/ 1917700 w 2806700"/>
              <a:gd name="connsiteY38" fmla="*/ 169334 h 1354667"/>
              <a:gd name="connsiteX39" fmla="*/ 1917700 w 2806700"/>
              <a:gd name="connsiteY39" fmla="*/ 135467 h 1354667"/>
              <a:gd name="connsiteX40" fmla="*/ 2002366 w 2806700"/>
              <a:gd name="connsiteY40" fmla="*/ 135467 h 1354667"/>
              <a:gd name="connsiteX41" fmla="*/ 2002366 w 2806700"/>
              <a:gd name="connsiteY41" fmla="*/ 114300 h 1354667"/>
              <a:gd name="connsiteX42" fmla="*/ 2112433 w 2806700"/>
              <a:gd name="connsiteY42" fmla="*/ 114300 h 1354667"/>
              <a:gd name="connsiteX43" fmla="*/ 2112433 w 2806700"/>
              <a:gd name="connsiteY43" fmla="*/ 71967 h 1354667"/>
              <a:gd name="connsiteX44" fmla="*/ 2307166 w 2806700"/>
              <a:gd name="connsiteY44" fmla="*/ 71967 h 1354667"/>
              <a:gd name="connsiteX45" fmla="*/ 2307166 w 2806700"/>
              <a:gd name="connsiteY45" fmla="*/ 59267 h 1354667"/>
              <a:gd name="connsiteX46" fmla="*/ 2413000 w 2806700"/>
              <a:gd name="connsiteY46" fmla="*/ 59267 h 1354667"/>
              <a:gd name="connsiteX47" fmla="*/ 2413000 w 2806700"/>
              <a:gd name="connsiteY47" fmla="*/ 42334 h 1354667"/>
              <a:gd name="connsiteX48" fmla="*/ 2514600 w 2806700"/>
              <a:gd name="connsiteY48" fmla="*/ 42334 h 1354667"/>
              <a:gd name="connsiteX49" fmla="*/ 2514600 w 2806700"/>
              <a:gd name="connsiteY49" fmla="*/ 21167 h 1354667"/>
              <a:gd name="connsiteX50" fmla="*/ 2607733 w 2806700"/>
              <a:gd name="connsiteY50" fmla="*/ 21167 h 1354667"/>
              <a:gd name="connsiteX51" fmla="*/ 2607733 w 2806700"/>
              <a:gd name="connsiteY51" fmla="*/ 12700 h 1354667"/>
              <a:gd name="connsiteX52" fmla="*/ 2709333 w 2806700"/>
              <a:gd name="connsiteY52" fmla="*/ 12700 h 1354667"/>
              <a:gd name="connsiteX53" fmla="*/ 2709333 w 2806700"/>
              <a:gd name="connsiteY53" fmla="*/ 0 h 1354667"/>
              <a:gd name="connsiteX54" fmla="*/ 2806700 w 2806700"/>
              <a:gd name="connsiteY54" fmla="*/ 0 h 1354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06700" h="1354667">
                <a:moveTo>
                  <a:pt x="0" y="1354667"/>
                </a:moveTo>
                <a:lnTo>
                  <a:pt x="97366" y="1354667"/>
                </a:lnTo>
                <a:lnTo>
                  <a:pt x="97366" y="1312334"/>
                </a:lnTo>
                <a:lnTo>
                  <a:pt x="211666" y="1312334"/>
                </a:lnTo>
                <a:lnTo>
                  <a:pt x="211666" y="1223434"/>
                </a:lnTo>
                <a:lnTo>
                  <a:pt x="309033" y="1223434"/>
                </a:lnTo>
                <a:lnTo>
                  <a:pt x="309033" y="1083734"/>
                </a:lnTo>
                <a:lnTo>
                  <a:pt x="402166" y="1083734"/>
                </a:lnTo>
                <a:lnTo>
                  <a:pt x="402166" y="948267"/>
                </a:lnTo>
                <a:lnTo>
                  <a:pt x="512233" y="948267"/>
                </a:lnTo>
                <a:lnTo>
                  <a:pt x="512233" y="825500"/>
                </a:lnTo>
                <a:lnTo>
                  <a:pt x="613833" y="825500"/>
                </a:lnTo>
                <a:lnTo>
                  <a:pt x="613833" y="745067"/>
                </a:lnTo>
                <a:lnTo>
                  <a:pt x="711200" y="745067"/>
                </a:lnTo>
                <a:lnTo>
                  <a:pt x="711200" y="626534"/>
                </a:lnTo>
                <a:lnTo>
                  <a:pt x="804333" y="626534"/>
                </a:lnTo>
                <a:lnTo>
                  <a:pt x="804333" y="537634"/>
                </a:lnTo>
                <a:lnTo>
                  <a:pt x="905933" y="537634"/>
                </a:lnTo>
                <a:lnTo>
                  <a:pt x="905933" y="474134"/>
                </a:lnTo>
                <a:lnTo>
                  <a:pt x="1011766" y="474134"/>
                </a:lnTo>
                <a:lnTo>
                  <a:pt x="1011766" y="436034"/>
                </a:lnTo>
                <a:lnTo>
                  <a:pt x="1104900" y="436034"/>
                </a:lnTo>
                <a:lnTo>
                  <a:pt x="1104900" y="372534"/>
                </a:lnTo>
                <a:lnTo>
                  <a:pt x="1202266" y="372534"/>
                </a:lnTo>
                <a:lnTo>
                  <a:pt x="1202266" y="347134"/>
                </a:lnTo>
                <a:lnTo>
                  <a:pt x="1316566" y="347134"/>
                </a:lnTo>
                <a:lnTo>
                  <a:pt x="1316566" y="296334"/>
                </a:lnTo>
                <a:lnTo>
                  <a:pt x="1409700" y="296334"/>
                </a:lnTo>
                <a:lnTo>
                  <a:pt x="1409700" y="266700"/>
                </a:lnTo>
                <a:lnTo>
                  <a:pt x="1515533" y="266700"/>
                </a:lnTo>
                <a:lnTo>
                  <a:pt x="1515533" y="241300"/>
                </a:lnTo>
                <a:lnTo>
                  <a:pt x="1595966" y="241300"/>
                </a:lnTo>
                <a:lnTo>
                  <a:pt x="1595966" y="211667"/>
                </a:lnTo>
                <a:lnTo>
                  <a:pt x="1714500" y="211667"/>
                </a:lnTo>
                <a:lnTo>
                  <a:pt x="1714500" y="190500"/>
                </a:lnTo>
                <a:lnTo>
                  <a:pt x="1807633" y="190500"/>
                </a:lnTo>
                <a:lnTo>
                  <a:pt x="1807633" y="169334"/>
                </a:lnTo>
                <a:lnTo>
                  <a:pt x="1917700" y="169334"/>
                </a:lnTo>
                <a:lnTo>
                  <a:pt x="1917700" y="169334"/>
                </a:lnTo>
                <a:lnTo>
                  <a:pt x="1917700" y="135467"/>
                </a:lnTo>
                <a:lnTo>
                  <a:pt x="2002366" y="135467"/>
                </a:lnTo>
                <a:lnTo>
                  <a:pt x="2002366" y="114300"/>
                </a:lnTo>
                <a:lnTo>
                  <a:pt x="2112433" y="114300"/>
                </a:lnTo>
                <a:lnTo>
                  <a:pt x="2112433" y="71967"/>
                </a:lnTo>
                <a:lnTo>
                  <a:pt x="2307166" y="71967"/>
                </a:lnTo>
                <a:lnTo>
                  <a:pt x="2307166" y="59267"/>
                </a:lnTo>
                <a:lnTo>
                  <a:pt x="2413000" y="59267"/>
                </a:lnTo>
                <a:lnTo>
                  <a:pt x="2413000" y="42334"/>
                </a:lnTo>
                <a:lnTo>
                  <a:pt x="2514600" y="42334"/>
                </a:lnTo>
                <a:lnTo>
                  <a:pt x="2514600" y="21167"/>
                </a:lnTo>
                <a:lnTo>
                  <a:pt x="2607733" y="21167"/>
                </a:lnTo>
                <a:lnTo>
                  <a:pt x="2607733" y="12700"/>
                </a:lnTo>
                <a:lnTo>
                  <a:pt x="2709333" y="12700"/>
                </a:lnTo>
                <a:lnTo>
                  <a:pt x="2709333" y="0"/>
                </a:lnTo>
                <a:lnTo>
                  <a:pt x="280670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4" name="Freeform: Shape 123">
            <a:extLst>
              <a:ext uri="{FF2B5EF4-FFF2-40B4-BE49-F238E27FC236}">
                <a16:creationId xmlns:a16="http://schemas.microsoft.com/office/drawing/2014/main" id="{53AC73C2-52C9-4157-B95F-84ECF8AED8DA}"/>
              </a:ext>
            </a:extLst>
          </p:cNvPr>
          <p:cNvSpPr/>
          <p:nvPr/>
        </p:nvSpPr>
        <p:spPr bwMode="auto">
          <a:xfrm>
            <a:off x="1039550" y="2933700"/>
            <a:ext cx="2806700" cy="1244600"/>
          </a:xfrm>
          <a:custGeom>
            <a:avLst/>
            <a:gdLst>
              <a:gd name="connsiteX0" fmla="*/ 0 w 2806700"/>
              <a:gd name="connsiteY0" fmla="*/ 1244600 h 1244600"/>
              <a:gd name="connsiteX1" fmla="*/ 203200 w 2806700"/>
              <a:gd name="connsiteY1" fmla="*/ 1244600 h 1244600"/>
              <a:gd name="connsiteX2" fmla="*/ 203200 w 2806700"/>
              <a:gd name="connsiteY2" fmla="*/ 1155700 h 1244600"/>
              <a:gd name="connsiteX3" fmla="*/ 309033 w 2806700"/>
              <a:gd name="connsiteY3" fmla="*/ 1155700 h 1244600"/>
              <a:gd name="connsiteX4" fmla="*/ 309033 w 2806700"/>
              <a:gd name="connsiteY4" fmla="*/ 1071033 h 1244600"/>
              <a:gd name="connsiteX5" fmla="*/ 402167 w 2806700"/>
              <a:gd name="connsiteY5" fmla="*/ 1071033 h 1244600"/>
              <a:gd name="connsiteX6" fmla="*/ 402167 w 2806700"/>
              <a:gd name="connsiteY6" fmla="*/ 982133 h 1244600"/>
              <a:gd name="connsiteX7" fmla="*/ 508000 w 2806700"/>
              <a:gd name="connsiteY7" fmla="*/ 982133 h 1244600"/>
              <a:gd name="connsiteX8" fmla="*/ 508000 w 2806700"/>
              <a:gd name="connsiteY8" fmla="*/ 880533 h 1244600"/>
              <a:gd name="connsiteX9" fmla="*/ 596900 w 2806700"/>
              <a:gd name="connsiteY9" fmla="*/ 880533 h 1244600"/>
              <a:gd name="connsiteX10" fmla="*/ 596900 w 2806700"/>
              <a:gd name="connsiteY10" fmla="*/ 791633 h 1244600"/>
              <a:gd name="connsiteX11" fmla="*/ 694267 w 2806700"/>
              <a:gd name="connsiteY11" fmla="*/ 791633 h 1244600"/>
              <a:gd name="connsiteX12" fmla="*/ 694267 w 2806700"/>
              <a:gd name="connsiteY12" fmla="*/ 719667 h 1244600"/>
              <a:gd name="connsiteX13" fmla="*/ 800100 w 2806700"/>
              <a:gd name="connsiteY13" fmla="*/ 719667 h 1244600"/>
              <a:gd name="connsiteX14" fmla="*/ 800100 w 2806700"/>
              <a:gd name="connsiteY14" fmla="*/ 668867 h 1244600"/>
              <a:gd name="connsiteX15" fmla="*/ 905933 w 2806700"/>
              <a:gd name="connsiteY15" fmla="*/ 668867 h 1244600"/>
              <a:gd name="connsiteX16" fmla="*/ 905933 w 2806700"/>
              <a:gd name="connsiteY16" fmla="*/ 601133 h 1244600"/>
              <a:gd name="connsiteX17" fmla="*/ 1007533 w 2806700"/>
              <a:gd name="connsiteY17" fmla="*/ 601133 h 1244600"/>
              <a:gd name="connsiteX18" fmla="*/ 1007533 w 2806700"/>
              <a:gd name="connsiteY18" fmla="*/ 533400 h 1244600"/>
              <a:gd name="connsiteX19" fmla="*/ 1096433 w 2806700"/>
              <a:gd name="connsiteY19" fmla="*/ 533400 h 1244600"/>
              <a:gd name="connsiteX20" fmla="*/ 1096433 w 2806700"/>
              <a:gd name="connsiteY20" fmla="*/ 533400 h 1244600"/>
              <a:gd name="connsiteX21" fmla="*/ 1096433 w 2806700"/>
              <a:gd name="connsiteY21" fmla="*/ 495300 h 1244600"/>
              <a:gd name="connsiteX22" fmla="*/ 1198033 w 2806700"/>
              <a:gd name="connsiteY22" fmla="*/ 495300 h 1244600"/>
              <a:gd name="connsiteX23" fmla="*/ 1198033 w 2806700"/>
              <a:gd name="connsiteY23" fmla="*/ 440267 h 1244600"/>
              <a:gd name="connsiteX24" fmla="*/ 1299633 w 2806700"/>
              <a:gd name="connsiteY24" fmla="*/ 440267 h 1244600"/>
              <a:gd name="connsiteX25" fmla="*/ 1299633 w 2806700"/>
              <a:gd name="connsiteY25" fmla="*/ 410633 h 1244600"/>
              <a:gd name="connsiteX26" fmla="*/ 1409700 w 2806700"/>
              <a:gd name="connsiteY26" fmla="*/ 410633 h 1244600"/>
              <a:gd name="connsiteX27" fmla="*/ 1409700 w 2806700"/>
              <a:gd name="connsiteY27" fmla="*/ 364067 h 1244600"/>
              <a:gd name="connsiteX28" fmla="*/ 1511300 w 2806700"/>
              <a:gd name="connsiteY28" fmla="*/ 364067 h 1244600"/>
              <a:gd name="connsiteX29" fmla="*/ 1511300 w 2806700"/>
              <a:gd name="connsiteY29" fmla="*/ 330200 h 1244600"/>
              <a:gd name="connsiteX30" fmla="*/ 1629833 w 2806700"/>
              <a:gd name="connsiteY30" fmla="*/ 330200 h 1244600"/>
              <a:gd name="connsiteX31" fmla="*/ 1629833 w 2806700"/>
              <a:gd name="connsiteY31" fmla="*/ 292100 h 1244600"/>
              <a:gd name="connsiteX32" fmla="*/ 1718733 w 2806700"/>
              <a:gd name="connsiteY32" fmla="*/ 292100 h 1244600"/>
              <a:gd name="connsiteX33" fmla="*/ 1718733 w 2806700"/>
              <a:gd name="connsiteY33" fmla="*/ 275167 h 1244600"/>
              <a:gd name="connsiteX34" fmla="*/ 1799167 w 2806700"/>
              <a:gd name="connsiteY34" fmla="*/ 275167 h 1244600"/>
              <a:gd name="connsiteX35" fmla="*/ 1799167 w 2806700"/>
              <a:gd name="connsiteY35" fmla="*/ 245533 h 1244600"/>
              <a:gd name="connsiteX36" fmla="*/ 1913467 w 2806700"/>
              <a:gd name="connsiteY36" fmla="*/ 245533 h 1244600"/>
              <a:gd name="connsiteX37" fmla="*/ 1913467 w 2806700"/>
              <a:gd name="connsiteY37" fmla="*/ 228600 h 1244600"/>
              <a:gd name="connsiteX38" fmla="*/ 2002367 w 2806700"/>
              <a:gd name="connsiteY38" fmla="*/ 228600 h 1244600"/>
              <a:gd name="connsiteX39" fmla="*/ 2002367 w 2806700"/>
              <a:gd name="connsiteY39" fmla="*/ 186267 h 1244600"/>
              <a:gd name="connsiteX40" fmla="*/ 2108200 w 2806700"/>
              <a:gd name="connsiteY40" fmla="*/ 186267 h 1244600"/>
              <a:gd name="connsiteX41" fmla="*/ 2108200 w 2806700"/>
              <a:gd name="connsiteY41" fmla="*/ 160867 h 1244600"/>
              <a:gd name="connsiteX42" fmla="*/ 2205567 w 2806700"/>
              <a:gd name="connsiteY42" fmla="*/ 160867 h 1244600"/>
              <a:gd name="connsiteX43" fmla="*/ 2205567 w 2806700"/>
              <a:gd name="connsiteY43" fmla="*/ 118533 h 1244600"/>
              <a:gd name="connsiteX44" fmla="*/ 2315633 w 2806700"/>
              <a:gd name="connsiteY44" fmla="*/ 118533 h 1244600"/>
              <a:gd name="connsiteX45" fmla="*/ 2315633 w 2806700"/>
              <a:gd name="connsiteY45" fmla="*/ 105833 h 1244600"/>
              <a:gd name="connsiteX46" fmla="*/ 2404533 w 2806700"/>
              <a:gd name="connsiteY46" fmla="*/ 105833 h 1244600"/>
              <a:gd name="connsiteX47" fmla="*/ 2404533 w 2806700"/>
              <a:gd name="connsiteY47" fmla="*/ 84667 h 1244600"/>
              <a:gd name="connsiteX48" fmla="*/ 2501900 w 2806700"/>
              <a:gd name="connsiteY48" fmla="*/ 84667 h 1244600"/>
              <a:gd name="connsiteX49" fmla="*/ 2501900 w 2806700"/>
              <a:gd name="connsiteY49" fmla="*/ 67733 h 1244600"/>
              <a:gd name="connsiteX50" fmla="*/ 2599267 w 2806700"/>
              <a:gd name="connsiteY50" fmla="*/ 67733 h 1244600"/>
              <a:gd name="connsiteX51" fmla="*/ 2599267 w 2806700"/>
              <a:gd name="connsiteY51" fmla="*/ 33867 h 1244600"/>
              <a:gd name="connsiteX52" fmla="*/ 2717800 w 2806700"/>
              <a:gd name="connsiteY52" fmla="*/ 33867 h 1244600"/>
              <a:gd name="connsiteX53" fmla="*/ 2717800 w 2806700"/>
              <a:gd name="connsiteY53" fmla="*/ 12700 h 1244600"/>
              <a:gd name="connsiteX54" fmla="*/ 2806700 w 2806700"/>
              <a:gd name="connsiteY54" fmla="*/ 12700 h 1244600"/>
              <a:gd name="connsiteX55" fmla="*/ 2806700 w 2806700"/>
              <a:gd name="connsiteY55" fmla="*/ 0 h 124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06700" h="1244600">
                <a:moveTo>
                  <a:pt x="0" y="1244600"/>
                </a:moveTo>
                <a:lnTo>
                  <a:pt x="203200" y="1244600"/>
                </a:lnTo>
                <a:lnTo>
                  <a:pt x="203200" y="1155700"/>
                </a:lnTo>
                <a:lnTo>
                  <a:pt x="309033" y="1155700"/>
                </a:lnTo>
                <a:lnTo>
                  <a:pt x="309033" y="1071033"/>
                </a:lnTo>
                <a:lnTo>
                  <a:pt x="402167" y="1071033"/>
                </a:lnTo>
                <a:lnTo>
                  <a:pt x="402167" y="982133"/>
                </a:lnTo>
                <a:lnTo>
                  <a:pt x="508000" y="982133"/>
                </a:lnTo>
                <a:lnTo>
                  <a:pt x="508000" y="880533"/>
                </a:lnTo>
                <a:lnTo>
                  <a:pt x="596900" y="880533"/>
                </a:lnTo>
                <a:lnTo>
                  <a:pt x="596900" y="791633"/>
                </a:lnTo>
                <a:lnTo>
                  <a:pt x="694267" y="791633"/>
                </a:lnTo>
                <a:lnTo>
                  <a:pt x="694267" y="719667"/>
                </a:lnTo>
                <a:lnTo>
                  <a:pt x="800100" y="719667"/>
                </a:lnTo>
                <a:lnTo>
                  <a:pt x="800100" y="668867"/>
                </a:lnTo>
                <a:lnTo>
                  <a:pt x="905933" y="668867"/>
                </a:lnTo>
                <a:lnTo>
                  <a:pt x="905933" y="601133"/>
                </a:lnTo>
                <a:lnTo>
                  <a:pt x="1007533" y="601133"/>
                </a:lnTo>
                <a:lnTo>
                  <a:pt x="1007533" y="533400"/>
                </a:lnTo>
                <a:lnTo>
                  <a:pt x="1096433" y="533400"/>
                </a:lnTo>
                <a:lnTo>
                  <a:pt x="1096433" y="533400"/>
                </a:lnTo>
                <a:lnTo>
                  <a:pt x="1096433" y="495300"/>
                </a:lnTo>
                <a:lnTo>
                  <a:pt x="1198033" y="495300"/>
                </a:lnTo>
                <a:lnTo>
                  <a:pt x="1198033" y="440267"/>
                </a:lnTo>
                <a:lnTo>
                  <a:pt x="1299633" y="440267"/>
                </a:lnTo>
                <a:lnTo>
                  <a:pt x="1299633" y="410633"/>
                </a:lnTo>
                <a:lnTo>
                  <a:pt x="1409700" y="410633"/>
                </a:lnTo>
                <a:lnTo>
                  <a:pt x="1409700" y="364067"/>
                </a:lnTo>
                <a:lnTo>
                  <a:pt x="1511300" y="364067"/>
                </a:lnTo>
                <a:lnTo>
                  <a:pt x="1511300" y="330200"/>
                </a:lnTo>
                <a:lnTo>
                  <a:pt x="1629833" y="330200"/>
                </a:lnTo>
                <a:lnTo>
                  <a:pt x="1629833" y="292100"/>
                </a:lnTo>
                <a:lnTo>
                  <a:pt x="1718733" y="292100"/>
                </a:lnTo>
                <a:lnTo>
                  <a:pt x="1718733" y="275167"/>
                </a:lnTo>
                <a:lnTo>
                  <a:pt x="1799167" y="275167"/>
                </a:lnTo>
                <a:lnTo>
                  <a:pt x="1799167" y="245533"/>
                </a:lnTo>
                <a:lnTo>
                  <a:pt x="1913467" y="245533"/>
                </a:lnTo>
                <a:lnTo>
                  <a:pt x="1913467" y="228600"/>
                </a:lnTo>
                <a:lnTo>
                  <a:pt x="2002367" y="228600"/>
                </a:lnTo>
                <a:lnTo>
                  <a:pt x="2002367" y="186267"/>
                </a:lnTo>
                <a:lnTo>
                  <a:pt x="2108200" y="186267"/>
                </a:lnTo>
                <a:lnTo>
                  <a:pt x="2108200" y="160867"/>
                </a:lnTo>
                <a:lnTo>
                  <a:pt x="2205567" y="160867"/>
                </a:lnTo>
                <a:lnTo>
                  <a:pt x="2205567" y="118533"/>
                </a:lnTo>
                <a:lnTo>
                  <a:pt x="2315633" y="118533"/>
                </a:lnTo>
                <a:lnTo>
                  <a:pt x="2315633" y="105833"/>
                </a:lnTo>
                <a:lnTo>
                  <a:pt x="2404533" y="105833"/>
                </a:lnTo>
                <a:lnTo>
                  <a:pt x="2404533" y="84667"/>
                </a:lnTo>
                <a:lnTo>
                  <a:pt x="2501900" y="84667"/>
                </a:lnTo>
                <a:lnTo>
                  <a:pt x="2501900" y="67733"/>
                </a:lnTo>
                <a:lnTo>
                  <a:pt x="2599267" y="67733"/>
                </a:lnTo>
                <a:lnTo>
                  <a:pt x="2599267" y="33867"/>
                </a:lnTo>
                <a:lnTo>
                  <a:pt x="2717800" y="33867"/>
                </a:lnTo>
                <a:lnTo>
                  <a:pt x="2717800" y="12700"/>
                </a:lnTo>
                <a:lnTo>
                  <a:pt x="2806700" y="12700"/>
                </a:lnTo>
                <a:lnTo>
                  <a:pt x="280670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D8C4D3E-06E2-4C43-B84E-95DCFD78236E}"/>
              </a:ext>
            </a:extLst>
          </p:cNvPr>
          <p:cNvSpPr>
            <a:spLocks noGrp="1"/>
          </p:cNvSpPr>
          <p:nvPr>
            <p:ph type="title"/>
          </p:nvPr>
        </p:nvSpPr>
        <p:spPr/>
        <p:txBody>
          <a:bodyPr/>
          <a:lstStyle/>
          <a:p>
            <a:r>
              <a:rPr lang="en-US" dirty="0"/>
              <a:t>NIAID ACTT-1: Time to Recovery</a:t>
            </a:r>
          </a:p>
        </p:txBody>
      </p:sp>
      <p:sp>
        <p:nvSpPr>
          <p:cNvPr id="8" name="TextBox 7">
            <a:extLst>
              <a:ext uri="{FF2B5EF4-FFF2-40B4-BE49-F238E27FC236}">
                <a16:creationId xmlns:a16="http://schemas.microsoft.com/office/drawing/2014/main" id="{D8823577-B381-4848-91A4-883F6B3D1694}"/>
              </a:ext>
            </a:extLst>
          </p:cNvPr>
          <p:cNvSpPr txBox="1"/>
          <p:nvPr/>
        </p:nvSpPr>
        <p:spPr bwMode="auto">
          <a:xfrm>
            <a:off x="1504857" y="1863767"/>
            <a:ext cx="200025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a:t>
            </a:r>
          </a:p>
        </p:txBody>
      </p:sp>
      <p:sp>
        <p:nvSpPr>
          <p:cNvPr id="9" name="TextBox 8">
            <a:extLst>
              <a:ext uri="{FF2B5EF4-FFF2-40B4-BE49-F238E27FC236}">
                <a16:creationId xmlns:a16="http://schemas.microsoft.com/office/drawing/2014/main" id="{7551D6F6-8623-440F-B480-A54324A0D13C}"/>
              </a:ext>
            </a:extLst>
          </p:cNvPr>
          <p:cNvSpPr txBox="1"/>
          <p:nvPr/>
        </p:nvSpPr>
        <p:spPr bwMode="auto">
          <a:xfrm>
            <a:off x="4765057" y="1543378"/>
            <a:ext cx="325935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Oxygen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Ordinal Score = 4)</a:t>
            </a:r>
          </a:p>
        </p:txBody>
      </p:sp>
      <p:sp>
        <p:nvSpPr>
          <p:cNvPr id="11" name="TextBox 10">
            <a:extLst>
              <a:ext uri="{FF2B5EF4-FFF2-40B4-BE49-F238E27FC236}">
                <a16:creationId xmlns:a16="http://schemas.microsoft.com/office/drawing/2014/main" id="{3494A1F5-6CDC-4C26-BC25-6062B7ADAD49}"/>
              </a:ext>
            </a:extLst>
          </p:cNvPr>
          <p:cNvSpPr txBox="1"/>
          <p:nvPr/>
        </p:nvSpPr>
        <p:spPr bwMode="auto">
          <a:xfrm>
            <a:off x="8634433" y="1487905"/>
            <a:ext cx="325935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Oxygen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Ordinal Score = 5)</a:t>
            </a:r>
          </a:p>
        </p:txBody>
      </p:sp>
      <p:sp>
        <p:nvSpPr>
          <p:cNvPr id="13" name="TextBox 12">
            <a:extLst>
              <a:ext uri="{FF2B5EF4-FFF2-40B4-BE49-F238E27FC236}">
                <a16:creationId xmlns:a16="http://schemas.microsoft.com/office/drawing/2014/main" id="{ECF202C0-D2B8-44EB-BC66-646CD72FC177}"/>
              </a:ext>
            </a:extLst>
          </p:cNvPr>
          <p:cNvSpPr txBox="1"/>
          <p:nvPr/>
        </p:nvSpPr>
        <p:spPr bwMode="auto">
          <a:xfrm rot="16200000">
            <a:off x="-465213" y="3085858"/>
            <a:ext cx="180996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Recovered</a:t>
            </a:r>
          </a:p>
        </p:txBody>
      </p:sp>
      <p:grpSp>
        <p:nvGrpSpPr>
          <p:cNvPr id="26" name="Group 1">
            <a:extLst>
              <a:ext uri="{FF2B5EF4-FFF2-40B4-BE49-F238E27FC236}">
                <a16:creationId xmlns:a16="http://schemas.microsoft.com/office/drawing/2014/main" id="{AC43DAF6-E8CC-4ED1-8A80-3760957CEFB2}"/>
              </a:ext>
            </a:extLst>
          </p:cNvPr>
          <p:cNvGrpSpPr>
            <a:grpSpLocks/>
          </p:cNvGrpSpPr>
          <p:nvPr/>
        </p:nvGrpSpPr>
        <p:grpSpPr bwMode="auto">
          <a:xfrm>
            <a:off x="9392911" y="6213768"/>
            <a:ext cx="2488502" cy="449064"/>
            <a:chOff x="9602074" y="3550251"/>
            <a:chExt cx="2488502" cy="449257"/>
          </a:xfrm>
        </p:grpSpPr>
        <p:pic>
          <p:nvPicPr>
            <p:cNvPr id="27" name="Picture 26">
              <a:extLst>
                <a:ext uri="{FF2B5EF4-FFF2-40B4-BE49-F238E27FC236}">
                  <a16:creationId xmlns:a16="http://schemas.microsoft.com/office/drawing/2014/main" id="{584CB9E2-54C1-44EF-BCB5-BC5B68136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8" name="Rectangle 8">
              <a:extLst>
                <a:ext uri="{FF2B5EF4-FFF2-40B4-BE49-F238E27FC236}">
                  <a16:creationId xmlns:a16="http://schemas.microsoft.com/office/drawing/2014/main" id="{FE373E9A-E13E-410F-A260-692BB6C4CCE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Box 14">
            <a:extLst>
              <a:ext uri="{FF2B5EF4-FFF2-40B4-BE49-F238E27FC236}">
                <a16:creationId xmlns:a16="http://schemas.microsoft.com/office/drawing/2014/main" id="{F1EA47A1-2AAE-4DA9-9894-F7E552DC8CC3}"/>
              </a:ext>
            </a:extLst>
          </p:cNvPr>
          <p:cNvSpPr txBox="1"/>
          <p:nvPr/>
        </p:nvSpPr>
        <p:spPr bwMode="auto">
          <a:xfrm>
            <a:off x="1764596" y="4374114"/>
            <a:ext cx="1294181"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3" name="Freeform: Shape 2">
            <a:extLst>
              <a:ext uri="{FF2B5EF4-FFF2-40B4-BE49-F238E27FC236}">
                <a16:creationId xmlns:a16="http://schemas.microsoft.com/office/drawing/2014/main" id="{7A6B1B65-942F-45CB-A461-5734E507ED7A}"/>
              </a:ext>
            </a:extLst>
          </p:cNvPr>
          <p:cNvSpPr/>
          <p:nvPr/>
        </p:nvSpPr>
        <p:spPr bwMode="auto">
          <a:xfrm>
            <a:off x="1050856" y="2370412"/>
            <a:ext cx="2809154" cy="1809963"/>
          </a:xfrm>
          <a:custGeom>
            <a:avLst/>
            <a:gdLst>
              <a:gd name="connsiteX0" fmla="*/ 0 w 2646381"/>
              <a:gd name="connsiteY0" fmla="*/ 0 h 1705087"/>
              <a:gd name="connsiteX1" fmla="*/ 0 w 2646381"/>
              <a:gd name="connsiteY1" fmla="*/ 1705087 h 1705087"/>
              <a:gd name="connsiteX2" fmla="*/ 2646381 w 2646381"/>
              <a:gd name="connsiteY2" fmla="*/ 1705087 h 1705087"/>
            </a:gdLst>
            <a:ahLst/>
            <a:cxnLst>
              <a:cxn ang="0">
                <a:pos x="connsiteX0" y="connsiteY0"/>
              </a:cxn>
              <a:cxn ang="0">
                <a:pos x="connsiteX1" y="connsiteY1"/>
              </a:cxn>
              <a:cxn ang="0">
                <a:pos x="connsiteX2" y="connsiteY2"/>
              </a:cxn>
            </a:cxnLst>
            <a:rect l="l" t="t" r="r" b="b"/>
            <a:pathLst>
              <a:path w="2646381" h="1705087">
                <a:moveTo>
                  <a:pt x="0" y="0"/>
                </a:moveTo>
                <a:lnTo>
                  <a:pt x="0" y="1705087"/>
                </a:lnTo>
                <a:lnTo>
                  <a:pt x="2646381" y="170508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41BD32AF-1A64-4F42-BAC0-C016C04A6042}"/>
              </a:ext>
            </a:extLst>
          </p:cNvPr>
          <p:cNvGrpSpPr/>
          <p:nvPr/>
        </p:nvGrpSpPr>
        <p:grpSpPr>
          <a:xfrm>
            <a:off x="976630" y="2376121"/>
            <a:ext cx="74226" cy="1804254"/>
            <a:chOff x="1140310" y="2538804"/>
            <a:chExt cx="69925" cy="1699709"/>
          </a:xfrm>
        </p:grpSpPr>
        <p:cxnSp>
          <p:nvCxnSpPr>
            <p:cNvPr id="7" name="Straight Connector 6">
              <a:extLst>
                <a:ext uri="{FF2B5EF4-FFF2-40B4-BE49-F238E27FC236}">
                  <a16:creationId xmlns:a16="http://schemas.microsoft.com/office/drawing/2014/main" id="{1357F49C-234D-4129-BA01-212A33FC1F74}"/>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103DBAF-F654-47AF-BD4F-BFF5FEF24BA9}"/>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FB2F147-7C96-4123-A414-907877D2A19B}"/>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239618-548B-4C87-AD13-AD81F86ED1BD}"/>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94F43AA-B5E9-4091-9E8F-B2D481A98063}"/>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DA5EBF5E-B866-4BD2-9E01-51481B75E77D}"/>
              </a:ext>
            </a:extLst>
          </p:cNvPr>
          <p:cNvGrpSpPr/>
          <p:nvPr/>
        </p:nvGrpSpPr>
        <p:grpSpPr>
          <a:xfrm>
            <a:off x="1050855" y="4180376"/>
            <a:ext cx="2801565" cy="68509"/>
            <a:chOff x="1210234" y="4238514"/>
            <a:chExt cx="2639232" cy="64539"/>
          </a:xfrm>
        </p:grpSpPr>
        <p:grpSp>
          <p:nvGrpSpPr>
            <p:cNvPr id="34" name="Group 33">
              <a:extLst>
                <a:ext uri="{FF2B5EF4-FFF2-40B4-BE49-F238E27FC236}">
                  <a16:creationId xmlns:a16="http://schemas.microsoft.com/office/drawing/2014/main" id="{38EC957F-3BD8-4AEE-8193-106BFC53830B}"/>
                </a:ext>
              </a:extLst>
            </p:cNvPr>
            <p:cNvGrpSpPr/>
            <p:nvPr/>
          </p:nvGrpSpPr>
          <p:grpSpPr>
            <a:xfrm rot="5400000">
              <a:off x="1551794" y="3896955"/>
              <a:ext cx="64538" cy="747657"/>
              <a:chOff x="1140310" y="2538804"/>
              <a:chExt cx="69925" cy="1699709"/>
            </a:xfrm>
          </p:grpSpPr>
          <p:cxnSp>
            <p:nvCxnSpPr>
              <p:cNvPr id="35" name="Straight Connector 34">
                <a:extLst>
                  <a:ext uri="{FF2B5EF4-FFF2-40B4-BE49-F238E27FC236}">
                    <a16:creationId xmlns:a16="http://schemas.microsoft.com/office/drawing/2014/main" id="{4BD16200-50D6-4A68-9CD4-CA560FBB7510}"/>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5CE70D9-E48B-4D35-BBF7-769B420EA48B}"/>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2F03398-A6EA-48A3-B163-EE6E3C387759}"/>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62A7218-96E9-417A-9594-3C9DE5512DD3}"/>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0B24B55-670C-4B63-896E-2856D9B098CA}"/>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F9A8D5AD-3729-4610-B6F8-86E6C3B162B4}"/>
                </a:ext>
              </a:extLst>
            </p:cNvPr>
            <p:cNvGrpSpPr/>
            <p:nvPr/>
          </p:nvGrpSpPr>
          <p:grpSpPr>
            <a:xfrm rot="5400000">
              <a:off x="2505809" y="3896954"/>
              <a:ext cx="64538" cy="747657"/>
              <a:chOff x="1140310" y="2538804"/>
              <a:chExt cx="69925" cy="1699709"/>
            </a:xfrm>
          </p:grpSpPr>
          <p:cxnSp>
            <p:nvCxnSpPr>
              <p:cNvPr id="42" name="Straight Connector 41">
                <a:extLst>
                  <a:ext uri="{FF2B5EF4-FFF2-40B4-BE49-F238E27FC236}">
                    <a16:creationId xmlns:a16="http://schemas.microsoft.com/office/drawing/2014/main" id="{F39D0661-62FD-489D-93F2-D6458E50DBB4}"/>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458BC41-9072-4CDA-800F-6AA65175D396}"/>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CEE9C98-D918-41E5-B534-36C3DB69DBB7}"/>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D5423FA-F5A4-43BD-ACE9-C5887AAE1C53}"/>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41F5390-5980-4D92-B118-7D82C836CBDE}"/>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0590EB24-C29F-401D-8840-BC49DF7CEBA3}"/>
                </a:ext>
              </a:extLst>
            </p:cNvPr>
            <p:cNvGrpSpPr/>
            <p:nvPr/>
          </p:nvGrpSpPr>
          <p:grpSpPr>
            <a:xfrm rot="5400000">
              <a:off x="3443369" y="3896955"/>
              <a:ext cx="64538" cy="747657"/>
              <a:chOff x="1140310" y="2538804"/>
              <a:chExt cx="69925" cy="1699709"/>
            </a:xfrm>
          </p:grpSpPr>
          <p:cxnSp>
            <p:nvCxnSpPr>
              <p:cNvPr id="48" name="Straight Connector 47">
                <a:extLst>
                  <a:ext uri="{FF2B5EF4-FFF2-40B4-BE49-F238E27FC236}">
                    <a16:creationId xmlns:a16="http://schemas.microsoft.com/office/drawing/2014/main" id="{4BB612C5-11EE-42FB-B390-C9D4A28B78D6}"/>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DA6913A-1079-41DD-9FC2-350A107A3E98}"/>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B1DDB4A-DC21-4B17-A1B8-88ABF5E755E2}"/>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CEB7DF5-B1A8-4A32-A688-EAEC483704E7}"/>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92A8D76-3F23-4F87-A222-3D2ED54DC60C}"/>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 name="TextBox 13">
            <a:extLst>
              <a:ext uri="{FF2B5EF4-FFF2-40B4-BE49-F238E27FC236}">
                <a16:creationId xmlns:a16="http://schemas.microsoft.com/office/drawing/2014/main" id="{6B1CE9A6-D899-4DED-8A88-D050A50D6639}"/>
              </a:ext>
            </a:extLst>
          </p:cNvPr>
          <p:cNvSpPr txBox="1"/>
          <p:nvPr/>
        </p:nvSpPr>
        <p:spPr bwMode="auto">
          <a:xfrm>
            <a:off x="516212" y="2224853"/>
            <a:ext cx="534642"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 name="TextBox 15">
            <a:extLst>
              <a:ext uri="{FF2B5EF4-FFF2-40B4-BE49-F238E27FC236}">
                <a16:creationId xmlns:a16="http://schemas.microsoft.com/office/drawing/2014/main" id="{A207629A-F0A5-4EE3-AA46-354DA7A10389}"/>
              </a:ext>
            </a:extLst>
          </p:cNvPr>
          <p:cNvSpPr txBox="1"/>
          <p:nvPr/>
        </p:nvSpPr>
        <p:spPr bwMode="auto">
          <a:xfrm>
            <a:off x="516211" y="2666454"/>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18" name="TextBox 17">
            <a:extLst>
              <a:ext uri="{FF2B5EF4-FFF2-40B4-BE49-F238E27FC236}">
                <a16:creationId xmlns:a16="http://schemas.microsoft.com/office/drawing/2014/main" id="{F5CCFD9E-7390-4262-9C1B-2D5647781363}"/>
              </a:ext>
            </a:extLst>
          </p:cNvPr>
          <p:cNvSpPr txBox="1"/>
          <p:nvPr/>
        </p:nvSpPr>
        <p:spPr bwMode="auto">
          <a:xfrm>
            <a:off x="515112" y="3108055"/>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55" name="TextBox 54">
            <a:extLst>
              <a:ext uri="{FF2B5EF4-FFF2-40B4-BE49-F238E27FC236}">
                <a16:creationId xmlns:a16="http://schemas.microsoft.com/office/drawing/2014/main" id="{025327FE-C68D-44B6-B705-D9CB2822FE51}"/>
              </a:ext>
            </a:extLst>
          </p:cNvPr>
          <p:cNvSpPr txBox="1"/>
          <p:nvPr/>
        </p:nvSpPr>
        <p:spPr bwMode="auto">
          <a:xfrm>
            <a:off x="524930" y="3568989"/>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57" name="TextBox 56">
            <a:extLst>
              <a:ext uri="{FF2B5EF4-FFF2-40B4-BE49-F238E27FC236}">
                <a16:creationId xmlns:a16="http://schemas.microsoft.com/office/drawing/2014/main" id="{C8829E47-10C0-4036-BFD9-9B4F34D01BF0}"/>
              </a:ext>
            </a:extLst>
          </p:cNvPr>
          <p:cNvSpPr txBox="1"/>
          <p:nvPr/>
        </p:nvSpPr>
        <p:spPr bwMode="auto">
          <a:xfrm>
            <a:off x="782436" y="4010590"/>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9" name="TextBox 58">
            <a:extLst>
              <a:ext uri="{FF2B5EF4-FFF2-40B4-BE49-F238E27FC236}">
                <a16:creationId xmlns:a16="http://schemas.microsoft.com/office/drawing/2014/main" id="{D43B12A1-85D2-4946-B368-25EC72D22F99}"/>
              </a:ext>
            </a:extLst>
          </p:cNvPr>
          <p:cNvSpPr txBox="1"/>
          <p:nvPr/>
        </p:nvSpPr>
        <p:spPr bwMode="auto">
          <a:xfrm>
            <a:off x="907653" y="4202971"/>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1" name="TextBox 60">
            <a:extLst>
              <a:ext uri="{FF2B5EF4-FFF2-40B4-BE49-F238E27FC236}">
                <a16:creationId xmlns:a16="http://schemas.microsoft.com/office/drawing/2014/main" id="{82D68A78-6BFC-4F7C-B1C0-ADB1A5716FC9}"/>
              </a:ext>
            </a:extLst>
          </p:cNvPr>
          <p:cNvSpPr txBox="1"/>
          <p:nvPr/>
        </p:nvSpPr>
        <p:spPr bwMode="auto">
          <a:xfrm>
            <a:off x="1108066" y="4202971"/>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3" name="TextBox 62">
            <a:extLst>
              <a:ext uri="{FF2B5EF4-FFF2-40B4-BE49-F238E27FC236}">
                <a16:creationId xmlns:a16="http://schemas.microsoft.com/office/drawing/2014/main" id="{283E4500-E9B3-4772-B89F-CDE0AD252917}"/>
              </a:ext>
            </a:extLst>
          </p:cNvPr>
          <p:cNvSpPr txBox="1"/>
          <p:nvPr/>
        </p:nvSpPr>
        <p:spPr bwMode="auto">
          <a:xfrm>
            <a:off x="1308072" y="4202971"/>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5" name="TextBox 64">
            <a:extLst>
              <a:ext uri="{FF2B5EF4-FFF2-40B4-BE49-F238E27FC236}">
                <a16:creationId xmlns:a16="http://schemas.microsoft.com/office/drawing/2014/main" id="{FDDC9CF7-AF17-40AF-83F3-2FBC8DF6896A}"/>
              </a:ext>
            </a:extLst>
          </p:cNvPr>
          <p:cNvSpPr txBox="1"/>
          <p:nvPr/>
        </p:nvSpPr>
        <p:spPr bwMode="auto">
          <a:xfrm>
            <a:off x="1508484" y="4202971"/>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7" name="TextBox 66">
            <a:extLst>
              <a:ext uri="{FF2B5EF4-FFF2-40B4-BE49-F238E27FC236}">
                <a16:creationId xmlns:a16="http://schemas.microsoft.com/office/drawing/2014/main" id="{26987C84-D8E4-4EAE-8988-00325C3B2696}"/>
              </a:ext>
            </a:extLst>
          </p:cNvPr>
          <p:cNvSpPr txBox="1"/>
          <p:nvPr/>
        </p:nvSpPr>
        <p:spPr bwMode="auto">
          <a:xfrm>
            <a:off x="1708954" y="4199183"/>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9" name="TextBox 68">
            <a:extLst>
              <a:ext uri="{FF2B5EF4-FFF2-40B4-BE49-F238E27FC236}">
                <a16:creationId xmlns:a16="http://schemas.microsoft.com/office/drawing/2014/main" id="{C7641334-7E46-4283-9DEA-AC95B6C45108}"/>
              </a:ext>
            </a:extLst>
          </p:cNvPr>
          <p:cNvSpPr txBox="1"/>
          <p:nvPr/>
        </p:nvSpPr>
        <p:spPr bwMode="auto">
          <a:xfrm>
            <a:off x="1860872" y="4199183"/>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1" name="TextBox 70">
            <a:extLst>
              <a:ext uri="{FF2B5EF4-FFF2-40B4-BE49-F238E27FC236}">
                <a16:creationId xmlns:a16="http://schemas.microsoft.com/office/drawing/2014/main" id="{FF71F98C-2983-4F98-804D-1EFBA2C3C26D}"/>
              </a:ext>
            </a:extLst>
          </p:cNvPr>
          <p:cNvSpPr txBox="1"/>
          <p:nvPr/>
        </p:nvSpPr>
        <p:spPr bwMode="auto">
          <a:xfrm>
            <a:off x="2060878" y="4199183"/>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73" name="TextBox 72">
            <a:extLst>
              <a:ext uri="{FF2B5EF4-FFF2-40B4-BE49-F238E27FC236}">
                <a16:creationId xmlns:a16="http://schemas.microsoft.com/office/drawing/2014/main" id="{9D659F73-6CAE-464D-A813-909A390A8771}"/>
              </a:ext>
            </a:extLst>
          </p:cNvPr>
          <p:cNvSpPr txBox="1"/>
          <p:nvPr/>
        </p:nvSpPr>
        <p:spPr bwMode="auto">
          <a:xfrm>
            <a:off x="2272711" y="4199183"/>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75" name="TextBox 74">
            <a:extLst>
              <a:ext uri="{FF2B5EF4-FFF2-40B4-BE49-F238E27FC236}">
                <a16:creationId xmlns:a16="http://schemas.microsoft.com/office/drawing/2014/main" id="{B832AA4F-F73C-4CB8-9467-7B5FBFF411F7}"/>
              </a:ext>
            </a:extLst>
          </p:cNvPr>
          <p:cNvSpPr txBox="1"/>
          <p:nvPr/>
        </p:nvSpPr>
        <p:spPr bwMode="auto">
          <a:xfrm>
            <a:off x="2468041" y="4195474"/>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77" name="TextBox 76">
            <a:extLst>
              <a:ext uri="{FF2B5EF4-FFF2-40B4-BE49-F238E27FC236}">
                <a16:creationId xmlns:a16="http://schemas.microsoft.com/office/drawing/2014/main" id="{14D54D80-6B5F-4E7B-9DEC-76B8BC0457A7}"/>
              </a:ext>
            </a:extLst>
          </p:cNvPr>
          <p:cNvSpPr txBox="1"/>
          <p:nvPr/>
        </p:nvSpPr>
        <p:spPr bwMode="auto">
          <a:xfrm>
            <a:off x="2668047" y="4195474"/>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79" name="TextBox 78">
            <a:extLst>
              <a:ext uri="{FF2B5EF4-FFF2-40B4-BE49-F238E27FC236}">
                <a16:creationId xmlns:a16="http://schemas.microsoft.com/office/drawing/2014/main" id="{EBF210FD-A051-4835-9DB5-A8AEB185D9D0}"/>
              </a:ext>
            </a:extLst>
          </p:cNvPr>
          <p:cNvSpPr txBox="1"/>
          <p:nvPr/>
        </p:nvSpPr>
        <p:spPr bwMode="auto">
          <a:xfrm>
            <a:off x="2879879" y="4195474"/>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81" name="TextBox 80">
            <a:extLst>
              <a:ext uri="{FF2B5EF4-FFF2-40B4-BE49-F238E27FC236}">
                <a16:creationId xmlns:a16="http://schemas.microsoft.com/office/drawing/2014/main" id="{7953F353-5690-445F-A541-95A618301BC5}"/>
              </a:ext>
            </a:extLst>
          </p:cNvPr>
          <p:cNvSpPr txBox="1"/>
          <p:nvPr/>
        </p:nvSpPr>
        <p:spPr bwMode="auto">
          <a:xfrm>
            <a:off x="3073943" y="4187296"/>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83" name="TextBox 82">
            <a:extLst>
              <a:ext uri="{FF2B5EF4-FFF2-40B4-BE49-F238E27FC236}">
                <a16:creationId xmlns:a16="http://schemas.microsoft.com/office/drawing/2014/main" id="{3C7AC784-10AC-4BAB-A40D-B774045DD739}"/>
              </a:ext>
            </a:extLst>
          </p:cNvPr>
          <p:cNvSpPr txBox="1"/>
          <p:nvPr/>
        </p:nvSpPr>
        <p:spPr bwMode="auto">
          <a:xfrm>
            <a:off x="3269273" y="4183587"/>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85" name="TextBox 84">
            <a:extLst>
              <a:ext uri="{FF2B5EF4-FFF2-40B4-BE49-F238E27FC236}">
                <a16:creationId xmlns:a16="http://schemas.microsoft.com/office/drawing/2014/main" id="{96D4A4B3-3274-40AB-9564-07E5E1A2C6BE}"/>
              </a:ext>
            </a:extLst>
          </p:cNvPr>
          <p:cNvSpPr txBox="1"/>
          <p:nvPr/>
        </p:nvSpPr>
        <p:spPr bwMode="auto">
          <a:xfrm>
            <a:off x="3469279" y="4183587"/>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87" name="TextBox 86">
            <a:extLst>
              <a:ext uri="{FF2B5EF4-FFF2-40B4-BE49-F238E27FC236}">
                <a16:creationId xmlns:a16="http://schemas.microsoft.com/office/drawing/2014/main" id="{13845139-AAEB-4C8F-A959-E2CE6CB766B3}"/>
              </a:ext>
            </a:extLst>
          </p:cNvPr>
          <p:cNvSpPr txBox="1"/>
          <p:nvPr/>
        </p:nvSpPr>
        <p:spPr bwMode="auto">
          <a:xfrm>
            <a:off x="3681112" y="4183587"/>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39" name="TextBox 138">
            <a:extLst>
              <a:ext uri="{FF2B5EF4-FFF2-40B4-BE49-F238E27FC236}">
                <a16:creationId xmlns:a16="http://schemas.microsoft.com/office/drawing/2014/main" id="{11ED7B22-3B37-4CC5-8F64-9D88A2B3132E}"/>
              </a:ext>
            </a:extLst>
          </p:cNvPr>
          <p:cNvSpPr txBox="1"/>
          <p:nvPr/>
        </p:nvSpPr>
        <p:spPr bwMode="auto">
          <a:xfrm rot="16200000">
            <a:off x="3550358" y="3104801"/>
            <a:ext cx="18036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Recovered</a:t>
            </a:r>
          </a:p>
        </p:txBody>
      </p:sp>
      <p:sp>
        <p:nvSpPr>
          <p:cNvPr id="140" name="TextBox 139">
            <a:extLst>
              <a:ext uri="{FF2B5EF4-FFF2-40B4-BE49-F238E27FC236}">
                <a16:creationId xmlns:a16="http://schemas.microsoft.com/office/drawing/2014/main" id="{B03E404F-2DC7-4BF2-8DAD-379B9CC04D36}"/>
              </a:ext>
            </a:extLst>
          </p:cNvPr>
          <p:cNvSpPr txBox="1"/>
          <p:nvPr/>
        </p:nvSpPr>
        <p:spPr bwMode="auto">
          <a:xfrm>
            <a:off x="5759954" y="4392159"/>
            <a:ext cx="1294181"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141" name="Freeform: Shape 140">
            <a:extLst>
              <a:ext uri="{FF2B5EF4-FFF2-40B4-BE49-F238E27FC236}">
                <a16:creationId xmlns:a16="http://schemas.microsoft.com/office/drawing/2014/main" id="{23CEB62A-A6D3-4D2B-AF32-0100883098F1}"/>
              </a:ext>
            </a:extLst>
          </p:cNvPr>
          <p:cNvSpPr/>
          <p:nvPr/>
        </p:nvSpPr>
        <p:spPr bwMode="auto">
          <a:xfrm>
            <a:off x="5046214" y="2388457"/>
            <a:ext cx="2809154" cy="1809963"/>
          </a:xfrm>
          <a:custGeom>
            <a:avLst/>
            <a:gdLst>
              <a:gd name="connsiteX0" fmla="*/ 0 w 2646381"/>
              <a:gd name="connsiteY0" fmla="*/ 0 h 1705087"/>
              <a:gd name="connsiteX1" fmla="*/ 0 w 2646381"/>
              <a:gd name="connsiteY1" fmla="*/ 1705087 h 1705087"/>
              <a:gd name="connsiteX2" fmla="*/ 2646381 w 2646381"/>
              <a:gd name="connsiteY2" fmla="*/ 1705087 h 1705087"/>
            </a:gdLst>
            <a:ahLst/>
            <a:cxnLst>
              <a:cxn ang="0">
                <a:pos x="connsiteX0" y="connsiteY0"/>
              </a:cxn>
              <a:cxn ang="0">
                <a:pos x="connsiteX1" y="connsiteY1"/>
              </a:cxn>
              <a:cxn ang="0">
                <a:pos x="connsiteX2" y="connsiteY2"/>
              </a:cxn>
            </a:cxnLst>
            <a:rect l="l" t="t" r="r" b="b"/>
            <a:pathLst>
              <a:path w="2646381" h="1705087">
                <a:moveTo>
                  <a:pt x="0" y="0"/>
                </a:moveTo>
                <a:lnTo>
                  <a:pt x="0" y="1705087"/>
                </a:lnTo>
                <a:lnTo>
                  <a:pt x="2646381" y="170508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2" name="Group 141">
            <a:extLst>
              <a:ext uri="{FF2B5EF4-FFF2-40B4-BE49-F238E27FC236}">
                <a16:creationId xmlns:a16="http://schemas.microsoft.com/office/drawing/2014/main" id="{5C84B112-F1C4-4BAB-900D-2B0E391891C6}"/>
              </a:ext>
            </a:extLst>
          </p:cNvPr>
          <p:cNvGrpSpPr/>
          <p:nvPr/>
        </p:nvGrpSpPr>
        <p:grpSpPr>
          <a:xfrm>
            <a:off x="4971988" y="2394166"/>
            <a:ext cx="74226" cy="1804254"/>
            <a:chOff x="1140310" y="2538804"/>
            <a:chExt cx="69925" cy="1699709"/>
          </a:xfrm>
        </p:grpSpPr>
        <p:cxnSp>
          <p:nvCxnSpPr>
            <p:cNvPr id="143" name="Straight Connector 142">
              <a:extLst>
                <a:ext uri="{FF2B5EF4-FFF2-40B4-BE49-F238E27FC236}">
                  <a16:creationId xmlns:a16="http://schemas.microsoft.com/office/drawing/2014/main" id="{004F97A5-8CF3-4753-8907-F2F5852116F4}"/>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CFDA8AE-1F5E-437D-A52E-83CD43A2C1C7}"/>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66E50AC-F814-4B3E-B6CC-664F8F35A8C9}"/>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BF2B881-4FBF-4C5B-BD22-D85929242356}"/>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D97BD34-729C-4895-B5F1-D2150D8AD5D0}"/>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D899A219-E328-4321-A820-79DE201785C7}"/>
              </a:ext>
            </a:extLst>
          </p:cNvPr>
          <p:cNvGrpSpPr/>
          <p:nvPr/>
        </p:nvGrpSpPr>
        <p:grpSpPr>
          <a:xfrm>
            <a:off x="5046213" y="4198421"/>
            <a:ext cx="2801565" cy="68509"/>
            <a:chOff x="1210234" y="4238514"/>
            <a:chExt cx="2639232" cy="64539"/>
          </a:xfrm>
        </p:grpSpPr>
        <p:grpSp>
          <p:nvGrpSpPr>
            <p:cNvPr id="149" name="Group 148">
              <a:extLst>
                <a:ext uri="{FF2B5EF4-FFF2-40B4-BE49-F238E27FC236}">
                  <a16:creationId xmlns:a16="http://schemas.microsoft.com/office/drawing/2014/main" id="{5388B668-6279-4FB4-805B-8DDF1833BDAC}"/>
                </a:ext>
              </a:extLst>
            </p:cNvPr>
            <p:cNvGrpSpPr/>
            <p:nvPr/>
          </p:nvGrpSpPr>
          <p:grpSpPr>
            <a:xfrm rot="5400000">
              <a:off x="1551794" y="3896955"/>
              <a:ext cx="64538" cy="747657"/>
              <a:chOff x="1140310" y="2538804"/>
              <a:chExt cx="69925" cy="1699709"/>
            </a:xfrm>
          </p:grpSpPr>
          <p:cxnSp>
            <p:nvCxnSpPr>
              <p:cNvPr id="162" name="Straight Connector 161">
                <a:extLst>
                  <a:ext uri="{FF2B5EF4-FFF2-40B4-BE49-F238E27FC236}">
                    <a16:creationId xmlns:a16="http://schemas.microsoft.com/office/drawing/2014/main" id="{15D79363-EAA9-4487-A2A6-1E9E6B8FBC76}"/>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7403DC6B-E05F-4AB0-BB98-08A745C1B8D4}"/>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94D6C1E-18F4-494F-9DF8-B737330082BC}"/>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2D45B7BF-09F9-424D-8E8A-44F1D2955581}"/>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70A1FB1-C869-4E9B-9B22-AE90B1C0092F}"/>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26049AD0-3979-4807-9EB9-E33FE6A0282C}"/>
                </a:ext>
              </a:extLst>
            </p:cNvPr>
            <p:cNvGrpSpPr/>
            <p:nvPr/>
          </p:nvGrpSpPr>
          <p:grpSpPr>
            <a:xfrm rot="5400000">
              <a:off x="2505809" y="3896954"/>
              <a:ext cx="64538" cy="747657"/>
              <a:chOff x="1140310" y="2538804"/>
              <a:chExt cx="69925" cy="1699709"/>
            </a:xfrm>
          </p:grpSpPr>
          <p:cxnSp>
            <p:nvCxnSpPr>
              <p:cNvPr id="157" name="Straight Connector 156">
                <a:extLst>
                  <a:ext uri="{FF2B5EF4-FFF2-40B4-BE49-F238E27FC236}">
                    <a16:creationId xmlns:a16="http://schemas.microsoft.com/office/drawing/2014/main" id="{24366433-6F59-43CA-A13C-68AA3E08F7FF}"/>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028C80D-B785-42B2-B5F0-3B6FF517ECBD}"/>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56F1ED2-DA42-42CB-9E99-E316AE9CBE38}"/>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FB36225-A9C2-4C22-9473-EC3272AC8125}"/>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ECE75CA-00CD-460C-B401-0E282E368F85}"/>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A0CF6C27-E719-41F7-B0DF-E48F6F6839DA}"/>
                </a:ext>
              </a:extLst>
            </p:cNvPr>
            <p:cNvGrpSpPr/>
            <p:nvPr/>
          </p:nvGrpSpPr>
          <p:grpSpPr>
            <a:xfrm rot="5400000">
              <a:off x="3443369" y="3896955"/>
              <a:ext cx="64538" cy="747657"/>
              <a:chOff x="1140310" y="2538804"/>
              <a:chExt cx="69925" cy="1699709"/>
            </a:xfrm>
          </p:grpSpPr>
          <p:cxnSp>
            <p:nvCxnSpPr>
              <p:cNvPr id="152" name="Straight Connector 151">
                <a:extLst>
                  <a:ext uri="{FF2B5EF4-FFF2-40B4-BE49-F238E27FC236}">
                    <a16:creationId xmlns:a16="http://schemas.microsoft.com/office/drawing/2014/main" id="{3D7E7012-00FD-4FF7-AD44-F907FF29BB58}"/>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3B415E1A-1F73-4A1A-A4D6-10264A34AD1E}"/>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5B333D4-6010-4F54-BCE4-3440B0E68E9C}"/>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0D7F395-9D37-4B0E-9E99-336D12FB9B04}"/>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9176C13-4D25-419C-99C3-2C6540FFDA65}"/>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67" name="TextBox 166">
            <a:extLst>
              <a:ext uri="{FF2B5EF4-FFF2-40B4-BE49-F238E27FC236}">
                <a16:creationId xmlns:a16="http://schemas.microsoft.com/office/drawing/2014/main" id="{BBE034D9-3D9D-4DFE-96AA-C8F8D2BA60BB}"/>
              </a:ext>
            </a:extLst>
          </p:cNvPr>
          <p:cNvSpPr txBox="1"/>
          <p:nvPr/>
        </p:nvSpPr>
        <p:spPr bwMode="auto">
          <a:xfrm>
            <a:off x="4511570" y="2242898"/>
            <a:ext cx="534642"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8" name="TextBox 167">
            <a:extLst>
              <a:ext uri="{FF2B5EF4-FFF2-40B4-BE49-F238E27FC236}">
                <a16:creationId xmlns:a16="http://schemas.microsoft.com/office/drawing/2014/main" id="{E5A70FDE-2EC7-4B21-A63B-E733B238BC51}"/>
              </a:ext>
            </a:extLst>
          </p:cNvPr>
          <p:cNvSpPr txBox="1"/>
          <p:nvPr/>
        </p:nvSpPr>
        <p:spPr bwMode="auto">
          <a:xfrm>
            <a:off x="4511569" y="2684499"/>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169" name="TextBox 168">
            <a:extLst>
              <a:ext uri="{FF2B5EF4-FFF2-40B4-BE49-F238E27FC236}">
                <a16:creationId xmlns:a16="http://schemas.microsoft.com/office/drawing/2014/main" id="{8499479D-E3C3-4DD5-ADC0-4A53D5A1ECC1}"/>
              </a:ext>
            </a:extLst>
          </p:cNvPr>
          <p:cNvSpPr txBox="1"/>
          <p:nvPr/>
        </p:nvSpPr>
        <p:spPr bwMode="auto">
          <a:xfrm>
            <a:off x="4510470" y="3126100"/>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170" name="TextBox 169">
            <a:extLst>
              <a:ext uri="{FF2B5EF4-FFF2-40B4-BE49-F238E27FC236}">
                <a16:creationId xmlns:a16="http://schemas.microsoft.com/office/drawing/2014/main" id="{B3877BA2-E3B9-472A-9450-5CD6FA7E5049}"/>
              </a:ext>
            </a:extLst>
          </p:cNvPr>
          <p:cNvSpPr txBox="1"/>
          <p:nvPr/>
        </p:nvSpPr>
        <p:spPr bwMode="auto">
          <a:xfrm>
            <a:off x="4520288" y="3587034"/>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171" name="TextBox 170">
            <a:extLst>
              <a:ext uri="{FF2B5EF4-FFF2-40B4-BE49-F238E27FC236}">
                <a16:creationId xmlns:a16="http://schemas.microsoft.com/office/drawing/2014/main" id="{9FA3385F-522A-4852-A3A0-3F4D23F41304}"/>
              </a:ext>
            </a:extLst>
          </p:cNvPr>
          <p:cNvSpPr txBox="1"/>
          <p:nvPr/>
        </p:nvSpPr>
        <p:spPr bwMode="auto">
          <a:xfrm>
            <a:off x="4777794" y="4028635"/>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2" name="TextBox 171">
            <a:extLst>
              <a:ext uri="{FF2B5EF4-FFF2-40B4-BE49-F238E27FC236}">
                <a16:creationId xmlns:a16="http://schemas.microsoft.com/office/drawing/2014/main" id="{6943CEBF-08C2-44D2-B30D-3248F05E385F}"/>
              </a:ext>
            </a:extLst>
          </p:cNvPr>
          <p:cNvSpPr txBox="1"/>
          <p:nvPr/>
        </p:nvSpPr>
        <p:spPr bwMode="auto">
          <a:xfrm>
            <a:off x="4903011" y="4221016"/>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3" name="TextBox 172">
            <a:extLst>
              <a:ext uri="{FF2B5EF4-FFF2-40B4-BE49-F238E27FC236}">
                <a16:creationId xmlns:a16="http://schemas.microsoft.com/office/drawing/2014/main" id="{4D194C58-0963-4195-AC87-88E3DA28B4DE}"/>
              </a:ext>
            </a:extLst>
          </p:cNvPr>
          <p:cNvSpPr txBox="1"/>
          <p:nvPr/>
        </p:nvSpPr>
        <p:spPr bwMode="auto">
          <a:xfrm>
            <a:off x="5103424" y="4221016"/>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74" name="TextBox 173">
            <a:extLst>
              <a:ext uri="{FF2B5EF4-FFF2-40B4-BE49-F238E27FC236}">
                <a16:creationId xmlns:a16="http://schemas.microsoft.com/office/drawing/2014/main" id="{73D6262F-6255-42D6-9FDB-E7FFC0E9749A}"/>
              </a:ext>
            </a:extLst>
          </p:cNvPr>
          <p:cNvSpPr txBox="1"/>
          <p:nvPr/>
        </p:nvSpPr>
        <p:spPr bwMode="auto">
          <a:xfrm>
            <a:off x="5303430" y="4221016"/>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75" name="TextBox 174">
            <a:extLst>
              <a:ext uri="{FF2B5EF4-FFF2-40B4-BE49-F238E27FC236}">
                <a16:creationId xmlns:a16="http://schemas.microsoft.com/office/drawing/2014/main" id="{C6425976-F158-4849-99A1-2388FCCF0AEE}"/>
              </a:ext>
            </a:extLst>
          </p:cNvPr>
          <p:cNvSpPr txBox="1"/>
          <p:nvPr/>
        </p:nvSpPr>
        <p:spPr bwMode="auto">
          <a:xfrm>
            <a:off x="5503842" y="4221016"/>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76" name="TextBox 175">
            <a:extLst>
              <a:ext uri="{FF2B5EF4-FFF2-40B4-BE49-F238E27FC236}">
                <a16:creationId xmlns:a16="http://schemas.microsoft.com/office/drawing/2014/main" id="{51B0A8DA-3585-4BC5-8133-4A0E6D1C7723}"/>
              </a:ext>
            </a:extLst>
          </p:cNvPr>
          <p:cNvSpPr txBox="1"/>
          <p:nvPr/>
        </p:nvSpPr>
        <p:spPr bwMode="auto">
          <a:xfrm>
            <a:off x="5704312" y="4217228"/>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77" name="TextBox 176">
            <a:extLst>
              <a:ext uri="{FF2B5EF4-FFF2-40B4-BE49-F238E27FC236}">
                <a16:creationId xmlns:a16="http://schemas.microsoft.com/office/drawing/2014/main" id="{3FB74A0D-8583-4FDD-81ED-F247FBA58A56}"/>
              </a:ext>
            </a:extLst>
          </p:cNvPr>
          <p:cNvSpPr txBox="1"/>
          <p:nvPr/>
        </p:nvSpPr>
        <p:spPr bwMode="auto">
          <a:xfrm>
            <a:off x="5856230" y="4217228"/>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78" name="TextBox 177">
            <a:extLst>
              <a:ext uri="{FF2B5EF4-FFF2-40B4-BE49-F238E27FC236}">
                <a16:creationId xmlns:a16="http://schemas.microsoft.com/office/drawing/2014/main" id="{1693EE4F-CF58-4098-B77D-3E632FAB5262}"/>
              </a:ext>
            </a:extLst>
          </p:cNvPr>
          <p:cNvSpPr txBox="1"/>
          <p:nvPr/>
        </p:nvSpPr>
        <p:spPr bwMode="auto">
          <a:xfrm>
            <a:off x="6056236" y="4217228"/>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79" name="TextBox 178">
            <a:extLst>
              <a:ext uri="{FF2B5EF4-FFF2-40B4-BE49-F238E27FC236}">
                <a16:creationId xmlns:a16="http://schemas.microsoft.com/office/drawing/2014/main" id="{2AAD66A3-713C-49AE-99A4-2B6C51BF2012}"/>
              </a:ext>
            </a:extLst>
          </p:cNvPr>
          <p:cNvSpPr txBox="1"/>
          <p:nvPr/>
        </p:nvSpPr>
        <p:spPr bwMode="auto">
          <a:xfrm>
            <a:off x="6268069" y="4217228"/>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80" name="TextBox 179">
            <a:extLst>
              <a:ext uri="{FF2B5EF4-FFF2-40B4-BE49-F238E27FC236}">
                <a16:creationId xmlns:a16="http://schemas.microsoft.com/office/drawing/2014/main" id="{B05E9DF8-010B-4C6C-921C-850C77779F22}"/>
              </a:ext>
            </a:extLst>
          </p:cNvPr>
          <p:cNvSpPr txBox="1"/>
          <p:nvPr/>
        </p:nvSpPr>
        <p:spPr bwMode="auto">
          <a:xfrm>
            <a:off x="6463399" y="4213519"/>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81" name="TextBox 180">
            <a:extLst>
              <a:ext uri="{FF2B5EF4-FFF2-40B4-BE49-F238E27FC236}">
                <a16:creationId xmlns:a16="http://schemas.microsoft.com/office/drawing/2014/main" id="{292C0F74-9469-4AB0-B4F4-D84202F28C02}"/>
              </a:ext>
            </a:extLst>
          </p:cNvPr>
          <p:cNvSpPr txBox="1"/>
          <p:nvPr/>
        </p:nvSpPr>
        <p:spPr bwMode="auto">
          <a:xfrm>
            <a:off x="6663405" y="4213519"/>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82" name="TextBox 181">
            <a:extLst>
              <a:ext uri="{FF2B5EF4-FFF2-40B4-BE49-F238E27FC236}">
                <a16:creationId xmlns:a16="http://schemas.microsoft.com/office/drawing/2014/main" id="{F1A42704-3C83-40EF-8595-678DB47A83C9}"/>
              </a:ext>
            </a:extLst>
          </p:cNvPr>
          <p:cNvSpPr txBox="1"/>
          <p:nvPr/>
        </p:nvSpPr>
        <p:spPr bwMode="auto">
          <a:xfrm>
            <a:off x="6875237" y="4213519"/>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3" name="TextBox 182">
            <a:extLst>
              <a:ext uri="{FF2B5EF4-FFF2-40B4-BE49-F238E27FC236}">
                <a16:creationId xmlns:a16="http://schemas.microsoft.com/office/drawing/2014/main" id="{C2419DBA-A099-4D1D-AB42-DE01EEDE7519}"/>
              </a:ext>
            </a:extLst>
          </p:cNvPr>
          <p:cNvSpPr txBox="1"/>
          <p:nvPr/>
        </p:nvSpPr>
        <p:spPr bwMode="auto">
          <a:xfrm>
            <a:off x="7069301" y="4205341"/>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84" name="TextBox 183">
            <a:extLst>
              <a:ext uri="{FF2B5EF4-FFF2-40B4-BE49-F238E27FC236}">
                <a16:creationId xmlns:a16="http://schemas.microsoft.com/office/drawing/2014/main" id="{4AA52BD7-A685-4278-A6D3-2007A918F21B}"/>
              </a:ext>
            </a:extLst>
          </p:cNvPr>
          <p:cNvSpPr txBox="1"/>
          <p:nvPr/>
        </p:nvSpPr>
        <p:spPr bwMode="auto">
          <a:xfrm>
            <a:off x="7264631" y="4201632"/>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85" name="TextBox 184">
            <a:extLst>
              <a:ext uri="{FF2B5EF4-FFF2-40B4-BE49-F238E27FC236}">
                <a16:creationId xmlns:a16="http://schemas.microsoft.com/office/drawing/2014/main" id="{3772AE6C-A258-4FDF-B23B-87A4FF9674A7}"/>
              </a:ext>
            </a:extLst>
          </p:cNvPr>
          <p:cNvSpPr txBox="1"/>
          <p:nvPr/>
        </p:nvSpPr>
        <p:spPr bwMode="auto">
          <a:xfrm>
            <a:off x="7464637" y="4201632"/>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86" name="TextBox 185">
            <a:extLst>
              <a:ext uri="{FF2B5EF4-FFF2-40B4-BE49-F238E27FC236}">
                <a16:creationId xmlns:a16="http://schemas.microsoft.com/office/drawing/2014/main" id="{2155C512-E365-4F30-8563-2AC5C224CA50}"/>
              </a:ext>
            </a:extLst>
          </p:cNvPr>
          <p:cNvSpPr txBox="1"/>
          <p:nvPr/>
        </p:nvSpPr>
        <p:spPr bwMode="auto">
          <a:xfrm>
            <a:off x="7676470" y="4201632"/>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034" name="TextBox 1033">
            <a:extLst>
              <a:ext uri="{FF2B5EF4-FFF2-40B4-BE49-F238E27FC236}">
                <a16:creationId xmlns:a16="http://schemas.microsoft.com/office/drawing/2014/main" id="{E0E039CE-B3E0-4F1F-AFDE-D3EA00E93BA5}"/>
              </a:ext>
            </a:extLst>
          </p:cNvPr>
          <p:cNvSpPr txBox="1"/>
          <p:nvPr/>
        </p:nvSpPr>
        <p:spPr bwMode="auto">
          <a:xfrm>
            <a:off x="2886347" y="2466559"/>
            <a:ext cx="9942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Remdesivir</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35" name="TextBox 1034">
            <a:extLst>
              <a:ext uri="{FF2B5EF4-FFF2-40B4-BE49-F238E27FC236}">
                <a16:creationId xmlns:a16="http://schemas.microsoft.com/office/drawing/2014/main" id="{5EFB34CD-CE87-456C-AE2C-302FEF6591B0}"/>
              </a:ext>
            </a:extLst>
          </p:cNvPr>
          <p:cNvSpPr txBox="1"/>
          <p:nvPr/>
        </p:nvSpPr>
        <p:spPr bwMode="auto">
          <a:xfrm>
            <a:off x="3206556" y="3116746"/>
            <a:ext cx="76014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1036" name="TextBox 1035">
            <a:extLst>
              <a:ext uri="{FF2B5EF4-FFF2-40B4-BE49-F238E27FC236}">
                <a16:creationId xmlns:a16="http://schemas.microsoft.com/office/drawing/2014/main" id="{84530CFD-875A-48AC-875D-3F535DD34096}"/>
              </a:ext>
            </a:extLst>
          </p:cNvPr>
          <p:cNvSpPr txBox="1"/>
          <p:nvPr/>
        </p:nvSpPr>
        <p:spPr bwMode="auto">
          <a:xfrm>
            <a:off x="5446384" y="2223909"/>
            <a:ext cx="9942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Remdesivir</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037" name="TextBox 1036">
            <a:extLst>
              <a:ext uri="{FF2B5EF4-FFF2-40B4-BE49-F238E27FC236}">
                <a16:creationId xmlns:a16="http://schemas.microsoft.com/office/drawing/2014/main" id="{004BEF83-D6CB-4050-A683-22A46B5E3DAF}"/>
              </a:ext>
            </a:extLst>
          </p:cNvPr>
          <p:cNvSpPr txBox="1"/>
          <p:nvPr/>
        </p:nvSpPr>
        <p:spPr bwMode="auto">
          <a:xfrm>
            <a:off x="7113667" y="2793568"/>
            <a:ext cx="76014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220" name="TextBox 219">
            <a:extLst>
              <a:ext uri="{FF2B5EF4-FFF2-40B4-BE49-F238E27FC236}">
                <a16:creationId xmlns:a16="http://schemas.microsoft.com/office/drawing/2014/main" id="{FA74407B-3C7A-4DB6-9EFF-5DAA4F1E423D}"/>
              </a:ext>
            </a:extLst>
          </p:cNvPr>
          <p:cNvSpPr txBox="1"/>
          <p:nvPr/>
        </p:nvSpPr>
        <p:spPr bwMode="auto">
          <a:xfrm>
            <a:off x="9704146" y="4360561"/>
            <a:ext cx="1294181"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221" name="Freeform: Shape 220">
            <a:extLst>
              <a:ext uri="{FF2B5EF4-FFF2-40B4-BE49-F238E27FC236}">
                <a16:creationId xmlns:a16="http://schemas.microsoft.com/office/drawing/2014/main" id="{2F897D3C-FC62-4E20-B870-7FDF5002D923}"/>
              </a:ext>
            </a:extLst>
          </p:cNvPr>
          <p:cNvSpPr/>
          <p:nvPr/>
        </p:nvSpPr>
        <p:spPr bwMode="auto">
          <a:xfrm>
            <a:off x="8990406" y="2356859"/>
            <a:ext cx="2809154" cy="1809963"/>
          </a:xfrm>
          <a:custGeom>
            <a:avLst/>
            <a:gdLst>
              <a:gd name="connsiteX0" fmla="*/ 0 w 2646381"/>
              <a:gd name="connsiteY0" fmla="*/ 0 h 1705087"/>
              <a:gd name="connsiteX1" fmla="*/ 0 w 2646381"/>
              <a:gd name="connsiteY1" fmla="*/ 1705087 h 1705087"/>
              <a:gd name="connsiteX2" fmla="*/ 2646381 w 2646381"/>
              <a:gd name="connsiteY2" fmla="*/ 1705087 h 1705087"/>
            </a:gdLst>
            <a:ahLst/>
            <a:cxnLst>
              <a:cxn ang="0">
                <a:pos x="connsiteX0" y="connsiteY0"/>
              </a:cxn>
              <a:cxn ang="0">
                <a:pos x="connsiteX1" y="connsiteY1"/>
              </a:cxn>
              <a:cxn ang="0">
                <a:pos x="connsiteX2" y="connsiteY2"/>
              </a:cxn>
            </a:cxnLst>
            <a:rect l="l" t="t" r="r" b="b"/>
            <a:pathLst>
              <a:path w="2646381" h="1705087">
                <a:moveTo>
                  <a:pt x="0" y="0"/>
                </a:moveTo>
                <a:lnTo>
                  <a:pt x="0" y="1705087"/>
                </a:lnTo>
                <a:lnTo>
                  <a:pt x="2646381" y="170508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22" name="Group 221">
            <a:extLst>
              <a:ext uri="{FF2B5EF4-FFF2-40B4-BE49-F238E27FC236}">
                <a16:creationId xmlns:a16="http://schemas.microsoft.com/office/drawing/2014/main" id="{EF4534EA-C5E4-4584-8C94-48970AAC538C}"/>
              </a:ext>
            </a:extLst>
          </p:cNvPr>
          <p:cNvGrpSpPr/>
          <p:nvPr/>
        </p:nvGrpSpPr>
        <p:grpSpPr>
          <a:xfrm>
            <a:off x="8916180" y="2362568"/>
            <a:ext cx="74226" cy="1804254"/>
            <a:chOff x="1140310" y="2538804"/>
            <a:chExt cx="69925" cy="1699709"/>
          </a:xfrm>
        </p:grpSpPr>
        <p:cxnSp>
          <p:nvCxnSpPr>
            <p:cNvPr id="223" name="Straight Connector 222">
              <a:extLst>
                <a:ext uri="{FF2B5EF4-FFF2-40B4-BE49-F238E27FC236}">
                  <a16:creationId xmlns:a16="http://schemas.microsoft.com/office/drawing/2014/main" id="{B8302C43-D5B5-4856-9C75-451C8DC93BCE}"/>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E209AAF-2400-4C87-AC32-2DDA77DC4B42}"/>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5F9CF85-FEC3-4892-B36A-050CB9146F8F}"/>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C549C8B-5302-4556-A122-0E54DF48C976}"/>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69E005D-9860-404C-9C66-93FCB1A93B47}"/>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F82CA3F8-A269-4E9C-ACC2-8B2F05DF883D}"/>
              </a:ext>
            </a:extLst>
          </p:cNvPr>
          <p:cNvGrpSpPr/>
          <p:nvPr/>
        </p:nvGrpSpPr>
        <p:grpSpPr>
          <a:xfrm>
            <a:off x="8990405" y="4166823"/>
            <a:ext cx="2801565" cy="68509"/>
            <a:chOff x="1210234" y="4238514"/>
            <a:chExt cx="2639232" cy="64539"/>
          </a:xfrm>
        </p:grpSpPr>
        <p:grpSp>
          <p:nvGrpSpPr>
            <p:cNvPr id="229" name="Group 228">
              <a:extLst>
                <a:ext uri="{FF2B5EF4-FFF2-40B4-BE49-F238E27FC236}">
                  <a16:creationId xmlns:a16="http://schemas.microsoft.com/office/drawing/2014/main" id="{BF6933E1-BA9C-461E-98BE-93D95FE40397}"/>
                </a:ext>
              </a:extLst>
            </p:cNvPr>
            <p:cNvGrpSpPr/>
            <p:nvPr/>
          </p:nvGrpSpPr>
          <p:grpSpPr>
            <a:xfrm rot="5400000">
              <a:off x="1551794" y="3896955"/>
              <a:ext cx="64538" cy="747657"/>
              <a:chOff x="1140310" y="2538804"/>
              <a:chExt cx="69925" cy="1699709"/>
            </a:xfrm>
          </p:grpSpPr>
          <p:cxnSp>
            <p:nvCxnSpPr>
              <p:cNvPr id="242" name="Straight Connector 241">
                <a:extLst>
                  <a:ext uri="{FF2B5EF4-FFF2-40B4-BE49-F238E27FC236}">
                    <a16:creationId xmlns:a16="http://schemas.microsoft.com/office/drawing/2014/main" id="{9EE6F811-2105-4B59-ACF8-201C6578A574}"/>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7643120-C75E-4573-BA10-87F24C6713B3}"/>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5888C22-2D65-47A4-A7BB-79987A0240F6}"/>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3B206E96-CCED-4025-BA0A-1D95DF44438C}"/>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7DA7675-FE22-4EEB-9764-38876024188C}"/>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8DB91B37-1D61-47AC-BCFB-9570D8A4A9B8}"/>
                </a:ext>
              </a:extLst>
            </p:cNvPr>
            <p:cNvGrpSpPr/>
            <p:nvPr/>
          </p:nvGrpSpPr>
          <p:grpSpPr>
            <a:xfrm rot="5400000">
              <a:off x="2505809" y="3896954"/>
              <a:ext cx="64538" cy="747657"/>
              <a:chOff x="1140310" y="2538804"/>
              <a:chExt cx="69925" cy="1699709"/>
            </a:xfrm>
          </p:grpSpPr>
          <p:cxnSp>
            <p:nvCxnSpPr>
              <p:cNvPr id="237" name="Straight Connector 236">
                <a:extLst>
                  <a:ext uri="{FF2B5EF4-FFF2-40B4-BE49-F238E27FC236}">
                    <a16:creationId xmlns:a16="http://schemas.microsoft.com/office/drawing/2014/main" id="{9708CC7C-79A0-4649-8CD0-61CEED3426F5}"/>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C26F536-A357-4EFF-BFA0-1E2B01CDC0DA}"/>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4DA3608E-0EE9-490A-84E7-CAD37ED4D1A4}"/>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0ED31EF-4BC2-4879-B4AE-1515E95302A6}"/>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26A91C4D-80BB-4BE8-AF00-84D923BA1F1B}"/>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AF2099ED-0015-4AFA-9C4E-C21078B7EAE1}"/>
                </a:ext>
              </a:extLst>
            </p:cNvPr>
            <p:cNvGrpSpPr/>
            <p:nvPr/>
          </p:nvGrpSpPr>
          <p:grpSpPr>
            <a:xfrm rot="5400000">
              <a:off x="3443369" y="3896955"/>
              <a:ext cx="64538" cy="747657"/>
              <a:chOff x="1140310" y="2538804"/>
              <a:chExt cx="69925" cy="1699709"/>
            </a:xfrm>
          </p:grpSpPr>
          <p:cxnSp>
            <p:nvCxnSpPr>
              <p:cNvPr id="232" name="Straight Connector 231">
                <a:extLst>
                  <a:ext uri="{FF2B5EF4-FFF2-40B4-BE49-F238E27FC236}">
                    <a16:creationId xmlns:a16="http://schemas.microsoft.com/office/drawing/2014/main" id="{65DCB631-BE94-45F9-BD8C-4944D4E251FB}"/>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2461859-95BA-4FB6-845C-84BECB29F56A}"/>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AF6F400-8B33-4FC3-B030-580A5BCC4CD3}"/>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6945D8E-D35C-4A46-A684-77E350D4C99C}"/>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0346FC8-15F1-4122-9BBA-EE5CE03CA95F}"/>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47" name="TextBox 246">
            <a:extLst>
              <a:ext uri="{FF2B5EF4-FFF2-40B4-BE49-F238E27FC236}">
                <a16:creationId xmlns:a16="http://schemas.microsoft.com/office/drawing/2014/main" id="{4F56078A-975E-4906-B24B-95325C95B387}"/>
              </a:ext>
            </a:extLst>
          </p:cNvPr>
          <p:cNvSpPr txBox="1"/>
          <p:nvPr/>
        </p:nvSpPr>
        <p:spPr bwMode="auto">
          <a:xfrm>
            <a:off x="8455762" y="2211300"/>
            <a:ext cx="534642"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48" name="TextBox 247">
            <a:extLst>
              <a:ext uri="{FF2B5EF4-FFF2-40B4-BE49-F238E27FC236}">
                <a16:creationId xmlns:a16="http://schemas.microsoft.com/office/drawing/2014/main" id="{717D7E3F-EDC2-4EEA-803C-E2E2D389E660}"/>
              </a:ext>
            </a:extLst>
          </p:cNvPr>
          <p:cNvSpPr txBox="1"/>
          <p:nvPr/>
        </p:nvSpPr>
        <p:spPr bwMode="auto">
          <a:xfrm>
            <a:off x="8455761" y="2652901"/>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249" name="TextBox 248">
            <a:extLst>
              <a:ext uri="{FF2B5EF4-FFF2-40B4-BE49-F238E27FC236}">
                <a16:creationId xmlns:a16="http://schemas.microsoft.com/office/drawing/2014/main" id="{A3E85E1C-E56E-4F1B-863C-8940CE479C90}"/>
              </a:ext>
            </a:extLst>
          </p:cNvPr>
          <p:cNvSpPr txBox="1"/>
          <p:nvPr/>
        </p:nvSpPr>
        <p:spPr bwMode="auto">
          <a:xfrm>
            <a:off x="8454662" y="3094502"/>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250" name="TextBox 249">
            <a:extLst>
              <a:ext uri="{FF2B5EF4-FFF2-40B4-BE49-F238E27FC236}">
                <a16:creationId xmlns:a16="http://schemas.microsoft.com/office/drawing/2014/main" id="{9EC8C4DD-7ABB-4F62-9D25-365147D0FC7E}"/>
              </a:ext>
            </a:extLst>
          </p:cNvPr>
          <p:cNvSpPr txBox="1"/>
          <p:nvPr/>
        </p:nvSpPr>
        <p:spPr bwMode="auto">
          <a:xfrm>
            <a:off x="8464480" y="3555436"/>
            <a:ext cx="534643"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251" name="TextBox 250">
            <a:extLst>
              <a:ext uri="{FF2B5EF4-FFF2-40B4-BE49-F238E27FC236}">
                <a16:creationId xmlns:a16="http://schemas.microsoft.com/office/drawing/2014/main" id="{D9588680-2016-4308-9D4C-65B618BB6C43}"/>
              </a:ext>
            </a:extLst>
          </p:cNvPr>
          <p:cNvSpPr txBox="1"/>
          <p:nvPr/>
        </p:nvSpPr>
        <p:spPr bwMode="auto">
          <a:xfrm>
            <a:off x="8721986" y="3997037"/>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52" name="TextBox 251">
            <a:extLst>
              <a:ext uri="{FF2B5EF4-FFF2-40B4-BE49-F238E27FC236}">
                <a16:creationId xmlns:a16="http://schemas.microsoft.com/office/drawing/2014/main" id="{DF56A139-7784-4F16-89CC-E161A5EE1563}"/>
              </a:ext>
            </a:extLst>
          </p:cNvPr>
          <p:cNvSpPr txBox="1"/>
          <p:nvPr/>
        </p:nvSpPr>
        <p:spPr bwMode="auto">
          <a:xfrm>
            <a:off x="8847203" y="4189418"/>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53" name="TextBox 252">
            <a:extLst>
              <a:ext uri="{FF2B5EF4-FFF2-40B4-BE49-F238E27FC236}">
                <a16:creationId xmlns:a16="http://schemas.microsoft.com/office/drawing/2014/main" id="{402F8006-5A4A-4091-B0F8-892826F20A57}"/>
              </a:ext>
            </a:extLst>
          </p:cNvPr>
          <p:cNvSpPr txBox="1"/>
          <p:nvPr/>
        </p:nvSpPr>
        <p:spPr bwMode="auto">
          <a:xfrm>
            <a:off x="9047616" y="4189418"/>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54" name="TextBox 253">
            <a:extLst>
              <a:ext uri="{FF2B5EF4-FFF2-40B4-BE49-F238E27FC236}">
                <a16:creationId xmlns:a16="http://schemas.microsoft.com/office/drawing/2014/main" id="{E15D1D49-0096-4742-85D1-28B9BA53823E}"/>
              </a:ext>
            </a:extLst>
          </p:cNvPr>
          <p:cNvSpPr txBox="1"/>
          <p:nvPr/>
        </p:nvSpPr>
        <p:spPr bwMode="auto">
          <a:xfrm>
            <a:off x="9247622" y="4189418"/>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55" name="TextBox 254">
            <a:extLst>
              <a:ext uri="{FF2B5EF4-FFF2-40B4-BE49-F238E27FC236}">
                <a16:creationId xmlns:a16="http://schemas.microsoft.com/office/drawing/2014/main" id="{58B28F2C-87B4-4881-A724-21FAD59C9D2C}"/>
              </a:ext>
            </a:extLst>
          </p:cNvPr>
          <p:cNvSpPr txBox="1"/>
          <p:nvPr/>
        </p:nvSpPr>
        <p:spPr bwMode="auto">
          <a:xfrm>
            <a:off x="9448034" y="4189418"/>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56" name="TextBox 255">
            <a:extLst>
              <a:ext uri="{FF2B5EF4-FFF2-40B4-BE49-F238E27FC236}">
                <a16:creationId xmlns:a16="http://schemas.microsoft.com/office/drawing/2014/main" id="{06C90921-9959-49F2-9A6E-5C8F444E0B0A}"/>
              </a:ext>
            </a:extLst>
          </p:cNvPr>
          <p:cNvSpPr txBox="1"/>
          <p:nvPr/>
        </p:nvSpPr>
        <p:spPr bwMode="auto">
          <a:xfrm>
            <a:off x="9648504" y="4185630"/>
            <a:ext cx="293015"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57" name="TextBox 256">
            <a:extLst>
              <a:ext uri="{FF2B5EF4-FFF2-40B4-BE49-F238E27FC236}">
                <a16:creationId xmlns:a16="http://schemas.microsoft.com/office/drawing/2014/main" id="{72B0F822-D8AA-4DC4-B139-410476FC217D}"/>
              </a:ext>
            </a:extLst>
          </p:cNvPr>
          <p:cNvSpPr txBox="1"/>
          <p:nvPr/>
        </p:nvSpPr>
        <p:spPr bwMode="auto">
          <a:xfrm>
            <a:off x="9800422" y="4185630"/>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58" name="TextBox 257">
            <a:extLst>
              <a:ext uri="{FF2B5EF4-FFF2-40B4-BE49-F238E27FC236}">
                <a16:creationId xmlns:a16="http://schemas.microsoft.com/office/drawing/2014/main" id="{D6DDD783-3E0E-4AFF-9263-643DCC6EAD67}"/>
              </a:ext>
            </a:extLst>
          </p:cNvPr>
          <p:cNvSpPr txBox="1"/>
          <p:nvPr/>
        </p:nvSpPr>
        <p:spPr bwMode="auto">
          <a:xfrm>
            <a:off x="10000428" y="4185630"/>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59" name="TextBox 258">
            <a:extLst>
              <a:ext uri="{FF2B5EF4-FFF2-40B4-BE49-F238E27FC236}">
                <a16:creationId xmlns:a16="http://schemas.microsoft.com/office/drawing/2014/main" id="{5EEC0906-C6DB-4F00-B4D6-B8B32A2509E6}"/>
              </a:ext>
            </a:extLst>
          </p:cNvPr>
          <p:cNvSpPr txBox="1"/>
          <p:nvPr/>
        </p:nvSpPr>
        <p:spPr bwMode="auto">
          <a:xfrm>
            <a:off x="10212261" y="4185630"/>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260" name="TextBox 259">
            <a:extLst>
              <a:ext uri="{FF2B5EF4-FFF2-40B4-BE49-F238E27FC236}">
                <a16:creationId xmlns:a16="http://schemas.microsoft.com/office/drawing/2014/main" id="{6F972F9A-1C25-4B5E-83AF-6B2F1BDA7D0A}"/>
              </a:ext>
            </a:extLst>
          </p:cNvPr>
          <p:cNvSpPr txBox="1"/>
          <p:nvPr/>
        </p:nvSpPr>
        <p:spPr bwMode="auto">
          <a:xfrm>
            <a:off x="10407591" y="4181921"/>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261" name="TextBox 260">
            <a:extLst>
              <a:ext uri="{FF2B5EF4-FFF2-40B4-BE49-F238E27FC236}">
                <a16:creationId xmlns:a16="http://schemas.microsoft.com/office/drawing/2014/main" id="{0759CB25-EB2B-4C25-8726-1E6E52EECD23}"/>
              </a:ext>
            </a:extLst>
          </p:cNvPr>
          <p:cNvSpPr txBox="1"/>
          <p:nvPr/>
        </p:nvSpPr>
        <p:spPr bwMode="auto">
          <a:xfrm>
            <a:off x="10607597" y="4181921"/>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62" name="TextBox 261">
            <a:extLst>
              <a:ext uri="{FF2B5EF4-FFF2-40B4-BE49-F238E27FC236}">
                <a16:creationId xmlns:a16="http://schemas.microsoft.com/office/drawing/2014/main" id="{C32292EB-251A-4BEB-9840-240ACDB8F1EB}"/>
              </a:ext>
            </a:extLst>
          </p:cNvPr>
          <p:cNvSpPr txBox="1"/>
          <p:nvPr/>
        </p:nvSpPr>
        <p:spPr bwMode="auto">
          <a:xfrm>
            <a:off x="10819429" y="4181921"/>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63" name="TextBox 262">
            <a:extLst>
              <a:ext uri="{FF2B5EF4-FFF2-40B4-BE49-F238E27FC236}">
                <a16:creationId xmlns:a16="http://schemas.microsoft.com/office/drawing/2014/main" id="{AA3DF24A-8560-4D05-9B77-AD69FACB87BD}"/>
              </a:ext>
            </a:extLst>
          </p:cNvPr>
          <p:cNvSpPr txBox="1"/>
          <p:nvPr/>
        </p:nvSpPr>
        <p:spPr bwMode="auto">
          <a:xfrm>
            <a:off x="11013493" y="4173743"/>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264" name="TextBox 263">
            <a:extLst>
              <a:ext uri="{FF2B5EF4-FFF2-40B4-BE49-F238E27FC236}">
                <a16:creationId xmlns:a16="http://schemas.microsoft.com/office/drawing/2014/main" id="{3E4C72A4-C2AC-4204-B20E-80467D9CD9FD}"/>
              </a:ext>
            </a:extLst>
          </p:cNvPr>
          <p:cNvSpPr txBox="1"/>
          <p:nvPr/>
        </p:nvSpPr>
        <p:spPr bwMode="auto">
          <a:xfrm>
            <a:off x="11208823" y="4170034"/>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65" name="TextBox 264">
            <a:extLst>
              <a:ext uri="{FF2B5EF4-FFF2-40B4-BE49-F238E27FC236}">
                <a16:creationId xmlns:a16="http://schemas.microsoft.com/office/drawing/2014/main" id="{6509E957-AA53-4BB4-9003-44310FC529AB}"/>
              </a:ext>
            </a:extLst>
          </p:cNvPr>
          <p:cNvSpPr txBox="1"/>
          <p:nvPr/>
        </p:nvSpPr>
        <p:spPr bwMode="auto">
          <a:xfrm>
            <a:off x="11408829" y="4170034"/>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266" name="TextBox 265">
            <a:extLst>
              <a:ext uri="{FF2B5EF4-FFF2-40B4-BE49-F238E27FC236}">
                <a16:creationId xmlns:a16="http://schemas.microsoft.com/office/drawing/2014/main" id="{CE405F08-0B94-44F1-91BD-63F9D52F902D}"/>
              </a:ext>
            </a:extLst>
          </p:cNvPr>
          <p:cNvSpPr txBox="1"/>
          <p:nvPr/>
        </p:nvSpPr>
        <p:spPr bwMode="auto">
          <a:xfrm>
            <a:off x="11620662" y="4170034"/>
            <a:ext cx="390006" cy="3267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283" name="TextBox 282">
            <a:extLst>
              <a:ext uri="{FF2B5EF4-FFF2-40B4-BE49-F238E27FC236}">
                <a16:creationId xmlns:a16="http://schemas.microsoft.com/office/drawing/2014/main" id="{9C14DD07-B214-4B71-A053-C0B556F25AD8}"/>
              </a:ext>
            </a:extLst>
          </p:cNvPr>
          <p:cNvSpPr txBox="1"/>
          <p:nvPr/>
        </p:nvSpPr>
        <p:spPr bwMode="auto">
          <a:xfrm>
            <a:off x="10551813" y="2187871"/>
            <a:ext cx="9942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Remdesivir</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284" name="TextBox 283">
            <a:extLst>
              <a:ext uri="{FF2B5EF4-FFF2-40B4-BE49-F238E27FC236}">
                <a16:creationId xmlns:a16="http://schemas.microsoft.com/office/drawing/2014/main" id="{9DA105F9-4596-452D-A025-DE44821DFDA8}"/>
              </a:ext>
            </a:extLst>
          </p:cNvPr>
          <p:cNvSpPr txBox="1"/>
          <p:nvPr/>
        </p:nvSpPr>
        <p:spPr bwMode="auto">
          <a:xfrm>
            <a:off x="11028757" y="2974559"/>
            <a:ext cx="76014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219" name="TextBox 218">
            <a:extLst>
              <a:ext uri="{FF2B5EF4-FFF2-40B4-BE49-F238E27FC236}">
                <a16:creationId xmlns:a16="http://schemas.microsoft.com/office/drawing/2014/main" id="{7598C636-5627-4715-A6B2-489565F0380D}"/>
              </a:ext>
            </a:extLst>
          </p:cNvPr>
          <p:cNvSpPr txBox="1"/>
          <p:nvPr/>
        </p:nvSpPr>
        <p:spPr bwMode="auto">
          <a:xfrm rot="16200000">
            <a:off x="7512378" y="3125739"/>
            <a:ext cx="18036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Recovered</a:t>
            </a:r>
          </a:p>
        </p:txBody>
      </p:sp>
      <p:sp>
        <p:nvSpPr>
          <p:cNvPr id="17" name="Text Box 15">
            <a:extLst>
              <a:ext uri="{FF2B5EF4-FFF2-40B4-BE49-F238E27FC236}">
                <a16:creationId xmlns:a16="http://schemas.microsoft.com/office/drawing/2014/main" id="{00EFC3E8-E54A-442A-BB95-431692B4BB45}"/>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281417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Freeform: Shape 162">
            <a:extLst>
              <a:ext uri="{FF2B5EF4-FFF2-40B4-BE49-F238E27FC236}">
                <a16:creationId xmlns:a16="http://schemas.microsoft.com/office/drawing/2014/main" id="{1EF2B652-2659-4EF6-B990-7FCFAECF4994}"/>
              </a:ext>
            </a:extLst>
          </p:cNvPr>
          <p:cNvSpPr/>
          <p:nvPr/>
        </p:nvSpPr>
        <p:spPr bwMode="auto">
          <a:xfrm>
            <a:off x="8078709" y="3491620"/>
            <a:ext cx="2996697" cy="1342930"/>
          </a:xfrm>
          <a:custGeom>
            <a:avLst/>
            <a:gdLst>
              <a:gd name="connsiteX0" fmla="*/ 0 w 2996697"/>
              <a:gd name="connsiteY0" fmla="*/ 1339913 h 1342930"/>
              <a:gd name="connsiteX1" fmla="*/ 0 w 2996697"/>
              <a:gd name="connsiteY1" fmla="*/ 1237307 h 1342930"/>
              <a:gd name="connsiteX2" fmla="*/ 144855 w 2996697"/>
              <a:gd name="connsiteY2" fmla="*/ 1237307 h 1342930"/>
              <a:gd name="connsiteX3" fmla="*/ 144855 w 2996697"/>
              <a:gd name="connsiteY3" fmla="*/ 1164879 h 1342930"/>
              <a:gd name="connsiteX4" fmla="*/ 277640 w 2996697"/>
              <a:gd name="connsiteY4" fmla="*/ 1164879 h 1342930"/>
              <a:gd name="connsiteX5" fmla="*/ 277640 w 2996697"/>
              <a:gd name="connsiteY5" fmla="*/ 1107540 h 1342930"/>
              <a:gd name="connsiteX6" fmla="*/ 404388 w 2996697"/>
              <a:gd name="connsiteY6" fmla="*/ 1107540 h 1342930"/>
              <a:gd name="connsiteX7" fmla="*/ 404388 w 2996697"/>
              <a:gd name="connsiteY7" fmla="*/ 1056237 h 1342930"/>
              <a:gd name="connsiteX8" fmla="*/ 552261 w 2996697"/>
              <a:gd name="connsiteY8" fmla="*/ 1056237 h 1342930"/>
              <a:gd name="connsiteX9" fmla="*/ 552261 w 2996697"/>
              <a:gd name="connsiteY9" fmla="*/ 1032095 h 1342930"/>
              <a:gd name="connsiteX10" fmla="*/ 688063 w 2996697"/>
              <a:gd name="connsiteY10" fmla="*/ 1032095 h 1342930"/>
              <a:gd name="connsiteX11" fmla="*/ 688063 w 2996697"/>
              <a:gd name="connsiteY11" fmla="*/ 944578 h 1342930"/>
              <a:gd name="connsiteX12" fmla="*/ 953632 w 2996697"/>
              <a:gd name="connsiteY12" fmla="*/ 944578 h 1342930"/>
              <a:gd name="connsiteX13" fmla="*/ 953632 w 2996697"/>
              <a:gd name="connsiteY13" fmla="*/ 869132 h 1342930"/>
              <a:gd name="connsiteX14" fmla="*/ 1086416 w 2996697"/>
              <a:gd name="connsiteY14" fmla="*/ 869132 h 1342930"/>
              <a:gd name="connsiteX15" fmla="*/ 1086416 w 2996697"/>
              <a:gd name="connsiteY15" fmla="*/ 784633 h 1342930"/>
              <a:gd name="connsiteX16" fmla="*/ 1237307 w 2996697"/>
              <a:gd name="connsiteY16" fmla="*/ 784633 h 1342930"/>
              <a:gd name="connsiteX17" fmla="*/ 1237307 w 2996697"/>
              <a:gd name="connsiteY17" fmla="*/ 730313 h 1342930"/>
              <a:gd name="connsiteX18" fmla="*/ 1364055 w 2996697"/>
              <a:gd name="connsiteY18" fmla="*/ 730313 h 1342930"/>
              <a:gd name="connsiteX19" fmla="*/ 1364055 w 2996697"/>
              <a:gd name="connsiteY19" fmla="*/ 624689 h 1342930"/>
              <a:gd name="connsiteX20" fmla="*/ 1502875 w 2996697"/>
              <a:gd name="connsiteY20" fmla="*/ 624689 h 1342930"/>
              <a:gd name="connsiteX21" fmla="*/ 1502875 w 2996697"/>
              <a:gd name="connsiteY21" fmla="*/ 591493 h 1342930"/>
              <a:gd name="connsiteX22" fmla="*/ 1647731 w 2996697"/>
              <a:gd name="connsiteY22" fmla="*/ 591493 h 1342930"/>
              <a:gd name="connsiteX23" fmla="*/ 1647731 w 2996697"/>
              <a:gd name="connsiteY23" fmla="*/ 537172 h 1342930"/>
              <a:gd name="connsiteX24" fmla="*/ 1765426 w 2996697"/>
              <a:gd name="connsiteY24" fmla="*/ 537172 h 1342930"/>
              <a:gd name="connsiteX25" fmla="*/ 1765426 w 2996697"/>
              <a:gd name="connsiteY25" fmla="*/ 404388 h 1342930"/>
              <a:gd name="connsiteX26" fmla="*/ 1907263 w 2996697"/>
              <a:gd name="connsiteY26" fmla="*/ 404388 h 1342930"/>
              <a:gd name="connsiteX27" fmla="*/ 1907263 w 2996697"/>
              <a:gd name="connsiteY27" fmla="*/ 313853 h 1342930"/>
              <a:gd name="connsiteX28" fmla="*/ 2052119 w 2996697"/>
              <a:gd name="connsiteY28" fmla="*/ 313853 h 1342930"/>
              <a:gd name="connsiteX29" fmla="*/ 2052119 w 2996697"/>
              <a:gd name="connsiteY29" fmla="*/ 235390 h 1342930"/>
              <a:gd name="connsiteX30" fmla="*/ 2181885 w 2996697"/>
              <a:gd name="connsiteY30" fmla="*/ 235390 h 1342930"/>
              <a:gd name="connsiteX31" fmla="*/ 2181885 w 2996697"/>
              <a:gd name="connsiteY31" fmla="*/ 220301 h 1342930"/>
              <a:gd name="connsiteX32" fmla="*/ 2323723 w 2996697"/>
              <a:gd name="connsiteY32" fmla="*/ 220301 h 1342930"/>
              <a:gd name="connsiteX33" fmla="*/ 2323723 w 2996697"/>
              <a:gd name="connsiteY33" fmla="*/ 175033 h 1342930"/>
              <a:gd name="connsiteX34" fmla="*/ 2474614 w 2996697"/>
              <a:gd name="connsiteY34" fmla="*/ 175033 h 1342930"/>
              <a:gd name="connsiteX35" fmla="*/ 2474614 w 2996697"/>
              <a:gd name="connsiteY35" fmla="*/ 135802 h 1342930"/>
              <a:gd name="connsiteX36" fmla="*/ 2598344 w 2996697"/>
              <a:gd name="connsiteY36" fmla="*/ 135802 h 1342930"/>
              <a:gd name="connsiteX37" fmla="*/ 2598344 w 2996697"/>
              <a:gd name="connsiteY37" fmla="*/ 69410 h 1342930"/>
              <a:gd name="connsiteX38" fmla="*/ 2725093 w 2996697"/>
              <a:gd name="connsiteY38" fmla="*/ 69410 h 1342930"/>
              <a:gd name="connsiteX39" fmla="*/ 2725093 w 2996697"/>
              <a:gd name="connsiteY39" fmla="*/ 0 h 1342930"/>
              <a:gd name="connsiteX40" fmla="*/ 2996697 w 2996697"/>
              <a:gd name="connsiteY40" fmla="*/ 0 h 1342930"/>
              <a:gd name="connsiteX41" fmla="*/ 2996697 w 2996697"/>
              <a:gd name="connsiteY41" fmla="*/ 419477 h 1342930"/>
              <a:gd name="connsiteX42" fmla="*/ 2719057 w 2996697"/>
              <a:gd name="connsiteY42" fmla="*/ 419477 h 1342930"/>
              <a:gd name="connsiteX43" fmla="*/ 2719057 w 2996697"/>
              <a:gd name="connsiteY43" fmla="*/ 497940 h 1342930"/>
              <a:gd name="connsiteX44" fmla="*/ 2580238 w 2996697"/>
              <a:gd name="connsiteY44" fmla="*/ 497940 h 1342930"/>
              <a:gd name="connsiteX45" fmla="*/ 2580238 w 2996697"/>
              <a:gd name="connsiteY45" fmla="*/ 552261 h 1342930"/>
              <a:gd name="connsiteX46" fmla="*/ 2453489 w 2996697"/>
              <a:gd name="connsiteY46" fmla="*/ 552261 h 1342930"/>
              <a:gd name="connsiteX47" fmla="*/ 2453489 w 2996697"/>
              <a:gd name="connsiteY47" fmla="*/ 588475 h 1342930"/>
              <a:gd name="connsiteX48" fmla="*/ 2308634 w 2996697"/>
              <a:gd name="connsiteY48" fmla="*/ 588475 h 1342930"/>
              <a:gd name="connsiteX49" fmla="*/ 2308634 w 2996697"/>
              <a:gd name="connsiteY49" fmla="*/ 630725 h 1342930"/>
              <a:gd name="connsiteX50" fmla="*/ 2181885 w 2996697"/>
              <a:gd name="connsiteY50" fmla="*/ 630725 h 1342930"/>
              <a:gd name="connsiteX51" fmla="*/ 2181885 w 2996697"/>
              <a:gd name="connsiteY51" fmla="*/ 630725 h 1342930"/>
              <a:gd name="connsiteX52" fmla="*/ 2181885 w 2996697"/>
              <a:gd name="connsiteY52" fmla="*/ 648831 h 1342930"/>
              <a:gd name="connsiteX53" fmla="*/ 2052119 w 2996697"/>
              <a:gd name="connsiteY53" fmla="*/ 648831 h 1342930"/>
              <a:gd name="connsiteX54" fmla="*/ 2052119 w 2996697"/>
              <a:gd name="connsiteY54" fmla="*/ 718241 h 1342930"/>
              <a:gd name="connsiteX55" fmla="*/ 1910281 w 2996697"/>
              <a:gd name="connsiteY55" fmla="*/ 718241 h 1342930"/>
              <a:gd name="connsiteX56" fmla="*/ 1910281 w 2996697"/>
              <a:gd name="connsiteY56" fmla="*/ 790669 h 1342930"/>
              <a:gd name="connsiteX57" fmla="*/ 1780515 w 2996697"/>
              <a:gd name="connsiteY57" fmla="*/ 790669 h 1342930"/>
              <a:gd name="connsiteX58" fmla="*/ 1780515 w 2996697"/>
              <a:gd name="connsiteY58" fmla="*/ 911382 h 1342930"/>
              <a:gd name="connsiteX59" fmla="*/ 1638677 w 2996697"/>
              <a:gd name="connsiteY59" fmla="*/ 911382 h 1342930"/>
              <a:gd name="connsiteX60" fmla="*/ 1638677 w 2996697"/>
              <a:gd name="connsiteY60" fmla="*/ 950614 h 1342930"/>
              <a:gd name="connsiteX61" fmla="*/ 1496840 w 2996697"/>
              <a:gd name="connsiteY61" fmla="*/ 950614 h 1342930"/>
              <a:gd name="connsiteX62" fmla="*/ 1496840 w 2996697"/>
              <a:gd name="connsiteY62" fmla="*/ 980792 h 1342930"/>
              <a:gd name="connsiteX63" fmla="*/ 1367073 w 2996697"/>
              <a:gd name="connsiteY63" fmla="*/ 980792 h 1342930"/>
              <a:gd name="connsiteX64" fmla="*/ 1367073 w 2996697"/>
              <a:gd name="connsiteY64" fmla="*/ 1071327 h 1342930"/>
              <a:gd name="connsiteX65" fmla="*/ 1216182 w 2996697"/>
              <a:gd name="connsiteY65" fmla="*/ 1071327 h 1342930"/>
              <a:gd name="connsiteX66" fmla="*/ 1216182 w 2996697"/>
              <a:gd name="connsiteY66" fmla="*/ 1098487 h 1342930"/>
              <a:gd name="connsiteX67" fmla="*/ 1080380 w 2996697"/>
              <a:gd name="connsiteY67" fmla="*/ 1098487 h 1342930"/>
              <a:gd name="connsiteX68" fmla="*/ 1080380 w 2996697"/>
              <a:gd name="connsiteY68" fmla="*/ 1158843 h 1342930"/>
              <a:gd name="connsiteX69" fmla="*/ 935525 w 2996697"/>
              <a:gd name="connsiteY69" fmla="*/ 1158843 h 1342930"/>
              <a:gd name="connsiteX70" fmla="*/ 935525 w 2996697"/>
              <a:gd name="connsiteY70" fmla="*/ 1201093 h 1342930"/>
              <a:gd name="connsiteX71" fmla="*/ 682028 w 2996697"/>
              <a:gd name="connsiteY71" fmla="*/ 1201093 h 1342930"/>
              <a:gd name="connsiteX72" fmla="*/ 682028 w 2996697"/>
              <a:gd name="connsiteY72" fmla="*/ 1261449 h 1342930"/>
              <a:gd name="connsiteX73" fmla="*/ 537172 w 2996697"/>
              <a:gd name="connsiteY73" fmla="*/ 1261449 h 1342930"/>
              <a:gd name="connsiteX74" fmla="*/ 537172 w 2996697"/>
              <a:gd name="connsiteY74" fmla="*/ 1261449 h 1342930"/>
              <a:gd name="connsiteX75" fmla="*/ 549243 w 2996697"/>
              <a:gd name="connsiteY75" fmla="*/ 1273520 h 1342930"/>
              <a:gd name="connsiteX76" fmla="*/ 416459 w 2996697"/>
              <a:gd name="connsiteY76" fmla="*/ 1273520 h 1342930"/>
              <a:gd name="connsiteX77" fmla="*/ 416459 w 2996697"/>
              <a:gd name="connsiteY77" fmla="*/ 1294645 h 1342930"/>
              <a:gd name="connsiteX78" fmla="*/ 274622 w 2996697"/>
              <a:gd name="connsiteY78" fmla="*/ 1294645 h 1342930"/>
              <a:gd name="connsiteX79" fmla="*/ 274622 w 2996697"/>
              <a:gd name="connsiteY79" fmla="*/ 1342930 h 1342930"/>
              <a:gd name="connsiteX80" fmla="*/ 0 w 2996697"/>
              <a:gd name="connsiteY80" fmla="*/ 1339913 h 1342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996697" h="1342930">
                <a:moveTo>
                  <a:pt x="0" y="1339913"/>
                </a:moveTo>
                <a:lnTo>
                  <a:pt x="0" y="1237307"/>
                </a:lnTo>
                <a:lnTo>
                  <a:pt x="144855" y="1237307"/>
                </a:lnTo>
                <a:lnTo>
                  <a:pt x="144855" y="1164879"/>
                </a:lnTo>
                <a:lnTo>
                  <a:pt x="277640" y="1164879"/>
                </a:lnTo>
                <a:lnTo>
                  <a:pt x="277640" y="1107540"/>
                </a:lnTo>
                <a:lnTo>
                  <a:pt x="404388" y="1107540"/>
                </a:lnTo>
                <a:lnTo>
                  <a:pt x="404388" y="1056237"/>
                </a:lnTo>
                <a:lnTo>
                  <a:pt x="552261" y="1056237"/>
                </a:lnTo>
                <a:lnTo>
                  <a:pt x="552261" y="1032095"/>
                </a:lnTo>
                <a:lnTo>
                  <a:pt x="688063" y="1032095"/>
                </a:lnTo>
                <a:lnTo>
                  <a:pt x="688063" y="944578"/>
                </a:lnTo>
                <a:lnTo>
                  <a:pt x="953632" y="944578"/>
                </a:lnTo>
                <a:lnTo>
                  <a:pt x="953632" y="869132"/>
                </a:lnTo>
                <a:lnTo>
                  <a:pt x="1086416" y="869132"/>
                </a:lnTo>
                <a:lnTo>
                  <a:pt x="1086416" y="784633"/>
                </a:lnTo>
                <a:lnTo>
                  <a:pt x="1237307" y="784633"/>
                </a:lnTo>
                <a:lnTo>
                  <a:pt x="1237307" y="730313"/>
                </a:lnTo>
                <a:lnTo>
                  <a:pt x="1364055" y="730313"/>
                </a:lnTo>
                <a:lnTo>
                  <a:pt x="1364055" y="624689"/>
                </a:lnTo>
                <a:lnTo>
                  <a:pt x="1502875" y="624689"/>
                </a:lnTo>
                <a:lnTo>
                  <a:pt x="1502875" y="591493"/>
                </a:lnTo>
                <a:lnTo>
                  <a:pt x="1647731" y="591493"/>
                </a:lnTo>
                <a:lnTo>
                  <a:pt x="1647731" y="537172"/>
                </a:lnTo>
                <a:lnTo>
                  <a:pt x="1765426" y="537172"/>
                </a:lnTo>
                <a:lnTo>
                  <a:pt x="1765426" y="404388"/>
                </a:lnTo>
                <a:lnTo>
                  <a:pt x="1907263" y="404388"/>
                </a:lnTo>
                <a:lnTo>
                  <a:pt x="1907263" y="313853"/>
                </a:lnTo>
                <a:lnTo>
                  <a:pt x="2052119" y="313853"/>
                </a:lnTo>
                <a:lnTo>
                  <a:pt x="2052119" y="235390"/>
                </a:lnTo>
                <a:lnTo>
                  <a:pt x="2181885" y="235390"/>
                </a:lnTo>
                <a:lnTo>
                  <a:pt x="2181885" y="220301"/>
                </a:lnTo>
                <a:lnTo>
                  <a:pt x="2323723" y="220301"/>
                </a:lnTo>
                <a:lnTo>
                  <a:pt x="2323723" y="175033"/>
                </a:lnTo>
                <a:lnTo>
                  <a:pt x="2474614" y="175033"/>
                </a:lnTo>
                <a:lnTo>
                  <a:pt x="2474614" y="135802"/>
                </a:lnTo>
                <a:lnTo>
                  <a:pt x="2598344" y="135802"/>
                </a:lnTo>
                <a:lnTo>
                  <a:pt x="2598344" y="69410"/>
                </a:lnTo>
                <a:lnTo>
                  <a:pt x="2725093" y="69410"/>
                </a:lnTo>
                <a:lnTo>
                  <a:pt x="2725093" y="0"/>
                </a:lnTo>
                <a:lnTo>
                  <a:pt x="2996697" y="0"/>
                </a:lnTo>
                <a:lnTo>
                  <a:pt x="2996697" y="419477"/>
                </a:lnTo>
                <a:lnTo>
                  <a:pt x="2719057" y="419477"/>
                </a:lnTo>
                <a:lnTo>
                  <a:pt x="2719057" y="497940"/>
                </a:lnTo>
                <a:lnTo>
                  <a:pt x="2580238" y="497940"/>
                </a:lnTo>
                <a:lnTo>
                  <a:pt x="2580238" y="552261"/>
                </a:lnTo>
                <a:lnTo>
                  <a:pt x="2453489" y="552261"/>
                </a:lnTo>
                <a:lnTo>
                  <a:pt x="2453489" y="588475"/>
                </a:lnTo>
                <a:lnTo>
                  <a:pt x="2308634" y="588475"/>
                </a:lnTo>
                <a:lnTo>
                  <a:pt x="2308634" y="630725"/>
                </a:lnTo>
                <a:lnTo>
                  <a:pt x="2181885" y="630725"/>
                </a:lnTo>
                <a:lnTo>
                  <a:pt x="2181885" y="630725"/>
                </a:lnTo>
                <a:lnTo>
                  <a:pt x="2181885" y="648831"/>
                </a:lnTo>
                <a:lnTo>
                  <a:pt x="2052119" y="648831"/>
                </a:lnTo>
                <a:lnTo>
                  <a:pt x="2052119" y="718241"/>
                </a:lnTo>
                <a:lnTo>
                  <a:pt x="1910281" y="718241"/>
                </a:lnTo>
                <a:lnTo>
                  <a:pt x="1910281" y="790669"/>
                </a:lnTo>
                <a:lnTo>
                  <a:pt x="1780515" y="790669"/>
                </a:lnTo>
                <a:lnTo>
                  <a:pt x="1780515" y="911382"/>
                </a:lnTo>
                <a:lnTo>
                  <a:pt x="1638677" y="911382"/>
                </a:lnTo>
                <a:lnTo>
                  <a:pt x="1638677" y="950614"/>
                </a:lnTo>
                <a:lnTo>
                  <a:pt x="1496840" y="950614"/>
                </a:lnTo>
                <a:lnTo>
                  <a:pt x="1496840" y="980792"/>
                </a:lnTo>
                <a:lnTo>
                  <a:pt x="1367073" y="980792"/>
                </a:lnTo>
                <a:lnTo>
                  <a:pt x="1367073" y="1071327"/>
                </a:lnTo>
                <a:lnTo>
                  <a:pt x="1216182" y="1071327"/>
                </a:lnTo>
                <a:lnTo>
                  <a:pt x="1216182" y="1098487"/>
                </a:lnTo>
                <a:lnTo>
                  <a:pt x="1080380" y="1098487"/>
                </a:lnTo>
                <a:lnTo>
                  <a:pt x="1080380" y="1158843"/>
                </a:lnTo>
                <a:lnTo>
                  <a:pt x="935525" y="1158843"/>
                </a:lnTo>
                <a:lnTo>
                  <a:pt x="935525" y="1201093"/>
                </a:lnTo>
                <a:lnTo>
                  <a:pt x="682028" y="1201093"/>
                </a:lnTo>
                <a:lnTo>
                  <a:pt x="682028" y="1261449"/>
                </a:lnTo>
                <a:lnTo>
                  <a:pt x="537172" y="1261449"/>
                </a:lnTo>
                <a:lnTo>
                  <a:pt x="537172" y="1261449"/>
                </a:lnTo>
                <a:lnTo>
                  <a:pt x="549243" y="1273520"/>
                </a:lnTo>
                <a:lnTo>
                  <a:pt x="416459" y="1273520"/>
                </a:lnTo>
                <a:lnTo>
                  <a:pt x="416459" y="1294645"/>
                </a:lnTo>
                <a:lnTo>
                  <a:pt x="274622" y="1294645"/>
                </a:lnTo>
                <a:lnTo>
                  <a:pt x="274622" y="1342930"/>
                </a:lnTo>
                <a:lnTo>
                  <a:pt x="0" y="1339913"/>
                </a:lnTo>
                <a:close/>
              </a:path>
            </a:pathLst>
          </a:custGeom>
          <a:solidFill>
            <a:schemeClr val="accent2">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Freeform: Shape 13">
            <a:extLst>
              <a:ext uri="{FF2B5EF4-FFF2-40B4-BE49-F238E27FC236}">
                <a16:creationId xmlns:a16="http://schemas.microsoft.com/office/drawing/2014/main" id="{F2B2AF75-7123-4186-9C68-9857F9624C93}"/>
              </a:ext>
            </a:extLst>
          </p:cNvPr>
          <p:cNvSpPr/>
          <p:nvPr/>
        </p:nvSpPr>
        <p:spPr bwMode="auto">
          <a:xfrm>
            <a:off x="7933853" y="3476531"/>
            <a:ext cx="3141553" cy="1376126"/>
          </a:xfrm>
          <a:custGeom>
            <a:avLst/>
            <a:gdLst>
              <a:gd name="connsiteX0" fmla="*/ 0 w 3141553"/>
              <a:gd name="connsiteY0" fmla="*/ 1376126 h 1376126"/>
              <a:gd name="connsiteX1" fmla="*/ 0 w 3141553"/>
              <a:gd name="connsiteY1" fmla="*/ 1321806 h 1376126"/>
              <a:gd name="connsiteX2" fmla="*/ 156927 w 3141553"/>
              <a:gd name="connsiteY2" fmla="*/ 1321806 h 1376126"/>
              <a:gd name="connsiteX3" fmla="*/ 156927 w 3141553"/>
              <a:gd name="connsiteY3" fmla="*/ 1297663 h 1376126"/>
              <a:gd name="connsiteX4" fmla="*/ 289711 w 3141553"/>
              <a:gd name="connsiteY4" fmla="*/ 1297663 h 1376126"/>
              <a:gd name="connsiteX5" fmla="*/ 289711 w 3141553"/>
              <a:gd name="connsiteY5" fmla="*/ 1252396 h 1376126"/>
              <a:gd name="connsiteX6" fmla="*/ 410424 w 3141553"/>
              <a:gd name="connsiteY6" fmla="*/ 1252396 h 1376126"/>
              <a:gd name="connsiteX7" fmla="*/ 410424 w 3141553"/>
              <a:gd name="connsiteY7" fmla="*/ 1216182 h 1376126"/>
              <a:gd name="connsiteX8" fmla="*/ 555280 w 3141553"/>
              <a:gd name="connsiteY8" fmla="*/ 1216182 h 1376126"/>
              <a:gd name="connsiteX9" fmla="*/ 555280 w 3141553"/>
              <a:gd name="connsiteY9" fmla="*/ 1113576 h 1376126"/>
              <a:gd name="connsiteX10" fmla="*/ 688064 w 3141553"/>
              <a:gd name="connsiteY10" fmla="*/ 1113576 h 1376126"/>
              <a:gd name="connsiteX11" fmla="*/ 688064 w 3141553"/>
              <a:gd name="connsiteY11" fmla="*/ 1032095 h 1376126"/>
              <a:gd name="connsiteX12" fmla="*/ 841973 w 3141553"/>
              <a:gd name="connsiteY12" fmla="*/ 1032095 h 1376126"/>
              <a:gd name="connsiteX13" fmla="*/ 841973 w 3141553"/>
              <a:gd name="connsiteY13" fmla="*/ 995881 h 1376126"/>
              <a:gd name="connsiteX14" fmla="*/ 956650 w 3141553"/>
              <a:gd name="connsiteY14" fmla="*/ 995881 h 1376126"/>
              <a:gd name="connsiteX15" fmla="*/ 956650 w 3141553"/>
              <a:gd name="connsiteY15" fmla="*/ 935524 h 1376126"/>
              <a:gd name="connsiteX16" fmla="*/ 1101505 w 3141553"/>
              <a:gd name="connsiteY16" fmla="*/ 935524 h 1376126"/>
              <a:gd name="connsiteX17" fmla="*/ 1101505 w 3141553"/>
              <a:gd name="connsiteY17" fmla="*/ 908364 h 1376126"/>
              <a:gd name="connsiteX18" fmla="*/ 1249379 w 3141553"/>
              <a:gd name="connsiteY18" fmla="*/ 908364 h 1376126"/>
              <a:gd name="connsiteX19" fmla="*/ 1249379 w 3141553"/>
              <a:gd name="connsiteY19" fmla="*/ 817829 h 1376126"/>
              <a:gd name="connsiteX20" fmla="*/ 1370092 w 3141553"/>
              <a:gd name="connsiteY20" fmla="*/ 817829 h 1376126"/>
              <a:gd name="connsiteX21" fmla="*/ 1370092 w 3141553"/>
              <a:gd name="connsiteY21" fmla="*/ 772562 h 1376126"/>
              <a:gd name="connsiteX22" fmla="*/ 1508911 w 3141553"/>
              <a:gd name="connsiteY22" fmla="*/ 772562 h 1376126"/>
              <a:gd name="connsiteX23" fmla="*/ 1508911 w 3141553"/>
              <a:gd name="connsiteY23" fmla="*/ 715223 h 1376126"/>
              <a:gd name="connsiteX24" fmla="*/ 1653767 w 3141553"/>
              <a:gd name="connsiteY24" fmla="*/ 715223 h 1376126"/>
              <a:gd name="connsiteX25" fmla="*/ 1665838 w 3141553"/>
              <a:gd name="connsiteY25" fmla="*/ 685045 h 1376126"/>
              <a:gd name="connsiteX26" fmla="*/ 1786551 w 3141553"/>
              <a:gd name="connsiteY26" fmla="*/ 685045 h 1376126"/>
              <a:gd name="connsiteX27" fmla="*/ 1786551 w 3141553"/>
              <a:gd name="connsiteY27" fmla="*/ 624689 h 1376126"/>
              <a:gd name="connsiteX28" fmla="*/ 1922353 w 3141553"/>
              <a:gd name="connsiteY28" fmla="*/ 624689 h 1376126"/>
              <a:gd name="connsiteX29" fmla="*/ 1922353 w 3141553"/>
              <a:gd name="connsiteY29" fmla="*/ 570368 h 1376126"/>
              <a:gd name="connsiteX30" fmla="*/ 2055137 w 3141553"/>
              <a:gd name="connsiteY30" fmla="*/ 570368 h 1376126"/>
              <a:gd name="connsiteX31" fmla="*/ 2055137 w 3141553"/>
              <a:gd name="connsiteY31" fmla="*/ 461726 h 1376126"/>
              <a:gd name="connsiteX32" fmla="*/ 2190939 w 3141553"/>
              <a:gd name="connsiteY32" fmla="*/ 461726 h 1376126"/>
              <a:gd name="connsiteX33" fmla="*/ 2190939 w 3141553"/>
              <a:gd name="connsiteY33" fmla="*/ 365156 h 1376126"/>
              <a:gd name="connsiteX34" fmla="*/ 2317688 w 3141553"/>
              <a:gd name="connsiteY34" fmla="*/ 365156 h 1376126"/>
              <a:gd name="connsiteX35" fmla="*/ 2332777 w 3141553"/>
              <a:gd name="connsiteY35" fmla="*/ 365156 h 1376126"/>
              <a:gd name="connsiteX36" fmla="*/ 2332777 w 3141553"/>
              <a:gd name="connsiteY36" fmla="*/ 220301 h 1376126"/>
              <a:gd name="connsiteX37" fmla="*/ 2474614 w 3141553"/>
              <a:gd name="connsiteY37" fmla="*/ 220301 h 1376126"/>
              <a:gd name="connsiteX38" fmla="*/ 2474614 w 3141553"/>
              <a:gd name="connsiteY38" fmla="*/ 208229 h 1376126"/>
              <a:gd name="connsiteX39" fmla="*/ 2607398 w 3141553"/>
              <a:gd name="connsiteY39" fmla="*/ 208229 h 1376126"/>
              <a:gd name="connsiteX40" fmla="*/ 2607398 w 3141553"/>
              <a:gd name="connsiteY40" fmla="*/ 117695 h 1376126"/>
              <a:gd name="connsiteX41" fmla="*/ 2734147 w 3141553"/>
              <a:gd name="connsiteY41" fmla="*/ 117695 h 1376126"/>
              <a:gd name="connsiteX42" fmla="*/ 2734147 w 3141553"/>
              <a:gd name="connsiteY42" fmla="*/ 87517 h 1376126"/>
              <a:gd name="connsiteX43" fmla="*/ 2879002 w 3141553"/>
              <a:gd name="connsiteY43" fmla="*/ 87517 h 1376126"/>
              <a:gd name="connsiteX44" fmla="*/ 2879002 w 3141553"/>
              <a:gd name="connsiteY44" fmla="*/ 30178 h 1376126"/>
              <a:gd name="connsiteX45" fmla="*/ 3005751 w 3141553"/>
              <a:gd name="connsiteY45" fmla="*/ 30178 h 1376126"/>
              <a:gd name="connsiteX46" fmla="*/ 3005751 w 3141553"/>
              <a:gd name="connsiteY46" fmla="*/ 0 h 1376126"/>
              <a:gd name="connsiteX47" fmla="*/ 3141553 w 3141553"/>
              <a:gd name="connsiteY47" fmla="*/ 0 h 1376126"/>
              <a:gd name="connsiteX48" fmla="*/ 3141553 w 3141553"/>
              <a:gd name="connsiteY48" fmla="*/ 392317 h 1376126"/>
              <a:gd name="connsiteX49" fmla="*/ 3105339 w 3141553"/>
              <a:gd name="connsiteY49" fmla="*/ 392317 h 1376126"/>
              <a:gd name="connsiteX50" fmla="*/ 3005751 w 3141553"/>
              <a:gd name="connsiteY50" fmla="*/ 392317 h 1376126"/>
              <a:gd name="connsiteX51" fmla="*/ 3005751 w 3141553"/>
              <a:gd name="connsiteY51" fmla="*/ 419477 h 1376126"/>
              <a:gd name="connsiteX52" fmla="*/ 2857878 w 3141553"/>
              <a:gd name="connsiteY52" fmla="*/ 419477 h 1376126"/>
              <a:gd name="connsiteX53" fmla="*/ 2857878 w 3141553"/>
              <a:gd name="connsiteY53" fmla="*/ 467762 h 1376126"/>
              <a:gd name="connsiteX54" fmla="*/ 2734147 w 3141553"/>
              <a:gd name="connsiteY54" fmla="*/ 467762 h 1376126"/>
              <a:gd name="connsiteX55" fmla="*/ 2734147 w 3141553"/>
              <a:gd name="connsiteY55" fmla="*/ 506994 h 1376126"/>
              <a:gd name="connsiteX56" fmla="*/ 2595327 w 3141553"/>
              <a:gd name="connsiteY56" fmla="*/ 506994 h 1376126"/>
              <a:gd name="connsiteX57" fmla="*/ 2595327 w 3141553"/>
              <a:gd name="connsiteY57" fmla="*/ 579421 h 1376126"/>
              <a:gd name="connsiteX58" fmla="*/ 2465561 w 3141553"/>
              <a:gd name="connsiteY58" fmla="*/ 579421 h 1376126"/>
              <a:gd name="connsiteX59" fmla="*/ 2465561 w 3141553"/>
              <a:gd name="connsiteY59" fmla="*/ 603564 h 1376126"/>
              <a:gd name="connsiteX60" fmla="*/ 2329759 w 3141553"/>
              <a:gd name="connsiteY60" fmla="*/ 603564 h 1376126"/>
              <a:gd name="connsiteX61" fmla="*/ 2329759 w 3141553"/>
              <a:gd name="connsiteY61" fmla="*/ 727295 h 1376126"/>
              <a:gd name="connsiteX62" fmla="*/ 2184903 w 3141553"/>
              <a:gd name="connsiteY62" fmla="*/ 727295 h 1376126"/>
              <a:gd name="connsiteX63" fmla="*/ 2184903 w 3141553"/>
              <a:gd name="connsiteY63" fmla="*/ 811794 h 1376126"/>
              <a:gd name="connsiteX64" fmla="*/ 2049101 w 3141553"/>
              <a:gd name="connsiteY64" fmla="*/ 811794 h 1376126"/>
              <a:gd name="connsiteX65" fmla="*/ 2049101 w 3141553"/>
              <a:gd name="connsiteY65" fmla="*/ 911382 h 1376126"/>
              <a:gd name="connsiteX66" fmla="*/ 1910282 w 3141553"/>
              <a:gd name="connsiteY66" fmla="*/ 911382 h 1376126"/>
              <a:gd name="connsiteX67" fmla="*/ 1910282 w 3141553"/>
              <a:gd name="connsiteY67" fmla="*/ 950614 h 1376126"/>
              <a:gd name="connsiteX68" fmla="*/ 1774480 w 3141553"/>
              <a:gd name="connsiteY68" fmla="*/ 950614 h 1376126"/>
              <a:gd name="connsiteX69" fmla="*/ 1774480 w 3141553"/>
              <a:gd name="connsiteY69" fmla="*/ 998899 h 1376126"/>
              <a:gd name="connsiteX70" fmla="*/ 1641696 w 3141553"/>
              <a:gd name="connsiteY70" fmla="*/ 998899 h 1376126"/>
              <a:gd name="connsiteX71" fmla="*/ 1641696 w 3141553"/>
              <a:gd name="connsiteY71" fmla="*/ 1029077 h 1376126"/>
              <a:gd name="connsiteX72" fmla="*/ 1487787 w 3141553"/>
              <a:gd name="connsiteY72" fmla="*/ 1029077 h 1376126"/>
              <a:gd name="connsiteX73" fmla="*/ 1487787 w 3141553"/>
              <a:gd name="connsiteY73" fmla="*/ 1074344 h 1376126"/>
              <a:gd name="connsiteX74" fmla="*/ 1376127 w 3141553"/>
              <a:gd name="connsiteY74" fmla="*/ 1074344 h 1376126"/>
              <a:gd name="connsiteX75" fmla="*/ 1376127 w 3141553"/>
              <a:gd name="connsiteY75" fmla="*/ 1098487 h 1376126"/>
              <a:gd name="connsiteX76" fmla="*/ 1237307 w 3141553"/>
              <a:gd name="connsiteY76" fmla="*/ 1098487 h 1376126"/>
              <a:gd name="connsiteX77" fmla="*/ 1237307 w 3141553"/>
              <a:gd name="connsiteY77" fmla="*/ 1167897 h 1376126"/>
              <a:gd name="connsiteX78" fmla="*/ 1095470 w 3141553"/>
              <a:gd name="connsiteY78" fmla="*/ 1167897 h 1376126"/>
              <a:gd name="connsiteX79" fmla="*/ 1095470 w 3141553"/>
              <a:gd name="connsiteY79" fmla="*/ 1189021 h 1376126"/>
              <a:gd name="connsiteX80" fmla="*/ 974757 w 3141553"/>
              <a:gd name="connsiteY80" fmla="*/ 1189021 h 1376126"/>
              <a:gd name="connsiteX81" fmla="*/ 962686 w 3141553"/>
              <a:gd name="connsiteY81" fmla="*/ 1189021 h 1376126"/>
              <a:gd name="connsiteX82" fmla="*/ 962686 w 3141553"/>
              <a:gd name="connsiteY82" fmla="*/ 1225235 h 1376126"/>
              <a:gd name="connsiteX83" fmla="*/ 826884 w 3141553"/>
              <a:gd name="connsiteY83" fmla="*/ 1225235 h 1376126"/>
              <a:gd name="connsiteX84" fmla="*/ 826884 w 3141553"/>
              <a:gd name="connsiteY84" fmla="*/ 1243342 h 1376126"/>
              <a:gd name="connsiteX85" fmla="*/ 700135 w 3141553"/>
              <a:gd name="connsiteY85" fmla="*/ 1243342 h 1376126"/>
              <a:gd name="connsiteX86" fmla="*/ 700135 w 3141553"/>
              <a:gd name="connsiteY86" fmla="*/ 1285592 h 1376126"/>
              <a:gd name="connsiteX87" fmla="*/ 552262 w 3141553"/>
              <a:gd name="connsiteY87" fmla="*/ 1285592 h 1376126"/>
              <a:gd name="connsiteX88" fmla="*/ 552262 w 3141553"/>
              <a:gd name="connsiteY88" fmla="*/ 1370091 h 1376126"/>
              <a:gd name="connsiteX89" fmla="*/ 0 w 3141553"/>
              <a:gd name="connsiteY89" fmla="*/ 1376126 h 137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141553" h="1376126">
                <a:moveTo>
                  <a:pt x="0" y="1376126"/>
                </a:moveTo>
                <a:lnTo>
                  <a:pt x="0" y="1321806"/>
                </a:lnTo>
                <a:lnTo>
                  <a:pt x="156927" y="1321806"/>
                </a:lnTo>
                <a:lnTo>
                  <a:pt x="156927" y="1297663"/>
                </a:lnTo>
                <a:lnTo>
                  <a:pt x="289711" y="1297663"/>
                </a:lnTo>
                <a:lnTo>
                  <a:pt x="289711" y="1252396"/>
                </a:lnTo>
                <a:lnTo>
                  <a:pt x="410424" y="1252396"/>
                </a:lnTo>
                <a:lnTo>
                  <a:pt x="410424" y="1216182"/>
                </a:lnTo>
                <a:lnTo>
                  <a:pt x="555280" y="1216182"/>
                </a:lnTo>
                <a:lnTo>
                  <a:pt x="555280" y="1113576"/>
                </a:lnTo>
                <a:lnTo>
                  <a:pt x="688064" y="1113576"/>
                </a:lnTo>
                <a:lnTo>
                  <a:pt x="688064" y="1032095"/>
                </a:lnTo>
                <a:lnTo>
                  <a:pt x="841973" y="1032095"/>
                </a:lnTo>
                <a:lnTo>
                  <a:pt x="841973" y="995881"/>
                </a:lnTo>
                <a:lnTo>
                  <a:pt x="956650" y="995881"/>
                </a:lnTo>
                <a:lnTo>
                  <a:pt x="956650" y="935524"/>
                </a:lnTo>
                <a:lnTo>
                  <a:pt x="1101505" y="935524"/>
                </a:lnTo>
                <a:lnTo>
                  <a:pt x="1101505" y="908364"/>
                </a:lnTo>
                <a:lnTo>
                  <a:pt x="1249379" y="908364"/>
                </a:lnTo>
                <a:lnTo>
                  <a:pt x="1249379" y="817829"/>
                </a:lnTo>
                <a:lnTo>
                  <a:pt x="1370092" y="817829"/>
                </a:lnTo>
                <a:lnTo>
                  <a:pt x="1370092" y="772562"/>
                </a:lnTo>
                <a:lnTo>
                  <a:pt x="1508911" y="772562"/>
                </a:lnTo>
                <a:lnTo>
                  <a:pt x="1508911" y="715223"/>
                </a:lnTo>
                <a:lnTo>
                  <a:pt x="1653767" y="715223"/>
                </a:lnTo>
                <a:cubicBezTo>
                  <a:pt x="1663270" y="686713"/>
                  <a:pt x="1656072" y="694811"/>
                  <a:pt x="1665838" y="685045"/>
                </a:cubicBezTo>
                <a:lnTo>
                  <a:pt x="1786551" y="685045"/>
                </a:lnTo>
                <a:lnTo>
                  <a:pt x="1786551" y="624689"/>
                </a:lnTo>
                <a:lnTo>
                  <a:pt x="1922353" y="624689"/>
                </a:lnTo>
                <a:lnTo>
                  <a:pt x="1922353" y="570368"/>
                </a:lnTo>
                <a:lnTo>
                  <a:pt x="2055137" y="570368"/>
                </a:lnTo>
                <a:lnTo>
                  <a:pt x="2055137" y="461726"/>
                </a:lnTo>
                <a:lnTo>
                  <a:pt x="2190939" y="461726"/>
                </a:lnTo>
                <a:lnTo>
                  <a:pt x="2190939" y="365156"/>
                </a:lnTo>
                <a:lnTo>
                  <a:pt x="2317688" y="365156"/>
                </a:lnTo>
                <a:lnTo>
                  <a:pt x="2332777" y="365156"/>
                </a:lnTo>
                <a:lnTo>
                  <a:pt x="2332777" y="220301"/>
                </a:lnTo>
                <a:lnTo>
                  <a:pt x="2474614" y="220301"/>
                </a:lnTo>
                <a:lnTo>
                  <a:pt x="2474614" y="208229"/>
                </a:lnTo>
                <a:lnTo>
                  <a:pt x="2607398" y="208229"/>
                </a:lnTo>
                <a:lnTo>
                  <a:pt x="2607398" y="117695"/>
                </a:lnTo>
                <a:lnTo>
                  <a:pt x="2734147" y="117695"/>
                </a:lnTo>
                <a:lnTo>
                  <a:pt x="2734147" y="87517"/>
                </a:lnTo>
                <a:lnTo>
                  <a:pt x="2879002" y="87517"/>
                </a:lnTo>
                <a:lnTo>
                  <a:pt x="2879002" y="30178"/>
                </a:lnTo>
                <a:lnTo>
                  <a:pt x="3005751" y="30178"/>
                </a:lnTo>
                <a:lnTo>
                  <a:pt x="3005751" y="0"/>
                </a:lnTo>
                <a:lnTo>
                  <a:pt x="3141553" y="0"/>
                </a:lnTo>
                <a:lnTo>
                  <a:pt x="3141553" y="392317"/>
                </a:lnTo>
                <a:lnTo>
                  <a:pt x="3105339" y="392317"/>
                </a:lnTo>
                <a:lnTo>
                  <a:pt x="3005751" y="392317"/>
                </a:lnTo>
                <a:lnTo>
                  <a:pt x="3005751" y="419477"/>
                </a:lnTo>
                <a:lnTo>
                  <a:pt x="2857878" y="419477"/>
                </a:lnTo>
                <a:lnTo>
                  <a:pt x="2857878" y="467762"/>
                </a:lnTo>
                <a:lnTo>
                  <a:pt x="2734147" y="467762"/>
                </a:lnTo>
                <a:lnTo>
                  <a:pt x="2734147" y="506994"/>
                </a:lnTo>
                <a:lnTo>
                  <a:pt x="2595327" y="506994"/>
                </a:lnTo>
                <a:lnTo>
                  <a:pt x="2595327" y="579421"/>
                </a:lnTo>
                <a:lnTo>
                  <a:pt x="2465561" y="579421"/>
                </a:lnTo>
                <a:lnTo>
                  <a:pt x="2465561" y="603564"/>
                </a:lnTo>
                <a:lnTo>
                  <a:pt x="2329759" y="603564"/>
                </a:lnTo>
                <a:lnTo>
                  <a:pt x="2329759" y="727295"/>
                </a:lnTo>
                <a:lnTo>
                  <a:pt x="2184903" y="727295"/>
                </a:lnTo>
                <a:lnTo>
                  <a:pt x="2184903" y="811794"/>
                </a:lnTo>
                <a:lnTo>
                  <a:pt x="2049101" y="811794"/>
                </a:lnTo>
                <a:lnTo>
                  <a:pt x="2049101" y="911382"/>
                </a:lnTo>
                <a:lnTo>
                  <a:pt x="1910282" y="911382"/>
                </a:lnTo>
                <a:lnTo>
                  <a:pt x="1910282" y="950614"/>
                </a:lnTo>
                <a:lnTo>
                  <a:pt x="1774480" y="950614"/>
                </a:lnTo>
                <a:lnTo>
                  <a:pt x="1774480" y="998899"/>
                </a:lnTo>
                <a:lnTo>
                  <a:pt x="1641696" y="998899"/>
                </a:lnTo>
                <a:lnTo>
                  <a:pt x="1641696" y="1029077"/>
                </a:lnTo>
                <a:lnTo>
                  <a:pt x="1487787" y="1029077"/>
                </a:lnTo>
                <a:lnTo>
                  <a:pt x="1487787" y="1074344"/>
                </a:lnTo>
                <a:lnTo>
                  <a:pt x="1376127" y="1074344"/>
                </a:lnTo>
                <a:lnTo>
                  <a:pt x="1376127" y="1098487"/>
                </a:lnTo>
                <a:lnTo>
                  <a:pt x="1237307" y="1098487"/>
                </a:lnTo>
                <a:lnTo>
                  <a:pt x="1237307" y="1167897"/>
                </a:lnTo>
                <a:lnTo>
                  <a:pt x="1095470" y="1167897"/>
                </a:lnTo>
                <a:lnTo>
                  <a:pt x="1095470" y="1189021"/>
                </a:lnTo>
                <a:lnTo>
                  <a:pt x="974757" y="1189021"/>
                </a:lnTo>
                <a:lnTo>
                  <a:pt x="962686" y="1189021"/>
                </a:lnTo>
                <a:lnTo>
                  <a:pt x="962686" y="1225235"/>
                </a:lnTo>
                <a:lnTo>
                  <a:pt x="826884" y="1225235"/>
                </a:lnTo>
                <a:lnTo>
                  <a:pt x="826884" y="1243342"/>
                </a:lnTo>
                <a:lnTo>
                  <a:pt x="700135" y="1243342"/>
                </a:lnTo>
                <a:lnTo>
                  <a:pt x="700135" y="1285592"/>
                </a:lnTo>
                <a:lnTo>
                  <a:pt x="552262" y="1285592"/>
                </a:lnTo>
                <a:lnTo>
                  <a:pt x="552262" y="1370091"/>
                </a:lnTo>
                <a:lnTo>
                  <a:pt x="0" y="1376126"/>
                </a:lnTo>
                <a:close/>
              </a:path>
            </a:pathLst>
          </a:custGeom>
          <a:solidFill>
            <a:schemeClr val="accent3">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Freeform: Shape 11">
            <a:extLst>
              <a:ext uri="{FF2B5EF4-FFF2-40B4-BE49-F238E27FC236}">
                <a16:creationId xmlns:a16="http://schemas.microsoft.com/office/drawing/2014/main" id="{2F0A89D9-BA07-47F0-823D-569D864C767B}"/>
              </a:ext>
            </a:extLst>
          </p:cNvPr>
          <p:cNvSpPr/>
          <p:nvPr/>
        </p:nvSpPr>
        <p:spPr bwMode="auto">
          <a:xfrm>
            <a:off x="7257214" y="3626377"/>
            <a:ext cx="3831559" cy="1217713"/>
          </a:xfrm>
          <a:custGeom>
            <a:avLst/>
            <a:gdLst>
              <a:gd name="connsiteX0" fmla="*/ 0 w 3831559"/>
              <a:gd name="connsiteY0" fmla="*/ 1217713 h 1217713"/>
              <a:gd name="connsiteX1" fmla="*/ 802887 w 3831559"/>
              <a:gd name="connsiteY1" fmla="*/ 1217713 h 1217713"/>
              <a:gd name="connsiteX2" fmla="*/ 802887 w 3831559"/>
              <a:gd name="connsiteY2" fmla="*/ 1155266 h 1217713"/>
              <a:gd name="connsiteX3" fmla="*/ 954544 w 3831559"/>
              <a:gd name="connsiteY3" fmla="*/ 1155266 h 1217713"/>
              <a:gd name="connsiteX4" fmla="*/ 954544 w 3831559"/>
              <a:gd name="connsiteY4" fmla="*/ 1101740 h 1217713"/>
              <a:gd name="connsiteX5" fmla="*/ 1092819 w 3831559"/>
              <a:gd name="connsiteY5" fmla="*/ 1101740 h 1217713"/>
              <a:gd name="connsiteX6" fmla="*/ 1092819 w 3831559"/>
              <a:gd name="connsiteY6" fmla="*/ 1070517 h 1217713"/>
              <a:gd name="connsiteX7" fmla="*/ 1222173 w 3831559"/>
              <a:gd name="connsiteY7" fmla="*/ 1070517 h 1217713"/>
              <a:gd name="connsiteX8" fmla="*/ 1222173 w 3831559"/>
              <a:gd name="connsiteY8" fmla="*/ 1030372 h 1217713"/>
              <a:gd name="connsiteX9" fmla="*/ 1360448 w 3831559"/>
              <a:gd name="connsiteY9" fmla="*/ 1030372 h 1217713"/>
              <a:gd name="connsiteX10" fmla="*/ 1360448 w 3831559"/>
              <a:gd name="connsiteY10" fmla="*/ 1008070 h 1217713"/>
              <a:gd name="connsiteX11" fmla="*/ 1512105 w 3831559"/>
              <a:gd name="connsiteY11" fmla="*/ 1008070 h 1217713"/>
              <a:gd name="connsiteX12" fmla="*/ 1512105 w 3831559"/>
              <a:gd name="connsiteY12" fmla="*/ 932242 h 1217713"/>
              <a:gd name="connsiteX13" fmla="*/ 1788655 w 3831559"/>
              <a:gd name="connsiteY13" fmla="*/ 932242 h 1217713"/>
              <a:gd name="connsiteX14" fmla="*/ 1788655 w 3831559"/>
              <a:gd name="connsiteY14" fmla="*/ 865334 h 1217713"/>
              <a:gd name="connsiteX15" fmla="*/ 1918009 w 3831559"/>
              <a:gd name="connsiteY15" fmla="*/ 865334 h 1217713"/>
              <a:gd name="connsiteX16" fmla="*/ 1918009 w 3831559"/>
              <a:gd name="connsiteY16" fmla="*/ 793966 h 1217713"/>
              <a:gd name="connsiteX17" fmla="*/ 2051824 w 3831559"/>
              <a:gd name="connsiteY17" fmla="*/ 793966 h 1217713"/>
              <a:gd name="connsiteX18" fmla="*/ 2051824 w 3831559"/>
              <a:gd name="connsiteY18" fmla="*/ 753822 h 1217713"/>
              <a:gd name="connsiteX19" fmla="*/ 2185639 w 3831559"/>
              <a:gd name="connsiteY19" fmla="*/ 753822 h 1217713"/>
              <a:gd name="connsiteX20" fmla="*/ 2185639 w 3831559"/>
              <a:gd name="connsiteY20" fmla="*/ 655691 h 1217713"/>
              <a:gd name="connsiteX21" fmla="*/ 2323914 w 3831559"/>
              <a:gd name="connsiteY21" fmla="*/ 655691 h 1217713"/>
              <a:gd name="connsiteX22" fmla="*/ 2323914 w 3831559"/>
              <a:gd name="connsiteY22" fmla="*/ 633389 h 1217713"/>
              <a:gd name="connsiteX23" fmla="*/ 2323914 w 3831559"/>
              <a:gd name="connsiteY23" fmla="*/ 620007 h 1217713"/>
              <a:gd name="connsiteX24" fmla="*/ 2462189 w 3831559"/>
              <a:gd name="connsiteY24" fmla="*/ 620007 h 1217713"/>
              <a:gd name="connsiteX25" fmla="*/ 2462189 w 3831559"/>
              <a:gd name="connsiteY25" fmla="*/ 575403 h 1217713"/>
              <a:gd name="connsiteX26" fmla="*/ 2596004 w 3831559"/>
              <a:gd name="connsiteY26" fmla="*/ 575403 h 1217713"/>
              <a:gd name="connsiteX27" fmla="*/ 2596004 w 3831559"/>
              <a:gd name="connsiteY27" fmla="*/ 441588 h 1217713"/>
              <a:gd name="connsiteX28" fmla="*/ 2734279 w 3831559"/>
              <a:gd name="connsiteY28" fmla="*/ 441588 h 1217713"/>
              <a:gd name="connsiteX29" fmla="*/ 2734279 w 3831559"/>
              <a:gd name="connsiteY29" fmla="*/ 370220 h 1217713"/>
              <a:gd name="connsiteX30" fmla="*/ 2868093 w 3831559"/>
              <a:gd name="connsiteY30" fmla="*/ 370220 h 1217713"/>
              <a:gd name="connsiteX31" fmla="*/ 2868093 w 3831559"/>
              <a:gd name="connsiteY31" fmla="*/ 294392 h 1217713"/>
              <a:gd name="connsiteX32" fmla="*/ 3001908 w 3831559"/>
              <a:gd name="connsiteY32" fmla="*/ 294392 h 1217713"/>
              <a:gd name="connsiteX33" fmla="*/ 3001908 w 3831559"/>
              <a:gd name="connsiteY33" fmla="*/ 272089 h 1217713"/>
              <a:gd name="connsiteX34" fmla="*/ 3140183 w 3831559"/>
              <a:gd name="connsiteY34" fmla="*/ 272089 h 1217713"/>
              <a:gd name="connsiteX35" fmla="*/ 3140183 w 3831559"/>
              <a:gd name="connsiteY35" fmla="*/ 223024 h 1217713"/>
              <a:gd name="connsiteX36" fmla="*/ 3282919 w 3831559"/>
              <a:gd name="connsiteY36" fmla="*/ 223024 h 1217713"/>
              <a:gd name="connsiteX37" fmla="*/ 3282919 w 3831559"/>
              <a:gd name="connsiteY37" fmla="*/ 196261 h 1217713"/>
              <a:gd name="connsiteX38" fmla="*/ 3416733 w 3831559"/>
              <a:gd name="connsiteY38" fmla="*/ 196261 h 1217713"/>
              <a:gd name="connsiteX39" fmla="*/ 3416733 w 3831559"/>
              <a:gd name="connsiteY39" fmla="*/ 129354 h 1217713"/>
              <a:gd name="connsiteX40" fmla="*/ 3555008 w 3831559"/>
              <a:gd name="connsiteY40" fmla="*/ 129354 h 1217713"/>
              <a:gd name="connsiteX41" fmla="*/ 3555008 w 3831559"/>
              <a:gd name="connsiteY41" fmla="*/ 62446 h 1217713"/>
              <a:gd name="connsiteX42" fmla="*/ 3688823 w 3831559"/>
              <a:gd name="connsiteY42" fmla="*/ 62446 h 1217713"/>
              <a:gd name="connsiteX43" fmla="*/ 3688823 w 3831559"/>
              <a:gd name="connsiteY43" fmla="*/ 49065 h 1217713"/>
              <a:gd name="connsiteX44" fmla="*/ 3831559 w 3831559"/>
              <a:gd name="connsiteY44" fmla="*/ 49065 h 1217713"/>
              <a:gd name="connsiteX45" fmla="*/ 3831559 w 3831559"/>
              <a:gd name="connsiteY45" fmla="*/ 0 h 121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31559" h="1217713">
                <a:moveTo>
                  <a:pt x="0" y="1217713"/>
                </a:moveTo>
                <a:lnTo>
                  <a:pt x="802887" y="1217713"/>
                </a:lnTo>
                <a:lnTo>
                  <a:pt x="802887" y="1155266"/>
                </a:lnTo>
                <a:lnTo>
                  <a:pt x="954544" y="1155266"/>
                </a:lnTo>
                <a:lnTo>
                  <a:pt x="954544" y="1101740"/>
                </a:lnTo>
                <a:lnTo>
                  <a:pt x="1092819" y="1101740"/>
                </a:lnTo>
                <a:lnTo>
                  <a:pt x="1092819" y="1070517"/>
                </a:lnTo>
                <a:lnTo>
                  <a:pt x="1222173" y="1070517"/>
                </a:lnTo>
                <a:lnTo>
                  <a:pt x="1222173" y="1030372"/>
                </a:lnTo>
                <a:lnTo>
                  <a:pt x="1360448" y="1030372"/>
                </a:lnTo>
                <a:lnTo>
                  <a:pt x="1360448" y="1008070"/>
                </a:lnTo>
                <a:lnTo>
                  <a:pt x="1512105" y="1008070"/>
                </a:lnTo>
                <a:lnTo>
                  <a:pt x="1512105" y="932242"/>
                </a:lnTo>
                <a:lnTo>
                  <a:pt x="1788655" y="932242"/>
                </a:lnTo>
                <a:lnTo>
                  <a:pt x="1788655" y="865334"/>
                </a:lnTo>
                <a:lnTo>
                  <a:pt x="1918009" y="865334"/>
                </a:lnTo>
                <a:lnTo>
                  <a:pt x="1918009" y="793966"/>
                </a:lnTo>
                <a:lnTo>
                  <a:pt x="2051824" y="793966"/>
                </a:lnTo>
                <a:lnTo>
                  <a:pt x="2051824" y="753822"/>
                </a:lnTo>
                <a:lnTo>
                  <a:pt x="2185639" y="753822"/>
                </a:lnTo>
                <a:lnTo>
                  <a:pt x="2185639" y="655691"/>
                </a:lnTo>
                <a:lnTo>
                  <a:pt x="2323914" y="655691"/>
                </a:lnTo>
                <a:lnTo>
                  <a:pt x="2323914" y="633389"/>
                </a:lnTo>
                <a:lnTo>
                  <a:pt x="2323914" y="620007"/>
                </a:lnTo>
                <a:lnTo>
                  <a:pt x="2462189" y="620007"/>
                </a:lnTo>
                <a:lnTo>
                  <a:pt x="2462189" y="575403"/>
                </a:lnTo>
                <a:lnTo>
                  <a:pt x="2596004" y="575403"/>
                </a:lnTo>
                <a:lnTo>
                  <a:pt x="2596004" y="441588"/>
                </a:lnTo>
                <a:lnTo>
                  <a:pt x="2734279" y="441588"/>
                </a:lnTo>
                <a:lnTo>
                  <a:pt x="2734279" y="370220"/>
                </a:lnTo>
                <a:lnTo>
                  <a:pt x="2868093" y="370220"/>
                </a:lnTo>
                <a:lnTo>
                  <a:pt x="2868093" y="294392"/>
                </a:lnTo>
                <a:lnTo>
                  <a:pt x="3001908" y="294392"/>
                </a:lnTo>
                <a:lnTo>
                  <a:pt x="3001908" y="272089"/>
                </a:lnTo>
                <a:lnTo>
                  <a:pt x="3140183" y="272089"/>
                </a:lnTo>
                <a:lnTo>
                  <a:pt x="3140183" y="223024"/>
                </a:lnTo>
                <a:lnTo>
                  <a:pt x="3282919" y="223024"/>
                </a:lnTo>
                <a:lnTo>
                  <a:pt x="3282919" y="196261"/>
                </a:lnTo>
                <a:lnTo>
                  <a:pt x="3416733" y="196261"/>
                </a:lnTo>
                <a:lnTo>
                  <a:pt x="3416733" y="129354"/>
                </a:lnTo>
                <a:lnTo>
                  <a:pt x="3555008" y="129354"/>
                </a:lnTo>
                <a:lnTo>
                  <a:pt x="3555008" y="62446"/>
                </a:lnTo>
                <a:lnTo>
                  <a:pt x="3688823" y="62446"/>
                </a:lnTo>
                <a:lnTo>
                  <a:pt x="3688823" y="49065"/>
                </a:lnTo>
                <a:lnTo>
                  <a:pt x="3831559" y="49065"/>
                </a:lnTo>
                <a:lnTo>
                  <a:pt x="3831559"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Freeform: Shape 12">
            <a:extLst>
              <a:ext uri="{FF2B5EF4-FFF2-40B4-BE49-F238E27FC236}">
                <a16:creationId xmlns:a16="http://schemas.microsoft.com/office/drawing/2014/main" id="{CF0A47D3-E1D1-4A4E-93E5-FCCE8C2CEED2}"/>
              </a:ext>
            </a:extLst>
          </p:cNvPr>
          <p:cNvSpPr/>
          <p:nvPr/>
        </p:nvSpPr>
        <p:spPr bwMode="auto">
          <a:xfrm>
            <a:off x="7248293" y="3523785"/>
            <a:ext cx="3831559" cy="1320305"/>
          </a:xfrm>
          <a:custGeom>
            <a:avLst/>
            <a:gdLst>
              <a:gd name="connsiteX0" fmla="*/ 0 w 3831559"/>
              <a:gd name="connsiteY0" fmla="*/ 1320305 h 1320305"/>
              <a:gd name="connsiteX1" fmla="*/ 682454 w 3831559"/>
              <a:gd name="connsiteY1" fmla="*/ 1320305 h 1320305"/>
              <a:gd name="connsiteX2" fmla="*/ 682454 w 3831559"/>
              <a:gd name="connsiteY2" fmla="*/ 1298002 h 1320305"/>
              <a:gd name="connsiteX3" fmla="*/ 847492 w 3831559"/>
              <a:gd name="connsiteY3" fmla="*/ 1298002 h 1320305"/>
              <a:gd name="connsiteX4" fmla="*/ 847492 w 3831559"/>
              <a:gd name="connsiteY4" fmla="*/ 1280160 h 1320305"/>
              <a:gd name="connsiteX5" fmla="*/ 976847 w 3831559"/>
              <a:gd name="connsiteY5" fmla="*/ 1280160 h 1320305"/>
              <a:gd name="connsiteX6" fmla="*/ 976847 w 3831559"/>
              <a:gd name="connsiteY6" fmla="*/ 1271239 h 1320305"/>
              <a:gd name="connsiteX7" fmla="*/ 1097280 w 3831559"/>
              <a:gd name="connsiteY7" fmla="*/ 1271239 h 1320305"/>
              <a:gd name="connsiteX8" fmla="*/ 1097280 w 3831559"/>
              <a:gd name="connsiteY8" fmla="*/ 1271239 h 1320305"/>
              <a:gd name="connsiteX9" fmla="*/ 1097280 w 3831559"/>
              <a:gd name="connsiteY9" fmla="*/ 1231095 h 1320305"/>
              <a:gd name="connsiteX10" fmla="*/ 1248936 w 3831559"/>
              <a:gd name="connsiteY10" fmla="*/ 1231095 h 1320305"/>
              <a:gd name="connsiteX11" fmla="*/ 1248936 w 3831559"/>
              <a:gd name="connsiteY11" fmla="*/ 1159727 h 1320305"/>
              <a:gd name="connsiteX12" fmla="*/ 1378290 w 3831559"/>
              <a:gd name="connsiteY12" fmla="*/ 1159727 h 1320305"/>
              <a:gd name="connsiteX13" fmla="*/ 1378290 w 3831559"/>
              <a:gd name="connsiteY13" fmla="*/ 1092820 h 1320305"/>
              <a:gd name="connsiteX14" fmla="*/ 1503184 w 3831559"/>
              <a:gd name="connsiteY14" fmla="*/ 1092820 h 1320305"/>
              <a:gd name="connsiteX15" fmla="*/ 1503184 w 3831559"/>
              <a:gd name="connsiteY15" fmla="*/ 1057136 h 1320305"/>
              <a:gd name="connsiteX16" fmla="*/ 1641459 w 3831559"/>
              <a:gd name="connsiteY16" fmla="*/ 1057136 h 1320305"/>
              <a:gd name="connsiteX17" fmla="*/ 1641459 w 3831559"/>
              <a:gd name="connsiteY17" fmla="*/ 1021452 h 1320305"/>
              <a:gd name="connsiteX18" fmla="*/ 1650380 w 3831559"/>
              <a:gd name="connsiteY18" fmla="*/ 1012531 h 1320305"/>
              <a:gd name="connsiteX19" fmla="*/ 1793116 w 3831559"/>
              <a:gd name="connsiteY19" fmla="*/ 1012531 h 1320305"/>
              <a:gd name="connsiteX20" fmla="*/ 1793116 w 3831559"/>
              <a:gd name="connsiteY20" fmla="*/ 990229 h 1320305"/>
              <a:gd name="connsiteX21" fmla="*/ 1918009 w 3831559"/>
              <a:gd name="connsiteY21" fmla="*/ 990229 h 1320305"/>
              <a:gd name="connsiteX22" fmla="*/ 1918009 w 3831559"/>
              <a:gd name="connsiteY22" fmla="*/ 927782 h 1320305"/>
              <a:gd name="connsiteX23" fmla="*/ 1918009 w 3831559"/>
              <a:gd name="connsiteY23" fmla="*/ 918861 h 1320305"/>
              <a:gd name="connsiteX24" fmla="*/ 2060745 w 3831559"/>
              <a:gd name="connsiteY24" fmla="*/ 918861 h 1320305"/>
              <a:gd name="connsiteX25" fmla="*/ 2060745 w 3831559"/>
              <a:gd name="connsiteY25" fmla="*/ 860875 h 1320305"/>
              <a:gd name="connsiteX26" fmla="*/ 2199020 w 3831559"/>
              <a:gd name="connsiteY26" fmla="*/ 860875 h 1320305"/>
              <a:gd name="connsiteX27" fmla="*/ 2199020 w 3831559"/>
              <a:gd name="connsiteY27" fmla="*/ 811809 h 1320305"/>
              <a:gd name="connsiteX28" fmla="*/ 2341756 w 3831559"/>
              <a:gd name="connsiteY28" fmla="*/ 811809 h 1320305"/>
              <a:gd name="connsiteX29" fmla="*/ 2341756 w 3831559"/>
              <a:gd name="connsiteY29" fmla="*/ 776125 h 1320305"/>
              <a:gd name="connsiteX30" fmla="*/ 2471110 w 3831559"/>
              <a:gd name="connsiteY30" fmla="*/ 776125 h 1320305"/>
              <a:gd name="connsiteX31" fmla="*/ 2471110 w 3831559"/>
              <a:gd name="connsiteY31" fmla="*/ 744902 h 1320305"/>
              <a:gd name="connsiteX32" fmla="*/ 2604925 w 3831559"/>
              <a:gd name="connsiteY32" fmla="*/ 744902 h 1320305"/>
              <a:gd name="connsiteX33" fmla="*/ 2604925 w 3831559"/>
              <a:gd name="connsiteY33" fmla="*/ 682455 h 1320305"/>
              <a:gd name="connsiteX34" fmla="*/ 2743200 w 3831559"/>
              <a:gd name="connsiteY34" fmla="*/ 682455 h 1320305"/>
              <a:gd name="connsiteX35" fmla="*/ 2743200 w 3831559"/>
              <a:gd name="connsiteY35" fmla="*/ 588785 h 1320305"/>
              <a:gd name="connsiteX36" fmla="*/ 2881475 w 3831559"/>
              <a:gd name="connsiteY36" fmla="*/ 588785 h 1320305"/>
              <a:gd name="connsiteX37" fmla="*/ 2881475 w 3831559"/>
              <a:gd name="connsiteY37" fmla="*/ 486194 h 1320305"/>
              <a:gd name="connsiteX38" fmla="*/ 3015289 w 3831559"/>
              <a:gd name="connsiteY38" fmla="*/ 486194 h 1320305"/>
              <a:gd name="connsiteX39" fmla="*/ 3015289 w 3831559"/>
              <a:gd name="connsiteY39" fmla="*/ 356839 h 1320305"/>
              <a:gd name="connsiteX40" fmla="*/ 3282919 w 3831559"/>
              <a:gd name="connsiteY40" fmla="*/ 356839 h 1320305"/>
              <a:gd name="connsiteX41" fmla="*/ 3282919 w 3831559"/>
              <a:gd name="connsiteY41" fmla="*/ 267630 h 1320305"/>
              <a:gd name="connsiteX42" fmla="*/ 3282919 w 3831559"/>
              <a:gd name="connsiteY42" fmla="*/ 267630 h 1320305"/>
              <a:gd name="connsiteX43" fmla="*/ 3439036 w 3831559"/>
              <a:gd name="connsiteY43" fmla="*/ 267630 h 1320305"/>
              <a:gd name="connsiteX44" fmla="*/ 3439036 w 3831559"/>
              <a:gd name="connsiteY44" fmla="*/ 209643 h 1320305"/>
              <a:gd name="connsiteX45" fmla="*/ 3577311 w 3831559"/>
              <a:gd name="connsiteY45" fmla="*/ 209643 h 1320305"/>
              <a:gd name="connsiteX46" fmla="*/ 3577311 w 3831559"/>
              <a:gd name="connsiteY46" fmla="*/ 165038 h 1320305"/>
              <a:gd name="connsiteX47" fmla="*/ 3688823 w 3831559"/>
              <a:gd name="connsiteY47" fmla="*/ 165038 h 1320305"/>
              <a:gd name="connsiteX48" fmla="*/ 3688823 w 3831559"/>
              <a:gd name="connsiteY48" fmla="*/ 129355 h 1320305"/>
              <a:gd name="connsiteX49" fmla="*/ 3831559 w 3831559"/>
              <a:gd name="connsiteY49" fmla="*/ 129355 h 1320305"/>
              <a:gd name="connsiteX50" fmla="*/ 3831559 w 3831559"/>
              <a:gd name="connsiteY50" fmla="*/ 0 h 132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831559" h="1320305">
                <a:moveTo>
                  <a:pt x="0" y="1320305"/>
                </a:moveTo>
                <a:lnTo>
                  <a:pt x="682454" y="1320305"/>
                </a:lnTo>
                <a:lnTo>
                  <a:pt x="682454" y="1298002"/>
                </a:lnTo>
                <a:lnTo>
                  <a:pt x="847492" y="1298002"/>
                </a:lnTo>
                <a:lnTo>
                  <a:pt x="847492" y="1280160"/>
                </a:lnTo>
                <a:lnTo>
                  <a:pt x="976847" y="1280160"/>
                </a:lnTo>
                <a:lnTo>
                  <a:pt x="976847" y="1271239"/>
                </a:lnTo>
                <a:lnTo>
                  <a:pt x="1097280" y="1271239"/>
                </a:lnTo>
                <a:lnTo>
                  <a:pt x="1097280" y="1271239"/>
                </a:lnTo>
                <a:lnTo>
                  <a:pt x="1097280" y="1231095"/>
                </a:lnTo>
                <a:lnTo>
                  <a:pt x="1248936" y="1231095"/>
                </a:lnTo>
                <a:lnTo>
                  <a:pt x="1248936" y="1159727"/>
                </a:lnTo>
                <a:lnTo>
                  <a:pt x="1378290" y="1159727"/>
                </a:lnTo>
                <a:lnTo>
                  <a:pt x="1378290" y="1092820"/>
                </a:lnTo>
                <a:lnTo>
                  <a:pt x="1503184" y="1092820"/>
                </a:lnTo>
                <a:lnTo>
                  <a:pt x="1503184" y="1057136"/>
                </a:lnTo>
                <a:lnTo>
                  <a:pt x="1641459" y="1057136"/>
                </a:lnTo>
                <a:lnTo>
                  <a:pt x="1641459" y="1021452"/>
                </a:lnTo>
                <a:lnTo>
                  <a:pt x="1650380" y="1012531"/>
                </a:lnTo>
                <a:lnTo>
                  <a:pt x="1793116" y="1012531"/>
                </a:lnTo>
                <a:lnTo>
                  <a:pt x="1793116" y="990229"/>
                </a:lnTo>
                <a:lnTo>
                  <a:pt x="1918009" y="990229"/>
                </a:lnTo>
                <a:lnTo>
                  <a:pt x="1918009" y="927782"/>
                </a:lnTo>
                <a:lnTo>
                  <a:pt x="1918009" y="918861"/>
                </a:lnTo>
                <a:lnTo>
                  <a:pt x="2060745" y="918861"/>
                </a:lnTo>
                <a:lnTo>
                  <a:pt x="2060745" y="860875"/>
                </a:lnTo>
                <a:lnTo>
                  <a:pt x="2199020" y="860875"/>
                </a:lnTo>
                <a:lnTo>
                  <a:pt x="2199020" y="811809"/>
                </a:lnTo>
                <a:lnTo>
                  <a:pt x="2341756" y="811809"/>
                </a:lnTo>
                <a:lnTo>
                  <a:pt x="2341756" y="776125"/>
                </a:lnTo>
                <a:lnTo>
                  <a:pt x="2471110" y="776125"/>
                </a:lnTo>
                <a:lnTo>
                  <a:pt x="2471110" y="744902"/>
                </a:lnTo>
                <a:lnTo>
                  <a:pt x="2604925" y="744902"/>
                </a:lnTo>
                <a:lnTo>
                  <a:pt x="2604925" y="682455"/>
                </a:lnTo>
                <a:lnTo>
                  <a:pt x="2743200" y="682455"/>
                </a:lnTo>
                <a:lnTo>
                  <a:pt x="2743200" y="588785"/>
                </a:lnTo>
                <a:lnTo>
                  <a:pt x="2881475" y="588785"/>
                </a:lnTo>
                <a:lnTo>
                  <a:pt x="2881475" y="486194"/>
                </a:lnTo>
                <a:lnTo>
                  <a:pt x="3015289" y="486194"/>
                </a:lnTo>
                <a:lnTo>
                  <a:pt x="3015289" y="356839"/>
                </a:lnTo>
                <a:lnTo>
                  <a:pt x="3282919" y="356839"/>
                </a:lnTo>
                <a:lnTo>
                  <a:pt x="3282919" y="267630"/>
                </a:lnTo>
                <a:lnTo>
                  <a:pt x="3282919" y="267630"/>
                </a:lnTo>
                <a:lnTo>
                  <a:pt x="3439036" y="267630"/>
                </a:lnTo>
                <a:lnTo>
                  <a:pt x="3439036" y="209643"/>
                </a:lnTo>
                <a:lnTo>
                  <a:pt x="3577311" y="209643"/>
                </a:lnTo>
                <a:lnTo>
                  <a:pt x="3577311" y="165038"/>
                </a:lnTo>
                <a:lnTo>
                  <a:pt x="3688823" y="165038"/>
                </a:lnTo>
                <a:lnTo>
                  <a:pt x="3688823" y="129355"/>
                </a:lnTo>
                <a:lnTo>
                  <a:pt x="3831559" y="129355"/>
                </a:lnTo>
                <a:lnTo>
                  <a:pt x="3831559"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Shape 9">
            <a:extLst>
              <a:ext uri="{FF2B5EF4-FFF2-40B4-BE49-F238E27FC236}">
                <a16:creationId xmlns:a16="http://schemas.microsoft.com/office/drawing/2014/main" id="{8FE6BC3F-84BA-4900-B869-175046F7D234}"/>
              </a:ext>
            </a:extLst>
          </p:cNvPr>
          <p:cNvSpPr/>
          <p:nvPr/>
        </p:nvSpPr>
        <p:spPr bwMode="auto">
          <a:xfrm>
            <a:off x="2113005" y="3150973"/>
            <a:ext cx="3538152" cy="1717589"/>
          </a:xfrm>
          <a:custGeom>
            <a:avLst/>
            <a:gdLst>
              <a:gd name="connsiteX0" fmla="*/ 0 w 3538152"/>
              <a:gd name="connsiteY0" fmla="*/ 1705232 h 1717589"/>
              <a:gd name="connsiteX1" fmla="*/ 0 w 3538152"/>
              <a:gd name="connsiteY1" fmla="*/ 1561070 h 1717589"/>
              <a:gd name="connsiteX2" fmla="*/ 140044 w 3538152"/>
              <a:gd name="connsiteY2" fmla="*/ 1561070 h 1717589"/>
              <a:gd name="connsiteX3" fmla="*/ 140044 w 3538152"/>
              <a:gd name="connsiteY3" fmla="*/ 1445741 h 1717589"/>
              <a:gd name="connsiteX4" fmla="*/ 275968 w 3538152"/>
              <a:gd name="connsiteY4" fmla="*/ 1445741 h 1717589"/>
              <a:gd name="connsiteX5" fmla="*/ 275968 w 3538152"/>
              <a:gd name="connsiteY5" fmla="*/ 1301578 h 1717589"/>
              <a:gd name="connsiteX6" fmla="*/ 411892 w 3538152"/>
              <a:gd name="connsiteY6" fmla="*/ 1301578 h 1717589"/>
              <a:gd name="connsiteX7" fmla="*/ 411892 w 3538152"/>
              <a:gd name="connsiteY7" fmla="*/ 1202724 h 1717589"/>
              <a:gd name="connsiteX8" fmla="*/ 543698 w 3538152"/>
              <a:gd name="connsiteY8" fmla="*/ 1202724 h 1717589"/>
              <a:gd name="connsiteX9" fmla="*/ 543698 w 3538152"/>
              <a:gd name="connsiteY9" fmla="*/ 1124465 h 1717589"/>
              <a:gd name="connsiteX10" fmla="*/ 679622 w 3538152"/>
              <a:gd name="connsiteY10" fmla="*/ 1124465 h 1717589"/>
              <a:gd name="connsiteX11" fmla="*/ 679622 w 3538152"/>
              <a:gd name="connsiteY11" fmla="*/ 984422 h 1717589"/>
              <a:gd name="connsiteX12" fmla="*/ 819665 w 3538152"/>
              <a:gd name="connsiteY12" fmla="*/ 984422 h 1717589"/>
              <a:gd name="connsiteX13" fmla="*/ 819665 w 3538152"/>
              <a:gd name="connsiteY13" fmla="*/ 889686 h 1717589"/>
              <a:gd name="connsiteX14" fmla="*/ 963827 w 3538152"/>
              <a:gd name="connsiteY14" fmla="*/ 889686 h 1717589"/>
              <a:gd name="connsiteX15" fmla="*/ 963827 w 3538152"/>
              <a:gd name="connsiteY15" fmla="*/ 860854 h 1717589"/>
              <a:gd name="connsiteX16" fmla="*/ 1095633 w 3538152"/>
              <a:gd name="connsiteY16" fmla="*/ 860854 h 1717589"/>
              <a:gd name="connsiteX17" fmla="*/ 1095633 w 3538152"/>
              <a:gd name="connsiteY17" fmla="*/ 811427 h 1717589"/>
              <a:gd name="connsiteX18" fmla="*/ 1223319 w 3538152"/>
              <a:gd name="connsiteY18" fmla="*/ 811427 h 1717589"/>
              <a:gd name="connsiteX19" fmla="*/ 1223319 w 3538152"/>
              <a:gd name="connsiteY19" fmla="*/ 729049 h 1717589"/>
              <a:gd name="connsiteX20" fmla="*/ 1363363 w 3538152"/>
              <a:gd name="connsiteY20" fmla="*/ 729049 h 1717589"/>
              <a:gd name="connsiteX21" fmla="*/ 1363363 w 3538152"/>
              <a:gd name="connsiteY21" fmla="*/ 630195 h 1717589"/>
              <a:gd name="connsiteX22" fmla="*/ 1495168 w 3538152"/>
              <a:gd name="connsiteY22" fmla="*/ 630195 h 1717589"/>
              <a:gd name="connsiteX23" fmla="*/ 1495168 w 3538152"/>
              <a:gd name="connsiteY23" fmla="*/ 597243 h 1717589"/>
              <a:gd name="connsiteX24" fmla="*/ 1635211 w 3538152"/>
              <a:gd name="connsiteY24" fmla="*/ 597243 h 1717589"/>
              <a:gd name="connsiteX25" fmla="*/ 1635211 w 3538152"/>
              <a:gd name="connsiteY25" fmla="*/ 523103 h 1717589"/>
              <a:gd name="connsiteX26" fmla="*/ 1775254 w 3538152"/>
              <a:gd name="connsiteY26" fmla="*/ 523103 h 1717589"/>
              <a:gd name="connsiteX27" fmla="*/ 1775254 w 3538152"/>
              <a:gd name="connsiteY27" fmla="*/ 523103 h 1717589"/>
              <a:gd name="connsiteX28" fmla="*/ 1775254 w 3538152"/>
              <a:gd name="connsiteY28" fmla="*/ 486032 h 1717589"/>
              <a:gd name="connsiteX29" fmla="*/ 2055341 w 3538152"/>
              <a:gd name="connsiteY29" fmla="*/ 486032 h 1717589"/>
              <a:gd name="connsiteX30" fmla="*/ 2055341 w 3538152"/>
              <a:gd name="connsiteY30" fmla="*/ 407773 h 1717589"/>
              <a:gd name="connsiteX31" fmla="*/ 2042984 w 3538152"/>
              <a:gd name="connsiteY31" fmla="*/ 407773 h 1717589"/>
              <a:gd name="connsiteX32" fmla="*/ 2187146 w 3538152"/>
              <a:gd name="connsiteY32" fmla="*/ 407773 h 1717589"/>
              <a:gd name="connsiteX33" fmla="*/ 2187146 w 3538152"/>
              <a:gd name="connsiteY33" fmla="*/ 341870 h 1717589"/>
              <a:gd name="connsiteX34" fmla="*/ 2327190 w 3538152"/>
              <a:gd name="connsiteY34" fmla="*/ 341870 h 1717589"/>
              <a:gd name="connsiteX35" fmla="*/ 2327190 w 3538152"/>
              <a:gd name="connsiteY35" fmla="*/ 275968 h 1717589"/>
              <a:gd name="connsiteX36" fmla="*/ 2450757 w 3538152"/>
              <a:gd name="connsiteY36" fmla="*/ 275968 h 1717589"/>
              <a:gd name="connsiteX37" fmla="*/ 2450757 w 3538152"/>
              <a:gd name="connsiteY37" fmla="*/ 193589 h 1717589"/>
              <a:gd name="connsiteX38" fmla="*/ 2590800 w 3538152"/>
              <a:gd name="connsiteY38" fmla="*/ 193589 h 1717589"/>
              <a:gd name="connsiteX39" fmla="*/ 2590800 w 3538152"/>
              <a:gd name="connsiteY39" fmla="*/ 152400 h 1717589"/>
              <a:gd name="connsiteX40" fmla="*/ 2730844 w 3538152"/>
              <a:gd name="connsiteY40" fmla="*/ 152400 h 1717589"/>
              <a:gd name="connsiteX41" fmla="*/ 2730844 w 3538152"/>
              <a:gd name="connsiteY41" fmla="*/ 127686 h 1717589"/>
              <a:gd name="connsiteX42" fmla="*/ 3010930 w 3538152"/>
              <a:gd name="connsiteY42" fmla="*/ 127686 h 1717589"/>
              <a:gd name="connsiteX43" fmla="*/ 3010930 w 3538152"/>
              <a:gd name="connsiteY43" fmla="*/ 102973 h 1717589"/>
              <a:gd name="connsiteX44" fmla="*/ 3266303 w 3538152"/>
              <a:gd name="connsiteY44" fmla="*/ 102973 h 1717589"/>
              <a:gd name="connsiteX45" fmla="*/ 3266303 w 3538152"/>
              <a:gd name="connsiteY45" fmla="*/ 37070 h 1717589"/>
              <a:gd name="connsiteX46" fmla="*/ 3406346 w 3538152"/>
              <a:gd name="connsiteY46" fmla="*/ 37070 h 1717589"/>
              <a:gd name="connsiteX47" fmla="*/ 3406346 w 3538152"/>
              <a:gd name="connsiteY47" fmla="*/ 0 h 1717589"/>
              <a:gd name="connsiteX48" fmla="*/ 3538152 w 3538152"/>
              <a:gd name="connsiteY48" fmla="*/ 0 h 1717589"/>
              <a:gd name="connsiteX49" fmla="*/ 3538152 w 3538152"/>
              <a:gd name="connsiteY49" fmla="*/ 469557 h 1717589"/>
              <a:gd name="connsiteX50" fmla="*/ 3406346 w 3538152"/>
              <a:gd name="connsiteY50" fmla="*/ 469557 h 1717589"/>
              <a:gd name="connsiteX51" fmla="*/ 3406346 w 3538152"/>
              <a:gd name="connsiteY51" fmla="*/ 502508 h 1717589"/>
              <a:gd name="connsiteX52" fmla="*/ 3262184 w 3538152"/>
              <a:gd name="connsiteY52" fmla="*/ 502508 h 1717589"/>
              <a:gd name="connsiteX53" fmla="*/ 3262184 w 3538152"/>
              <a:gd name="connsiteY53" fmla="*/ 593124 h 1717589"/>
              <a:gd name="connsiteX54" fmla="*/ 2986217 w 3538152"/>
              <a:gd name="connsiteY54" fmla="*/ 593124 h 1717589"/>
              <a:gd name="connsiteX55" fmla="*/ 2986217 w 3538152"/>
              <a:gd name="connsiteY55" fmla="*/ 605481 h 1717589"/>
              <a:gd name="connsiteX56" fmla="*/ 2714368 w 3538152"/>
              <a:gd name="connsiteY56" fmla="*/ 605481 h 1717589"/>
              <a:gd name="connsiteX57" fmla="*/ 2714368 w 3538152"/>
              <a:gd name="connsiteY57" fmla="*/ 634313 h 1717589"/>
              <a:gd name="connsiteX58" fmla="*/ 2590800 w 3538152"/>
              <a:gd name="connsiteY58" fmla="*/ 634313 h 1717589"/>
              <a:gd name="connsiteX59" fmla="*/ 2590800 w 3538152"/>
              <a:gd name="connsiteY59" fmla="*/ 679622 h 1717589"/>
              <a:gd name="connsiteX60" fmla="*/ 2446638 w 3538152"/>
              <a:gd name="connsiteY60" fmla="*/ 679622 h 1717589"/>
              <a:gd name="connsiteX61" fmla="*/ 2446638 w 3538152"/>
              <a:gd name="connsiteY61" fmla="*/ 749643 h 1717589"/>
              <a:gd name="connsiteX62" fmla="*/ 2310714 w 3538152"/>
              <a:gd name="connsiteY62" fmla="*/ 749643 h 1717589"/>
              <a:gd name="connsiteX63" fmla="*/ 2310714 w 3538152"/>
              <a:gd name="connsiteY63" fmla="*/ 827903 h 1717589"/>
              <a:gd name="connsiteX64" fmla="*/ 2174790 w 3538152"/>
              <a:gd name="connsiteY64" fmla="*/ 827903 h 1717589"/>
              <a:gd name="connsiteX65" fmla="*/ 2174790 w 3538152"/>
              <a:gd name="connsiteY65" fmla="*/ 889686 h 1717589"/>
              <a:gd name="connsiteX66" fmla="*/ 2038865 w 3538152"/>
              <a:gd name="connsiteY66" fmla="*/ 889686 h 1717589"/>
              <a:gd name="connsiteX67" fmla="*/ 2038865 w 3538152"/>
              <a:gd name="connsiteY67" fmla="*/ 951470 h 1717589"/>
              <a:gd name="connsiteX68" fmla="*/ 1762898 w 3538152"/>
              <a:gd name="connsiteY68" fmla="*/ 951470 h 1717589"/>
              <a:gd name="connsiteX69" fmla="*/ 1762898 w 3538152"/>
              <a:gd name="connsiteY69" fmla="*/ 992659 h 1717589"/>
              <a:gd name="connsiteX70" fmla="*/ 1626973 w 3538152"/>
              <a:gd name="connsiteY70" fmla="*/ 992659 h 1717589"/>
              <a:gd name="connsiteX71" fmla="*/ 1626973 w 3538152"/>
              <a:gd name="connsiteY71" fmla="*/ 1062681 h 1717589"/>
              <a:gd name="connsiteX72" fmla="*/ 1499287 w 3538152"/>
              <a:gd name="connsiteY72" fmla="*/ 1062681 h 1717589"/>
              <a:gd name="connsiteX73" fmla="*/ 1499287 w 3538152"/>
              <a:gd name="connsiteY73" fmla="*/ 1091513 h 1717589"/>
              <a:gd name="connsiteX74" fmla="*/ 1359244 w 3538152"/>
              <a:gd name="connsiteY74" fmla="*/ 1091513 h 1717589"/>
              <a:gd name="connsiteX75" fmla="*/ 1359244 w 3538152"/>
              <a:gd name="connsiteY75" fmla="*/ 1182130 h 1717589"/>
              <a:gd name="connsiteX76" fmla="*/ 1223319 w 3538152"/>
              <a:gd name="connsiteY76" fmla="*/ 1182130 h 1717589"/>
              <a:gd name="connsiteX77" fmla="*/ 1223319 w 3538152"/>
              <a:gd name="connsiteY77" fmla="*/ 1239795 h 1717589"/>
              <a:gd name="connsiteX78" fmla="*/ 1083276 w 3538152"/>
              <a:gd name="connsiteY78" fmla="*/ 1239795 h 1717589"/>
              <a:gd name="connsiteX79" fmla="*/ 1083276 w 3538152"/>
              <a:gd name="connsiteY79" fmla="*/ 1289222 h 1717589"/>
              <a:gd name="connsiteX80" fmla="*/ 951471 w 3538152"/>
              <a:gd name="connsiteY80" fmla="*/ 1289222 h 1717589"/>
              <a:gd name="connsiteX81" fmla="*/ 951471 w 3538152"/>
              <a:gd name="connsiteY81" fmla="*/ 1326292 h 1717589"/>
              <a:gd name="connsiteX82" fmla="*/ 832022 w 3538152"/>
              <a:gd name="connsiteY82" fmla="*/ 1326292 h 1717589"/>
              <a:gd name="connsiteX83" fmla="*/ 807309 w 3538152"/>
              <a:gd name="connsiteY83" fmla="*/ 1326292 h 1717589"/>
              <a:gd name="connsiteX84" fmla="*/ 807309 w 3538152"/>
              <a:gd name="connsiteY84" fmla="*/ 1363362 h 1717589"/>
              <a:gd name="connsiteX85" fmla="*/ 667265 w 3538152"/>
              <a:gd name="connsiteY85" fmla="*/ 1363362 h 1717589"/>
              <a:gd name="connsiteX86" fmla="*/ 667265 w 3538152"/>
              <a:gd name="connsiteY86" fmla="*/ 1486930 h 1717589"/>
              <a:gd name="connsiteX87" fmla="*/ 547817 w 3538152"/>
              <a:gd name="connsiteY87" fmla="*/ 1486930 h 1717589"/>
              <a:gd name="connsiteX88" fmla="*/ 547817 w 3538152"/>
              <a:gd name="connsiteY88" fmla="*/ 1544595 h 1717589"/>
              <a:gd name="connsiteX89" fmla="*/ 403654 w 3538152"/>
              <a:gd name="connsiteY89" fmla="*/ 1544595 h 1717589"/>
              <a:gd name="connsiteX90" fmla="*/ 403654 w 3538152"/>
              <a:gd name="connsiteY90" fmla="*/ 1585784 h 1717589"/>
              <a:gd name="connsiteX91" fmla="*/ 271849 w 3538152"/>
              <a:gd name="connsiteY91" fmla="*/ 1585784 h 1717589"/>
              <a:gd name="connsiteX92" fmla="*/ 271849 w 3538152"/>
              <a:gd name="connsiteY92" fmla="*/ 1688757 h 1717589"/>
              <a:gd name="connsiteX93" fmla="*/ 131806 w 3538152"/>
              <a:gd name="connsiteY93" fmla="*/ 1688757 h 1717589"/>
              <a:gd name="connsiteX94" fmla="*/ 131806 w 3538152"/>
              <a:gd name="connsiteY94" fmla="*/ 1717589 h 1717589"/>
              <a:gd name="connsiteX95" fmla="*/ 0 w 3538152"/>
              <a:gd name="connsiteY95" fmla="*/ 1705232 h 1717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538152" h="1717589">
                <a:moveTo>
                  <a:pt x="0" y="1705232"/>
                </a:moveTo>
                <a:lnTo>
                  <a:pt x="0" y="1561070"/>
                </a:lnTo>
                <a:lnTo>
                  <a:pt x="140044" y="1561070"/>
                </a:lnTo>
                <a:lnTo>
                  <a:pt x="140044" y="1445741"/>
                </a:lnTo>
                <a:lnTo>
                  <a:pt x="275968" y="1445741"/>
                </a:lnTo>
                <a:lnTo>
                  <a:pt x="275968" y="1301578"/>
                </a:lnTo>
                <a:lnTo>
                  <a:pt x="411892" y="1301578"/>
                </a:lnTo>
                <a:lnTo>
                  <a:pt x="411892" y="1202724"/>
                </a:lnTo>
                <a:lnTo>
                  <a:pt x="543698" y="1202724"/>
                </a:lnTo>
                <a:lnTo>
                  <a:pt x="543698" y="1124465"/>
                </a:lnTo>
                <a:lnTo>
                  <a:pt x="679622" y="1124465"/>
                </a:lnTo>
                <a:lnTo>
                  <a:pt x="679622" y="984422"/>
                </a:lnTo>
                <a:lnTo>
                  <a:pt x="819665" y="984422"/>
                </a:lnTo>
                <a:lnTo>
                  <a:pt x="819665" y="889686"/>
                </a:lnTo>
                <a:lnTo>
                  <a:pt x="963827" y="889686"/>
                </a:lnTo>
                <a:lnTo>
                  <a:pt x="963827" y="860854"/>
                </a:lnTo>
                <a:lnTo>
                  <a:pt x="1095633" y="860854"/>
                </a:lnTo>
                <a:lnTo>
                  <a:pt x="1095633" y="811427"/>
                </a:lnTo>
                <a:lnTo>
                  <a:pt x="1223319" y="811427"/>
                </a:lnTo>
                <a:lnTo>
                  <a:pt x="1223319" y="729049"/>
                </a:lnTo>
                <a:lnTo>
                  <a:pt x="1363363" y="729049"/>
                </a:lnTo>
                <a:lnTo>
                  <a:pt x="1363363" y="630195"/>
                </a:lnTo>
                <a:lnTo>
                  <a:pt x="1495168" y="630195"/>
                </a:lnTo>
                <a:lnTo>
                  <a:pt x="1495168" y="597243"/>
                </a:lnTo>
                <a:lnTo>
                  <a:pt x="1635211" y="597243"/>
                </a:lnTo>
                <a:lnTo>
                  <a:pt x="1635211" y="523103"/>
                </a:lnTo>
                <a:lnTo>
                  <a:pt x="1775254" y="523103"/>
                </a:lnTo>
                <a:lnTo>
                  <a:pt x="1775254" y="523103"/>
                </a:lnTo>
                <a:lnTo>
                  <a:pt x="1775254" y="486032"/>
                </a:lnTo>
                <a:lnTo>
                  <a:pt x="2055341" y="486032"/>
                </a:lnTo>
                <a:lnTo>
                  <a:pt x="2055341" y="407773"/>
                </a:lnTo>
                <a:lnTo>
                  <a:pt x="2042984" y="407773"/>
                </a:lnTo>
                <a:lnTo>
                  <a:pt x="2187146" y="407773"/>
                </a:lnTo>
                <a:lnTo>
                  <a:pt x="2187146" y="341870"/>
                </a:lnTo>
                <a:lnTo>
                  <a:pt x="2327190" y="341870"/>
                </a:lnTo>
                <a:lnTo>
                  <a:pt x="2327190" y="275968"/>
                </a:lnTo>
                <a:lnTo>
                  <a:pt x="2450757" y="275968"/>
                </a:lnTo>
                <a:lnTo>
                  <a:pt x="2450757" y="193589"/>
                </a:lnTo>
                <a:lnTo>
                  <a:pt x="2590800" y="193589"/>
                </a:lnTo>
                <a:lnTo>
                  <a:pt x="2590800" y="152400"/>
                </a:lnTo>
                <a:lnTo>
                  <a:pt x="2730844" y="152400"/>
                </a:lnTo>
                <a:lnTo>
                  <a:pt x="2730844" y="127686"/>
                </a:lnTo>
                <a:lnTo>
                  <a:pt x="3010930" y="127686"/>
                </a:lnTo>
                <a:lnTo>
                  <a:pt x="3010930" y="102973"/>
                </a:lnTo>
                <a:lnTo>
                  <a:pt x="3266303" y="102973"/>
                </a:lnTo>
                <a:lnTo>
                  <a:pt x="3266303" y="37070"/>
                </a:lnTo>
                <a:lnTo>
                  <a:pt x="3406346" y="37070"/>
                </a:lnTo>
                <a:lnTo>
                  <a:pt x="3406346" y="0"/>
                </a:lnTo>
                <a:lnTo>
                  <a:pt x="3538152" y="0"/>
                </a:lnTo>
                <a:lnTo>
                  <a:pt x="3538152" y="469557"/>
                </a:lnTo>
                <a:lnTo>
                  <a:pt x="3406346" y="469557"/>
                </a:lnTo>
                <a:lnTo>
                  <a:pt x="3406346" y="502508"/>
                </a:lnTo>
                <a:lnTo>
                  <a:pt x="3262184" y="502508"/>
                </a:lnTo>
                <a:lnTo>
                  <a:pt x="3262184" y="593124"/>
                </a:lnTo>
                <a:lnTo>
                  <a:pt x="2986217" y="593124"/>
                </a:lnTo>
                <a:lnTo>
                  <a:pt x="2986217" y="605481"/>
                </a:lnTo>
                <a:lnTo>
                  <a:pt x="2714368" y="605481"/>
                </a:lnTo>
                <a:lnTo>
                  <a:pt x="2714368" y="634313"/>
                </a:lnTo>
                <a:lnTo>
                  <a:pt x="2590800" y="634313"/>
                </a:lnTo>
                <a:lnTo>
                  <a:pt x="2590800" y="679622"/>
                </a:lnTo>
                <a:lnTo>
                  <a:pt x="2446638" y="679622"/>
                </a:lnTo>
                <a:lnTo>
                  <a:pt x="2446638" y="749643"/>
                </a:lnTo>
                <a:lnTo>
                  <a:pt x="2310714" y="749643"/>
                </a:lnTo>
                <a:lnTo>
                  <a:pt x="2310714" y="827903"/>
                </a:lnTo>
                <a:lnTo>
                  <a:pt x="2174790" y="827903"/>
                </a:lnTo>
                <a:lnTo>
                  <a:pt x="2174790" y="889686"/>
                </a:lnTo>
                <a:lnTo>
                  <a:pt x="2038865" y="889686"/>
                </a:lnTo>
                <a:lnTo>
                  <a:pt x="2038865" y="951470"/>
                </a:lnTo>
                <a:lnTo>
                  <a:pt x="1762898" y="951470"/>
                </a:lnTo>
                <a:lnTo>
                  <a:pt x="1762898" y="992659"/>
                </a:lnTo>
                <a:lnTo>
                  <a:pt x="1626973" y="992659"/>
                </a:lnTo>
                <a:lnTo>
                  <a:pt x="1626973" y="1062681"/>
                </a:lnTo>
                <a:lnTo>
                  <a:pt x="1499287" y="1062681"/>
                </a:lnTo>
                <a:lnTo>
                  <a:pt x="1499287" y="1091513"/>
                </a:lnTo>
                <a:lnTo>
                  <a:pt x="1359244" y="1091513"/>
                </a:lnTo>
                <a:lnTo>
                  <a:pt x="1359244" y="1182130"/>
                </a:lnTo>
                <a:lnTo>
                  <a:pt x="1223319" y="1182130"/>
                </a:lnTo>
                <a:lnTo>
                  <a:pt x="1223319" y="1239795"/>
                </a:lnTo>
                <a:lnTo>
                  <a:pt x="1083276" y="1239795"/>
                </a:lnTo>
                <a:lnTo>
                  <a:pt x="1083276" y="1289222"/>
                </a:lnTo>
                <a:lnTo>
                  <a:pt x="951471" y="1289222"/>
                </a:lnTo>
                <a:lnTo>
                  <a:pt x="951471" y="1326292"/>
                </a:lnTo>
                <a:lnTo>
                  <a:pt x="832022" y="1326292"/>
                </a:lnTo>
                <a:lnTo>
                  <a:pt x="807309" y="1326292"/>
                </a:lnTo>
                <a:lnTo>
                  <a:pt x="807309" y="1363362"/>
                </a:lnTo>
                <a:lnTo>
                  <a:pt x="667265" y="1363362"/>
                </a:lnTo>
                <a:lnTo>
                  <a:pt x="667265" y="1486930"/>
                </a:lnTo>
                <a:lnTo>
                  <a:pt x="547817" y="1486930"/>
                </a:lnTo>
                <a:lnTo>
                  <a:pt x="547817" y="1544595"/>
                </a:lnTo>
                <a:lnTo>
                  <a:pt x="403654" y="1544595"/>
                </a:lnTo>
                <a:lnTo>
                  <a:pt x="403654" y="1585784"/>
                </a:lnTo>
                <a:lnTo>
                  <a:pt x="271849" y="1585784"/>
                </a:lnTo>
                <a:lnTo>
                  <a:pt x="271849" y="1688757"/>
                </a:lnTo>
                <a:lnTo>
                  <a:pt x="131806" y="1688757"/>
                </a:lnTo>
                <a:lnTo>
                  <a:pt x="131806" y="1717589"/>
                </a:lnTo>
                <a:lnTo>
                  <a:pt x="0" y="1705232"/>
                </a:lnTo>
                <a:close/>
              </a:path>
            </a:pathLst>
          </a:custGeom>
          <a:solidFill>
            <a:schemeClr val="accent3">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25CBF828-8DD5-4BDF-B96E-61A3DE1B33DE}"/>
              </a:ext>
            </a:extLst>
          </p:cNvPr>
          <p:cNvSpPr/>
          <p:nvPr/>
        </p:nvSpPr>
        <p:spPr bwMode="auto">
          <a:xfrm>
            <a:off x="1968843" y="3163330"/>
            <a:ext cx="3690552" cy="1705232"/>
          </a:xfrm>
          <a:custGeom>
            <a:avLst/>
            <a:gdLst>
              <a:gd name="connsiteX0" fmla="*/ 0 w 3690552"/>
              <a:gd name="connsiteY0" fmla="*/ 1701113 h 1705232"/>
              <a:gd name="connsiteX1" fmla="*/ 0 w 3690552"/>
              <a:gd name="connsiteY1" fmla="*/ 1635211 h 1705232"/>
              <a:gd name="connsiteX2" fmla="*/ 135925 w 3690552"/>
              <a:gd name="connsiteY2" fmla="*/ 1635211 h 1705232"/>
              <a:gd name="connsiteX3" fmla="*/ 135925 w 3690552"/>
              <a:gd name="connsiteY3" fmla="*/ 1548713 h 1705232"/>
              <a:gd name="connsiteX4" fmla="*/ 288325 w 3690552"/>
              <a:gd name="connsiteY4" fmla="*/ 1548713 h 1705232"/>
              <a:gd name="connsiteX5" fmla="*/ 288325 w 3690552"/>
              <a:gd name="connsiteY5" fmla="*/ 1458097 h 1705232"/>
              <a:gd name="connsiteX6" fmla="*/ 428368 w 3690552"/>
              <a:gd name="connsiteY6" fmla="*/ 1458097 h 1705232"/>
              <a:gd name="connsiteX7" fmla="*/ 428368 w 3690552"/>
              <a:gd name="connsiteY7" fmla="*/ 1285102 h 1705232"/>
              <a:gd name="connsiteX8" fmla="*/ 551935 w 3690552"/>
              <a:gd name="connsiteY8" fmla="*/ 1285102 h 1705232"/>
              <a:gd name="connsiteX9" fmla="*/ 551935 w 3690552"/>
              <a:gd name="connsiteY9" fmla="*/ 1235675 h 1705232"/>
              <a:gd name="connsiteX10" fmla="*/ 551935 w 3690552"/>
              <a:gd name="connsiteY10" fmla="*/ 1116227 h 1705232"/>
              <a:gd name="connsiteX11" fmla="*/ 704335 w 3690552"/>
              <a:gd name="connsiteY11" fmla="*/ 1116227 h 1705232"/>
              <a:gd name="connsiteX12" fmla="*/ 704335 w 3690552"/>
              <a:gd name="connsiteY12" fmla="*/ 902043 h 1705232"/>
              <a:gd name="connsiteX13" fmla="*/ 819665 w 3690552"/>
              <a:gd name="connsiteY13" fmla="*/ 902043 h 1705232"/>
              <a:gd name="connsiteX14" fmla="*/ 819665 w 3690552"/>
              <a:gd name="connsiteY14" fmla="*/ 823784 h 1705232"/>
              <a:gd name="connsiteX15" fmla="*/ 963827 w 3690552"/>
              <a:gd name="connsiteY15" fmla="*/ 823784 h 1705232"/>
              <a:gd name="connsiteX16" fmla="*/ 963827 w 3690552"/>
              <a:gd name="connsiteY16" fmla="*/ 675502 h 1705232"/>
              <a:gd name="connsiteX17" fmla="*/ 1095633 w 3690552"/>
              <a:gd name="connsiteY17" fmla="*/ 675502 h 1705232"/>
              <a:gd name="connsiteX18" fmla="*/ 1095633 w 3690552"/>
              <a:gd name="connsiteY18" fmla="*/ 580767 h 1705232"/>
              <a:gd name="connsiteX19" fmla="*/ 1231557 w 3690552"/>
              <a:gd name="connsiteY19" fmla="*/ 580767 h 1705232"/>
              <a:gd name="connsiteX20" fmla="*/ 1231557 w 3690552"/>
              <a:gd name="connsiteY20" fmla="*/ 506627 h 1705232"/>
              <a:gd name="connsiteX21" fmla="*/ 1371600 w 3690552"/>
              <a:gd name="connsiteY21" fmla="*/ 506627 h 1705232"/>
              <a:gd name="connsiteX22" fmla="*/ 1371600 w 3690552"/>
              <a:gd name="connsiteY22" fmla="*/ 366584 h 1705232"/>
              <a:gd name="connsiteX23" fmla="*/ 1515762 w 3690552"/>
              <a:gd name="connsiteY23" fmla="*/ 366584 h 1705232"/>
              <a:gd name="connsiteX24" fmla="*/ 1515762 w 3690552"/>
              <a:gd name="connsiteY24" fmla="*/ 325394 h 1705232"/>
              <a:gd name="connsiteX25" fmla="*/ 1515762 w 3690552"/>
              <a:gd name="connsiteY25" fmla="*/ 308919 h 1705232"/>
              <a:gd name="connsiteX26" fmla="*/ 1787611 w 3690552"/>
              <a:gd name="connsiteY26" fmla="*/ 308919 h 1705232"/>
              <a:gd name="connsiteX27" fmla="*/ 1787611 w 3690552"/>
              <a:gd name="connsiteY27" fmla="*/ 275967 h 1705232"/>
              <a:gd name="connsiteX28" fmla="*/ 1907060 w 3690552"/>
              <a:gd name="connsiteY28" fmla="*/ 275967 h 1705232"/>
              <a:gd name="connsiteX29" fmla="*/ 1907060 w 3690552"/>
              <a:gd name="connsiteY29" fmla="*/ 251254 h 1705232"/>
              <a:gd name="connsiteX30" fmla="*/ 2059460 w 3690552"/>
              <a:gd name="connsiteY30" fmla="*/ 251254 h 1705232"/>
              <a:gd name="connsiteX31" fmla="*/ 2059460 w 3690552"/>
              <a:gd name="connsiteY31" fmla="*/ 197708 h 1705232"/>
              <a:gd name="connsiteX32" fmla="*/ 2187146 w 3690552"/>
              <a:gd name="connsiteY32" fmla="*/ 197708 h 1705232"/>
              <a:gd name="connsiteX33" fmla="*/ 2187146 w 3690552"/>
              <a:gd name="connsiteY33" fmla="*/ 172994 h 1705232"/>
              <a:gd name="connsiteX34" fmla="*/ 2323071 w 3690552"/>
              <a:gd name="connsiteY34" fmla="*/ 172994 h 1705232"/>
              <a:gd name="connsiteX35" fmla="*/ 2323071 w 3690552"/>
              <a:gd name="connsiteY35" fmla="*/ 144162 h 1705232"/>
              <a:gd name="connsiteX36" fmla="*/ 2599038 w 3690552"/>
              <a:gd name="connsiteY36" fmla="*/ 144162 h 1705232"/>
              <a:gd name="connsiteX37" fmla="*/ 2599038 w 3690552"/>
              <a:gd name="connsiteY37" fmla="*/ 119448 h 1705232"/>
              <a:gd name="connsiteX38" fmla="*/ 2734962 w 3690552"/>
              <a:gd name="connsiteY38" fmla="*/ 119448 h 1705232"/>
              <a:gd name="connsiteX39" fmla="*/ 2734962 w 3690552"/>
              <a:gd name="connsiteY39" fmla="*/ 90616 h 1705232"/>
              <a:gd name="connsiteX40" fmla="*/ 3010930 w 3690552"/>
              <a:gd name="connsiteY40" fmla="*/ 90616 h 1705232"/>
              <a:gd name="connsiteX41" fmla="*/ 3010930 w 3690552"/>
              <a:gd name="connsiteY41" fmla="*/ 90616 h 1705232"/>
              <a:gd name="connsiteX42" fmla="*/ 3010930 w 3690552"/>
              <a:gd name="connsiteY42" fmla="*/ 61784 h 1705232"/>
              <a:gd name="connsiteX43" fmla="*/ 3150973 w 3690552"/>
              <a:gd name="connsiteY43" fmla="*/ 61784 h 1705232"/>
              <a:gd name="connsiteX44" fmla="*/ 3150973 w 3690552"/>
              <a:gd name="connsiteY44" fmla="*/ 61784 h 1705232"/>
              <a:gd name="connsiteX45" fmla="*/ 3150973 w 3690552"/>
              <a:gd name="connsiteY45" fmla="*/ 61784 h 1705232"/>
              <a:gd name="connsiteX46" fmla="*/ 3150973 w 3690552"/>
              <a:gd name="connsiteY46" fmla="*/ 24713 h 1705232"/>
              <a:gd name="connsiteX47" fmla="*/ 3558746 w 3690552"/>
              <a:gd name="connsiteY47" fmla="*/ 24713 h 1705232"/>
              <a:gd name="connsiteX48" fmla="*/ 3558746 w 3690552"/>
              <a:gd name="connsiteY48" fmla="*/ 0 h 1705232"/>
              <a:gd name="connsiteX49" fmla="*/ 3690552 w 3690552"/>
              <a:gd name="connsiteY49" fmla="*/ 0 h 1705232"/>
              <a:gd name="connsiteX50" fmla="*/ 3690552 w 3690552"/>
              <a:gd name="connsiteY50" fmla="*/ 506627 h 1705232"/>
              <a:gd name="connsiteX51" fmla="*/ 3558746 w 3690552"/>
              <a:gd name="connsiteY51" fmla="*/ 506627 h 1705232"/>
              <a:gd name="connsiteX52" fmla="*/ 3558746 w 3690552"/>
              <a:gd name="connsiteY52" fmla="*/ 506627 h 1705232"/>
              <a:gd name="connsiteX53" fmla="*/ 3558746 w 3690552"/>
              <a:gd name="connsiteY53" fmla="*/ 539578 h 1705232"/>
              <a:gd name="connsiteX54" fmla="*/ 3130379 w 3690552"/>
              <a:gd name="connsiteY54" fmla="*/ 539578 h 1705232"/>
              <a:gd name="connsiteX55" fmla="*/ 3130379 w 3690552"/>
              <a:gd name="connsiteY55" fmla="*/ 568411 h 1705232"/>
              <a:gd name="connsiteX56" fmla="*/ 2998573 w 3690552"/>
              <a:gd name="connsiteY56" fmla="*/ 568411 h 1705232"/>
              <a:gd name="connsiteX57" fmla="*/ 2998573 w 3690552"/>
              <a:gd name="connsiteY57" fmla="*/ 593124 h 1705232"/>
              <a:gd name="connsiteX58" fmla="*/ 2730843 w 3690552"/>
              <a:gd name="connsiteY58" fmla="*/ 593124 h 1705232"/>
              <a:gd name="connsiteX59" fmla="*/ 2730843 w 3690552"/>
              <a:gd name="connsiteY59" fmla="*/ 621956 h 1705232"/>
              <a:gd name="connsiteX60" fmla="*/ 2603157 w 3690552"/>
              <a:gd name="connsiteY60" fmla="*/ 621956 h 1705232"/>
              <a:gd name="connsiteX61" fmla="*/ 2603157 w 3690552"/>
              <a:gd name="connsiteY61" fmla="*/ 646670 h 1705232"/>
              <a:gd name="connsiteX62" fmla="*/ 2331308 w 3690552"/>
              <a:gd name="connsiteY62" fmla="*/ 646670 h 1705232"/>
              <a:gd name="connsiteX63" fmla="*/ 2331308 w 3690552"/>
              <a:gd name="connsiteY63" fmla="*/ 675502 h 1705232"/>
              <a:gd name="connsiteX64" fmla="*/ 2170671 w 3690552"/>
              <a:gd name="connsiteY64" fmla="*/ 675502 h 1705232"/>
              <a:gd name="connsiteX65" fmla="*/ 2170671 w 3690552"/>
              <a:gd name="connsiteY65" fmla="*/ 704335 h 1705232"/>
              <a:gd name="connsiteX66" fmla="*/ 2051222 w 3690552"/>
              <a:gd name="connsiteY66" fmla="*/ 704335 h 1705232"/>
              <a:gd name="connsiteX67" fmla="*/ 2051222 w 3690552"/>
              <a:gd name="connsiteY67" fmla="*/ 753762 h 1705232"/>
              <a:gd name="connsiteX68" fmla="*/ 1923535 w 3690552"/>
              <a:gd name="connsiteY68" fmla="*/ 753762 h 1705232"/>
              <a:gd name="connsiteX69" fmla="*/ 1923535 w 3690552"/>
              <a:gd name="connsiteY69" fmla="*/ 786713 h 1705232"/>
              <a:gd name="connsiteX70" fmla="*/ 1655806 w 3690552"/>
              <a:gd name="connsiteY70" fmla="*/ 786713 h 1705232"/>
              <a:gd name="connsiteX71" fmla="*/ 1655806 w 3690552"/>
              <a:gd name="connsiteY71" fmla="*/ 786713 h 1705232"/>
              <a:gd name="connsiteX72" fmla="*/ 1655806 w 3690552"/>
              <a:gd name="connsiteY72" fmla="*/ 844378 h 1705232"/>
              <a:gd name="connsiteX73" fmla="*/ 1511643 w 3690552"/>
              <a:gd name="connsiteY73" fmla="*/ 844378 h 1705232"/>
              <a:gd name="connsiteX74" fmla="*/ 1371600 w 3690552"/>
              <a:gd name="connsiteY74" fmla="*/ 844378 h 1705232"/>
              <a:gd name="connsiteX75" fmla="*/ 1371600 w 3690552"/>
              <a:gd name="connsiteY75" fmla="*/ 1009135 h 1705232"/>
              <a:gd name="connsiteX76" fmla="*/ 1243914 w 3690552"/>
              <a:gd name="connsiteY76" fmla="*/ 1009135 h 1705232"/>
              <a:gd name="connsiteX77" fmla="*/ 1243914 w 3690552"/>
              <a:gd name="connsiteY77" fmla="*/ 1062681 h 1705232"/>
              <a:gd name="connsiteX78" fmla="*/ 1091514 w 3690552"/>
              <a:gd name="connsiteY78" fmla="*/ 1062681 h 1705232"/>
              <a:gd name="connsiteX79" fmla="*/ 1091514 w 3690552"/>
              <a:gd name="connsiteY79" fmla="*/ 1145059 h 1705232"/>
              <a:gd name="connsiteX80" fmla="*/ 951471 w 3690552"/>
              <a:gd name="connsiteY80" fmla="*/ 1145059 h 1705232"/>
              <a:gd name="connsiteX81" fmla="*/ 951471 w 3690552"/>
              <a:gd name="connsiteY81" fmla="*/ 1260389 h 1705232"/>
              <a:gd name="connsiteX82" fmla="*/ 811427 w 3690552"/>
              <a:gd name="connsiteY82" fmla="*/ 1260389 h 1705232"/>
              <a:gd name="connsiteX83" fmla="*/ 811427 w 3690552"/>
              <a:gd name="connsiteY83" fmla="*/ 1342767 h 1705232"/>
              <a:gd name="connsiteX84" fmla="*/ 687860 w 3690552"/>
              <a:gd name="connsiteY84" fmla="*/ 1342767 h 1705232"/>
              <a:gd name="connsiteX85" fmla="*/ 687860 w 3690552"/>
              <a:gd name="connsiteY85" fmla="*/ 1499286 h 1705232"/>
              <a:gd name="connsiteX86" fmla="*/ 551935 w 3690552"/>
              <a:gd name="connsiteY86" fmla="*/ 1499286 h 1705232"/>
              <a:gd name="connsiteX87" fmla="*/ 551935 w 3690552"/>
              <a:gd name="connsiteY87" fmla="*/ 1589902 h 1705232"/>
              <a:gd name="connsiteX88" fmla="*/ 407773 w 3690552"/>
              <a:gd name="connsiteY88" fmla="*/ 1589902 h 1705232"/>
              <a:gd name="connsiteX89" fmla="*/ 407773 w 3690552"/>
              <a:gd name="connsiteY89" fmla="*/ 1676400 h 1705232"/>
              <a:gd name="connsiteX90" fmla="*/ 259492 w 3690552"/>
              <a:gd name="connsiteY90" fmla="*/ 1676400 h 1705232"/>
              <a:gd name="connsiteX91" fmla="*/ 259492 w 3690552"/>
              <a:gd name="connsiteY91" fmla="*/ 1705232 h 1705232"/>
              <a:gd name="connsiteX92" fmla="*/ 0 w 3690552"/>
              <a:gd name="connsiteY92" fmla="*/ 1701113 h 1705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690552" h="1705232">
                <a:moveTo>
                  <a:pt x="0" y="1701113"/>
                </a:moveTo>
                <a:lnTo>
                  <a:pt x="0" y="1635211"/>
                </a:lnTo>
                <a:lnTo>
                  <a:pt x="135925" y="1635211"/>
                </a:lnTo>
                <a:lnTo>
                  <a:pt x="135925" y="1548713"/>
                </a:lnTo>
                <a:lnTo>
                  <a:pt x="288325" y="1548713"/>
                </a:lnTo>
                <a:lnTo>
                  <a:pt x="288325" y="1458097"/>
                </a:lnTo>
                <a:lnTo>
                  <a:pt x="428368" y="1458097"/>
                </a:lnTo>
                <a:lnTo>
                  <a:pt x="428368" y="1285102"/>
                </a:lnTo>
                <a:lnTo>
                  <a:pt x="551935" y="1285102"/>
                </a:lnTo>
                <a:lnTo>
                  <a:pt x="551935" y="1235675"/>
                </a:lnTo>
                <a:lnTo>
                  <a:pt x="551935" y="1116227"/>
                </a:lnTo>
                <a:lnTo>
                  <a:pt x="704335" y="1116227"/>
                </a:lnTo>
                <a:lnTo>
                  <a:pt x="704335" y="902043"/>
                </a:lnTo>
                <a:lnTo>
                  <a:pt x="819665" y="902043"/>
                </a:lnTo>
                <a:lnTo>
                  <a:pt x="819665" y="823784"/>
                </a:lnTo>
                <a:lnTo>
                  <a:pt x="963827" y="823784"/>
                </a:lnTo>
                <a:lnTo>
                  <a:pt x="963827" y="675502"/>
                </a:lnTo>
                <a:lnTo>
                  <a:pt x="1095633" y="675502"/>
                </a:lnTo>
                <a:lnTo>
                  <a:pt x="1095633" y="580767"/>
                </a:lnTo>
                <a:lnTo>
                  <a:pt x="1231557" y="580767"/>
                </a:lnTo>
                <a:lnTo>
                  <a:pt x="1231557" y="506627"/>
                </a:lnTo>
                <a:lnTo>
                  <a:pt x="1371600" y="506627"/>
                </a:lnTo>
                <a:lnTo>
                  <a:pt x="1371600" y="366584"/>
                </a:lnTo>
                <a:lnTo>
                  <a:pt x="1515762" y="366584"/>
                </a:lnTo>
                <a:lnTo>
                  <a:pt x="1515762" y="325394"/>
                </a:lnTo>
                <a:lnTo>
                  <a:pt x="1515762" y="308919"/>
                </a:lnTo>
                <a:lnTo>
                  <a:pt x="1787611" y="308919"/>
                </a:lnTo>
                <a:lnTo>
                  <a:pt x="1787611" y="275967"/>
                </a:lnTo>
                <a:lnTo>
                  <a:pt x="1907060" y="275967"/>
                </a:lnTo>
                <a:lnTo>
                  <a:pt x="1907060" y="251254"/>
                </a:lnTo>
                <a:lnTo>
                  <a:pt x="2059460" y="251254"/>
                </a:lnTo>
                <a:lnTo>
                  <a:pt x="2059460" y="197708"/>
                </a:lnTo>
                <a:lnTo>
                  <a:pt x="2187146" y="197708"/>
                </a:lnTo>
                <a:lnTo>
                  <a:pt x="2187146" y="172994"/>
                </a:lnTo>
                <a:lnTo>
                  <a:pt x="2323071" y="172994"/>
                </a:lnTo>
                <a:lnTo>
                  <a:pt x="2323071" y="144162"/>
                </a:lnTo>
                <a:lnTo>
                  <a:pt x="2599038" y="144162"/>
                </a:lnTo>
                <a:lnTo>
                  <a:pt x="2599038" y="119448"/>
                </a:lnTo>
                <a:lnTo>
                  <a:pt x="2734962" y="119448"/>
                </a:lnTo>
                <a:lnTo>
                  <a:pt x="2734962" y="90616"/>
                </a:lnTo>
                <a:lnTo>
                  <a:pt x="3010930" y="90616"/>
                </a:lnTo>
                <a:lnTo>
                  <a:pt x="3010930" y="90616"/>
                </a:lnTo>
                <a:lnTo>
                  <a:pt x="3010930" y="61784"/>
                </a:lnTo>
                <a:lnTo>
                  <a:pt x="3150973" y="61784"/>
                </a:lnTo>
                <a:lnTo>
                  <a:pt x="3150973" y="61784"/>
                </a:lnTo>
                <a:lnTo>
                  <a:pt x="3150973" y="61784"/>
                </a:lnTo>
                <a:lnTo>
                  <a:pt x="3150973" y="24713"/>
                </a:lnTo>
                <a:lnTo>
                  <a:pt x="3558746" y="24713"/>
                </a:lnTo>
                <a:lnTo>
                  <a:pt x="3558746" y="0"/>
                </a:lnTo>
                <a:lnTo>
                  <a:pt x="3690552" y="0"/>
                </a:lnTo>
                <a:lnTo>
                  <a:pt x="3690552" y="506627"/>
                </a:lnTo>
                <a:lnTo>
                  <a:pt x="3558746" y="506627"/>
                </a:lnTo>
                <a:lnTo>
                  <a:pt x="3558746" y="506627"/>
                </a:lnTo>
                <a:lnTo>
                  <a:pt x="3558746" y="539578"/>
                </a:lnTo>
                <a:lnTo>
                  <a:pt x="3130379" y="539578"/>
                </a:lnTo>
                <a:lnTo>
                  <a:pt x="3130379" y="568411"/>
                </a:lnTo>
                <a:lnTo>
                  <a:pt x="2998573" y="568411"/>
                </a:lnTo>
                <a:lnTo>
                  <a:pt x="2998573" y="593124"/>
                </a:lnTo>
                <a:lnTo>
                  <a:pt x="2730843" y="593124"/>
                </a:lnTo>
                <a:lnTo>
                  <a:pt x="2730843" y="621956"/>
                </a:lnTo>
                <a:lnTo>
                  <a:pt x="2603157" y="621956"/>
                </a:lnTo>
                <a:lnTo>
                  <a:pt x="2603157" y="646670"/>
                </a:lnTo>
                <a:lnTo>
                  <a:pt x="2331308" y="646670"/>
                </a:lnTo>
                <a:lnTo>
                  <a:pt x="2331308" y="675502"/>
                </a:lnTo>
                <a:lnTo>
                  <a:pt x="2170671" y="675502"/>
                </a:lnTo>
                <a:lnTo>
                  <a:pt x="2170671" y="704335"/>
                </a:lnTo>
                <a:lnTo>
                  <a:pt x="2051222" y="704335"/>
                </a:lnTo>
                <a:lnTo>
                  <a:pt x="2051222" y="753762"/>
                </a:lnTo>
                <a:lnTo>
                  <a:pt x="1923535" y="753762"/>
                </a:lnTo>
                <a:lnTo>
                  <a:pt x="1923535" y="786713"/>
                </a:lnTo>
                <a:lnTo>
                  <a:pt x="1655806" y="786713"/>
                </a:lnTo>
                <a:lnTo>
                  <a:pt x="1655806" y="786713"/>
                </a:lnTo>
                <a:lnTo>
                  <a:pt x="1655806" y="844378"/>
                </a:lnTo>
                <a:lnTo>
                  <a:pt x="1511643" y="844378"/>
                </a:lnTo>
                <a:lnTo>
                  <a:pt x="1371600" y="844378"/>
                </a:lnTo>
                <a:lnTo>
                  <a:pt x="1371600" y="1009135"/>
                </a:lnTo>
                <a:lnTo>
                  <a:pt x="1243914" y="1009135"/>
                </a:lnTo>
                <a:lnTo>
                  <a:pt x="1243914" y="1062681"/>
                </a:lnTo>
                <a:lnTo>
                  <a:pt x="1091514" y="1062681"/>
                </a:lnTo>
                <a:lnTo>
                  <a:pt x="1091514" y="1145059"/>
                </a:lnTo>
                <a:lnTo>
                  <a:pt x="951471" y="1145059"/>
                </a:lnTo>
                <a:lnTo>
                  <a:pt x="951471" y="1260389"/>
                </a:lnTo>
                <a:lnTo>
                  <a:pt x="811427" y="1260389"/>
                </a:lnTo>
                <a:lnTo>
                  <a:pt x="811427" y="1342767"/>
                </a:lnTo>
                <a:lnTo>
                  <a:pt x="687860" y="1342767"/>
                </a:lnTo>
                <a:lnTo>
                  <a:pt x="687860" y="1499286"/>
                </a:lnTo>
                <a:lnTo>
                  <a:pt x="551935" y="1499286"/>
                </a:lnTo>
                <a:lnTo>
                  <a:pt x="551935" y="1589902"/>
                </a:lnTo>
                <a:lnTo>
                  <a:pt x="407773" y="1589902"/>
                </a:lnTo>
                <a:lnTo>
                  <a:pt x="407773" y="1676400"/>
                </a:lnTo>
                <a:lnTo>
                  <a:pt x="259492" y="1676400"/>
                </a:lnTo>
                <a:lnTo>
                  <a:pt x="259492" y="1705232"/>
                </a:lnTo>
                <a:lnTo>
                  <a:pt x="0" y="1701113"/>
                </a:lnTo>
                <a:close/>
              </a:path>
            </a:pathLst>
          </a:custGeom>
          <a:solidFill>
            <a:schemeClr val="accent2">
              <a:lumMod val="60000"/>
              <a:lumOff val="40000"/>
              <a:alpha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Freeform: Shape 5">
            <a:extLst>
              <a:ext uri="{FF2B5EF4-FFF2-40B4-BE49-F238E27FC236}">
                <a16:creationId xmlns:a16="http://schemas.microsoft.com/office/drawing/2014/main" id="{C64DA9A1-925E-4C69-A29F-6770109A52C0}"/>
              </a:ext>
            </a:extLst>
          </p:cNvPr>
          <p:cNvSpPr/>
          <p:nvPr/>
        </p:nvSpPr>
        <p:spPr bwMode="auto">
          <a:xfrm>
            <a:off x="1837038" y="3323968"/>
            <a:ext cx="3830594" cy="1544594"/>
          </a:xfrm>
          <a:custGeom>
            <a:avLst/>
            <a:gdLst>
              <a:gd name="connsiteX0" fmla="*/ 0 w 3830594"/>
              <a:gd name="connsiteY0" fmla="*/ 1544594 h 1544594"/>
              <a:gd name="connsiteX1" fmla="*/ 131805 w 3830594"/>
              <a:gd name="connsiteY1" fmla="*/ 1544594 h 1544594"/>
              <a:gd name="connsiteX2" fmla="*/ 131805 w 3830594"/>
              <a:gd name="connsiteY2" fmla="*/ 1515762 h 1544594"/>
              <a:gd name="connsiteX3" fmla="*/ 271848 w 3830594"/>
              <a:gd name="connsiteY3" fmla="*/ 1515762 h 1544594"/>
              <a:gd name="connsiteX4" fmla="*/ 271848 w 3830594"/>
              <a:gd name="connsiteY4" fmla="*/ 1466335 h 1544594"/>
              <a:gd name="connsiteX5" fmla="*/ 399535 w 3830594"/>
              <a:gd name="connsiteY5" fmla="*/ 1466335 h 1544594"/>
              <a:gd name="connsiteX6" fmla="*/ 399535 w 3830594"/>
              <a:gd name="connsiteY6" fmla="*/ 1416908 h 1544594"/>
              <a:gd name="connsiteX7" fmla="*/ 543697 w 3830594"/>
              <a:gd name="connsiteY7" fmla="*/ 1416908 h 1544594"/>
              <a:gd name="connsiteX8" fmla="*/ 543697 w 3830594"/>
              <a:gd name="connsiteY8" fmla="*/ 1268627 h 1544594"/>
              <a:gd name="connsiteX9" fmla="*/ 687859 w 3830594"/>
              <a:gd name="connsiteY9" fmla="*/ 1268627 h 1544594"/>
              <a:gd name="connsiteX10" fmla="*/ 687859 w 3830594"/>
              <a:gd name="connsiteY10" fmla="*/ 1140940 h 1544594"/>
              <a:gd name="connsiteX11" fmla="*/ 823784 w 3830594"/>
              <a:gd name="connsiteY11" fmla="*/ 1140940 h 1544594"/>
              <a:gd name="connsiteX12" fmla="*/ 823784 w 3830594"/>
              <a:gd name="connsiteY12" fmla="*/ 951470 h 1544594"/>
              <a:gd name="connsiteX13" fmla="*/ 955589 w 3830594"/>
              <a:gd name="connsiteY13" fmla="*/ 951470 h 1544594"/>
              <a:gd name="connsiteX14" fmla="*/ 955589 w 3830594"/>
              <a:gd name="connsiteY14" fmla="*/ 869091 h 1544594"/>
              <a:gd name="connsiteX15" fmla="*/ 1083276 w 3830594"/>
              <a:gd name="connsiteY15" fmla="*/ 869091 h 1544594"/>
              <a:gd name="connsiteX16" fmla="*/ 1083276 w 3830594"/>
              <a:gd name="connsiteY16" fmla="*/ 733167 h 1544594"/>
              <a:gd name="connsiteX17" fmla="*/ 1231557 w 3830594"/>
              <a:gd name="connsiteY17" fmla="*/ 733167 h 1544594"/>
              <a:gd name="connsiteX18" fmla="*/ 1231557 w 3830594"/>
              <a:gd name="connsiteY18" fmla="*/ 646670 h 1544594"/>
              <a:gd name="connsiteX19" fmla="*/ 1363362 w 3830594"/>
              <a:gd name="connsiteY19" fmla="*/ 646670 h 1544594"/>
              <a:gd name="connsiteX20" fmla="*/ 1363362 w 3830594"/>
              <a:gd name="connsiteY20" fmla="*/ 560173 h 1544594"/>
              <a:gd name="connsiteX21" fmla="*/ 1499286 w 3830594"/>
              <a:gd name="connsiteY21" fmla="*/ 560173 h 1544594"/>
              <a:gd name="connsiteX22" fmla="*/ 1499286 w 3830594"/>
              <a:gd name="connsiteY22" fmla="*/ 428367 h 1544594"/>
              <a:gd name="connsiteX23" fmla="*/ 1635211 w 3830594"/>
              <a:gd name="connsiteY23" fmla="*/ 428367 h 1544594"/>
              <a:gd name="connsiteX24" fmla="*/ 1635211 w 3830594"/>
              <a:gd name="connsiteY24" fmla="*/ 370702 h 1544594"/>
              <a:gd name="connsiteX25" fmla="*/ 1915297 w 3830594"/>
              <a:gd name="connsiteY25" fmla="*/ 370702 h 1544594"/>
              <a:gd name="connsiteX26" fmla="*/ 1915297 w 3830594"/>
              <a:gd name="connsiteY26" fmla="*/ 370702 h 1544594"/>
              <a:gd name="connsiteX27" fmla="*/ 1915297 w 3830594"/>
              <a:gd name="connsiteY27" fmla="*/ 337751 h 1544594"/>
              <a:gd name="connsiteX28" fmla="*/ 2051221 w 3830594"/>
              <a:gd name="connsiteY28" fmla="*/ 337751 h 1544594"/>
              <a:gd name="connsiteX29" fmla="*/ 2051221 w 3830594"/>
              <a:gd name="connsiteY29" fmla="*/ 317156 h 1544594"/>
              <a:gd name="connsiteX30" fmla="*/ 2195384 w 3830594"/>
              <a:gd name="connsiteY30" fmla="*/ 317156 h 1544594"/>
              <a:gd name="connsiteX31" fmla="*/ 2195384 w 3830594"/>
              <a:gd name="connsiteY31" fmla="*/ 259491 h 1544594"/>
              <a:gd name="connsiteX32" fmla="*/ 2314832 w 3830594"/>
              <a:gd name="connsiteY32" fmla="*/ 259491 h 1544594"/>
              <a:gd name="connsiteX33" fmla="*/ 2314832 w 3830594"/>
              <a:gd name="connsiteY33" fmla="*/ 259491 h 1544594"/>
              <a:gd name="connsiteX34" fmla="*/ 2314832 w 3830594"/>
              <a:gd name="connsiteY34" fmla="*/ 230659 h 1544594"/>
              <a:gd name="connsiteX35" fmla="*/ 2458994 w 3830594"/>
              <a:gd name="connsiteY35" fmla="*/ 230659 h 1544594"/>
              <a:gd name="connsiteX36" fmla="*/ 2458994 w 3830594"/>
              <a:gd name="connsiteY36" fmla="*/ 205946 h 1544594"/>
              <a:gd name="connsiteX37" fmla="*/ 2718486 w 3830594"/>
              <a:gd name="connsiteY37" fmla="*/ 205946 h 1544594"/>
              <a:gd name="connsiteX38" fmla="*/ 2718486 w 3830594"/>
              <a:gd name="connsiteY38" fmla="*/ 172994 h 1544594"/>
              <a:gd name="connsiteX39" fmla="*/ 2862648 w 3830594"/>
              <a:gd name="connsiteY39" fmla="*/ 172994 h 1544594"/>
              <a:gd name="connsiteX40" fmla="*/ 2862648 w 3830594"/>
              <a:gd name="connsiteY40" fmla="*/ 148281 h 1544594"/>
              <a:gd name="connsiteX41" fmla="*/ 3134497 w 3830594"/>
              <a:gd name="connsiteY41" fmla="*/ 148281 h 1544594"/>
              <a:gd name="connsiteX42" fmla="*/ 3134497 w 3830594"/>
              <a:gd name="connsiteY42" fmla="*/ 148281 h 1544594"/>
              <a:gd name="connsiteX43" fmla="*/ 3134497 w 3830594"/>
              <a:gd name="connsiteY43" fmla="*/ 148281 h 1544594"/>
              <a:gd name="connsiteX44" fmla="*/ 3134497 w 3830594"/>
              <a:gd name="connsiteY44" fmla="*/ 119448 h 1544594"/>
              <a:gd name="connsiteX45" fmla="*/ 3282778 w 3830594"/>
              <a:gd name="connsiteY45" fmla="*/ 119448 h 1544594"/>
              <a:gd name="connsiteX46" fmla="*/ 3282778 w 3830594"/>
              <a:gd name="connsiteY46" fmla="*/ 94735 h 1544594"/>
              <a:gd name="connsiteX47" fmla="*/ 3665838 w 3830594"/>
              <a:gd name="connsiteY47" fmla="*/ 94735 h 1544594"/>
              <a:gd name="connsiteX48" fmla="*/ 3665838 w 3830594"/>
              <a:gd name="connsiteY48" fmla="*/ 94735 h 1544594"/>
              <a:gd name="connsiteX49" fmla="*/ 3665838 w 3830594"/>
              <a:gd name="connsiteY49" fmla="*/ 49427 h 1544594"/>
              <a:gd name="connsiteX50" fmla="*/ 3830594 w 3830594"/>
              <a:gd name="connsiteY50" fmla="*/ 49427 h 1544594"/>
              <a:gd name="connsiteX51" fmla="*/ 3830594 w 3830594"/>
              <a:gd name="connsiteY51" fmla="*/ 0 h 154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830594" h="1544594">
                <a:moveTo>
                  <a:pt x="0" y="1544594"/>
                </a:moveTo>
                <a:lnTo>
                  <a:pt x="131805" y="1544594"/>
                </a:lnTo>
                <a:lnTo>
                  <a:pt x="131805" y="1515762"/>
                </a:lnTo>
                <a:lnTo>
                  <a:pt x="271848" y="1515762"/>
                </a:lnTo>
                <a:lnTo>
                  <a:pt x="271848" y="1466335"/>
                </a:lnTo>
                <a:lnTo>
                  <a:pt x="399535" y="1466335"/>
                </a:lnTo>
                <a:lnTo>
                  <a:pt x="399535" y="1416908"/>
                </a:lnTo>
                <a:lnTo>
                  <a:pt x="543697" y="1416908"/>
                </a:lnTo>
                <a:lnTo>
                  <a:pt x="543697" y="1268627"/>
                </a:lnTo>
                <a:lnTo>
                  <a:pt x="687859" y="1268627"/>
                </a:lnTo>
                <a:lnTo>
                  <a:pt x="687859" y="1140940"/>
                </a:lnTo>
                <a:lnTo>
                  <a:pt x="823784" y="1140940"/>
                </a:lnTo>
                <a:lnTo>
                  <a:pt x="823784" y="951470"/>
                </a:lnTo>
                <a:lnTo>
                  <a:pt x="955589" y="951470"/>
                </a:lnTo>
                <a:lnTo>
                  <a:pt x="955589" y="869091"/>
                </a:lnTo>
                <a:lnTo>
                  <a:pt x="1083276" y="869091"/>
                </a:lnTo>
                <a:lnTo>
                  <a:pt x="1083276" y="733167"/>
                </a:lnTo>
                <a:lnTo>
                  <a:pt x="1231557" y="733167"/>
                </a:lnTo>
                <a:lnTo>
                  <a:pt x="1231557" y="646670"/>
                </a:lnTo>
                <a:lnTo>
                  <a:pt x="1363362" y="646670"/>
                </a:lnTo>
                <a:lnTo>
                  <a:pt x="1363362" y="560173"/>
                </a:lnTo>
                <a:lnTo>
                  <a:pt x="1499286" y="560173"/>
                </a:lnTo>
                <a:lnTo>
                  <a:pt x="1499286" y="428367"/>
                </a:lnTo>
                <a:lnTo>
                  <a:pt x="1635211" y="428367"/>
                </a:lnTo>
                <a:lnTo>
                  <a:pt x="1635211" y="370702"/>
                </a:lnTo>
                <a:lnTo>
                  <a:pt x="1915297" y="370702"/>
                </a:lnTo>
                <a:lnTo>
                  <a:pt x="1915297" y="370702"/>
                </a:lnTo>
                <a:lnTo>
                  <a:pt x="1915297" y="337751"/>
                </a:lnTo>
                <a:lnTo>
                  <a:pt x="2051221" y="337751"/>
                </a:lnTo>
                <a:lnTo>
                  <a:pt x="2051221" y="317156"/>
                </a:lnTo>
                <a:lnTo>
                  <a:pt x="2195384" y="317156"/>
                </a:lnTo>
                <a:lnTo>
                  <a:pt x="2195384" y="259491"/>
                </a:lnTo>
                <a:lnTo>
                  <a:pt x="2314832" y="259491"/>
                </a:lnTo>
                <a:lnTo>
                  <a:pt x="2314832" y="259491"/>
                </a:lnTo>
                <a:lnTo>
                  <a:pt x="2314832" y="230659"/>
                </a:lnTo>
                <a:lnTo>
                  <a:pt x="2458994" y="230659"/>
                </a:lnTo>
                <a:lnTo>
                  <a:pt x="2458994" y="205946"/>
                </a:lnTo>
                <a:lnTo>
                  <a:pt x="2718486" y="205946"/>
                </a:lnTo>
                <a:lnTo>
                  <a:pt x="2718486" y="172994"/>
                </a:lnTo>
                <a:lnTo>
                  <a:pt x="2862648" y="172994"/>
                </a:lnTo>
                <a:lnTo>
                  <a:pt x="2862648" y="148281"/>
                </a:lnTo>
                <a:lnTo>
                  <a:pt x="3134497" y="148281"/>
                </a:lnTo>
                <a:lnTo>
                  <a:pt x="3134497" y="148281"/>
                </a:lnTo>
                <a:lnTo>
                  <a:pt x="3134497" y="148281"/>
                </a:lnTo>
                <a:lnTo>
                  <a:pt x="3134497" y="119448"/>
                </a:lnTo>
                <a:lnTo>
                  <a:pt x="3282778" y="119448"/>
                </a:lnTo>
                <a:lnTo>
                  <a:pt x="3282778" y="94735"/>
                </a:lnTo>
                <a:lnTo>
                  <a:pt x="3665838" y="94735"/>
                </a:lnTo>
                <a:lnTo>
                  <a:pt x="3665838" y="94735"/>
                </a:lnTo>
                <a:lnTo>
                  <a:pt x="3665838" y="49427"/>
                </a:lnTo>
                <a:lnTo>
                  <a:pt x="3830594" y="49427"/>
                </a:lnTo>
                <a:lnTo>
                  <a:pt x="3830594"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Freeform: Shape 3">
            <a:extLst>
              <a:ext uri="{FF2B5EF4-FFF2-40B4-BE49-F238E27FC236}">
                <a16:creationId xmlns:a16="http://schemas.microsoft.com/office/drawing/2014/main" id="{308F202D-981C-4F90-920F-632E52C1D99C}"/>
              </a:ext>
            </a:extLst>
          </p:cNvPr>
          <p:cNvSpPr/>
          <p:nvPr/>
        </p:nvSpPr>
        <p:spPr bwMode="auto">
          <a:xfrm>
            <a:off x="1837038" y="3356919"/>
            <a:ext cx="3830594" cy="1503405"/>
          </a:xfrm>
          <a:custGeom>
            <a:avLst/>
            <a:gdLst>
              <a:gd name="connsiteX0" fmla="*/ 0 w 3830594"/>
              <a:gd name="connsiteY0" fmla="*/ 1503405 h 1503405"/>
              <a:gd name="connsiteX1" fmla="*/ 275967 w 3830594"/>
              <a:gd name="connsiteY1" fmla="*/ 1503405 h 1503405"/>
              <a:gd name="connsiteX2" fmla="*/ 275967 w 3830594"/>
              <a:gd name="connsiteY2" fmla="*/ 1437503 h 1503405"/>
              <a:gd name="connsiteX3" fmla="*/ 411892 w 3830594"/>
              <a:gd name="connsiteY3" fmla="*/ 1437503 h 1503405"/>
              <a:gd name="connsiteX4" fmla="*/ 411892 w 3830594"/>
              <a:gd name="connsiteY4" fmla="*/ 1359243 h 1503405"/>
              <a:gd name="connsiteX5" fmla="*/ 543697 w 3830594"/>
              <a:gd name="connsiteY5" fmla="*/ 1359243 h 1503405"/>
              <a:gd name="connsiteX6" fmla="*/ 543697 w 3830594"/>
              <a:gd name="connsiteY6" fmla="*/ 1231557 h 1503405"/>
              <a:gd name="connsiteX7" fmla="*/ 691978 w 3830594"/>
              <a:gd name="connsiteY7" fmla="*/ 1231557 h 1503405"/>
              <a:gd name="connsiteX8" fmla="*/ 691978 w 3830594"/>
              <a:gd name="connsiteY8" fmla="*/ 1165654 h 1503405"/>
              <a:gd name="connsiteX9" fmla="*/ 811427 w 3830594"/>
              <a:gd name="connsiteY9" fmla="*/ 1165654 h 1503405"/>
              <a:gd name="connsiteX10" fmla="*/ 811427 w 3830594"/>
              <a:gd name="connsiteY10" fmla="*/ 1075038 h 1503405"/>
              <a:gd name="connsiteX11" fmla="*/ 955589 w 3830594"/>
              <a:gd name="connsiteY11" fmla="*/ 1075038 h 1503405"/>
              <a:gd name="connsiteX12" fmla="*/ 955589 w 3830594"/>
              <a:gd name="connsiteY12" fmla="*/ 943232 h 1503405"/>
              <a:gd name="connsiteX13" fmla="*/ 1083276 w 3830594"/>
              <a:gd name="connsiteY13" fmla="*/ 943232 h 1503405"/>
              <a:gd name="connsiteX14" fmla="*/ 1083276 w 3830594"/>
              <a:gd name="connsiteY14" fmla="*/ 910281 h 1503405"/>
              <a:gd name="connsiteX15" fmla="*/ 1231557 w 3830594"/>
              <a:gd name="connsiteY15" fmla="*/ 910281 h 1503405"/>
              <a:gd name="connsiteX16" fmla="*/ 1231557 w 3830594"/>
              <a:gd name="connsiteY16" fmla="*/ 852616 h 1503405"/>
              <a:gd name="connsiteX17" fmla="*/ 1363362 w 3830594"/>
              <a:gd name="connsiteY17" fmla="*/ 852616 h 1503405"/>
              <a:gd name="connsiteX18" fmla="*/ 1363362 w 3830594"/>
              <a:gd name="connsiteY18" fmla="*/ 811427 h 1503405"/>
              <a:gd name="connsiteX19" fmla="*/ 1491048 w 3830594"/>
              <a:gd name="connsiteY19" fmla="*/ 811427 h 1503405"/>
              <a:gd name="connsiteX20" fmla="*/ 1491048 w 3830594"/>
              <a:gd name="connsiteY20" fmla="*/ 716692 h 1503405"/>
              <a:gd name="connsiteX21" fmla="*/ 1631092 w 3830594"/>
              <a:gd name="connsiteY21" fmla="*/ 716692 h 1503405"/>
              <a:gd name="connsiteX22" fmla="*/ 1631092 w 3830594"/>
              <a:gd name="connsiteY22" fmla="*/ 617838 h 1503405"/>
              <a:gd name="connsiteX23" fmla="*/ 1775254 w 3830594"/>
              <a:gd name="connsiteY23" fmla="*/ 617838 h 1503405"/>
              <a:gd name="connsiteX24" fmla="*/ 1775254 w 3830594"/>
              <a:gd name="connsiteY24" fmla="*/ 605481 h 1503405"/>
              <a:gd name="connsiteX25" fmla="*/ 1902940 w 3830594"/>
              <a:gd name="connsiteY25" fmla="*/ 605481 h 1503405"/>
              <a:gd name="connsiteX26" fmla="*/ 1902940 w 3830594"/>
              <a:gd name="connsiteY26" fmla="*/ 535459 h 1503405"/>
              <a:gd name="connsiteX27" fmla="*/ 2051221 w 3830594"/>
              <a:gd name="connsiteY27" fmla="*/ 535459 h 1503405"/>
              <a:gd name="connsiteX28" fmla="*/ 2051221 w 3830594"/>
              <a:gd name="connsiteY28" fmla="*/ 481913 h 1503405"/>
              <a:gd name="connsiteX29" fmla="*/ 2314832 w 3830594"/>
              <a:gd name="connsiteY29" fmla="*/ 481913 h 1503405"/>
              <a:gd name="connsiteX30" fmla="*/ 2314832 w 3830594"/>
              <a:gd name="connsiteY30" fmla="*/ 428367 h 1503405"/>
              <a:gd name="connsiteX31" fmla="*/ 2454876 w 3830594"/>
              <a:gd name="connsiteY31" fmla="*/ 428367 h 1503405"/>
              <a:gd name="connsiteX32" fmla="*/ 2454876 w 3830594"/>
              <a:gd name="connsiteY32" fmla="*/ 358346 h 1503405"/>
              <a:gd name="connsiteX33" fmla="*/ 2594919 w 3830594"/>
              <a:gd name="connsiteY33" fmla="*/ 358346 h 1503405"/>
              <a:gd name="connsiteX34" fmla="*/ 2594919 w 3830594"/>
              <a:gd name="connsiteY34" fmla="*/ 280086 h 1503405"/>
              <a:gd name="connsiteX35" fmla="*/ 2722605 w 3830594"/>
              <a:gd name="connsiteY35" fmla="*/ 280086 h 1503405"/>
              <a:gd name="connsiteX36" fmla="*/ 2722605 w 3830594"/>
              <a:gd name="connsiteY36" fmla="*/ 201827 h 1503405"/>
              <a:gd name="connsiteX37" fmla="*/ 2870886 w 3830594"/>
              <a:gd name="connsiteY37" fmla="*/ 201827 h 1503405"/>
              <a:gd name="connsiteX38" fmla="*/ 2870886 w 3830594"/>
              <a:gd name="connsiteY38" fmla="*/ 152400 h 1503405"/>
              <a:gd name="connsiteX39" fmla="*/ 3002692 w 3830594"/>
              <a:gd name="connsiteY39" fmla="*/ 152400 h 1503405"/>
              <a:gd name="connsiteX40" fmla="*/ 3002692 w 3830594"/>
              <a:gd name="connsiteY40" fmla="*/ 135924 h 1503405"/>
              <a:gd name="connsiteX41" fmla="*/ 3282778 w 3830594"/>
              <a:gd name="connsiteY41" fmla="*/ 135924 h 1503405"/>
              <a:gd name="connsiteX42" fmla="*/ 3282778 w 3830594"/>
              <a:gd name="connsiteY42" fmla="*/ 111211 h 1503405"/>
              <a:gd name="connsiteX43" fmla="*/ 3550508 w 3830594"/>
              <a:gd name="connsiteY43" fmla="*/ 111211 h 1503405"/>
              <a:gd name="connsiteX44" fmla="*/ 3550508 w 3830594"/>
              <a:gd name="connsiteY44" fmla="*/ 28832 h 1503405"/>
              <a:gd name="connsiteX45" fmla="*/ 3690551 w 3830594"/>
              <a:gd name="connsiteY45" fmla="*/ 28832 h 1503405"/>
              <a:gd name="connsiteX46" fmla="*/ 3690551 w 3830594"/>
              <a:gd name="connsiteY46" fmla="*/ 0 h 1503405"/>
              <a:gd name="connsiteX47" fmla="*/ 3830594 w 3830594"/>
              <a:gd name="connsiteY47" fmla="*/ 0 h 1503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830594" h="1503405">
                <a:moveTo>
                  <a:pt x="0" y="1503405"/>
                </a:moveTo>
                <a:lnTo>
                  <a:pt x="275967" y="1503405"/>
                </a:lnTo>
                <a:lnTo>
                  <a:pt x="275967" y="1437503"/>
                </a:lnTo>
                <a:lnTo>
                  <a:pt x="411892" y="1437503"/>
                </a:lnTo>
                <a:lnTo>
                  <a:pt x="411892" y="1359243"/>
                </a:lnTo>
                <a:lnTo>
                  <a:pt x="543697" y="1359243"/>
                </a:lnTo>
                <a:lnTo>
                  <a:pt x="543697" y="1231557"/>
                </a:lnTo>
                <a:lnTo>
                  <a:pt x="691978" y="1231557"/>
                </a:lnTo>
                <a:lnTo>
                  <a:pt x="691978" y="1165654"/>
                </a:lnTo>
                <a:lnTo>
                  <a:pt x="811427" y="1165654"/>
                </a:lnTo>
                <a:lnTo>
                  <a:pt x="811427" y="1075038"/>
                </a:lnTo>
                <a:lnTo>
                  <a:pt x="955589" y="1075038"/>
                </a:lnTo>
                <a:lnTo>
                  <a:pt x="955589" y="943232"/>
                </a:lnTo>
                <a:lnTo>
                  <a:pt x="1083276" y="943232"/>
                </a:lnTo>
                <a:lnTo>
                  <a:pt x="1083276" y="910281"/>
                </a:lnTo>
                <a:lnTo>
                  <a:pt x="1231557" y="910281"/>
                </a:lnTo>
                <a:lnTo>
                  <a:pt x="1231557" y="852616"/>
                </a:lnTo>
                <a:lnTo>
                  <a:pt x="1363362" y="852616"/>
                </a:lnTo>
                <a:lnTo>
                  <a:pt x="1363362" y="811427"/>
                </a:lnTo>
                <a:lnTo>
                  <a:pt x="1491048" y="811427"/>
                </a:lnTo>
                <a:lnTo>
                  <a:pt x="1491048" y="716692"/>
                </a:lnTo>
                <a:lnTo>
                  <a:pt x="1631092" y="716692"/>
                </a:lnTo>
                <a:lnTo>
                  <a:pt x="1631092" y="617838"/>
                </a:lnTo>
                <a:lnTo>
                  <a:pt x="1775254" y="617838"/>
                </a:lnTo>
                <a:lnTo>
                  <a:pt x="1775254" y="605481"/>
                </a:lnTo>
                <a:lnTo>
                  <a:pt x="1902940" y="605481"/>
                </a:lnTo>
                <a:lnTo>
                  <a:pt x="1902940" y="535459"/>
                </a:lnTo>
                <a:lnTo>
                  <a:pt x="2051221" y="535459"/>
                </a:lnTo>
                <a:lnTo>
                  <a:pt x="2051221" y="481913"/>
                </a:lnTo>
                <a:lnTo>
                  <a:pt x="2314832" y="481913"/>
                </a:lnTo>
                <a:lnTo>
                  <a:pt x="2314832" y="428367"/>
                </a:lnTo>
                <a:lnTo>
                  <a:pt x="2454876" y="428367"/>
                </a:lnTo>
                <a:lnTo>
                  <a:pt x="2454876" y="358346"/>
                </a:lnTo>
                <a:lnTo>
                  <a:pt x="2594919" y="358346"/>
                </a:lnTo>
                <a:lnTo>
                  <a:pt x="2594919" y="280086"/>
                </a:lnTo>
                <a:lnTo>
                  <a:pt x="2722605" y="280086"/>
                </a:lnTo>
                <a:lnTo>
                  <a:pt x="2722605" y="201827"/>
                </a:lnTo>
                <a:lnTo>
                  <a:pt x="2870886" y="201827"/>
                </a:lnTo>
                <a:lnTo>
                  <a:pt x="2870886" y="152400"/>
                </a:lnTo>
                <a:lnTo>
                  <a:pt x="3002692" y="152400"/>
                </a:lnTo>
                <a:lnTo>
                  <a:pt x="3002692" y="135924"/>
                </a:lnTo>
                <a:lnTo>
                  <a:pt x="3282778" y="135924"/>
                </a:lnTo>
                <a:lnTo>
                  <a:pt x="3282778" y="111211"/>
                </a:lnTo>
                <a:lnTo>
                  <a:pt x="3550508" y="111211"/>
                </a:lnTo>
                <a:lnTo>
                  <a:pt x="3550508" y="28832"/>
                </a:lnTo>
                <a:lnTo>
                  <a:pt x="3690551" y="28832"/>
                </a:lnTo>
                <a:lnTo>
                  <a:pt x="3690551" y="0"/>
                </a:lnTo>
                <a:lnTo>
                  <a:pt x="3830594"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D8C4D3E-06E2-4C43-B84E-95DCFD78236E}"/>
              </a:ext>
            </a:extLst>
          </p:cNvPr>
          <p:cNvSpPr>
            <a:spLocks noGrp="1"/>
          </p:cNvSpPr>
          <p:nvPr>
            <p:ph type="title"/>
          </p:nvPr>
        </p:nvSpPr>
        <p:spPr/>
        <p:txBody>
          <a:bodyPr/>
          <a:lstStyle/>
          <a:p>
            <a:r>
              <a:rPr lang="en-US" dirty="0"/>
              <a:t>NIAID ACTT-1: Time to Recovery</a:t>
            </a:r>
          </a:p>
        </p:txBody>
      </p:sp>
      <p:sp>
        <p:nvSpPr>
          <p:cNvPr id="9" name="TextBox 8">
            <a:extLst>
              <a:ext uri="{FF2B5EF4-FFF2-40B4-BE49-F238E27FC236}">
                <a16:creationId xmlns:a16="http://schemas.microsoft.com/office/drawing/2014/main" id="{7551D6F6-8623-440F-B480-A54324A0D13C}"/>
              </a:ext>
            </a:extLst>
          </p:cNvPr>
          <p:cNvSpPr txBox="1"/>
          <p:nvPr/>
        </p:nvSpPr>
        <p:spPr bwMode="auto">
          <a:xfrm>
            <a:off x="1733247" y="1493011"/>
            <a:ext cx="4362753"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High-Flow Oxygen or Noninvasive Mechanical Ventilation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Ordinal Score = 6)</a:t>
            </a:r>
          </a:p>
        </p:txBody>
      </p:sp>
      <p:sp>
        <p:nvSpPr>
          <p:cNvPr id="11" name="TextBox 10">
            <a:extLst>
              <a:ext uri="{FF2B5EF4-FFF2-40B4-BE49-F238E27FC236}">
                <a16:creationId xmlns:a16="http://schemas.microsoft.com/office/drawing/2014/main" id="{3494A1F5-6CDC-4C26-BC25-6062B7ADAD49}"/>
              </a:ext>
            </a:extLst>
          </p:cNvPr>
          <p:cNvSpPr txBox="1"/>
          <p:nvPr/>
        </p:nvSpPr>
        <p:spPr bwMode="auto">
          <a:xfrm>
            <a:off x="7599498" y="1493011"/>
            <a:ext cx="325935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Mechanical Ventilation or ECMO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Ordinal Score = 7)</a:t>
            </a:r>
          </a:p>
        </p:txBody>
      </p:sp>
      <p:sp>
        <p:nvSpPr>
          <p:cNvPr id="17" name="TextBox 16">
            <a:extLst>
              <a:ext uri="{FF2B5EF4-FFF2-40B4-BE49-F238E27FC236}">
                <a16:creationId xmlns:a16="http://schemas.microsoft.com/office/drawing/2014/main" id="{E8930BF9-D63A-4AA3-B3F9-108832B1C8EE}"/>
              </a:ext>
            </a:extLst>
          </p:cNvPr>
          <p:cNvSpPr txBox="1"/>
          <p:nvPr/>
        </p:nvSpPr>
        <p:spPr bwMode="auto">
          <a:xfrm rot="16200000">
            <a:off x="-372530" y="3496094"/>
            <a:ext cx="288808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Recovered</a:t>
            </a:r>
          </a:p>
        </p:txBody>
      </p:sp>
      <p:sp>
        <p:nvSpPr>
          <p:cNvPr id="19" name="TextBox 18">
            <a:extLst>
              <a:ext uri="{FF2B5EF4-FFF2-40B4-BE49-F238E27FC236}">
                <a16:creationId xmlns:a16="http://schemas.microsoft.com/office/drawing/2014/main" id="{175036F4-1327-440C-BAB7-F86CC289D550}"/>
              </a:ext>
            </a:extLst>
          </p:cNvPr>
          <p:cNvSpPr txBox="1"/>
          <p:nvPr/>
        </p:nvSpPr>
        <p:spPr bwMode="auto">
          <a:xfrm>
            <a:off x="3049455" y="5122334"/>
            <a:ext cx="121919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grpSp>
        <p:nvGrpSpPr>
          <p:cNvPr id="26" name="Group 1">
            <a:extLst>
              <a:ext uri="{FF2B5EF4-FFF2-40B4-BE49-F238E27FC236}">
                <a16:creationId xmlns:a16="http://schemas.microsoft.com/office/drawing/2014/main" id="{AC43DAF6-E8CC-4ED1-8A80-3760957CEFB2}"/>
              </a:ext>
            </a:extLst>
          </p:cNvPr>
          <p:cNvGrpSpPr>
            <a:grpSpLocks/>
          </p:cNvGrpSpPr>
          <p:nvPr/>
        </p:nvGrpSpPr>
        <p:grpSpPr bwMode="auto">
          <a:xfrm>
            <a:off x="9392911" y="6213768"/>
            <a:ext cx="2488502" cy="449064"/>
            <a:chOff x="9602074" y="3550251"/>
            <a:chExt cx="2488502" cy="449257"/>
          </a:xfrm>
        </p:grpSpPr>
        <p:pic>
          <p:nvPicPr>
            <p:cNvPr id="27" name="Picture 26">
              <a:extLst>
                <a:ext uri="{FF2B5EF4-FFF2-40B4-BE49-F238E27FC236}">
                  <a16:creationId xmlns:a16="http://schemas.microsoft.com/office/drawing/2014/main" id="{584CB9E2-54C1-44EF-BCB5-BC5B68136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8" name="Rectangle 8">
              <a:extLst>
                <a:ext uri="{FF2B5EF4-FFF2-40B4-BE49-F238E27FC236}">
                  <a16:creationId xmlns:a16="http://schemas.microsoft.com/office/drawing/2014/main" id="{FE373E9A-E13E-410F-A260-692BB6C4CCE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4" name="Freeform: Shape 23">
            <a:extLst>
              <a:ext uri="{FF2B5EF4-FFF2-40B4-BE49-F238E27FC236}">
                <a16:creationId xmlns:a16="http://schemas.microsoft.com/office/drawing/2014/main" id="{2308FFDA-0A9F-47DF-A558-F37D40CD77FE}"/>
              </a:ext>
            </a:extLst>
          </p:cNvPr>
          <p:cNvSpPr/>
          <p:nvPr/>
        </p:nvSpPr>
        <p:spPr bwMode="auto">
          <a:xfrm>
            <a:off x="1832985" y="2402276"/>
            <a:ext cx="3824536" cy="2464182"/>
          </a:xfrm>
          <a:custGeom>
            <a:avLst/>
            <a:gdLst>
              <a:gd name="connsiteX0" fmla="*/ 0 w 2646381"/>
              <a:gd name="connsiteY0" fmla="*/ 0 h 1705087"/>
              <a:gd name="connsiteX1" fmla="*/ 0 w 2646381"/>
              <a:gd name="connsiteY1" fmla="*/ 1705087 h 1705087"/>
              <a:gd name="connsiteX2" fmla="*/ 2646381 w 2646381"/>
              <a:gd name="connsiteY2" fmla="*/ 1705087 h 1705087"/>
            </a:gdLst>
            <a:ahLst/>
            <a:cxnLst>
              <a:cxn ang="0">
                <a:pos x="connsiteX0" y="connsiteY0"/>
              </a:cxn>
              <a:cxn ang="0">
                <a:pos x="connsiteX1" y="connsiteY1"/>
              </a:cxn>
              <a:cxn ang="0">
                <a:pos x="connsiteX2" y="connsiteY2"/>
              </a:cxn>
            </a:cxnLst>
            <a:rect l="l" t="t" r="r" b="b"/>
            <a:pathLst>
              <a:path w="2646381" h="1705087">
                <a:moveTo>
                  <a:pt x="0" y="0"/>
                </a:moveTo>
                <a:lnTo>
                  <a:pt x="0" y="1705087"/>
                </a:lnTo>
                <a:lnTo>
                  <a:pt x="2646381" y="170508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253D5125-CAA5-4E3F-BE4B-B9C8D77C7AEA}"/>
              </a:ext>
            </a:extLst>
          </p:cNvPr>
          <p:cNvGrpSpPr/>
          <p:nvPr/>
        </p:nvGrpSpPr>
        <p:grpSpPr>
          <a:xfrm>
            <a:off x="1731930" y="2410049"/>
            <a:ext cx="101055" cy="2456410"/>
            <a:chOff x="1140310" y="2538804"/>
            <a:chExt cx="69925" cy="1699709"/>
          </a:xfrm>
        </p:grpSpPr>
        <p:cxnSp>
          <p:nvCxnSpPr>
            <p:cNvPr id="30" name="Straight Connector 29">
              <a:extLst>
                <a:ext uri="{FF2B5EF4-FFF2-40B4-BE49-F238E27FC236}">
                  <a16:creationId xmlns:a16="http://schemas.microsoft.com/office/drawing/2014/main" id="{4D51D9C1-CD52-48B7-9A3B-33EDAA78848E}"/>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FA72A81-F011-48FA-88A5-37B61CB733EF}"/>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209850A-8F25-4569-ADA5-CE32921EA5BF}"/>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9527478-B1B8-49AB-A87D-8FB085E8D9DD}"/>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D38D6F8-45DB-4FDC-912D-4403C0130128}"/>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4F3A067A-EE0A-4CA9-8E4C-38F6CEA420BC}"/>
              </a:ext>
            </a:extLst>
          </p:cNvPr>
          <p:cNvGrpSpPr/>
          <p:nvPr/>
        </p:nvGrpSpPr>
        <p:grpSpPr>
          <a:xfrm>
            <a:off x="1832984" y="4866460"/>
            <a:ext cx="3814204" cy="93272"/>
            <a:chOff x="1210234" y="4238514"/>
            <a:chExt cx="2639232" cy="64539"/>
          </a:xfrm>
        </p:grpSpPr>
        <p:grpSp>
          <p:nvGrpSpPr>
            <p:cNvPr id="36" name="Group 35">
              <a:extLst>
                <a:ext uri="{FF2B5EF4-FFF2-40B4-BE49-F238E27FC236}">
                  <a16:creationId xmlns:a16="http://schemas.microsoft.com/office/drawing/2014/main" id="{C788545E-E39A-4E82-B680-1EB955D745F3}"/>
                </a:ext>
              </a:extLst>
            </p:cNvPr>
            <p:cNvGrpSpPr/>
            <p:nvPr/>
          </p:nvGrpSpPr>
          <p:grpSpPr>
            <a:xfrm rot="5400000">
              <a:off x="1551794" y="3896955"/>
              <a:ext cx="64538" cy="747657"/>
              <a:chOff x="1140310" y="2538804"/>
              <a:chExt cx="69925" cy="1699709"/>
            </a:xfrm>
          </p:grpSpPr>
          <p:cxnSp>
            <p:nvCxnSpPr>
              <p:cNvPr id="49" name="Straight Connector 48">
                <a:extLst>
                  <a:ext uri="{FF2B5EF4-FFF2-40B4-BE49-F238E27FC236}">
                    <a16:creationId xmlns:a16="http://schemas.microsoft.com/office/drawing/2014/main" id="{70897A5D-7B31-4036-AD98-7C1154E133D0}"/>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2339F88-8845-4128-9EB2-8182C00369E2}"/>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BFA68B1-86A4-4025-B7AB-A3F1433DA27C}"/>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9B23530-DEBF-4ABF-B4A9-1624F2AD752D}"/>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5BB6D86-2FA4-49D5-B215-FD41C0FCA48D}"/>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D1AE38D6-4C35-435E-BD0E-828C19325B01}"/>
                </a:ext>
              </a:extLst>
            </p:cNvPr>
            <p:cNvGrpSpPr/>
            <p:nvPr/>
          </p:nvGrpSpPr>
          <p:grpSpPr>
            <a:xfrm rot="5400000">
              <a:off x="2505809" y="3896954"/>
              <a:ext cx="64538" cy="747657"/>
              <a:chOff x="1140310" y="2538804"/>
              <a:chExt cx="69925" cy="1699709"/>
            </a:xfrm>
          </p:grpSpPr>
          <p:cxnSp>
            <p:nvCxnSpPr>
              <p:cNvPr id="44" name="Straight Connector 43">
                <a:extLst>
                  <a:ext uri="{FF2B5EF4-FFF2-40B4-BE49-F238E27FC236}">
                    <a16:creationId xmlns:a16="http://schemas.microsoft.com/office/drawing/2014/main" id="{78B11C5B-B1DF-43DB-AD36-503BF1D076B8}"/>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2356C43-3D1C-45B1-A5ED-58DFC025240D}"/>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4275652-327D-4C9C-B366-3948F669E3B9}"/>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CE63CD8-4E6F-49E5-B5D2-5BC55B4D3F1A}"/>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592FDF3-3E80-4255-B379-16E419425A92}"/>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5E743002-EEF2-48BC-B126-CEAEF6DC6D7C}"/>
                </a:ext>
              </a:extLst>
            </p:cNvPr>
            <p:cNvGrpSpPr/>
            <p:nvPr/>
          </p:nvGrpSpPr>
          <p:grpSpPr>
            <a:xfrm rot="5400000">
              <a:off x="3443369" y="3896955"/>
              <a:ext cx="64538" cy="747657"/>
              <a:chOff x="1140310" y="2538804"/>
              <a:chExt cx="69925" cy="1699709"/>
            </a:xfrm>
          </p:grpSpPr>
          <p:cxnSp>
            <p:nvCxnSpPr>
              <p:cNvPr id="39" name="Straight Connector 38">
                <a:extLst>
                  <a:ext uri="{FF2B5EF4-FFF2-40B4-BE49-F238E27FC236}">
                    <a16:creationId xmlns:a16="http://schemas.microsoft.com/office/drawing/2014/main" id="{F155F368-2C6A-4ECB-A0B2-B4D68DE5BE16}"/>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49B7445-C6ED-4988-9B9F-04B15CD02D91}"/>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6CF4B41-D307-4D3A-BB50-A7206852CE89}"/>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B4049F6-1D64-4372-BC7A-ED738FFC3229}"/>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6EF7CCD-19C2-4221-B46D-1EBC9FE02EB7}"/>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4" name="TextBox 53">
            <a:extLst>
              <a:ext uri="{FF2B5EF4-FFF2-40B4-BE49-F238E27FC236}">
                <a16:creationId xmlns:a16="http://schemas.microsoft.com/office/drawing/2014/main" id="{0666862F-E384-417F-A957-6177488562A1}"/>
              </a:ext>
            </a:extLst>
          </p:cNvPr>
          <p:cNvSpPr txBox="1"/>
          <p:nvPr/>
        </p:nvSpPr>
        <p:spPr bwMode="auto">
          <a:xfrm>
            <a:off x="1053603" y="2250049"/>
            <a:ext cx="727891"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5" name="TextBox 54">
            <a:extLst>
              <a:ext uri="{FF2B5EF4-FFF2-40B4-BE49-F238E27FC236}">
                <a16:creationId xmlns:a16="http://schemas.microsoft.com/office/drawing/2014/main" id="{901F5A97-26FE-44DA-819A-E9858D213AFF}"/>
              </a:ext>
            </a:extLst>
          </p:cNvPr>
          <p:cNvSpPr txBox="1"/>
          <p:nvPr/>
        </p:nvSpPr>
        <p:spPr bwMode="auto">
          <a:xfrm>
            <a:off x="1053601" y="2851269"/>
            <a:ext cx="727892"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56" name="TextBox 55">
            <a:extLst>
              <a:ext uri="{FF2B5EF4-FFF2-40B4-BE49-F238E27FC236}">
                <a16:creationId xmlns:a16="http://schemas.microsoft.com/office/drawing/2014/main" id="{B0EF4138-89FE-461F-AF55-3FA9A12A83E4}"/>
              </a:ext>
            </a:extLst>
          </p:cNvPr>
          <p:cNvSpPr txBox="1"/>
          <p:nvPr/>
        </p:nvSpPr>
        <p:spPr bwMode="auto">
          <a:xfrm>
            <a:off x="1052105" y="3452488"/>
            <a:ext cx="727892"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57" name="TextBox 56">
            <a:extLst>
              <a:ext uri="{FF2B5EF4-FFF2-40B4-BE49-F238E27FC236}">
                <a16:creationId xmlns:a16="http://schemas.microsoft.com/office/drawing/2014/main" id="{EB1F8548-D41E-400C-9AA7-885B3D40AE10}"/>
              </a:ext>
            </a:extLst>
          </p:cNvPr>
          <p:cNvSpPr txBox="1"/>
          <p:nvPr/>
        </p:nvSpPr>
        <p:spPr bwMode="auto">
          <a:xfrm>
            <a:off x="1065472" y="4080029"/>
            <a:ext cx="727892"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58" name="TextBox 57">
            <a:extLst>
              <a:ext uri="{FF2B5EF4-FFF2-40B4-BE49-F238E27FC236}">
                <a16:creationId xmlns:a16="http://schemas.microsoft.com/office/drawing/2014/main" id="{39FA66C5-A5AB-4D06-9F21-65D93F2A4BDC}"/>
              </a:ext>
            </a:extLst>
          </p:cNvPr>
          <p:cNvSpPr txBox="1"/>
          <p:nvPr/>
        </p:nvSpPr>
        <p:spPr bwMode="auto">
          <a:xfrm>
            <a:off x="1510942" y="4704209"/>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9" name="TextBox 58">
            <a:extLst>
              <a:ext uri="{FF2B5EF4-FFF2-40B4-BE49-F238E27FC236}">
                <a16:creationId xmlns:a16="http://schemas.microsoft.com/office/drawing/2014/main" id="{BEAF3B41-3F3E-4BF6-80E2-EDDA9EE18E52}"/>
              </a:ext>
            </a:extLst>
          </p:cNvPr>
          <p:cNvSpPr txBox="1"/>
          <p:nvPr/>
        </p:nvSpPr>
        <p:spPr bwMode="auto">
          <a:xfrm>
            <a:off x="1638021" y="4897222"/>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0" name="TextBox 59">
            <a:extLst>
              <a:ext uri="{FF2B5EF4-FFF2-40B4-BE49-F238E27FC236}">
                <a16:creationId xmlns:a16="http://schemas.microsoft.com/office/drawing/2014/main" id="{5E432960-9DB0-4D94-B193-55F222E31D3C}"/>
              </a:ext>
            </a:extLst>
          </p:cNvPr>
          <p:cNvSpPr txBox="1"/>
          <p:nvPr/>
        </p:nvSpPr>
        <p:spPr bwMode="auto">
          <a:xfrm>
            <a:off x="1910874" y="4897222"/>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1" name="TextBox 60">
            <a:extLst>
              <a:ext uri="{FF2B5EF4-FFF2-40B4-BE49-F238E27FC236}">
                <a16:creationId xmlns:a16="http://schemas.microsoft.com/office/drawing/2014/main" id="{D7D12BFD-354C-4BAA-8A82-757AF48E9074}"/>
              </a:ext>
            </a:extLst>
          </p:cNvPr>
          <p:cNvSpPr txBox="1"/>
          <p:nvPr/>
        </p:nvSpPr>
        <p:spPr bwMode="auto">
          <a:xfrm>
            <a:off x="2183173" y="4897222"/>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2" name="TextBox 61">
            <a:extLst>
              <a:ext uri="{FF2B5EF4-FFF2-40B4-BE49-F238E27FC236}">
                <a16:creationId xmlns:a16="http://schemas.microsoft.com/office/drawing/2014/main" id="{4710C281-C910-456B-A133-56EBFF43E3EB}"/>
              </a:ext>
            </a:extLst>
          </p:cNvPr>
          <p:cNvSpPr txBox="1"/>
          <p:nvPr/>
        </p:nvSpPr>
        <p:spPr bwMode="auto">
          <a:xfrm>
            <a:off x="2456025" y="4897222"/>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3" name="TextBox 62">
            <a:extLst>
              <a:ext uri="{FF2B5EF4-FFF2-40B4-BE49-F238E27FC236}">
                <a16:creationId xmlns:a16="http://schemas.microsoft.com/office/drawing/2014/main" id="{FF4A7D2B-9C8D-4924-BD16-D99D052E60B1}"/>
              </a:ext>
            </a:extLst>
          </p:cNvPr>
          <p:cNvSpPr txBox="1"/>
          <p:nvPr/>
        </p:nvSpPr>
        <p:spPr bwMode="auto">
          <a:xfrm>
            <a:off x="2728956" y="4892064"/>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4" name="TextBox 63">
            <a:extLst>
              <a:ext uri="{FF2B5EF4-FFF2-40B4-BE49-F238E27FC236}">
                <a16:creationId xmlns:a16="http://schemas.microsoft.com/office/drawing/2014/main" id="{B8D1FB6A-75C2-430E-A1BC-AEDF35050CCE}"/>
              </a:ext>
            </a:extLst>
          </p:cNvPr>
          <p:cNvSpPr txBox="1"/>
          <p:nvPr/>
        </p:nvSpPr>
        <p:spPr bwMode="auto">
          <a:xfrm>
            <a:off x="2935785" y="4892064"/>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5" name="TextBox 64">
            <a:extLst>
              <a:ext uri="{FF2B5EF4-FFF2-40B4-BE49-F238E27FC236}">
                <a16:creationId xmlns:a16="http://schemas.microsoft.com/office/drawing/2014/main" id="{E7FA0B6F-E6F4-4EDA-B879-A96374D5AF1B}"/>
              </a:ext>
            </a:extLst>
          </p:cNvPr>
          <p:cNvSpPr txBox="1"/>
          <p:nvPr/>
        </p:nvSpPr>
        <p:spPr bwMode="auto">
          <a:xfrm>
            <a:off x="3208084" y="4892064"/>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6" name="TextBox 65">
            <a:extLst>
              <a:ext uri="{FF2B5EF4-FFF2-40B4-BE49-F238E27FC236}">
                <a16:creationId xmlns:a16="http://schemas.microsoft.com/office/drawing/2014/main" id="{988DAC23-2A62-4C9F-BA28-7345AA46072B}"/>
              </a:ext>
            </a:extLst>
          </p:cNvPr>
          <p:cNvSpPr txBox="1"/>
          <p:nvPr/>
        </p:nvSpPr>
        <p:spPr bwMode="auto">
          <a:xfrm>
            <a:off x="3496485" y="4892064"/>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7" name="TextBox 66">
            <a:extLst>
              <a:ext uri="{FF2B5EF4-FFF2-40B4-BE49-F238E27FC236}">
                <a16:creationId xmlns:a16="http://schemas.microsoft.com/office/drawing/2014/main" id="{F31C4F9F-4D73-44F0-AA9F-8D2063E7E15E}"/>
              </a:ext>
            </a:extLst>
          </p:cNvPr>
          <p:cNvSpPr txBox="1"/>
          <p:nvPr/>
        </p:nvSpPr>
        <p:spPr bwMode="auto">
          <a:xfrm>
            <a:off x="3762418" y="4887015"/>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68" name="TextBox 67">
            <a:extLst>
              <a:ext uri="{FF2B5EF4-FFF2-40B4-BE49-F238E27FC236}">
                <a16:creationId xmlns:a16="http://schemas.microsoft.com/office/drawing/2014/main" id="{C789B7F3-5933-4227-B1D3-B1F604139ACE}"/>
              </a:ext>
            </a:extLst>
          </p:cNvPr>
          <p:cNvSpPr txBox="1"/>
          <p:nvPr/>
        </p:nvSpPr>
        <p:spPr bwMode="auto">
          <a:xfrm>
            <a:off x="4034717" y="4887015"/>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9" name="TextBox 68">
            <a:extLst>
              <a:ext uri="{FF2B5EF4-FFF2-40B4-BE49-F238E27FC236}">
                <a16:creationId xmlns:a16="http://schemas.microsoft.com/office/drawing/2014/main" id="{23EF4C53-EDE6-4A87-8530-9D55F5139611}"/>
              </a:ext>
            </a:extLst>
          </p:cNvPr>
          <p:cNvSpPr txBox="1"/>
          <p:nvPr/>
        </p:nvSpPr>
        <p:spPr bwMode="auto">
          <a:xfrm>
            <a:off x="4323117" y="4887015"/>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0" name="TextBox 69">
            <a:extLst>
              <a:ext uri="{FF2B5EF4-FFF2-40B4-BE49-F238E27FC236}">
                <a16:creationId xmlns:a16="http://schemas.microsoft.com/office/drawing/2014/main" id="{81D4992F-0222-4B75-A145-28F03FD73F8B}"/>
              </a:ext>
            </a:extLst>
          </p:cNvPr>
          <p:cNvSpPr txBox="1"/>
          <p:nvPr/>
        </p:nvSpPr>
        <p:spPr bwMode="auto">
          <a:xfrm>
            <a:off x="4587326" y="4875881"/>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71" name="TextBox 70">
            <a:extLst>
              <a:ext uri="{FF2B5EF4-FFF2-40B4-BE49-F238E27FC236}">
                <a16:creationId xmlns:a16="http://schemas.microsoft.com/office/drawing/2014/main" id="{AC30BC70-B478-4BE0-A90D-29849D96A5A6}"/>
              </a:ext>
            </a:extLst>
          </p:cNvPr>
          <p:cNvSpPr txBox="1"/>
          <p:nvPr/>
        </p:nvSpPr>
        <p:spPr bwMode="auto">
          <a:xfrm>
            <a:off x="4853259" y="4870831"/>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72" name="TextBox 71">
            <a:extLst>
              <a:ext uri="{FF2B5EF4-FFF2-40B4-BE49-F238E27FC236}">
                <a16:creationId xmlns:a16="http://schemas.microsoft.com/office/drawing/2014/main" id="{A4993993-1775-45F5-B91F-CD277E0C73EB}"/>
              </a:ext>
            </a:extLst>
          </p:cNvPr>
          <p:cNvSpPr txBox="1"/>
          <p:nvPr/>
        </p:nvSpPr>
        <p:spPr bwMode="auto">
          <a:xfrm>
            <a:off x="5125559" y="4870831"/>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73" name="TextBox 72">
            <a:extLst>
              <a:ext uri="{FF2B5EF4-FFF2-40B4-BE49-F238E27FC236}">
                <a16:creationId xmlns:a16="http://schemas.microsoft.com/office/drawing/2014/main" id="{CB20387A-34DE-4B6B-8193-9352985FB27E}"/>
              </a:ext>
            </a:extLst>
          </p:cNvPr>
          <p:cNvSpPr txBox="1"/>
          <p:nvPr/>
        </p:nvSpPr>
        <p:spPr bwMode="auto">
          <a:xfrm>
            <a:off x="5413960" y="4870831"/>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90" name="TextBox 89">
            <a:extLst>
              <a:ext uri="{FF2B5EF4-FFF2-40B4-BE49-F238E27FC236}">
                <a16:creationId xmlns:a16="http://schemas.microsoft.com/office/drawing/2014/main" id="{81B6D893-E27E-4FB8-9E4A-821488DF4DBB}"/>
              </a:ext>
            </a:extLst>
          </p:cNvPr>
          <p:cNvSpPr txBox="1"/>
          <p:nvPr/>
        </p:nvSpPr>
        <p:spPr bwMode="auto">
          <a:xfrm>
            <a:off x="2969495" y="3165611"/>
            <a:ext cx="9942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Remdesivir</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91" name="TextBox 90">
            <a:extLst>
              <a:ext uri="{FF2B5EF4-FFF2-40B4-BE49-F238E27FC236}">
                <a16:creationId xmlns:a16="http://schemas.microsoft.com/office/drawing/2014/main" id="{868845D9-B1C4-474A-9B3A-FBD86EFB264A}"/>
              </a:ext>
            </a:extLst>
          </p:cNvPr>
          <p:cNvSpPr txBox="1"/>
          <p:nvPr/>
        </p:nvSpPr>
        <p:spPr bwMode="auto">
          <a:xfrm>
            <a:off x="3794863" y="4049166"/>
            <a:ext cx="76014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97" name="TextBox 96">
            <a:extLst>
              <a:ext uri="{FF2B5EF4-FFF2-40B4-BE49-F238E27FC236}">
                <a16:creationId xmlns:a16="http://schemas.microsoft.com/office/drawing/2014/main" id="{90C971A0-90F6-4BDE-AE74-0042261E8D91}"/>
              </a:ext>
            </a:extLst>
          </p:cNvPr>
          <p:cNvSpPr txBox="1"/>
          <p:nvPr/>
        </p:nvSpPr>
        <p:spPr bwMode="auto">
          <a:xfrm rot="16200000">
            <a:off x="5054787" y="3475482"/>
            <a:ext cx="288808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Recovered</a:t>
            </a:r>
          </a:p>
        </p:txBody>
      </p:sp>
      <p:sp>
        <p:nvSpPr>
          <p:cNvPr id="98" name="TextBox 97">
            <a:extLst>
              <a:ext uri="{FF2B5EF4-FFF2-40B4-BE49-F238E27FC236}">
                <a16:creationId xmlns:a16="http://schemas.microsoft.com/office/drawing/2014/main" id="{CC1914B6-3CD0-492F-BED0-EF73407A3035}"/>
              </a:ext>
            </a:extLst>
          </p:cNvPr>
          <p:cNvSpPr txBox="1"/>
          <p:nvPr/>
        </p:nvSpPr>
        <p:spPr bwMode="auto">
          <a:xfrm>
            <a:off x="8476772" y="5101722"/>
            <a:ext cx="121919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a:t>
            </a:r>
          </a:p>
        </p:txBody>
      </p:sp>
      <p:sp>
        <p:nvSpPr>
          <p:cNvPr id="99" name="Freeform: Shape 98">
            <a:extLst>
              <a:ext uri="{FF2B5EF4-FFF2-40B4-BE49-F238E27FC236}">
                <a16:creationId xmlns:a16="http://schemas.microsoft.com/office/drawing/2014/main" id="{155A5F77-FB7F-4AC0-9781-D91F03E61B17}"/>
              </a:ext>
            </a:extLst>
          </p:cNvPr>
          <p:cNvSpPr/>
          <p:nvPr/>
        </p:nvSpPr>
        <p:spPr bwMode="auto">
          <a:xfrm>
            <a:off x="7260302" y="2381664"/>
            <a:ext cx="3824536" cy="2464182"/>
          </a:xfrm>
          <a:custGeom>
            <a:avLst/>
            <a:gdLst>
              <a:gd name="connsiteX0" fmla="*/ 0 w 2646381"/>
              <a:gd name="connsiteY0" fmla="*/ 0 h 1705087"/>
              <a:gd name="connsiteX1" fmla="*/ 0 w 2646381"/>
              <a:gd name="connsiteY1" fmla="*/ 1705087 h 1705087"/>
              <a:gd name="connsiteX2" fmla="*/ 2646381 w 2646381"/>
              <a:gd name="connsiteY2" fmla="*/ 1705087 h 1705087"/>
            </a:gdLst>
            <a:ahLst/>
            <a:cxnLst>
              <a:cxn ang="0">
                <a:pos x="connsiteX0" y="connsiteY0"/>
              </a:cxn>
              <a:cxn ang="0">
                <a:pos x="connsiteX1" y="connsiteY1"/>
              </a:cxn>
              <a:cxn ang="0">
                <a:pos x="connsiteX2" y="connsiteY2"/>
              </a:cxn>
            </a:cxnLst>
            <a:rect l="l" t="t" r="r" b="b"/>
            <a:pathLst>
              <a:path w="2646381" h="1705087">
                <a:moveTo>
                  <a:pt x="0" y="0"/>
                </a:moveTo>
                <a:lnTo>
                  <a:pt x="0" y="1705087"/>
                </a:lnTo>
                <a:lnTo>
                  <a:pt x="2646381" y="170508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0" name="Group 99">
            <a:extLst>
              <a:ext uri="{FF2B5EF4-FFF2-40B4-BE49-F238E27FC236}">
                <a16:creationId xmlns:a16="http://schemas.microsoft.com/office/drawing/2014/main" id="{1189311D-36D3-402C-A7A8-0F6BCA09847F}"/>
              </a:ext>
            </a:extLst>
          </p:cNvPr>
          <p:cNvGrpSpPr/>
          <p:nvPr/>
        </p:nvGrpSpPr>
        <p:grpSpPr>
          <a:xfrm>
            <a:off x="7159247" y="2389437"/>
            <a:ext cx="101055" cy="2456410"/>
            <a:chOff x="1140310" y="2538804"/>
            <a:chExt cx="69925" cy="1699709"/>
          </a:xfrm>
        </p:grpSpPr>
        <p:cxnSp>
          <p:nvCxnSpPr>
            <p:cNvPr id="101" name="Straight Connector 100">
              <a:extLst>
                <a:ext uri="{FF2B5EF4-FFF2-40B4-BE49-F238E27FC236}">
                  <a16:creationId xmlns:a16="http://schemas.microsoft.com/office/drawing/2014/main" id="{48970FC5-452A-460A-835A-C8A4AEDE716E}"/>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BB856B6-5143-4485-B6E6-3722119EBFF6}"/>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E757B4C-0ECE-4AD3-B5FF-0739AB75A6BC}"/>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4984923-BC63-4548-BC03-78B9828E00A0}"/>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F504F50-DAC7-428E-884F-CAFE2EA2DCC2}"/>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5A3C1F74-8340-45B6-B90E-843CDB94FE3A}"/>
              </a:ext>
            </a:extLst>
          </p:cNvPr>
          <p:cNvGrpSpPr/>
          <p:nvPr/>
        </p:nvGrpSpPr>
        <p:grpSpPr>
          <a:xfrm>
            <a:off x="7260301" y="4845848"/>
            <a:ext cx="3814204" cy="93272"/>
            <a:chOff x="1210234" y="4238514"/>
            <a:chExt cx="2639232" cy="64539"/>
          </a:xfrm>
        </p:grpSpPr>
        <p:grpSp>
          <p:nvGrpSpPr>
            <p:cNvPr id="107" name="Group 106">
              <a:extLst>
                <a:ext uri="{FF2B5EF4-FFF2-40B4-BE49-F238E27FC236}">
                  <a16:creationId xmlns:a16="http://schemas.microsoft.com/office/drawing/2014/main" id="{94CB7954-F537-4EAE-A654-FD0165A48B65}"/>
                </a:ext>
              </a:extLst>
            </p:cNvPr>
            <p:cNvGrpSpPr/>
            <p:nvPr/>
          </p:nvGrpSpPr>
          <p:grpSpPr>
            <a:xfrm rot="5400000">
              <a:off x="1551794" y="3896955"/>
              <a:ext cx="64538" cy="747657"/>
              <a:chOff x="1140310" y="2538804"/>
              <a:chExt cx="69925" cy="1699709"/>
            </a:xfrm>
          </p:grpSpPr>
          <p:cxnSp>
            <p:nvCxnSpPr>
              <p:cNvPr id="120" name="Straight Connector 119">
                <a:extLst>
                  <a:ext uri="{FF2B5EF4-FFF2-40B4-BE49-F238E27FC236}">
                    <a16:creationId xmlns:a16="http://schemas.microsoft.com/office/drawing/2014/main" id="{BD1618DC-D376-45AA-B5C3-C3E5D6B2F4AE}"/>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7906A4D-E247-49DC-B1C7-DCABD04D004C}"/>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624BC7F-E40F-4071-A5A7-23991EFB911B}"/>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9F19CFBC-213F-4670-9B70-A9FF487967FC}"/>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F5D996D-5F1C-4F53-9C1B-222735D81C67}"/>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59B510FD-86A6-4CEE-B6AB-6171B640A456}"/>
                </a:ext>
              </a:extLst>
            </p:cNvPr>
            <p:cNvGrpSpPr/>
            <p:nvPr/>
          </p:nvGrpSpPr>
          <p:grpSpPr>
            <a:xfrm rot="5400000">
              <a:off x="2505809" y="3896954"/>
              <a:ext cx="64538" cy="747657"/>
              <a:chOff x="1140310" y="2538804"/>
              <a:chExt cx="69925" cy="1699709"/>
            </a:xfrm>
          </p:grpSpPr>
          <p:cxnSp>
            <p:nvCxnSpPr>
              <p:cNvPr id="115" name="Straight Connector 114">
                <a:extLst>
                  <a:ext uri="{FF2B5EF4-FFF2-40B4-BE49-F238E27FC236}">
                    <a16:creationId xmlns:a16="http://schemas.microsoft.com/office/drawing/2014/main" id="{E0FA38BB-C43C-41AC-89E1-FD526D6D6E3E}"/>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749F7629-BACA-4527-A7E7-F21CA293A194}"/>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B369D46-E477-4C3C-BEDF-5D0827DB4829}"/>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088529F-3E96-4123-9C9E-2B40A010233F}"/>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B16400F-7CBD-4A37-A18C-C1484287F0C8}"/>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B06690C5-ADFD-4245-BC1A-468682EFDBDB}"/>
                </a:ext>
              </a:extLst>
            </p:cNvPr>
            <p:cNvGrpSpPr/>
            <p:nvPr/>
          </p:nvGrpSpPr>
          <p:grpSpPr>
            <a:xfrm rot="5400000">
              <a:off x="3443369" y="3896955"/>
              <a:ext cx="64538" cy="747657"/>
              <a:chOff x="1140310" y="2538804"/>
              <a:chExt cx="69925" cy="1699709"/>
            </a:xfrm>
          </p:grpSpPr>
          <p:cxnSp>
            <p:nvCxnSpPr>
              <p:cNvPr id="110" name="Straight Connector 109">
                <a:extLst>
                  <a:ext uri="{FF2B5EF4-FFF2-40B4-BE49-F238E27FC236}">
                    <a16:creationId xmlns:a16="http://schemas.microsoft.com/office/drawing/2014/main" id="{20D52DD1-B815-42DD-80CC-10F83270C125}"/>
                  </a:ext>
                </a:extLst>
              </p:cNvPr>
              <p:cNvCxnSpPr/>
              <p:nvPr/>
            </p:nvCxnSpPr>
            <p:spPr bwMode="auto">
              <a:xfrm>
                <a:off x="1140310" y="253880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A242A54-A2E7-4401-AC8D-1A11F72A882C}"/>
                  </a:ext>
                </a:extLst>
              </p:cNvPr>
              <p:cNvCxnSpPr/>
              <p:nvPr/>
            </p:nvCxnSpPr>
            <p:spPr bwMode="auto">
              <a:xfrm>
                <a:off x="1140310" y="2960144"/>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AB26A91-E8DF-4246-9E72-C7546571EE7E}"/>
                  </a:ext>
                </a:extLst>
              </p:cNvPr>
              <p:cNvCxnSpPr/>
              <p:nvPr/>
            </p:nvCxnSpPr>
            <p:spPr bwMode="auto">
              <a:xfrm>
                <a:off x="1140310" y="338148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BAA8DF2-B2B3-4582-8243-EC8B2D32CBA8}"/>
                  </a:ext>
                </a:extLst>
              </p:cNvPr>
              <p:cNvCxnSpPr/>
              <p:nvPr/>
            </p:nvCxnSpPr>
            <p:spPr bwMode="auto">
              <a:xfrm>
                <a:off x="1140310" y="3802827"/>
                <a:ext cx="69925"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A397AEF-4BF6-4C7A-9E06-1C6B0062BFF4}"/>
                  </a:ext>
                </a:extLst>
              </p:cNvPr>
              <p:cNvCxnSpPr/>
              <p:nvPr/>
            </p:nvCxnSpPr>
            <p:spPr bwMode="auto">
              <a:xfrm>
                <a:off x="1140310" y="4238513"/>
                <a:ext cx="6992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5" name="TextBox 124">
            <a:extLst>
              <a:ext uri="{FF2B5EF4-FFF2-40B4-BE49-F238E27FC236}">
                <a16:creationId xmlns:a16="http://schemas.microsoft.com/office/drawing/2014/main" id="{12CF5CC0-00FB-4D83-8F19-3748DA2CBD6F}"/>
              </a:ext>
            </a:extLst>
          </p:cNvPr>
          <p:cNvSpPr txBox="1"/>
          <p:nvPr/>
        </p:nvSpPr>
        <p:spPr bwMode="auto">
          <a:xfrm>
            <a:off x="6480920" y="2229437"/>
            <a:ext cx="727891"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6" name="TextBox 125">
            <a:extLst>
              <a:ext uri="{FF2B5EF4-FFF2-40B4-BE49-F238E27FC236}">
                <a16:creationId xmlns:a16="http://schemas.microsoft.com/office/drawing/2014/main" id="{21CE4679-66A8-4085-A2CA-156F48C62057}"/>
              </a:ext>
            </a:extLst>
          </p:cNvPr>
          <p:cNvSpPr txBox="1"/>
          <p:nvPr/>
        </p:nvSpPr>
        <p:spPr bwMode="auto">
          <a:xfrm>
            <a:off x="6480918" y="2830657"/>
            <a:ext cx="727892"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127" name="TextBox 126">
            <a:extLst>
              <a:ext uri="{FF2B5EF4-FFF2-40B4-BE49-F238E27FC236}">
                <a16:creationId xmlns:a16="http://schemas.microsoft.com/office/drawing/2014/main" id="{464A137A-CFAB-47D9-B236-B3112883BED7}"/>
              </a:ext>
            </a:extLst>
          </p:cNvPr>
          <p:cNvSpPr txBox="1"/>
          <p:nvPr/>
        </p:nvSpPr>
        <p:spPr bwMode="auto">
          <a:xfrm>
            <a:off x="6479422" y="3431876"/>
            <a:ext cx="727892"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128" name="TextBox 127">
            <a:extLst>
              <a:ext uri="{FF2B5EF4-FFF2-40B4-BE49-F238E27FC236}">
                <a16:creationId xmlns:a16="http://schemas.microsoft.com/office/drawing/2014/main" id="{289D05E4-A909-4085-883B-96162859E525}"/>
              </a:ext>
            </a:extLst>
          </p:cNvPr>
          <p:cNvSpPr txBox="1"/>
          <p:nvPr/>
        </p:nvSpPr>
        <p:spPr bwMode="auto">
          <a:xfrm>
            <a:off x="6492789" y="4059417"/>
            <a:ext cx="727892"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129" name="TextBox 128">
            <a:extLst>
              <a:ext uri="{FF2B5EF4-FFF2-40B4-BE49-F238E27FC236}">
                <a16:creationId xmlns:a16="http://schemas.microsoft.com/office/drawing/2014/main" id="{014CA18F-DAEE-436B-BC7C-5028ED61B7F2}"/>
              </a:ext>
            </a:extLst>
          </p:cNvPr>
          <p:cNvSpPr txBox="1"/>
          <p:nvPr/>
        </p:nvSpPr>
        <p:spPr bwMode="auto">
          <a:xfrm>
            <a:off x="6938259" y="4683597"/>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0" name="TextBox 129">
            <a:extLst>
              <a:ext uri="{FF2B5EF4-FFF2-40B4-BE49-F238E27FC236}">
                <a16:creationId xmlns:a16="http://schemas.microsoft.com/office/drawing/2014/main" id="{EB0FD534-D7AE-4778-9322-261303D89B21}"/>
              </a:ext>
            </a:extLst>
          </p:cNvPr>
          <p:cNvSpPr txBox="1"/>
          <p:nvPr/>
        </p:nvSpPr>
        <p:spPr bwMode="auto">
          <a:xfrm>
            <a:off x="7065338" y="4876610"/>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1" name="TextBox 130">
            <a:extLst>
              <a:ext uri="{FF2B5EF4-FFF2-40B4-BE49-F238E27FC236}">
                <a16:creationId xmlns:a16="http://schemas.microsoft.com/office/drawing/2014/main" id="{29DAB261-EA4D-4A39-B256-2851992C20E2}"/>
              </a:ext>
            </a:extLst>
          </p:cNvPr>
          <p:cNvSpPr txBox="1"/>
          <p:nvPr/>
        </p:nvSpPr>
        <p:spPr bwMode="auto">
          <a:xfrm>
            <a:off x="7338191" y="4876610"/>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2" name="TextBox 131">
            <a:extLst>
              <a:ext uri="{FF2B5EF4-FFF2-40B4-BE49-F238E27FC236}">
                <a16:creationId xmlns:a16="http://schemas.microsoft.com/office/drawing/2014/main" id="{3B438F8B-A927-44CA-B783-F657E59049B2}"/>
              </a:ext>
            </a:extLst>
          </p:cNvPr>
          <p:cNvSpPr txBox="1"/>
          <p:nvPr/>
        </p:nvSpPr>
        <p:spPr bwMode="auto">
          <a:xfrm>
            <a:off x="7610490" y="4876610"/>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33" name="TextBox 132">
            <a:extLst>
              <a:ext uri="{FF2B5EF4-FFF2-40B4-BE49-F238E27FC236}">
                <a16:creationId xmlns:a16="http://schemas.microsoft.com/office/drawing/2014/main" id="{A0B52EF2-3193-4EB7-ABE1-942B4ED82B97}"/>
              </a:ext>
            </a:extLst>
          </p:cNvPr>
          <p:cNvSpPr txBox="1"/>
          <p:nvPr/>
        </p:nvSpPr>
        <p:spPr bwMode="auto">
          <a:xfrm>
            <a:off x="7883342" y="4876610"/>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34" name="TextBox 133">
            <a:extLst>
              <a:ext uri="{FF2B5EF4-FFF2-40B4-BE49-F238E27FC236}">
                <a16:creationId xmlns:a16="http://schemas.microsoft.com/office/drawing/2014/main" id="{B400F282-FF69-4491-BA62-771B93325477}"/>
              </a:ext>
            </a:extLst>
          </p:cNvPr>
          <p:cNvSpPr txBox="1"/>
          <p:nvPr/>
        </p:nvSpPr>
        <p:spPr bwMode="auto">
          <a:xfrm>
            <a:off x="8156273" y="4871452"/>
            <a:ext cx="398927"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35" name="TextBox 134">
            <a:extLst>
              <a:ext uri="{FF2B5EF4-FFF2-40B4-BE49-F238E27FC236}">
                <a16:creationId xmlns:a16="http://schemas.microsoft.com/office/drawing/2014/main" id="{F3562C2E-42F7-4A8D-ACD0-0984474DBA71}"/>
              </a:ext>
            </a:extLst>
          </p:cNvPr>
          <p:cNvSpPr txBox="1"/>
          <p:nvPr/>
        </p:nvSpPr>
        <p:spPr bwMode="auto">
          <a:xfrm>
            <a:off x="8363102" y="4871452"/>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36" name="TextBox 135">
            <a:extLst>
              <a:ext uri="{FF2B5EF4-FFF2-40B4-BE49-F238E27FC236}">
                <a16:creationId xmlns:a16="http://schemas.microsoft.com/office/drawing/2014/main" id="{4C62D5A1-812D-4AD8-9C27-0724CA97DD2F}"/>
              </a:ext>
            </a:extLst>
          </p:cNvPr>
          <p:cNvSpPr txBox="1"/>
          <p:nvPr/>
        </p:nvSpPr>
        <p:spPr bwMode="auto">
          <a:xfrm>
            <a:off x="8635401" y="4871452"/>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37" name="TextBox 136">
            <a:extLst>
              <a:ext uri="{FF2B5EF4-FFF2-40B4-BE49-F238E27FC236}">
                <a16:creationId xmlns:a16="http://schemas.microsoft.com/office/drawing/2014/main" id="{81E58B80-CAEF-42EF-AAB6-02EF265815F1}"/>
              </a:ext>
            </a:extLst>
          </p:cNvPr>
          <p:cNvSpPr txBox="1"/>
          <p:nvPr/>
        </p:nvSpPr>
        <p:spPr bwMode="auto">
          <a:xfrm>
            <a:off x="8923802" y="4871452"/>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38" name="TextBox 137">
            <a:extLst>
              <a:ext uri="{FF2B5EF4-FFF2-40B4-BE49-F238E27FC236}">
                <a16:creationId xmlns:a16="http://schemas.microsoft.com/office/drawing/2014/main" id="{76C80BD9-FFDE-4F90-A2DA-760F57679934}"/>
              </a:ext>
            </a:extLst>
          </p:cNvPr>
          <p:cNvSpPr txBox="1"/>
          <p:nvPr/>
        </p:nvSpPr>
        <p:spPr bwMode="auto">
          <a:xfrm>
            <a:off x="9189735" y="4866403"/>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39" name="TextBox 138">
            <a:extLst>
              <a:ext uri="{FF2B5EF4-FFF2-40B4-BE49-F238E27FC236}">
                <a16:creationId xmlns:a16="http://schemas.microsoft.com/office/drawing/2014/main" id="{E92BB7A2-835B-4CF7-BCBA-5435438793B1}"/>
              </a:ext>
            </a:extLst>
          </p:cNvPr>
          <p:cNvSpPr txBox="1"/>
          <p:nvPr/>
        </p:nvSpPr>
        <p:spPr bwMode="auto">
          <a:xfrm>
            <a:off x="9462034" y="4866403"/>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40" name="TextBox 139">
            <a:extLst>
              <a:ext uri="{FF2B5EF4-FFF2-40B4-BE49-F238E27FC236}">
                <a16:creationId xmlns:a16="http://schemas.microsoft.com/office/drawing/2014/main" id="{7E386F10-682E-401E-AFF2-E548C1C79D1A}"/>
              </a:ext>
            </a:extLst>
          </p:cNvPr>
          <p:cNvSpPr txBox="1"/>
          <p:nvPr/>
        </p:nvSpPr>
        <p:spPr bwMode="auto">
          <a:xfrm>
            <a:off x="9750434" y="4866403"/>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1" name="TextBox 140">
            <a:extLst>
              <a:ext uri="{FF2B5EF4-FFF2-40B4-BE49-F238E27FC236}">
                <a16:creationId xmlns:a16="http://schemas.microsoft.com/office/drawing/2014/main" id="{74EF6947-949D-4621-8329-C0AB6D49FF02}"/>
              </a:ext>
            </a:extLst>
          </p:cNvPr>
          <p:cNvSpPr txBox="1"/>
          <p:nvPr/>
        </p:nvSpPr>
        <p:spPr bwMode="auto">
          <a:xfrm>
            <a:off x="10014643" y="4855269"/>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42" name="TextBox 141">
            <a:extLst>
              <a:ext uri="{FF2B5EF4-FFF2-40B4-BE49-F238E27FC236}">
                <a16:creationId xmlns:a16="http://schemas.microsoft.com/office/drawing/2014/main" id="{9EB24BDB-77D5-48F9-8DCB-72E14D809326}"/>
              </a:ext>
            </a:extLst>
          </p:cNvPr>
          <p:cNvSpPr txBox="1"/>
          <p:nvPr/>
        </p:nvSpPr>
        <p:spPr bwMode="auto">
          <a:xfrm>
            <a:off x="10280576" y="4850219"/>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43" name="TextBox 142">
            <a:extLst>
              <a:ext uri="{FF2B5EF4-FFF2-40B4-BE49-F238E27FC236}">
                <a16:creationId xmlns:a16="http://schemas.microsoft.com/office/drawing/2014/main" id="{BCF1A324-ABF1-4CD7-931B-8A3E5B222F2D}"/>
              </a:ext>
            </a:extLst>
          </p:cNvPr>
          <p:cNvSpPr txBox="1"/>
          <p:nvPr/>
        </p:nvSpPr>
        <p:spPr bwMode="auto">
          <a:xfrm>
            <a:off x="10552876" y="4850219"/>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44" name="TextBox 143">
            <a:extLst>
              <a:ext uri="{FF2B5EF4-FFF2-40B4-BE49-F238E27FC236}">
                <a16:creationId xmlns:a16="http://schemas.microsoft.com/office/drawing/2014/main" id="{0FC5BA74-9B6F-493B-9161-3CE64EF47210}"/>
              </a:ext>
            </a:extLst>
          </p:cNvPr>
          <p:cNvSpPr txBox="1"/>
          <p:nvPr/>
        </p:nvSpPr>
        <p:spPr bwMode="auto">
          <a:xfrm>
            <a:off x="10841277" y="4850219"/>
            <a:ext cx="530975" cy="444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61" name="TextBox 160">
            <a:extLst>
              <a:ext uri="{FF2B5EF4-FFF2-40B4-BE49-F238E27FC236}">
                <a16:creationId xmlns:a16="http://schemas.microsoft.com/office/drawing/2014/main" id="{488CBC69-FBF8-4083-878E-FCD4D89089BF}"/>
              </a:ext>
            </a:extLst>
          </p:cNvPr>
          <p:cNvSpPr txBox="1"/>
          <p:nvPr/>
        </p:nvSpPr>
        <p:spPr bwMode="auto">
          <a:xfrm>
            <a:off x="8849202" y="3699245"/>
            <a:ext cx="102185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Remdesivir</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162" name="TextBox 161">
            <a:extLst>
              <a:ext uri="{FF2B5EF4-FFF2-40B4-BE49-F238E27FC236}">
                <a16:creationId xmlns:a16="http://schemas.microsoft.com/office/drawing/2014/main" id="{D50FA4FF-8886-458D-A36C-AC131654C47B}"/>
              </a:ext>
            </a:extLst>
          </p:cNvPr>
          <p:cNvSpPr txBox="1"/>
          <p:nvPr/>
        </p:nvSpPr>
        <p:spPr bwMode="auto">
          <a:xfrm>
            <a:off x="10129377" y="4236808"/>
            <a:ext cx="78986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a:t>
            </a:r>
          </a:p>
        </p:txBody>
      </p:sp>
      <p:sp>
        <p:nvSpPr>
          <p:cNvPr id="7" name="Text Box 15">
            <a:extLst>
              <a:ext uri="{FF2B5EF4-FFF2-40B4-BE49-F238E27FC236}">
                <a16:creationId xmlns:a16="http://schemas.microsoft.com/office/drawing/2014/main" id="{9F17C9F0-2509-4003-8EFE-78BEBD9F5133}"/>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819060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445B3-B980-4111-BCB8-BEDC4D2373F1}"/>
              </a:ext>
            </a:extLst>
          </p:cNvPr>
          <p:cNvSpPr>
            <a:spLocks noGrp="1"/>
          </p:cNvSpPr>
          <p:nvPr>
            <p:ph type="title"/>
          </p:nvPr>
        </p:nvSpPr>
        <p:spPr/>
        <p:txBody>
          <a:bodyPr/>
          <a:lstStyle/>
          <a:p>
            <a:r>
              <a:rPr lang="en-US" dirty="0"/>
              <a:t>NIAID ACTT-1: Subgroup Analysis of Time to Recovery</a:t>
            </a:r>
          </a:p>
        </p:txBody>
      </p:sp>
      <p:sp>
        <p:nvSpPr>
          <p:cNvPr id="5" name="TextBox 4">
            <a:extLst>
              <a:ext uri="{FF2B5EF4-FFF2-40B4-BE49-F238E27FC236}">
                <a16:creationId xmlns:a16="http://schemas.microsoft.com/office/drawing/2014/main" id="{930A4B95-1397-4059-97D6-B9CDAE7C6D09}"/>
              </a:ext>
            </a:extLst>
          </p:cNvPr>
          <p:cNvSpPr txBox="1"/>
          <p:nvPr/>
        </p:nvSpPr>
        <p:spPr bwMode="auto">
          <a:xfrm>
            <a:off x="928167" y="1164214"/>
            <a:ext cx="109876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Subgroup</a:t>
            </a:r>
          </a:p>
        </p:txBody>
      </p:sp>
      <p:sp>
        <p:nvSpPr>
          <p:cNvPr id="6" name="TextBox 5">
            <a:extLst>
              <a:ext uri="{FF2B5EF4-FFF2-40B4-BE49-F238E27FC236}">
                <a16:creationId xmlns:a16="http://schemas.microsoft.com/office/drawing/2014/main" id="{780F1FBF-B71D-4C63-919F-1031B927A8B2}"/>
              </a:ext>
            </a:extLst>
          </p:cNvPr>
          <p:cNvSpPr txBox="1"/>
          <p:nvPr/>
        </p:nvSpPr>
        <p:spPr bwMode="auto">
          <a:xfrm>
            <a:off x="5135327" y="1164214"/>
            <a:ext cx="119545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Patients, n</a:t>
            </a:r>
          </a:p>
        </p:txBody>
      </p:sp>
      <p:sp>
        <p:nvSpPr>
          <p:cNvPr id="7" name="TextBox 6">
            <a:extLst>
              <a:ext uri="{FF2B5EF4-FFF2-40B4-BE49-F238E27FC236}">
                <a16:creationId xmlns:a16="http://schemas.microsoft.com/office/drawing/2014/main" id="{C9C2DF77-3383-40B8-812F-37CC8CAE4B46}"/>
              </a:ext>
            </a:extLst>
          </p:cNvPr>
          <p:cNvSpPr txBox="1"/>
          <p:nvPr/>
        </p:nvSpPr>
        <p:spPr bwMode="auto">
          <a:xfrm>
            <a:off x="8040238" y="1164214"/>
            <a:ext cx="29348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Recovery Rate Ratio (95% CI)</a:t>
            </a:r>
          </a:p>
        </p:txBody>
      </p:sp>
      <p:sp>
        <p:nvSpPr>
          <p:cNvPr id="8" name="TextBox 7">
            <a:extLst>
              <a:ext uri="{FF2B5EF4-FFF2-40B4-BE49-F238E27FC236}">
                <a16:creationId xmlns:a16="http://schemas.microsoft.com/office/drawing/2014/main" id="{05A7F5C6-2A34-450C-8DBF-ED2D4B9EF0DD}"/>
              </a:ext>
            </a:extLst>
          </p:cNvPr>
          <p:cNvSpPr txBox="1"/>
          <p:nvPr/>
        </p:nvSpPr>
        <p:spPr bwMode="auto">
          <a:xfrm>
            <a:off x="5515918" y="6336537"/>
            <a:ext cx="143026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Better</a:t>
            </a:r>
          </a:p>
        </p:txBody>
      </p:sp>
      <p:sp>
        <p:nvSpPr>
          <p:cNvPr id="9" name="TextBox 8">
            <a:extLst>
              <a:ext uri="{FF2B5EF4-FFF2-40B4-BE49-F238E27FC236}">
                <a16:creationId xmlns:a16="http://schemas.microsoft.com/office/drawing/2014/main" id="{B8E6296B-50EA-4EE9-B30D-0941E5388FDE}"/>
              </a:ext>
            </a:extLst>
          </p:cNvPr>
          <p:cNvSpPr txBox="1"/>
          <p:nvPr/>
        </p:nvSpPr>
        <p:spPr bwMode="auto">
          <a:xfrm>
            <a:off x="6848236" y="6336537"/>
            <a:ext cx="21059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 Better</a:t>
            </a:r>
          </a:p>
        </p:txBody>
      </p:sp>
      <p:grpSp>
        <p:nvGrpSpPr>
          <p:cNvPr id="11" name="Group 1">
            <a:extLst>
              <a:ext uri="{FF2B5EF4-FFF2-40B4-BE49-F238E27FC236}">
                <a16:creationId xmlns:a16="http://schemas.microsoft.com/office/drawing/2014/main" id="{7697DB07-4607-40A6-82F4-C19017409DF1}"/>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335FD10A-3532-4319-9CF3-78F98EEC1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14EAFB8D-69D2-43FA-8A28-DF40EE0484F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4" name="Straight Connector 13">
            <a:extLst>
              <a:ext uri="{FF2B5EF4-FFF2-40B4-BE49-F238E27FC236}">
                <a16:creationId xmlns:a16="http://schemas.microsoft.com/office/drawing/2014/main" id="{6DC51042-7756-42AE-8EEA-E94F350FF4E1}"/>
              </a:ext>
            </a:extLst>
          </p:cNvPr>
          <p:cNvCxnSpPr/>
          <p:nvPr/>
        </p:nvCxnSpPr>
        <p:spPr bwMode="auto">
          <a:xfrm>
            <a:off x="5848709" y="6020846"/>
            <a:ext cx="303434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AA80E58-0199-4B11-8F24-1D242DA126D9}"/>
              </a:ext>
            </a:extLst>
          </p:cNvPr>
          <p:cNvCxnSpPr/>
          <p:nvPr/>
        </p:nvCxnSpPr>
        <p:spPr bwMode="auto">
          <a:xfrm>
            <a:off x="5857336" y="60212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A6CF16B-8A9C-46DB-8B2A-D973EA97740B}"/>
              </a:ext>
            </a:extLst>
          </p:cNvPr>
          <p:cNvCxnSpPr/>
          <p:nvPr/>
        </p:nvCxnSpPr>
        <p:spPr bwMode="auto">
          <a:xfrm>
            <a:off x="6868332" y="60212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CA47A45-E902-4796-9D15-28A5284317D5}"/>
              </a:ext>
            </a:extLst>
          </p:cNvPr>
          <p:cNvCxnSpPr/>
          <p:nvPr/>
        </p:nvCxnSpPr>
        <p:spPr bwMode="auto">
          <a:xfrm>
            <a:off x="7862938" y="60212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5DD3BE9-88EC-404D-95EB-2AA2FA9161A6}"/>
              </a:ext>
            </a:extLst>
          </p:cNvPr>
          <p:cNvCxnSpPr/>
          <p:nvPr/>
        </p:nvCxnSpPr>
        <p:spPr bwMode="auto">
          <a:xfrm>
            <a:off x="8480825" y="60212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0BF8F4F-8C36-4EDE-BC2B-31C0FCBA864A}"/>
              </a:ext>
            </a:extLst>
          </p:cNvPr>
          <p:cNvCxnSpPr/>
          <p:nvPr/>
        </p:nvCxnSpPr>
        <p:spPr bwMode="auto">
          <a:xfrm>
            <a:off x="8883051" y="60212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Arrow Connector 21">
            <a:extLst>
              <a:ext uri="{FF2B5EF4-FFF2-40B4-BE49-F238E27FC236}">
                <a16:creationId xmlns:a16="http://schemas.microsoft.com/office/drawing/2014/main" id="{571E734E-7338-4971-9698-20CB8E8228CF}"/>
              </a:ext>
            </a:extLst>
          </p:cNvPr>
          <p:cNvCxnSpPr/>
          <p:nvPr/>
        </p:nvCxnSpPr>
        <p:spPr bwMode="auto">
          <a:xfrm flipH="1">
            <a:off x="5733054" y="6329177"/>
            <a:ext cx="1115182"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08CBFB2C-18C0-4624-9676-F9665D40E65C}"/>
              </a:ext>
            </a:extLst>
          </p:cNvPr>
          <p:cNvCxnSpPr/>
          <p:nvPr/>
        </p:nvCxnSpPr>
        <p:spPr bwMode="auto">
          <a:xfrm>
            <a:off x="6894230" y="6329177"/>
            <a:ext cx="2059989" cy="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63C32FE2-D39C-4EAA-9BC9-23F13066739E}"/>
              </a:ext>
            </a:extLst>
          </p:cNvPr>
          <p:cNvSpPr txBox="1"/>
          <p:nvPr/>
        </p:nvSpPr>
        <p:spPr bwMode="auto">
          <a:xfrm>
            <a:off x="5635964" y="601650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26" name="TextBox 25">
            <a:extLst>
              <a:ext uri="{FF2B5EF4-FFF2-40B4-BE49-F238E27FC236}">
                <a16:creationId xmlns:a16="http://schemas.microsoft.com/office/drawing/2014/main" id="{9802344F-9E3F-4E27-85D5-D1E0FEBBF321}"/>
              </a:ext>
            </a:extLst>
          </p:cNvPr>
          <p:cNvSpPr txBox="1"/>
          <p:nvPr/>
        </p:nvSpPr>
        <p:spPr bwMode="auto">
          <a:xfrm>
            <a:off x="6642015" y="601650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7" name="TextBox 26">
            <a:extLst>
              <a:ext uri="{FF2B5EF4-FFF2-40B4-BE49-F238E27FC236}">
                <a16:creationId xmlns:a16="http://schemas.microsoft.com/office/drawing/2014/main" id="{35299D59-DEFC-4B00-8323-895601D6BD01}"/>
              </a:ext>
            </a:extLst>
          </p:cNvPr>
          <p:cNvSpPr txBox="1"/>
          <p:nvPr/>
        </p:nvSpPr>
        <p:spPr bwMode="auto">
          <a:xfrm>
            <a:off x="7648027" y="601650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8" name="TextBox 27">
            <a:extLst>
              <a:ext uri="{FF2B5EF4-FFF2-40B4-BE49-F238E27FC236}">
                <a16:creationId xmlns:a16="http://schemas.microsoft.com/office/drawing/2014/main" id="{52A86651-2B35-401C-939D-132CA1632C9C}"/>
              </a:ext>
            </a:extLst>
          </p:cNvPr>
          <p:cNvSpPr txBox="1"/>
          <p:nvPr/>
        </p:nvSpPr>
        <p:spPr bwMode="auto">
          <a:xfrm>
            <a:off x="8243598" y="601650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9" name="TextBox 28">
            <a:extLst>
              <a:ext uri="{FF2B5EF4-FFF2-40B4-BE49-F238E27FC236}">
                <a16:creationId xmlns:a16="http://schemas.microsoft.com/office/drawing/2014/main" id="{C91AD1C5-AB6D-4AE2-8252-27D61B03B12B}"/>
              </a:ext>
            </a:extLst>
          </p:cNvPr>
          <p:cNvSpPr txBox="1"/>
          <p:nvPr/>
        </p:nvSpPr>
        <p:spPr bwMode="auto">
          <a:xfrm>
            <a:off x="8654451" y="601650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cxnSp>
        <p:nvCxnSpPr>
          <p:cNvPr id="31" name="Straight Connector 30">
            <a:extLst>
              <a:ext uri="{FF2B5EF4-FFF2-40B4-BE49-F238E27FC236}">
                <a16:creationId xmlns:a16="http://schemas.microsoft.com/office/drawing/2014/main" id="{059AA056-7BD1-487A-A123-D62E1BC342EF}"/>
              </a:ext>
            </a:extLst>
          </p:cNvPr>
          <p:cNvCxnSpPr>
            <a:cxnSpLocks/>
          </p:cNvCxnSpPr>
          <p:nvPr/>
        </p:nvCxnSpPr>
        <p:spPr bwMode="auto">
          <a:xfrm flipH="1" flipV="1">
            <a:off x="6868914" y="1526020"/>
            <a:ext cx="0" cy="4490481"/>
          </a:xfrm>
          <a:prstGeom prst="line">
            <a:avLst/>
          </a:prstGeom>
          <a:noFill/>
          <a:ln w="28575" cap="flat" cmpd="sng" algn="ctr">
            <a:solidFill>
              <a:schemeClr val="bg1"/>
            </a:solidFill>
            <a:prstDash val="sysDash"/>
            <a:round/>
            <a:headEnd type="none" w="med" len="med"/>
            <a:tailEnd type="none" w="med" len="med"/>
          </a:ln>
          <a:effectLst/>
        </p:spPr>
      </p:cxnSp>
      <p:cxnSp>
        <p:nvCxnSpPr>
          <p:cNvPr id="33" name="Straight Connector 32">
            <a:extLst>
              <a:ext uri="{FF2B5EF4-FFF2-40B4-BE49-F238E27FC236}">
                <a16:creationId xmlns:a16="http://schemas.microsoft.com/office/drawing/2014/main" id="{EB5C1201-B4C8-459F-8EDC-74A0A837B2E7}"/>
              </a:ext>
            </a:extLst>
          </p:cNvPr>
          <p:cNvCxnSpPr>
            <a:cxnSpLocks/>
          </p:cNvCxnSpPr>
          <p:nvPr/>
        </p:nvCxnSpPr>
        <p:spPr bwMode="auto">
          <a:xfrm>
            <a:off x="877955" y="1518660"/>
            <a:ext cx="10198365"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09739BAF-E027-46E5-B2A0-88B6877CEC4D}"/>
              </a:ext>
            </a:extLst>
          </p:cNvPr>
          <p:cNvSpPr txBox="1"/>
          <p:nvPr/>
        </p:nvSpPr>
        <p:spPr bwMode="auto">
          <a:xfrm>
            <a:off x="8636623" y="1568050"/>
            <a:ext cx="1742072" cy="46327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6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1.29 (1.12-1.49)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 (1.10-1.53)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 (0.91-1.87)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 (0.74-2.47)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1.29 (1.06-1.57)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 (0.91-1.72)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1.07 (0.73-1.58)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 (1.10-2.58)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1.28 (0.94-1.73)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 (1.10-1.55)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1.95</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(1.28-2.97)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 (0.98-1.44)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1.29 (1.00-1.67)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 (1.09-1.56)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 (1.03-1.66)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1.37 (1.14-1.64)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 (0.94-1.52)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1.29 (0.91-1.83)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1.45 (1.18-1.79)</a:t>
            </a:r>
          </a:p>
          <a:p>
            <a:pPr marL="0" marR="0" lvl="0" indent="0" algn="ctr" defTabSz="914400" rtl="0" eaLnBrk="0" fontAlgn="base" latinLnBrk="0" hangingPunct="0">
              <a:lnSpc>
                <a:spcPct val="86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 (0.76-1.57)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0.98 (0.70-1.36)</a:t>
            </a:r>
          </a:p>
        </p:txBody>
      </p:sp>
      <p:sp>
        <p:nvSpPr>
          <p:cNvPr id="36" name="TextBox 35">
            <a:extLst>
              <a:ext uri="{FF2B5EF4-FFF2-40B4-BE49-F238E27FC236}">
                <a16:creationId xmlns:a16="http://schemas.microsoft.com/office/drawing/2014/main" id="{3FE4511B-CC18-4F0E-88AC-23BE0CFE6180}"/>
              </a:ext>
            </a:extLst>
          </p:cNvPr>
          <p:cNvSpPr txBox="1"/>
          <p:nvPr/>
        </p:nvSpPr>
        <p:spPr bwMode="auto">
          <a:xfrm>
            <a:off x="5310260" y="1568050"/>
            <a:ext cx="845588" cy="4540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6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1062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285</a:t>
            </a:r>
          </a:p>
        </p:txBody>
      </p:sp>
      <p:sp>
        <p:nvSpPr>
          <p:cNvPr id="37" name="TextBox 36">
            <a:extLst>
              <a:ext uri="{FF2B5EF4-FFF2-40B4-BE49-F238E27FC236}">
                <a16:creationId xmlns:a16="http://schemas.microsoft.com/office/drawing/2014/main" id="{15A801C2-C988-4105-ADAC-2083D28BB300}"/>
              </a:ext>
            </a:extLst>
          </p:cNvPr>
          <p:cNvSpPr txBox="1"/>
          <p:nvPr/>
        </p:nvSpPr>
        <p:spPr bwMode="auto">
          <a:xfrm>
            <a:off x="877955" y="1568050"/>
            <a:ext cx="4656769" cy="4699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173038" rtl="0" eaLnBrk="0" fontAlgn="base" latinLnBrk="0" hangingPunct="0">
              <a:lnSpc>
                <a:spcPct val="86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patients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Geographic region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North America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Europe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Asia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Race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White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Black</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Asian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Other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Ethnic group</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Hispanic or Latino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Not Hispanic or Latino</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18 to &lt;40 yr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40 to &lt;65 yr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≥65 yr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Sex</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Male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Female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Symptom duration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≤10 days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&gt;10 days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Baseline ordinal score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4 (not receiving oxygen)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5 (receiving oxygen)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6 (receiving high-flow oxygen or noninvasive mechanical</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ventilation)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7 (receiving mechanical ventilation or ECMO)</a:t>
            </a:r>
          </a:p>
        </p:txBody>
      </p:sp>
      <p:grpSp>
        <p:nvGrpSpPr>
          <p:cNvPr id="45" name="Group 44">
            <a:extLst>
              <a:ext uri="{FF2B5EF4-FFF2-40B4-BE49-F238E27FC236}">
                <a16:creationId xmlns:a16="http://schemas.microsoft.com/office/drawing/2014/main" id="{612EED3D-915A-4C52-8129-632B6614EC53}"/>
              </a:ext>
            </a:extLst>
          </p:cNvPr>
          <p:cNvGrpSpPr/>
          <p:nvPr/>
        </p:nvGrpSpPr>
        <p:grpSpPr>
          <a:xfrm>
            <a:off x="7033667" y="1647826"/>
            <a:ext cx="418353" cy="76200"/>
            <a:chOff x="7019926" y="1643063"/>
            <a:chExt cx="495301" cy="76200"/>
          </a:xfrm>
        </p:grpSpPr>
        <p:cxnSp>
          <p:nvCxnSpPr>
            <p:cNvPr id="40" name="Straight Connector 39">
              <a:extLst>
                <a:ext uri="{FF2B5EF4-FFF2-40B4-BE49-F238E27FC236}">
                  <a16:creationId xmlns:a16="http://schemas.microsoft.com/office/drawing/2014/main" id="{AB085927-4F2E-4C5D-B695-EA7361231A0B}"/>
                </a:ext>
              </a:extLst>
            </p:cNvPr>
            <p:cNvCxnSpPr>
              <a:cxnSpLocks/>
            </p:cNvCxnSpPr>
            <p:nvPr/>
          </p:nvCxnSpPr>
          <p:spPr bwMode="auto">
            <a:xfrm>
              <a:off x="7019926" y="1681163"/>
              <a:ext cx="49529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5B4B77C-5C14-4ABA-A51F-C29030FA4622}"/>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BBFE17B-E82F-4E89-997E-57D480DA209A}"/>
                </a:ext>
              </a:extLst>
            </p:cNvPr>
            <p:cNvCxnSpPr/>
            <p:nvPr/>
          </p:nvCxnSpPr>
          <p:spPr bwMode="auto">
            <a:xfrm>
              <a:off x="7515227"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24783F26-D1B4-4308-BC24-13BCD0E1D385}"/>
              </a:ext>
            </a:extLst>
          </p:cNvPr>
          <p:cNvGrpSpPr/>
          <p:nvPr/>
        </p:nvGrpSpPr>
        <p:grpSpPr>
          <a:xfrm>
            <a:off x="7018222" y="1944742"/>
            <a:ext cx="472993" cy="79873"/>
            <a:chOff x="7019926" y="1643063"/>
            <a:chExt cx="519116" cy="76200"/>
          </a:xfrm>
        </p:grpSpPr>
        <p:cxnSp>
          <p:nvCxnSpPr>
            <p:cNvPr id="47" name="Straight Connector 46">
              <a:extLst>
                <a:ext uri="{FF2B5EF4-FFF2-40B4-BE49-F238E27FC236}">
                  <a16:creationId xmlns:a16="http://schemas.microsoft.com/office/drawing/2014/main" id="{AD96DBB6-A3B6-4EBB-B705-A5214239300B}"/>
                </a:ext>
              </a:extLst>
            </p:cNvPr>
            <p:cNvCxnSpPr>
              <a:cxnSpLocks/>
            </p:cNvCxnSpPr>
            <p:nvPr/>
          </p:nvCxnSpPr>
          <p:spPr bwMode="auto">
            <a:xfrm>
              <a:off x="7019926" y="1681163"/>
              <a:ext cx="5191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0BB4A54-C6CE-43C6-84F8-2D9CCCCE4879}"/>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92FFF17-8E45-4515-A576-447CA8B86FFC}"/>
                </a:ext>
              </a:extLst>
            </p:cNvPr>
            <p:cNvCxnSpPr/>
            <p:nvPr/>
          </p:nvCxnSpPr>
          <p:spPr bwMode="auto">
            <a:xfrm>
              <a:off x="7539042"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03B8924E-F9A8-4072-8344-1BAA59685CDA}"/>
              </a:ext>
            </a:extLst>
          </p:cNvPr>
          <p:cNvGrpSpPr/>
          <p:nvPr/>
        </p:nvGrpSpPr>
        <p:grpSpPr>
          <a:xfrm>
            <a:off x="6734626" y="2090883"/>
            <a:ext cx="1045539" cy="99621"/>
            <a:chOff x="7019926" y="1643063"/>
            <a:chExt cx="1290641" cy="76200"/>
          </a:xfrm>
        </p:grpSpPr>
        <p:cxnSp>
          <p:nvCxnSpPr>
            <p:cNvPr id="52" name="Straight Connector 51">
              <a:extLst>
                <a:ext uri="{FF2B5EF4-FFF2-40B4-BE49-F238E27FC236}">
                  <a16:creationId xmlns:a16="http://schemas.microsoft.com/office/drawing/2014/main" id="{627F5F29-50A8-4C8D-96D9-D2DE51391FED}"/>
                </a:ext>
              </a:extLst>
            </p:cNvPr>
            <p:cNvCxnSpPr>
              <a:cxnSpLocks/>
            </p:cNvCxnSpPr>
            <p:nvPr/>
          </p:nvCxnSpPr>
          <p:spPr bwMode="auto">
            <a:xfrm>
              <a:off x="7019926" y="1681163"/>
              <a:ext cx="129064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BE7413A-B504-4CAE-B3BE-72A8B4D3F57A}"/>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8C93306-E8CB-4FAD-BE7E-184EC3A89CFE}"/>
                </a:ext>
              </a:extLst>
            </p:cNvPr>
            <p:cNvCxnSpPr/>
            <p:nvPr/>
          </p:nvCxnSpPr>
          <p:spPr bwMode="auto">
            <a:xfrm>
              <a:off x="8310567"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2FA9F0F7-6C1D-4940-8586-C11CE6A20F70}"/>
              </a:ext>
            </a:extLst>
          </p:cNvPr>
          <p:cNvGrpSpPr/>
          <p:nvPr/>
        </p:nvGrpSpPr>
        <p:grpSpPr>
          <a:xfrm>
            <a:off x="6439170" y="2278542"/>
            <a:ext cx="1742071" cy="76200"/>
            <a:chOff x="7019926" y="1643063"/>
            <a:chExt cx="1804428" cy="76200"/>
          </a:xfrm>
        </p:grpSpPr>
        <p:cxnSp>
          <p:nvCxnSpPr>
            <p:cNvPr id="57" name="Straight Connector 56">
              <a:extLst>
                <a:ext uri="{FF2B5EF4-FFF2-40B4-BE49-F238E27FC236}">
                  <a16:creationId xmlns:a16="http://schemas.microsoft.com/office/drawing/2014/main" id="{291B5D82-33DC-406D-8B47-428CEC9B39F0}"/>
                </a:ext>
              </a:extLst>
            </p:cNvPr>
            <p:cNvCxnSpPr>
              <a:cxnSpLocks/>
            </p:cNvCxnSpPr>
            <p:nvPr/>
          </p:nvCxnSpPr>
          <p:spPr bwMode="auto">
            <a:xfrm>
              <a:off x="7019926" y="1681163"/>
              <a:ext cx="180442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C25CC87-43D6-461B-9AA7-DFA1F645462F}"/>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F1D12CC-6943-4B26-B949-D2912B8051D3}"/>
                </a:ext>
              </a:extLst>
            </p:cNvPr>
            <p:cNvCxnSpPr/>
            <p:nvPr/>
          </p:nvCxnSpPr>
          <p:spPr bwMode="auto">
            <a:xfrm>
              <a:off x="8824354"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0C2997B4-363F-42C3-B9CD-03620C75A93C}"/>
              </a:ext>
            </a:extLst>
          </p:cNvPr>
          <p:cNvGrpSpPr/>
          <p:nvPr/>
        </p:nvGrpSpPr>
        <p:grpSpPr>
          <a:xfrm>
            <a:off x="6954714" y="2585190"/>
            <a:ext cx="579993" cy="76200"/>
            <a:chOff x="7019926" y="1643063"/>
            <a:chExt cx="642947" cy="76200"/>
          </a:xfrm>
        </p:grpSpPr>
        <p:cxnSp>
          <p:nvCxnSpPr>
            <p:cNvPr id="62" name="Straight Connector 61">
              <a:extLst>
                <a:ext uri="{FF2B5EF4-FFF2-40B4-BE49-F238E27FC236}">
                  <a16:creationId xmlns:a16="http://schemas.microsoft.com/office/drawing/2014/main" id="{6F071AF3-9C6D-4F96-AB48-B98176AF6470}"/>
                </a:ext>
              </a:extLst>
            </p:cNvPr>
            <p:cNvCxnSpPr>
              <a:cxnSpLocks/>
            </p:cNvCxnSpPr>
            <p:nvPr/>
          </p:nvCxnSpPr>
          <p:spPr bwMode="auto">
            <a:xfrm>
              <a:off x="7019926" y="1681163"/>
              <a:ext cx="642947"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A265D62-C282-4177-9C20-22A7FE2D9028}"/>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D7A4494-2632-4788-8355-359BDB44C4FA}"/>
                </a:ext>
              </a:extLst>
            </p:cNvPr>
            <p:cNvCxnSpPr/>
            <p:nvPr/>
          </p:nvCxnSpPr>
          <p:spPr bwMode="auto">
            <a:xfrm>
              <a:off x="7662873"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AF3F244F-79D7-4C20-B7E7-56B7584A6FD5}"/>
              </a:ext>
            </a:extLst>
          </p:cNvPr>
          <p:cNvGrpSpPr/>
          <p:nvPr/>
        </p:nvGrpSpPr>
        <p:grpSpPr>
          <a:xfrm>
            <a:off x="6734626" y="2720985"/>
            <a:ext cx="929308" cy="103261"/>
            <a:chOff x="7019926" y="1643063"/>
            <a:chExt cx="1000141" cy="76200"/>
          </a:xfrm>
        </p:grpSpPr>
        <p:cxnSp>
          <p:nvCxnSpPr>
            <p:cNvPr id="67" name="Straight Connector 66">
              <a:extLst>
                <a:ext uri="{FF2B5EF4-FFF2-40B4-BE49-F238E27FC236}">
                  <a16:creationId xmlns:a16="http://schemas.microsoft.com/office/drawing/2014/main" id="{61DB928D-D62B-46BE-A18C-C48D43B74FEF}"/>
                </a:ext>
              </a:extLst>
            </p:cNvPr>
            <p:cNvCxnSpPr>
              <a:cxnSpLocks/>
            </p:cNvCxnSpPr>
            <p:nvPr/>
          </p:nvCxnSpPr>
          <p:spPr bwMode="auto">
            <a:xfrm>
              <a:off x="7019926" y="1681163"/>
              <a:ext cx="100014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15FC0DD-52F3-4AEF-99AD-8329DCDFDCA7}"/>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C386887-1396-4C4E-AC4A-629A47A64B25}"/>
                </a:ext>
              </a:extLst>
            </p:cNvPr>
            <p:cNvCxnSpPr/>
            <p:nvPr/>
          </p:nvCxnSpPr>
          <p:spPr bwMode="auto">
            <a:xfrm>
              <a:off x="8020067"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4E5A468F-7D18-41D9-8996-44A71FBF4B5F}"/>
              </a:ext>
            </a:extLst>
          </p:cNvPr>
          <p:cNvGrpSpPr/>
          <p:nvPr/>
        </p:nvGrpSpPr>
        <p:grpSpPr>
          <a:xfrm>
            <a:off x="6412543" y="2892828"/>
            <a:ext cx="1122546" cy="76200"/>
            <a:chOff x="7019926" y="1643063"/>
            <a:chExt cx="1223988" cy="76200"/>
          </a:xfrm>
        </p:grpSpPr>
        <p:cxnSp>
          <p:nvCxnSpPr>
            <p:cNvPr id="72" name="Straight Connector 71">
              <a:extLst>
                <a:ext uri="{FF2B5EF4-FFF2-40B4-BE49-F238E27FC236}">
                  <a16:creationId xmlns:a16="http://schemas.microsoft.com/office/drawing/2014/main" id="{4EB9DC26-EC7E-44B9-9ACB-7AC1C36D59F0}"/>
                </a:ext>
              </a:extLst>
            </p:cNvPr>
            <p:cNvCxnSpPr>
              <a:cxnSpLocks/>
            </p:cNvCxnSpPr>
            <p:nvPr/>
          </p:nvCxnSpPr>
          <p:spPr bwMode="auto">
            <a:xfrm>
              <a:off x="7019926" y="1681163"/>
              <a:ext cx="122398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2B95F4D-D36F-4314-B1B3-007D874A999F}"/>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A81B2BD-AFE8-4C27-BD42-7C0BAF0CFBFF}"/>
                </a:ext>
              </a:extLst>
            </p:cNvPr>
            <p:cNvCxnSpPr/>
            <p:nvPr/>
          </p:nvCxnSpPr>
          <p:spPr bwMode="auto">
            <a:xfrm>
              <a:off x="8243914"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9C4B5740-B1D2-4239-86A1-7EBC568AF6B8}"/>
              </a:ext>
            </a:extLst>
          </p:cNvPr>
          <p:cNvGrpSpPr/>
          <p:nvPr/>
        </p:nvGrpSpPr>
        <p:grpSpPr>
          <a:xfrm>
            <a:off x="7010176" y="3040542"/>
            <a:ext cx="1233421" cy="76200"/>
            <a:chOff x="7019926" y="1643063"/>
            <a:chExt cx="1452596" cy="76200"/>
          </a:xfrm>
        </p:grpSpPr>
        <p:cxnSp>
          <p:nvCxnSpPr>
            <p:cNvPr id="77" name="Straight Connector 76">
              <a:extLst>
                <a:ext uri="{FF2B5EF4-FFF2-40B4-BE49-F238E27FC236}">
                  <a16:creationId xmlns:a16="http://schemas.microsoft.com/office/drawing/2014/main" id="{F06A4D1E-E46E-4EF4-9063-DD44727A9965}"/>
                </a:ext>
              </a:extLst>
            </p:cNvPr>
            <p:cNvCxnSpPr>
              <a:cxnSpLocks/>
            </p:cNvCxnSpPr>
            <p:nvPr/>
          </p:nvCxnSpPr>
          <p:spPr bwMode="auto">
            <a:xfrm>
              <a:off x="7019926" y="1681163"/>
              <a:ext cx="145259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42C70C0-B5D1-46D2-9476-835024636465}"/>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4FBB3AB-5CB0-443C-BC31-FB243EF4A3C3}"/>
                </a:ext>
              </a:extLst>
            </p:cNvPr>
            <p:cNvCxnSpPr/>
            <p:nvPr/>
          </p:nvCxnSpPr>
          <p:spPr bwMode="auto">
            <a:xfrm>
              <a:off x="8472522"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6FDD7696-3DE1-4E86-9447-6EFEF911803B}"/>
              </a:ext>
            </a:extLst>
          </p:cNvPr>
          <p:cNvGrpSpPr/>
          <p:nvPr/>
        </p:nvGrpSpPr>
        <p:grpSpPr>
          <a:xfrm>
            <a:off x="6789605" y="3365432"/>
            <a:ext cx="874057" cy="76200"/>
            <a:chOff x="7500942" y="1643063"/>
            <a:chExt cx="971580" cy="76200"/>
          </a:xfrm>
        </p:grpSpPr>
        <p:cxnSp>
          <p:nvCxnSpPr>
            <p:cNvPr id="82" name="Straight Connector 81">
              <a:extLst>
                <a:ext uri="{FF2B5EF4-FFF2-40B4-BE49-F238E27FC236}">
                  <a16:creationId xmlns:a16="http://schemas.microsoft.com/office/drawing/2014/main" id="{54F6973C-6E48-429D-BC0D-08B8CCF1A116}"/>
                </a:ext>
              </a:extLst>
            </p:cNvPr>
            <p:cNvCxnSpPr>
              <a:cxnSpLocks/>
            </p:cNvCxnSpPr>
            <p:nvPr/>
          </p:nvCxnSpPr>
          <p:spPr bwMode="auto">
            <a:xfrm>
              <a:off x="7500942" y="1681163"/>
              <a:ext cx="97158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AE1CDDC-A21F-41C4-B29B-C7AB2E146B37}"/>
                </a:ext>
              </a:extLst>
            </p:cNvPr>
            <p:cNvCxnSpPr/>
            <p:nvPr/>
          </p:nvCxnSpPr>
          <p:spPr bwMode="auto">
            <a:xfrm>
              <a:off x="7500942"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5B148FD-19AA-4FC2-A0D5-A77ED9FAFA45}"/>
                </a:ext>
              </a:extLst>
            </p:cNvPr>
            <p:cNvCxnSpPr/>
            <p:nvPr/>
          </p:nvCxnSpPr>
          <p:spPr bwMode="auto">
            <a:xfrm>
              <a:off x="8472522"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728BA643-27C1-4AA9-B94C-5AF751BB1D74}"/>
              </a:ext>
            </a:extLst>
          </p:cNvPr>
          <p:cNvGrpSpPr/>
          <p:nvPr/>
        </p:nvGrpSpPr>
        <p:grpSpPr>
          <a:xfrm>
            <a:off x="7014253" y="3520368"/>
            <a:ext cx="496060" cy="76200"/>
            <a:chOff x="7019926" y="1643063"/>
            <a:chExt cx="561980" cy="76200"/>
          </a:xfrm>
        </p:grpSpPr>
        <p:cxnSp>
          <p:nvCxnSpPr>
            <p:cNvPr id="87" name="Straight Connector 86">
              <a:extLst>
                <a:ext uri="{FF2B5EF4-FFF2-40B4-BE49-F238E27FC236}">
                  <a16:creationId xmlns:a16="http://schemas.microsoft.com/office/drawing/2014/main" id="{373E2F96-BA2F-4577-A7AD-30CE53E5DF70}"/>
                </a:ext>
              </a:extLst>
            </p:cNvPr>
            <p:cNvCxnSpPr>
              <a:cxnSpLocks/>
            </p:cNvCxnSpPr>
            <p:nvPr/>
          </p:nvCxnSpPr>
          <p:spPr bwMode="auto">
            <a:xfrm>
              <a:off x="7019926" y="1681163"/>
              <a:ext cx="56165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5270075-88D6-4A00-8F78-7CA695B843DF}"/>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9A53646-D4FD-48F0-B930-C58DE18797E5}"/>
                </a:ext>
              </a:extLst>
            </p:cNvPr>
            <p:cNvCxnSpPr/>
            <p:nvPr/>
          </p:nvCxnSpPr>
          <p:spPr bwMode="auto">
            <a:xfrm>
              <a:off x="7581906"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8DB6895F-7AD7-4A32-A72D-B4E06C9BACA7}"/>
              </a:ext>
            </a:extLst>
          </p:cNvPr>
          <p:cNvGrpSpPr/>
          <p:nvPr/>
        </p:nvGrpSpPr>
        <p:grpSpPr>
          <a:xfrm>
            <a:off x="7238580" y="3826561"/>
            <a:ext cx="1205506" cy="76200"/>
            <a:chOff x="7019926" y="1643063"/>
            <a:chExt cx="1300182" cy="76200"/>
          </a:xfrm>
        </p:grpSpPr>
        <p:cxnSp>
          <p:nvCxnSpPr>
            <p:cNvPr id="92" name="Straight Connector 91">
              <a:extLst>
                <a:ext uri="{FF2B5EF4-FFF2-40B4-BE49-F238E27FC236}">
                  <a16:creationId xmlns:a16="http://schemas.microsoft.com/office/drawing/2014/main" id="{0FE9F941-A968-4635-A2C8-A396FA0A3FEB}"/>
                </a:ext>
              </a:extLst>
            </p:cNvPr>
            <p:cNvCxnSpPr>
              <a:cxnSpLocks/>
            </p:cNvCxnSpPr>
            <p:nvPr/>
          </p:nvCxnSpPr>
          <p:spPr bwMode="auto">
            <a:xfrm>
              <a:off x="7019926" y="1681163"/>
              <a:ext cx="130018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83F143C-8A5F-4D77-8EED-0DF12BE9CF06}"/>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F0B8CBE-E028-40C9-93B1-DC78160D2C72}"/>
                </a:ext>
              </a:extLst>
            </p:cNvPr>
            <p:cNvCxnSpPr/>
            <p:nvPr/>
          </p:nvCxnSpPr>
          <p:spPr bwMode="auto">
            <a:xfrm>
              <a:off x="8320108"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245F54E4-A5BA-4497-8687-870C93D93099}"/>
              </a:ext>
            </a:extLst>
          </p:cNvPr>
          <p:cNvGrpSpPr/>
          <p:nvPr/>
        </p:nvGrpSpPr>
        <p:grpSpPr>
          <a:xfrm>
            <a:off x="6848236" y="3991032"/>
            <a:ext cx="548446" cy="76200"/>
            <a:chOff x="7019926" y="1643063"/>
            <a:chExt cx="619135" cy="76200"/>
          </a:xfrm>
        </p:grpSpPr>
        <p:cxnSp>
          <p:nvCxnSpPr>
            <p:cNvPr id="97" name="Straight Connector 96">
              <a:extLst>
                <a:ext uri="{FF2B5EF4-FFF2-40B4-BE49-F238E27FC236}">
                  <a16:creationId xmlns:a16="http://schemas.microsoft.com/office/drawing/2014/main" id="{05D8A714-C518-4F9C-B87D-0CAB0C36C3F9}"/>
                </a:ext>
              </a:extLst>
            </p:cNvPr>
            <p:cNvCxnSpPr>
              <a:cxnSpLocks/>
            </p:cNvCxnSpPr>
            <p:nvPr/>
          </p:nvCxnSpPr>
          <p:spPr bwMode="auto">
            <a:xfrm>
              <a:off x="7019926" y="1681163"/>
              <a:ext cx="619135"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0AE8D55-6C4E-4FEF-A079-A65BD9F961BB}"/>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57E4CC1E-299F-46D5-AAA3-16F547A48B83}"/>
                </a:ext>
              </a:extLst>
            </p:cNvPr>
            <p:cNvCxnSpPr/>
            <p:nvPr/>
          </p:nvCxnSpPr>
          <p:spPr bwMode="auto">
            <a:xfrm>
              <a:off x="7639061"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D8E42FAD-CCF1-45F1-A084-6A26EB651F72}"/>
              </a:ext>
            </a:extLst>
          </p:cNvPr>
          <p:cNvGrpSpPr/>
          <p:nvPr/>
        </p:nvGrpSpPr>
        <p:grpSpPr>
          <a:xfrm>
            <a:off x="6874786" y="4147540"/>
            <a:ext cx="734966" cy="76200"/>
            <a:chOff x="7019926" y="1643063"/>
            <a:chExt cx="847743" cy="76200"/>
          </a:xfrm>
        </p:grpSpPr>
        <p:cxnSp>
          <p:nvCxnSpPr>
            <p:cNvPr id="102" name="Straight Connector 101">
              <a:extLst>
                <a:ext uri="{FF2B5EF4-FFF2-40B4-BE49-F238E27FC236}">
                  <a16:creationId xmlns:a16="http://schemas.microsoft.com/office/drawing/2014/main" id="{3403829E-1D31-4C82-87F7-BA7A8B3686CB}"/>
                </a:ext>
              </a:extLst>
            </p:cNvPr>
            <p:cNvCxnSpPr>
              <a:cxnSpLocks/>
            </p:cNvCxnSpPr>
            <p:nvPr/>
          </p:nvCxnSpPr>
          <p:spPr bwMode="auto">
            <a:xfrm>
              <a:off x="7019926" y="1681163"/>
              <a:ext cx="84774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337680C-2E04-4859-AF15-B8FC42FD5982}"/>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57B37F4-4BC4-490F-8450-8BC2ED1D42C4}"/>
                </a:ext>
              </a:extLst>
            </p:cNvPr>
            <p:cNvCxnSpPr/>
            <p:nvPr/>
          </p:nvCxnSpPr>
          <p:spPr bwMode="auto">
            <a:xfrm>
              <a:off x="7867669"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22108ED8-BF8A-4CAC-AA79-5D7D2872C76B}"/>
              </a:ext>
            </a:extLst>
          </p:cNvPr>
          <p:cNvGrpSpPr/>
          <p:nvPr/>
        </p:nvGrpSpPr>
        <p:grpSpPr>
          <a:xfrm>
            <a:off x="7005921" y="4475528"/>
            <a:ext cx="511393" cy="76200"/>
            <a:chOff x="7019926" y="1643063"/>
            <a:chExt cx="590558" cy="76200"/>
          </a:xfrm>
        </p:grpSpPr>
        <p:cxnSp>
          <p:nvCxnSpPr>
            <p:cNvPr id="107" name="Straight Connector 106">
              <a:extLst>
                <a:ext uri="{FF2B5EF4-FFF2-40B4-BE49-F238E27FC236}">
                  <a16:creationId xmlns:a16="http://schemas.microsoft.com/office/drawing/2014/main" id="{C7C681E3-72EF-4E9C-99F2-4E95ECC2CD74}"/>
                </a:ext>
              </a:extLst>
            </p:cNvPr>
            <p:cNvCxnSpPr>
              <a:cxnSpLocks/>
            </p:cNvCxnSpPr>
            <p:nvPr/>
          </p:nvCxnSpPr>
          <p:spPr bwMode="auto">
            <a:xfrm>
              <a:off x="7019926" y="1681163"/>
              <a:ext cx="58432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8BFB54F-BC27-426C-A984-3D2AF5C51D59}"/>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F52B2A6-F5FB-4591-908D-8F488E959FD0}"/>
                </a:ext>
              </a:extLst>
            </p:cNvPr>
            <p:cNvCxnSpPr/>
            <p:nvPr/>
          </p:nvCxnSpPr>
          <p:spPr bwMode="auto">
            <a:xfrm>
              <a:off x="7610484"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A44E6050-D8C9-42B4-AD05-C58E20FD8029}"/>
              </a:ext>
            </a:extLst>
          </p:cNvPr>
          <p:cNvGrpSpPr/>
          <p:nvPr/>
        </p:nvGrpSpPr>
        <p:grpSpPr>
          <a:xfrm>
            <a:off x="6918968" y="4621580"/>
            <a:ext cx="690784" cy="76200"/>
            <a:chOff x="7019926" y="1643063"/>
            <a:chExt cx="776301" cy="76200"/>
          </a:xfrm>
        </p:grpSpPr>
        <p:cxnSp>
          <p:nvCxnSpPr>
            <p:cNvPr id="112" name="Straight Connector 111">
              <a:extLst>
                <a:ext uri="{FF2B5EF4-FFF2-40B4-BE49-F238E27FC236}">
                  <a16:creationId xmlns:a16="http://schemas.microsoft.com/office/drawing/2014/main" id="{21B1E814-6543-4BA2-AE99-F8D74E6BE79E}"/>
                </a:ext>
              </a:extLst>
            </p:cNvPr>
            <p:cNvCxnSpPr>
              <a:cxnSpLocks/>
            </p:cNvCxnSpPr>
            <p:nvPr/>
          </p:nvCxnSpPr>
          <p:spPr bwMode="auto">
            <a:xfrm>
              <a:off x="7019926" y="1681163"/>
              <a:ext cx="77630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7DAB4B1-B666-41B7-90AD-F527096C5E72}"/>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15D44B5-8D53-4D45-8F2C-1B7AA9342E76}"/>
                </a:ext>
              </a:extLst>
            </p:cNvPr>
            <p:cNvCxnSpPr/>
            <p:nvPr/>
          </p:nvCxnSpPr>
          <p:spPr bwMode="auto">
            <a:xfrm>
              <a:off x="7796227"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9FE60FB9-39D2-4189-9832-68BDDD49F07E}"/>
              </a:ext>
            </a:extLst>
          </p:cNvPr>
          <p:cNvGrpSpPr/>
          <p:nvPr/>
        </p:nvGrpSpPr>
        <p:grpSpPr>
          <a:xfrm>
            <a:off x="6780050" y="5113388"/>
            <a:ext cx="690785" cy="76200"/>
            <a:chOff x="7019926" y="1643063"/>
            <a:chExt cx="776301" cy="76200"/>
          </a:xfrm>
        </p:grpSpPr>
        <p:cxnSp>
          <p:nvCxnSpPr>
            <p:cNvPr id="117" name="Straight Connector 116">
              <a:extLst>
                <a:ext uri="{FF2B5EF4-FFF2-40B4-BE49-F238E27FC236}">
                  <a16:creationId xmlns:a16="http://schemas.microsoft.com/office/drawing/2014/main" id="{863684A0-C03B-489C-8739-A0A8A81654DB}"/>
                </a:ext>
              </a:extLst>
            </p:cNvPr>
            <p:cNvCxnSpPr>
              <a:cxnSpLocks/>
            </p:cNvCxnSpPr>
            <p:nvPr/>
          </p:nvCxnSpPr>
          <p:spPr bwMode="auto">
            <a:xfrm>
              <a:off x="7019926" y="1681163"/>
              <a:ext cx="776301"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962C705-41CD-4000-B9BF-5E38329B2A07}"/>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525F50E-9D88-4D95-A425-B126464F654B}"/>
                </a:ext>
              </a:extLst>
            </p:cNvPr>
            <p:cNvCxnSpPr/>
            <p:nvPr/>
          </p:nvCxnSpPr>
          <p:spPr bwMode="auto">
            <a:xfrm>
              <a:off x="7796227"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F9C167EB-33EE-43AC-892A-6A392CBC367C}"/>
              </a:ext>
            </a:extLst>
          </p:cNvPr>
          <p:cNvGrpSpPr/>
          <p:nvPr/>
        </p:nvGrpSpPr>
        <p:grpSpPr>
          <a:xfrm>
            <a:off x="7065942" y="4939501"/>
            <a:ext cx="530534" cy="76200"/>
            <a:chOff x="7019926" y="1643063"/>
            <a:chExt cx="590558" cy="76200"/>
          </a:xfrm>
        </p:grpSpPr>
        <p:cxnSp>
          <p:nvCxnSpPr>
            <p:cNvPr id="121" name="Straight Connector 120">
              <a:extLst>
                <a:ext uri="{FF2B5EF4-FFF2-40B4-BE49-F238E27FC236}">
                  <a16:creationId xmlns:a16="http://schemas.microsoft.com/office/drawing/2014/main" id="{DABF409F-6FBF-4EFE-83A4-B1855DBB4FAC}"/>
                </a:ext>
              </a:extLst>
            </p:cNvPr>
            <p:cNvCxnSpPr>
              <a:cxnSpLocks/>
            </p:cNvCxnSpPr>
            <p:nvPr/>
          </p:nvCxnSpPr>
          <p:spPr bwMode="auto">
            <a:xfrm>
              <a:off x="7019926" y="1681163"/>
              <a:ext cx="58432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8645B31-9F67-49EC-AC7B-506651D05C51}"/>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031B442-AA0E-4968-881F-24CB986762B3}"/>
                </a:ext>
              </a:extLst>
            </p:cNvPr>
            <p:cNvCxnSpPr/>
            <p:nvPr/>
          </p:nvCxnSpPr>
          <p:spPr bwMode="auto">
            <a:xfrm>
              <a:off x="7610484"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52AED71A-E5D8-4509-9FD4-B275E58088C6}"/>
              </a:ext>
            </a:extLst>
          </p:cNvPr>
          <p:cNvGrpSpPr/>
          <p:nvPr/>
        </p:nvGrpSpPr>
        <p:grpSpPr>
          <a:xfrm>
            <a:off x="6732239" y="5412528"/>
            <a:ext cx="1024174" cy="76200"/>
            <a:chOff x="7019926" y="1643063"/>
            <a:chExt cx="1128736" cy="76200"/>
          </a:xfrm>
        </p:grpSpPr>
        <p:cxnSp>
          <p:nvCxnSpPr>
            <p:cNvPr id="125" name="Straight Connector 124">
              <a:extLst>
                <a:ext uri="{FF2B5EF4-FFF2-40B4-BE49-F238E27FC236}">
                  <a16:creationId xmlns:a16="http://schemas.microsoft.com/office/drawing/2014/main" id="{91050A5A-F351-4514-9150-4E91C282DEAC}"/>
                </a:ext>
              </a:extLst>
            </p:cNvPr>
            <p:cNvCxnSpPr>
              <a:cxnSpLocks/>
            </p:cNvCxnSpPr>
            <p:nvPr/>
          </p:nvCxnSpPr>
          <p:spPr bwMode="auto">
            <a:xfrm>
              <a:off x="7019926" y="1681163"/>
              <a:ext cx="1128736"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05E0FA8-39C1-4343-B692-E88464694E46}"/>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2AE2849-6DF8-41FB-B342-C73C4FA32654}"/>
                </a:ext>
              </a:extLst>
            </p:cNvPr>
            <p:cNvCxnSpPr/>
            <p:nvPr/>
          </p:nvCxnSpPr>
          <p:spPr bwMode="auto">
            <a:xfrm>
              <a:off x="8148662"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FEE84C65-FD12-433F-A991-1AD6E1795F41}"/>
              </a:ext>
            </a:extLst>
          </p:cNvPr>
          <p:cNvGrpSpPr/>
          <p:nvPr/>
        </p:nvGrpSpPr>
        <p:grpSpPr>
          <a:xfrm>
            <a:off x="7114362" y="5571542"/>
            <a:ext cx="609486" cy="76200"/>
            <a:chOff x="7019926" y="1643063"/>
            <a:chExt cx="676287" cy="76200"/>
          </a:xfrm>
        </p:grpSpPr>
        <p:cxnSp>
          <p:nvCxnSpPr>
            <p:cNvPr id="130" name="Straight Connector 129">
              <a:extLst>
                <a:ext uri="{FF2B5EF4-FFF2-40B4-BE49-F238E27FC236}">
                  <a16:creationId xmlns:a16="http://schemas.microsoft.com/office/drawing/2014/main" id="{0E279A8B-F084-4853-A011-38BC1345717A}"/>
                </a:ext>
              </a:extLst>
            </p:cNvPr>
            <p:cNvCxnSpPr>
              <a:cxnSpLocks/>
            </p:cNvCxnSpPr>
            <p:nvPr/>
          </p:nvCxnSpPr>
          <p:spPr bwMode="auto">
            <a:xfrm>
              <a:off x="7019926" y="1681163"/>
              <a:ext cx="66692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DE5AB71-6483-4DDA-8D4F-7200EC23192C}"/>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1CF74AB-5F3A-466B-BB5A-14764A65A8BE}"/>
                </a:ext>
              </a:extLst>
            </p:cNvPr>
            <p:cNvCxnSpPr/>
            <p:nvPr/>
          </p:nvCxnSpPr>
          <p:spPr bwMode="auto">
            <a:xfrm>
              <a:off x="7696213"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DFDE4609-51CF-4B7B-9BC0-BF7B54AA23B9}"/>
              </a:ext>
            </a:extLst>
          </p:cNvPr>
          <p:cNvGrpSpPr/>
          <p:nvPr/>
        </p:nvGrpSpPr>
        <p:grpSpPr>
          <a:xfrm>
            <a:off x="6475968" y="5726529"/>
            <a:ext cx="1058740" cy="76200"/>
            <a:chOff x="7019926" y="1643063"/>
            <a:chExt cx="1190647" cy="76200"/>
          </a:xfrm>
        </p:grpSpPr>
        <p:cxnSp>
          <p:nvCxnSpPr>
            <p:cNvPr id="135" name="Straight Connector 134">
              <a:extLst>
                <a:ext uri="{FF2B5EF4-FFF2-40B4-BE49-F238E27FC236}">
                  <a16:creationId xmlns:a16="http://schemas.microsoft.com/office/drawing/2014/main" id="{00C6B856-D0FD-4637-83E8-14F7588C42FE}"/>
                </a:ext>
              </a:extLst>
            </p:cNvPr>
            <p:cNvCxnSpPr>
              <a:cxnSpLocks/>
            </p:cNvCxnSpPr>
            <p:nvPr/>
          </p:nvCxnSpPr>
          <p:spPr bwMode="auto">
            <a:xfrm>
              <a:off x="7019926" y="1681163"/>
              <a:ext cx="1189772"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4A07C92-D810-42DF-827F-9CD0A904FA80}"/>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A0FB818-DA56-4DAB-9133-95DD80A0AD09}"/>
                </a:ext>
              </a:extLst>
            </p:cNvPr>
            <p:cNvCxnSpPr/>
            <p:nvPr/>
          </p:nvCxnSpPr>
          <p:spPr bwMode="auto">
            <a:xfrm>
              <a:off x="8210573" y="1643063"/>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E126CD6B-207A-4101-880E-DBACC69F7F81}"/>
              </a:ext>
            </a:extLst>
          </p:cNvPr>
          <p:cNvGrpSpPr/>
          <p:nvPr/>
        </p:nvGrpSpPr>
        <p:grpSpPr>
          <a:xfrm>
            <a:off x="6348498" y="5892770"/>
            <a:ext cx="973138" cy="76200"/>
            <a:chOff x="7019926" y="1643063"/>
            <a:chExt cx="1162069" cy="76200"/>
          </a:xfrm>
        </p:grpSpPr>
        <p:cxnSp>
          <p:nvCxnSpPr>
            <p:cNvPr id="140" name="Straight Connector 139">
              <a:extLst>
                <a:ext uri="{FF2B5EF4-FFF2-40B4-BE49-F238E27FC236}">
                  <a16:creationId xmlns:a16="http://schemas.microsoft.com/office/drawing/2014/main" id="{22B6611D-1DE1-4343-88F9-4DCFA94E79BC}"/>
                </a:ext>
              </a:extLst>
            </p:cNvPr>
            <p:cNvCxnSpPr>
              <a:cxnSpLocks/>
            </p:cNvCxnSpPr>
            <p:nvPr/>
          </p:nvCxnSpPr>
          <p:spPr bwMode="auto">
            <a:xfrm>
              <a:off x="7019926" y="1681163"/>
              <a:ext cx="1162069"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65ED9EB-B89A-4127-AA98-2FFD7AD79CBB}"/>
                </a:ext>
              </a:extLst>
            </p:cNvPr>
            <p:cNvCxnSpPr/>
            <p:nvPr/>
          </p:nvCxnSpPr>
          <p:spPr bwMode="auto">
            <a:xfrm>
              <a:off x="7019927" y="1643063"/>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B77FC85-FF0C-437C-B3F2-0F90F284AD64}"/>
                </a:ext>
              </a:extLst>
            </p:cNvPr>
            <p:cNvCxnSpPr/>
            <p:nvPr/>
          </p:nvCxnSpPr>
          <p:spPr bwMode="auto">
            <a:xfrm>
              <a:off x="8181995" y="1643063"/>
              <a:ext cx="0" cy="76200"/>
            </a:xfrm>
            <a:prstGeom prst="line">
              <a:avLst/>
            </a:prstGeom>
            <a:noFill/>
            <a:ln w="28575" cap="flat" cmpd="sng" algn="ctr">
              <a:solidFill>
                <a:schemeClr val="bg1"/>
              </a:solidFill>
              <a:prstDash val="solid"/>
              <a:round/>
              <a:headEnd type="none" w="med" len="med"/>
              <a:tailEnd type="none" w="med" len="med"/>
            </a:ln>
            <a:effectLst/>
          </p:spPr>
        </p:cxnSp>
      </p:grpSp>
      <p:sp>
        <p:nvSpPr>
          <p:cNvPr id="144" name="Oval 143">
            <a:extLst>
              <a:ext uri="{FF2B5EF4-FFF2-40B4-BE49-F238E27FC236}">
                <a16:creationId xmlns:a16="http://schemas.microsoft.com/office/drawing/2014/main" id="{4767403E-96C8-4472-BE40-7F8014E5322D}"/>
              </a:ext>
            </a:extLst>
          </p:cNvPr>
          <p:cNvSpPr/>
          <p:nvPr/>
        </p:nvSpPr>
        <p:spPr bwMode="auto">
          <a:xfrm>
            <a:off x="7202004" y="165378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7EB71B3B-30D9-44A9-A5A8-2C1145518183}"/>
              </a:ext>
            </a:extLst>
          </p:cNvPr>
          <p:cNvSpPr/>
          <p:nvPr/>
        </p:nvSpPr>
        <p:spPr bwMode="auto">
          <a:xfrm>
            <a:off x="7209004" y="1945280"/>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B5C38E68-F3DF-4D8C-96CA-8DD385426A85}"/>
              </a:ext>
            </a:extLst>
          </p:cNvPr>
          <p:cNvSpPr/>
          <p:nvPr/>
        </p:nvSpPr>
        <p:spPr bwMode="auto">
          <a:xfrm>
            <a:off x="7216371" y="2102089"/>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861C1D60-2F82-45AC-A8D9-3AD8793E3C87}"/>
              </a:ext>
            </a:extLst>
          </p:cNvPr>
          <p:cNvSpPr/>
          <p:nvPr/>
        </p:nvSpPr>
        <p:spPr bwMode="auto">
          <a:xfrm>
            <a:off x="7272716" y="228388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6E32B10C-1167-456F-9372-7CA205A7BFFE}"/>
              </a:ext>
            </a:extLst>
          </p:cNvPr>
          <p:cNvSpPr/>
          <p:nvPr/>
        </p:nvSpPr>
        <p:spPr bwMode="auto">
          <a:xfrm>
            <a:off x="7151480" y="273784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7F16C379-93B6-4DE4-9DF1-628557B9ED07}"/>
              </a:ext>
            </a:extLst>
          </p:cNvPr>
          <p:cNvSpPr/>
          <p:nvPr/>
        </p:nvSpPr>
        <p:spPr bwMode="auto">
          <a:xfrm>
            <a:off x="7196079" y="2585190"/>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B490670F-7173-4473-9E23-1EF679A6C65C}"/>
              </a:ext>
            </a:extLst>
          </p:cNvPr>
          <p:cNvSpPr/>
          <p:nvPr/>
        </p:nvSpPr>
        <p:spPr bwMode="auto">
          <a:xfrm>
            <a:off x="6929532" y="2884159"/>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2441A249-0244-4EFA-A63A-E020D9775C71}"/>
              </a:ext>
            </a:extLst>
          </p:cNvPr>
          <p:cNvSpPr/>
          <p:nvPr/>
        </p:nvSpPr>
        <p:spPr bwMode="auto">
          <a:xfrm>
            <a:off x="7596479" y="304206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18B781F8-51E7-4A0B-8398-3AEF08AD6552}"/>
              </a:ext>
            </a:extLst>
          </p:cNvPr>
          <p:cNvSpPr/>
          <p:nvPr/>
        </p:nvSpPr>
        <p:spPr bwMode="auto">
          <a:xfrm>
            <a:off x="7179228" y="336937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55E2697D-4A74-4597-9C18-26483F3F4A32}"/>
              </a:ext>
            </a:extLst>
          </p:cNvPr>
          <p:cNvSpPr/>
          <p:nvPr/>
        </p:nvSpPr>
        <p:spPr bwMode="auto">
          <a:xfrm>
            <a:off x="7232655" y="351693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1DEF1DC4-C5BF-4880-9A08-0DD2C06D5D82}"/>
              </a:ext>
            </a:extLst>
          </p:cNvPr>
          <p:cNvSpPr/>
          <p:nvPr/>
        </p:nvSpPr>
        <p:spPr bwMode="auto">
          <a:xfrm>
            <a:off x="7811547" y="3826561"/>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49A41BB7-38B3-47A7-9D5D-2F4425326C9E}"/>
              </a:ext>
            </a:extLst>
          </p:cNvPr>
          <p:cNvSpPr/>
          <p:nvPr/>
        </p:nvSpPr>
        <p:spPr bwMode="auto">
          <a:xfrm>
            <a:off x="7090442" y="398672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5C47EBF2-1F39-4EA1-A43C-98DF6C7FC8F1}"/>
              </a:ext>
            </a:extLst>
          </p:cNvPr>
          <p:cNvSpPr/>
          <p:nvPr/>
        </p:nvSpPr>
        <p:spPr bwMode="auto">
          <a:xfrm>
            <a:off x="7215804" y="414934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3F16EA40-D697-4AD8-8669-C6247F0DF6B9}"/>
              </a:ext>
            </a:extLst>
          </p:cNvPr>
          <p:cNvSpPr/>
          <p:nvPr/>
        </p:nvSpPr>
        <p:spPr bwMode="auto">
          <a:xfrm>
            <a:off x="7222181" y="4474289"/>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671F3F69-5429-45C5-BBF8-BF3695ADEC7B}"/>
              </a:ext>
            </a:extLst>
          </p:cNvPr>
          <p:cNvSpPr/>
          <p:nvPr/>
        </p:nvSpPr>
        <p:spPr bwMode="auto">
          <a:xfrm>
            <a:off x="7229712" y="462649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ECDCC50C-CC4F-49B7-A9F7-9CCF874470F0}"/>
              </a:ext>
            </a:extLst>
          </p:cNvPr>
          <p:cNvSpPr/>
          <p:nvPr/>
        </p:nvSpPr>
        <p:spPr bwMode="auto">
          <a:xfrm>
            <a:off x="7289271" y="4938650"/>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BD3AF22D-D0FE-44BE-B32F-08877E355716}"/>
              </a:ext>
            </a:extLst>
          </p:cNvPr>
          <p:cNvSpPr/>
          <p:nvPr/>
        </p:nvSpPr>
        <p:spPr bwMode="auto">
          <a:xfrm>
            <a:off x="7099193" y="511273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8DF383EA-49FB-4791-8158-EFEDBE5C17FA}"/>
              </a:ext>
            </a:extLst>
          </p:cNvPr>
          <p:cNvSpPr/>
          <p:nvPr/>
        </p:nvSpPr>
        <p:spPr bwMode="auto">
          <a:xfrm>
            <a:off x="7199765" y="541487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7D00591A-DEE0-4794-8126-43FD2D32C5E9}"/>
              </a:ext>
            </a:extLst>
          </p:cNvPr>
          <p:cNvSpPr/>
          <p:nvPr/>
        </p:nvSpPr>
        <p:spPr bwMode="auto">
          <a:xfrm>
            <a:off x="7373451" y="5571991"/>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599C4959-D8C1-457C-B919-CAAD036AEE3C}"/>
              </a:ext>
            </a:extLst>
          </p:cNvPr>
          <p:cNvSpPr/>
          <p:nvPr/>
        </p:nvSpPr>
        <p:spPr bwMode="auto">
          <a:xfrm>
            <a:off x="6957510" y="5726529"/>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930552FC-4CE9-4E29-9855-924E4E904423}"/>
              </a:ext>
            </a:extLst>
          </p:cNvPr>
          <p:cNvSpPr/>
          <p:nvPr/>
        </p:nvSpPr>
        <p:spPr bwMode="auto">
          <a:xfrm>
            <a:off x="6794295" y="5895950"/>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F7143806-2962-4EBE-A924-A3A1FAF99E6A}"/>
              </a:ext>
            </a:extLst>
          </p:cNvPr>
          <p:cNvSpPr/>
          <p:nvPr/>
        </p:nvSpPr>
        <p:spPr bwMode="auto">
          <a:xfrm>
            <a:off x="609759" y="5210076"/>
            <a:ext cx="10246308" cy="802378"/>
          </a:xfrm>
          <a:prstGeom prst="rect">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 Box 15">
            <a:extLst>
              <a:ext uri="{FF2B5EF4-FFF2-40B4-BE49-F238E27FC236}">
                <a16:creationId xmlns:a16="http://schemas.microsoft.com/office/drawing/2014/main" id="{529B7578-6870-4C90-A3F5-99C14D658575}"/>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91170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6685D-DE3A-4155-9B17-E9368C29292D}"/>
              </a:ext>
            </a:extLst>
          </p:cNvPr>
          <p:cNvSpPr>
            <a:spLocks noGrp="1"/>
          </p:cNvSpPr>
          <p:nvPr>
            <p:ph type="title"/>
          </p:nvPr>
        </p:nvSpPr>
        <p:spPr/>
        <p:txBody>
          <a:bodyPr/>
          <a:lstStyle/>
          <a:p>
            <a:r>
              <a:rPr lang="en-US" dirty="0"/>
              <a:t>NIAID ACTT-1: Time to Recovery by Symptom Duration</a:t>
            </a:r>
          </a:p>
        </p:txBody>
      </p:sp>
      <p:sp>
        <p:nvSpPr>
          <p:cNvPr id="3" name="Content Placeholder 2">
            <a:extLst>
              <a:ext uri="{FF2B5EF4-FFF2-40B4-BE49-F238E27FC236}">
                <a16:creationId xmlns:a16="http://schemas.microsoft.com/office/drawing/2014/main" id="{35CB45B5-F9BA-47E5-BDB4-1C5398951028}"/>
              </a:ext>
            </a:extLst>
          </p:cNvPr>
          <p:cNvSpPr>
            <a:spLocks noGrp="1"/>
          </p:cNvSpPr>
          <p:nvPr>
            <p:ph idx="1"/>
          </p:nvPr>
        </p:nvSpPr>
        <p:spPr/>
        <p:txBody>
          <a:bodyPr/>
          <a:lstStyle/>
          <a:p>
            <a:r>
              <a:rPr lang="en-US" dirty="0"/>
              <a:t>Greater benefit when given earlier in illness</a:t>
            </a:r>
          </a:p>
        </p:txBody>
      </p:sp>
      <p:graphicFrame>
        <p:nvGraphicFramePr>
          <p:cNvPr id="5" name="Group 32">
            <a:extLst>
              <a:ext uri="{FF2B5EF4-FFF2-40B4-BE49-F238E27FC236}">
                <a16:creationId xmlns:a16="http://schemas.microsoft.com/office/drawing/2014/main" id="{E958DD7C-E1DC-44D3-B903-503E24F0089B}"/>
              </a:ext>
            </a:extLst>
          </p:cNvPr>
          <p:cNvGraphicFramePr>
            <a:graphicFrameLocks noGrp="1"/>
          </p:cNvGraphicFramePr>
          <p:nvPr/>
        </p:nvGraphicFramePr>
        <p:xfrm>
          <a:off x="721216" y="2060009"/>
          <a:ext cx="10735056" cy="4023440"/>
        </p:xfrm>
        <a:graphic>
          <a:graphicData uri="http://schemas.openxmlformats.org/drawingml/2006/table">
            <a:tbl>
              <a:tblPr/>
              <a:tblGrid>
                <a:gridCol w="4489578">
                  <a:extLst>
                    <a:ext uri="{9D8B030D-6E8A-4147-A177-3AD203B41FA5}">
                      <a16:colId xmlns:a16="http://schemas.microsoft.com/office/drawing/2014/main" val="20000"/>
                    </a:ext>
                  </a:extLst>
                </a:gridCol>
                <a:gridCol w="2102016">
                  <a:extLst>
                    <a:ext uri="{9D8B030D-6E8A-4147-A177-3AD203B41FA5}">
                      <a16:colId xmlns:a16="http://schemas.microsoft.com/office/drawing/2014/main" val="20001"/>
                    </a:ext>
                  </a:extLst>
                </a:gridCol>
                <a:gridCol w="1624010">
                  <a:extLst>
                    <a:ext uri="{9D8B030D-6E8A-4147-A177-3AD203B41FA5}">
                      <a16:colId xmlns:a16="http://schemas.microsoft.com/office/drawing/2014/main" val="20002"/>
                    </a:ext>
                  </a:extLst>
                </a:gridCol>
                <a:gridCol w="2519452">
                  <a:extLst>
                    <a:ext uri="{9D8B030D-6E8A-4147-A177-3AD203B41FA5}">
                      <a16:colId xmlns:a16="http://schemas.microsoft.com/office/drawing/2014/main" val="524732532"/>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Outcome by Duration of Symptoms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131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1st quartile (≤6 days)</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Recovered, n/N</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recovery, days</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119/158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65/124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1.92 (1.41-2.60)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131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2nd quartile (7 to ≤9 days)</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Recovered, n/N</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recovery, days</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110/148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116/152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0.99 (0.76-1.28)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131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3rd quartile (10 to ≤12 days)</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Recovered, n/N</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recovery, days</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86/113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76/108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1.45 (1.07-1.98)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8030370"/>
                  </a:ext>
                </a:extLst>
              </a:tr>
              <a:tr h="13131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4th quartile (≥13 days)</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Recovered, n/N</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recovery, days</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84/121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94/135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(0.86-1.54)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0925135"/>
                  </a:ext>
                </a:extLst>
              </a:tr>
            </a:tbl>
          </a:graphicData>
        </a:graphic>
      </p:graphicFrame>
      <p:grpSp>
        <p:nvGrpSpPr>
          <p:cNvPr id="6" name="Group 1">
            <a:extLst>
              <a:ext uri="{FF2B5EF4-FFF2-40B4-BE49-F238E27FC236}">
                <a16:creationId xmlns:a16="http://schemas.microsoft.com/office/drawing/2014/main" id="{34D12F2B-035D-49FA-B4F1-75C623384E8D}"/>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A06A1609-E240-4894-B1BC-E1D10910F7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090148EE-FA6F-4512-BB4E-FF673D40031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7CB4B97C-7F1D-4A8F-B13B-0446F7A2FE36}"/>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Beigel. NEJM. 2020;383:1813.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710430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SIMPLE-Severe Study: </a:t>
            </a:r>
            <a:br>
              <a:rPr lang="en-US" dirty="0"/>
            </a:br>
            <a:r>
              <a:rPr lang="en-US" dirty="0"/>
              <a:t>Remdesivir in Patients With Severe COVID-19</a:t>
            </a:r>
            <a:endParaRPr lang="en-US" altLang="en-US" dirty="0"/>
          </a:p>
        </p:txBody>
      </p:sp>
      <p:sp>
        <p:nvSpPr>
          <p:cNvPr id="2" name="Content Placeholder 1">
            <a:extLst>
              <a:ext uri="{FF2B5EF4-FFF2-40B4-BE49-F238E27FC236}">
                <a16:creationId xmlns:a16="http://schemas.microsoft.com/office/drawing/2014/main" id="{B8562AB4-BDC1-40F7-ABE8-B1978BDA092F}"/>
              </a:ext>
            </a:extLst>
          </p:cNvPr>
          <p:cNvSpPr>
            <a:spLocks noGrp="1"/>
          </p:cNvSpPr>
          <p:nvPr>
            <p:ph idx="1"/>
          </p:nvPr>
        </p:nvSpPr>
        <p:spPr>
          <a:xfrm>
            <a:off x="604675" y="1513047"/>
            <a:ext cx="10877529" cy="597795"/>
          </a:xfrm>
        </p:spPr>
        <p:txBody>
          <a:bodyPr/>
          <a:lstStyle/>
          <a:p>
            <a:r>
              <a:rPr lang="en-US" dirty="0"/>
              <a:t>Multicenter, randomized, open-label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09797" y="2370503"/>
            <a:ext cx="3600890"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patients ≥12 yr of age with SARS-CoV-2 infection confirmed in last 4 days, SpO</a:t>
            </a:r>
            <a:r>
              <a:rPr kumimoji="0" lang="en-GB" alt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≤94% while breathing ambient air or receiving supplemental oxygen, and radiologic evidence of pneumonia</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397)</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31243" y="3464570"/>
            <a:ext cx="4059936" cy="102412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IV QD</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 1 200 mg; Days 2-10 100 mg</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197)</a:t>
            </a:r>
          </a:p>
        </p:txBody>
      </p:sp>
      <p:grpSp>
        <p:nvGrpSpPr>
          <p:cNvPr id="19" name="Group 1">
            <a:extLst>
              <a:ext uri="{FF2B5EF4-FFF2-40B4-BE49-F238E27FC236}">
                <a16:creationId xmlns:a16="http://schemas.microsoft.com/office/drawing/2014/main" id="{E58E73BD-D5F2-4E64-B43E-E0CF6D98EB3C}"/>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9FB91D8D-845C-44A8-AD3D-0D51B8296AC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C8238E82-3097-4F2D-9B63-6AD2A169D23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F114CB94-B1A3-45C5-B072-BA5F9B27C86E}"/>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Goldman. NEJM. 2020;</a:t>
            </a:r>
            <a:r>
              <a:rPr lang="en-US" altLang="en-US" sz="1200" b="0" spc="-10" dirty="0">
                <a:solidFill>
                  <a:srgbClr val="455560"/>
                </a:solidFill>
                <a:latin typeface="Calibri" panose="020F0502020204030204" pitchFamily="34" charset="0"/>
                <a:cs typeface="Arial" panose="020B0604020202020204" pitchFamily="34" charset="0"/>
              </a:rPr>
              <a:t>383:1827</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NCT04292899.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8" name="Rectangle 49">
            <a:extLst>
              <a:ext uri="{FF2B5EF4-FFF2-40B4-BE49-F238E27FC236}">
                <a16:creationId xmlns:a16="http://schemas.microsoft.com/office/drawing/2014/main" id="{C4A59C4A-C25A-4B46-8CA4-E3FF382D358B}"/>
              </a:ext>
            </a:extLst>
          </p:cNvPr>
          <p:cNvSpPr>
            <a:spLocks noChangeArrowheads="1"/>
          </p:cNvSpPr>
          <p:nvPr/>
        </p:nvSpPr>
        <p:spPr bwMode="auto">
          <a:xfrm>
            <a:off x="5155975" y="2307633"/>
            <a:ext cx="4055659" cy="1024847"/>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IV QD</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 1 200 mg; Days 2-5 100 mg</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200)</a:t>
            </a:r>
          </a:p>
        </p:txBody>
      </p:sp>
      <p:sp>
        <p:nvSpPr>
          <p:cNvPr id="24" name="Content Placeholder 1">
            <a:extLst>
              <a:ext uri="{FF2B5EF4-FFF2-40B4-BE49-F238E27FC236}">
                <a16:creationId xmlns:a16="http://schemas.microsoft.com/office/drawing/2014/main" id="{B8562AB4-BDC1-40F7-ABE8-B1978BDA092F}"/>
              </a:ext>
            </a:extLst>
          </p:cNvPr>
          <p:cNvSpPr txBox="1">
            <a:spLocks/>
          </p:cNvSpPr>
          <p:nvPr/>
        </p:nvSpPr>
        <p:spPr bwMode="auto">
          <a:xfrm>
            <a:off x="604675" y="4831710"/>
            <a:ext cx="10877529" cy="11609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clinical status at Day 14 by 7-point ordinal scale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 AEs from first dose to 30 days after last dose</a:t>
            </a:r>
          </a:p>
        </p:txBody>
      </p:sp>
      <p:sp>
        <p:nvSpPr>
          <p:cNvPr id="25" name="Line 53">
            <a:extLst>
              <a:ext uri="{FF2B5EF4-FFF2-40B4-BE49-F238E27FC236}">
                <a16:creationId xmlns:a16="http://schemas.microsoft.com/office/drawing/2014/main" id="{19B47B8E-7D11-46DE-BD1E-B2309FDE5C23}"/>
              </a:ext>
            </a:extLst>
          </p:cNvPr>
          <p:cNvSpPr>
            <a:spLocks noChangeShapeType="1"/>
          </p:cNvSpPr>
          <p:nvPr/>
        </p:nvSpPr>
        <p:spPr bwMode="auto">
          <a:xfrm>
            <a:off x="4325140" y="361404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325140" y="281719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60293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0004-D369-4E0A-968C-93B87FEBB6EE}"/>
              </a:ext>
            </a:extLst>
          </p:cNvPr>
          <p:cNvSpPr>
            <a:spLocks noGrp="1"/>
          </p:cNvSpPr>
          <p:nvPr>
            <p:ph type="title"/>
          </p:nvPr>
        </p:nvSpPr>
        <p:spPr/>
        <p:txBody>
          <a:bodyPr/>
          <a:lstStyle/>
          <a:p>
            <a:r>
              <a:rPr lang="en-US" dirty="0"/>
              <a:t>SIMPLE-Severe Study: Efficacy</a:t>
            </a:r>
          </a:p>
        </p:txBody>
      </p:sp>
      <p:sp>
        <p:nvSpPr>
          <p:cNvPr id="3" name="Content Placeholder 2">
            <a:extLst>
              <a:ext uri="{FF2B5EF4-FFF2-40B4-BE49-F238E27FC236}">
                <a16:creationId xmlns:a16="http://schemas.microsoft.com/office/drawing/2014/main" id="{714222F4-F578-4987-AC78-0E5E59A7475C}"/>
              </a:ext>
            </a:extLst>
          </p:cNvPr>
          <p:cNvSpPr>
            <a:spLocks noGrp="1"/>
          </p:cNvSpPr>
          <p:nvPr>
            <p:ph idx="1"/>
          </p:nvPr>
        </p:nvSpPr>
        <p:spPr>
          <a:xfrm>
            <a:off x="604675" y="1513047"/>
            <a:ext cx="10877529" cy="891486"/>
          </a:xfrm>
        </p:spPr>
        <p:txBody>
          <a:bodyPr/>
          <a:lstStyle/>
          <a:p>
            <a:r>
              <a:rPr lang="en-US" dirty="0"/>
              <a:t>By Day 14, similar clinical improvement (≥2 points) in patients with severe COVID-19: 65% in 5-day group vs 54% in 10-day group</a:t>
            </a:r>
          </a:p>
        </p:txBody>
      </p:sp>
      <p:grpSp>
        <p:nvGrpSpPr>
          <p:cNvPr id="5" name="Group 1">
            <a:extLst>
              <a:ext uri="{FF2B5EF4-FFF2-40B4-BE49-F238E27FC236}">
                <a16:creationId xmlns:a16="http://schemas.microsoft.com/office/drawing/2014/main" id="{04807D7A-D6F9-4E78-A27F-B1C328E4127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1D3F3EDE-9288-44F8-9F86-66BD61F8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07C3705-18B6-4578-8D37-DCCCFCE58E7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D3A2AE3D-214D-41E1-AF1B-8853FD8E61D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Goldman. NEJM. </a:t>
            </a:r>
            <a:r>
              <a:rPr lang="en-US" altLang="en-US" sz="1200" b="0" spc="-10" dirty="0">
                <a:solidFill>
                  <a:srgbClr val="455560"/>
                </a:solidFill>
                <a:latin typeface="Calibri" panose="020F0502020204030204" pitchFamily="34" charset="0"/>
                <a:cs typeface="Arial" panose="020B0604020202020204" pitchFamily="34" charset="0"/>
              </a:rPr>
              <a:t>2020;383:1827.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2" name="Group 32">
            <a:extLst>
              <a:ext uri="{FF2B5EF4-FFF2-40B4-BE49-F238E27FC236}">
                <a16:creationId xmlns:a16="http://schemas.microsoft.com/office/drawing/2014/main" id="{0858D962-1524-4DB7-B0D4-D289398108E5}"/>
              </a:ext>
            </a:extLst>
          </p:cNvPr>
          <p:cNvGraphicFramePr>
            <a:graphicFrameLocks noGrp="1"/>
          </p:cNvGraphicFramePr>
          <p:nvPr/>
        </p:nvGraphicFramePr>
        <p:xfrm>
          <a:off x="727076" y="2525294"/>
          <a:ext cx="10735061" cy="3474848"/>
        </p:xfrm>
        <a:graphic>
          <a:graphicData uri="http://schemas.openxmlformats.org/drawingml/2006/table">
            <a:tbl>
              <a:tblPr/>
              <a:tblGrid>
                <a:gridCol w="8095191">
                  <a:extLst>
                    <a:ext uri="{9D8B030D-6E8A-4147-A177-3AD203B41FA5}">
                      <a16:colId xmlns:a16="http://schemas.microsoft.com/office/drawing/2014/main" val="20000"/>
                    </a:ext>
                  </a:extLst>
                </a:gridCol>
                <a:gridCol w="1319935">
                  <a:extLst>
                    <a:ext uri="{9D8B030D-6E8A-4147-A177-3AD203B41FA5}">
                      <a16:colId xmlns:a16="http://schemas.microsoft.com/office/drawing/2014/main" val="20001"/>
                    </a:ext>
                  </a:extLst>
                </a:gridCol>
                <a:gridCol w="1319935">
                  <a:extLst>
                    <a:ext uri="{9D8B030D-6E8A-4147-A177-3AD203B41FA5}">
                      <a16:colId xmlns:a16="http://schemas.microsoft.com/office/drawing/2014/main" val="20002"/>
                    </a:ext>
                  </a:extLst>
                </a:gridCol>
              </a:tblGrid>
              <a:tr h="82378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Clinical Status at Day 14,*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5-Day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10-Day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Hospitalized, receiving invasive mechanical ventilation or ECMO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Hospitalized, receiving noninvasive ventilation or high-flow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285846"/>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Hospitalized, requiring low-flow supplemental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9126630"/>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Hospitalized, requiring ongoing medical care, not receiving supplemental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6403077"/>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Hospitalized, not requiring ongoing medical care or supplemental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32952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Not hospitalized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120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7"/>
                  </a:ext>
                </a:extLst>
              </a:tr>
            </a:tbl>
          </a:graphicData>
        </a:graphic>
      </p:graphicFrame>
      <p:sp>
        <p:nvSpPr>
          <p:cNvPr id="16" name="TextBox 15"/>
          <p:cNvSpPr txBox="1"/>
          <p:nvPr/>
        </p:nvSpPr>
        <p:spPr bwMode="auto">
          <a:xfrm>
            <a:off x="728134" y="5994401"/>
            <a:ext cx="488761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.14 for baseline-adjusted difference between arms.</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46725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0004-D369-4E0A-968C-93B87FEBB6EE}"/>
              </a:ext>
            </a:extLst>
          </p:cNvPr>
          <p:cNvSpPr>
            <a:spLocks noGrp="1"/>
          </p:cNvSpPr>
          <p:nvPr>
            <p:ph type="title"/>
          </p:nvPr>
        </p:nvSpPr>
        <p:spPr/>
        <p:txBody>
          <a:bodyPr/>
          <a:lstStyle/>
          <a:p>
            <a:r>
              <a:rPr lang="en-US" dirty="0"/>
              <a:t>SIMPLE-Severe Study: Safety</a:t>
            </a:r>
          </a:p>
        </p:txBody>
      </p:sp>
      <p:sp>
        <p:nvSpPr>
          <p:cNvPr id="15" name="Content Placeholder 14"/>
          <p:cNvSpPr>
            <a:spLocks noGrp="1"/>
          </p:cNvSpPr>
          <p:nvPr>
            <p:ph idx="1"/>
          </p:nvPr>
        </p:nvSpPr>
        <p:spPr>
          <a:xfrm>
            <a:off x="604675" y="1513047"/>
            <a:ext cx="10877529" cy="908420"/>
          </a:xfrm>
        </p:spPr>
        <p:txBody>
          <a:bodyPr/>
          <a:lstStyle/>
          <a:p>
            <a:r>
              <a:rPr lang="en-US" dirty="0"/>
              <a:t>Most common AEs overall included nausea, acute respiratory failure, increased ALT, and constipation</a:t>
            </a:r>
          </a:p>
        </p:txBody>
      </p:sp>
      <p:grpSp>
        <p:nvGrpSpPr>
          <p:cNvPr id="5" name="Group 1">
            <a:extLst>
              <a:ext uri="{FF2B5EF4-FFF2-40B4-BE49-F238E27FC236}">
                <a16:creationId xmlns:a16="http://schemas.microsoft.com/office/drawing/2014/main" id="{04807D7A-D6F9-4E78-A27F-B1C328E4127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1D3F3EDE-9288-44F8-9F86-66BD61F8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07C3705-18B6-4578-8D37-DCCCFCE58E7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D3A2AE3D-214D-41E1-AF1B-8853FD8E61D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Goldman. NEJM. </a:t>
            </a:r>
            <a:r>
              <a:rPr lang="en-US" altLang="en-US" sz="1200" b="0" spc="-10" dirty="0">
                <a:solidFill>
                  <a:srgbClr val="455560"/>
                </a:solidFill>
                <a:latin typeface="Calibri" panose="020F0502020204030204" pitchFamily="34" charset="0"/>
                <a:cs typeface="Arial" panose="020B0604020202020204" pitchFamily="34" charset="0"/>
              </a:rPr>
              <a:t>2020;383:1827.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4" name="Group 32">
            <a:extLst>
              <a:ext uri="{FF2B5EF4-FFF2-40B4-BE49-F238E27FC236}">
                <a16:creationId xmlns:a16="http://schemas.microsoft.com/office/drawing/2014/main" id="{0858D962-1524-4DB7-B0D4-D289398108E5}"/>
              </a:ext>
            </a:extLst>
          </p:cNvPr>
          <p:cNvGraphicFramePr>
            <a:graphicFrameLocks noGrp="1"/>
          </p:cNvGraphicFramePr>
          <p:nvPr/>
        </p:nvGraphicFramePr>
        <p:xfrm>
          <a:off x="719138" y="2528666"/>
          <a:ext cx="10766319" cy="3078592"/>
        </p:xfrm>
        <a:graphic>
          <a:graphicData uri="http://schemas.openxmlformats.org/drawingml/2006/table">
            <a:tbl>
              <a:tblPr/>
              <a:tblGrid>
                <a:gridCol w="3588773">
                  <a:extLst>
                    <a:ext uri="{9D8B030D-6E8A-4147-A177-3AD203B41FA5}">
                      <a16:colId xmlns:a16="http://schemas.microsoft.com/office/drawing/2014/main" val="20000"/>
                    </a:ext>
                  </a:extLst>
                </a:gridCol>
                <a:gridCol w="3588773">
                  <a:extLst>
                    <a:ext uri="{9D8B030D-6E8A-4147-A177-3AD203B41FA5}">
                      <a16:colId xmlns:a16="http://schemas.microsoft.com/office/drawing/2014/main" val="20001"/>
                    </a:ext>
                  </a:extLst>
                </a:gridCol>
                <a:gridCol w="358877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Safety Outcome,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Remdesivir 5-Day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Remdesivir 10-Day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131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Discontinued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lab abnormalities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Mortality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285846"/>
                  </a:ext>
                </a:extLst>
              </a:tr>
            </a:tbl>
          </a:graphicData>
        </a:graphic>
      </p:graphicFrame>
    </p:spTree>
    <p:extLst>
      <p:ext uri="{BB962C8B-B14F-4D97-AF65-F5344CB8AC3E}">
        <p14:creationId xmlns:p14="http://schemas.microsoft.com/office/powerpoint/2010/main" val="28108330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SIMPLE-Moderate Study: </a:t>
            </a:r>
            <a:br>
              <a:rPr lang="en-US" dirty="0"/>
            </a:br>
            <a:r>
              <a:rPr lang="en-US" dirty="0"/>
              <a:t>Remdesivir in Patients With Moderate COVID-19</a:t>
            </a:r>
            <a:endParaRPr lang="en-US" altLang="en-US" dirty="0"/>
          </a:p>
        </p:txBody>
      </p:sp>
      <p:sp>
        <p:nvSpPr>
          <p:cNvPr id="2" name="Content Placeholder 1">
            <a:extLst>
              <a:ext uri="{FF2B5EF4-FFF2-40B4-BE49-F238E27FC236}">
                <a16:creationId xmlns:a16="http://schemas.microsoft.com/office/drawing/2014/main" id="{B8562AB4-BDC1-40F7-ABE8-B1978BDA092F}"/>
              </a:ext>
            </a:extLst>
          </p:cNvPr>
          <p:cNvSpPr>
            <a:spLocks noGrp="1"/>
          </p:cNvSpPr>
          <p:nvPr>
            <p:ph idx="1"/>
          </p:nvPr>
        </p:nvSpPr>
        <p:spPr>
          <a:xfrm>
            <a:off x="604675" y="1513047"/>
            <a:ext cx="10877529" cy="4006010"/>
          </a:xfrm>
        </p:spPr>
        <p:txBody>
          <a:bodyPr/>
          <a:lstStyle/>
          <a:p>
            <a:r>
              <a:rPr lang="en-US" sz="2400" dirty="0"/>
              <a:t>Multicenter, randomized, open-label phase III trial</a:t>
            </a:r>
            <a:endParaRPr lang="en-US" dirty="0"/>
          </a:p>
          <a:p>
            <a:pPr marL="0" indent="0">
              <a:buNone/>
            </a:pPr>
            <a:br>
              <a:rPr lang="en-US" dirty="0"/>
            </a:br>
            <a:endParaRPr lang="en-US" dirty="0"/>
          </a:p>
          <a:p>
            <a:pPr marL="0" indent="0">
              <a:buNone/>
            </a:pPr>
            <a:endParaRPr lang="en-US" dirty="0"/>
          </a:p>
          <a:p>
            <a:pPr marL="0" indent="0">
              <a:buNone/>
            </a:pPr>
            <a:endParaRPr lang="en-US" dirty="0"/>
          </a:p>
          <a:p>
            <a:endParaRPr lang="en-US" sz="2400" dirty="0"/>
          </a:p>
          <a:p>
            <a:endParaRPr lang="en-US" sz="2400" dirty="0"/>
          </a:p>
          <a:p>
            <a:r>
              <a:rPr lang="en-US" sz="2400" dirty="0"/>
              <a:t>Primary endpoint: improvement on 7-point ordinal scale on Day 11</a:t>
            </a:r>
          </a:p>
          <a:p>
            <a:r>
              <a:rPr lang="en-US" sz="2400" dirty="0"/>
              <a:t>Secondary endpoint: treatment-emergent adverse events</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09796" y="2817703"/>
            <a:ext cx="3619396"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≥12 yr of age; hospitalized with SARS-CoV-2 infection confirmed by RT-PCR;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radiographic infiltrates by imaging; SpO</a:t>
            </a:r>
            <a:r>
              <a:rPr kumimoji="0" lang="en-US" alt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&gt;94% on room air</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584)</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31242" y="2211298"/>
            <a:ext cx="4595837" cy="832104"/>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IV QD</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 1 200 mg; Days 2-5 100 mg</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191)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31243" y="4108538"/>
            <a:ext cx="4599432" cy="7772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Standard of Care</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200)</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439423" y="3852288"/>
            <a:ext cx="577520" cy="548043"/>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39423" y="2748049"/>
            <a:ext cx="577520" cy="54804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E58E73BD-D5F2-4E64-B43E-E0CF6D98EB3C}"/>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9FB91D8D-845C-44A8-AD3D-0D51B8296AC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C8238E82-3097-4F2D-9B63-6AD2A169D23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F114CB94-B1A3-45C5-B072-BA5F9B27C86E}"/>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Spinner. JAMA. 2020;324:1048. NCT04292730.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8" name="Rectangle 49">
            <a:extLst>
              <a:ext uri="{FF2B5EF4-FFF2-40B4-BE49-F238E27FC236}">
                <a16:creationId xmlns:a16="http://schemas.microsoft.com/office/drawing/2014/main" id="{C4A59C4A-C25A-4B46-8CA4-E3FF382D358B}"/>
              </a:ext>
            </a:extLst>
          </p:cNvPr>
          <p:cNvSpPr>
            <a:spLocks noChangeArrowheads="1"/>
          </p:cNvSpPr>
          <p:nvPr/>
        </p:nvSpPr>
        <p:spPr bwMode="auto">
          <a:xfrm>
            <a:off x="5155975" y="3141093"/>
            <a:ext cx="4599432" cy="83535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IV QD</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 1 200 mg; Days 2-10 100 mg</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193)</a:t>
            </a:r>
          </a:p>
        </p:txBody>
      </p:sp>
      <p:sp>
        <p:nvSpPr>
          <p:cNvPr id="22" name="Line 51">
            <a:extLst>
              <a:ext uri="{FF2B5EF4-FFF2-40B4-BE49-F238E27FC236}">
                <a16:creationId xmlns:a16="http://schemas.microsoft.com/office/drawing/2014/main" id="{92FACC90-C926-4A87-8202-DCDC4E6B87DD}"/>
              </a:ext>
            </a:extLst>
          </p:cNvPr>
          <p:cNvSpPr>
            <a:spLocks noChangeShapeType="1"/>
          </p:cNvSpPr>
          <p:nvPr/>
        </p:nvSpPr>
        <p:spPr bwMode="auto">
          <a:xfrm rot="16200000">
            <a:off x="4728183" y="3273146"/>
            <a:ext cx="0" cy="57751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354091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AABF-0937-4966-9864-B6D9295EEE4C}"/>
              </a:ext>
            </a:extLst>
          </p:cNvPr>
          <p:cNvSpPr>
            <a:spLocks noGrp="1"/>
          </p:cNvSpPr>
          <p:nvPr>
            <p:ph type="title"/>
          </p:nvPr>
        </p:nvSpPr>
        <p:spPr/>
        <p:txBody>
          <a:bodyPr/>
          <a:lstStyle/>
          <a:p>
            <a:r>
              <a:rPr lang="en-US" dirty="0"/>
              <a:t>SIMPLE-Moderate Study: </a:t>
            </a:r>
            <a:br>
              <a:rPr lang="en-US" dirty="0"/>
            </a:br>
            <a:r>
              <a:rPr lang="en-US" dirty="0"/>
              <a:t>Patient Baseline Characteristics</a:t>
            </a:r>
          </a:p>
        </p:txBody>
      </p:sp>
      <p:graphicFrame>
        <p:nvGraphicFramePr>
          <p:cNvPr id="4" name="Group 3">
            <a:extLst>
              <a:ext uri="{FF2B5EF4-FFF2-40B4-BE49-F238E27FC236}">
                <a16:creationId xmlns:a16="http://schemas.microsoft.com/office/drawing/2014/main" id="{AE040B80-6328-4774-9674-E168D08684E4}"/>
              </a:ext>
            </a:extLst>
          </p:cNvPr>
          <p:cNvGraphicFramePr>
            <a:graphicFrameLocks/>
          </p:cNvGraphicFramePr>
          <p:nvPr/>
        </p:nvGraphicFramePr>
        <p:xfrm>
          <a:off x="719137" y="1609794"/>
          <a:ext cx="10763065" cy="4450176"/>
        </p:xfrm>
        <a:graphic>
          <a:graphicData uri="http://schemas.openxmlformats.org/drawingml/2006/table">
            <a:tbl>
              <a:tblPr/>
              <a:tblGrid>
                <a:gridCol w="3517518">
                  <a:extLst>
                    <a:ext uri="{9D8B030D-6E8A-4147-A177-3AD203B41FA5}">
                      <a16:colId xmlns:a16="http://schemas.microsoft.com/office/drawing/2014/main" val="20000"/>
                    </a:ext>
                  </a:extLst>
                </a:gridCol>
                <a:gridCol w="2059744">
                  <a:extLst>
                    <a:ext uri="{9D8B030D-6E8A-4147-A177-3AD203B41FA5}">
                      <a16:colId xmlns:a16="http://schemas.microsoft.com/office/drawing/2014/main" val="20001"/>
                    </a:ext>
                  </a:extLst>
                </a:gridCol>
                <a:gridCol w="2609043">
                  <a:extLst>
                    <a:ext uri="{9D8B030D-6E8A-4147-A177-3AD203B41FA5}">
                      <a16:colId xmlns:a16="http://schemas.microsoft.com/office/drawing/2014/main" val="20002"/>
                    </a:ext>
                  </a:extLst>
                </a:gridCol>
                <a:gridCol w="2576760">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Remdesivir 5-Day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Remdesivir 10-Day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SoC</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 (48-66)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 (45-66)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57 (45-66)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9662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114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118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125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022464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Race/ethnicity,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Hispanic/Latino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109/186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35/186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34/186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8/186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25/187 (13)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107/188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27/188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21/188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13/188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42/186 (23)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112/193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27/193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37/193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17/193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34/186 (18)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BMI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(24-30)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(25-32)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27 (24-31)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533755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Comorbidities,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Cardiovascular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Diabetes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Asthma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111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82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71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22 (12)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111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85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85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21 (16)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107 (54)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76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6222841"/>
                  </a:ext>
                </a:extLst>
              </a:tr>
            </a:tbl>
          </a:graphicData>
        </a:graphic>
      </p:graphicFrame>
      <p:grpSp>
        <p:nvGrpSpPr>
          <p:cNvPr id="5" name="Group 1">
            <a:extLst>
              <a:ext uri="{FF2B5EF4-FFF2-40B4-BE49-F238E27FC236}">
                <a16:creationId xmlns:a16="http://schemas.microsoft.com/office/drawing/2014/main" id="{3ED4093F-6BD7-4F3B-8F58-9A63AB2A706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BDF9BC2C-CB83-44E1-86DA-16A464871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231DDF6-F153-4B78-BAEA-1FCDB728325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74549B6F-8950-4FF4-990C-70973D2C28DF}"/>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Spinner. JAMA. 2020;324:1048.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136785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87B6-6BC2-4EA9-B815-7B10A49D5095}"/>
              </a:ext>
            </a:extLst>
          </p:cNvPr>
          <p:cNvSpPr>
            <a:spLocks noGrp="1"/>
          </p:cNvSpPr>
          <p:nvPr>
            <p:ph type="title"/>
          </p:nvPr>
        </p:nvSpPr>
        <p:spPr/>
        <p:txBody>
          <a:bodyPr/>
          <a:lstStyle/>
          <a:p>
            <a:r>
              <a:rPr lang="en-US" dirty="0"/>
              <a:t>SIMPLE-Moderate Study: Baseline Ordinal Score</a:t>
            </a:r>
          </a:p>
        </p:txBody>
      </p:sp>
      <p:graphicFrame>
        <p:nvGraphicFramePr>
          <p:cNvPr id="4" name="Table 3">
            <a:extLst>
              <a:ext uri="{FF2B5EF4-FFF2-40B4-BE49-F238E27FC236}">
                <a16:creationId xmlns:a16="http://schemas.microsoft.com/office/drawing/2014/main" id="{BFCB53C2-E97B-4DD8-A48E-FC57616C654D}"/>
              </a:ext>
            </a:extLst>
          </p:cNvPr>
          <p:cNvGraphicFramePr>
            <a:graphicFrameLocks noGrp="1"/>
          </p:cNvGraphicFramePr>
          <p:nvPr/>
        </p:nvGraphicFramePr>
        <p:xfrm>
          <a:off x="709796" y="1602990"/>
          <a:ext cx="10772590" cy="4023440"/>
        </p:xfrm>
        <a:graphic>
          <a:graphicData uri="http://schemas.openxmlformats.org/drawingml/2006/table">
            <a:tbl>
              <a:tblPr/>
              <a:tblGrid>
                <a:gridCol w="3520631">
                  <a:extLst>
                    <a:ext uri="{9D8B030D-6E8A-4147-A177-3AD203B41FA5}">
                      <a16:colId xmlns:a16="http://schemas.microsoft.com/office/drawing/2014/main" val="2895934809"/>
                    </a:ext>
                  </a:extLst>
                </a:gridCol>
                <a:gridCol w="2061567">
                  <a:extLst>
                    <a:ext uri="{9D8B030D-6E8A-4147-A177-3AD203B41FA5}">
                      <a16:colId xmlns:a16="http://schemas.microsoft.com/office/drawing/2014/main" val="123947959"/>
                    </a:ext>
                  </a:extLst>
                </a:gridCol>
                <a:gridCol w="2611352">
                  <a:extLst>
                    <a:ext uri="{9D8B030D-6E8A-4147-A177-3AD203B41FA5}">
                      <a16:colId xmlns:a16="http://schemas.microsoft.com/office/drawing/2014/main" val="3386562788"/>
                    </a:ext>
                  </a:extLst>
                </a:gridCol>
                <a:gridCol w="2579040">
                  <a:extLst>
                    <a:ext uri="{9D8B030D-6E8A-4147-A177-3AD203B41FA5}">
                      <a16:colId xmlns:a16="http://schemas.microsoft.com/office/drawing/2014/main" val="14764913"/>
                    </a:ext>
                  </a:extLst>
                </a:gridCol>
              </a:tblGrid>
              <a:tr h="619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Ordinal Scale Score,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5-Day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10-Day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SoC</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42535604"/>
                  </a:ext>
                </a:extLst>
              </a:tr>
              <a:tr h="88882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Hospitalized, receiving noninvasive ventilation or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high-flow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6643958"/>
                  </a:ext>
                </a:extLst>
              </a:tr>
              <a:tr h="61948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Hospitalized, requiring low-flow supplemental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3532322"/>
                  </a:ext>
                </a:extLst>
              </a:tr>
              <a:tr h="88882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Hospitalized, requiring ongoing medical care, not receiving supplemental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163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160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160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6538766"/>
                  </a:ext>
                </a:extLst>
              </a:tr>
              <a:tr h="888821">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Hospitalized, not requiring ongoing medical care or supplemental oxygen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7918166"/>
                  </a:ext>
                </a:extLst>
              </a:tr>
            </a:tbl>
          </a:graphicData>
        </a:graphic>
      </p:graphicFrame>
      <p:grpSp>
        <p:nvGrpSpPr>
          <p:cNvPr id="5" name="Group 1">
            <a:extLst>
              <a:ext uri="{FF2B5EF4-FFF2-40B4-BE49-F238E27FC236}">
                <a16:creationId xmlns:a16="http://schemas.microsoft.com/office/drawing/2014/main" id="{1D6E7A0C-F9E9-4336-9932-9B331CBE6285}"/>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5D75727E-6E9C-4117-AFEF-0A682A915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906F3148-9C24-4D52-8264-59126BA3ACC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6A2AB300-F346-47C6-817D-4773C0412B9C}"/>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Spinner. JAMA. 2020;324:1048.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73386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0004-D369-4E0A-968C-93B87FEBB6EE}"/>
              </a:ext>
            </a:extLst>
          </p:cNvPr>
          <p:cNvSpPr>
            <a:spLocks noGrp="1"/>
          </p:cNvSpPr>
          <p:nvPr>
            <p:ph type="title"/>
          </p:nvPr>
        </p:nvSpPr>
        <p:spPr/>
        <p:txBody>
          <a:bodyPr/>
          <a:lstStyle/>
          <a:p>
            <a:r>
              <a:rPr lang="en-US" dirty="0"/>
              <a:t>SIMPLE-Moderate Study: Efficacy</a:t>
            </a:r>
          </a:p>
        </p:txBody>
      </p:sp>
      <p:sp>
        <p:nvSpPr>
          <p:cNvPr id="3" name="Content Placeholder 2">
            <a:extLst>
              <a:ext uri="{FF2B5EF4-FFF2-40B4-BE49-F238E27FC236}">
                <a16:creationId xmlns:a16="http://schemas.microsoft.com/office/drawing/2014/main" id="{714222F4-F578-4987-AC78-0E5E59A7475C}"/>
              </a:ext>
            </a:extLst>
          </p:cNvPr>
          <p:cNvSpPr>
            <a:spLocks noGrp="1"/>
          </p:cNvSpPr>
          <p:nvPr>
            <p:ph idx="1"/>
          </p:nvPr>
        </p:nvSpPr>
        <p:spPr/>
        <p:txBody>
          <a:bodyPr/>
          <a:lstStyle/>
          <a:p>
            <a:r>
              <a:rPr lang="en-US" sz="2600" dirty="0"/>
              <a:t>Patients receiving 5-day remdesivir were 65% more likely to have clinical improvement at Day 11 vs SoC alone (OR: 1.65; 95% CI: 1.09-2.48; </a:t>
            </a:r>
            <a:r>
              <a:rPr lang="en-US" sz="2600" i="1" dirty="0"/>
              <a:t>P </a:t>
            </a:r>
            <a:r>
              <a:rPr lang="en-US" sz="2600" dirty="0"/>
              <a:t>= .02)</a:t>
            </a:r>
          </a:p>
          <a:p>
            <a:pPr lvl="1"/>
            <a:r>
              <a:rPr lang="en-US" sz="2400" dirty="0"/>
              <a:t>10-day remdesivir vs SoC alone: (No OR reported; </a:t>
            </a:r>
            <a:r>
              <a:rPr lang="en-US" sz="2400" i="1" dirty="0"/>
              <a:t>P </a:t>
            </a:r>
            <a:r>
              <a:rPr lang="en-US" sz="2400" dirty="0"/>
              <a:t>= .18)</a:t>
            </a:r>
          </a:p>
        </p:txBody>
      </p:sp>
      <p:graphicFrame>
        <p:nvGraphicFramePr>
          <p:cNvPr id="4" name="Group 32">
            <a:extLst>
              <a:ext uri="{FF2B5EF4-FFF2-40B4-BE49-F238E27FC236}">
                <a16:creationId xmlns:a16="http://schemas.microsoft.com/office/drawing/2014/main" id="{0858D962-1524-4DB7-B0D4-D289398108E5}"/>
              </a:ext>
            </a:extLst>
          </p:cNvPr>
          <p:cNvGraphicFramePr>
            <a:graphicFrameLocks noGrp="1"/>
          </p:cNvGraphicFramePr>
          <p:nvPr/>
        </p:nvGraphicFramePr>
        <p:xfrm>
          <a:off x="719139" y="3016346"/>
          <a:ext cx="10766320" cy="2590880"/>
        </p:xfrm>
        <a:graphic>
          <a:graphicData uri="http://schemas.openxmlformats.org/drawingml/2006/table">
            <a:tbl>
              <a:tblPr/>
              <a:tblGrid>
                <a:gridCol w="4170593">
                  <a:extLst>
                    <a:ext uri="{9D8B030D-6E8A-4147-A177-3AD203B41FA5}">
                      <a16:colId xmlns:a16="http://schemas.microsoft.com/office/drawing/2014/main" val="20000"/>
                    </a:ext>
                  </a:extLst>
                </a:gridCol>
                <a:gridCol w="2220258">
                  <a:extLst>
                    <a:ext uri="{9D8B030D-6E8A-4147-A177-3AD203B41FA5}">
                      <a16:colId xmlns:a16="http://schemas.microsoft.com/office/drawing/2014/main" val="20001"/>
                    </a:ext>
                  </a:extLst>
                </a:gridCol>
                <a:gridCol w="2300702">
                  <a:extLst>
                    <a:ext uri="{9D8B030D-6E8A-4147-A177-3AD203B41FA5}">
                      <a16:colId xmlns:a16="http://schemas.microsoft.com/office/drawing/2014/main" val="20002"/>
                    </a:ext>
                  </a:extLst>
                </a:gridCol>
                <a:gridCol w="2074767">
                  <a:extLst>
                    <a:ext uri="{9D8B030D-6E8A-4147-A177-3AD203B41FA5}">
                      <a16:colId xmlns:a16="http://schemas.microsoft.com/office/drawing/2014/main" val="52473253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Clinical Efficacy at Day 11,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Remdesivir 5-Day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Remdesivir 10-Day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SoC</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≥2-point improvement on ordinal scale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134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126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Recovery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132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128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Requiring any oxygen support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285846"/>
                  </a:ext>
                </a:extLst>
              </a:tr>
              <a:tr h="1313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6403077"/>
                  </a:ext>
                </a:extLst>
              </a:tr>
            </a:tbl>
          </a:graphicData>
        </a:graphic>
      </p:graphicFrame>
      <p:grpSp>
        <p:nvGrpSpPr>
          <p:cNvPr id="5" name="Group 1">
            <a:extLst>
              <a:ext uri="{FF2B5EF4-FFF2-40B4-BE49-F238E27FC236}">
                <a16:creationId xmlns:a16="http://schemas.microsoft.com/office/drawing/2014/main" id="{04807D7A-D6F9-4E78-A27F-B1C328E4127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1D3F3EDE-9288-44F8-9F86-66BD61F8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07C3705-18B6-4578-8D37-DCCCFCE58E7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 Box 15">
            <a:extLst>
              <a:ext uri="{FF2B5EF4-FFF2-40B4-BE49-F238E27FC236}">
                <a16:creationId xmlns:a16="http://schemas.microsoft.com/office/drawing/2014/main" id="{558BCB92-ECAD-4E06-848C-94D0C90840F7}"/>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Spinner. JAMA. 2020;324:1048.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55544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0004-D369-4E0A-968C-93B87FEBB6EE}"/>
              </a:ext>
            </a:extLst>
          </p:cNvPr>
          <p:cNvSpPr>
            <a:spLocks noGrp="1"/>
          </p:cNvSpPr>
          <p:nvPr>
            <p:ph type="title"/>
          </p:nvPr>
        </p:nvSpPr>
        <p:spPr/>
        <p:txBody>
          <a:bodyPr/>
          <a:lstStyle/>
          <a:p>
            <a:r>
              <a:rPr lang="en-US" dirty="0"/>
              <a:t>SIMPLE-Moderate Study: Efficacy</a:t>
            </a:r>
          </a:p>
        </p:txBody>
      </p:sp>
      <p:grpSp>
        <p:nvGrpSpPr>
          <p:cNvPr id="5" name="Group 1">
            <a:extLst>
              <a:ext uri="{FF2B5EF4-FFF2-40B4-BE49-F238E27FC236}">
                <a16:creationId xmlns:a16="http://schemas.microsoft.com/office/drawing/2014/main" id="{04807D7A-D6F9-4E78-A27F-B1C328E4127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1D3F3EDE-9288-44F8-9F86-66BD61F8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07C3705-18B6-4578-8D37-DCCCFCE58E7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9" name="Group 8">
            <a:extLst>
              <a:ext uri="{FF2B5EF4-FFF2-40B4-BE49-F238E27FC236}">
                <a16:creationId xmlns:a16="http://schemas.microsoft.com/office/drawing/2014/main" id="{CF174633-C400-4795-BB73-AF2CF0B2788A}"/>
              </a:ext>
            </a:extLst>
          </p:cNvPr>
          <p:cNvGrpSpPr/>
          <p:nvPr/>
        </p:nvGrpSpPr>
        <p:grpSpPr>
          <a:xfrm>
            <a:off x="1108001" y="1936664"/>
            <a:ext cx="69625" cy="3489142"/>
            <a:chOff x="1387940" y="2908769"/>
            <a:chExt cx="88337" cy="2107747"/>
          </a:xfrm>
        </p:grpSpPr>
        <p:cxnSp>
          <p:nvCxnSpPr>
            <p:cNvPr id="20" name="Straight Connector 19">
              <a:extLst>
                <a:ext uri="{FF2B5EF4-FFF2-40B4-BE49-F238E27FC236}">
                  <a16:creationId xmlns:a16="http://schemas.microsoft.com/office/drawing/2014/main" id="{206876E7-A1AA-4C98-AB8B-9B2899BFC2FA}"/>
                </a:ext>
              </a:extLst>
            </p:cNvPr>
            <p:cNvCxnSpPr>
              <a:cxnSpLocks/>
            </p:cNvCxnSpPr>
            <p:nvPr/>
          </p:nvCxnSpPr>
          <p:spPr bwMode="auto">
            <a:xfrm flipH="1">
              <a:off x="1387940" y="2908769"/>
              <a:ext cx="8833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048A901-96A3-4C4C-8549-FB9F44AAE1FC}"/>
                </a:ext>
              </a:extLst>
            </p:cNvPr>
            <p:cNvCxnSpPr>
              <a:cxnSpLocks/>
            </p:cNvCxnSpPr>
            <p:nvPr/>
          </p:nvCxnSpPr>
          <p:spPr bwMode="auto">
            <a:xfrm flipH="1">
              <a:off x="1387940" y="3330320"/>
              <a:ext cx="8833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42BE322-A405-45C5-A43E-251C22B09D75}"/>
                </a:ext>
              </a:extLst>
            </p:cNvPr>
            <p:cNvCxnSpPr>
              <a:cxnSpLocks/>
            </p:cNvCxnSpPr>
            <p:nvPr/>
          </p:nvCxnSpPr>
          <p:spPr bwMode="auto">
            <a:xfrm flipH="1">
              <a:off x="1387940" y="3751870"/>
              <a:ext cx="8833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C68C3DB-5479-4378-A18B-ED8ECC252BE5}"/>
                </a:ext>
              </a:extLst>
            </p:cNvPr>
            <p:cNvCxnSpPr>
              <a:cxnSpLocks/>
            </p:cNvCxnSpPr>
            <p:nvPr/>
          </p:nvCxnSpPr>
          <p:spPr bwMode="auto">
            <a:xfrm flipH="1">
              <a:off x="1387940" y="4173420"/>
              <a:ext cx="8833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51881A-B288-4AC6-934B-71599262A8B9}"/>
                </a:ext>
              </a:extLst>
            </p:cNvPr>
            <p:cNvCxnSpPr>
              <a:cxnSpLocks/>
            </p:cNvCxnSpPr>
            <p:nvPr/>
          </p:nvCxnSpPr>
          <p:spPr bwMode="auto">
            <a:xfrm flipH="1">
              <a:off x="1387940" y="4594970"/>
              <a:ext cx="8833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96AF538-E946-490B-8CA6-FCAB4F222690}"/>
                </a:ext>
              </a:extLst>
            </p:cNvPr>
            <p:cNvCxnSpPr>
              <a:cxnSpLocks/>
            </p:cNvCxnSpPr>
            <p:nvPr/>
          </p:nvCxnSpPr>
          <p:spPr bwMode="auto">
            <a:xfrm flipH="1">
              <a:off x="1387940" y="5016516"/>
              <a:ext cx="88337" cy="0"/>
            </a:xfrm>
            <a:prstGeom prst="line">
              <a:avLst/>
            </a:prstGeom>
            <a:noFill/>
            <a:ln w="28575" cap="flat" cmpd="sng" algn="ctr">
              <a:solidFill>
                <a:schemeClr val="bg1"/>
              </a:solidFill>
              <a:prstDash val="solid"/>
              <a:round/>
              <a:headEnd type="none" w="med" len="med"/>
              <a:tailEnd type="none" w="med" len="med"/>
            </a:ln>
            <a:effectLst/>
          </p:spPr>
        </p:cxnSp>
      </p:grpSp>
      <p:sp>
        <p:nvSpPr>
          <p:cNvPr id="29" name="TextBox 28">
            <a:extLst>
              <a:ext uri="{FF2B5EF4-FFF2-40B4-BE49-F238E27FC236}">
                <a16:creationId xmlns:a16="http://schemas.microsoft.com/office/drawing/2014/main" id="{D0D46F9D-07EE-4E38-9479-0D30413A0BFB}"/>
              </a:ext>
            </a:extLst>
          </p:cNvPr>
          <p:cNvSpPr txBox="1"/>
          <p:nvPr/>
        </p:nvSpPr>
        <p:spPr bwMode="auto">
          <a:xfrm>
            <a:off x="604675" y="1779419"/>
            <a:ext cx="52122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0" name="TextBox 29">
            <a:extLst>
              <a:ext uri="{FF2B5EF4-FFF2-40B4-BE49-F238E27FC236}">
                <a16:creationId xmlns:a16="http://schemas.microsoft.com/office/drawing/2014/main" id="{9C197ED2-C645-4576-AF69-E4656B57923D}"/>
              </a:ext>
            </a:extLst>
          </p:cNvPr>
          <p:cNvSpPr txBox="1"/>
          <p:nvPr/>
        </p:nvSpPr>
        <p:spPr bwMode="auto">
          <a:xfrm>
            <a:off x="676953" y="2472936"/>
            <a:ext cx="4489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1" name="TextBox 30">
            <a:extLst>
              <a:ext uri="{FF2B5EF4-FFF2-40B4-BE49-F238E27FC236}">
                <a16:creationId xmlns:a16="http://schemas.microsoft.com/office/drawing/2014/main" id="{530F2A4D-6462-4583-8A63-83DAF2C8CBD7}"/>
              </a:ext>
            </a:extLst>
          </p:cNvPr>
          <p:cNvSpPr txBox="1"/>
          <p:nvPr/>
        </p:nvSpPr>
        <p:spPr bwMode="auto">
          <a:xfrm>
            <a:off x="676953" y="3179352"/>
            <a:ext cx="4489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2" name="TextBox 31">
            <a:extLst>
              <a:ext uri="{FF2B5EF4-FFF2-40B4-BE49-F238E27FC236}">
                <a16:creationId xmlns:a16="http://schemas.microsoft.com/office/drawing/2014/main" id="{EAE23B3B-9AB8-4DF2-897A-3DDF848ED338}"/>
              </a:ext>
            </a:extLst>
          </p:cNvPr>
          <p:cNvSpPr txBox="1"/>
          <p:nvPr/>
        </p:nvSpPr>
        <p:spPr bwMode="auto">
          <a:xfrm>
            <a:off x="676953" y="3856900"/>
            <a:ext cx="4489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3" name="TextBox 32">
            <a:extLst>
              <a:ext uri="{FF2B5EF4-FFF2-40B4-BE49-F238E27FC236}">
                <a16:creationId xmlns:a16="http://schemas.microsoft.com/office/drawing/2014/main" id="{3D7D94B5-489C-4BFB-A484-FADF50A4D20C}"/>
              </a:ext>
            </a:extLst>
          </p:cNvPr>
          <p:cNvSpPr txBox="1"/>
          <p:nvPr/>
        </p:nvSpPr>
        <p:spPr bwMode="auto">
          <a:xfrm>
            <a:off x="676953" y="4559242"/>
            <a:ext cx="4489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B4CF5058-E67B-47BE-8792-7447867767CD}"/>
              </a:ext>
            </a:extLst>
          </p:cNvPr>
          <p:cNvSpPr txBox="1"/>
          <p:nvPr/>
        </p:nvSpPr>
        <p:spPr bwMode="auto">
          <a:xfrm>
            <a:off x="676953" y="5255303"/>
            <a:ext cx="44894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57" name="Group 56">
            <a:extLst>
              <a:ext uri="{FF2B5EF4-FFF2-40B4-BE49-F238E27FC236}">
                <a16:creationId xmlns:a16="http://schemas.microsoft.com/office/drawing/2014/main" id="{593B6F2B-F9F9-4794-BA0D-9BF45D69BE31}"/>
              </a:ext>
            </a:extLst>
          </p:cNvPr>
          <p:cNvGrpSpPr/>
          <p:nvPr/>
        </p:nvGrpSpPr>
        <p:grpSpPr>
          <a:xfrm>
            <a:off x="1188752" y="5418658"/>
            <a:ext cx="6906761" cy="95428"/>
            <a:chOff x="1907695" y="5010710"/>
            <a:chExt cx="1256391" cy="95432"/>
          </a:xfrm>
        </p:grpSpPr>
        <p:cxnSp>
          <p:nvCxnSpPr>
            <p:cNvPr id="36" name="Straight Connector 35">
              <a:extLst>
                <a:ext uri="{FF2B5EF4-FFF2-40B4-BE49-F238E27FC236}">
                  <a16:creationId xmlns:a16="http://schemas.microsoft.com/office/drawing/2014/main" id="{BD2E1994-8D92-497E-BC75-1A3BC406E508}"/>
                </a:ext>
              </a:extLst>
            </p:cNvPr>
            <p:cNvCxnSpPr>
              <a:cxnSpLocks/>
            </p:cNvCxnSpPr>
            <p:nvPr/>
          </p:nvCxnSpPr>
          <p:spPr bwMode="auto">
            <a:xfrm>
              <a:off x="1907695" y="5010710"/>
              <a:ext cx="0" cy="9543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448CFC1-88DC-44BB-BDAF-DDB17D04D71D}"/>
                </a:ext>
              </a:extLst>
            </p:cNvPr>
            <p:cNvCxnSpPr>
              <a:cxnSpLocks/>
            </p:cNvCxnSpPr>
            <p:nvPr/>
          </p:nvCxnSpPr>
          <p:spPr bwMode="auto">
            <a:xfrm>
              <a:off x="2326492" y="5010710"/>
              <a:ext cx="0" cy="9543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420A9BC-F371-4C03-93B4-EFE5C2F3E6BC}"/>
                </a:ext>
              </a:extLst>
            </p:cNvPr>
            <p:cNvCxnSpPr>
              <a:cxnSpLocks/>
            </p:cNvCxnSpPr>
            <p:nvPr/>
          </p:nvCxnSpPr>
          <p:spPr bwMode="auto">
            <a:xfrm>
              <a:off x="2745289" y="5010710"/>
              <a:ext cx="0" cy="95432"/>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E7A7AE-C585-45BE-89BC-8CC1A3AA7364}"/>
                </a:ext>
              </a:extLst>
            </p:cNvPr>
            <p:cNvCxnSpPr>
              <a:cxnSpLocks/>
            </p:cNvCxnSpPr>
            <p:nvPr/>
          </p:nvCxnSpPr>
          <p:spPr bwMode="auto">
            <a:xfrm>
              <a:off x="3164086" y="5010710"/>
              <a:ext cx="0" cy="95432"/>
            </a:xfrm>
            <a:prstGeom prst="line">
              <a:avLst/>
            </a:prstGeom>
            <a:noFill/>
            <a:ln w="28575" cap="flat" cmpd="sng" algn="ctr">
              <a:solidFill>
                <a:schemeClr val="bg1"/>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3924B84E-FE6D-4A4E-A4D8-6C58833F2834}"/>
              </a:ext>
            </a:extLst>
          </p:cNvPr>
          <p:cNvSpPr txBox="1"/>
          <p:nvPr/>
        </p:nvSpPr>
        <p:spPr bwMode="auto">
          <a:xfrm rot="16200000">
            <a:off x="-1141868" y="3517783"/>
            <a:ext cx="34774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Clinical Status (%)</a:t>
            </a:r>
          </a:p>
        </p:txBody>
      </p:sp>
      <p:sp>
        <p:nvSpPr>
          <p:cNvPr id="59" name="TextBox 58">
            <a:extLst>
              <a:ext uri="{FF2B5EF4-FFF2-40B4-BE49-F238E27FC236}">
                <a16:creationId xmlns:a16="http://schemas.microsoft.com/office/drawing/2014/main" id="{C2B1BB32-BD99-4569-BD5A-6F1AA823D7DC}"/>
              </a:ext>
            </a:extLst>
          </p:cNvPr>
          <p:cNvSpPr txBox="1"/>
          <p:nvPr/>
        </p:nvSpPr>
        <p:spPr bwMode="auto">
          <a:xfrm>
            <a:off x="1800315" y="1502524"/>
            <a:ext cx="10183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11</a:t>
            </a:r>
          </a:p>
        </p:txBody>
      </p:sp>
      <p:sp>
        <p:nvSpPr>
          <p:cNvPr id="61" name="TextBox 60">
            <a:extLst>
              <a:ext uri="{FF2B5EF4-FFF2-40B4-BE49-F238E27FC236}">
                <a16:creationId xmlns:a16="http://schemas.microsoft.com/office/drawing/2014/main" id="{0975BFA4-DA6E-4466-8F7F-AFB4E9DF9A02}"/>
              </a:ext>
            </a:extLst>
          </p:cNvPr>
          <p:cNvSpPr txBox="1"/>
          <p:nvPr/>
        </p:nvSpPr>
        <p:spPr bwMode="auto">
          <a:xfrm>
            <a:off x="4205721" y="1496654"/>
            <a:ext cx="10183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14</a:t>
            </a:r>
          </a:p>
        </p:txBody>
      </p:sp>
      <p:sp>
        <p:nvSpPr>
          <p:cNvPr id="63" name="TextBox 62">
            <a:extLst>
              <a:ext uri="{FF2B5EF4-FFF2-40B4-BE49-F238E27FC236}">
                <a16:creationId xmlns:a16="http://schemas.microsoft.com/office/drawing/2014/main" id="{B680C321-6D13-4925-8C1B-4C2FE9D33DC0}"/>
              </a:ext>
            </a:extLst>
          </p:cNvPr>
          <p:cNvSpPr txBox="1"/>
          <p:nvPr/>
        </p:nvSpPr>
        <p:spPr bwMode="auto">
          <a:xfrm>
            <a:off x="6573420" y="1500761"/>
            <a:ext cx="101830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28</a:t>
            </a:r>
          </a:p>
        </p:txBody>
      </p:sp>
      <p:sp>
        <p:nvSpPr>
          <p:cNvPr id="65" name="TextBox 64">
            <a:extLst>
              <a:ext uri="{FF2B5EF4-FFF2-40B4-BE49-F238E27FC236}">
                <a16:creationId xmlns:a16="http://schemas.microsoft.com/office/drawing/2014/main" id="{D37857F3-B7A2-4D48-8B10-B25AF55837E5}"/>
              </a:ext>
            </a:extLst>
          </p:cNvPr>
          <p:cNvSpPr txBox="1"/>
          <p:nvPr/>
        </p:nvSpPr>
        <p:spPr bwMode="auto">
          <a:xfrm>
            <a:off x="3297629" y="6098534"/>
            <a:ext cx="283448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Group</a:t>
            </a:r>
          </a:p>
        </p:txBody>
      </p:sp>
      <p:sp>
        <p:nvSpPr>
          <p:cNvPr id="67" name="TextBox 66">
            <a:extLst>
              <a:ext uri="{FF2B5EF4-FFF2-40B4-BE49-F238E27FC236}">
                <a16:creationId xmlns:a16="http://schemas.microsoft.com/office/drawing/2014/main" id="{2C84964B-7981-41E7-A50F-335154189449}"/>
              </a:ext>
            </a:extLst>
          </p:cNvPr>
          <p:cNvSpPr txBox="1"/>
          <p:nvPr/>
        </p:nvSpPr>
        <p:spPr bwMode="auto">
          <a:xfrm>
            <a:off x="1125900" y="5382427"/>
            <a:ext cx="10683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10-Day</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193)</a:t>
            </a:r>
          </a:p>
        </p:txBody>
      </p:sp>
      <p:sp>
        <p:nvSpPr>
          <p:cNvPr id="69" name="TextBox 68">
            <a:extLst>
              <a:ext uri="{FF2B5EF4-FFF2-40B4-BE49-F238E27FC236}">
                <a16:creationId xmlns:a16="http://schemas.microsoft.com/office/drawing/2014/main" id="{5BFF8A20-5084-4352-9C9F-0D3DCB8C8388}"/>
              </a:ext>
            </a:extLst>
          </p:cNvPr>
          <p:cNvSpPr txBox="1"/>
          <p:nvPr/>
        </p:nvSpPr>
        <p:spPr bwMode="auto">
          <a:xfrm>
            <a:off x="1838790" y="5382427"/>
            <a:ext cx="10683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5-Day</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191)</a:t>
            </a:r>
          </a:p>
        </p:txBody>
      </p:sp>
      <p:sp>
        <p:nvSpPr>
          <p:cNvPr id="71" name="TextBox 70">
            <a:extLst>
              <a:ext uri="{FF2B5EF4-FFF2-40B4-BE49-F238E27FC236}">
                <a16:creationId xmlns:a16="http://schemas.microsoft.com/office/drawing/2014/main" id="{8EA6CE89-2154-4CAB-A782-03B887C86F37}"/>
              </a:ext>
            </a:extLst>
          </p:cNvPr>
          <p:cNvSpPr txBox="1"/>
          <p:nvPr/>
        </p:nvSpPr>
        <p:spPr bwMode="auto">
          <a:xfrm>
            <a:off x="2607865" y="5382427"/>
            <a:ext cx="91449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Standard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200)</a:t>
            </a:r>
          </a:p>
        </p:txBody>
      </p:sp>
      <p:sp>
        <p:nvSpPr>
          <p:cNvPr id="73" name="TextBox 72">
            <a:extLst>
              <a:ext uri="{FF2B5EF4-FFF2-40B4-BE49-F238E27FC236}">
                <a16:creationId xmlns:a16="http://schemas.microsoft.com/office/drawing/2014/main" id="{B58127A4-7E39-4EFA-935A-4A24392FE823}"/>
              </a:ext>
            </a:extLst>
          </p:cNvPr>
          <p:cNvSpPr txBox="1"/>
          <p:nvPr/>
        </p:nvSpPr>
        <p:spPr bwMode="auto">
          <a:xfrm>
            <a:off x="3393969" y="5382427"/>
            <a:ext cx="10683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10-Day</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193)</a:t>
            </a:r>
          </a:p>
        </p:txBody>
      </p:sp>
      <p:sp>
        <p:nvSpPr>
          <p:cNvPr id="75" name="TextBox 74">
            <a:extLst>
              <a:ext uri="{FF2B5EF4-FFF2-40B4-BE49-F238E27FC236}">
                <a16:creationId xmlns:a16="http://schemas.microsoft.com/office/drawing/2014/main" id="{A63C26FD-FECD-4C44-804F-6CD74958C106}"/>
              </a:ext>
            </a:extLst>
          </p:cNvPr>
          <p:cNvSpPr txBox="1"/>
          <p:nvPr/>
        </p:nvSpPr>
        <p:spPr bwMode="auto">
          <a:xfrm>
            <a:off x="4141043" y="5382427"/>
            <a:ext cx="10683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5-Day</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191)</a:t>
            </a:r>
          </a:p>
        </p:txBody>
      </p:sp>
      <p:sp>
        <p:nvSpPr>
          <p:cNvPr id="77" name="TextBox 76">
            <a:extLst>
              <a:ext uri="{FF2B5EF4-FFF2-40B4-BE49-F238E27FC236}">
                <a16:creationId xmlns:a16="http://schemas.microsoft.com/office/drawing/2014/main" id="{3CE21438-6520-472E-8496-2C5AD9C65B67}"/>
              </a:ext>
            </a:extLst>
          </p:cNvPr>
          <p:cNvSpPr txBox="1"/>
          <p:nvPr/>
        </p:nvSpPr>
        <p:spPr bwMode="auto">
          <a:xfrm>
            <a:off x="4910118" y="5382427"/>
            <a:ext cx="91449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Standard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200)</a:t>
            </a:r>
          </a:p>
        </p:txBody>
      </p:sp>
      <p:sp>
        <p:nvSpPr>
          <p:cNvPr id="79" name="TextBox 78">
            <a:extLst>
              <a:ext uri="{FF2B5EF4-FFF2-40B4-BE49-F238E27FC236}">
                <a16:creationId xmlns:a16="http://schemas.microsoft.com/office/drawing/2014/main" id="{0C3F51A6-A382-4C7F-9C34-5158D7B71DB6}"/>
              </a:ext>
            </a:extLst>
          </p:cNvPr>
          <p:cNvSpPr txBox="1"/>
          <p:nvPr/>
        </p:nvSpPr>
        <p:spPr bwMode="auto">
          <a:xfrm>
            <a:off x="5718837" y="5402578"/>
            <a:ext cx="10683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10-Day</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193)</a:t>
            </a:r>
          </a:p>
        </p:txBody>
      </p:sp>
      <p:sp>
        <p:nvSpPr>
          <p:cNvPr id="81" name="TextBox 80">
            <a:extLst>
              <a:ext uri="{FF2B5EF4-FFF2-40B4-BE49-F238E27FC236}">
                <a16:creationId xmlns:a16="http://schemas.microsoft.com/office/drawing/2014/main" id="{9F143D27-F64D-493A-912D-2A48786EB447}"/>
              </a:ext>
            </a:extLst>
          </p:cNvPr>
          <p:cNvSpPr txBox="1"/>
          <p:nvPr/>
        </p:nvSpPr>
        <p:spPr bwMode="auto">
          <a:xfrm>
            <a:off x="6431727" y="5382427"/>
            <a:ext cx="106837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5-Day</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remdesivir</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191)</a:t>
            </a:r>
          </a:p>
        </p:txBody>
      </p:sp>
      <p:sp>
        <p:nvSpPr>
          <p:cNvPr id="83" name="TextBox 82">
            <a:extLst>
              <a:ext uri="{FF2B5EF4-FFF2-40B4-BE49-F238E27FC236}">
                <a16:creationId xmlns:a16="http://schemas.microsoft.com/office/drawing/2014/main" id="{3C43882B-7506-416F-BCCE-373070A3FC70}"/>
              </a:ext>
            </a:extLst>
          </p:cNvPr>
          <p:cNvSpPr txBox="1"/>
          <p:nvPr/>
        </p:nvSpPr>
        <p:spPr bwMode="auto">
          <a:xfrm>
            <a:off x="7200802" y="5382427"/>
            <a:ext cx="91449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Standard of</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200)</a:t>
            </a:r>
          </a:p>
        </p:txBody>
      </p:sp>
      <p:sp>
        <p:nvSpPr>
          <p:cNvPr id="85" name="TextBox 84">
            <a:extLst>
              <a:ext uri="{FF2B5EF4-FFF2-40B4-BE49-F238E27FC236}">
                <a16:creationId xmlns:a16="http://schemas.microsoft.com/office/drawing/2014/main" id="{D70EA05A-8006-4FD9-B6AE-CAE9B3193FDD}"/>
              </a:ext>
            </a:extLst>
          </p:cNvPr>
          <p:cNvSpPr txBox="1"/>
          <p:nvPr/>
        </p:nvSpPr>
        <p:spPr bwMode="auto">
          <a:xfrm>
            <a:off x="8543061" y="2187943"/>
            <a:ext cx="3401675" cy="3037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Discharged</a:t>
            </a:r>
          </a:p>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not requiring supplemental oxygen or ongoing medical care (other than per-protocol remdesivir administration)</a:t>
            </a:r>
          </a:p>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not requiring supplemental oxygen; requiring ongoing medical care (COVID-19–related or otherwise)</a:t>
            </a:r>
          </a:p>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requiring low-flow supplemental oxygen</a:t>
            </a:r>
          </a:p>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requiring noninvasive ventilation or high-flow oxygen</a:t>
            </a:r>
          </a:p>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requiring invasive mechanical ventilation or ECMO</a:t>
            </a:r>
          </a:p>
          <a:p>
            <a:pPr marL="0" marR="0" lvl="0" indent="0" algn="l" defTabSz="914400" rtl="0" eaLnBrk="0" fontAlgn="base" latinLnBrk="0" hangingPunct="0">
              <a:lnSpc>
                <a:spcPct val="90000"/>
              </a:lnSpc>
              <a:spcBef>
                <a:spcPts val="3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a:t>
            </a:r>
          </a:p>
        </p:txBody>
      </p:sp>
      <p:sp>
        <p:nvSpPr>
          <p:cNvPr id="87" name="TextBox 86">
            <a:extLst>
              <a:ext uri="{FF2B5EF4-FFF2-40B4-BE49-F238E27FC236}">
                <a16:creationId xmlns:a16="http://schemas.microsoft.com/office/drawing/2014/main" id="{C4AC28A1-3B58-43F0-A009-BE7EF08A2646}"/>
              </a:ext>
            </a:extLst>
          </p:cNvPr>
          <p:cNvSpPr txBox="1"/>
          <p:nvPr/>
        </p:nvSpPr>
        <p:spPr bwMode="auto">
          <a:xfrm>
            <a:off x="8316295" y="1934306"/>
            <a:ext cx="16762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status</a:t>
            </a:r>
          </a:p>
        </p:txBody>
      </p:sp>
      <p:sp>
        <p:nvSpPr>
          <p:cNvPr id="88" name="Rectangle 87">
            <a:extLst>
              <a:ext uri="{FF2B5EF4-FFF2-40B4-BE49-F238E27FC236}">
                <a16:creationId xmlns:a16="http://schemas.microsoft.com/office/drawing/2014/main" id="{FA3DD796-98E9-4A08-B74C-A3B44B9E9825}"/>
              </a:ext>
            </a:extLst>
          </p:cNvPr>
          <p:cNvSpPr/>
          <p:nvPr/>
        </p:nvSpPr>
        <p:spPr bwMode="auto">
          <a:xfrm>
            <a:off x="8432300" y="2268176"/>
            <a:ext cx="110761" cy="110761"/>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D78BFB38-6BC5-4D50-A1EA-288D2FEC30D0}"/>
              </a:ext>
            </a:extLst>
          </p:cNvPr>
          <p:cNvSpPr/>
          <p:nvPr/>
        </p:nvSpPr>
        <p:spPr bwMode="auto">
          <a:xfrm>
            <a:off x="8432300" y="2495163"/>
            <a:ext cx="110761" cy="11076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25E7065A-E554-4DB5-B8D3-84832A904F72}"/>
              </a:ext>
            </a:extLst>
          </p:cNvPr>
          <p:cNvSpPr/>
          <p:nvPr/>
        </p:nvSpPr>
        <p:spPr bwMode="auto">
          <a:xfrm>
            <a:off x="8432300" y="3111973"/>
            <a:ext cx="110761" cy="11076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7F160A7C-6881-43C4-B6DF-EAF2DB82B879}"/>
              </a:ext>
            </a:extLst>
          </p:cNvPr>
          <p:cNvSpPr/>
          <p:nvPr/>
        </p:nvSpPr>
        <p:spPr bwMode="auto">
          <a:xfrm>
            <a:off x="8432299" y="3723241"/>
            <a:ext cx="110761" cy="11076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AE8E6CD0-5A39-4BBA-80F7-4A0DABDDE6B3}"/>
              </a:ext>
            </a:extLst>
          </p:cNvPr>
          <p:cNvSpPr/>
          <p:nvPr/>
        </p:nvSpPr>
        <p:spPr bwMode="auto">
          <a:xfrm>
            <a:off x="8434539" y="4156104"/>
            <a:ext cx="110761" cy="11076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8778E95A-4AD7-4E05-A35B-9F9FFE2650FF}"/>
              </a:ext>
            </a:extLst>
          </p:cNvPr>
          <p:cNvSpPr/>
          <p:nvPr/>
        </p:nvSpPr>
        <p:spPr bwMode="auto">
          <a:xfrm>
            <a:off x="8433420" y="4574697"/>
            <a:ext cx="110761" cy="11076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7C722655-BAC6-4128-A25F-4B5C3C209E71}"/>
              </a:ext>
            </a:extLst>
          </p:cNvPr>
          <p:cNvSpPr/>
          <p:nvPr/>
        </p:nvSpPr>
        <p:spPr bwMode="auto">
          <a:xfrm>
            <a:off x="8435660" y="4996476"/>
            <a:ext cx="110761" cy="1107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D076D442-F179-4DC6-9057-BC5C74A8F580}"/>
              </a:ext>
            </a:extLst>
          </p:cNvPr>
          <p:cNvSpPr/>
          <p:nvPr/>
        </p:nvSpPr>
        <p:spPr bwMode="auto">
          <a:xfrm>
            <a:off x="1426428" y="5382635"/>
            <a:ext cx="485483"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89B38080-406F-4967-9FDE-71C2CEFD4729}"/>
              </a:ext>
            </a:extLst>
          </p:cNvPr>
          <p:cNvSpPr/>
          <p:nvPr/>
        </p:nvSpPr>
        <p:spPr bwMode="auto">
          <a:xfrm>
            <a:off x="1426428" y="5404224"/>
            <a:ext cx="485483"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14C6C792-A91B-40A3-A2B3-84622AC878FD}"/>
              </a:ext>
            </a:extLst>
          </p:cNvPr>
          <p:cNvSpPr/>
          <p:nvPr/>
        </p:nvSpPr>
        <p:spPr bwMode="auto">
          <a:xfrm>
            <a:off x="1426428" y="5165663"/>
            <a:ext cx="485483" cy="21676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4F1DEF1F-6732-4F9B-A494-7EF8BED131B6}"/>
              </a:ext>
            </a:extLst>
          </p:cNvPr>
          <p:cNvSpPr/>
          <p:nvPr/>
        </p:nvSpPr>
        <p:spPr bwMode="auto">
          <a:xfrm>
            <a:off x="1426428" y="4373089"/>
            <a:ext cx="485483" cy="79906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3A737B00-3C97-4D99-9237-2D3BB1C13DB1}"/>
              </a:ext>
            </a:extLst>
          </p:cNvPr>
          <p:cNvSpPr/>
          <p:nvPr/>
        </p:nvSpPr>
        <p:spPr bwMode="auto">
          <a:xfrm>
            <a:off x="1426428" y="4211485"/>
            <a:ext cx="485483" cy="16139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17A7CFF5-AFE3-4071-8210-785D5B6F3F5B}"/>
              </a:ext>
            </a:extLst>
          </p:cNvPr>
          <p:cNvSpPr/>
          <p:nvPr/>
        </p:nvSpPr>
        <p:spPr bwMode="auto">
          <a:xfrm>
            <a:off x="1426428" y="1946769"/>
            <a:ext cx="485483" cy="2270589"/>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A2228092-825B-498C-A1E3-B3EC8121F903}"/>
              </a:ext>
            </a:extLst>
          </p:cNvPr>
          <p:cNvSpPr/>
          <p:nvPr/>
        </p:nvSpPr>
        <p:spPr bwMode="auto">
          <a:xfrm>
            <a:off x="2157250" y="5337717"/>
            <a:ext cx="485483" cy="7235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94CA4512-7B9D-4507-9C61-1666C4D57457}"/>
              </a:ext>
            </a:extLst>
          </p:cNvPr>
          <p:cNvSpPr/>
          <p:nvPr/>
        </p:nvSpPr>
        <p:spPr bwMode="auto">
          <a:xfrm>
            <a:off x="2157250" y="5213632"/>
            <a:ext cx="485483" cy="12408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6936F5DC-7454-4CF2-9692-E46819CFF570}"/>
              </a:ext>
            </a:extLst>
          </p:cNvPr>
          <p:cNvSpPr/>
          <p:nvPr/>
        </p:nvSpPr>
        <p:spPr bwMode="auto">
          <a:xfrm>
            <a:off x="2157250" y="4522531"/>
            <a:ext cx="485483" cy="69073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8967517A-FA50-46C6-B4FF-9DD5FCDFB143}"/>
              </a:ext>
            </a:extLst>
          </p:cNvPr>
          <p:cNvSpPr/>
          <p:nvPr/>
        </p:nvSpPr>
        <p:spPr bwMode="auto">
          <a:xfrm>
            <a:off x="2157250" y="4397787"/>
            <a:ext cx="485483" cy="12437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19896FB5-D244-4923-BEF3-C5890F3D615E}"/>
              </a:ext>
            </a:extLst>
          </p:cNvPr>
          <p:cNvSpPr/>
          <p:nvPr/>
        </p:nvSpPr>
        <p:spPr bwMode="auto">
          <a:xfrm>
            <a:off x="2157250" y="1946769"/>
            <a:ext cx="485483" cy="245065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0D74D0D8-76CE-455A-94C7-DAB7FEE6CBA8}"/>
              </a:ext>
            </a:extLst>
          </p:cNvPr>
          <p:cNvSpPr/>
          <p:nvPr/>
        </p:nvSpPr>
        <p:spPr bwMode="auto">
          <a:xfrm>
            <a:off x="2867028" y="5288693"/>
            <a:ext cx="485483" cy="8718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89E30F6F-F3B5-4BF0-8613-35E5AD821B15}"/>
              </a:ext>
            </a:extLst>
          </p:cNvPr>
          <p:cNvSpPr/>
          <p:nvPr/>
        </p:nvSpPr>
        <p:spPr bwMode="auto">
          <a:xfrm>
            <a:off x="2866739" y="5374486"/>
            <a:ext cx="485483" cy="533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B3EC2102-B4DF-408C-ACE2-FB374C3B48C8}"/>
              </a:ext>
            </a:extLst>
          </p:cNvPr>
          <p:cNvSpPr/>
          <p:nvPr/>
        </p:nvSpPr>
        <p:spPr bwMode="auto">
          <a:xfrm>
            <a:off x="2867028" y="4980815"/>
            <a:ext cx="485483" cy="1913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5E7A311C-01AF-4DF7-894E-F7F039F7C5CC}"/>
              </a:ext>
            </a:extLst>
          </p:cNvPr>
          <p:cNvSpPr/>
          <p:nvPr/>
        </p:nvSpPr>
        <p:spPr bwMode="auto">
          <a:xfrm>
            <a:off x="2867028" y="4156104"/>
            <a:ext cx="485483" cy="824711"/>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06A02AD6-F2C2-452A-ADD3-8196C6A8E8B2}"/>
              </a:ext>
            </a:extLst>
          </p:cNvPr>
          <p:cNvSpPr/>
          <p:nvPr/>
        </p:nvSpPr>
        <p:spPr bwMode="auto">
          <a:xfrm>
            <a:off x="2867028" y="4031140"/>
            <a:ext cx="485483" cy="14817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ED8F41AC-4D7C-40D6-ABBD-9712C71C684C}"/>
              </a:ext>
            </a:extLst>
          </p:cNvPr>
          <p:cNvSpPr/>
          <p:nvPr/>
        </p:nvSpPr>
        <p:spPr bwMode="auto">
          <a:xfrm>
            <a:off x="2867028" y="1949616"/>
            <a:ext cx="485483" cy="2094761"/>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854E902B-689D-4BB7-BBB5-61E95B9F47D9}"/>
              </a:ext>
            </a:extLst>
          </p:cNvPr>
          <p:cNvSpPr/>
          <p:nvPr/>
        </p:nvSpPr>
        <p:spPr bwMode="auto">
          <a:xfrm>
            <a:off x="2867028" y="5166776"/>
            <a:ext cx="485483" cy="12109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B9DDA746-0CCC-426D-977B-2CE0057D8B10}"/>
              </a:ext>
            </a:extLst>
          </p:cNvPr>
          <p:cNvSpPr/>
          <p:nvPr/>
        </p:nvSpPr>
        <p:spPr bwMode="auto">
          <a:xfrm>
            <a:off x="3692776" y="5376785"/>
            <a:ext cx="485483"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BAFAD2CA-EEAC-48D0-8404-73A1494574C7}"/>
              </a:ext>
            </a:extLst>
          </p:cNvPr>
          <p:cNvSpPr/>
          <p:nvPr/>
        </p:nvSpPr>
        <p:spPr bwMode="auto">
          <a:xfrm>
            <a:off x="3692776" y="5398374"/>
            <a:ext cx="485483"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9A339F39-0FBD-49B2-BB03-D67781F58ABC}"/>
              </a:ext>
            </a:extLst>
          </p:cNvPr>
          <p:cNvSpPr/>
          <p:nvPr/>
        </p:nvSpPr>
        <p:spPr bwMode="auto">
          <a:xfrm>
            <a:off x="3692776" y="5316055"/>
            <a:ext cx="485483" cy="6637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D37C8703-EEDD-4300-A48E-F38D2915EF56}"/>
              </a:ext>
            </a:extLst>
          </p:cNvPr>
          <p:cNvSpPr/>
          <p:nvPr/>
        </p:nvSpPr>
        <p:spPr bwMode="auto">
          <a:xfrm>
            <a:off x="3692776" y="4750080"/>
            <a:ext cx="485483" cy="56457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8FFDFA71-FD92-4240-8370-78DA99893655}"/>
              </a:ext>
            </a:extLst>
          </p:cNvPr>
          <p:cNvSpPr/>
          <p:nvPr/>
        </p:nvSpPr>
        <p:spPr bwMode="auto">
          <a:xfrm>
            <a:off x="3692776" y="4587281"/>
            <a:ext cx="485483" cy="16139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84F2CE3D-C346-44C6-BE5A-9AE39AB230C1}"/>
              </a:ext>
            </a:extLst>
          </p:cNvPr>
          <p:cNvSpPr/>
          <p:nvPr/>
        </p:nvSpPr>
        <p:spPr bwMode="auto">
          <a:xfrm>
            <a:off x="3692776" y="1940919"/>
            <a:ext cx="485483" cy="2651083"/>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Rectangle 151">
            <a:extLst>
              <a:ext uri="{FF2B5EF4-FFF2-40B4-BE49-F238E27FC236}">
                <a16:creationId xmlns:a16="http://schemas.microsoft.com/office/drawing/2014/main" id="{EDC8C410-E0CD-49BD-8249-B5D55BF40D63}"/>
              </a:ext>
            </a:extLst>
          </p:cNvPr>
          <p:cNvSpPr/>
          <p:nvPr/>
        </p:nvSpPr>
        <p:spPr bwMode="auto">
          <a:xfrm>
            <a:off x="4422567" y="5257766"/>
            <a:ext cx="485483" cy="8366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Rectangle 153">
            <a:extLst>
              <a:ext uri="{FF2B5EF4-FFF2-40B4-BE49-F238E27FC236}">
                <a16:creationId xmlns:a16="http://schemas.microsoft.com/office/drawing/2014/main" id="{51A6EDD8-0767-4E34-9954-F0515620D440}"/>
              </a:ext>
            </a:extLst>
          </p:cNvPr>
          <p:cNvSpPr/>
          <p:nvPr/>
        </p:nvSpPr>
        <p:spPr bwMode="auto">
          <a:xfrm>
            <a:off x="4422567" y="4730592"/>
            <a:ext cx="485483" cy="52682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Rectangle 155">
            <a:extLst>
              <a:ext uri="{FF2B5EF4-FFF2-40B4-BE49-F238E27FC236}">
                <a16:creationId xmlns:a16="http://schemas.microsoft.com/office/drawing/2014/main" id="{FABAA062-7A81-4488-A069-988210B69F5D}"/>
              </a:ext>
            </a:extLst>
          </p:cNvPr>
          <p:cNvSpPr/>
          <p:nvPr/>
        </p:nvSpPr>
        <p:spPr bwMode="auto">
          <a:xfrm>
            <a:off x="4422567" y="4606063"/>
            <a:ext cx="485483" cy="13118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Rectangle 157">
            <a:extLst>
              <a:ext uri="{FF2B5EF4-FFF2-40B4-BE49-F238E27FC236}">
                <a16:creationId xmlns:a16="http://schemas.microsoft.com/office/drawing/2014/main" id="{31456257-0EC6-4B86-A2BF-4D4948628F46}"/>
              </a:ext>
            </a:extLst>
          </p:cNvPr>
          <p:cNvSpPr/>
          <p:nvPr/>
        </p:nvSpPr>
        <p:spPr bwMode="auto">
          <a:xfrm>
            <a:off x="4422567" y="1941143"/>
            <a:ext cx="485483" cy="267192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Rectangle 159">
            <a:extLst>
              <a:ext uri="{FF2B5EF4-FFF2-40B4-BE49-F238E27FC236}">
                <a16:creationId xmlns:a16="http://schemas.microsoft.com/office/drawing/2014/main" id="{D4312612-8A4E-41BB-9551-566B0975F4D6}"/>
              </a:ext>
            </a:extLst>
          </p:cNvPr>
          <p:cNvSpPr/>
          <p:nvPr/>
        </p:nvSpPr>
        <p:spPr bwMode="auto">
          <a:xfrm>
            <a:off x="4422567" y="5342145"/>
            <a:ext cx="485483" cy="8366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BEE87F91-CE9A-4DB2-BF59-779DF5E5F52D}"/>
              </a:ext>
            </a:extLst>
          </p:cNvPr>
          <p:cNvSpPr/>
          <p:nvPr/>
        </p:nvSpPr>
        <p:spPr bwMode="auto">
          <a:xfrm>
            <a:off x="5138060" y="5279996"/>
            <a:ext cx="485483" cy="8718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EE8B1FEA-4FDE-464C-A5DF-62DB1C04D914}"/>
              </a:ext>
            </a:extLst>
          </p:cNvPr>
          <p:cNvSpPr/>
          <p:nvPr/>
        </p:nvSpPr>
        <p:spPr bwMode="auto">
          <a:xfrm>
            <a:off x="5137771" y="5365789"/>
            <a:ext cx="485483" cy="533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A20F64BE-E03B-495C-9C03-054AA4665A3E}"/>
              </a:ext>
            </a:extLst>
          </p:cNvPr>
          <p:cNvSpPr/>
          <p:nvPr/>
        </p:nvSpPr>
        <p:spPr bwMode="auto">
          <a:xfrm>
            <a:off x="5138060" y="5067205"/>
            <a:ext cx="485483" cy="13484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F2C74A9E-7887-41FD-8734-2C2AC9E3D696}"/>
              </a:ext>
            </a:extLst>
          </p:cNvPr>
          <p:cNvSpPr/>
          <p:nvPr/>
        </p:nvSpPr>
        <p:spPr bwMode="auto">
          <a:xfrm>
            <a:off x="5138060" y="4457702"/>
            <a:ext cx="485483" cy="61056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5502094B-6D12-4016-B867-EB4B5EB350EC}"/>
              </a:ext>
            </a:extLst>
          </p:cNvPr>
          <p:cNvSpPr/>
          <p:nvPr/>
        </p:nvSpPr>
        <p:spPr bwMode="auto">
          <a:xfrm>
            <a:off x="5138060" y="4282422"/>
            <a:ext cx="485483" cy="1872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EF5BB003-8316-4EE0-8EF2-3AB010001594}"/>
              </a:ext>
            </a:extLst>
          </p:cNvPr>
          <p:cNvSpPr/>
          <p:nvPr/>
        </p:nvSpPr>
        <p:spPr bwMode="auto">
          <a:xfrm>
            <a:off x="5138060" y="1940919"/>
            <a:ext cx="485483" cy="2344545"/>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B3707ED2-A516-4D6A-AD52-D1F28F1F88EE}"/>
              </a:ext>
            </a:extLst>
          </p:cNvPr>
          <p:cNvSpPr/>
          <p:nvPr/>
        </p:nvSpPr>
        <p:spPr bwMode="auto">
          <a:xfrm>
            <a:off x="5138060" y="5199109"/>
            <a:ext cx="485483" cy="8005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C2662CE0-136E-47C1-93AD-493311F6F67E}"/>
              </a:ext>
            </a:extLst>
          </p:cNvPr>
          <p:cNvSpPr/>
          <p:nvPr/>
        </p:nvSpPr>
        <p:spPr bwMode="auto">
          <a:xfrm>
            <a:off x="5986483" y="5342145"/>
            <a:ext cx="485483" cy="45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1B730ED4-C626-422F-8D28-968C87AA0A30}"/>
              </a:ext>
            </a:extLst>
          </p:cNvPr>
          <p:cNvSpPr/>
          <p:nvPr/>
        </p:nvSpPr>
        <p:spPr bwMode="auto">
          <a:xfrm>
            <a:off x="5986483" y="5159766"/>
            <a:ext cx="485483" cy="18115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Rectangle 183">
            <a:extLst>
              <a:ext uri="{FF2B5EF4-FFF2-40B4-BE49-F238E27FC236}">
                <a16:creationId xmlns:a16="http://schemas.microsoft.com/office/drawing/2014/main" id="{FC78E551-B234-475F-983E-08C1FF824C16}"/>
              </a:ext>
            </a:extLst>
          </p:cNvPr>
          <p:cNvSpPr/>
          <p:nvPr/>
        </p:nvSpPr>
        <p:spPr bwMode="auto">
          <a:xfrm>
            <a:off x="5986483" y="5094442"/>
            <a:ext cx="485483" cy="6771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D0E49F07-F4EF-42BD-8945-1C4791B49772}"/>
              </a:ext>
            </a:extLst>
          </p:cNvPr>
          <p:cNvSpPr/>
          <p:nvPr/>
        </p:nvSpPr>
        <p:spPr bwMode="auto">
          <a:xfrm>
            <a:off x="5986483" y="1948665"/>
            <a:ext cx="485483" cy="3146567"/>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466300AE-FE01-4553-B05F-6F856E54DD08}"/>
              </a:ext>
            </a:extLst>
          </p:cNvPr>
          <p:cNvSpPr/>
          <p:nvPr/>
        </p:nvSpPr>
        <p:spPr bwMode="auto">
          <a:xfrm>
            <a:off x="5986483" y="5361556"/>
            <a:ext cx="485483"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93C7DA0B-9F63-498E-AB01-0D9C0FC87C49}"/>
              </a:ext>
            </a:extLst>
          </p:cNvPr>
          <p:cNvSpPr/>
          <p:nvPr/>
        </p:nvSpPr>
        <p:spPr bwMode="auto">
          <a:xfrm>
            <a:off x="5986483" y="5378549"/>
            <a:ext cx="485483"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57691DDC-E5C1-4750-91B9-297D0CD22CED}"/>
              </a:ext>
            </a:extLst>
          </p:cNvPr>
          <p:cNvSpPr/>
          <p:nvPr/>
        </p:nvSpPr>
        <p:spPr bwMode="auto">
          <a:xfrm>
            <a:off x="6705725" y="5141461"/>
            <a:ext cx="485483" cy="19461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279437A9-0B38-4E20-9821-803264A23DEC}"/>
              </a:ext>
            </a:extLst>
          </p:cNvPr>
          <p:cNvSpPr/>
          <p:nvPr/>
        </p:nvSpPr>
        <p:spPr bwMode="auto">
          <a:xfrm>
            <a:off x="6705725" y="5055896"/>
            <a:ext cx="485483" cy="9780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8F8906A5-D6EE-4C44-82D5-96394A59BCCF}"/>
              </a:ext>
            </a:extLst>
          </p:cNvPr>
          <p:cNvSpPr/>
          <p:nvPr/>
        </p:nvSpPr>
        <p:spPr bwMode="auto">
          <a:xfrm>
            <a:off x="6705725" y="1948317"/>
            <a:ext cx="485483" cy="3107579"/>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63761A0D-BE93-4625-8CB4-00C86A2CD3E4}"/>
              </a:ext>
            </a:extLst>
          </p:cNvPr>
          <p:cNvSpPr/>
          <p:nvPr/>
        </p:nvSpPr>
        <p:spPr bwMode="auto">
          <a:xfrm>
            <a:off x="6705725" y="5403261"/>
            <a:ext cx="485483"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5639B3E9-876E-4DE9-BC91-862AB40DE40B}"/>
              </a:ext>
            </a:extLst>
          </p:cNvPr>
          <p:cNvSpPr/>
          <p:nvPr/>
        </p:nvSpPr>
        <p:spPr bwMode="auto">
          <a:xfrm>
            <a:off x="6705725" y="5379472"/>
            <a:ext cx="485483" cy="2743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EAA6DDE4-A6BB-4CB8-AE46-43F121533F87}"/>
              </a:ext>
            </a:extLst>
          </p:cNvPr>
          <p:cNvSpPr/>
          <p:nvPr/>
        </p:nvSpPr>
        <p:spPr bwMode="auto">
          <a:xfrm>
            <a:off x="6705725" y="5314652"/>
            <a:ext cx="485483" cy="7366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5878E0EE-A73A-4B7A-A2E9-B56D5440DF77}"/>
              </a:ext>
            </a:extLst>
          </p:cNvPr>
          <p:cNvSpPr/>
          <p:nvPr/>
        </p:nvSpPr>
        <p:spPr bwMode="auto">
          <a:xfrm>
            <a:off x="7408191" y="5299190"/>
            <a:ext cx="485483" cy="824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Rectangle 207">
            <a:extLst>
              <a:ext uri="{FF2B5EF4-FFF2-40B4-BE49-F238E27FC236}">
                <a16:creationId xmlns:a16="http://schemas.microsoft.com/office/drawing/2014/main" id="{583D9884-1276-4825-B8DF-C714F627EEDF}"/>
              </a:ext>
            </a:extLst>
          </p:cNvPr>
          <p:cNvSpPr/>
          <p:nvPr/>
        </p:nvSpPr>
        <p:spPr bwMode="auto">
          <a:xfrm>
            <a:off x="7407902" y="5374979"/>
            <a:ext cx="485483" cy="533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Rectangle 209">
            <a:extLst>
              <a:ext uri="{FF2B5EF4-FFF2-40B4-BE49-F238E27FC236}">
                <a16:creationId xmlns:a16="http://schemas.microsoft.com/office/drawing/2014/main" id="{09CCBFCA-A3FC-4159-9936-5539EB496482}"/>
              </a:ext>
            </a:extLst>
          </p:cNvPr>
          <p:cNvSpPr/>
          <p:nvPr/>
        </p:nvSpPr>
        <p:spPr bwMode="auto">
          <a:xfrm>
            <a:off x="7408191" y="5209683"/>
            <a:ext cx="485483" cy="9374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Rectangle 211">
            <a:extLst>
              <a:ext uri="{FF2B5EF4-FFF2-40B4-BE49-F238E27FC236}">
                <a16:creationId xmlns:a16="http://schemas.microsoft.com/office/drawing/2014/main" id="{1C6C61AA-CFD0-4330-A166-4AB7619BE217}"/>
              </a:ext>
            </a:extLst>
          </p:cNvPr>
          <p:cNvSpPr/>
          <p:nvPr/>
        </p:nvSpPr>
        <p:spPr bwMode="auto">
          <a:xfrm>
            <a:off x="7408191" y="4914926"/>
            <a:ext cx="485483" cy="297677"/>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Rectangle 213">
            <a:extLst>
              <a:ext uri="{FF2B5EF4-FFF2-40B4-BE49-F238E27FC236}">
                <a16:creationId xmlns:a16="http://schemas.microsoft.com/office/drawing/2014/main" id="{F2387AFA-D897-4E5D-95A0-0C0026D69FE6}"/>
              </a:ext>
            </a:extLst>
          </p:cNvPr>
          <p:cNvSpPr/>
          <p:nvPr/>
        </p:nvSpPr>
        <p:spPr bwMode="auto">
          <a:xfrm>
            <a:off x="7408191" y="4836689"/>
            <a:ext cx="485483" cy="775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B85ECF26-B6DB-4563-859E-B12992F0B0EB}"/>
              </a:ext>
            </a:extLst>
          </p:cNvPr>
          <p:cNvSpPr/>
          <p:nvPr/>
        </p:nvSpPr>
        <p:spPr bwMode="auto">
          <a:xfrm>
            <a:off x="7408191" y="1945514"/>
            <a:ext cx="485483" cy="2896631"/>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Freeform: Shape 7">
            <a:extLst>
              <a:ext uri="{FF2B5EF4-FFF2-40B4-BE49-F238E27FC236}">
                <a16:creationId xmlns:a16="http://schemas.microsoft.com/office/drawing/2014/main" id="{F02BB1D9-7148-4D27-9C7A-EB93EF6B8882}"/>
              </a:ext>
            </a:extLst>
          </p:cNvPr>
          <p:cNvSpPr/>
          <p:nvPr/>
        </p:nvSpPr>
        <p:spPr bwMode="auto">
          <a:xfrm>
            <a:off x="1187777" y="1936663"/>
            <a:ext cx="6909848" cy="3487917"/>
          </a:xfrm>
          <a:custGeom>
            <a:avLst/>
            <a:gdLst>
              <a:gd name="connsiteX0" fmla="*/ 0 w 6909848"/>
              <a:gd name="connsiteY0" fmla="*/ 0 h 3487917"/>
              <a:gd name="connsiteX1" fmla="*/ 0 w 6909848"/>
              <a:gd name="connsiteY1" fmla="*/ 3487917 h 3487917"/>
              <a:gd name="connsiteX2" fmla="*/ 6909848 w 6909848"/>
              <a:gd name="connsiteY2" fmla="*/ 3487917 h 3487917"/>
            </a:gdLst>
            <a:ahLst/>
            <a:cxnLst>
              <a:cxn ang="0">
                <a:pos x="connsiteX0" y="connsiteY0"/>
              </a:cxn>
              <a:cxn ang="0">
                <a:pos x="connsiteX1" y="connsiteY1"/>
              </a:cxn>
              <a:cxn ang="0">
                <a:pos x="connsiteX2" y="connsiteY2"/>
              </a:cxn>
            </a:cxnLst>
            <a:rect l="l" t="t" r="r" b="b"/>
            <a:pathLst>
              <a:path w="6909848" h="3487917">
                <a:moveTo>
                  <a:pt x="0" y="0"/>
                </a:moveTo>
                <a:lnTo>
                  <a:pt x="0" y="3487917"/>
                </a:lnTo>
                <a:lnTo>
                  <a:pt x="6909848" y="348791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Box 15">
            <a:extLst>
              <a:ext uri="{FF2B5EF4-FFF2-40B4-BE49-F238E27FC236}">
                <a16:creationId xmlns:a16="http://schemas.microsoft.com/office/drawing/2014/main" id="{B66FFFA6-F5C6-46AA-AE18-4B6B9956210A}"/>
              </a:ext>
            </a:extLst>
          </p:cNvPr>
          <p:cNvSpPr txBox="1">
            <a:spLocks noChangeArrowheads="1"/>
          </p:cNvSpPr>
          <p:nvPr/>
        </p:nvSpPr>
        <p:spPr bwMode="auto">
          <a:xfrm>
            <a:off x="412751" y="63699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Spinner. JAMA. 2020;324:1048.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519626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10004-D369-4E0A-968C-93B87FEBB6EE}"/>
              </a:ext>
            </a:extLst>
          </p:cNvPr>
          <p:cNvSpPr>
            <a:spLocks noGrp="1"/>
          </p:cNvSpPr>
          <p:nvPr>
            <p:ph type="title"/>
          </p:nvPr>
        </p:nvSpPr>
        <p:spPr/>
        <p:txBody>
          <a:bodyPr/>
          <a:lstStyle/>
          <a:p>
            <a:r>
              <a:rPr lang="en-US" dirty="0"/>
              <a:t>SIMPLE-Moderate Study: Safety</a:t>
            </a:r>
          </a:p>
        </p:txBody>
      </p:sp>
      <p:graphicFrame>
        <p:nvGraphicFramePr>
          <p:cNvPr id="4" name="Group 32">
            <a:extLst>
              <a:ext uri="{FF2B5EF4-FFF2-40B4-BE49-F238E27FC236}">
                <a16:creationId xmlns:a16="http://schemas.microsoft.com/office/drawing/2014/main" id="{0858D962-1524-4DB7-B0D4-D289398108E5}"/>
              </a:ext>
            </a:extLst>
          </p:cNvPr>
          <p:cNvGraphicFramePr>
            <a:graphicFrameLocks noGrp="1"/>
          </p:cNvGraphicFramePr>
          <p:nvPr/>
        </p:nvGraphicFramePr>
        <p:xfrm>
          <a:off x="719139" y="1608994"/>
          <a:ext cx="10766319" cy="4206352"/>
        </p:xfrm>
        <a:graphic>
          <a:graphicData uri="http://schemas.openxmlformats.org/drawingml/2006/table">
            <a:tbl>
              <a:tblPr/>
              <a:tblGrid>
                <a:gridCol w="4303237">
                  <a:extLst>
                    <a:ext uri="{9D8B030D-6E8A-4147-A177-3AD203B41FA5}">
                      <a16:colId xmlns:a16="http://schemas.microsoft.com/office/drawing/2014/main" val="20000"/>
                    </a:ext>
                  </a:extLst>
                </a:gridCol>
                <a:gridCol w="2442949">
                  <a:extLst>
                    <a:ext uri="{9D8B030D-6E8A-4147-A177-3AD203B41FA5}">
                      <a16:colId xmlns:a16="http://schemas.microsoft.com/office/drawing/2014/main" val="20001"/>
                    </a:ext>
                  </a:extLst>
                </a:gridCol>
                <a:gridCol w="2374711">
                  <a:extLst>
                    <a:ext uri="{9D8B030D-6E8A-4147-A177-3AD203B41FA5}">
                      <a16:colId xmlns:a16="http://schemas.microsoft.com/office/drawing/2014/main" val="20002"/>
                    </a:ext>
                  </a:extLst>
                </a:gridCol>
                <a:gridCol w="1645422">
                  <a:extLst>
                    <a:ext uri="{9D8B030D-6E8A-4147-A177-3AD203B41FA5}">
                      <a16:colId xmlns:a16="http://schemas.microsoft.com/office/drawing/2014/main" val="524732532"/>
                    </a:ext>
                  </a:extLst>
                </a:gridCol>
              </a:tblGrid>
              <a:tr h="57264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5-Day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Remdesivir 10-Day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SoC</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72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72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72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5285846"/>
                  </a:ext>
                </a:extLst>
              </a:tr>
              <a:tr h="3272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of treatment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1639847"/>
                  </a:ext>
                </a:extLst>
              </a:tr>
              <a:tr h="32723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9463241"/>
                  </a:ext>
                </a:extLst>
              </a:tr>
              <a:tr h="155429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AEs occurring in &gt;5% of participants in any treatment group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Hypokalemia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19 (10</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12 (6)</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10 (5)</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10 (5)</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rPr>
                        <a:t>18 (9)</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rPr>
                        <a:t>10 (5)</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rPr>
                        <a:t>13 (7)</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rPr>
                        <a:t>10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kumimoji="0" lang="en-US" sz="1800" b="0" i="0" u="none" strike="noStrike" kern="1200" cap="none" spc="0" normalizeH="0" baseline="0" dirty="0">
                        <a:ln>
                          <a:noFill/>
                        </a:ln>
                        <a:solidFill>
                          <a:schemeClr val="bg2">
                            <a:lumMod val="10000"/>
                          </a:schemeClr>
                        </a:solidFill>
                        <a:effectLst/>
                        <a:uLnTx/>
                        <a:uFillTx/>
                        <a:latin typeface="Calibri" panose="020F0502020204030204" pitchFamily="34" charset="0"/>
                        <a:ea typeface="+mn-ea"/>
                        <a:cs typeface="+mn-cs"/>
                      </a:endParaRP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6 (3)</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14 (7)</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4 (2)</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5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6960474"/>
                  </a:ext>
                </a:extLst>
              </a:tr>
            </a:tbl>
          </a:graphicData>
        </a:graphic>
      </p:graphicFrame>
      <p:grpSp>
        <p:nvGrpSpPr>
          <p:cNvPr id="5" name="Group 1">
            <a:extLst>
              <a:ext uri="{FF2B5EF4-FFF2-40B4-BE49-F238E27FC236}">
                <a16:creationId xmlns:a16="http://schemas.microsoft.com/office/drawing/2014/main" id="{04807D7A-D6F9-4E78-A27F-B1C328E41271}"/>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1D3F3EDE-9288-44F8-9F86-66BD61F8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07C3705-18B6-4578-8D37-DCCCFCE58E7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5">
            <a:extLst>
              <a:ext uri="{FF2B5EF4-FFF2-40B4-BE49-F238E27FC236}">
                <a16:creationId xmlns:a16="http://schemas.microsoft.com/office/drawing/2014/main" id="{E81B680A-DB00-4331-976D-A4829E726670}"/>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Spinner. JAMA. 2020;324:1048.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53525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D3447-0630-4DDF-BDB8-55D974B8C905}"/>
              </a:ext>
            </a:extLst>
          </p:cNvPr>
          <p:cNvSpPr>
            <a:spLocks noGrp="1"/>
          </p:cNvSpPr>
          <p:nvPr>
            <p:ph type="title"/>
          </p:nvPr>
        </p:nvSpPr>
        <p:spPr/>
        <p:txBody>
          <a:bodyPr/>
          <a:lstStyle/>
          <a:p>
            <a:r>
              <a:rPr lang="en-US" dirty="0"/>
              <a:t>Study 5773 and Study 5807: </a:t>
            </a:r>
            <a:br>
              <a:rPr lang="en-US" dirty="0"/>
            </a:br>
            <a:r>
              <a:rPr lang="en-US" dirty="0"/>
              <a:t>Variables Associated With Odds of Recovery/Death</a:t>
            </a:r>
          </a:p>
        </p:txBody>
      </p:sp>
      <p:sp>
        <p:nvSpPr>
          <p:cNvPr id="5" name="Text Box 15">
            <a:extLst>
              <a:ext uri="{FF2B5EF4-FFF2-40B4-BE49-F238E27FC236}">
                <a16:creationId xmlns:a16="http://schemas.microsoft.com/office/drawing/2014/main" id="{CE2C8AA4-34B7-4BB5-ACC8-7DC3693CD706}"/>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Olender</a:t>
            </a:r>
            <a:r>
              <a:rPr lang="en-US" altLang="en-US" sz="1200" b="0" spc="-10" dirty="0">
                <a:solidFill>
                  <a:srgbClr val="455560"/>
                </a:solidFill>
                <a:latin typeface="Calibri" panose="020F0502020204030204" pitchFamily="34" charset="0"/>
                <a:cs typeface="Arial" panose="020B0604020202020204" pitchFamily="34" charset="0"/>
              </a:rPr>
              <a:t>. Clin Infect Dis. 2020;[Epub].</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
            <a:extLst>
              <a:ext uri="{FF2B5EF4-FFF2-40B4-BE49-F238E27FC236}">
                <a16:creationId xmlns:a16="http://schemas.microsoft.com/office/drawing/2014/main" id="{76D41108-62A2-43EB-B067-803F294AD477}"/>
              </a:ext>
            </a:extLst>
          </p:cNvPr>
          <p:cNvGraphicFramePr>
            <a:graphicFrameLocks/>
          </p:cNvGraphicFramePr>
          <p:nvPr>
            <p:extLst>
              <p:ext uri="{D42A27DB-BD31-4B8C-83A1-F6EECF244321}">
                <p14:modId xmlns:p14="http://schemas.microsoft.com/office/powerpoint/2010/main" val="2375220599"/>
              </p:ext>
            </p:extLst>
          </p:nvPr>
        </p:nvGraphicFramePr>
        <p:xfrm>
          <a:off x="727076" y="1513523"/>
          <a:ext cx="10755311" cy="4663584"/>
        </p:xfrm>
        <a:graphic>
          <a:graphicData uri="http://schemas.openxmlformats.org/drawingml/2006/table">
            <a:tbl>
              <a:tblPr/>
              <a:tblGrid>
                <a:gridCol w="2439818">
                  <a:extLst>
                    <a:ext uri="{9D8B030D-6E8A-4147-A177-3AD203B41FA5}">
                      <a16:colId xmlns:a16="http://schemas.microsoft.com/office/drawing/2014/main" val="20000"/>
                    </a:ext>
                  </a:extLst>
                </a:gridCol>
                <a:gridCol w="2124901">
                  <a:extLst>
                    <a:ext uri="{9D8B030D-6E8A-4147-A177-3AD203B41FA5}">
                      <a16:colId xmlns:a16="http://schemas.microsoft.com/office/drawing/2014/main" val="1186213461"/>
                    </a:ext>
                  </a:extLst>
                </a:gridCol>
                <a:gridCol w="1547648">
                  <a:extLst>
                    <a:ext uri="{9D8B030D-6E8A-4147-A177-3AD203B41FA5}">
                      <a16:colId xmlns:a16="http://schemas.microsoft.com/office/drawing/2014/main" val="20001"/>
                    </a:ext>
                  </a:extLst>
                </a:gridCol>
                <a:gridCol w="1547648">
                  <a:extLst>
                    <a:ext uri="{9D8B030D-6E8A-4147-A177-3AD203B41FA5}">
                      <a16:colId xmlns:a16="http://schemas.microsoft.com/office/drawing/2014/main" val="1164013134"/>
                    </a:ext>
                  </a:extLst>
                </a:gridCol>
                <a:gridCol w="1547648">
                  <a:extLst>
                    <a:ext uri="{9D8B030D-6E8A-4147-A177-3AD203B41FA5}">
                      <a16:colId xmlns:a16="http://schemas.microsoft.com/office/drawing/2014/main" val="20002"/>
                    </a:ext>
                  </a:extLst>
                </a:gridCol>
                <a:gridCol w="1547648">
                  <a:extLst>
                    <a:ext uri="{9D8B030D-6E8A-4147-A177-3AD203B41FA5}">
                      <a16:colId xmlns:a16="http://schemas.microsoft.com/office/drawing/2014/main" val="2662438925"/>
                    </a:ext>
                  </a:extLst>
                </a:gridCol>
              </a:tblGrid>
              <a:tr h="289671">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Variable vs Reference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Recovery at Day 14</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Death at Day 14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289671">
                <a:tc gridSpan="2"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aOR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aOR (95% CI)</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626877482"/>
                  </a:ext>
                </a:extLst>
              </a:tr>
              <a:tr h="2896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Remdesivir vs no remdesivir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2.03 (1.34-3.08)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0.38 (0.22-0.68)</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492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category vs age ≥65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&lt;40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40-64 yr</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6.61 (3.46-12.61)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(1.67-3.13)</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0.27 (0.11-0.68)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0.33 (0.21-0.54)</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2896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vs female 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0.67 (0.49-0.91)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95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vs white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 or African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(0.89-4.15)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2.37 (1.37-4.10)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 (0.99-3.16)</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84094468"/>
                  </a:ext>
                </a:extLst>
              </a:tr>
              <a:tr h="695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 clinical status vs score of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invasive ventilation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high-flow O</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low-flow O</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 (0.01-0.05)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0.08 (0.05-0.14)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(0.54-1.20)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9.39 (4.30-20.49)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5.11 (2.57-10.17)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0.72 (0.37-1.40)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37928165"/>
                  </a:ext>
                </a:extLst>
              </a:tr>
              <a:tr h="695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vs did not receive medications potentially active against SARS-CoV-2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Biologic agent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Hydroxychloroquine</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0.17 (0.10-0.31)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0.49 (0.35-0.70)</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41525053"/>
                  </a:ext>
                </a:extLst>
              </a:tr>
              <a:tr h="6951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Coexisting vs no conditions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CVD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(0.51-0.95)</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 (1.40-3.57)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3.06 (1.63-5.76)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86584077"/>
                  </a:ext>
                </a:extLst>
              </a:tr>
            </a:tbl>
          </a:graphicData>
        </a:graphic>
      </p:graphicFrame>
      <p:grpSp>
        <p:nvGrpSpPr>
          <p:cNvPr id="8" name="Group 1">
            <a:extLst>
              <a:ext uri="{FF2B5EF4-FFF2-40B4-BE49-F238E27FC236}">
                <a16:creationId xmlns:a16="http://schemas.microsoft.com/office/drawing/2014/main" id="{7E193740-3FC6-46D5-8649-5E939B2E7CBA}"/>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6981D368-9693-4711-B59D-4877B2217F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16F4D48E-2642-4D1E-B462-F48F852CFD5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7" name="Straight Connector 6">
            <a:extLst>
              <a:ext uri="{FF2B5EF4-FFF2-40B4-BE49-F238E27FC236}">
                <a16:creationId xmlns:a16="http://schemas.microsoft.com/office/drawing/2014/main" id="{63A80A33-25D4-4D35-876B-113A7EA7C097}"/>
              </a:ext>
            </a:extLst>
          </p:cNvPr>
          <p:cNvCxnSpPr/>
          <p:nvPr/>
        </p:nvCxnSpPr>
        <p:spPr bwMode="auto">
          <a:xfrm>
            <a:off x="5525730" y="1799302"/>
            <a:ext cx="2448232" cy="0"/>
          </a:xfrm>
          <a:prstGeom prst="line">
            <a:avLst/>
          </a:prstGeom>
          <a:noFill/>
          <a:ln w="28575"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85FD17F-0039-41B8-9AA0-D19F49CF89A7}"/>
              </a:ext>
            </a:extLst>
          </p:cNvPr>
          <p:cNvCxnSpPr/>
          <p:nvPr/>
        </p:nvCxnSpPr>
        <p:spPr bwMode="auto">
          <a:xfrm>
            <a:off x="8615894" y="1799302"/>
            <a:ext cx="2448232" cy="0"/>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4217809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GS-US-540-5773: </a:t>
            </a:r>
            <a:r>
              <a:rPr lang="en-US" sz="3600" dirty="0"/>
              <a:t>Remdesivir for 5 vs 10 Days for Hospitalized Patients With Severe COVID-19 </a:t>
            </a:r>
            <a:endParaRPr lang="en-US" altLang="en-US" dirty="0"/>
          </a:p>
        </p:txBody>
      </p:sp>
      <p:sp>
        <p:nvSpPr>
          <p:cNvPr id="8" name="Content Placeholder 7">
            <a:extLst>
              <a:ext uri="{FF2B5EF4-FFF2-40B4-BE49-F238E27FC236}">
                <a16:creationId xmlns:a16="http://schemas.microsoft.com/office/drawing/2014/main" id="{34073A4F-0CF3-461C-AA35-00D114CCC32E}"/>
              </a:ext>
            </a:extLst>
          </p:cNvPr>
          <p:cNvSpPr>
            <a:spLocks noGrp="1"/>
          </p:cNvSpPr>
          <p:nvPr>
            <p:ph idx="1"/>
          </p:nvPr>
        </p:nvSpPr>
        <p:spPr/>
        <p:txBody>
          <a:bodyPr/>
          <a:lstStyle/>
          <a:p>
            <a:pPr>
              <a:spcAft>
                <a:spcPts val="0"/>
              </a:spcAft>
            </a:pPr>
            <a:r>
              <a:rPr lang="en-US" sz="2000" b="0" kern="0" dirty="0"/>
              <a:t>Randomized, open-label, multicenter phase III trial</a:t>
            </a: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endParaRPr lang="en-US" sz="2000" dirty="0"/>
          </a:p>
          <a:p>
            <a:pPr>
              <a:spcAft>
                <a:spcPts val="0"/>
              </a:spcAft>
            </a:pPr>
            <a:r>
              <a:rPr lang="en-US" sz="2000" dirty="0"/>
              <a:t>Primary endpoint: time to clinical improvement (≥2-point improvement from BL on 7-point ordinal scale) at Day 14, time to all-cause mortality at Day 14</a:t>
            </a:r>
          </a:p>
          <a:p>
            <a:pPr lvl="1">
              <a:spcAft>
                <a:spcPts val="0"/>
              </a:spcAft>
            </a:pPr>
            <a:r>
              <a:rPr lang="en-US" sz="1800" dirty="0"/>
              <a:t>10-day vs 5-day OR for clinical improvement at Day 14: 0.75 (95% CI: 0.51-1.12)</a:t>
            </a:r>
            <a:r>
              <a:rPr lang="en-US" sz="1800" baseline="30000" dirty="0"/>
              <a:t>1</a:t>
            </a:r>
            <a:r>
              <a:rPr lang="en-US" sz="1800" dirty="0"/>
              <a:t> </a:t>
            </a:r>
          </a:p>
          <a:p>
            <a:pPr>
              <a:spcAft>
                <a:spcPts val="0"/>
              </a:spcAft>
            </a:pPr>
            <a:r>
              <a:rPr lang="en-US" sz="2000" dirty="0"/>
              <a:t>Current multivariate analysis* assessed risk factors for clinical improvement and all-cause mortality in combined population (5-day and 10-day dosing)</a:t>
            </a:r>
            <a:r>
              <a:rPr lang="en-US" sz="2000" baseline="30000" dirty="0"/>
              <a:t>2</a:t>
            </a:r>
            <a:endParaRPr lang="en-US" sz="20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9759" y="1986972"/>
            <a:ext cx="2647791"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hospitalized with severe COVID-19; positive SARS-CoV-2 RT-PCR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&lt;4 days prior to enrolment;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SpO</a:t>
            </a:r>
            <a:r>
              <a:rPr kumimoji="0" lang="en-US" alt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≤94% on room air; pulmonary infiltrates on radiograph</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2058071"/>
            <a:ext cx="3790950" cy="83404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IV loading dose; 100 mg IV QD</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2" y="2938627"/>
            <a:ext cx="7165739"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IV loading dose; 100 mg IV QD</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299469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245862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1">
            <a:extLst>
              <a:ext uri="{FF2B5EF4-FFF2-40B4-BE49-F238E27FC236}">
                <a16:creationId xmlns:a16="http://schemas.microsoft.com/office/drawing/2014/main" id="{295643A2-3C1F-4748-B20F-9EDB150F04A9}"/>
              </a:ext>
            </a:extLst>
          </p:cNvPr>
          <p:cNvSpPr txBox="1">
            <a:spLocks noChangeArrowheads="1"/>
          </p:cNvSpPr>
          <p:nvPr/>
        </p:nvSpPr>
        <p:spPr bwMode="auto">
          <a:xfrm>
            <a:off x="39401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lang="en-US" altLang="en-US" sz="1200" b="0" spc="-10" dirty="0">
                <a:solidFill>
                  <a:srgbClr val="455560"/>
                </a:solidFill>
                <a:latin typeface="Calibri" panose="020F0502020204030204" pitchFamily="34" charset="0"/>
                <a:cs typeface="Arial" panose="020B0604020202020204" pitchFamily="34" charset="0"/>
              </a:rPr>
              <a:t>Remdesivir PI. Updated April 2022</a:t>
            </a:r>
            <a:r>
              <a:rPr lang="en-US" altLang="en-US" sz="1200" spc="-10" dirty="0">
                <a:solidFill>
                  <a:srgbClr val="455560"/>
                </a:solidFill>
                <a:latin typeface="Calibri" panose="020F0502020204030204" pitchFamily="34" charset="0"/>
                <a:cs typeface="Arial" panose="020B0604020202020204" pitchFamily="34" charset="0"/>
              </a:rPr>
              <a:t>.</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 Goldman. NEJM. 2020;383:1827-37.</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E9F76897-C1F1-4011-98BD-AAFA9654C544}"/>
              </a:ext>
            </a:extLst>
          </p:cNvPr>
          <p:cNvSpPr txBox="1"/>
          <p:nvPr/>
        </p:nvSpPr>
        <p:spPr bwMode="auto">
          <a:xfrm>
            <a:off x="7437938" y="1535880"/>
            <a:ext cx="71910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5</a:t>
            </a:r>
          </a:p>
        </p:txBody>
      </p:sp>
      <p:cxnSp>
        <p:nvCxnSpPr>
          <p:cNvPr id="4" name="Straight Arrow Connector 3">
            <a:extLst>
              <a:ext uri="{FF2B5EF4-FFF2-40B4-BE49-F238E27FC236}">
                <a16:creationId xmlns:a16="http://schemas.microsoft.com/office/drawing/2014/main" id="{50992D2E-2A64-4FBD-83B4-1618EF6A9391}"/>
              </a:ext>
            </a:extLst>
          </p:cNvPr>
          <p:cNvCxnSpPr/>
          <p:nvPr/>
        </p:nvCxnSpPr>
        <p:spPr bwMode="auto">
          <a:xfrm>
            <a:off x="7815263" y="1867294"/>
            <a:ext cx="0" cy="169619"/>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AFBFF4B6-BB12-42A7-8F8B-763A24CF5827}"/>
              </a:ext>
            </a:extLst>
          </p:cNvPr>
          <p:cNvSpPr txBox="1"/>
          <p:nvPr/>
        </p:nvSpPr>
        <p:spPr bwMode="auto">
          <a:xfrm>
            <a:off x="10795328" y="1544331"/>
            <a:ext cx="8361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10</a:t>
            </a:r>
          </a:p>
        </p:txBody>
      </p:sp>
      <p:cxnSp>
        <p:nvCxnSpPr>
          <p:cNvPr id="21" name="Straight Arrow Connector 20">
            <a:extLst>
              <a:ext uri="{FF2B5EF4-FFF2-40B4-BE49-F238E27FC236}">
                <a16:creationId xmlns:a16="http://schemas.microsoft.com/office/drawing/2014/main" id="{A21548D5-202F-47F0-AAB7-71775BC2F421}"/>
              </a:ext>
            </a:extLst>
          </p:cNvPr>
          <p:cNvCxnSpPr>
            <a:cxnSpLocks/>
          </p:cNvCxnSpPr>
          <p:nvPr/>
        </p:nvCxnSpPr>
        <p:spPr bwMode="auto">
          <a:xfrm>
            <a:off x="11207822" y="1899191"/>
            <a:ext cx="0" cy="169200"/>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3D64F9F2-20BB-408D-8268-6EB2EEA14A9E}"/>
              </a:ext>
            </a:extLst>
          </p:cNvPr>
          <p:cNvSpPr txBox="1"/>
          <p:nvPr/>
        </p:nvSpPr>
        <p:spPr bwMode="auto">
          <a:xfrm>
            <a:off x="628950" y="6106829"/>
            <a:ext cx="922072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*Competing risk analysis, where death is competing risk; </a:t>
            </a:r>
            <a:r>
              <a:rPr lang="en-US" sz="1400" kern="1200" spc="0" noProof="0" dirty="0">
                <a:solidFill>
                  <a:schemeClr val="bg2">
                    <a:lumMod val="10000"/>
                  </a:schemeClr>
                </a:solidFill>
                <a:uLnTx/>
                <a:uFillTx/>
                <a:latin typeface="Calibri" panose="020F0502020204030204" pitchFamily="34" charset="0"/>
                <a:ea typeface="+mn-ea"/>
                <a:cs typeface="Arial" panose="020B0604020202020204" pitchFamily="34" charset="0"/>
              </a:rPr>
              <a:t>r</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emdesivir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treatment duration and all risk factors as covariates. </a:t>
            </a:r>
          </a:p>
        </p:txBody>
      </p:sp>
      <p:sp>
        <p:nvSpPr>
          <p:cNvPr id="10" name="Arrow: Pentagon 9">
            <a:extLst>
              <a:ext uri="{FF2B5EF4-FFF2-40B4-BE49-F238E27FC236}">
                <a16:creationId xmlns:a16="http://schemas.microsoft.com/office/drawing/2014/main" id="{4B2A3595-B5AB-4931-8121-46E045C5F2C9}"/>
              </a:ext>
            </a:extLst>
          </p:cNvPr>
          <p:cNvSpPr/>
          <p:nvPr/>
        </p:nvSpPr>
        <p:spPr bwMode="auto">
          <a:xfrm>
            <a:off x="4042083" y="3847162"/>
            <a:ext cx="7165739" cy="340970"/>
          </a:xfrm>
          <a:prstGeom prst="homePlate">
            <a:avLst/>
          </a:prstGeom>
          <a:solidFill>
            <a:schemeClr val="tx2"/>
          </a:solidFill>
          <a:ln w="0">
            <a:solidFill>
              <a:schemeClr val="tx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Supportive therapy at clinician discretion</a:t>
            </a:r>
          </a:p>
        </p:txBody>
      </p:sp>
      <p:grpSp>
        <p:nvGrpSpPr>
          <p:cNvPr id="22" name="Group 1">
            <a:extLst>
              <a:ext uri="{FF2B5EF4-FFF2-40B4-BE49-F238E27FC236}">
                <a16:creationId xmlns:a16="http://schemas.microsoft.com/office/drawing/2014/main" id="{6EC13E60-D589-46E9-9874-3135994A0B08}"/>
              </a:ext>
            </a:extLst>
          </p:cNvPr>
          <p:cNvGrpSpPr>
            <a:grpSpLocks/>
          </p:cNvGrpSpPr>
          <p:nvPr/>
        </p:nvGrpSpPr>
        <p:grpSpPr bwMode="auto">
          <a:xfrm>
            <a:off x="9392911" y="6213768"/>
            <a:ext cx="2488502" cy="449064"/>
            <a:chOff x="9602074" y="3550251"/>
            <a:chExt cx="2488502" cy="449257"/>
          </a:xfrm>
        </p:grpSpPr>
        <p:pic>
          <p:nvPicPr>
            <p:cNvPr id="23" name="Picture 22">
              <a:extLst>
                <a:ext uri="{FF2B5EF4-FFF2-40B4-BE49-F238E27FC236}">
                  <a16:creationId xmlns:a16="http://schemas.microsoft.com/office/drawing/2014/main" id="{DFC52C6F-7450-48CB-B4E9-814E89BEA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067CEB1D-92B6-4754-AAE9-55E4D2EE49A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615159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5F01-D864-45E9-8EB8-B483EEE2859D}"/>
              </a:ext>
            </a:extLst>
          </p:cNvPr>
          <p:cNvSpPr>
            <a:spLocks noGrp="1"/>
          </p:cNvSpPr>
          <p:nvPr>
            <p:ph type="title"/>
          </p:nvPr>
        </p:nvSpPr>
        <p:spPr/>
        <p:txBody>
          <a:bodyPr/>
          <a:lstStyle/>
          <a:p>
            <a:r>
              <a:rPr lang="en-US" altLang="en-US" dirty="0"/>
              <a:t>GS-US-540-5773: Clinical Outcomes Assessed</a:t>
            </a:r>
            <a:endParaRPr lang="en-US" dirty="0"/>
          </a:p>
        </p:txBody>
      </p:sp>
      <p:sp>
        <p:nvSpPr>
          <p:cNvPr id="3" name="Content Placeholder 2">
            <a:extLst>
              <a:ext uri="{FF2B5EF4-FFF2-40B4-BE49-F238E27FC236}">
                <a16:creationId xmlns:a16="http://schemas.microsoft.com/office/drawing/2014/main" id="{34257B1E-ED8E-4FFC-8FC9-6C064B485E94}"/>
              </a:ext>
            </a:extLst>
          </p:cNvPr>
          <p:cNvSpPr>
            <a:spLocks noGrp="1"/>
          </p:cNvSpPr>
          <p:nvPr>
            <p:ph idx="1"/>
          </p:nvPr>
        </p:nvSpPr>
        <p:spPr/>
        <p:txBody>
          <a:bodyPr/>
          <a:lstStyle/>
          <a:p>
            <a:r>
              <a:rPr kumimoji="0" lang="en-US" sz="2800" b="0" i="0" u="none" strike="noStrike" kern="0" cap="none" spc="0" normalizeH="0" baseline="0" noProof="0" dirty="0">
                <a:ln>
                  <a:noFill/>
                </a:ln>
                <a:solidFill>
                  <a:srgbClr val="000000"/>
                </a:solidFill>
                <a:effectLst/>
                <a:uLnTx/>
                <a:uFillTx/>
                <a:latin typeface="Calibri"/>
                <a:ea typeface="+mn-ea"/>
                <a:cs typeface="+mn-cs"/>
              </a:rPr>
              <a:t>Hospital discharge</a:t>
            </a:r>
          </a:p>
          <a:p>
            <a:r>
              <a:rPr kumimoji="0" lang="en-US" sz="2800" b="0" i="0" u="none" strike="noStrike" kern="0" cap="none" spc="0" normalizeH="0" baseline="0" noProof="0" dirty="0">
                <a:ln>
                  <a:noFill/>
                </a:ln>
                <a:solidFill>
                  <a:prstClr val="black"/>
                </a:solidFill>
                <a:effectLst/>
                <a:uLnTx/>
                <a:uFillTx/>
                <a:latin typeface="Calibri"/>
                <a:ea typeface="+mn-ea"/>
                <a:cs typeface="+mn-cs"/>
              </a:rPr>
              <a:t>Clinical improvement, defined as live discharge from hospital and/or an improvement of ≥2 points from baseline on 7-point ordinal scale</a:t>
            </a:r>
          </a:p>
          <a:p>
            <a:endParaRPr lang="en-US" dirty="0">
              <a:solidFill>
                <a:prstClr val="black"/>
              </a:solidFill>
              <a:latin typeface="Calibri"/>
            </a:endParaRPr>
          </a:p>
          <a:p>
            <a:endParaRPr kumimoji="0" lang="en-US" sz="2800" b="0" i="0" u="none" strike="noStrike" kern="0" cap="none" spc="0" normalizeH="0" baseline="0" noProof="0" dirty="0">
              <a:ln>
                <a:noFill/>
              </a:ln>
              <a:solidFill>
                <a:prstClr val="black"/>
              </a:solidFill>
              <a:effectLst/>
              <a:uLnTx/>
              <a:uFillTx/>
              <a:latin typeface="Calibri"/>
              <a:ea typeface="+mn-ea"/>
              <a:cs typeface="+mn-cs"/>
            </a:endParaRPr>
          </a:p>
          <a:p>
            <a:endParaRPr lang="en-US" dirty="0">
              <a:solidFill>
                <a:prstClr val="black"/>
              </a:solidFill>
              <a:latin typeface="Calibri"/>
            </a:endParaRPr>
          </a:p>
          <a:p>
            <a:pPr marL="0" indent="0">
              <a:buNone/>
            </a:pPr>
            <a:br>
              <a:rPr lang="en-US" dirty="0">
                <a:solidFill>
                  <a:prstClr val="black"/>
                </a:solidFill>
                <a:latin typeface="Calibri"/>
              </a:rPr>
            </a:br>
            <a:endParaRPr kumimoji="0" lang="en-US" sz="2800" b="0" i="0" u="none" strike="noStrike" kern="0" cap="none" spc="0" normalizeH="0" baseline="0" noProof="0" dirty="0">
              <a:ln>
                <a:noFill/>
              </a:ln>
              <a:solidFill>
                <a:prstClr val="black"/>
              </a:solidFill>
              <a:effectLst/>
              <a:uLnTx/>
              <a:uFillTx/>
              <a:latin typeface="Calibri"/>
              <a:ea typeface="+mn-ea"/>
              <a:cs typeface="+mn-cs"/>
            </a:endParaRPr>
          </a:p>
          <a:p>
            <a:r>
              <a:rPr kumimoji="0" lang="en-US" sz="2800" b="0" i="0" u="none" strike="noStrike" kern="0" cap="none" spc="0" normalizeH="0" baseline="0" noProof="0" dirty="0">
                <a:ln>
                  <a:noFill/>
                </a:ln>
                <a:solidFill>
                  <a:prstClr val="black"/>
                </a:solidFill>
                <a:effectLst/>
                <a:uLnTx/>
                <a:uFillTx/>
                <a:latin typeface="Calibri"/>
                <a:ea typeface="+mn-ea"/>
                <a:cs typeface="+mn-cs"/>
              </a:rPr>
              <a:t>All-cause mortality</a:t>
            </a:r>
          </a:p>
        </p:txBody>
      </p:sp>
      <p:graphicFrame>
        <p:nvGraphicFramePr>
          <p:cNvPr id="7" name="Table 6">
            <a:extLst>
              <a:ext uri="{FF2B5EF4-FFF2-40B4-BE49-F238E27FC236}">
                <a16:creationId xmlns:a16="http://schemas.microsoft.com/office/drawing/2014/main" id="{DCE64158-693C-409B-8379-51B08B5E75B9}"/>
              </a:ext>
            </a:extLst>
          </p:cNvPr>
          <p:cNvGraphicFramePr>
            <a:graphicFrameLocks noGrp="1"/>
          </p:cNvGraphicFramePr>
          <p:nvPr>
            <p:extLst>
              <p:ext uri="{D42A27DB-BD31-4B8C-83A1-F6EECF244321}">
                <p14:modId xmlns:p14="http://schemas.microsoft.com/office/powerpoint/2010/main" val="2577744251"/>
              </p:ext>
            </p:extLst>
          </p:nvPr>
        </p:nvGraphicFramePr>
        <p:xfrm>
          <a:off x="1832819" y="3134548"/>
          <a:ext cx="8971015" cy="2133600"/>
        </p:xfrm>
        <a:graphic>
          <a:graphicData uri="http://schemas.openxmlformats.org/drawingml/2006/table">
            <a:tbl>
              <a:tblPr>
                <a:tableStyleId>{5C22544A-7EE6-4342-B048-85BDC9FD1C3A}</a:tableStyleId>
              </a:tblPr>
              <a:tblGrid>
                <a:gridCol w="1539338">
                  <a:extLst>
                    <a:ext uri="{9D8B030D-6E8A-4147-A177-3AD203B41FA5}">
                      <a16:colId xmlns:a16="http://schemas.microsoft.com/office/drawing/2014/main" val="1604370628"/>
                    </a:ext>
                  </a:extLst>
                </a:gridCol>
                <a:gridCol w="504654">
                  <a:extLst>
                    <a:ext uri="{9D8B030D-6E8A-4147-A177-3AD203B41FA5}">
                      <a16:colId xmlns:a16="http://schemas.microsoft.com/office/drawing/2014/main" val="369333602"/>
                    </a:ext>
                  </a:extLst>
                </a:gridCol>
                <a:gridCol w="6927023">
                  <a:extLst>
                    <a:ext uri="{9D8B030D-6E8A-4147-A177-3AD203B41FA5}">
                      <a16:colId xmlns:a16="http://schemas.microsoft.com/office/drawing/2014/main" val="3455928184"/>
                    </a:ext>
                  </a:extLst>
                </a:gridCol>
              </a:tblGrid>
              <a:tr h="274320">
                <a:tc>
                  <a:txBody>
                    <a:bodyPr/>
                    <a:lstStyle/>
                    <a:p>
                      <a:pPr algn="ctr"/>
                      <a:endParaRPr lang="en-US" sz="1400" b="1" dirty="0">
                        <a:solidFill>
                          <a:schemeClr val="bg1"/>
                        </a:solidFill>
                      </a:endParaRPr>
                    </a:p>
                  </a:txBody>
                  <a:tcPr anchor="ct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1" dirty="0">
                          <a:solidFill>
                            <a:schemeClr val="tx1"/>
                          </a:solidFill>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Death</a:t>
                      </a:r>
                    </a:p>
                  </a:txBody>
                  <a:tcPr anchor="ctr">
                    <a:lnL w="12700" cmpd="sng">
                      <a:noFill/>
                    </a:lnL>
                    <a:lnB w="12700" cap="flat" cmpd="sng" algn="ctr">
                      <a:solidFill>
                        <a:srgbClr val="FF0000"/>
                      </a:solidFill>
                      <a:prstDash val="solid"/>
                      <a:round/>
                      <a:headEnd type="none" w="med" len="med"/>
                      <a:tailEnd type="none" w="med" len="med"/>
                    </a:lnB>
                    <a:solidFill>
                      <a:srgbClr val="EAEAEA"/>
                    </a:solidFill>
                  </a:tcPr>
                </a:tc>
                <a:extLst>
                  <a:ext uri="{0D108BD9-81ED-4DB2-BD59-A6C34878D82A}">
                    <a16:rowId xmlns:a16="http://schemas.microsoft.com/office/drawing/2014/main" val="3516690658"/>
                  </a:ext>
                </a:extLst>
              </a:tr>
              <a:tr h="274320">
                <a:tc rowSpan="5">
                  <a:txBody>
                    <a:bodyPr/>
                    <a:lstStyle/>
                    <a:p>
                      <a:pPr algn="r"/>
                      <a:r>
                        <a:rPr lang="en-US" sz="1400" b="1" dirty="0">
                          <a:solidFill>
                            <a:srgbClr val="FF0000"/>
                          </a:solidFill>
                        </a:rPr>
                        <a:t>Hospitalized +</a:t>
                      </a:r>
                      <a:r>
                        <a:rPr lang="en-US" sz="1400" b="1" dirty="0">
                          <a:solidFill>
                            <a:schemeClr val="bg1"/>
                          </a:solidFill>
                        </a:rPr>
                        <a:t> </a:t>
                      </a:r>
                    </a:p>
                  </a:txBody>
                  <a:tcPr anchor="ctr">
                    <a:lnL w="12700" cap="flat" cmpd="sng" algn="ctr">
                      <a:solidFill>
                        <a:srgbClr val="FF0000"/>
                      </a:solidFill>
                      <a:prstDash val="solid"/>
                      <a:round/>
                      <a:headEnd type="none" w="med" len="med"/>
                      <a:tailEnd type="none" w="med" len="med"/>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rgbClr val="EAEAEA"/>
                    </a:solidFill>
                  </a:tcPr>
                </a:tc>
                <a:tc>
                  <a:txBody>
                    <a:bodyPr/>
                    <a:lstStyle/>
                    <a:p>
                      <a:pPr algn="ctr"/>
                      <a:r>
                        <a:rPr lang="en-US" sz="1400" b="1" dirty="0">
                          <a:solidFill>
                            <a:schemeClr val="tx1"/>
                          </a:solidFill>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A82067"/>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IMV or ECMO </a:t>
                      </a:r>
                    </a:p>
                  </a:txBody>
                  <a:tcPr anchor="ctr">
                    <a:lnL w="12700" cmpd="sng">
                      <a:noFill/>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solidFill>
                      <a:srgbClr val="EAEAEA"/>
                    </a:solidFill>
                  </a:tcPr>
                </a:tc>
                <a:extLst>
                  <a:ext uri="{0D108BD9-81ED-4DB2-BD59-A6C34878D82A}">
                    <a16:rowId xmlns:a16="http://schemas.microsoft.com/office/drawing/2014/main" val="1278598020"/>
                  </a:ext>
                </a:extLst>
              </a:tr>
              <a:tr h="274320">
                <a:tc vMerge="1">
                  <a:txBody>
                    <a:bodyPr/>
                    <a:lstStyle/>
                    <a:p>
                      <a:pPr algn="ctr"/>
                      <a:endParaRPr lang="en-US" sz="1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algn="ctr"/>
                      <a:r>
                        <a:rPr lang="en-US" sz="1400" b="1" dirty="0">
                          <a:solidFill>
                            <a:schemeClr val="tx1"/>
                          </a:solidFill>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00000"/>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Noninvasive ventilation (NIPPV) or high-flow O</a:t>
                      </a:r>
                      <a:r>
                        <a:rPr lang="en-US" sz="1400" baseline="-25000" dirty="0">
                          <a:solidFill>
                            <a:schemeClr val="bg1"/>
                          </a:solidFill>
                        </a:rPr>
                        <a:t>2</a:t>
                      </a:r>
                      <a:r>
                        <a:rPr lang="en-US" sz="1400" dirty="0">
                          <a:solidFill>
                            <a:schemeClr val="bg1"/>
                          </a:solidFill>
                        </a:rPr>
                        <a:t> (HFNC)</a:t>
                      </a:r>
                    </a:p>
                  </a:txBody>
                  <a:tcPr anchor="ctr">
                    <a:lnL w="12700" cmpd="sng">
                      <a:noFill/>
                    </a:lnL>
                    <a:lnR w="12700" cap="flat" cmpd="sng" algn="ctr">
                      <a:solidFill>
                        <a:srgbClr val="FF0000"/>
                      </a:solidFill>
                      <a:prstDash val="solid"/>
                      <a:round/>
                      <a:headEnd type="none" w="med" len="med"/>
                      <a:tailEnd type="none" w="med" len="med"/>
                    </a:lnR>
                    <a:solidFill>
                      <a:srgbClr val="EAEAEA"/>
                    </a:solidFill>
                  </a:tcPr>
                </a:tc>
                <a:extLst>
                  <a:ext uri="{0D108BD9-81ED-4DB2-BD59-A6C34878D82A}">
                    <a16:rowId xmlns:a16="http://schemas.microsoft.com/office/drawing/2014/main" val="422346693"/>
                  </a:ext>
                </a:extLst>
              </a:tr>
              <a:tr h="274320">
                <a:tc vMerge="1">
                  <a:txBody>
                    <a:bodyPr/>
                    <a:lstStyle/>
                    <a:p>
                      <a:pPr algn="ctr"/>
                      <a:endParaRPr lang="en-US" sz="1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4F03"/>
                    </a:solidFill>
                  </a:tcPr>
                </a:tc>
                <a:tc>
                  <a:txBody>
                    <a:bodyPr/>
                    <a:lstStyle/>
                    <a:p>
                      <a:pPr algn="ctr"/>
                      <a:r>
                        <a:rPr lang="en-US" sz="1400" b="1" dirty="0">
                          <a:solidFill>
                            <a:schemeClr val="tx1"/>
                          </a:solidFill>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74F03"/>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Low-flow O</a:t>
                      </a:r>
                      <a:r>
                        <a:rPr lang="en-US" sz="1400" baseline="-25000" dirty="0">
                          <a:solidFill>
                            <a:schemeClr val="bg1"/>
                          </a:solidFill>
                        </a:rPr>
                        <a:t>2</a:t>
                      </a:r>
                      <a:r>
                        <a:rPr lang="en-US" sz="1400" baseline="0" dirty="0">
                          <a:solidFill>
                            <a:schemeClr val="bg1"/>
                          </a:solidFill>
                        </a:rPr>
                        <a:t> </a:t>
                      </a:r>
                      <a:endParaRPr lang="en-US" sz="1400" dirty="0">
                        <a:solidFill>
                          <a:schemeClr val="bg1"/>
                        </a:solidFill>
                      </a:endParaRPr>
                    </a:p>
                  </a:txBody>
                  <a:tcPr anchor="ctr">
                    <a:lnL w="12700" cmpd="sng">
                      <a:noFill/>
                    </a:lnL>
                    <a:lnR w="12700" cap="flat" cmpd="sng" algn="ctr">
                      <a:solidFill>
                        <a:srgbClr val="FF0000"/>
                      </a:solidFill>
                      <a:prstDash val="solid"/>
                      <a:round/>
                      <a:headEnd type="none" w="med" len="med"/>
                      <a:tailEnd type="none" w="med" len="med"/>
                    </a:lnR>
                    <a:solidFill>
                      <a:srgbClr val="EAEAEA"/>
                    </a:solidFill>
                  </a:tcPr>
                </a:tc>
                <a:extLst>
                  <a:ext uri="{0D108BD9-81ED-4DB2-BD59-A6C34878D82A}">
                    <a16:rowId xmlns:a16="http://schemas.microsoft.com/office/drawing/2014/main" val="1785287240"/>
                  </a:ext>
                </a:extLst>
              </a:tr>
              <a:tr h="274320">
                <a:tc vMerge="1">
                  <a:txBody>
                    <a:bodyPr/>
                    <a:lstStyle/>
                    <a:p>
                      <a:pPr algn="ctr"/>
                      <a:endParaRPr lang="en-US" sz="1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AD5B"/>
                    </a:solidFill>
                  </a:tcPr>
                </a:tc>
                <a:tc>
                  <a:txBody>
                    <a:bodyPr/>
                    <a:lstStyle/>
                    <a:p>
                      <a:pPr algn="ctr"/>
                      <a:r>
                        <a:rPr lang="en-US" sz="1400" b="1" dirty="0">
                          <a:solidFill>
                            <a:schemeClr val="tx1"/>
                          </a:solidFill>
                        </a:rPr>
                        <a:t>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FAD5B"/>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baseline="0" dirty="0">
                          <a:solidFill>
                            <a:schemeClr val="bg1"/>
                          </a:solidFill>
                        </a:rPr>
                        <a:t>Room air, ongoing</a:t>
                      </a:r>
                      <a:r>
                        <a:rPr lang="en-US" sz="1400" dirty="0">
                          <a:solidFill>
                            <a:schemeClr val="bg1"/>
                          </a:solidFill>
                        </a:rPr>
                        <a:t> medical care (COVID-19 related or otherwise)</a:t>
                      </a:r>
                    </a:p>
                  </a:txBody>
                  <a:tcPr anchor="ctr">
                    <a:lnL w="12700" cmpd="sng">
                      <a:noFill/>
                    </a:lnL>
                    <a:lnR w="12700" cap="flat" cmpd="sng" algn="ctr">
                      <a:solidFill>
                        <a:srgbClr val="FF0000"/>
                      </a:solidFill>
                      <a:prstDash val="solid"/>
                      <a:round/>
                      <a:headEnd type="none" w="med" len="med"/>
                      <a:tailEnd type="none" w="med" len="med"/>
                    </a:lnR>
                    <a:solidFill>
                      <a:srgbClr val="EAEAEA"/>
                    </a:solidFill>
                  </a:tcPr>
                </a:tc>
                <a:extLst>
                  <a:ext uri="{0D108BD9-81ED-4DB2-BD59-A6C34878D82A}">
                    <a16:rowId xmlns:a16="http://schemas.microsoft.com/office/drawing/2014/main" val="653849726"/>
                  </a:ext>
                </a:extLst>
              </a:tr>
              <a:tr h="274320">
                <a:tc vMerge="1">
                  <a:txBody>
                    <a:bodyPr/>
                    <a:lstStyle/>
                    <a:p>
                      <a:pPr algn="ctr"/>
                      <a:endParaRPr lang="en-US" sz="1400" b="1"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3AE8F"/>
                    </a:solidFill>
                  </a:tcPr>
                </a:tc>
                <a:tc>
                  <a:txBody>
                    <a:bodyPr/>
                    <a:lstStyle/>
                    <a:p>
                      <a:pPr algn="ctr"/>
                      <a:r>
                        <a:rPr lang="en-US" sz="1400" b="1" dirty="0">
                          <a:solidFill>
                            <a:schemeClr val="tx1"/>
                          </a:solidFill>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3AE8F"/>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Room air, n</a:t>
                      </a:r>
                      <a:r>
                        <a:rPr lang="en-US" sz="1400" baseline="0" dirty="0">
                          <a:solidFill>
                            <a:schemeClr val="bg1"/>
                          </a:solidFill>
                        </a:rPr>
                        <a:t>o</a:t>
                      </a:r>
                      <a:r>
                        <a:rPr lang="en-US" sz="1400" dirty="0">
                          <a:solidFill>
                            <a:schemeClr val="bg1"/>
                          </a:solidFill>
                        </a:rPr>
                        <a:t> ongoing medical care </a:t>
                      </a:r>
                      <a:r>
                        <a:rPr lang="en-US" sz="1400" kern="0" dirty="0">
                          <a:solidFill>
                            <a:schemeClr val="bg1"/>
                          </a:solidFill>
                        </a:rPr>
                        <a:t>(other than per-protocol </a:t>
                      </a:r>
                      <a:r>
                        <a:rPr lang="en-US" sz="1400" kern="0" noProof="0" dirty="0">
                          <a:solidFill>
                            <a:schemeClr val="bg1"/>
                          </a:solidFill>
                          <a:latin typeface="+mn-lt"/>
                          <a:ea typeface="+mn-ea"/>
                          <a:cs typeface="+mn-cs"/>
                        </a:rPr>
                        <a:t>r</a:t>
                      </a:r>
                      <a:r>
                        <a:rPr lang="en-US" sz="1400" kern="0" dirty="0">
                          <a:solidFill>
                            <a:schemeClr val="bg1"/>
                          </a:solidFill>
                          <a:latin typeface="+mn-lt"/>
                          <a:ea typeface="+mn-ea"/>
                          <a:cs typeface="+mn-cs"/>
                        </a:rPr>
                        <a:t>emdesivir administration</a:t>
                      </a:r>
                      <a:r>
                        <a:rPr lang="en-US" sz="1400" kern="0" dirty="0">
                          <a:solidFill>
                            <a:schemeClr val="bg1"/>
                          </a:solidFill>
                        </a:rPr>
                        <a:t>)</a:t>
                      </a:r>
                    </a:p>
                  </a:txBody>
                  <a:tcPr anchor="ctr">
                    <a:lnL w="12700" cmpd="sng">
                      <a:noFill/>
                    </a:lnL>
                    <a:lnR w="12700" cap="flat" cmpd="sng" algn="ctr">
                      <a:solidFill>
                        <a:srgbClr val="FF0000"/>
                      </a:solidFill>
                      <a:prstDash val="solid"/>
                      <a:round/>
                      <a:headEnd type="none" w="med" len="med"/>
                      <a:tailEnd type="none" w="med" len="med"/>
                    </a:lnR>
                    <a:lnB w="12700" cap="flat" cmpd="sng" algn="ctr">
                      <a:solidFill>
                        <a:srgbClr val="FF0000"/>
                      </a:solidFill>
                      <a:prstDash val="solid"/>
                      <a:round/>
                      <a:headEnd type="none" w="med" len="med"/>
                      <a:tailEnd type="none" w="med" len="med"/>
                    </a:lnB>
                    <a:solidFill>
                      <a:srgbClr val="EAEAEA"/>
                    </a:solidFill>
                  </a:tcPr>
                </a:tc>
                <a:extLst>
                  <a:ext uri="{0D108BD9-81ED-4DB2-BD59-A6C34878D82A}">
                    <a16:rowId xmlns:a16="http://schemas.microsoft.com/office/drawing/2014/main" val="3435456033"/>
                  </a:ext>
                </a:extLst>
              </a:tr>
              <a:tr h="274320">
                <a:tc>
                  <a:txBody>
                    <a:bodyPr/>
                    <a:lstStyle/>
                    <a:p>
                      <a:pPr algn="ctr"/>
                      <a:endParaRPr lang="en-US" sz="1400" b="1" dirty="0">
                        <a:solidFill>
                          <a:schemeClr val="bg1"/>
                        </a:solidFill>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b="1" dirty="0">
                          <a:solidFill>
                            <a:schemeClr val="tx1"/>
                          </a:solidFill>
                        </a:rPr>
                        <a:t>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8FAADC"/>
                    </a:solidFill>
                  </a:tcPr>
                </a:tc>
                <a:tc>
                  <a:txBody>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lang="en-US" sz="1400" dirty="0">
                          <a:solidFill>
                            <a:schemeClr val="bg1"/>
                          </a:solidFill>
                        </a:rPr>
                        <a:t>Not hospitalized</a:t>
                      </a:r>
                    </a:p>
                  </a:txBody>
                  <a:tcPr anchor="ctr">
                    <a:lnL w="12700" cmpd="sng">
                      <a:noFill/>
                    </a:lnL>
                    <a:lnT w="12700" cap="flat" cmpd="sng" algn="ctr">
                      <a:solidFill>
                        <a:srgbClr val="FF0000"/>
                      </a:solidFill>
                      <a:prstDash val="solid"/>
                      <a:round/>
                      <a:headEnd type="none" w="med" len="med"/>
                      <a:tailEnd type="none" w="med" len="med"/>
                    </a:lnT>
                    <a:solidFill>
                      <a:srgbClr val="EAEAEA"/>
                    </a:solidFill>
                  </a:tcPr>
                </a:tc>
                <a:extLst>
                  <a:ext uri="{0D108BD9-81ED-4DB2-BD59-A6C34878D82A}">
                    <a16:rowId xmlns:a16="http://schemas.microsoft.com/office/drawing/2014/main" val="2701275306"/>
                  </a:ext>
                </a:extLst>
              </a:tr>
            </a:tbl>
          </a:graphicData>
        </a:graphic>
      </p:graphicFrame>
      <p:sp>
        <p:nvSpPr>
          <p:cNvPr id="11" name="Rectangle 10">
            <a:extLst>
              <a:ext uri="{FF2B5EF4-FFF2-40B4-BE49-F238E27FC236}">
                <a16:creationId xmlns:a16="http://schemas.microsoft.com/office/drawing/2014/main" id="{5F332116-2FB2-4262-BF2C-96DAF5224FEB}"/>
              </a:ext>
            </a:extLst>
          </p:cNvPr>
          <p:cNvSpPr/>
          <p:nvPr/>
        </p:nvSpPr>
        <p:spPr>
          <a:xfrm>
            <a:off x="806538" y="5322529"/>
            <a:ext cx="10382249" cy="307777"/>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ct val="0"/>
              </a:spcAft>
              <a:buClr>
                <a:srgbClr val="990000"/>
              </a:buClr>
              <a:buSzTx/>
              <a:buFontTx/>
              <a:buNone/>
              <a:tabLst/>
              <a:defRPr/>
            </a:pPr>
            <a:r>
              <a:rPr kumimoji="0" lang="en-US" sz="1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ECMO, extracorporeal membrane oxygenation; HFNC, high-flow nasal cannula oxygen; NIPPV, noninvasive positive pressure. </a:t>
            </a:r>
          </a:p>
        </p:txBody>
      </p:sp>
      <p:sp>
        <p:nvSpPr>
          <p:cNvPr id="15" name="Rectangle 14">
            <a:extLst>
              <a:ext uri="{FF2B5EF4-FFF2-40B4-BE49-F238E27FC236}">
                <a16:creationId xmlns:a16="http://schemas.microsoft.com/office/drawing/2014/main" id="{899021A2-5A65-4164-907E-C7FB3FE60163}"/>
              </a:ext>
            </a:extLst>
          </p:cNvPr>
          <p:cNvSpPr/>
          <p:nvPr/>
        </p:nvSpPr>
        <p:spPr bwMode="auto">
          <a:xfrm>
            <a:off x="513120" y="2047875"/>
            <a:ext cx="11145479" cy="3675444"/>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914400" rtl="0" eaLnBrk="1" fontAlgn="base" latinLnBrk="0" hangingPunct="1">
              <a:lnSpc>
                <a:spcPct val="100000"/>
              </a:lnSpc>
              <a:spcBef>
                <a:spcPct val="0"/>
              </a:spcBef>
              <a:spcAft>
                <a:spcPct val="2500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19" name="Group 1">
            <a:extLst>
              <a:ext uri="{FF2B5EF4-FFF2-40B4-BE49-F238E27FC236}">
                <a16:creationId xmlns:a16="http://schemas.microsoft.com/office/drawing/2014/main" id="{4791EED7-AB82-4A6B-8F2B-F74EFE80C6C6}"/>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E9918EFE-320B-4134-812C-5991CA53F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90907C64-D4D7-4EA6-B9B4-ACB11FEDB28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3" name="Text Box 11">
            <a:extLst>
              <a:ext uri="{FF2B5EF4-FFF2-40B4-BE49-F238E27FC236}">
                <a16:creationId xmlns:a16="http://schemas.microsoft.com/office/drawing/2014/main" id="{E039840B-C0AA-46FF-B60C-BEDC4DD849E6}"/>
              </a:ext>
            </a:extLst>
          </p:cNvPr>
          <p:cNvSpPr txBox="1">
            <a:spLocks noChangeArrowheads="1"/>
          </p:cNvSpPr>
          <p:nvPr/>
        </p:nvSpPr>
        <p:spPr bwMode="auto">
          <a:xfrm>
            <a:off x="41433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Goldman. NEJM. 2020;383:1827-37.</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D1C38D10-5136-4996-861F-7A4F56E8EB97}"/>
              </a:ext>
            </a:extLst>
          </p:cNvPr>
          <p:cNvSpPr/>
          <p:nvPr/>
        </p:nvSpPr>
        <p:spPr>
          <a:xfrm>
            <a:off x="11144276" y="460881"/>
            <a:ext cx="421910"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366098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Rectangle 90">
            <a:extLst>
              <a:ext uri="{FF2B5EF4-FFF2-40B4-BE49-F238E27FC236}">
                <a16:creationId xmlns:a16="http://schemas.microsoft.com/office/drawing/2014/main" id="{934F90E7-D419-45BA-AB53-05425B287812}"/>
              </a:ext>
            </a:extLst>
          </p:cNvPr>
          <p:cNvSpPr/>
          <p:nvPr/>
        </p:nvSpPr>
        <p:spPr bwMode="auto">
          <a:xfrm>
            <a:off x="6990557" y="2246172"/>
            <a:ext cx="1901857" cy="3512536"/>
          </a:xfrm>
          <a:prstGeom prst="rect">
            <a:avLst/>
          </a:prstGeom>
          <a:solidFill>
            <a:schemeClr val="accent4">
              <a:alpha val="1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A75D4EB2-B2FA-44A1-B772-F5250F4FE813}"/>
              </a:ext>
            </a:extLst>
          </p:cNvPr>
          <p:cNvGraphicFramePr>
            <a:graphicFrameLocks/>
          </p:cNvGraphicFramePr>
          <p:nvPr/>
        </p:nvGraphicFramePr>
        <p:xfrm>
          <a:off x="495300" y="2246172"/>
          <a:ext cx="4551785" cy="3520440"/>
        </p:xfrm>
        <a:graphic>
          <a:graphicData uri="http://schemas.openxmlformats.org/drawingml/2006/table">
            <a:tbl>
              <a:tblPr/>
              <a:tblGrid>
                <a:gridCol w="4551785">
                  <a:extLst>
                    <a:ext uri="{9D8B030D-6E8A-4147-A177-3AD203B41FA5}">
                      <a16:colId xmlns:a16="http://schemas.microsoft.com/office/drawing/2014/main" val="20000"/>
                    </a:ext>
                  </a:extLst>
                </a:gridCol>
              </a:tblGrid>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 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en-US" sz="1600" b="1" i="0" u="none" strike="noStrike" cap="none" normalizeH="0" baseline="0" dirty="0">
                          <a:ln>
                            <a:noFill/>
                          </a:ln>
                          <a:solidFill>
                            <a:schemeClr val="accent4"/>
                          </a:solidFill>
                          <a:effectLst/>
                          <a:latin typeface="Calibri" panose="020F0502020204030204" pitchFamily="34" charset="0"/>
                        </a:rPr>
                        <a:t>Low-flow O</a:t>
                      </a:r>
                      <a:r>
                        <a:rPr kumimoji="0" lang="en-US" sz="1600" b="1" i="0" u="none" strike="noStrike" cap="none" normalizeH="0" baseline="-25000" dirty="0">
                          <a:ln>
                            <a:noFill/>
                          </a:ln>
                          <a:solidFill>
                            <a:schemeClr val="accent4"/>
                          </a:solidFill>
                          <a:effectLst/>
                          <a:latin typeface="Calibri" panose="020F0502020204030204" pitchFamily="34" charset="0"/>
                        </a:rPr>
                        <a:t>2</a:t>
                      </a:r>
                      <a:r>
                        <a:rPr kumimoji="0" lang="en-US" sz="1600" b="1" i="0" u="none" strike="noStrike" cap="none" normalizeH="0" baseline="0" dirty="0">
                          <a:ln>
                            <a:noFill/>
                          </a:ln>
                          <a:solidFill>
                            <a:schemeClr val="accent4"/>
                          </a:solidFill>
                          <a:effectLst/>
                          <a:latin typeface="Calibri" panose="020F0502020204030204" pitchFamily="34" charset="0"/>
                        </a:rPr>
                        <a:t>/room air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vs </a:t>
                      </a:r>
                      <a:r>
                        <a:rPr kumimoji="0" lang="en-US" sz="1600" b="1" i="0" u="none" strike="noStrike" cap="none" normalizeH="0" baseline="0" dirty="0">
                          <a:ln>
                            <a:noFill/>
                          </a:ln>
                          <a:solidFill>
                            <a:schemeClr val="accent6"/>
                          </a:solidFill>
                          <a:effectLst/>
                          <a:latin typeface="Calibri" panose="020F0502020204030204" pitchFamily="34" charset="0"/>
                        </a:rPr>
                        <a:t>IMV/HFNC/NIPPV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yr: </a:t>
                      </a:r>
                      <a:r>
                        <a:rPr kumimoji="0" lang="en-US" sz="1600" b="1" i="0" u="none" strike="noStrike" cap="none" normalizeH="0" baseline="0" dirty="0">
                          <a:ln>
                            <a:noFill/>
                          </a:ln>
                          <a:solidFill>
                            <a:schemeClr val="accent4"/>
                          </a:solidFill>
                          <a:effectLst/>
                          <a:latin typeface="Calibri" panose="020F0502020204030204" pitchFamily="34" charset="0"/>
                        </a:rPr>
                        <a:t>&lt;65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vs </a:t>
                      </a:r>
                      <a:r>
                        <a:rPr kumimoji="0" lang="en-US" sz="1600" b="1" i="0" u="none" strike="noStrike" cap="none" normalizeH="0" baseline="0" dirty="0">
                          <a:ln>
                            <a:noFill/>
                          </a:ln>
                          <a:solidFill>
                            <a:schemeClr val="accent6"/>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a:t>
                      </a:r>
                      <a:r>
                        <a:rPr kumimoji="0" lang="en-US" sz="1600" b="1" i="0" u="none" strike="noStrike" cap="none" normalizeH="0" baseline="0" dirty="0">
                          <a:ln>
                            <a:noFill/>
                          </a:ln>
                          <a:solidFill>
                            <a:schemeClr val="accent4"/>
                          </a:solidFill>
                          <a:effectLst/>
                          <a:latin typeface="Calibri" panose="020F0502020204030204" pitchFamily="34" charset="0"/>
                        </a:rPr>
                        <a:t>Black</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vs </a:t>
                      </a:r>
                      <a:r>
                        <a:rPr kumimoji="0" lang="en-US" sz="1600" b="1" i="0" u="none" strike="noStrike" cap="none" normalizeH="0" baseline="0" dirty="0">
                          <a:ln>
                            <a:noFill/>
                          </a:ln>
                          <a:solidFill>
                            <a:schemeClr val="accent6"/>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a:t>
                      </a:r>
                      <a:r>
                        <a:rPr kumimoji="0" lang="en-US" sz="1600" b="1" i="0" u="none" strike="noStrike" cap="none" normalizeH="0" baseline="0" dirty="0">
                          <a:ln>
                            <a:noFill/>
                          </a:ln>
                          <a:solidFill>
                            <a:schemeClr val="accent4"/>
                          </a:solidFill>
                          <a:effectLst/>
                          <a:latin typeface="Calibri" panose="020F0502020204030204" pitchFamily="34" charset="0"/>
                        </a:rPr>
                        <a:t>White</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vs </a:t>
                      </a:r>
                      <a:r>
                        <a:rPr kumimoji="0" lang="en-US" sz="1600" b="1" i="0" u="none" strike="noStrike" cap="none" normalizeH="0" baseline="0" dirty="0">
                          <a:ln>
                            <a:noFill/>
                          </a:ln>
                          <a:solidFill>
                            <a:schemeClr val="accent6"/>
                          </a:solidFill>
                          <a:effectLst/>
                          <a:latin typeface="Calibri" panose="020F0502020204030204" pitchFamily="34" charset="0"/>
                        </a:rPr>
                        <a:t>Asian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0833985"/>
                  </a:ext>
                </a:extLst>
              </a:tr>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Region: </a:t>
                      </a:r>
                      <a:r>
                        <a:rPr kumimoji="0" lang="en-US" sz="1600" b="1" i="0" u="none" strike="noStrike" cap="none" normalizeH="0" baseline="0" dirty="0">
                          <a:ln>
                            <a:noFill/>
                          </a:ln>
                          <a:solidFill>
                            <a:schemeClr val="accent4"/>
                          </a:solidFill>
                          <a:effectLst/>
                          <a:latin typeface="Calibri" panose="020F0502020204030204" pitchFamily="34" charset="0"/>
                        </a:rPr>
                        <a:t>Outside Italy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vs </a:t>
                      </a:r>
                      <a:r>
                        <a:rPr kumimoji="0" lang="en-US" sz="1600" b="1" i="0" u="none" strike="noStrike" cap="none" normalizeH="0" baseline="0" dirty="0">
                          <a:ln>
                            <a:noFill/>
                          </a:ln>
                          <a:solidFill>
                            <a:schemeClr val="accent6"/>
                          </a:solidFill>
                          <a:effectLst/>
                          <a:latin typeface="Calibri" panose="020F0502020204030204" pitchFamily="34" charset="0"/>
                        </a:rPr>
                        <a:t>Italy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7583473"/>
                  </a:ext>
                </a:extLst>
              </a:tr>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Concomitant biologic medication*: </a:t>
                      </a:r>
                      <a:r>
                        <a:rPr kumimoji="0" lang="en-US" sz="1600" b="1" i="0" u="none" strike="noStrike" cap="none" normalizeH="0" baseline="0" dirty="0">
                          <a:ln>
                            <a:noFill/>
                          </a:ln>
                          <a:solidFill>
                            <a:schemeClr val="accent4"/>
                          </a:solidFill>
                          <a:effectLst/>
                          <a:latin typeface="Calibri" panose="020F0502020204030204" pitchFamily="34" charset="0"/>
                        </a:rPr>
                        <a:t>No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vs </a:t>
                      </a:r>
                      <a:r>
                        <a:rPr kumimoji="0" lang="en-US" sz="1600" b="1" i="0" u="none" strike="noStrike" cap="none" normalizeH="0" baseline="0" dirty="0">
                          <a:ln>
                            <a:noFill/>
                          </a:ln>
                          <a:solidFill>
                            <a:schemeClr val="accent6"/>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1626254"/>
                  </a:ext>
                </a:extLst>
              </a:tr>
              <a:tr h="502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duration: </a:t>
                      </a:r>
                      <a:r>
                        <a:rPr kumimoji="0" lang="en-US" sz="1600" b="1" i="0" u="none" strike="noStrike" cap="none" normalizeH="0" baseline="0" dirty="0">
                          <a:ln>
                            <a:noFill/>
                          </a:ln>
                          <a:solidFill>
                            <a:schemeClr val="accent4"/>
                          </a:solidFill>
                          <a:effectLst/>
                          <a:latin typeface="Calibri" panose="020F0502020204030204" pitchFamily="34" charset="0"/>
                        </a:rPr>
                        <a:t>RDV</a:t>
                      </a: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 </a:t>
                      </a:r>
                      <a:r>
                        <a:rPr kumimoji="0" lang="en-US" sz="1600" b="1" i="0" u="none" strike="noStrike" cap="none" normalizeH="0" baseline="0" dirty="0">
                          <a:ln>
                            <a:noFill/>
                          </a:ln>
                          <a:solidFill>
                            <a:schemeClr val="accent4"/>
                          </a:solidFill>
                          <a:effectLst/>
                          <a:latin typeface="Calibri" panose="020F0502020204030204" pitchFamily="34" charset="0"/>
                        </a:rPr>
                        <a:t>5 </a:t>
                      </a: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days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vs </a:t>
                      </a:r>
                      <a:r>
                        <a:rPr kumimoji="0" lang="en-US" sz="1600" b="1" i="0" u="none" strike="noStrike" cap="none" normalizeH="0" baseline="0" dirty="0">
                          <a:ln>
                            <a:noFill/>
                          </a:ln>
                          <a:solidFill>
                            <a:schemeClr val="accent6"/>
                          </a:solidFill>
                          <a:effectLst/>
                          <a:latin typeface="Calibri" panose="020F0502020204030204" pitchFamily="34" charset="0"/>
                        </a:rPr>
                        <a:t>RDV 10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1964445"/>
                  </a:ext>
                </a:extLst>
              </a:tr>
            </a:tbl>
          </a:graphicData>
        </a:graphic>
      </p:graphicFrame>
      <p:sp>
        <p:nvSpPr>
          <p:cNvPr id="90" name="Rectangle 89">
            <a:extLst>
              <a:ext uri="{FF2B5EF4-FFF2-40B4-BE49-F238E27FC236}">
                <a16:creationId xmlns:a16="http://schemas.microsoft.com/office/drawing/2014/main" id="{40D3E41C-27EB-4ABA-856A-523189A01DFB}"/>
              </a:ext>
            </a:extLst>
          </p:cNvPr>
          <p:cNvSpPr/>
          <p:nvPr/>
        </p:nvSpPr>
        <p:spPr bwMode="auto">
          <a:xfrm>
            <a:off x="5064117" y="2250818"/>
            <a:ext cx="1911069" cy="3512536"/>
          </a:xfrm>
          <a:prstGeom prst="rect">
            <a:avLst/>
          </a:prstGeom>
          <a:solidFill>
            <a:schemeClr val="accent6">
              <a:alpha val="1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43048D3-B396-413C-8F21-4BD19536847E}"/>
              </a:ext>
            </a:extLst>
          </p:cNvPr>
          <p:cNvSpPr>
            <a:spLocks noGrp="1"/>
          </p:cNvSpPr>
          <p:nvPr>
            <p:ph type="title"/>
          </p:nvPr>
        </p:nvSpPr>
        <p:spPr/>
        <p:txBody>
          <a:bodyPr/>
          <a:lstStyle/>
          <a:p>
            <a:r>
              <a:rPr lang="en-US" altLang="en-US" dirty="0"/>
              <a:t>GS-US-540-5773: </a:t>
            </a:r>
            <a:r>
              <a:rPr lang="en-US" dirty="0"/>
              <a:t>Baseline Characteristics Associated With Clinical Improvement</a:t>
            </a:r>
          </a:p>
        </p:txBody>
      </p:sp>
      <p:sp>
        <p:nvSpPr>
          <p:cNvPr id="7" name="Text Box 11">
            <a:extLst>
              <a:ext uri="{FF2B5EF4-FFF2-40B4-BE49-F238E27FC236}">
                <a16:creationId xmlns:a16="http://schemas.microsoft.com/office/drawing/2014/main" id="{4B4190B5-BB10-4125-890A-B7C0F2D2D3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Goldman. NEJM. 2020;383:1827-37.</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0149728-011D-4964-B548-01A47713D514}"/>
              </a:ext>
            </a:extLst>
          </p:cNvPr>
          <p:cNvSpPr txBox="1"/>
          <p:nvPr/>
        </p:nvSpPr>
        <p:spPr bwMode="auto">
          <a:xfrm>
            <a:off x="566525" y="1851186"/>
            <a:ext cx="2108334" cy="338554"/>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Factor: Subgroups</a:t>
            </a:r>
          </a:p>
        </p:txBody>
      </p:sp>
      <p:graphicFrame>
        <p:nvGraphicFramePr>
          <p:cNvPr id="11" name="Group 3">
            <a:extLst>
              <a:ext uri="{FF2B5EF4-FFF2-40B4-BE49-F238E27FC236}">
                <a16:creationId xmlns:a16="http://schemas.microsoft.com/office/drawing/2014/main" id="{91DC64CB-FCDF-452F-84D3-66930D0B828E}"/>
              </a:ext>
            </a:extLst>
          </p:cNvPr>
          <p:cNvGraphicFramePr>
            <a:graphicFrameLocks/>
          </p:cNvGraphicFramePr>
          <p:nvPr/>
        </p:nvGraphicFramePr>
        <p:xfrm>
          <a:off x="8885633" y="1871245"/>
          <a:ext cx="2872980" cy="3885257"/>
        </p:xfrm>
        <a:graphic>
          <a:graphicData uri="http://schemas.openxmlformats.org/drawingml/2006/table">
            <a:tbl>
              <a:tblPr/>
              <a:tblGrid>
                <a:gridCol w="1635210">
                  <a:extLst>
                    <a:ext uri="{9D8B030D-6E8A-4147-A177-3AD203B41FA5}">
                      <a16:colId xmlns:a16="http://schemas.microsoft.com/office/drawing/2014/main" val="20000"/>
                    </a:ext>
                  </a:extLst>
                </a:gridCol>
                <a:gridCol w="1237770">
                  <a:extLst>
                    <a:ext uri="{9D8B030D-6E8A-4147-A177-3AD203B41FA5}">
                      <a16:colId xmlns:a16="http://schemas.microsoft.com/office/drawing/2014/main" val="3105695594"/>
                    </a:ext>
                  </a:extLst>
                </a:gridCol>
              </a:tblGrid>
              <a:tr h="36986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HR (95%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ysClr val="windowText" lastClr="000000"/>
                          </a:solidFill>
                          <a:effectLst/>
                          <a:latin typeface="Calibri" panose="020F0502020204030204" pitchFamily="34" charset="0"/>
                        </a:rPr>
                        <a:t>P</a:t>
                      </a:r>
                      <a:r>
                        <a:rPr kumimoji="0" lang="en-US" sz="1600" b="1" i="0" u="none" strike="noStrike" cap="none" normalizeH="0" baseline="0" dirty="0">
                          <a:ln>
                            <a:noFill/>
                          </a:ln>
                          <a:solidFill>
                            <a:sysClr val="windowText" lastClr="000000"/>
                          </a:solidFill>
                          <a:effectLst/>
                          <a:latin typeface="Calibri" panose="020F0502020204030204" pitchFamily="34" charset="0"/>
                        </a:rPr>
                        <a:t> Value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2.16 (1.50-3.10)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8110467"/>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1.93 (1.46-2.55)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3.80 (2.28-6.35)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2.45 (1.60-3.76)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0833985"/>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1.59 (1.07-2.37)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.0225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7583473"/>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2.70 (1.49-4.88)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.0010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1626254"/>
                  </a:ext>
                </a:extLst>
              </a:tr>
              <a:tr h="502199">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1.12 (0.92-1.55)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.1822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41964445"/>
                  </a:ext>
                </a:extLst>
              </a:tr>
            </a:tbl>
          </a:graphicData>
        </a:graphic>
      </p:graphicFrame>
      <p:sp>
        <p:nvSpPr>
          <p:cNvPr id="12" name="TextBox 11">
            <a:extLst>
              <a:ext uri="{FF2B5EF4-FFF2-40B4-BE49-F238E27FC236}">
                <a16:creationId xmlns:a16="http://schemas.microsoft.com/office/drawing/2014/main" id="{7D63B543-83DA-45D2-BF93-964C452A7068}"/>
              </a:ext>
            </a:extLst>
          </p:cNvPr>
          <p:cNvSpPr txBox="1"/>
          <p:nvPr/>
        </p:nvSpPr>
        <p:spPr bwMode="auto">
          <a:xfrm>
            <a:off x="526323" y="5778548"/>
            <a:ext cx="438242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IFN, plasma, sarilumab, siltuximab, tocilizumab taken ≥1 day prior or any time during RDV therapy.</a:t>
            </a:r>
          </a:p>
        </p:txBody>
      </p:sp>
      <p:cxnSp>
        <p:nvCxnSpPr>
          <p:cNvPr id="13" name="Straight Connector 12">
            <a:extLst>
              <a:ext uri="{FF2B5EF4-FFF2-40B4-BE49-F238E27FC236}">
                <a16:creationId xmlns:a16="http://schemas.microsoft.com/office/drawing/2014/main" id="{7739A1E4-04AA-4368-9E41-E8374C25E7DA}"/>
              </a:ext>
            </a:extLst>
          </p:cNvPr>
          <p:cNvCxnSpPr/>
          <p:nvPr/>
        </p:nvCxnSpPr>
        <p:spPr bwMode="auto">
          <a:xfrm>
            <a:off x="6981969" y="2246814"/>
            <a:ext cx="0" cy="3529784"/>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55A8B2B-FA78-4DF5-9BE3-BDB236E343C4}"/>
              </a:ext>
            </a:extLst>
          </p:cNvPr>
          <p:cNvCxnSpPr>
            <a:cxnSpLocks/>
          </p:cNvCxnSpPr>
          <p:nvPr/>
        </p:nvCxnSpPr>
        <p:spPr bwMode="auto">
          <a:xfrm>
            <a:off x="5064118" y="5766769"/>
            <a:ext cx="382151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931C718-B06C-46EE-B2B1-45B07C53E539}"/>
              </a:ext>
            </a:extLst>
          </p:cNvPr>
          <p:cNvCxnSpPr>
            <a:cxnSpLocks/>
          </p:cNvCxnSpPr>
          <p:nvPr/>
        </p:nvCxnSpPr>
        <p:spPr bwMode="auto">
          <a:xfrm>
            <a:off x="5076408" y="5776598"/>
            <a:ext cx="0" cy="7468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F0F86C3-F883-4BC4-8FC4-E5EDDE1AF7BA}"/>
              </a:ext>
            </a:extLst>
          </p:cNvPr>
          <p:cNvCxnSpPr/>
          <p:nvPr/>
        </p:nvCxnSpPr>
        <p:spPr bwMode="auto">
          <a:xfrm>
            <a:off x="6981969" y="5763281"/>
            <a:ext cx="0" cy="10323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C1416B8-ACD8-416A-86A6-1580C96BD730}"/>
              </a:ext>
            </a:extLst>
          </p:cNvPr>
          <p:cNvCxnSpPr/>
          <p:nvPr/>
        </p:nvCxnSpPr>
        <p:spPr bwMode="auto">
          <a:xfrm>
            <a:off x="8885633" y="5752167"/>
            <a:ext cx="0" cy="103239"/>
          </a:xfrm>
          <a:prstGeom prst="line">
            <a:avLst/>
          </a:prstGeom>
          <a:noFill/>
          <a:ln w="28575" cap="flat" cmpd="sng" algn="ctr">
            <a:solidFill>
              <a:schemeClr val="bg1"/>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FDF5FDBC-A6C3-41AE-BB3C-BBB71EDB9DF5}"/>
              </a:ext>
            </a:extLst>
          </p:cNvPr>
          <p:cNvGrpSpPr/>
          <p:nvPr/>
        </p:nvGrpSpPr>
        <p:grpSpPr>
          <a:xfrm>
            <a:off x="5639370" y="5763281"/>
            <a:ext cx="1256285" cy="79455"/>
            <a:chOff x="5500652" y="5935202"/>
            <a:chExt cx="1256285" cy="79455"/>
          </a:xfrm>
        </p:grpSpPr>
        <p:cxnSp>
          <p:nvCxnSpPr>
            <p:cNvPr id="22" name="Straight Connector 21">
              <a:extLst>
                <a:ext uri="{FF2B5EF4-FFF2-40B4-BE49-F238E27FC236}">
                  <a16:creationId xmlns:a16="http://schemas.microsoft.com/office/drawing/2014/main" id="{FFB145E8-7FA3-4EEC-BD19-62793ADD2B88}"/>
                </a:ext>
              </a:extLst>
            </p:cNvPr>
            <p:cNvCxnSpPr>
              <a:cxnSpLocks/>
            </p:cNvCxnSpPr>
            <p:nvPr/>
          </p:nvCxnSpPr>
          <p:spPr bwMode="auto">
            <a:xfrm>
              <a:off x="5500652"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DF89670-4FC1-41FD-B173-359E5EDB9BDD}"/>
                </a:ext>
              </a:extLst>
            </p:cNvPr>
            <p:cNvCxnSpPr>
              <a:cxnSpLocks/>
            </p:cNvCxnSpPr>
            <p:nvPr/>
          </p:nvCxnSpPr>
          <p:spPr bwMode="auto">
            <a:xfrm>
              <a:off x="58338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50EEC16-9933-44C7-A792-D30036AF854F}"/>
                </a:ext>
              </a:extLst>
            </p:cNvPr>
            <p:cNvCxnSpPr>
              <a:cxnSpLocks/>
            </p:cNvCxnSpPr>
            <p:nvPr/>
          </p:nvCxnSpPr>
          <p:spPr bwMode="auto">
            <a:xfrm>
              <a:off x="60737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8005632-3E60-4921-9B40-A373A74DE21F}"/>
                </a:ext>
              </a:extLst>
            </p:cNvPr>
            <p:cNvCxnSpPr>
              <a:cxnSpLocks/>
            </p:cNvCxnSpPr>
            <p:nvPr/>
          </p:nvCxnSpPr>
          <p:spPr bwMode="auto">
            <a:xfrm>
              <a:off x="6267868"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6C49A05-798D-4B68-AADC-C3F378766B68}"/>
                </a:ext>
              </a:extLst>
            </p:cNvPr>
            <p:cNvCxnSpPr>
              <a:cxnSpLocks/>
            </p:cNvCxnSpPr>
            <p:nvPr/>
          </p:nvCxnSpPr>
          <p:spPr bwMode="auto">
            <a:xfrm>
              <a:off x="6420847"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384F8F6-15C2-4E64-8ECD-EBD6E4CF03F8}"/>
                </a:ext>
              </a:extLst>
            </p:cNvPr>
            <p:cNvCxnSpPr>
              <a:cxnSpLocks/>
            </p:cNvCxnSpPr>
            <p:nvPr/>
          </p:nvCxnSpPr>
          <p:spPr bwMode="auto">
            <a:xfrm>
              <a:off x="6538479"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7E23FDE-3FA4-4801-A034-0412DEA43A13}"/>
                </a:ext>
              </a:extLst>
            </p:cNvPr>
            <p:cNvCxnSpPr>
              <a:cxnSpLocks/>
            </p:cNvCxnSpPr>
            <p:nvPr/>
          </p:nvCxnSpPr>
          <p:spPr bwMode="auto">
            <a:xfrm>
              <a:off x="6653213"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3AB5E4D-2401-4D95-B515-B0DFE3133AAF}"/>
                </a:ext>
              </a:extLst>
            </p:cNvPr>
            <p:cNvCxnSpPr>
              <a:cxnSpLocks/>
            </p:cNvCxnSpPr>
            <p:nvPr/>
          </p:nvCxnSpPr>
          <p:spPr bwMode="auto">
            <a:xfrm>
              <a:off x="6756937" y="5935202"/>
              <a:ext cx="0" cy="79455"/>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75711C66-7CB5-4E38-9069-CEAEFFAFD17C}"/>
              </a:ext>
            </a:extLst>
          </p:cNvPr>
          <p:cNvGrpSpPr/>
          <p:nvPr/>
        </p:nvGrpSpPr>
        <p:grpSpPr>
          <a:xfrm>
            <a:off x="7555063" y="5759939"/>
            <a:ext cx="1256285" cy="79455"/>
            <a:chOff x="5500652" y="5935202"/>
            <a:chExt cx="1256285" cy="79455"/>
          </a:xfrm>
        </p:grpSpPr>
        <p:cxnSp>
          <p:nvCxnSpPr>
            <p:cNvPr id="35" name="Straight Connector 34">
              <a:extLst>
                <a:ext uri="{FF2B5EF4-FFF2-40B4-BE49-F238E27FC236}">
                  <a16:creationId xmlns:a16="http://schemas.microsoft.com/office/drawing/2014/main" id="{B0FF8B52-1553-42BA-8FBC-13ADF8E69903}"/>
                </a:ext>
              </a:extLst>
            </p:cNvPr>
            <p:cNvCxnSpPr>
              <a:cxnSpLocks/>
            </p:cNvCxnSpPr>
            <p:nvPr/>
          </p:nvCxnSpPr>
          <p:spPr bwMode="auto">
            <a:xfrm>
              <a:off x="5500652"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08F4FE0-7CEE-4EF3-B525-42AF04F09958}"/>
                </a:ext>
              </a:extLst>
            </p:cNvPr>
            <p:cNvCxnSpPr>
              <a:cxnSpLocks/>
            </p:cNvCxnSpPr>
            <p:nvPr/>
          </p:nvCxnSpPr>
          <p:spPr bwMode="auto">
            <a:xfrm>
              <a:off x="58338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7172B30-26AF-48BB-BF63-CBFD683E0D41}"/>
                </a:ext>
              </a:extLst>
            </p:cNvPr>
            <p:cNvCxnSpPr>
              <a:cxnSpLocks/>
            </p:cNvCxnSpPr>
            <p:nvPr/>
          </p:nvCxnSpPr>
          <p:spPr bwMode="auto">
            <a:xfrm>
              <a:off x="60737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F4FC0EC-3677-416C-8CDF-F56F13D3E1B0}"/>
                </a:ext>
              </a:extLst>
            </p:cNvPr>
            <p:cNvCxnSpPr>
              <a:cxnSpLocks/>
            </p:cNvCxnSpPr>
            <p:nvPr/>
          </p:nvCxnSpPr>
          <p:spPr bwMode="auto">
            <a:xfrm>
              <a:off x="6267868"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13D2309-3209-4053-8813-9E90910F8664}"/>
                </a:ext>
              </a:extLst>
            </p:cNvPr>
            <p:cNvCxnSpPr>
              <a:cxnSpLocks/>
            </p:cNvCxnSpPr>
            <p:nvPr/>
          </p:nvCxnSpPr>
          <p:spPr bwMode="auto">
            <a:xfrm>
              <a:off x="6420847"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7A80F77-5BC5-4E41-86D3-A4C08901D7B0}"/>
                </a:ext>
              </a:extLst>
            </p:cNvPr>
            <p:cNvCxnSpPr>
              <a:cxnSpLocks/>
            </p:cNvCxnSpPr>
            <p:nvPr/>
          </p:nvCxnSpPr>
          <p:spPr bwMode="auto">
            <a:xfrm>
              <a:off x="6538479"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0AA7901-8D7B-4179-9361-B06B3969D616}"/>
                </a:ext>
              </a:extLst>
            </p:cNvPr>
            <p:cNvCxnSpPr>
              <a:cxnSpLocks/>
            </p:cNvCxnSpPr>
            <p:nvPr/>
          </p:nvCxnSpPr>
          <p:spPr bwMode="auto">
            <a:xfrm>
              <a:off x="6653213"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AB56A70-E49F-4A9C-BB71-2AD95F7D586B}"/>
                </a:ext>
              </a:extLst>
            </p:cNvPr>
            <p:cNvCxnSpPr>
              <a:cxnSpLocks/>
            </p:cNvCxnSpPr>
            <p:nvPr/>
          </p:nvCxnSpPr>
          <p:spPr bwMode="auto">
            <a:xfrm>
              <a:off x="6756937" y="5935202"/>
              <a:ext cx="0" cy="79455"/>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CE69DB6F-699B-4BCD-B54F-79C2ADB8209D}"/>
              </a:ext>
            </a:extLst>
          </p:cNvPr>
          <p:cNvGrpSpPr/>
          <p:nvPr/>
        </p:nvGrpSpPr>
        <p:grpSpPr>
          <a:xfrm>
            <a:off x="7317069" y="2451536"/>
            <a:ext cx="603380" cy="93306"/>
            <a:chOff x="7178351" y="2623457"/>
            <a:chExt cx="603380" cy="93306"/>
          </a:xfrm>
        </p:grpSpPr>
        <p:cxnSp>
          <p:nvCxnSpPr>
            <p:cNvPr id="44" name="Straight Connector 43">
              <a:extLst>
                <a:ext uri="{FF2B5EF4-FFF2-40B4-BE49-F238E27FC236}">
                  <a16:creationId xmlns:a16="http://schemas.microsoft.com/office/drawing/2014/main" id="{C53C285F-6A8D-40EF-B962-D79BBF194C2A}"/>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550605E-92F0-41C9-A3E6-AE007026FB65}"/>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D62D8AA-FE0A-4ABC-BA6D-270791C51808}"/>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11637D82-0BB9-4058-9418-CC43CF4A12E9}"/>
              </a:ext>
            </a:extLst>
          </p:cNvPr>
          <p:cNvGrpSpPr/>
          <p:nvPr/>
        </p:nvGrpSpPr>
        <p:grpSpPr>
          <a:xfrm>
            <a:off x="7293279" y="2953975"/>
            <a:ext cx="458186" cy="93306"/>
            <a:chOff x="7178351" y="2623457"/>
            <a:chExt cx="603380" cy="93306"/>
          </a:xfrm>
        </p:grpSpPr>
        <p:cxnSp>
          <p:nvCxnSpPr>
            <p:cNvPr id="50" name="Straight Connector 49">
              <a:extLst>
                <a:ext uri="{FF2B5EF4-FFF2-40B4-BE49-F238E27FC236}">
                  <a16:creationId xmlns:a16="http://schemas.microsoft.com/office/drawing/2014/main" id="{C1B414C4-5C7B-4B3B-9235-7917398A30AF}"/>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40DC545-B3B7-48CD-910B-78DD9CE81EC6}"/>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119A66D-D9B5-4078-A17D-48AD6226BAC6}"/>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53" name="Rectangle 52">
            <a:extLst>
              <a:ext uri="{FF2B5EF4-FFF2-40B4-BE49-F238E27FC236}">
                <a16:creationId xmlns:a16="http://schemas.microsoft.com/office/drawing/2014/main" id="{218493AB-B385-41A7-90E3-A5634B38C548}"/>
              </a:ext>
            </a:extLst>
          </p:cNvPr>
          <p:cNvSpPr/>
          <p:nvPr/>
        </p:nvSpPr>
        <p:spPr bwMode="auto">
          <a:xfrm>
            <a:off x="7561584" y="2441708"/>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5903B8CF-AD3B-47DB-81F2-39EA872B2DBB}"/>
              </a:ext>
            </a:extLst>
          </p:cNvPr>
          <p:cNvSpPr/>
          <p:nvPr/>
        </p:nvSpPr>
        <p:spPr bwMode="auto">
          <a:xfrm>
            <a:off x="7465198" y="2943453"/>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6" name="Group 55">
            <a:extLst>
              <a:ext uri="{FF2B5EF4-FFF2-40B4-BE49-F238E27FC236}">
                <a16:creationId xmlns:a16="http://schemas.microsoft.com/office/drawing/2014/main" id="{535AC840-2152-4054-9604-13541CFA6195}"/>
              </a:ext>
            </a:extLst>
          </p:cNvPr>
          <p:cNvGrpSpPr/>
          <p:nvPr/>
        </p:nvGrpSpPr>
        <p:grpSpPr>
          <a:xfrm>
            <a:off x="7668752" y="3463745"/>
            <a:ext cx="850993" cy="93306"/>
            <a:chOff x="7178351" y="2623457"/>
            <a:chExt cx="603380" cy="93306"/>
          </a:xfrm>
        </p:grpSpPr>
        <p:cxnSp>
          <p:nvCxnSpPr>
            <p:cNvPr id="57" name="Straight Connector 56">
              <a:extLst>
                <a:ext uri="{FF2B5EF4-FFF2-40B4-BE49-F238E27FC236}">
                  <a16:creationId xmlns:a16="http://schemas.microsoft.com/office/drawing/2014/main" id="{B326C6A1-CE95-4D23-A587-179B0A2B9D96}"/>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B2A3928-19EC-4C1E-870D-7298FA467051}"/>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9868C62-968A-473E-94D7-482EDAB1F672}"/>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60" name="Rectangle 59">
            <a:extLst>
              <a:ext uri="{FF2B5EF4-FFF2-40B4-BE49-F238E27FC236}">
                <a16:creationId xmlns:a16="http://schemas.microsoft.com/office/drawing/2014/main" id="{5A9BEBAD-C152-48D5-B3A1-0BE33E6466CD}"/>
              </a:ext>
            </a:extLst>
          </p:cNvPr>
          <p:cNvSpPr/>
          <p:nvPr/>
        </p:nvSpPr>
        <p:spPr bwMode="auto">
          <a:xfrm>
            <a:off x="8032282" y="3453223"/>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7994D255-58C6-47FF-B625-E4CE03EEB907}"/>
              </a:ext>
            </a:extLst>
          </p:cNvPr>
          <p:cNvGrpSpPr/>
          <p:nvPr/>
        </p:nvGrpSpPr>
        <p:grpSpPr>
          <a:xfrm>
            <a:off x="7367038" y="3960139"/>
            <a:ext cx="717464" cy="93306"/>
            <a:chOff x="7178351" y="2623457"/>
            <a:chExt cx="603380" cy="93306"/>
          </a:xfrm>
        </p:grpSpPr>
        <p:cxnSp>
          <p:nvCxnSpPr>
            <p:cNvPr id="62" name="Straight Connector 61">
              <a:extLst>
                <a:ext uri="{FF2B5EF4-FFF2-40B4-BE49-F238E27FC236}">
                  <a16:creationId xmlns:a16="http://schemas.microsoft.com/office/drawing/2014/main" id="{F2508092-B42A-41F8-A777-DA3FDD0CC962}"/>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6AB4A57-7062-4BCC-95FA-8EF21F484505}"/>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F2F28D7-C027-41AC-B6EA-1DFF76E439F7}"/>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65" name="Rectangle 64">
            <a:extLst>
              <a:ext uri="{FF2B5EF4-FFF2-40B4-BE49-F238E27FC236}">
                <a16:creationId xmlns:a16="http://schemas.microsoft.com/office/drawing/2014/main" id="{7AFFD9E6-7D8B-4CE5-8A00-1724F92A0C8D}"/>
              </a:ext>
            </a:extLst>
          </p:cNvPr>
          <p:cNvSpPr/>
          <p:nvPr/>
        </p:nvSpPr>
        <p:spPr bwMode="auto">
          <a:xfrm>
            <a:off x="7668752" y="3949617"/>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6" name="Group 65">
            <a:extLst>
              <a:ext uri="{FF2B5EF4-FFF2-40B4-BE49-F238E27FC236}">
                <a16:creationId xmlns:a16="http://schemas.microsoft.com/office/drawing/2014/main" id="{0A26641C-B374-404C-9FAF-94E6F0893798}"/>
              </a:ext>
            </a:extLst>
          </p:cNvPr>
          <p:cNvGrpSpPr/>
          <p:nvPr/>
        </p:nvGrpSpPr>
        <p:grpSpPr>
          <a:xfrm>
            <a:off x="7034001" y="4458528"/>
            <a:ext cx="664532" cy="93306"/>
            <a:chOff x="7178351" y="2623457"/>
            <a:chExt cx="603380" cy="93306"/>
          </a:xfrm>
        </p:grpSpPr>
        <p:cxnSp>
          <p:nvCxnSpPr>
            <p:cNvPr id="67" name="Straight Connector 66">
              <a:extLst>
                <a:ext uri="{FF2B5EF4-FFF2-40B4-BE49-F238E27FC236}">
                  <a16:creationId xmlns:a16="http://schemas.microsoft.com/office/drawing/2014/main" id="{A54CC747-ACE6-4BEE-9C79-0CBE9D357426}"/>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7C27236-FF91-4475-81CA-4D32F6191F9A}"/>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1665D10-6006-41B6-9CDD-3DC872103B4F}"/>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70" name="Rectangle 69">
            <a:extLst>
              <a:ext uri="{FF2B5EF4-FFF2-40B4-BE49-F238E27FC236}">
                <a16:creationId xmlns:a16="http://schemas.microsoft.com/office/drawing/2014/main" id="{93BDD3CB-E8F8-47B4-B4FD-A80BA7439965}"/>
              </a:ext>
            </a:extLst>
          </p:cNvPr>
          <p:cNvSpPr/>
          <p:nvPr/>
        </p:nvSpPr>
        <p:spPr bwMode="auto">
          <a:xfrm>
            <a:off x="7304039" y="4448006"/>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1" name="Group 70">
            <a:extLst>
              <a:ext uri="{FF2B5EF4-FFF2-40B4-BE49-F238E27FC236}">
                <a16:creationId xmlns:a16="http://schemas.microsoft.com/office/drawing/2014/main" id="{16263DA9-FAEB-48FD-934F-3CD626E1F35D}"/>
              </a:ext>
            </a:extLst>
          </p:cNvPr>
          <p:cNvGrpSpPr/>
          <p:nvPr/>
        </p:nvGrpSpPr>
        <p:grpSpPr>
          <a:xfrm>
            <a:off x="7317068" y="4967870"/>
            <a:ext cx="970965" cy="93306"/>
            <a:chOff x="7178351" y="2623457"/>
            <a:chExt cx="603380" cy="93306"/>
          </a:xfrm>
        </p:grpSpPr>
        <p:cxnSp>
          <p:nvCxnSpPr>
            <p:cNvPr id="72" name="Straight Connector 71">
              <a:extLst>
                <a:ext uri="{FF2B5EF4-FFF2-40B4-BE49-F238E27FC236}">
                  <a16:creationId xmlns:a16="http://schemas.microsoft.com/office/drawing/2014/main" id="{ED52E2CB-5D07-4653-8E72-B185162772D7}"/>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EC0E2AE-4D5C-4CCD-BEA7-22E89B41E9EF}"/>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965A517-0D3B-4BFC-8699-4460C43FA370}"/>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75" name="Rectangle 74">
            <a:extLst>
              <a:ext uri="{FF2B5EF4-FFF2-40B4-BE49-F238E27FC236}">
                <a16:creationId xmlns:a16="http://schemas.microsoft.com/office/drawing/2014/main" id="{AC3E6D6A-C90B-4109-A92A-4D011FC70A4F}"/>
              </a:ext>
            </a:extLst>
          </p:cNvPr>
          <p:cNvSpPr/>
          <p:nvPr/>
        </p:nvSpPr>
        <p:spPr bwMode="auto">
          <a:xfrm>
            <a:off x="7743399" y="4957348"/>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6" name="Group 75">
            <a:extLst>
              <a:ext uri="{FF2B5EF4-FFF2-40B4-BE49-F238E27FC236}">
                <a16:creationId xmlns:a16="http://schemas.microsoft.com/office/drawing/2014/main" id="{DC9D5792-3ADD-44BC-A1BF-76DDC5A1BA48}"/>
              </a:ext>
            </a:extLst>
          </p:cNvPr>
          <p:cNvGrpSpPr/>
          <p:nvPr/>
        </p:nvGrpSpPr>
        <p:grpSpPr>
          <a:xfrm>
            <a:off x="6910551" y="5469183"/>
            <a:ext cx="435618" cy="93306"/>
            <a:chOff x="7178351" y="2623457"/>
            <a:chExt cx="603380" cy="93306"/>
          </a:xfrm>
        </p:grpSpPr>
        <p:cxnSp>
          <p:nvCxnSpPr>
            <p:cNvPr id="77" name="Straight Connector 76">
              <a:extLst>
                <a:ext uri="{FF2B5EF4-FFF2-40B4-BE49-F238E27FC236}">
                  <a16:creationId xmlns:a16="http://schemas.microsoft.com/office/drawing/2014/main" id="{F87B2058-5288-4E9E-BE68-53DC29E4721E}"/>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FC3C063-7FE5-4923-848E-47161A5579B3}"/>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0B08E61-CD70-4622-80F0-B50EAD3967D9}"/>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80" name="Rectangle 79">
            <a:extLst>
              <a:ext uri="{FF2B5EF4-FFF2-40B4-BE49-F238E27FC236}">
                <a16:creationId xmlns:a16="http://schemas.microsoft.com/office/drawing/2014/main" id="{368C0F00-97FF-45AB-9284-1F5EB618EDFD}"/>
              </a:ext>
            </a:extLst>
          </p:cNvPr>
          <p:cNvSpPr/>
          <p:nvPr/>
        </p:nvSpPr>
        <p:spPr bwMode="auto">
          <a:xfrm>
            <a:off x="7020982" y="5458661"/>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Arrow: Right 80">
            <a:extLst>
              <a:ext uri="{FF2B5EF4-FFF2-40B4-BE49-F238E27FC236}">
                <a16:creationId xmlns:a16="http://schemas.microsoft.com/office/drawing/2014/main" id="{CFFD31E4-095D-4044-BAC8-C3BEF950EA28}"/>
              </a:ext>
            </a:extLst>
          </p:cNvPr>
          <p:cNvSpPr/>
          <p:nvPr/>
        </p:nvSpPr>
        <p:spPr bwMode="auto">
          <a:xfrm>
            <a:off x="7018343" y="1630516"/>
            <a:ext cx="1867290" cy="609958"/>
          </a:xfrm>
          <a:prstGeom prst="rightArrow">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Arrow: Right 81">
            <a:extLst>
              <a:ext uri="{FF2B5EF4-FFF2-40B4-BE49-F238E27FC236}">
                <a16:creationId xmlns:a16="http://schemas.microsoft.com/office/drawing/2014/main" id="{56C91AFF-E355-486D-8AF0-29749082E76C}"/>
              </a:ext>
            </a:extLst>
          </p:cNvPr>
          <p:cNvSpPr/>
          <p:nvPr/>
        </p:nvSpPr>
        <p:spPr bwMode="auto">
          <a:xfrm rot="10800000">
            <a:off x="5086298" y="1630517"/>
            <a:ext cx="1867290" cy="609958"/>
          </a:xfrm>
          <a:prstGeom prst="rightArrow">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3A6269EB-C303-46DF-9C4B-1D2D675E6D72}"/>
              </a:ext>
            </a:extLst>
          </p:cNvPr>
          <p:cNvSpPr txBox="1"/>
          <p:nvPr/>
        </p:nvSpPr>
        <p:spPr bwMode="auto">
          <a:xfrm>
            <a:off x="5214299" y="1750829"/>
            <a:ext cx="17833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Improvement</a:t>
            </a:r>
          </a:p>
        </p:txBody>
      </p:sp>
      <p:sp>
        <p:nvSpPr>
          <p:cNvPr id="84" name="TextBox 83">
            <a:extLst>
              <a:ext uri="{FF2B5EF4-FFF2-40B4-BE49-F238E27FC236}">
                <a16:creationId xmlns:a16="http://schemas.microsoft.com/office/drawing/2014/main" id="{27089949-A234-4D15-9F44-AFA64153E7DC}"/>
              </a:ext>
            </a:extLst>
          </p:cNvPr>
          <p:cNvSpPr txBox="1"/>
          <p:nvPr/>
        </p:nvSpPr>
        <p:spPr bwMode="auto">
          <a:xfrm>
            <a:off x="7317068" y="1750829"/>
            <a:ext cx="108497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Improved</a:t>
            </a:r>
          </a:p>
        </p:txBody>
      </p:sp>
      <p:sp>
        <p:nvSpPr>
          <p:cNvPr id="86" name="TextBox 85">
            <a:extLst>
              <a:ext uri="{FF2B5EF4-FFF2-40B4-BE49-F238E27FC236}">
                <a16:creationId xmlns:a16="http://schemas.microsoft.com/office/drawing/2014/main" id="{25E0A325-6B09-4159-8B62-26223A282E4F}"/>
              </a:ext>
            </a:extLst>
          </p:cNvPr>
          <p:cNvSpPr txBox="1"/>
          <p:nvPr/>
        </p:nvSpPr>
        <p:spPr bwMode="auto">
          <a:xfrm>
            <a:off x="4841462" y="5786384"/>
            <a:ext cx="4764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87" name="TextBox 86">
            <a:extLst>
              <a:ext uri="{FF2B5EF4-FFF2-40B4-BE49-F238E27FC236}">
                <a16:creationId xmlns:a16="http://schemas.microsoft.com/office/drawing/2014/main" id="{93510F72-666C-429A-BC4E-895DDF97634E}"/>
              </a:ext>
            </a:extLst>
          </p:cNvPr>
          <p:cNvSpPr txBox="1"/>
          <p:nvPr/>
        </p:nvSpPr>
        <p:spPr bwMode="auto">
          <a:xfrm>
            <a:off x="6830974" y="5809933"/>
            <a:ext cx="3016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8" name="TextBox 87">
            <a:extLst>
              <a:ext uri="{FF2B5EF4-FFF2-40B4-BE49-F238E27FC236}">
                <a16:creationId xmlns:a16="http://schemas.microsoft.com/office/drawing/2014/main" id="{D77ABE60-D2DD-4F92-8870-E2023DA8C255}"/>
              </a:ext>
            </a:extLst>
          </p:cNvPr>
          <p:cNvSpPr txBox="1"/>
          <p:nvPr/>
        </p:nvSpPr>
        <p:spPr bwMode="auto">
          <a:xfrm>
            <a:off x="8675862" y="5782296"/>
            <a:ext cx="4187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9" name="TextBox 88">
            <a:extLst>
              <a:ext uri="{FF2B5EF4-FFF2-40B4-BE49-F238E27FC236}">
                <a16:creationId xmlns:a16="http://schemas.microsoft.com/office/drawing/2014/main" id="{D19B75EC-447A-4D0A-BEC9-2E26400946A0}"/>
              </a:ext>
            </a:extLst>
          </p:cNvPr>
          <p:cNvSpPr txBox="1"/>
          <p:nvPr/>
        </p:nvSpPr>
        <p:spPr bwMode="auto">
          <a:xfrm>
            <a:off x="6305815" y="6072664"/>
            <a:ext cx="12955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p:txBody>
      </p:sp>
      <p:grpSp>
        <p:nvGrpSpPr>
          <p:cNvPr id="94" name="Group 1">
            <a:extLst>
              <a:ext uri="{FF2B5EF4-FFF2-40B4-BE49-F238E27FC236}">
                <a16:creationId xmlns:a16="http://schemas.microsoft.com/office/drawing/2014/main" id="{64C277A8-58EB-4185-BA5E-3F5FD506EE71}"/>
              </a:ext>
            </a:extLst>
          </p:cNvPr>
          <p:cNvGrpSpPr>
            <a:grpSpLocks/>
          </p:cNvGrpSpPr>
          <p:nvPr/>
        </p:nvGrpSpPr>
        <p:grpSpPr bwMode="auto">
          <a:xfrm>
            <a:off x="9392911" y="6213768"/>
            <a:ext cx="2488502" cy="449064"/>
            <a:chOff x="9602074" y="3550251"/>
            <a:chExt cx="2488502" cy="449257"/>
          </a:xfrm>
        </p:grpSpPr>
        <p:pic>
          <p:nvPicPr>
            <p:cNvPr id="95" name="Picture 94">
              <a:extLst>
                <a:ext uri="{FF2B5EF4-FFF2-40B4-BE49-F238E27FC236}">
                  <a16:creationId xmlns:a16="http://schemas.microsoft.com/office/drawing/2014/main" id="{5FF832A9-662E-4FCD-B835-5E494C808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6" name="Rectangle 8">
              <a:extLst>
                <a:ext uri="{FF2B5EF4-FFF2-40B4-BE49-F238E27FC236}">
                  <a16:creationId xmlns:a16="http://schemas.microsoft.com/office/drawing/2014/main" id="{393A1670-AC0F-4E9C-9CFE-611F15A6A8A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174996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0475D4B2-DD9A-48AC-84AF-65C51C66042D}"/>
              </a:ext>
            </a:extLst>
          </p:cNvPr>
          <p:cNvCxnSpPr>
            <a:cxnSpLocks/>
          </p:cNvCxnSpPr>
          <p:nvPr/>
        </p:nvCxnSpPr>
        <p:spPr bwMode="auto">
          <a:xfrm>
            <a:off x="6795806" y="2278781"/>
            <a:ext cx="0" cy="2111486"/>
          </a:xfrm>
          <a:prstGeom prst="line">
            <a:avLst/>
          </a:prstGeom>
          <a:noFill/>
          <a:ln w="28575" cap="flat" cmpd="sng" algn="ctr">
            <a:solidFill>
              <a:schemeClr val="bg1"/>
            </a:solidFill>
            <a:prstDash val="solid"/>
            <a:round/>
            <a:headEnd type="none" w="med" len="med"/>
            <a:tailEnd type="none" w="med" len="med"/>
          </a:ln>
          <a:effectLst/>
        </p:spPr>
      </p:cxnSp>
      <p:sp>
        <p:nvSpPr>
          <p:cNvPr id="67" name="Rectangle 66">
            <a:extLst>
              <a:ext uri="{FF2B5EF4-FFF2-40B4-BE49-F238E27FC236}">
                <a16:creationId xmlns:a16="http://schemas.microsoft.com/office/drawing/2014/main" id="{2F71014E-E90B-4091-93BF-E17C61E42CAF}"/>
              </a:ext>
            </a:extLst>
          </p:cNvPr>
          <p:cNvSpPr/>
          <p:nvPr/>
        </p:nvSpPr>
        <p:spPr bwMode="auto">
          <a:xfrm>
            <a:off x="6786681" y="2285015"/>
            <a:ext cx="1790712" cy="2093901"/>
          </a:xfrm>
          <a:prstGeom prst="rect">
            <a:avLst/>
          </a:prstGeom>
          <a:solidFill>
            <a:schemeClr val="accent6">
              <a:alpha val="1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43048D3-B396-413C-8F21-4BD19536847E}"/>
              </a:ext>
            </a:extLst>
          </p:cNvPr>
          <p:cNvSpPr>
            <a:spLocks noGrp="1"/>
          </p:cNvSpPr>
          <p:nvPr>
            <p:ph type="title"/>
          </p:nvPr>
        </p:nvSpPr>
        <p:spPr/>
        <p:txBody>
          <a:bodyPr/>
          <a:lstStyle/>
          <a:p>
            <a:r>
              <a:rPr lang="en-US" altLang="en-US" dirty="0"/>
              <a:t>GS-US-540-5773: </a:t>
            </a:r>
            <a:r>
              <a:rPr lang="en-US" dirty="0"/>
              <a:t>Baseline Characteristics Associated With All-Cause Mortality</a:t>
            </a:r>
          </a:p>
        </p:txBody>
      </p:sp>
      <p:sp>
        <p:nvSpPr>
          <p:cNvPr id="7" name="Text Box 11">
            <a:extLst>
              <a:ext uri="{FF2B5EF4-FFF2-40B4-BE49-F238E27FC236}">
                <a16:creationId xmlns:a16="http://schemas.microsoft.com/office/drawing/2014/main" id="{4B4190B5-BB10-4125-890A-B7C0F2D2D3D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Goldman. NEJM. 2020;383:1827-37.</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graphicFrame>
        <p:nvGraphicFramePr>
          <p:cNvPr id="9" name="Group 3">
            <a:extLst>
              <a:ext uri="{FF2B5EF4-FFF2-40B4-BE49-F238E27FC236}">
                <a16:creationId xmlns:a16="http://schemas.microsoft.com/office/drawing/2014/main" id="{A75D4EB2-B2FA-44A1-B772-F5250F4FE813}"/>
              </a:ext>
            </a:extLst>
          </p:cNvPr>
          <p:cNvGraphicFramePr>
            <a:graphicFrameLocks/>
          </p:cNvGraphicFramePr>
          <p:nvPr/>
        </p:nvGraphicFramePr>
        <p:xfrm>
          <a:off x="708278" y="2280147"/>
          <a:ext cx="4437242" cy="2121408"/>
        </p:xfrm>
        <a:graphic>
          <a:graphicData uri="http://schemas.openxmlformats.org/drawingml/2006/table">
            <a:tbl>
              <a:tblPr/>
              <a:tblGrid>
                <a:gridCol w="4437242">
                  <a:extLst>
                    <a:ext uri="{9D8B030D-6E8A-4147-A177-3AD203B41FA5}">
                      <a16:colId xmlns:a16="http://schemas.microsoft.com/office/drawing/2014/main" val="20000"/>
                    </a:ext>
                  </a:extLst>
                </a:gridCol>
              </a:tblGrid>
              <a:tr h="5303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 O</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r>
                        <a:rPr kumimoji="0" lang="en-US" sz="1600" b="1" i="0" u="none" strike="noStrike" cap="none" normalizeH="0" baseline="0" dirty="0">
                          <a:ln>
                            <a:noFill/>
                          </a:ln>
                          <a:solidFill>
                            <a:schemeClr val="accent6"/>
                          </a:solidFill>
                          <a:effectLst/>
                          <a:latin typeface="Calibri" panose="020F0502020204030204" pitchFamily="34" charset="0"/>
                        </a:rPr>
                        <a:t>IMV/HFNC/NIPPV </a:t>
                      </a:r>
                      <a:r>
                        <a:rPr kumimoji="0" lang="en-US" sz="1600" b="0" i="0" u="none" strike="noStrike" cap="none" normalizeH="0" baseline="0" dirty="0">
                          <a:ln>
                            <a:noFill/>
                          </a:ln>
                          <a:solidFill>
                            <a:schemeClr val="bg1"/>
                          </a:solidFill>
                          <a:effectLst/>
                          <a:latin typeface="Calibri" panose="020F0502020204030204" pitchFamily="34" charset="0"/>
                        </a:rPr>
                        <a:t>vs</a:t>
                      </a:r>
                      <a:r>
                        <a:rPr kumimoji="0" lang="en-US" sz="1600" b="1" i="0" u="none" strike="noStrike" cap="none" normalizeH="0" baseline="0" dirty="0">
                          <a:ln>
                            <a:noFill/>
                          </a:ln>
                          <a:solidFill>
                            <a:schemeClr val="accent6"/>
                          </a:solidFill>
                          <a:effectLst/>
                          <a:latin typeface="Calibri" panose="020F0502020204030204" pitchFamily="34" charset="0"/>
                        </a:rPr>
                        <a:t> </a:t>
                      </a:r>
                      <a:r>
                        <a:rPr kumimoji="0" lang="en-US" sz="1600" b="1" i="0" u="none" strike="noStrike" cap="none" normalizeH="0" baseline="0" dirty="0">
                          <a:ln>
                            <a:noFill/>
                          </a:ln>
                          <a:solidFill>
                            <a:schemeClr val="accent4"/>
                          </a:solidFill>
                          <a:effectLst/>
                          <a:latin typeface="Calibri" panose="020F0502020204030204" pitchFamily="34" charset="0"/>
                        </a:rPr>
                        <a:t>Low-flow O</a:t>
                      </a:r>
                      <a:r>
                        <a:rPr kumimoji="0" lang="en-US" sz="1600" b="1" i="0" u="none" strike="noStrike" cap="none" normalizeH="0" baseline="-25000" dirty="0">
                          <a:ln>
                            <a:noFill/>
                          </a:ln>
                          <a:solidFill>
                            <a:schemeClr val="accent4"/>
                          </a:solidFill>
                          <a:effectLst/>
                          <a:latin typeface="Calibri" panose="020F0502020204030204" pitchFamily="34" charset="0"/>
                        </a:rPr>
                        <a:t>2</a:t>
                      </a:r>
                      <a:r>
                        <a:rPr kumimoji="0" lang="en-US" sz="1600" b="1" i="0" u="none" strike="noStrike" cap="none" normalizeH="0" baseline="0" dirty="0">
                          <a:ln>
                            <a:noFill/>
                          </a:ln>
                          <a:solidFill>
                            <a:schemeClr val="accent4"/>
                          </a:solidFill>
                          <a:effectLst/>
                          <a:latin typeface="Calibri" panose="020F0502020204030204" pitchFamily="34" charset="0"/>
                        </a:rPr>
                        <a:t>/room air </a:t>
                      </a:r>
                      <a:endParaRPr kumimoji="0" lang="en-US" sz="1600" b="1" i="0" u="none" strike="noStrike" cap="none" normalizeH="0" baseline="0" dirty="0">
                        <a:ln>
                          <a:noFill/>
                        </a:ln>
                        <a:solidFill>
                          <a:schemeClr val="accent6"/>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303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COPD: </a:t>
                      </a:r>
                      <a:r>
                        <a:rPr kumimoji="0" lang="en-US" sz="1600" b="1" i="0" u="none" strike="noStrike" cap="none" normalizeH="0" baseline="0" dirty="0">
                          <a:ln>
                            <a:noFill/>
                          </a:ln>
                          <a:solidFill>
                            <a:schemeClr val="accent6"/>
                          </a:solidFill>
                          <a:effectLst/>
                          <a:latin typeface="Calibri" panose="020F0502020204030204" pitchFamily="34" charset="0"/>
                        </a:rPr>
                        <a:t>Yes </a:t>
                      </a:r>
                      <a:r>
                        <a:rPr kumimoji="0" lang="en-US" sz="1600" b="0" i="0" u="none" strike="noStrike" cap="none" normalizeH="0" baseline="0" dirty="0">
                          <a:ln>
                            <a:noFill/>
                          </a:ln>
                          <a:solidFill>
                            <a:schemeClr val="bg1"/>
                          </a:solidFill>
                          <a:effectLst/>
                          <a:latin typeface="Calibri" panose="020F0502020204030204" pitchFamily="34" charset="0"/>
                        </a:rPr>
                        <a:t>vs</a:t>
                      </a:r>
                      <a:r>
                        <a:rPr kumimoji="0" lang="en-US" sz="1600" b="1" i="0" u="none" strike="noStrike" cap="none" normalizeH="0" baseline="0" dirty="0">
                          <a:ln>
                            <a:noFill/>
                          </a:ln>
                          <a:solidFill>
                            <a:schemeClr val="accent6"/>
                          </a:solidFill>
                          <a:effectLst/>
                          <a:latin typeface="Calibri" panose="020F0502020204030204" pitchFamily="34" charset="0"/>
                        </a:rPr>
                        <a:t> </a:t>
                      </a:r>
                      <a:r>
                        <a:rPr kumimoji="0" lang="en-US" sz="1600" b="1" i="0" u="none" strike="noStrike" cap="none" normalizeH="0" baseline="0" dirty="0">
                          <a:ln>
                            <a:noFill/>
                          </a:ln>
                          <a:solidFill>
                            <a:schemeClr val="accent4"/>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03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yr: </a:t>
                      </a:r>
                      <a:r>
                        <a:rPr kumimoji="0" lang="en-US" sz="1600" b="1" i="0" u="none" strike="noStrike" cap="none" normalizeH="0" baseline="0" dirty="0">
                          <a:ln>
                            <a:noFill/>
                          </a:ln>
                          <a:solidFill>
                            <a:schemeClr val="accent6"/>
                          </a:solidFill>
                          <a:effectLst/>
                          <a:latin typeface="Calibri" panose="020F0502020204030204" pitchFamily="34" charset="0"/>
                        </a:rPr>
                        <a:t>≥65 </a:t>
                      </a:r>
                      <a:r>
                        <a:rPr kumimoji="0" lang="en-US" sz="1600" b="0" i="0" u="none" strike="noStrike" cap="none" normalizeH="0" baseline="0" dirty="0">
                          <a:ln>
                            <a:noFill/>
                          </a:ln>
                          <a:solidFill>
                            <a:schemeClr val="bg1"/>
                          </a:solidFill>
                          <a:effectLst/>
                          <a:latin typeface="Calibri" panose="020F0502020204030204" pitchFamily="34" charset="0"/>
                        </a:rPr>
                        <a:t>vs</a:t>
                      </a:r>
                      <a:r>
                        <a:rPr kumimoji="0" lang="en-US" sz="1600" b="1" i="0" u="none" strike="noStrike" cap="none" normalizeH="0" baseline="0" dirty="0">
                          <a:ln>
                            <a:noFill/>
                          </a:ln>
                          <a:solidFill>
                            <a:schemeClr val="accent6"/>
                          </a:solidFill>
                          <a:effectLst/>
                          <a:latin typeface="Calibri" panose="020F0502020204030204" pitchFamily="34" charset="0"/>
                        </a:rPr>
                        <a:t> </a:t>
                      </a:r>
                      <a:r>
                        <a:rPr kumimoji="0" lang="en-US" sz="1600" b="1" i="0" u="none" strike="noStrike" cap="none" normalizeH="0" baseline="0" dirty="0">
                          <a:ln>
                            <a:noFill/>
                          </a:ln>
                          <a:solidFill>
                            <a:schemeClr val="accent4"/>
                          </a:solidFill>
                          <a:effectLst/>
                          <a:latin typeface="Calibri" panose="020F0502020204030204" pitchFamily="34" charset="0"/>
                        </a:rPr>
                        <a:t>&lt;65 </a:t>
                      </a:r>
                      <a:endParaRPr kumimoji="0" lang="en-US" sz="1600" b="1" i="0" u="none" strike="noStrike" cap="none" normalizeH="0" baseline="0" dirty="0">
                        <a:ln>
                          <a:noFill/>
                        </a:ln>
                        <a:solidFill>
                          <a:schemeClr val="accent6"/>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303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duration: </a:t>
                      </a: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RDV </a:t>
                      </a:r>
                      <a:r>
                        <a:rPr kumimoji="0" lang="en-US" sz="1600" b="1" i="0" u="none" strike="noStrike" cap="none" normalizeH="0" baseline="0" dirty="0">
                          <a:ln>
                            <a:noFill/>
                          </a:ln>
                          <a:solidFill>
                            <a:schemeClr val="accent4"/>
                          </a:solidFill>
                          <a:effectLst/>
                          <a:latin typeface="Calibri" panose="020F0502020204030204" pitchFamily="34" charset="0"/>
                        </a:rPr>
                        <a:t>5 </a:t>
                      </a:r>
                      <a:r>
                        <a:rPr kumimoji="0" lang="en-US" sz="1600" b="1" i="0" u="none" strike="noStrike" kern="1200" cap="none" normalizeH="0" baseline="0" dirty="0">
                          <a:ln>
                            <a:noFill/>
                          </a:ln>
                          <a:solidFill>
                            <a:schemeClr val="accent4"/>
                          </a:solidFill>
                          <a:effectLst/>
                          <a:latin typeface="Calibri" panose="020F0502020204030204" pitchFamily="34" charset="0"/>
                          <a:ea typeface="+mn-ea"/>
                          <a:cs typeface="+mn-cs"/>
                        </a:rPr>
                        <a:t>days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vs </a:t>
                      </a:r>
                      <a:r>
                        <a:rPr kumimoji="0" lang="en-US" sz="1600" b="1" i="0" u="none" strike="noStrike" cap="none" normalizeH="0" baseline="0" dirty="0">
                          <a:ln>
                            <a:noFill/>
                          </a:ln>
                          <a:solidFill>
                            <a:schemeClr val="accent6"/>
                          </a:solidFill>
                          <a:effectLst/>
                          <a:latin typeface="Calibri" panose="020F0502020204030204" pitchFamily="34" charset="0"/>
                        </a:rPr>
                        <a:t>RDV 10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0833985"/>
                  </a:ext>
                </a:extLst>
              </a:tr>
            </a:tbl>
          </a:graphicData>
        </a:graphic>
      </p:graphicFrame>
      <p:sp>
        <p:nvSpPr>
          <p:cNvPr id="10" name="TextBox 9">
            <a:extLst>
              <a:ext uri="{FF2B5EF4-FFF2-40B4-BE49-F238E27FC236}">
                <a16:creationId xmlns:a16="http://schemas.microsoft.com/office/drawing/2014/main" id="{D0149728-011D-4964-B548-01A47713D514}"/>
              </a:ext>
            </a:extLst>
          </p:cNvPr>
          <p:cNvSpPr txBox="1"/>
          <p:nvPr/>
        </p:nvSpPr>
        <p:spPr bwMode="auto">
          <a:xfrm>
            <a:off x="698118" y="1905785"/>
            <a:ext cx="2108334" cy="338554"/>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Factor: Subgroups</a:t>
            </a:r>
          </a:p>
        </p:txBody>
      </p:sp>
      <p:graphicFrame>
        <p:nvGraphicFramePr>
          <p:cNvPr id="11" name="Group 3">
            <a:extLst>
              <a:ext uri="{FF2B5EF4-FFF2-40B4-BE49-F238E27FC236}">
                <a16:creationId xmlns:a16="http://schemas.microsoft.com/office/drawing/2014/main" id="{91DC64CB-FCDF-452F-84D3-66930D0B828E}"/>
              </a:ext>
            </a:extLst>
          </p:cNvPr>
          <p:cNvGraphicFramePr>
            <a:graphicFrameLocks/>
          </p:cNvGraphicFramePr>
          <p:nvPr/>
        </p:nvGraphicFramePr>
        <p:xfrm>
          <a:off x="8546373" y="1854996"/>
          <a:ext cx="2941651" cy="2544841"/>
        </p:xfrm>
        <a:graphic>
          <a:graphicData uri="http://schemas.openxmlformats.org/drawingml/2006/table">
            <a:tbl>
              <a:tblPr/>
              <a:tblGrid>
                <a:gridCol w="1674295">
                  <a:extLst>
                    <a:ext uri="{9D8B030D-6E8A-4147-A177-3AD203B41FA5}">
                      <a16:colId xmlns:a16="http://schemas.microsoft.com/office/drawing/2014/main" val="20000"/>
                    </a:ext>
                  </a:extLst>
                </a:gridCol>
                <a:gridCol w="1267356">
                  <a:extLst>
                    <a:ext uri="{9D8B030D-6E8A-4147-A177-3AD203B41FA5}">
                      <a16:colId xmlns:a16="http://schemas.microsoft.com/office/drawing/2014/main" val="3105695594"/>
                    </a:ext>
                  </a:extLst>
                </a:gridCol>
              </a:tblGrid>
              <a:tr h="42343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ysClr val="windowText" lastClr="000000"/>
                          </a:solidFill>
                          <a:effectLst/>
                          <a:latin typeface="Calibri" panose="020F0502020204030204" pitchFamily="34" charset="0"/>
                        </a:rPr>
                        <a:t>HR (95% CI)</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ysClr val="windowText" lastClr="000000"/>
                          </a:solidFill>
                          <a:effectLst/>
                          <a:latin typeface="Calibri" panose="020F0502020204030204" pitchFamily="34" charset="0"/>
                        </a:rPr>
                        <a:t>P</a:t>
                      </a:r>
                      <a:r>
                        <a:rPr kumimoji="0" lang="en-US" sz="1600" b="1" i="0" u="none" strike="noStrike" cap="none" normalizeH="0" baseline="0" dirty="0">
                          <a:ln>
                            <a:noFill/>
                          </a:ln>
                          <a:solidFill>
                            <a:sysClr val="windowText" lastClr="000000"/>
                          </a:solidFill>
                          <a:effectLst/>
                          <a:latin typeface="Calibri" panose="020F0502020204030204" pitchFamily="34" charset="0"/>
                        </a:rPr>
                        <a:t> Value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53035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5.47 (2.74-10.90)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8110467"/>
                  </a:ext>
                </a:extLst>
              </a:tr>
              <a:tr h="53035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3.41 (1.30-8.94)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.0125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035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2.30 (1.18-4.47)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.0139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30352">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0.97 (0.53-1.78)</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.9215</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0833985"/>
                  </a:ext>
                </a:extLst>
              </a:tr>
            </a:tbl>
          </a:graphicData>
        </a:graphic>
      </p:graphicFrame>
      <p:grpSp>
        <p:nvGrpSpPr>
          <p:cNvPr id="39" name="Group 38">
            <a:extLst>
              <a:ext uri="{FF2B5EF4-FFF2-40B4-BE49-F238E27FC236}">
                <a16:creationId xmlns:a16="http://schemas.microsoft.com/office/drawing/2014/main" id="{46597095-AE18-435A-BF60-FA9A8470F618}"/>
              </a:ext>
            </a:extLst>
          </p:cNvPr>
          <p:cNvGrpSpPr/>
          <p:nvPr/>
        </p:nvGrpSpPr>
        <p:grpSpPr>
          <a:xfrm>
            <a:off x="7516527" y="2495193"/>
            <a:ext cx="970961" cy="93306"/>
            <a:chOff x="7178351" y="2623457"/>
            <a:chExt cx="603380" cy="93306"/>
          </a:xfrm>
        </p:grpSpPr>
        <p:cxnSp>
          <p:nvCxnSpPr>
            <p:cNvPr id="40" name="Straight Connector 39">
              <a:extLst>
                <a:ext uri="{FF2B5EF4-FFF2-40B4-BE49-F238E27FC236}">
                  <a16:creationId xmlns:a16="http://schemas.microsoft.com/office/drawing/2014/main" id="{E1074FFF-8459-4438-A815-BD3C65481199}"/>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A47B663-DC24-4F1E-B9A7-F4781B2FE3B7}"/>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6880F15-50B5-4882-91BD-C32ECF1CDB5B}"/>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006C8710-EC14-4BFC-8BCE-6ED07C368FE7}"/>
              </a:ext>
            </a:extLst>
          </p:cNvPr>
          <p:cNvSpPr/>
          <p:nvPr/>
        </p:nvSpPr>
        <p:spPr bwMode="auto">
          <a:xfrm>
            <a:off x="7952058" y="2484671"/>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id="{41338B62-BB0A-4B1D-BCF5-6E4E85D6F09A}"/>
              </a:ext>
            </a:extLst>
          </p:cNvPr>
          <p:cNvGrpSpPr/>
          <p:nvPr/>
        </p:nvGrpSpPr>
        <p:grpSpPr>
          <a:xfrm>
            <a:off x="6979653" y="3070645"/>
            <a:ext cx="1383719" cy="93306"/>
            <a:chOff x="7178351" y="2623457"/>
            <a:chExt cx="603380" cy="93306"/>
          </a:xfrm>
        </p:grpSpPr>
        <p:cxnSp>
          <p:nvCxnSpPr>
            <p:cNvPr id="45" name="Straight Connector 44">
              <a:extLst>
                <a:ext uri="{FF2B5EF4-FFF2-40B4-BE49-F238E27FC236}">
                  <a16:creationId xmlns:a16="http://schemas.microsoft.com/office/drawing/2014/main" id="{2A24010D-E80D-4A08-86D8-B35A2EC76194}"/>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5129FC3-292F-457B-A7EF-4ED9DA055979}"/>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28561EB-49E5-46C6-9875-9FDCCCA935A1}"/>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48" name="Rectangle 47">
            <a:extLst>
              <a:ext uri="{FF2B5EF4-FFF2-40B4-BE49-F238E27FC236}">
                <a16:creationId xmlns:a16="http://schemas.microsoft.com/office/drawing/2014/main" id="{F283BFDA-1E15-43E3-B721-D30868ACE6E8}"/>
              </a:ext>
            </a:extLst>
          </p:cNvPr>
          <p:cNvSpPr/>
          <p:nvPr/>
        </p:nvSpPr>
        <p:spPr bwMode="auto">
          <a:xfrm>
            <a:off x="7614582" y="3060123"/>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9" name="Group 48">
            <a:extLst>
              <a:ext uri="{FF2B5EF4-FFF2-40B4-BE49-F238E27FC236}">
                <a16:creationId xmlns:a16="http://schemas.microsoft.com/office/drawing/2014/main" id="{0A639082-F9B1-41C7-9601-5D4EB4C3F4DE}"/>
              </a:ext>
            </a:extLst>
          </p:cNvPr>
          <p:cNvGrpSpPr/>
          <p:nvPr/>
        </p:nvGrpSpPr>
        <p:grpSpPr>
          <a:xfrm>
            <a:off x="6910084" y="3623968"/>
            <a:ext cx="949924" cy="93306"/>
            <a:chOff x="7178351" y="2623457"/>
            <a:chExt cx="603380" cy="93306"/>
          </a:xfrm>
        </p:grpSpPr>
        <p:cxnSp>
          <p:nvCxnSpPr>
            <p:cNvPr id="50" name="Straight Connector 49">
              <a:extLst>
                <a:ext uri="{FF2B5EF4-FFF2-40B4-BE49-F238E27FC236}">
                  <a16:creationId xmlns:a16="http://schemas.microsoft.com/office/drawing/2014/main" id="{8A0CAE71-2767-45CA-931F-009E3E874A8D}"/>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7B26D01-5076-487D-9233-9D52DC1D482B}"/>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11CADBF-E03C-40D8-8E96-798A470AD909}"/>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53" name="Rectangle 52">
            <a:extLst>
              <a:ext uri="{FF2B5EF4-FFF2-40B4-BE49-F238E27FC236}">
                <a16:creationId xmlns:a16="http://schemas.microsoft.com/office/drawing/2014/main" id="{42F53111-040F-4D39-AC29-231BB035FCF4}"/>
              </a:ext>
            </a:extLst>
          </p:cNvPr>
          <p:cNvSpPr/>
          <p:nvPr/>
        </p:nvSpPr>
        <p:spPr bwMode="auto">
          <a:xfrm>
            <a:off x="7333396" y="3613446"/>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12F1A33C-9D3A-4DD8-9207-296AD000AE89}"/>
              </a:ext>
            </a:extLst>
          </p:cNvPr>
          <p:cNvSpPr/>
          <p:nvPr/>
        </p:nvSpPr>
        <p:spPr bwMode="auto">
          <a:xfrm>
            <a:off x="5148240" y="2278781"/>
            <a:ext cx="1638440" cy="2103083"/>
          </a:xfrm>
          <a:prstGeom prst="rect">
            <a:avLst/>
          </a:prstGeom>
          <a:solidFill>
            <a:schemeClr val="accent4">
              <a:alpha val="1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7" name="Straight Connector 16">
            <a:extLst>
              <a:ext uri="{FF2B5EF4-FFF2-40B4-BE49-F238E27FC236}">
                <a16:creationId xmlns:a16="http://schemas.microsoft.com/office/drawing/2014/main" id="{443D4DF3-C142-417C-9FF5-0CAA59E87F9F}"/>
              </a:ext>
            </a:extLst>
          </p:cNvPr>
          <p:cNvCxnSpPr>
            <a:cxnSpLocks/>
          </p:cNvCxnSpPr>
          <p:nvPr/>
        </p:nvCxnSpPr>
        <p:spPr bwMode="auto">
          <a:xfrm>
            <a:off x="5148241" y="4379007"/>
            <a:ext cx="3437656" cy="0"/>
          </a:xfrm>
          <a:prstGeom prst="line">
            <a:avLst/>
          </a:prstGeom>
          <a:noFill/>
          <a:ln w="28575" cap="flat" cmpd="sng" algn="ctr">
            <a:solidFill>
              <a:schemeClr val="bg1"/>
            </a:solidFill>
            <a:prstDash val="solid"/>
            <a:round/>
            <a:headEnd type="none" w="med" len="med"/>
            <a:tailEnd type="none" w="med" len="med"/>
          </a:ln>
          <a:effectLst/>
        </p:spPr>
      </p:cxnSp>
      <p:grpSp>
        <p:nvGrpSpPr>
          <p:cNvPr id="69" name="Group 68">
            <a:extLst>
              <a:ext uri="{FF2B5EF4-FFF2-40B4-BE49-F238E27FC236}">
                <a16:creationId xmlns:a16="http://schemas.microsoft.com/office/drawing/2014/main" id="{001200DE-462A-44C7-A190-0B6569D3A380}"/>
              </a:ext>
            </a:extLst>
          </p:cNvPr>
          <p:cNvGrpSpPr/>
          <p:nvPr/>
        </p:nvGrpSpPr>
        <p:grpSpPr>
          <a:xfrm>
            <a:off x="5159296" y="4362384"/>
            <a:ext cx="3291779" cy="105122"/>
            <a:chOff x="4708042" y="4719543"/>
            <a:chExt cx="3291779" cy="68410"/>
          </a:xfrm>
        </p:grpSpPr>
        <p:cxnSp>
          <p:nvCxnSpPr>
            <p:cNvPr id="18" name="Straight Connector 17">
              <a:extLst>
                <a:ext uri="{FF2B5EF4-FFF2-40B4-BE49-F238E27FC236}">
                  <a16:creationId xmlns:a16="http://schemas.microsoft.com/office/drawing/2014/main" id="{158F5E9A-6084-4C20-B559-F7F0A005D2A7}"/>
                </a:ext>
              </a:extLst>
            </p:cNvPr>
            <p:cNvCxnSpPr>
              <a:cxnSpLocks/>
            </p:cNvCxnSpPr>
            <p:nvPr/>
          </p:nvCxnSpPr>
          <p:spPr bwMode="auto">
            <a:xfrm>
              <a:off x="4708042" y="4730895"/>
              <a:ext cx="0" cy="47392"/>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A3BB4F2-4041-47AD-876F-4549EDB35243}"/>
                </a:ext>
              </a:extLst>
            </p:cNvPr>
            <p:cNvCxnSpPr/>
            <p:nvPr/>
          </p:nvCxnSpPr>
          <p:spPr bwMode="auto">
            <a:xfrm>
              <a:off x="6344683" y="4722445"/>
              <a:ext cx="0" cy="655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0DE2BE0-73A3-48AB-BFE8-F10B160D8BFE}"/>
                </a:ext>
              </a:extLst>
            </p:cNvPr>
            <p:cNvCxnSpPr/>
            <p:nvPr/>
          </p:nvCxnSpPr>
          <p:spPr bwMode="auto">
            <a:xfrm>
              <a:off x="7999821" y="4719543"/>
              <a:ext cx="0" cy="65508"/>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75582E56-27C8-4D16-B853-62EB5529D9F3}"/>
              </a:ext>
            </a:extLst>
          </p:cNvPr>
          <p:cNvGrpSpPr/>
          <p:nvPr/>
        </p:nvGrpSpPr>
        <p:grpSpPr>
          <a:xfrm>
            <a:off x="5650640" y="4381818"/>
            <a:ext cx="1084600" cy="55842"/>
            <a:chOff x="5500652" y="5935202"/>
            <a:chExt cx="1256285" cy="79455"/>
          </a:xfrm>
        </p:grpSpPr>
        <p:cxnSp>
          <p:nvCxnSpPr>
            <p:cNvPr id="22" name="Straight Connector 21">
              <a:extLst>
                <a:ext uri="{FF2B5EF4-FFF2-40B4-BE49-F238E27FC236}">
                  <a16:creationId xmlns:a16="http://schemas.microsoft.com/office/drawing/2014/main" id="{EA93BCB3-97FF-4139-AB0A-C03801EE23AA}"/>
                </a:ext>
              </a:extLst>
            </p:cNvPr>
            <p:cNvCxnSpPr>
              <a:cxnSpLocks/>
            </p:cNvCxnSpPr>
            <p:nvPr/>
          </p:nvCxnSpPr>
          <p:spPr bwMode="auto">
            <a:xfrm>
              <a:off x="5500652"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244B02B-CAA4-440F-BA72-A2E747C99A75}"/>
                </a:ext>
              </a:extLst>
            </p:cNvPr>
            <p:cNvCxnSpPr>
              <a:cxnSpLocks/>
            </p:cNvCxnSpPr>
            <p:nvPr/>
          </p:nvCxnSpPr>
          <p:spPr bwMode="auto">
            <a:xfrm>
              <a:off x="58338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1231418-1700-439F-A82E-7BC744AC795E}"/>
                </a:ext>
              </a:extLst>
            </p:cNvPr>
            <p:cNvCxnSpPr>
              <a:cxnSpLocks/>
            </p:cNvCxnSpPr>
            <p:nvPr/>
          </p:nvCxnSpPr>
          <p:spPr bwMode="auto">
            <a:xfrm>
              <a:off x="60737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AE09395-5F1A-4C0A-A676-EDF5CFC3D1E0}"/>
                </a:ext>
              </a:extLst>
            </p:cNvPr>
            <p:cNvCxnSpPr>
              <a:cxnSpLocks/>
            </p:cNvCxnSpPr>
            <p:nvPr/>
          </p:nvCxnSpPr>
          <p:spPr bwMode="auto">
            <a:xfrm>
              <a:off x="6267868"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8C1DAED-F1D4-4C11-B022-9E324D1A8408}"/>
                </a:ext>
              </a:extLst>
            </p:cNvPr>
            <p:cNvCxnSpPr>
              <a:cxnSpLocks/>
            </p:cNvCxnSpPr>
            <p:nvPr/>
          </p:nvCxnSpPr>
          <p:spPr bwMode="auto">
            <a:xfrm>
              <a:off x="6420847"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45E113E-9A61-464D-A75D-FF7474580056}"/>
                </a:ext>
              </a:extLst>
            </p:cNvPr>
            <p:cNvCxnSpPr>
              <a:cxnSpLocks/>
            </p:cNvCxnSpPr>
            <p:nvPr/>
          </p:nvCxnSpPr>
          <p:spPr bwMode="auto">
            <a:xfrm>
              <a:off x="6538479"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5267814-3918-4329-BA1C-0151CACFBA1E}"/>
                </a:ext>
              </a:extLst>
            </p:cNvPr>
            <p:cNvCxnSpPr>
              <a:cxnSpLocks/>
            </p:cNvCxnSpPr>
            <p:nvPr/>
          </p:nvCxnSpPr>
          <p:spPr bwMode="auto">
            <a:xfrm>
              <a:off x="6653213"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EFE51D6-B28A-4143-9FB3-97E103C78D8C}"/>
                </a:ext>
              </a:extLst>
            </p:cNvPr>
            <p:cNvCxnSpPr>
              <a:cxnSpLocks/>
            </p:cNvCxnSpPr>
            <p:nvPr/>
          </p:nvCxnSpPr>
          <p:spPr bwMode="auto">
            <a:xfrm>
              <a:off x="6756937" y="5935202"/>
              <a:ext cx="0" cy="79455"/>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11BFB475-ADC4-4A95-A64F-77208442CE5B}"/>
              </a:ext>
            </a:extLst>
          </p:cNvPr>
          <p:cNvGrpSpPr/>
          <p:nvPr/>
        </p:nvGrpSpPr>
        <p:grpSpPr>
          <a:xfrm>
            <a:off x="7295509" y="4371703"/>
            <a:ext cx="1067864" cy="64388"/>
            <a:chOff x="5500652" y="5935202"/>
            <a:chExt cx="1256285" cy="79455"/>
          </a:xfrm>
        </p:grpSpPr>
        <p:cxnSp>
          <p:nvCxnSpPr>
            <p:cNvPr id="31" name="Straight Connector 30">
              <a:extLst>
                <a:ext uri="{FF2B5EF4-FFF2-40B4-BE49-F238E27FC236}">
                  <a16:creationId xmlns:a16="http://schemas.microsoft.com/office/drawing/2014/main" id="{CAFCF19E-B628-4E1C-9C07-58A94C0453BB}"/>
                </a:ext>
              </a:extLst>
            </p:cNvPr>
            <p:cNvCxnSpPr>
              <a:cxnSpLocks/>
            </p:cNvCxnSpPr>
            <p:nvPr/>
          </p:nvCxnSpPr>
          <p:spPr bwMode="auto">
            <a:xfrm>
              <a:off x="5500652"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B42B8B9-3DD6-4246-AFFB-0C5CC540BD3A}"/>
                </a:ext>
              </a:extLst>
            </p:cNvPr>
            <p:cNvCxnSpPr>
              <a:cxnSpLocks/>
            </p:cNvCxnSpPr>
            <p:nvPr/>
          </p:nvCxnSpPr>
          <p:spPr bwMode="auto">
            <a:xfrm>
              <a:off x="58338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62760D6-4A61-4E89-97CD-52AECD451F7A}"/>
                </a:ext>
              </a:extLst>
            </p:cNvPr>
            <p:cNvCxnSpPr>
              <a:cxnSpLocks/>
            </p:cNvCxnSpPr>
            <p:nvPr/>
          </p:nvCxnSpPr>
          <p:spPr bwMode="auto">
            <a:xfrm>
              <a:off x="6073746"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7AE7C5C-6510-4F46-89E1-D712957B620E}"/>
                </a:ext>
              </a:extLst>
            </p:cNvPr>
            <p:cNvCxnSpPr>
              <a:cxnSpLocks/>
            </p:cNvCxnSpPr>
            <p:nvPr/>
          </p:nvCxnSpPr>
          <p:spPr bwMode="auto">
            <a:xfrm>
              <a:off x="6267868"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244BC04-1333-442F-8381-101689A967BC}"/>
                </a:ext>
              </a:extLst>
            </p:cNvPr>
            <p:cNvCxnSpPr>
              <a:cxnSpLocks/>
            </p:cNvCxnSpPr>
            <p:nvPr/>
          </p:nvCxnSpPr>
          <p:spPr bwMode="auto">
            <a:xfrm>
              <a:off x="6420847"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AAE7182-03B2-4596-B7A0-A2D7B6E833E2}"/>
                </a:ext>
              </a:extLst>
            </p:cNvPr>
            <p:cNvCxnSpPr>
              <a:cxnSpLocks/>
            </p:cNvCxnSpPr>
            <p:nvPr/>
          </p:nvCxnSpPr>
          <p:spPr bwMode="auto">
            <a:xfrm>
              <a:off x="6538479"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B919A52-35A5-45F0-BF00-37777B145815}"/>
                </a:ext>
              </a:extLst>
            </p:cNvPr>
            <p:cNvCxnSpPr>
              <a:cxnSpLocks/>
            </p:cNvCxnSpPr>
            <p:nvPr/>
          </p:nvCxnSpPr>
          <p:spPr bwMode="auto">
            <a:xfrm>
              <a:off x="6653213" y="5935202"/>
              <a:ext cx="0" cy="7945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04D9163-86BC-4F44-9B33-6F743DC405D8}"/>
                </a:ext>
              </a:extLst>
            </p:cNvPr>
            <p:cNvCxnSpPr>
              <a:cxnSpLocks/>
            </p:cNvCxnSpPr>
            <p:nvPr/>
          </p:nvCxnSpPr>
          <p:spPr bwMode="auto">
            <a:xfrm>
              <a:off x="6756937" y="5935202"/>
              <a:ext cx="0" cy="79455"/>
            </a:xfrm>
            <a:prstGeom prst="line">
              <a:avLst/>
            </a:prstGeom>
            <a:noFill/>
            <a:ln w="28575" cap="flat" cmpd="sng" algn="ctr">
              <a:solidFill>
                <a:schemeClr val="bg1"/>
              </a:solidFill>
              <a:prstDash val="solid"/>
              <a:round/>
              <a:headEnd type="none" w="med" len="med"/>
              <a:tailEnd type="none" w="med" len="med"/>
            </a:ln>
            <a:effectLst/>
          </p:spPr>
        </p:cxnSp>
      </p:grpSp>
      <p:sp>
        <p:nvSpPr>
          <p:cNvPr id="59" name="Arrow: Right 58">
            <a:extLst>
              <a:ext uri="{FF2B5EF4-FFF2-40B4-BE49-F238E27FC236}">
                <a16:creationId xmlns:a16="http://schemas.microsoft.com/office/drawing/2014/main" id="{A7AF3C8D-F197-443B-B82C-A1188230E72B}"/>
              </a:ext>
            </a:extLst>
          </p:cNvPr>
          <p:cNvSpPr/>
          <p:nvPr/>
        </p:nvSpPr>
        <p:spPr bwMode="auto">
          <a:xfrm>
            <a:off x="6826885" y="1600201"/>
            <a:ext cx="1598881" cy="657427"/>
          </a:xfrm>
          <a:prstGeom prst="rightArrow">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Arrow: Right 59">
            <a:extLst>
              <a:ext uri="{FF2B5EF4-FFF2-40B4-BE49-F238E27FC236}">
                <a16:creationId xmlns:a16="http://schemas.microsoft.com/office/drawing/2014/main" id="{6F60A8B8-F556-4449-B623-EDADB4126397}"/>
              </a:ext>
            </a:extLst>
          </p:cNvPr>
          <p:cNvSpPr/>
          <p:nvPr/>
        </p:nvSpPr>
        <p:spPr bwMode="auto">
          <a:xfrm rot="10800000">
            <a:off x="5145519" y="1600200"/>
            <a:ext cx="1619569" cy="657427"/>
          </a:xfrm>
          <a:prstGeom prst="rightArrow">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TextBox 60">
            <a:extLst>
              <a:ext uri="{FF2B5EF4-FFF2-40B4-BE49-F238E27FC236}">
                <a16:creationId xmlns:a16="http://schemas.microsoft.com/office/drawing/2014/main" id="{22444218-936F-43E7-A507-AC834406A47E}"/>
              </a:ext>
            </a:extLst>
          </p:cNvPr>
          <p:cNvSpPr txBox="1"/>
          <p:nvPr/>
        </p:nvSpPr>
        <p:spPr bwMode="auto">
          <a:xfrm>
            <a:off x="5345509" y="1759637"/>
            <a:ext cx="141498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Decreased risk</a:t>
            </a:r>
          </a:p>
        </p:txBody>
      </p:sp>
      <p:sp>
        <p:nvSpPr>
          <p:cNvPr id="62" name="TextBox 61">
            <a:extLst>
              <a:ext uri="{FF2B5EF4-FFF2-40B4-BE49-F238E27FC236}">
                <a16:creationId xmlns:a16="http://schemas.microsoft.com/office/drawing/2014/main" id="{0F056C9D-4AE0-4523-ABDC-785FD697F4C0}"/>
              </a:ext>
            </a:extLst>
          </p:cNvPr>
          <p:cNvSpPr txBox="1"/>
          <p:nvPr/>
        </p:nvSpPr>
        <p:spPr bwMode="auto">
          <a:xfrm>
            <a:off x="6824976" y="1757254"/>
            <a:ext cx="143011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Increased risk</a:t>
            </a:r>
          </a:p>
        </p:txBody>
      </p:sp>
      <p:sp>
        <p:nvSpPr>
          <p:cNvPr id="63" name="TextBox 62">
            <a:extLst>
              <a:ext uri="{FF2B5EF4-FFF2-40B4-BE49-F238E27FC236}">
                <a16:creationId xmlns:a16="http://schemas.microsoft.com/office/drawing/2014/main" id="{017ECD6E-A0B1-4D4D-B456-BAD63D0DE16F}"/>
              </a:ext>
            </a:extLst>
          </p:cNvPr>
          <p:cNvSpPr txBox="1"/>
          <p:nvPr/>
        </p:nvSpPr>
        <p:spPr bwMode="auto">
          <a:xfrm>
            <a:off x="4947950" y="4396477"/>
            <a:ext cx="428559" cy="23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64" name="TextBox 63">
            <a:extLst>
              <a:ext uri="{FF2B5EF4-FFF2-40B4-BE49-F238E27FC236}">
                <a16:creationId xmlns:a16="http://schemas.microsoft.com/office/drawing/2014/main" id="{7FF294A9-7BA6-43F0-BD0C-A9B344CC233C}"/>
              </a:ext>
            </a:extLst>
          </p:cNvPr>
          <p:cNvSpPr txBox="1"/>
          <p:nvPr/>
        </p:nvSpPr>
        <p:spPr bwMode="auto">
          <a:xfrm>
            <a:off x="6666388" y="4410587"/>
            <a:ext cx="271382" cy="23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65" name="TextBox 64">
            <a:extLst>
              <a:ext uri="{FF2B5EF4-FFF2-40B4-BE49-F238E27FC236}">
                <a16:creationId xmlns:a16="http://schemas.microsoft.com/office/drawing/2014/main" id="{D8164A9F-8C84-43DE-9621-26057F7DA937}"/>
              </a:ext>
            </a:extLst>
          </p:cNvPr>
          <p:cNvSpPr txBox="1"/>
          <p:nvPr/>
        </p:nvSpPr>
        <p:spPr bwMode="auto">
          <a:xfrm>
            <a:off x="8252201" y="4396477"/>
            <a:ext cx="376647" cy="23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6" name="TextBox 65">
            <a:extLst>
              <a:ext uri="{FF2B5EF4-FFF2-40B4-BE49-F238E27FC236}">
                <a16:creationId xmlns:a16="http://schemas.microsoft.com/office/drawing/2014/main" id="{221AC99F-772A-46AB-AA08-D3BDE3974B32}"/>
              </a:ext>
            </a:extLst>
          </p:cNvPr>
          <p:cNvSpPr txBox="1"/>
          <p:nvPr/>
        </p:nvSpPr>
        <p:spPr bwMode="auto">
          <a:xfrm>
            <a:off x="6265214" y="4753626"/>
            <a:ext cx="1165414" cy="23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p:txBody>
      </p:sp>
      <p:grpSp>
        <p:nvGrpSpPr>
          <p:cNvPr id="54" name="Group 53">
            <a:extLst>
              <a:ext uri="{FF2B5EF4-FFF2-40B4-BE49-F238E27FC236}">
                <a16:creationId xmlns:a16="http://schemas.microsoft.com/office/drawing/2014/main" id="{0AA26D60-9B38-4F3F-A5CF-A01FEC935FD0}"/>
              </a:ext>
            </a:extLst>
          </p:cNvPr>
          <p:cNvGrpSpPr/>
          <p:nvPr/>
        </p:nvGrpSpPr>
        <p:grpSpPr>
          <a:xfrm>
            <a:off x="6351309" y="4059882"/>
            <a:ext cx="862884" cy="93306"/>
            <a:chOff x="7178351" y="2623457"/>
            <a:chExt cx="603380" cy="93306"/>
          </a:xfrm>
        </p:grpSpPr>
        <p:cxnSp>
          <p:nvCxnSpPr>
            <p:cNvPr id="55" name="Straight Connector 54">
              <a:extLst>
                <a:ext uri="{FF2B5EF4-FFF2-40B4-BE49-F238E27FC236}">
                  <a16:creationId xmlns:a16="http://schemas.microsoft.com/office/drawing/2014/main" id="{4386F24A-3ED5-40FB-A635-FF91420C4E29}"/>
                </a:ext>
              </a:extLst>
            </p:cNvPr>
            <p:cNvCxnSpPr>
              <a:cxnSpLocks/>
            </p:cNvCxnSpPr>
            <p:nvPr/>
          </p:nvCxnSpPr>
          <p:spPr bwMode="auto">
            <a:xfrm>
              <a:off x="7178351" y="2670110"/>
              <a:ext cx="6033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1863D25-B190-4501-B3E0-A64DD7EC7307}"/>
                </a:ext>
              </a:extLst>
            </p:cNvPr>
            <p:cNvCxnSpPr>
              <a:cxnSpLocks/>
            </p:cNvCxnSpPr>
            <p:nvPr/>
          </p:nvCxnSpPr>
          <p:spPr bwMode="auto">
            <a:xfrm>
              <a:off x="7178351" y="2623457"/>
              <a:ext cx="0" cy="93306"/>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94C4728-59C3-4EC0-9B69-2C3F44CDB49D}"/>
                </a:ext>
              </a:extLst>
            </p:cNvPr>
            <p:cNvCxnSpPr>
              <a:cxnSpLocks/>
            </p:cNvCxnSpPr>
            <p:nvPr/>
          </p:nvCxnSpPr>
          <p:spPr bwMode="auto">
            <a:xfrm>
              <a:off x="7781731" y="2623457"/>
              <a:ext cx="0" cy="93306"/>
            </a:xfrm>
            <a:prstGeom prst="line">
              <a:avLst/>
            </a:prstGeom>
            <a:noFill/>
            <a:ln w="28575" cap="flat" cmpd="sng" algn="ctr">
              <a:solidFill>
                <a:schemeClr val="bg1"/>
              </a:solidFill>
              <a:prstDash val="solid"/>
              <a:round/>
              <a:headEnd type="none" w="med" len="med"/>
              <a:tailEnd type="none" w="med" len="med"/>
            </a:ln>
            <a:effectLst/>
          </p:spPr>
        </p:cxnSp>
      </p:grpSp>
      <p:sp>
        <p:nvSpPr>
          <p:cNvPr id="58" name="Rectangle 57">
            <a:extLst>
              <a:ext uri="{FF2B5EF4-FFF2-40B4-BE49-F238E27FC236}">
                <a16:creationId xmlns:a16="http://schemas.microsoft.com/office/drawing/2014/main" id="{0B82F92D-4A38-4CE3-8DBF-C2F0967F3B5A}"/>
              </a:ext>
            </a:extLst>
          </p:cNvPr>
          <p:cNvSpPr/>
          <p:nvPr/>
        </p:nvSpPr>
        <p:spPr bwMode="auto">
          <a:xfrm>
            <a:off x="6730741" y="4049360"/>
            <a:ext cx="114349" cy="11434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8" name="Group 1">
            <a:extLst>
              <a:ext uri="{FF2B5EF4-FFF2-40B4-BE49-F238E27FC236}">
                <a16:creationId xmlns:a16="http://schemas.microsoft.com/office/drawing/2014/main" id="{117E0194-699E-49F0-A753-0C64EBFC4E3A}"/>
              </a:ext>
            </a:extLst>
          </p:cNvPr>
          <p:cNvGrpSpPr>
            <a:grpSpLocks/>
          </p:cNvGrpSpPr>
          <p:nvPr/>
        </p:nvGrpSpPr>
        <p:grpSpPr bwMode="auto">
          <a:xfrm>
            <a:off x="9392911" y="6213768"/>
            <a:ext cx="2488502" cy="449064"/>
            <a:chOff x="9602074" y="3550251"/>
            <a:chExt cx="2488502" cy="449257"/>
          </a:xfrm>
        </p:grpSpPr>
        <p:pic>
          <p:nvPicPr>
            <p:cNvPr id="70" name="Picture 69">
              <a:extLst>
                <a:ext uri="{FF2B5EF4-FFF2-40B4-BE49-F238E27FC236}">
                  <a16:creationId xmlns:a16="http://schemas.microsoft.com/office/drawing/2014/main" id="{D07CDB36-EE8D-4E1C-9497-9FF26610D7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1" name="Rectangle 8">
              <a:extLst>
                <a:ext uri="{FF2B5EF4-FFF2-40B4-BE49-F238E27FC236}">
                  <a16:creationId xmlns:a16="http://schemas.microsoft.com/office/drawing/2014/main" id="{BD0A5A54-E0A0-4548-BE12-391D1D61DE0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692116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C62C8-64DB-497D-99AD-CE042D091FEF}"/>
              </a:ext>
            </a:extLst>
          </p:cNvPr>
          <p:cNvSpPr>
            <a:spLocks noGrp="1"/>
          </p:cNvSpPr>
          <p:nvPr>
            <p:ph type="title"/>
          </p:nvPr>
        </p:nvSpPr>
        <p:spPr/>
        <p:txBody>
          <a:bodyPr/>
          <a:lstStyle/>
          <a:p>
            <a:r>
              <a:rPr lang="en-US" altLang="en-US" dirty="0"/>
              <a:t>GS-US-540-5773: </a:t>
            </a:r>
            <a:r>
              <a:rPr lang="en-US" dirty="0"/>
              <a:t>Race/Ethnicity and Remdesivir </a:t>
            </a:r>
            <a:br>
              <a:rPr lang="en-US" dirty="0"/>
            </a:br>
            <a:r>
              <a:rPr lang="en-US" dirty="0"/>
              <a:t>Outcomes in US Patients</a:t>
            </a:r>
          </a:p>
        </p:txBody>
      </p:sp>
      <p:sp>
        <p:nvSpPr>
          <p:cNvPr id="3" name="Content Placeholder 2">
            <a:extLst>
              <a:ext uri="{FF2B5EF4-FFF2-40B4-BE49-F238E27FC236}">
                <a16:creationId xmlns:a16="http://schemas.microsoft.com/office/drawing/2014/main" id="{18B8CBA8-8B58-4798-8509-280B32AD8346}"/>
              </a:ext>
            </a:extLst>
          </p:cNvPr>
          <p:cNvSpPr>
            <a:spLocks noGrp="1"/>
          </p:cNvSpPr>
          <p:nvPr>
            <p:ph idx="1"/>
          </p:nvPr>
        </p:nvSpPr>
        <p:spPr>
          <a:xfrm>
            <a:off x="604675" y="1513046"/>
            <a:ext cx="10877529" cy="1847877"/>
          </a:xfrm>
        </p:spPr>
        <p:txBody>
          <a:bodyPr/>
          <a:lstStyle/>
          <a:p>
            <a:pPr>
              <a:spcAft>
                <a:spcPts val="0"/>
              </a:spcAft>
            </a:pPr>
            <a:r>
              <a:rPr lang="en-US" sz="2200" dirty="0"/>
              <a:t>Analysis of US patients who received remdesivir for 5 or 10 days to determine if outcomes differ by self-reported race/ethnicity (N = 397; US only, n = 229)</a:t>
            </a:r>
            <a:r>
              <a:rPr lang="en-US" sz="2200" baseline="30000" dirty="0"/>
              <a:t>1</a:t>
            </a:r>
            <a:endParaRPr lang="en-US" sz="2200" dirty="0"/>
          </a:p>
          <a:p>
            <a:pPr lvl="1">
              <a:spcAft>
                <a:spcPts val="0"/>
              </a:spcAft>
            </a:pPr>
            <a:r>
              <a:rPr lang="en-US" sz="2000" dirty="0"/>
              <a:t>US patients: Asian, 8%; Black, 19%; Hispanic White, 7%; non-Hispanic White, 52%</a:t>
            </a:r>
          </a:p>
          <a:p>
            <a:pPr lvl="1">
              <a:spcAft>
                <a:spcPts val="0"/>
              </a:spcAft>
            </a:pPr>
            <a:r>
              <a:rPr lang="en-US" sz="2000" b="0" kern="0" dirty="0"/>
              <a:t>Current analysis combined </a:t>
            </a:r>
            <a:r>
              <a:rPr lang="en-US" sz="2000" dirty="0"/>
              <a:t>both remdesivir treatment </a:t>
            </a:r>
            <a:r>
              <a:rPr lang="en-US" sz="2000" b="0" kern="0" dirty="0"/>
              <a:t>arms because primary analysis demonstrated no efficacy difference</a:t>
            </a:r>
            <a:r>
              <a:rPr lang="en-US" sz="2000" b="0" kern="0" baseline="30000" dirty="0"/>
              <a:t>1,2</a:t>
            </a:r>
            <a:endParaRPr lang="en-US" sz="2000" dirty="0"/>
          </a:p>
          <a:p>
            <a:pPr lvl="1">
              <a:spcAft>
                <a:spcPts val="0"/>
              </a:spcAft>
            </a:pPr>
            <a:endParaRPr lang="en-US" sz="2400" dirty="0"/>
          </a:p>
        </p:txBody>
      </p:sp>
      <p:sp>
        <p:nvSpPr>
          <p:cNvPr id="4" name="Text Box 15">
            <a:extLst>
              <a:ext uri="{FF2B5EF4-FFF2-40B4-BE49-F238E27FC236}">
                <a16:creationId xmlns:a16="http://schemas.microsoft.com/office/drawing/2014/main" id="{23790D59-2CB3-4DFD-88F2-E252DF045E41}"/>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Mullane. IAS COVID-19 2020. Abstr 11834. 2. </a:t>
            </a:r>
            <a:r>
              <a:rPr lang="en-US" altLang="en-US" sz="1200" b="0" spc="-10" dirty="0">
                <a:solidFill>
                  <a:srgbClr val="455560"/>
                </a:solidFill>
                <a:latin typeface="Calibri" panose="020F0502020204030204" pitchFamily="34" charset="0"/>
                <a:cs typeface="Arial" panose="020B0604020202020204" pitchFamily="34" charset="0"/>
              </a:rPr>
              <a:t>Goldman. NEJM. 2020;383:1827. </a:t>
            </a:r>
            <a:endParaRPr lang="en-US" altLang="en-US" sz="1200" b="0" dirty="0">
              <a:solidFill>
                <a:srgbClr val="455560"/>
              </a:solidFill>
              <a:latin typeface="Calibri" panose="020F0502020204030204" pitchFamily="34" charset="0"/>
              <a:cs typeface="Arial" panose="020B0604020202020204" pitchFamily="34" charset="0"/>
            </a:endParaRPr>
          </a:p>
        </p:txBody>
      </p:sp>
      <p:grpSp>
        <p:nvGrpSpPr>
          <p:cNvPr id="29" name="Group 1">
            <a:extLst>
              <a:ext uri="{FF2B5EF4-FFF2-40B4-BE49-F238E27FC236}">
                <a16:creationId xmlns:a16="http://schemas.microsoft.com/office/drawing/2014/main" id="{238F160F-38FC-4ABE-A5E2-F8C1F2A56F13}"/>
              </a:ext>
            </a:extLst>
          </p:cNvPr>
          <p:cNvGrpSpPr>
            <a:grpSpLocks/>
          </p:cNvGrpSpPr>
          <p:nvPr/>
        </p:nvGrpSpPr>
        <p:grpSpPr bwMode="auto">
          <a:xfrm>
            <a:off x="9392911" y="6213768"/>
            <a:ext cx="2488502" cy="449064"/>
            <a:chOff x="9602074" y="3550251"/>
            <a:chExt cx="2488502" cy="449257"/>
          </a:xfrm>
        </p:grpSpPr>
        <p:pic>
          <p:nvPicPr>
            <p:cNvPr id="31" name="Picture 30">
              <a:extLst>
                <a:ext uri="{FF2B5EF4-FFF2-40B4-BE49-F238E27FC236}">
                  <a16:creationId xmlns:a16="http://schemas.microsoft.com/office/drawing/2014/main" id="{138EC1FF-369D-4ED8-8132-4A141480BF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33" name="Rectangle 8">
              <a:extLst>
                <a:ext uri="{FF2B5EF4-FFF2-40B4-BE49-F238E27FC236}">
                  <a16:creationId xmlns:a16="http://schemas.microsoft.com/office/drawing/2014/main" id="{CE959F7D-234E-4FAF-B65D-5D410139570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DCD76B56-A0F2-4314-BC7A-46649268D92F}"/>
              </a:ext>
            </a:extLst>
          </p:cNvPr>
          <p:cNvGraphicFramePr>
            <a:graphicFrameLocks/>
          </p:cNvGraphicFramePr>
          <p:nvPr>
            <p:extLst>
              <p:ext uri="{D42A27DB-BD31-4B8C-83A1-F6EECF244321}">
                <p14:modId xmlns:p14="http://schemas.microsoft.com/office/powerpoint/2010/main" val="441942106"/>
              </p:ext>
            </p:extLst>
          </p:nvPr>
        </p:nvGraphicFramePr>
        <p:xfrm>
          <a:off x="719138" y="3297863"/>
          <a:ext cx="10763250" cy="2834752"/>
        </p:xfrm>
        <a:graphic>
          <a:graphicData uri="http://schemas.openxmlformats.org/drawingml/2006/table">
            <a:tbl>
              <a:tblPr/>
              <a:tblGrid>
                <a:gridCol w="2222025">
                  <a:extLst>
                    <a:ext uri="{9D8B030D-6E8A-4147-A177-3AD203B41FA5}">
                      <a16:colId xmlns:a16="http://schemas.microsoft.com/office/drawing/2014/main" val="20000"/>
                    </a:ext>
                  </a:extLst>
                </a:gridCol>
                <a:gridCol w="1696825">
                  <a:extLst>
                    <a:ext uri="{9D8B030D-6E8A-4147-A177-3AD203B41FA5}">
                      <a16:colId xmlns:a16="http://schemas.microsoft.com/office/drawing/2014/main" val="20001"/>
                    </a:ext>
                  </a:extLst>
                </a:gridCol>
                <a:gridCol w="1685157">
                  <a:extLst>
                    <a:ext uri="{9D8B030D-6E8A-4147-A177-3AD203B41FA5}">
                      <a16:colId xmlns:a16="http://schemas.microsoft.com/office/drawing/2014/main" val="20002"/>
                    </a:ext>
                  </a:extLst>
                </a:gridCol>
                <a:gridCol w="1956954">
                  <a:extLst>
                    <a:ext uri="{9D8B030D-6E8A-4147-A177-3AD203B41FA5}">
                      <a16:colId xmlns:a16="http://schemas.microsoft.com/office/drawing/2014/main" val="1283314646"/>
                    </a:ext>
                  </a:extLst>
                </a:gridCol>
                <a:gridCol w="1956954">
                  <a:extLst>
                    <a:ext uri="{9D8B030D-6E8A-4147-A177-3AD203B41FA5}">
                      <a16:colId xmlns:a16="http://schemas.microsoft.com/office/drawing/2014/main" val="2221465641"/>
                    </a:ext>
                  </a:extLst>
                </a:gridCol>
                <a:gridCol w="1245335">
                  <a:extLst>
                    <a:ext uri="{9D8B030D-6E8A-4147-A177-3AD203B41FA5}">
                      <a16:colId xmlns:a16="http://schemas.microsoft.com/office/drawing/2014/main" val="257907174"/>
                    </a:ext>
                  </a:extLst>
                </a:gridCol>
              </a:tblGrid>
              <a:tr h="2120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Baseline 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Black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Asian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Hispanic White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Non-Hispanic White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Other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120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follow-up by Day 14,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2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sex at birth,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2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 65 yr or older,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2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Obese,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15928110"/>
                  </a:ext>
                </a:extLst>
              </a:tr>
              <a:tr h="122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CVD,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8580905"/>
                  </a:ext>
                </a:extLst>
              </a:tr>
              <a:tr h="1227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Diabetes,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5742470"/>
                  </a:ext>
                </a:extLst>
              </a:tr>
            </a:tbl>
          </a:graphicData>
        </a:graphic>
      </p:graphicFrame>
    </p:spTree>
    <p:extLst>
      <p:ext uri="{BB962C8B-B14F-4D97-AF65-F5344CB8AC3E}">
        <p14:creationId xmlns:p14="http://schemas.microsoft.com/office/powerpoint/2010/main" val="2295357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8" name="Group 167">
            <a:extLst>
              <a:ext uri="{FF2B5EF4-FFF2-40B4-BE49-F238E27FC236}">
                <a16:creationId xmlns:a16="http://schemas.microsoft.com/office/drawing/2014/main" id="{0EE7BA0B-7CE1-4B65-801D-EFB0FC6B84CD}"/>
              </a:ext>
            </a:extLst>
          </p:cNvPr>
          <p:cNvGrpSpPr/>
          <p:nvPr/>
        </p:nvGrpSpPr>
        <p:grpSpPr>
          <a:xfrm>
            <a:off x="2317950" y="4148057"/>
            <a:ext cx="2491733" cy="1775316"/>
            <a:chOff x="2317950" y="4156683"/>
            <a:chExt cx="2491733" cy="1775316"/>
          </a:xfrm>
        </p:grpSpPr>
        <p:sp>
          <p:nvSpPr>
            <p:cNvPr id="163" name="Rectangle 162">
              <a:extLst>
                <a:ext uri="{FF2B5EF4-FFF2-40B4-BE49-F238E27FC236}">
                  <a16:creationId xmlns:a16="http://schemas.microsoft.com/office/drawing/2014/main" id="{EDCB920F-6CA3-4E70-9CA0-83647BD31DF1}"/>
                </a:ext>
              </a:extLst>
            </p:cNvPr>
            <p:cNvSpPr/>
            <p:nvPr/>
          </p:nvSpPr>
          <p:spPr bwMode="auto">
            <a:xfrm>
              <a:off x="2317950" y="4359583"/>
              <a:ext cx="476119" cy="15724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E07CD17F-C0C8-4F6C-BF40-B5F2D7D1BEB8}"/>
                </a:ext>
              </a:extLst>
            </p:cNvPr>
            <p:cNvSpPr/>
            <p:nvPr/>
          </p:nvSpPr>
          <p:spPr bwMode="auto">
            <a:xfrm>
              <a:off x="2821853" y="4200125"/>
              <a:ext cx="476119" cy="17318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04120D7B-4E3C-4B30-8A2C-8BB95E24DBCA}"/>
                </a:ext>
              </a:extLst>
            </p:cNvPr>
            <p:cNvSpPr/>
            <p:nvPr/>
          </p:nvSpPr>
          <p:spPr bwMode="auto">
            <a:xfrm>
              <a:off x="3325756" y="4156683"/>
              <a:ext cx="476119" cy="177531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508EFF0C-076D-4934-BA8B-F6E21B0391DC}"/>
                </a:ext>
              </a:extLst>
            </p:cNvPr>
            <p:cNvSpPr/>
            <p:nvPr/>
          </p:nvSpPr>
          <p:spPr bwMode="auto">
            <a:xfrm>
              <a:off x="3829659" y="4359583"/>
              <a:ext cx="476119" cy="157241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C6A88EC4-B554-422D-98C5-2A495924539F}"/>
                </a:ext>
              </a:extLst>
            </p:cNvPr>
            <p:cNvSpPr/>
            <p:nvPr/>
          </p:nvSpPr>
          <p:spPr bwMode="auto">
            <a:xfrm>
              <a:off x="4333564" y="4457279"/>
              <a:ext cx="476119" cy="1474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9" name="Group 168">
            <a:extLst>
              <a:ext uri="{FF2B5EF4-FFF2-40B4-BE49-F238E27FC236}">
                <a16:creationId xmlns:a16="http://schemas.microsoft.com/office/drawing/2014/main" id="{9BF87795-EE79-4A88-A905-AD39EE25358A}"/>
              </a:ext>
            </a:extLst>
          </p:cNvPr>
          <p:cNvGrpSpPr/>
          <p:nvPr/>
        </p:nvGrpSpPr>
        <p:grpSpPr>
          <a:xfrm>
            <a:off x="5066067" y="3954741"/>
            <a:ext cx="2491733" cy="1968632"/>
            <a:chOff x="2317950" y="3963367"/>
            <a:chExt cx="2491733" cy="1968632"/>
          </a:xfrm>
        </p:grpSpPr>
        <p:sp>
          <p:nvSpPr>
            <p:cNvPr id="170" name="Rectangle 169">
              <a:extLst>
                <a:ext uri="{FF2B5EF4-FFF2-40B4-BE49-F238E27FC236}">
                  <a16:creationId xmlns:a16="http://schemas.microsoft.com/office/drawing/2014/main" id="{CE6A21B4-A057-42E2-AF2A-D57FEC463BB0}"/>
                </a:ext>
              </a:extLst>
            </p:cNvPr>
            <p:cNvSpPr/>
            <p:nvPr/>
          </p:nvSpPr>
          <p:spPr bwMode="auto">
            <a:xfrm>
              <a:off x="2317950" y="4359583"/>
              <a:ext cx="476119" cy="15724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D42FFD07-C029-45D7-A05B-8721D656B88A}"/>
                </a:ext>
              </a:extLst>
            </p:cNvPr>
            <p:cNvSpPr/>
            <p:nvPr/>
          </p:nvSpPr>
          <p:spPr bwMode="auto">
            <a:xfrm>
              <a:off x="2821853" y="3963367"/>
              <a:ext cx="476119" cy="19686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191E02C3-2B36-441F-981B-1B608D28706D}"/>
                </a:ext>
              </a:extLst>
            </p:cNvPr>
            <p:cNvSpPr/>
            <p:nvPr/>
          </p:nvSpPr>
          <p:spPr bwMode="auto">
            <a:xfrm>
              <a:off x="3325756" y="4151743"/>
              <a:ext cx="476119" cy="17802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1983D49C-D5C1-477B-AFB5-D14E6303DFBF}"/>
                </a:ext>
              </a:extLst>
            </p:cNvPr>
            <p:cNvSpPr/>
            <p:nvPr/>
          </p:nvSpPr>
          <p:spPr bwMode="auto">
            <a:xfrm>
              <a:off x="3829659" y="4359583"/>
              <a:ext cx="476119" cy="157241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AEE30624-05AC-4318-844C-3B410FB5337D}"/>
                </a:ext>
              </a:extLst>
            </p:cNvPr>
            <p:cNvSpPr/>
            <p:nvPr/>
          </p:nvSpPr>
          <p:spPr bwMode="auto">
            <a:xfrm>
              <a:off x="4333564" y="4457279"/>
              <a:ext cx="476119" cy="1474719"/>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5" name="Group 174">
            <a:extLst>
              <a:ext uri="{FF2B5EF4-FFF2-40B4-BE49-F238E27FC236}">
                <a16:creationId xmlns:a16="http://schemas.microsoft.com/office/drawing/2014/main" id="{10404205-6412-47ED-B4BA-03DC2B95B980}"/>
              </a:ext>
            </a:extLst>
          </p:cNvPr>
          <p:cNvGrpSpPr/>
          <p:nvPr/>
        </p:nvGrpSpPr>
        <p:grpSpPr>
          <a:xfrm>
            <a:off x="7814184" y="5687207"/>
            <a:ext cx="2491733" cy="236165"/>
            <a:chOff x="2317950" y="5695833"/>
            <a:chExt cx="2491733" cy="236165"/>
          </a:xfrm>
        </p:grpSpPr>
        <p:sp>
          <p:nvSpPr>
            <p:cNvPr id="176" name="Rectangle 175">
              <a:extLst>
                <a:ext uri="{FF2B5EF4-FFF2-40B4-BE49-F238E27FC236}">
                  <a16:creationId xmlns:a16="http://schemas.microsoft.com/office/drawing/2014/main" id="{9759F6B6-668B-458F-947F-D6DBCAB21E95}"/>
                </a:ext>
              </a:extLst>
            </p:cNvPr>
            <p:cNvSpPr/>
            <p:nvPr/>
          </p:nvSpPr>
          <p:spPr bwMode="auto">
            <a:xfrm>
              <a:off x="2317950" y="5695833"/>
              <a:ext cx="476119" cy="23616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F966E7EB-1365-408C-8E3E-057528FB65F5}"/>
                </a:ext>
              </a:extLst>
            </p:cNvPr>
            <p:cNvSpPr/>
            <p:nvPr/>
          </p:nvSpPr>
          <p:spPr bwMode="auto">
            <a:xfrm>
              <a:off x="2821853" y="5789384"/>
              <a:ext cx="476119" cy="14261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DD72D30D-4642-4D59-9CFA-150894CF380A}"/>
                </a:ext>
              </a:extLst>
            </p:cNvPr>
            <p:cNvSpPr/>
            <p:nvPr/>
          </p:nvSpPr>
          <p:spPr bwMode="auto">
            <a:xfrm>
              <a:off x="3325756" y="5812589"/>
              <a:ext cx="476119" cy="11940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7124F5B2-9286-4BAD-9D5C-D447B11A1EEB}"/>
                </a:ext>
              </a:extLst>
            </p:cNvPr>
            <p:cNvSpPr/>
            <p:nvPr/>
          </p:nvSpPr>
          <p:spPr bwMode="auto">
            <a:xfrm>
              <a:off x="3829659" y="5695833"/>
              <a:ext cx="476119" cy="23616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06EC77B0-009F-4697-A40A-1419D9F41589}"/>
                </a:ext>
              </a:extLst>
            </p:cNvPr>
            <p:cNvSpPr/>
            <p:nvPr/>
          </p:nvSpPr>
          <p:spPr bwMode="auto">
            <a:xfrm>
              <a:off x="4333564" y="5739150"/>
              <a:ext cx="476119" cy="192848"/>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E59ADD88-F83C-48C0-BEFC-72A8C5F6868E}"/>
              </a:ext>
            </a:extLst>
          </p:cNvPr>
          <p:cNvSpPr>
            <a:spLocks noGrp="1"/>
          </p:cNvSpPr>
          <p:nvPr>
            <p:ph type="title"/>
          </p:nvPr>
        </p:nvSpPr>
        <p:spPr/>
        <p:txBody>
          <a:bodyPr/>
          <a:lstStyle/>
          <a:p>
            <a:r>
              <a:rPr lang="en-US" altLang="en-US" dirty="0"/>
              <a:t>GS-US-540-5773: Day </a:t>
            </a:r>
            <a:r>
              <a:rPr lang="en-US" dirty="0"/>
              <a:t>14 Discharge, Clinical Improvement, and Mortality by Race/Ethnicity</a:t>
            </a:r>
          </a:p>
        </p:txBody>
      </p:sp>
      <p:sp>
        <p:nvSpPr>
          <p:cNvPr id="25" name="Content Placeholder 24">
            <a:extLst>
              <a:ext uri="{FF2B5EF4-FFF2-40B4-BE49-F238E27FC236}">
                <a16:creationId xmlns:a16="http://schemas.microsoft.com/office/drawing/2014/main" id="{E14B7B36-EA0A-45A0-B15A-5CD12EEEFBFF}"/>
              </a:ext>
            </a:extLst>
          </p:cNvPr>
          <p:cNvSpPr>
            <a:spLocks noGrp="1"/>
          </p:cNvSpPr>
          <p:nvPr>
            <p:ph idx="1"/>
          </p:nvPr>
        </p:nvSpPr>
        <p:spPr>
          <a:xfrm>
            <a:off x="604675" y="1513047"/>
            <a:ext cx="10877529" cy="1139803"/>
          </a:xfrm>
        </p:spPr>
        <p:txBody>
          <a:bodyPr/>
          <a:lstStyle/>
          <a:p>
            <a:pPr>
              <a:spcAft>
                <a:spcPts val="0"/>
              </a:spcAft>
            </a:pPr>
            <a:r>
              <a:rPr lang="en-US" sz="1800" dirty="0"/>
              <a:t>After adjustment for BL factors, including O</a:t>
            </a:r>
            <a:r>
              <a:rPr lang="en-US" sz="1800" baseline="-25000" dirty="0"/>
              <a:t>2</a:t>
            </a:r>
            <a:r>
              <a:rPr lang="en-US" sz="1800" dirty="0"/>
              <a:t> support, demographics, and comorbidities, clinical improvement rate significantly higher in Black vs NHW patients (</a:t>
            </a:r>
            <a:r>
              <a:rPr lang="en-US" sz="1800" i="1" dirty="0"/>
              <a:t>P</a:t>
            </a:r>
            <a:r>
              <a:rPr lang="en-US" sz="1800" dirty="0"/>
              <a:t> &lt;.05); p</a:t>
            </a:r>
            <a:r>
              <a:rPr lang="en-US" sz="1800" b="0" dirty="0">
                <a:solidFill>
                  <a:schemeClr val="bg1"/>
                </a:solidFill>
                <a:cs typeface="Calibri" panose="020F0502020204030204" pitchFamily="34" charset="0"/>
              </a:rPr>
              <a:t>airwise differences between other race/ethnic groups and clinical improvement, and between any race/ethnic groups and either mortality or discharge not statistically significant</a:t>
            </a:r>
          </a:p>
          <a:p>
            <a:pPr>
              <a:spcAft>
                <a:spcPts val="0"/>
              </a:spcAft>
            </a:pPr>
            <a:endParaRPr lang="en-US" sz="1800" dirty="0"/>
          </a:p>
        </p:txBody>
      </p:sp>
      <p:sp>
        <p:nvSpPr>
          <p:cNvPr id="4" name="Text Box 15">
            <a:extLst>
              <a:ext uri="{FF2B5EF4-FFF2-40B4-BE49-F238E27FC236}">
                <a16:creationId xmlns:a16="http://schemas.microsoft.com/office/drawing/2014/main" id="{FDCBF402-522F-4CD8-98B9-3CBB2C9F3790}"/>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Mullane. IAS COVID-19 2020. Abstr 11834.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1" name="Group 1">
            <a:extLst>
              <a:ext uri="{FF2B5EF4-FFF2-40B4-BE49-F238E27FC236}">
                <a16:creationId xmlns:a16="http://schemas.microsoft.com/office/drawing/2014/main" id="{317A482F-E69B-4822-B34A-268031649E98}"/>
              </a:ext>
            </a:extLst>
          </p:cNvPr>
          <p:cNvGrpSpPr>
            <a:grpSpLocks/>
          </p:cNvGrpSpPr>
          <p:nvPr/>
        </p:nvGrpSpPr>
        <p:grpSpPr bwMode="auto">
          <a:xfrm>
            <a:off x="9392911" y="6213768"/>
            <a:ext cx="2488502" cy="449064"/>
            <a:chOff x="9602074" y="3550251"/>
            <a:chExt cx="2488502" cy="449257"/>
          </a:xfrm>
        </p:grpSpPr>
        <p:pic>
          <p:nvPicPr>
            <p:cNvPr id="22" name="Picture 21">
              <a:extLst>
                <a:ext uri="{FF2B5EF4-FFF2-40B4-BE49-F238E27FC236}">
                  <a16:creationId xmlns:a16="http://schemas.microsoft.com/office/drawing/2014/main" id="{C2A101AD-E400-48A8-80DF-A61B3791A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45A4EA24-FF34-4E44-8917-D5BE9EB4D24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5" name="Straight Connector 4">
            <a:extLst>
              <a:ext uri="{FF2B5EF4-FFF2-40B4-BE49-F238E27FC236}">
                <a16:creationId xmlns:a16="http://schemas.microsoft.com/office/drawing/2014/main" id="{56BAEDAC-984F-4576-B27E-E6D75CB915C8}"/>
              </a:ext>
            </a:extLst>
          </p:cNvPr>
          <p:cNvCxnSpPr>
            <a:cxnSpLocks/>
          </p:cNvCxnSpPr>
          <p:nvPr/>
        </p:nvCxnSpPr>
        <p:spPr bwMode="auto">
          <a:xfrm>
            <a:off x="2191110" y="5934973"/>
            <a:ext cx="824147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E5DD6ACB-4FBC-4A95-A3DF-5952A2162356}"/>
              </a:ext>
            </a:extLst>
          </p:cNvPr>
          <p:cNvCxnSpPr>
            <a:cxnSpLocks/>
          </p:cNvCxnSpPr>
          <p:nvPr/>
        </p:nvCxnSpPr>
        <p:spPr bwMode="auto">
          <a:xfrm flipV="1">
            <a:off x="2199736" y="3562709"/>
            <a:ext cx="0" cy="2380891"/>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E1BE1C2-D0DF-4E5B-A285-2F23461A2132}"/>
              </a:ext>
            </a:extLst>
          </p:cNvPr>
          <p:cNvCxnSpPr>
            <a:cxnSpLocks/>
          </p:cNvCxnSpPr>
          <p:nvPr/>
        </p:nvCxnSpPr>
        <p:spPr bwMode="auto">
          <a:xfrm flipH="1">
            <a:off x="2133072" y="35650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E79ECCE-8DAA-45FC-B83A-5BBAA77977C9}"/>
              </a:ext>
            </a:extLst>
          </p:cNvPr>
          <p:cNvCxnSpPr>
            <a:cxnSpLocks/>
          </p:cNvCxnSpPr>
          <p:nvPr/>
        </p:nvCxnSpPr>
        <p:spPr bwMode="auto">
          <a:xfrm flipH="1">
            <a:off x="2133072" y="40390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090D33B-E0F7-4754-ACB7-6C3D63ACFC5A}"/>
              </a:ext>
            </a:extLst>
          </p:cNvPr>
          <p:cNvCxnSpPr>
            <a:cxnSpLocks/>
          </p:cNvCxnSpPr>
          <p:nvPr/>
        </p:nvCxnSpPr>
        <p:spPr bwMode="auto">
          <a:xfrm flipH="1">
            <a:off x="2133072" y="45130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7BA415C-BD95-482D-920B-8323C79697B6}"/>
              </a:ext>
            </a:extLst>
          </p:cNvPr>
          <p:cNvCxnSpPr>
            <a:cxnSpLocks/>
          </p:cNvCxnSpPr>
          <p:nvPr/>
        </p:nvCxnSpPr>
        <p:spPr bwMode="auto">
          <a:xfrm flipH="1">
            <a:off x="2133072" y="49870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E01BCBC-314F-4843-8BBB-F783685DEFEC}"/>
              </a:ext>
            </a:extLst>
          </p:cNvPr>
          <p:cNvCxnSpPr>
            <a:cxnSpLocks/>
          </p:cNvCxnSpPr>
          <p:nvPr/>
        </p:nvCxnSpPr>
        <p:spPr bwMode="auto">
          <a:xfrm flipH="1">
            <a:off x="2133072" y="54609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2A0990-1580-4C8C-B50C-CE4174B18D36}"/>
              </a:ext>
            </a:extLst>
          </p:cNvPr>
          <p:cNvCxnSpPr>
            <a:cxnSpLocks/>
          </p:cNvCxnSpPr>
          <p:nvPr/>
        </p:nvCxnSpPr>
        <p:spPr bwMode="auto">
          <a:xfrm flipH="1">
            <a:off x="2133072" y="59349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EF50609-60D5-4F9F-BDB6-27870C92FF67}"/>
              </a:ext>
            </a:extLst>
          </p:cNvPr>
          <p:cNvCxnSpPr>
            <a:cxnSpLocks/>
          </p:cNvCxnSpPr>
          <p:nvPr/>
        </p:nvCxnSpPr>
        <p:spPr bwMode="auto">
          <a:xfrm>
            <a:off x="2199736" y="59349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B21E0A1-6044-4160-A325-A285805554D5}"/>
              </a:ext>
            </a:extLst>
          </p:cNvPr>
          <p:cNvCxnSpPr>
            <a:cxnSpLocks/>
          </p:cNvCxnSpPr>
          <p:nvPr/>
        </p:nvCxnSpPr>
        <p:spPr bwMode="auto">
          <a:xfrm>
            <a:off x="4944017" y="59349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D57B6DC-3569-4FD6-8900-C411D7169066}"/>
              </a:ext>
            </a:extLst>
          </p:cNvPr>
          <p:cNvCxnSpPr>
            <a:cxnSpLocks/>
          </p:cNvCxnSpPr>
          <p:nvPr/>
        </p:nvCxnSpPr>
        <p:spPr bwMode="auto">
          <a:xfrm>
            <a:off x="7688298" y="59349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0F34A9A-4B3B-49AD-A86A-1B590E3AC308}"/>
              </a:ext>
            </a:extLst>
          </p:cNvPr>
          <p:cNvCxnSpPr>
            <a:cxnSpLocks/>
          </p:cNvCxnSpPr>
          <p:nvPr/>
        </p:nvCxnSpPr>
        <p:spPr bwMode="auto">
          <a:xfrm>
            <a:off x="10432580" y="59349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78B649C-7DD9-46AA-AB1E-881D12F1385B}"/>
              </a:ext>
            </a:extLst>
          </p:cNvPr>
          <p:cNvCxnSpPr>
            <a:cxnSpLocks/>
          </p:cNvCxnSpPr>
          <p:nvPr/>
        </p:nvCxnSpPr>
        <p:spPr bwMode="auto">
          <a:xfrm>
            <a:off x="2352236" y="3105514"/>
            <a:ext cx="243542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E50D1C5-4548-40E7-82C6-71EECC344683}"/>
              </a:ext>
            </a:extLst>
          </p:cNvPr>
          <p:cNvCxnSpPr>
            <a:cxnSpLocks/>
          </p:cNvCxnSpPr>
          <p:nvPr/>
        </p:nvCxnSpPr>
        <p:spPr bwMode="auto">
          <a:xfrm>
            <a:off x="5083934" y="3105514"/>
            <a:ext cx="243542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73A2243-0AD5-4E3C-9E45-7771808D4D51}"/>
              </a:ext>
            </a:extLst>
          </p:cNvPr>
          <p:cNvCxnSpPr>
            <a:cxnSpLocks/>
          </p:cNvCxnSpPr>
          <p:nvPr/>
        </p:nvCxnSpPr>
        <p:spPr bwMode="auto">
          <a:xfrm>
            <a:off x="7815632" y="3105514"/>
            <a:ext cx="2435424"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5F566E97-CC00-479E-9E7C-9C2600459C9E}"/>
              </a:ext>
            </a:extLst>
          </p:cNvPr>
          <p:cNvSpPr txBox="1"/>
          <p:nvPr/>
        </p:nvSpPr>
        <p:spPr bwMode="auto">
          <a:xfrm>
            <a:off x="2352236" y="2770297"/>
            <a:ext cx="24354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Discharge</a:t>
            </a:r>
          </a:p>
        </p:txBody>
      </p:sp>
      <p:sp>
        <p:nvSpPr>
          <p:cNvPr id="35" name="TextBox 34">
            <a:extLst>
              <a:ext uri="{FF2B5EF4-FFF2-40B4-BE49-F238E27FC236}">
                <a16:creationId xmlns:a16="http://schemas.microsoft.com/office/drawing/2014/main" id="{AB5DE3A2-5CEF-4CFD-8D51-6AAD77E2198B}"/>
              </a:ext>
            </a:extLst>
          </p:cNvPr>
          <p:cNvSpPr txBox="1"/>
          <p:nvPr/>
        </p:nvSpPr>
        <p:spPr bwMode="auto">
          <a:xfrm>
            <a:off x="4808696" y="2770297"/>
            <a:ext cx="300257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Point Clinical Improvement</a:t>
            </a:r>
          </a:p>
        </p:txBody>
      </p:sp>
      <p:sp>
        <p:nvSpPr>
          <p:cNvPr id="36" name="TextBox 35">
            <a:extLst>
              <a:ext uri="{FF2B5EF4-FFF2-40B4-BE49-F238E27FC236}">
                <a16:creationId xmlns:a16="http://schemas.microsoft.com/office/drawing/2014/main" id="{F8500CFA-2D39-48B5-9743-E1562AEC079F}"/>
              </a:ext>
            </a:extLst>
          </p:cNvPr>
          <p:cNvSpPr txBox="1"/>
          <p:nvPr/>
        </p:nvSpPr>
        <p:spPr bwMode="auto">
          <a:xfrm>
            <a:off x="7815632" y="2770297"/>
            <a:ext cx="243542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a:t>
            </a:r>
          </a:p>
        </p:txBody>
      </p:sp>
      <p:grpSp>
        <p:nvGrpSpPr>
          <p:cNvPr id="181" name="Group 180">
            <a:extLst>
              <a:ext uri="{FF2B5EF4-FFF2-40B4-BE49-F238E27FC236}">
                <a16:creationId xmlns:a16="http://schemas.microsoft.com/office/drawing/2014/main" id="{4A24C844-FAED-4B6B-985E-6F1B738B2A78}"/>
              </a:ext>
            </a:extLst>
          </p:cNvPr>
          <p:cNvGrpSpPr/>
          <p:nvPr/>
        </p:nvGrpSpPr>
        <p:grpSpPr>
          <a:xfrm>
            <a:off x="3795624" y="2401568"/>
            <a:ext cx="5174573" cy="338554"/>
            <a:chOff x="3795624" y="2401568"/>
            <a:chExt cx="5174573" cy="338554"/>
          </a:xfrm>
        </p:grpSpPr>
        <p:sp>
          <p:nvSpPr>
            <p:cNvPr id="37" name="TextBox 36">
              <a:extLst>
                <a:ext uri="{FF2B5EF4-FFF2-40B4-BE49-F238E27FC236}">
                  <a16:creationId xmlns:a16="http://schemas.microsoft.com/office/drawing/2014/main" id="{F6F92C18-9BF6-4C9A-9121-C660D368D3F8}"/>
                </a:ext>
              </a:extLst>
            </p:cNvPr>
            <p:cNvSpPr txBox="1"/>
            <p:nvPr/>
          </p:nvSpPr>
          <p:spPr bwMode="auto">
            <a:xfrm>
              <a:off x="3921530" y="2401568"/>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Asian</a:t>
              </a:r>
            </a:p>
          </p:txBody>
        </p:sp>
        <p:sp>
          <p:nvSpPr>
            <p:cNvPr id="38" name="TextBox 37">
              <a:extLst>
                <a:ext uri="{FF2B5EF4-FFF2-40B4-BE49-F238E27FC236}">
                  <a16:creationId xmlns:a16="http://schemas.microsoft.com/office/drawing/2014/main" id="{E9D79DD0-C481-4EB1-9A68-524CB8B80B46}"/>
                </a:ext>
              </a:extLst>
            </p:cNvPr>
            <p:cNvSpPr txBox="1"/>
            <p:nvPr/>
          </p:nvSpPr>
          <p:spPr bwMode="auto">
            <a:xfrm>
              <a:off x="4965187" y="2401568"/>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Black</a:t>
              </a:r>
            </a:p>
          </p:txBody>
        </p:sp>
        <p:sp>
          <p:nvSpPr>
            <p:cNvPr id="39" name="TextBox 38">
              <a:extLst>
                <a:ext uri="{FF2B5EF4-FFF2-40B4-BE49-F238E27FC236}">
                  <a16:creationId xmlns:a16="http://schemas.microsoft.com/office/drawing/2014/main" id="{27445299-5143-4417-9B10-03BCE7A66445}"/>
                </a:ext>
              </a:extLst>
            </p:cNvPr>
            <p:cNvSpPr txBox="1"/>
            <p:nvPr/>
          </p:nvSpPr>
          <p:spPr bwMode="auto">
            <a:xfrm>
              <a:off x="6008844" y="2401568"/>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HW</a:t>
              </a:r>
            </a:p>
          </p:txBody>
        </p:sp>
        <p:sp>
          <p:nvSpPr>
            <p:cNvPr id="40" name="TextBox 39">
              <a:extLst>
                <a:ext uri="{FF2B5EF4-FFF2-40B4-BE49-F238E27FC236}">
                  <a16:creationId xmlns:a16="http://schemas.microsoft.com/office/drawing/2014/main" id="{BF7EE18A-4530-4F8B-AA73-3F7F346E6B76}"/>
                </a:ext>
              </a:extLst>
            </p:cNvPr>
            <p:cNvSpPr txBox="1"/>
            <p:nvPr/>
          </p:nvSpPr>
          <p:spPr bwMode="auto">
            <a:xfrm>
              <a:off x="7052501" y="2401568"/>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NHW</a:t>
              </a:r>
            </a:p>
          </p:txBody>
        </p:sp>
        <p:sp>
          <p:nvSpPr>
            <p:cNvPr id="41" name="TextBox 40">
              <a:extLst>
                <a:ext uri="{FF2B5EF4-FFF2-40B4-BE49-F238E27FC236}">
                  <a16:creationId xmlns:a16="http://schemas.microsoft.com/office/drawing/2014/main" id="{D2C14463-50F7-4E18-8342-8646B6CD304A}"/>
                </a:ext>
              </a:extLst>
            </p:cNvPr>
            <p:cNvSpPr txBox="1"/>
            <p:nvPr/>
          </p:nvSpPr>
          <p:spPr bwMode="auto">
            <a:xfrm>
              <a:off x="8096156" y="2401568"/>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a:t>
              </a:r>
            </a:p>
          </p:txBody>
        </p:sp>
        <p:sp>
          <p:nvSpPr>
            <p:cNvPr id="42" name="Rectangle 41">
              <a:extLst>
                <a:ext uri="{FF2B5EF4-FFF2-40B4-BE49-F238E27FC236}">
                  <a16:creationId xmlns:a16="http://schemas.microsoft.com/office/drawing/2014/main" id="{ADBC9AF7-03B6-4A6F-B209-1AEC54E47DC7}"/>
                </a:ext>
              </a:extLst>
            </p:cNvPr>
            <p:cNvSpPr/>
            <p:nvPr/>
          </p:nvSpPr>
          <p:spPr bwMode="auto">
            <a:xfrm>
              <a:off x="3795624" y="2495710"/>
              <a:ext cx="163663" cy="1636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6FC92EEC-E63D-4023-9A8A-DC23267A49A3}"/>
                </a:ext>
              </a:extLst>
            </p:cNvPr>
            <p:cNvSpPr/>
            <p:nvPr/>
          </p:nvSpPr>
          <p:spPr bwMode="auto">
            <a:xfrm>
              <a:off x="4840524" y="2495710"/>
              <a:ext cx="163663" cy="1636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A05EF04C-32E1-40CA-AC99-5D029BEBE472}"/>
                </a:ext>
              </a:extLst>
            </p:cNvPr>
            <p:cNvSpPr/>
            <p:nvPr/>
          </p:nvSpPr>
          <p:spPr bwMode="auto">
            <a:xfrm>
              <a:off x="5885424" y="2495710"/>
              <a:ext cx="163663" cy="16366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6D688FDC-6371-42C8-BA59-DD3833963403}"/>
                </a:ext>
              </a:extLst>
            </p:cNvPr>
            <p:cNvSpPr/>
            <p:nvPr/>
          </p:nvSpPr>
          <p:spPr bwMode="auto">
            <a:xfrm>
              <a:off x="6930324" y="2495710"/>
              <a:ext cx="163663" cy="16366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0CC761A1-D028-4E49-8425-0B23CC691088}"/>
                </a:ext>
              </a:extLst>
            </p:cNvPr>
            <p:cNvSpPr/>
            <p:nvPr/>
          </p:nvSpPr>
          <p:spPr bwMode="auto">
            <a:xfrm>
              <a:off x="7975225" y="2495710"/>
              <a:ext cx="163663" cy="16366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 name="TextBox 46">
            <a:extLst>
              <a:ext uri="{FF2B5EF4-FFF2-40B4-BE49-F238E27FC236}">
                <a16:creationId xmlns:a16="http://schemas.microsoft.com/office/drawing/2014/main" id="{2E0C62D7-0F59-4850-AAC7-22A423432CD5}"/>
              </a:ext>
            </a:extLst>
          </p:cNvPr>
          <p:cNvSpPr txBox="1"/>
          <p:nvPr/>
        </p:nvSpPr>
        <p:spPr bwMode="auto">
          <a:xfrm>
            <a:off x="1610617" y="3376686"/>
            <a:ext cx="556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8" name="TextBox 47">
            <a:extLst>
              <a:ext uri="{FF2B5EF4-FFF2-40B4-BE49-F238E27FC236}">
                <a16:creationId xmlns:a16="http://schemas.microsoft.com/office/drawing/2014/main" id="{C4653D9F-5451-4B07-BD5B-949390CCFEE7}"/>
              </a:ext>
            </a:extLst>
          </p:cNvPr>
          <p:cNvSpPr txBox="1"/>
          <p:nvPr/>
        </p:nvSpPr>
        <p:spPr bwMode="auto">
          <a:xfrm>
            <a:off x="1610617" y="3848009"/>
            <a:ext cx="556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D3F0530F-966C-4CDB-882B-6A7C23748B15}"/>
              </a:ext>
            </a:extLst>
          </p:cNvPr>
          <p:cNvSpPr txBox="1"/>
          <p:nvPr/>
        </p:nvSpPr>
        <p:spPr bwMode="auto">
          <a:xfrm>
            <a:off x="1610617" y="4319332"/>
            <a:ext cx="556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 name="TextBox 49">
            <a:extLst>
              <a:ext uri="{FF2B5EF4-FFF2-40B4-BE49-F238E27FC236}">
                <a16:creationId xmlns:a16="http://schemas.microsoft.com/office/drawing/2014/main" id="{AFFD402C-16B5-4DF0-B32F-6120355DB1D1}"/>
              </a:ext>
            </a:extLst>
          </p:cNvPr>
          <p:cNvSpPr txBox="1"/>
          <p:nvPr/>
        </p:nvSpPr>
        <p:spPr bwMode="auto">
          <a:xfrm>
            <a:off x="1610617" y="4790655"/>
            <a:ext cx="556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1" name="TextBox 50">
            <a:extLst>
              <a:ext uri="{FF2B5EF4-FFF2-40B4-BE49-F238E27FC236}">
                <a16:creationId xmlns:a16="http://schemas.microsoft.com/office/drawing/2014/main" id="{018755F4-D5E8-4426-B132-D72A39CA8751}"/>
              </a:ext>
            </a:extLst>
          </p:cNvPr>
          <p:cNvSpPr txBox="1"/>
          <p:nvPr/>
        </p:nvSpPr>
        <p:spPr bwMode="auto">
          <a:xfrm>
            <a:off x="1610617" y="5261978"/>
            <a:ext cx="556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2" name="TextBox 51">
            <a:extLst>
              <a:ext uri="{FF2B5EF4-FFF2-40B4-BE49-F238E27FC236}">
                <a16:creationId xmlns:a16="http://schemas.microsoft.com/office/drawing/2014/main" id="{7806623D-FC12-4733-961A-E6F0AC546AF5}"/>
              </a:ext>
            </a:extLst>
          </p:cNvPr>
          <p:cNvSpPr txBox="1"/>
          <p:nvPr/>
        </p:nvSpPr>
        <p:spPr bwMode="auto">
          <a:xfrm>
            <a:off x="1610617" y="5733301"/>
            <a:ext cx="5567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3" name="TextBox 52">
            <a:extLst>
              <a:ext uri="{FF2B5EF4-FFF2-40B4-BE49-F238E27FC236}">
                <a16:creationId xmlns:a16="http://schemas.microsoft.com/office/drawing/2014/main" id="{4F9CA4CF-4766-49CB-BFD8-48A960B37F0F}"/>
              </a:ext>
            </a:extLst>
          </p:cNvPr>
          <p:cNvSpPr txBox="1"/>
          <p:nvPr/>
        </p:nvSpPr>
        <p:spPr bwMode="auto">
          <a:xfrm rot="16200000">
            <a:off x="287688" y="4568489"/>
            <a:ext cx="238089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 (95% CI)</a:t>
            </a:r>
          </a:p>
        </p:txBody>
      </p:sp>
      <p:sp>
        <p:nvSpPr>
          <p:cNvPr id="54" name="TextBox 53">
            <a:extLst>
              <a:ext uri="{FF2B5EF4-FFF2-40B4-BE49-F238E27FC236}">
                <a16:creationId xmlns:a16="http://schemas.microsoft.com/office/drawing/2014/main" id="{0DC2E09E-582E-488B-891D-362FA7E0CB63}"/>
              </a:ext>
            </a:extLst>
          </p:cNvPr>
          <p:cNvSpPr txBox="1"/>
          <p:nvPr/>
        </p:nvSpPr>
        <p:spPr bwMode="auto">
          <a:xfrm>
            <a:off x="1690235" y="6036590"/>
            <a:ext cx="66200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n/N=</a:t>
            </a:r>
          </a:p>
        </p:txBody>
      </p:sp>
      <p:sp>
        <p:nvSpPr>
          <p:cNvPr id="55" name="TextBox 54">
            <a:extLst>
              <a:ext uri="{FF2B5EF4-FFF2-40B4-BE49-F238E27FC236}">
                <a16:creationId xmlns:a16="http://schemas.microsoft.com/office/drawing/2014/main" id="{EF7F74C9-8DE6-4308-99C6-651F4CA7AC12}"/>
              </a:ext>
            </a:extLst>
          </p:cNvPr>
          <p:cNvSpPr txBox="1"/>
          <p:nvPr/>
        </p:nvSpPr>
        <p:spPr bwMode="auto">
          <a:xfrm>
            <a:off x="2281952"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6" name="TextBox 55">
            <a:extLst>
              <a:ext uri="{FF2B5EF4-FFF2-40B4-BE49-F238E27FC236}">
                <a16:creationId xmlns:a16="http://schemas.microsoft.com/office/drawing/2014/main" id="{1E064763-825D-4C0D-9880-A1F640568F8F}"/>
              </a:ext>
            </a:extLst>
          </p:cNvPr>
          <p:cNvSpPr txBox="1"/>
          <p:nvPr/>
        </p:nvSpPr>
        <p:spPr bwMode="auto">
          <a:xfrm>
            <a:off x="2789345"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57" name="TextBox 56">
            <a:extLst>
              <a:ext uri="{FF2B5EF4-FFF2-40B4-BE49-F238E27FC236}">
                <a16:creationId xmlns:a16="http://schemas.microsoft.com/office/drawing/2014/main" id="{EEDDE682-BC9F-4E3A-ACA1-DE151F439CD6}"/>
              </a:ext>
            </a:extLst>
          </p:cNvPr>
          <p:cNvSpPr txBox="1"/>
          <p:nvPr/>
        </p:nvSpPr>
        <p:spPr bwMode="auto">
          <a:xfrm>
            <a:off x="3296738"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58" name="TextBox 57">
            <a:extLst>
              <a:ext uri="{FF2B5EF4-FFF2-40B4-BE49-F238E27FC236}">
                <a16:creationId xmlns:a16="http://schemas.microsoft.com/office/drawing/2014/main" id="{8A346737-FC43-4650-A87C-89BCBCD8D2B7}"/>
              </a:ext>
            </a:extLst>
          </p:cNvPr>
          <p:cNvSpPr txBox="1"/>
          <p:nvPr/>
        </p:nvSpPr>
        <p:spPr bwMode="auto">
          <a:xfrm>
            <a:off x="3804131"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59" name="TextBox 58">
            <a:extLst>
              <a:ext uri="{FF2B5EF4-FFF2-40B4-BE49-F238E27FC236}">
                <a16:creationId xmlns:a16="http://schemas.microsoft.com/office/drawing/2014/main" id="{48EBDCFF-9C72-4082-B9A7-31CFAF1F4809}"/>
              </a:ext>
            </a:extLst>
          </p:cNvPr>
          <p:cNvSpPr txBox="1"/>
          <p:nvPr/>
        </p:nvSpPr>
        <p:spPr bwMode="auto">
          <a:xfrm>
            <a:off x="4311523"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60" name="TextBox 59">
            <a:extLst>
              <a:ext uri="{FF2B5EF4-FFF2-40B4-BE49-F238E27FC236}">
                <a16:creationId xmlns:a16="http://schemas.microsoft.com/office/drawing/2014/main" id="{810D8A02-5E69-47F9-990A-4FC7F6D94341}"/>
              </a:ext>
            </a:extLst>
          </p:cNvPr>
          <p:cNvSpPr txBox="1"/>
          <p:nvPr/>
        </p:nvSpPr>
        <p:spPr bwMode="auto">
          <a:xfrm>
            <a:off x="5029540"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1" name="TextBox 60">
            <a:extLst>
              <a:ext uri="{FF2B5EF4-FFF2-40B4-BE49-F238E27FC236}">
                <a16:creationId xmlns:a16="http://schemas.microsoft.com/office/drawing/2014/main" id="{25868A74-2723-49CD-8B7F-AFEA0086E394}"/>
              </a:ext>
            </a:extLst>
          </p:cNvPr>
          <p:cNvSpPr txBox="1"/>
          <p:nvPr/>
        </p:nvSpPr>
        <p:spPr bwMode="auto">
          <a:xfrm>
            <a:off x="5533276"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62" name="TextBox 61">
            <a:extLst>
              <a:ext uri="{FF2B5EF4-FFF2-40B4-BE49-F238E27FC236}">
                <a16:creationId xmlns:a16="http://schemas.microsoft.com/office/drawing/2014/main" id="{90C6EC39-8A0A-4219-AEDA-C9D6A2DA43BC}"/>
              </a:ext>
            </a:extLst>
          </p:cNvPr>
          <p:cNvSpPr txBox="1"/>
          <p:nvPr/>
        </p:nvSpPr>
        <p:spPr bwMode="auto">
          <a:xfrm>
            <a:off x="6037012"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63" name="TextBox 62">
            <a:extLst>
              <a:ext uri="{FF2B5EF4-FFF2-40B4-BE49-F238E27FC236}">
                <a16:creationId xmlns:a16="http://schemas.microsoft.com/office/drawing/2014/main" id="{59006B24-483C-4DE4-9AC8-065AD54CF218}"/>
              </a:ext>
            </a:extLst>
          </p:cNvPr>
          <p:cNvSpPr txBox="1"/>
          <p:nvPr/>
        </p:nvSpPr>
        <p:spPr bwMode="auto">
          <a:xfrm>
            <a:off x="6540748"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64" name="TextBox 63">
            <a:extLst>
              <a:ext uri="{FF2B5EF4-FFF2-40B4-BE49-F238E27FC236}">
                <a16:creationId xmlns:a16="http://schemas.microsoft.com/office/drawing/2014/main" id="{BE436E37-4D7B-49DC-9709-CB1E0535D219}"/>
              </a:ext>
            </a:extLst>
          </p:cNvPr>
          <p:cNvSpPr txBox="1"/>
          <p:nvPr/>
        </p:nvSpPr>
        <p:spPr bwMode="auto">
          <a:xfrm>
            <a:off x="7044484"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65" name="TextBox 64">
            <a:extLst>
              <a:ext uri="{FF2B5EF4-FFF2-40B4-BE49-F238E27FC236}">
                <a16:creationId xmlns:a16="http://schemas.microsoft.com/office/drawing/2014/main" id="{F75C7189-13BC-4A25-B96A-1286B7D934E0}"/>
              </a:ext>
            </a:extLst>
          </p:cNvPr>
          <p:cNvSpPr txBox="1"/>
          <p:nvPr/>
        </p:nvSpPr>
        <p:spPr bwMode="auto">
          <a:xfrm>
            <a:off x="7742505"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6" name="TextBox 65">
            <a:extLst>
              <a:ext uri="{FF2B5EF4-FFF2-40B4-BE49-F238E27FC236}">
                <a16:creationId xmlns:a16="http://schemas.microsoft.com/office/drawing/2014/main" id="{511AAB5E-90E0-4306-92AB-74BB00F2D2FA}"/>
              </a:ext>
            </a:extLst>
          </p:cNvPr>
          <p:cNvSpPr txBox="1"/>
          <p:nvPr/>
        </p:nvSpPr>
        <p:spPr bwMode="auto">
          <a:xfrm>
            <a:off x="8252464"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67" name="TextBox 66">
            <a:extLst>
              <a:ext uri="{FF2B5EF4-FFF2-40B4-BE49-F238E27FC236}">
                <a16:creationId xmlns:a16="http://schemas.microsoft.com/office/drawing/2014/main" id="{A0404E70-1749-4D71-AE10-3F3F4314858F}"/>
              </a:ext>
            </a:extLst>
          </p:cNvPr>
          <p:cNvSpPr txBox="1"/>
          <p:nvPr/>
        </p:nvSpPr>
        <p:spPr bwMode="auto">
          <a:xfrm>
            <a:off x="8762423"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68" name="TextBox 67">
            <a:extLst>
              <a:ext uri="{FF2B5EF4-FFF2-40B4-BE49-F238E27FC236}">
                <a16:creationId xmlns:a16="http://schemas.microsoft.com/office/drawing/2014/main" id="{28F92BB0-739F-4BDC-AE23-05464C589F02}"/>
              </a:ext>
            </a:extLst>
          </p:cNvPr>
          <p:cNvSpPr txBox="1"/>
          <p:nvPr/>
        </p:nvSpPr>
        <p:spPr bwMode="auto">
          <a:xfrm>
            <a:off x="9272382"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69" name="TextBox 68">
            <a:extLst>
              <a:ext uri="{FF2B5EF4-FFF2-40B4-BE49-F238E27FC236}">
                <a16:creationId xmlns:a16="http://schemas.microsoft.com/office/drawing/2014/main" id="{1F3CB8F2-BDF8-4858-9D28-ECFF97672E78}"/>
              </a:ext>
            </a:extLst>
          </p:cNvPr>
          <p:cNvSpPr txBox="1"/>
          <p:nvPr/>
        </p:nvSpPr>
        <p:spPr bwMode="auto">
          <a:xfrm>
            <a:off x="9782342" y="5935091"/>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71" name="Freeform: Shape 70">
            <a:extLst>
              <a:ext uri="{FF2B5EF4-FFF2-40B4-BE49-F238E27FC236}">
                <a16:creationId xmlns:a16="http://schemas.microsoft.com/office/drawing/2014/main" id="{D995FE42-268B-4F60-9D09-30D7F10839D6}"/>
              </a:ext>
            </a:extLst>
          </p:cNvPr>
          <p:cNvSpPr/>
          <p:nvPr/>
        </p:nvSpPr>
        <p:spPr bwMode="auto">
          <a:xfrm>
            <a:off x="5796951" y="3308535"/>
            <a:ext cx="1009291" cy="514563"/>
          </a:xfrm>
          <a:custGeom>
            <a:avLst/>
            <a:gdLst>
              <a:gd name="connsiteX0" fmla="*/ 0 w 1009291"/>
              <a:gd name="connsiteY0" fmla="*/ 241539 h 552090"/>
              <a:gd name="connsiteX1" fmla="*/ 0 w 1009291"/>
              <a:gd name="connsiteY1" fmla="*/ 0 h 552090"/>
              <a:gd name="connsiteX2" fmla="*/ 1009291 w 1009291"/>
              <a:gd name="connsiteY2" fmla="*/ 0 h 552090"/>
              <a:gd name="connsiteX3" fmla="*/ 1009291 w 1009291"/>
              <a:gd name="connsiteY3" fmla="*/ 552090 h 552090"/>
            </a:gdLst>
            <a:ahLst/>
            <a:cxnLst>
              <a:cxn ang="0">
                <a:pos x="connsiteX0" y="connsiteY0"/>
              </a:cxn>
              <a:cxn ang="0">
                <a:pos x="connsiteX1" y="connsiteY1"/>
              </a:cxn>
              <a:cxn ang="0">
                <a:pos x="connsiteX2" y="connsiteY2"/>
              </a:cxn>
              <a:cxn ang="0">
                <a:pos x="connsiteX3" y="connsiteY3"/>
              </a:cxn>
            </a:cxnLst>
            <a:rect l="l" t="t" r="r" b="b"/>
            <a:pathLst>
              <a:path w="1009291" h="552090">
                <a:moveTo>
                  <a:pt x="0" y="241539"/>
                </a:moveTo>
                <a:lnTo>
                  <a:pt x="0" y="0"/>
                </a:lnTo>
                <a:lnTo>
                  <a:pt x="1009291" y="0"/>
                </a:lnTo>
                <a:lnTo>
                  <a:pt x="1009291" y="55209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TextBox 69">
            <a:extLst>
              <a:ext uri="{FF2B5EF4-FFF2-40B4-BE49-F238E27FC236}">
                <a16:creationId xmlns:a16="http://schemas.microsoft.com/office/drawing/2014/main" id="{132F6EEA-4605-407A-ADE4-C80840005AB0}"/>
              </a:ext>
            </a:extLst>
          </p:cNvPr>
          <p:cNvSpPr txBox="1"/>
          <p:nvPr/>
        </p:nvSpPr>
        <p:spPr bwMode="auto">
          <a:xfrm>
            <a:off x="5885423" y="3290450"/>
            <a:ext cx="842191" cy="162865"/>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ts val="9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&lt;.05</a:t>
            </a:r>
          </a:p>
        </p:txBody>
      </p:sp>
      <p:sp>
        <p:nvSpPr>
          <p:cNvPr id="72" name="TextBox 71">
            <a:extLst>
              <a:ext uri="{FF2B5EF4-FFF2-40B4-BE49-F238E27FC236}">
                <a16:creationId xmlns:a16="http://schemas.microsoft.com/office/drawing/2014/main" id="{08C50EBB-1DF1-43DE-9BA7-90CF1088629C}"/>
              </a:ext>
            </a:extLst>
          </p:cNvPr>
          <p:cNvSpPr txBox="1"/>
          <p:nvPr/>
        </p:nvSpPr>
        <p:spPr bwMode="auto">
          <a:xfrm>
            <a:off x="2331973" y="3561352"/>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73" name="TextBox 72">
            <a:extLst>
              <a:ext uri="{FF2B5EF4-FFF2-40B4-BE49-F238E27FC236}">
                <a16:creationId xmlns:a16="http://schemas.microsoft.com/office/drawing/2014/main" id="{0ADD8243-4181-479E-9B65-090B41E1A666}"/>
              </a:ext>
            </a:extLst>
          </p:cNvPr>
          <p:cNvSpPr txBox="1"/>
          <p:nvPr/>
        </p:nvSpPr>
        <p:spPr bwMode="auto">
          <a:xfrm>
            <a:off x="2840322" y="3561352"/>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p>
        </p:txBody>
      </p:sp>
      <p:sp>
        <p:nvSpPr>
          <p:cNvPr id="74" name="TextBox 73">
            <a:extLst>
              <a:ext uri="{FF2B5EF4-FFF2-40B4-BE49-F238E27FC236}">
                <a16:creationId xmlns:a16="http://schemas.microsoft.com/office/drawing/2014/main" id="{9BCBC752-7AE5-4E25-9A65-C1D6913EEA49}"/>
              </a:ext>
            </a:extLst>
          </p:cNvPr>
          <p:cNvSpPr txBox="1"/>
          <p:nvPr/>
        </p:nvSpPr>
        <p:spPr bwMode="auto">
          <a:xfrm>
            <a:off x="3348671" y="3442904"/>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75" name="TextBox 74">
            <a:extLst>
              <a:ext uri="{FF2B5EF4-FFF2-40B4-BE49-F238E27FC236}">
                <a16:creationId xmlns:a16="http://schemas.microsoft.com/office/drawing/2014/main" id="{407B958B-8FDB-40B9-8511-4A88313C15E0}"/>
              </a:ext>
            </a:extLst>
          </p:cNvPr>
          <p:cNvSpPr txBox="1"/>
          <p:nvPr/>
        </p:nvSpPr>
        <p:spPr bwMode="auto">
          <a:xfrm>
            <a:off x="3857020" y="3757143"/>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76" name="TextBox 75">
            <a:extLst>
              <a:ext uri="{FF2B5EF4-FFF2-40B4-BE49-F238E27FC236}">
                <a16:creationId xmlns:a16="http://schemas.microsoft.com/office/drawing/2014/main" id="{BABAE282-A3AF-4BE2-ACCE-4D61AFCE03C3}"/>
              </a:ext>
            </a:extLst>
          </p:cNvPr>
          <p:cNvSpPr txBox="1"/>
          <p:nvPr/>
        </p:nvSpPr>
        <p:spPr bwMode="auto">
          <a:xfrm>
            <a:off x="4365370" y="3707234"/>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77" name="TextBox 76">
            <a:extLst>
              <a:ext uri="{FF2B5EF4-FFF2-40B4-BE49-F238E27FC236}">
                <a16:creationId xmlns:a16="http://schemas.microsoft.com/office/drawing/2014/main" id="{D0F8F1DE-4F92-487D-9F61-3028B2D9E5A6}"/>
              </a:ext>
            </a:extLst>
          </p:cNvPr>
          <p:cNvSpPr txBox="1"/>
          <p:nvPr/>
        </p:nvSpPr>
        <p:spPr bwMode="auto">
          <a:xfrm>
            <a:off x="5066099" y="3557977"/>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78" name="TextBox 77">
            <a:extLst>
              <a:ext uri="{FF2B5EF4-FFF2-40B4-BE49-F238E27FC236}">
                <a16:creationId xmlns:a16="http://schemas.microsoft.com/office/drawing/2014/main" id="{B261476D-254E-44A5-A699-90BBD53E5887}"/>
              </a:ext>
            </a:extLst>
          </p:cNvPr>
          <p:cNvSpPr txBox="1"/>
          <p:nvPr/>
        </p:nvSpPr>
        <p:spPr bwMode="auto">
          <a:xfrm>
            <a:off x="5584072" y="344365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79" name="TextBox 78">
            <a:extLst>
              <a:ext uri="{FF2B5EF4-FFF2-40B4-BE49-F238E27FC236}">
                <a16:creationId xmlns:a16="http://schemas.microsoft.com/office/drawing/2014/main" id="{58CA8B69-CD84-4573-A0A6-EE094FAE712D}"/>
              </a:ext>
            </a:extLst>
          </p:cNvPr>
          <p:cNvSpPr txBox="1"/>
          <p:nvPr/>
        </p:nvSpPr>
        <p:spPr bwMode="auto">
          <a:xfrm>
            <a:off x="6108391" y="3421460"/>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80" name="TextBox 79">
            <a:extLst>
              <a:ext uri="{FF2B5EF4-FFF2-40B4-BE49-F238E27FC236}">
                <a16:creationId xmlns:a16="http://schemas.microsoft.com/office/drawing/2014/main" id="{1BF621BC-BB8E-4633-BF96-F445F697C78F}"/>
              </a:ext>
            </a:extLst>
          </p:cNvPr>
          <p:cNvSpPr txBox="1"/>
          <p:nvPr/>
        </p:nvSpPr>
        <p:spPr bwMode="auto">
          <a:xfrm>
            <a:off x="6601728" y="3800453"/>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81" name="TextBox 80">
            <a:extLst>
              <a:ext uri="{FF2B5EF4-FFF2-40B4-BE49-F238E27FC236}">
                <a16:creationId xmlns:a16="http://schemas.microsoft.com/office/drawing/2014/main" id="{02CF20AF-32E4-4EEB-B53D-B5C7E3AAF93A}"/>
              </a:ext>
            </a:extLst>
          </p:cNvPr>
          <p:cNvSpPr txBox="1"/>
          <p:nvPr/>
        </p:nvSpPr>
        <p:spPr bwMode="auto">
          <a:xfrm>
            <a:off x="7122689" y="3757143"/>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82" name="TextBox 81">
            <a:extLst>
              <a:ext uri="{FF2B5EF4-FFF2-40B4-BE49-F238E27FC236}">
                <a16:creationId xmlns:a16="http://schemas.microsoft.com/office/drawing/2014/main" id="{527CEE32-2E95-49F4-B76F-FB997CC5F00D}"/>
              </a:ext>
            </a:extLst>
          </p:cNvPr>
          <p:cNvSpPr txBox="1"/>
          <p:nvPr/>
        </p:nvSpPr>
        <p:spPr bwMode="auto">
          <a:xfrm>
            <a:off x="7821244" y="4756562"/>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83" name="TextBox 82">
            <a:extLst>
              <a:ext uri="{FF2B5EF4-FFF2-40B4-BE49-F238E27FC236}">
                <a16:creationId xmlns:a16="http://schemas.microsoft.com/office/drawing/2014/main" id="{1BB3F653-2D8C-4E0E-A4F0-087F35804B1C}"/>
              </a:ext>
            </a:extLst>
          </p:cNvPr>
          <p:cNvSpPr txBox="1"/>
          <p:nvPr/>
        </p:nvSpPr>
        <p:spPr bwMode="auto">
          <a:xfrm>
            <a:off x="8327591" y="5110507"/>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84" name="TextBox 83">
            <a:extLst>
              <a:ext uri="{FF2B5EF4-FFF2-40B4-BE49-F238E27FC236}">
                <a16:creationId xmlns:a16="http://schemas.microsoft.com/office/drawing/2014/main" id="{93C25CC8-1F05-4D03-B417-22D6344BDCCF}"/>
              </a:ext>
            </a:extLst>
          </p:cNvPr>
          <p:cNvSpPr txBox="1"/>
          <p:nvPr/>
        </p:nvSpPr>
        <p:spPr bwMode="auto">
          <a:xfrm>
            <a:off x="8833938" y="4862300"/>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5" name="TextBox 84">
            <a:extLst>
              <a:ext uri="{FF2B5EF4-FFF2-40B4-BE49-F238E27FC236}">
                <a16:creationId xmlns:a16="http://schemas.microsoft.com/office/drawing/2014/main" id="{18888994-204C-4EDF-AFDA-B0B353136337}"/>
              </a:ext>
            </a:extLst>
          </p:cNvPr>
          <p:cNvSpPr txBox="1"/>
          <p:nvPr/>
        </p:nvSpPr>
        <p:spPr bwMode="auto">
          <a:xfrm>
            <a:off x="9340285" y="5139465"/>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86" name="TextBox 85">
            <a:extLst>
              <a:ext uri="{FF2B5EF4-FFF2-40B4-BE49-F238E27FC236}">
                <a16:creationId xmlns:a16="http://schemas.microsoft.com/office/drawing/2014/main" id="{538D3BEF-B7AF-4DAB-BBFB-787D127C4A7F}"/>
              </a:ext>
            </a:extLst>
          </p:cNvPr>
          <p:cNvSpPr txBox="1"/>
          <p:nvPr/>
        </p:nvSpPr>
        <p:spPr bwMode="auto">
          <a:xfrm>
            <a:off x="9846631" y="4941228"/>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grpSp>
        <p:nvGrpSpPr>
          <p:cNvPr id="92" name="Group 91">
            <a:extLst>
              <a:ext uri="{FF2B5EF4-FFF2-40B4-BE49-F238E27FC236}">
                <a16:creationId xmlns:a16="http://schemas.microsoft.com/office/drawing/2014/main" id="{08153337-9787-4E4E-81AC-9ECE83E9F199}"/>
              </a:ext>
            </a:extLst>
          </p:cNvPr>
          <p:cNvGrpSpPr/>
          <p:nvPr/>
        </p:nvGrpSpPr>
        <p:grpSpPr>
          <a:xfrm>
            <a:off x="2508520" y="3878502"/>
            <a:ext cx="91440" cy="1108505"/>
            <a:chOff x="8899699" y="3848009"/>
            <a:chExt cx="91440" cy="1108505"/>
          </a:xfrm>
        </p:grpSpPr>
        <p:cxnSp>
          <p:nvCxnSpPr>
            <p:cNvPr id="88" name="Straight Connector 87">
              <a:extLst>
                <a:ext uri="{FF2B5EF4-FFF2-40B4-BE49-F238E27FC236}">
                  <a16:creationId xmlns:a16="http://schemas.microsoft.com/office/drawing/2014/main" id="{65DD97D7-5349-4F05-B91B-8334F8455ECD}"/>
                </a:ext>
              </a:extLst>
            </p:cNvPr>
            <p:cNvCxnSpPr>
              <a:cxnSpLocks/>
            </p:cNvCxnSpPr>
            <p:nvPr/>
          </p:nvCxnSpPr>
          <p:spPr bwMode="auto">
            <a:xfrm>
              <a:off x="8945419" y="3848009"/>
              <a:ext cx="0" cy="1108505"/>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E40BF47-6890-4B7F-814C-452B8BD224CF}"/>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37BA727-89E2-4593-AB8A-986F0B0D065F}"/>
                </a:ext>
              </a:extLst>
            </p:cNvPr>
            <p:cNvCxnSpPr>
              <a:cxnSpLocks/>
            </p:cNvCxnSpPr>
            <p:nvPr/>
          </p:nvCxnSpPr>
          <p:spPr bwMode="auto">
            <a:xfrm>
              <a:off x="8899699" y="494302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33BDA210-816A-4AC9-AC44-0E7DD276E127}"/>
              </a:ext>
            </a:extLst>
          </p:cNvPr>
          <p:cNvGrpSpPr/>
          <p:nvPr/>
        </p:nvGrpSpPr>
        <p:grpSpPr>
          <a:xfrm>
            <a:off x="3007494" y="3911042"/>
            <a:ext cx="91440" cy="631227"/>
            <a:chOff x="8899699" y="3848009"/>
            <a:chExt cx="91440" cy="631227"/>
          </a:xfrm>
        </p:grpSpPr>
        <p:cxnSp>
          <p:nvCxnSpPr>
            <p:cNvPr id="95" name="Straight Connector 94">
              <a:extLst>
                <a:ext uri="{FF2B5EF4-FFF2-40B4-BE49-F238E27FC236}">
                  <a16:creationId xmlns:a16="http://schemas.microsoft.com/office/drawing/2014/main" id="{98ABC8EE-C222-4B98-9831-44634E92F62C}"/>
                </a:ext>
              </a:extLst>
            </p:cNvPr>
            <p:cNvCxnSpPr>
              <a:cxnSpLocks/>
            </p:cNvCxnSpPr>
            <p:nvPr/>
          </p:nvCxnSpPr>
          <p:spPr bwMode="auto">
            <a:xfrm>
              <a:off x="8945419" y="3848009"/>
              <a:ext cx="0" cy="63122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BA887E9-D452-4C5C-8C05-F59FC78A3938}"/>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4B7176C-9C0D-4148-A273-A3B3404A65E8}"/>
                </a:ext>
              </a:extLst>
            </p:cNvPr>
            <p:cNvCxnSpPr>
              <a:cxnSpLocks/>
            </p:cNvCxnSpPr>
            <p:nvPr/>
          </p:nvCxnSpPr>
          <p:spPr bwMode="auto">
            <a:xfrm>
              <a:off x="8899699" y="447923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233FB6DB-58BC-45BD-AF83-CDE9278095D9}"/>
              </a:ext>
            </a:extLst>
          </p:cNvPr>
          <p:cNvGrpSpPr/>
          <p:nvPr/>
        </p:nvGrpSpPr>
        <p:grpSpPr>
          <a:xfrm>
            <a:off x="3533376" y="3742643"/>
            <a:ext cx="91440" cy="999761"/>
            <a:chOff x="8899699" y="3848009"/>
            <a:chExt cx="91440" cy="999761"/>
          </a:xfrm>
        </p:grpSpPr>
        <p:cxnSp>
          <p:nvCxnSpPr>
            <p:cNvPr id="100" name="Straight Connector 99">
              <a:extLst>
                <a:ext uri="{FF2B5EF4-FFF2-40B4-BE49-F238E27FC236}">
                  <a16:creationId xmlns:a16="http://schemas.microsoft.com/office/drawing/2014/main" id="{B8847BE4-4818-4438-8BD6-9FEB829ACB15}"/>
                </a:ext>
              </a:extLst>
            </p:cNvPr>
            <p:cNvCxnSpPr>
              <a:cxnSpLocks/>
            </p:cNvCxnSpPr>
            <p:nvPr/>
          </p:nvCxnSpPr>
          <p:spPr bwMode="auto">
            <a:xfrm>
              <a:off x="8945419" y="3848009"/>
              <a:ext cx="0" cy="999761"/>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B76B75B-EAEB-4AF5-9713-2968EDD50749}"/>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134A2F1-E9F9-453F-8935-DB09E9924E4C}"/>
                </a:ext>
              </a:extLst>
            </p:cNvPr>
            <p:cNvCxnSpPr>
              <a:cxnSpLocks/>
            </p:cNvCxnSpPr>
            <p:nvPr/>
          </p:nvCxnSpPr>
          <p:spPr bwMode="auto">
            <a:xfrm>
              <a:off x="8899699" y="484777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FE66EC33-2937-4598-BC0F-889D2D2B050A}"/>
              </a:ext>
            </a:extLst>
          </p:cNvPr>
          <p:cNvGrpSpPr/>
          <p:nvPr/>
        </p:nvGrpSpPr>
        <p:grpSpPr>
          <a:xfrm>
            <a:off x="4032350" y="4134807"/>
            <a:ext cx="91440" cy="407462"/>
            <a:chOff x="8899699" y="3848009"/>
            <a:chExt cx="91440" cy="407462"/>
          </a:xfrm>
        </p:grpSpPr>
        <p:cxnSp>
          <p:nvCxnSpPr>
            <p:cNvPr id="105" name="Straight Connector 104">
              <a:extLst>
                <a:ext uri="{FF2B5EF4-FFF2-40B4-BE49-F238E27FC236}">
                  <a16:creationId xmlns:a16="http://schemas.microsoft.com/office/drawing/2014/main" id="{383D3DE3-6889-493D-A0F9-FB0611905552}"/>
                </a:ext>
              </a:extLst>
            </p:cNvPr>
            <p:cNvCxnSpPr>
              <a:cxnSpLocks/>
            </p:cNvCxnSpPr>
            <p:nvPr/>
          </p:nvCxnSpPr>
          <p:spPr bwMode="auto">
            <a:xfrm>
              <a:off x="8945419" y="3848009"/>
              <a:ext cx="0" cy="407462"/>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9D7C603-D991-440C-9D35-72E5F43E95D6}"/>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C58F28B5-EAF0-4C72-AA27-7F4DB891DDA2}"/>
                </a:ext>
              </a:extLst>
            </p:cNvPr>
            <p:cNvCxnSpPr>
              <a:cxnSpLocks/>
            </p:cNvCxnSpPr>
            <p:nvPr/>
          </p:nvCxnSpPr>
          <p:spPr bwMode="auto">
            <a:xfrm>
              <a:off x="8899699" y="4255471"/>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28497949-AF27-47C6-8726-659FE3153263}"/>
              </a:ext>
            </a:extLst>
          </p:cNvPr>
          <p:cNvGrpSpPr/>
          <p:nvPr/>
        </p:nvGrpSpPr>
        <p:grpSpPr>
          <a:xfrm>
            <a:off x="4548161" y="4058718"/>
            <a:ext cx="91440" cy="828307"/>
            <a:chOff x="8899699" y="3848009"/>
            <a:chExt cx="91440" cy="828307"/>
          </a:xfrm>
        </p:grpSpPr>
        <p:cxnSp>
          <p:nvCxnSpPr>
            <p:cNvPr id="110" name="Straight Connector 109">
              <a:extLst>
                <a:ext uri="{FF2B5EF4-FFF2-40B4-BE49-F238E27FC236}">
                  <a16:creationId xmlns:a16="http://schemas.microsoft.com/office/drawing/2014/main" id="{55724C7E-651D-42D9-B07C-6246E394E0DF}"/>
                </a:ext>
              </a:extLst>
            </p:cNvPr>
            <p:cNvCxnSpPr>
              <a:cxnSpLocks/>
            </p:cNvCxnSpPr>
            <p:nvPr/>
          </p:nvCxnSpPr>
          <p:spPr bwMode="auto">
            <a:xfrm>
              <a:off x="8945419" y="3848009"/>
              <a:ext cx="0" cy="828307"/>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88AF8AD-F64A-446D-BC9E-117F033A5AC4}"/>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FEE284D6-246F-4A8D-AEB9-934E0F9E352C}"/>
                </a:ext>
              </a:extLst>
            </p:cNvPr>
            <p:cNvCxnSpPr>
              <a:cxnSpLocks/>
            </p:cNvCxnSpPr>
            <p:nvPr/>
          </p:nvCxnSpPr>
          <p:spPr bwMode="auto">
            <a:xfrm>
              <a:off x="8899699" y="467631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91ED7DA5-0A86-4837-932D-C19CC0939A94}"/>
              </a:ext>
            </a:extLst>
          </p:cNvPr>
          <p:cNvGrpSpPr/>
          <p:nvPr/>
        </p:nvGrpSpPr>
        <p:grpSpPr>
          <a:xfrm>
            <a:off x="5262551" y="3875973"/>
            <a:ext cx="91440" cy="1097544"/>
            <a:chOff x="8899699" y="3848009"/>
            <a:chExt cx="91440" cy="1097544"/>
          </a:xfrm>
        </p:grpSpPr>
        <p:cxnSp>
          <p:nvCxnSpPr>
            <p:cNvPr id="115" name="Straight Connector 114">
              <a:extLst>
                <a:ext uri="{FF2B5EF4-FFF2-40B4-BE49-F238E27FC236}">
                  <a16:creationId xmlns:a16="http://schemas.microsoft.com/office/drawing/2014/main" id="{6AA6B53B-9270-4486-AF53-BB2A7A53FFB3}"/>
                </a:ext>
              </a:extLst>
            </p:cNvPr>
            <p:cNvCxnSpPr>
              <a:cxnSpLocks/>
            </p:cNvCxnSpPr>
            <p:nvPr/>
          </p:nvCxnSpPr>
          <p:spPr bwMode="auto">
            <a:xfrm>
              <a:off x="8945419" y="3848009"/>
              <a:ext cx="0" cy="1097544"/>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0697148-0E9E-43E0-B6EE-8D18130842B6}"/>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645C415-5BEE-4B90-8B02-FE672FC26A37}"/>
                </a:ext>
              </a:extLst>
            </p:cNvPr>
            <p:cNvCxnSpPr>
              <a:cxnSpLocks/>
            </p:cNvCxnSpPr>
            <p:nvPr/>
          </p:nvCxnSpPr>
          <p:spPr bwMode="auto">
            <a:xfrm>
              <a:off x="8899699" y="4938261"/>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27485343-8C7C-4AB3-95DF-596BD87CA674}"/>
              </a:ext>
            </a:extLst>
          </p:cNvPr>
          <p:cNvGrpSpPr/>
          <p:nvPr/>
        </p:nvGrpSpPr>
        <p:grpSpPr>
          <a:xfrm>
            <a:off x="5768765" y="3738078"/>
            <a:ext cx="91440" cy="569394"/>
            <a:chOff x="8899699" y="3848009"/>
            <a:chExt cx="91440" cy="569394"/>
          </a:xfrm>
        </p:grpSpPr>
        <p:cxnSp>
          <p:nvCxnSpPr>
            <p:cNvPr id="120" name="Straight Connector 119">
              <a:extLst>
                <a:ext uri="{FF2B5EF4-FFF2-40B4-BE49-F238E27FC236}">
                  <a16:creationId xmlns:a16="http://schemas.microsoft.com/office/drawing/2014/main" id="{4DE35DAE-0FA1-4DE5-A99E-A8EB9DBE0A7A}"/>
                </a:ext>
              </a:extLst>
            </p:cNvPr>
            <p:cNvCxnSpPr>
              <a:cxnSpLocks/>
            </p:cNvCxnSpPr>
            <p:nvPr/>
          </p:nvCxnSpPr>
          <p:spPr bwMode="auto">
            <a:xfrm>
              <a:off x="8945419" y="3848009"/>
              <a:ext cx="0" cy="569394"/>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4A1F3BE-54E6-4E77-8FFE-DB20C155F6E7}"/>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98960D8-8C64-458A-A015-AF115A585C13}"/>
                </a:ext>
              </a:extLst>
            </p:cNvPr>
            <p:cNvCxnSpPr>
              <a:cxnSpLocks/>
            </p:cNvCxnSpPr>
            <p:nvPr/>
          </p:nvCxnSpPr>
          <p:spPr bwMode="auto">
            <a:xfrm>
              <a:off x="8899699" y="4417403"/>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4B482CD0-55E0-4A7B-B6FF-057EA6AD37F0}"/>
              </a:ext>
            </a:extLst>
          </p:cNvPr>
          <p:cNvGrpSpPr/>
          <p:nvPr/>
        </p:nvGrpSpPr>
        <p:grpSpPr>
          <a:xfrm>
            <a:off x="6276713" y="3733312"/>
            <a:ext cx="91440" cy="1045650"/>
            <a:chOff x="8899699" y="3848009"/>
            <a:chExt cx="91440" cy="1045650"/>
          </a:xfrm>
        </p:grpSpPr>
        <p:cxnSp>
          <p:nvCxnSpPr>
            <p:cNvPr id="125" name="Straight Connector 124">
              <a:extLst>
                <a:ext uri="{FF2B5EF4-FFF2-40B4-BE49-F238E27FC236}">
                  <a16:creationId xmlns:a16="http://schemas.microsoft.com/office/drawing/2014/main" id="{FC6A14BA-C3EC-431F-9454-0F428042BF94}"/>
                </a:ext>
              </a:extLst>
            </p:cNvPr>
            <p:cNvCxnSpPr>
              <a:cxnSpLocks/>
            </p:cNvCxnSpPr>
            <p:nvPr/>
          </p:nvCxnSpPr>
          <p:spPr bwMode="auto">
            <a:xfrm>
              <a:off x="8945419" y="3848009"/>
              <a:ext cx="0" cy="104565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1C4CE38-6A75-49C9-9D2D-D46D063F36BD}"/>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A82557D-C7CE-4938-8CB6-3AD049171A39}"/>
                </a:ext>
              </a:extLst>
            </p:cNvPr>
            <p:cNvCxnSpPr>
              <a:cxnSpLocks/>
            </p:cNvCxnSpPr>
            <p:nvPr/>
          </p:nvCxnSpPr>
          <p:spPr bwMode="auto">
            <a:xfrm>
              <a:off x="8899699" y="489365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532B860D-2275-4094-9F9B-E824F856F7D3}"/>
              </a:ext>
            </a:extLst>
          </p:cNvPr>
          <p:cNvGrpSpPr/>
          <p:nvPr/>
        </p:nvGrpSpPr>
        <p:grpSpPr>
          <a:xfrm>
            <a:off x="6781745" y="4148057"/>
            <a:ext cx="91440" cy="416990"/>
            <a:chOff x="8899699" y="3848009"/>
            <a:chExt cx="91440" cy="416990"/>
          </a:xfrm>
        </p:grpSpPr>
        <p:cxnSp>
          <p:nvCxnSpPr>
            <p:cNvPr id="130" name="Straight Connector 129">
              <a:extLst>
                <a:ext uri="{FF2B5EF4-FFF2-40B4-BE49-F238E27FC236}">
                  <a16:creationId xmlns:a16="http://schemas.microsoft.com/office/drawing/2014/main" id="{F791AB68-D572-4EB3-9316-910BCA647232}"/>
                </a:ext>
              </a:extLst>
            </p:cNvPr>
            <p:cNvCxnSpPr>
              <a:cxnSpLocks/>
            </p:cNvCxnSpPr>
            <p:nvPr/>
          </p:nvCxnSpPr>
          <p:spPr bwMode="auto">
            <a:xfrm>
              <a:off x="8945419" y="3848009"/>
              <a:ext cx="0" cy="41699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E6F55E5-5698-4AC2-87FA-3BEA323B925F}"/>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56141B5-168B-42B7-A147-50CB32205883}"/>
                </a:ext>
              </a:extLst>
            </p:cNvPr>
            <p:cNvCxnSpPr>
              <a:cxnSpLocks/>
            </p:cNvCxnSpPr>
            <p:nvPr/>
          </p:nvCxnSpPr>
          <p:spPr bwMode="auto">
            <a:xfrm>
              <a:off x="8899699" y="426499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847E167A-3D4C-48B6-8180-B3578CBBF601}"/>
              </a:ext>
            </a:extLst>
          </p:cNvPr>
          <p:cNvGrpSpPr/>
          <p:nvPr/>
        </p:nvGrpSpPr>
        <p:grpSpPr>
          <a:xfrm>
            <a:off x="7286776" y="4080244"/>
            <a:ext cx="91440" cy="812281"/>
            <a:chOff x="8899699" y="3848009"/>
            <a:chExt cx="91440" cy="812281"/>
          </a:xfrm>
        </p:grpSpPr>
        <p:cxnSp>
          <p:nvCxnSpPr>
            <p:cNvPr id="135" name="Straight Connector 134">
              <a:extLst>
                <a:ext uri="{FF2B5EF4-FFF2-40B4-BE49-F238E27FC236}">
                  <a16:creationId xmlns:a16="http://schemas.microsoft.com/office/drawing/2014/main" id="{2C8A848A-B005-417D-BB9F-5D9CA835E171}"/>
                </a:ext>
              </a:extLst>
            </p:cNvPr>
            <p:cNvCxnSpPr>
              <a:cxnSpLocks/>
            </p:cNvCxnSpPr>
            <p:nvPr/>
          </p:nvCxnSpPr>
          <p:spPr bwMode="auto">
            <a:xfrm>
              <a:off x="8945419" y="3848009"/>
              <a:ext cx="0" cy="806781"/>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CCEE827-9C9F-4771-A050-6E4DC025E610}"/>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99A1542-38D7-48D2-AB94-C509F169F2B5}"/>
                </a:ext>
              </a:extLst>
            </p:cNvPr>
            <p:cNvCxnSpPr>
              <a:cxnSpLocks/>
            </p:cNvCxnSpPr>
            <p:nvPr/>
          </p:nvCxnSpPr>
          <p:spPr bwMode="auto">
            <a:xfrm>
              <a:off x="8899699" y="466029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E571C126-820F-4C26-9B7A-48473D428D8A}"/>
              </a:ext>
            </a:extLst>
          </p:cNvPr>
          <p:cNvGrpSpPr/>
          <p:nvPr/>
        </p:nvGrpSpPr>
        <p:grpSpPr>
          <a:xfrm>
            <a:off x="7995760" y="5118877"/>
            <a:ext cx="91440" cy="812281"/>
            <a:chOff x="8899699" y="3848009"/>
            <a:chExt cx="91440" cy="812281"/>
          </a:xfrm>
        </p:grpSpPr>
        <p:cxnSp>
          <p:nvCxnSpPr>
            <p:cNvPr id="140" name="Straight Connector 139">
              <a:extLst>
                <a:ext uri="{FF2B5EF4-FFF2-40B4-BE49-F238E27FC236}">
                  <a16:creationId xmlns:a16="http://schemas.microsoft.com/office/drawing/2014/main" id="{BAC149EA-B439-4484-AFF7-9D336D20BD20}"/>
                </a:ext>
              </a:extLst>
            </p:cNvPr>
            <p:cNvCxnSpPr>
              <a:cxnSpLocks/>
            </p:cNvCxnSpPr>
            <p:nvPr/>
          </p:nvCxnSpPr>
          <p:spPr bwMode="auto">
            <a:xfrm>
              <a:off x="8945419" y="3848009"/>
              <a:ext cx="0" cy="806781"/>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E905C0A-767D-4ABA-B810-56F6D4936E1B}"/>
                </a:ext>
              </a:extLst>
            </p:cNvPr>
            <p:cNvCxnSpPr>
              <a:cxnSpLocks/>
            </p:cNvCxnSpPr>
            <p:nvPr/>
          </p:nvCxnSpPr>
          <p:spPr bwMode="auto">
            <a:xfrm>
              <a:off x="8899699" y="38480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995AA8F-C971-440B-820F-641B89435F32}"/>
                </a:ext>
              </a:extLst>
            </p:cNvPr>
            <p:cNvCxnSpPr>
              <a:cxnSpLocks/>
            </p:cNvCxnSpPr>
            <p:nvPr/>
          </p:nvCxnSpPr>
          <p:spPr bwMode="auto">
            <a:xfrm>
              <a:off x="8899699" y="466029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01F004A6-F41B-4B3D-BB4F-16CF689C7A49}"/>
              </a:ext>
            </a:extLst>
          </p:cNvPr>
          <p:cNvGrpSpPr/>
          <p:nvPr/>
        </p:nvGrpSpPr>
        <p:grpSpPr>
          <a:xfrm>
            <a:off x="8525585" y="5479839"/>
            <a:ext cx="91440" cy="437718"/>
            <a:chOff x="8899699" y="4222572"/>
            <a:chExt cx="91440" cy="437718"/>
          </a:xfrm>
        </p:grpSpPr>
        <p:cxnSp>
          <p:nvCxnSpPr>
            <p:cNvPr id="144" name="Straight Connector 143">
              <a:extLst>
                <a:ext uri="{FF2B5EF4-FFF2-40B4-BE49-F238E27FC236}">
                  <a16:creationId xmlns:a16="http://schemas.microsoft.com/office/drawing/2014/main" id="{1C283647-B338-490E-9442-8AD07DD9A1BE}"/>
                </a:ext>
              </a:extLst>
            </p:cNvPr>
            <p:cNvCxnSpPr>
              <a:cxnSpLocks/>
            </p:cNvCxnSpPr>
            <p:nvPr/>
          </p:nvCxnSpPr>
          <p:spPr bwMode="auto">
            <a:xfrm>
              <a:off x="8947954" y="4222572"/>
              <a:ext cx="0" cy="43221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1DA94B2-FB36-4579-B5A5-1C37639F5726}"/>
                </a:ext>
              </a:extLst>
            </p:cNvPr>
            <p:cNvCxnSpPr>
              <a:cxnSpLocks/>
            </p:cNvCxnSpPr>
            <p:nvPr/>
          </p:nvCxnSpPr>
          <p:spPr bwMode="auto">
            <a:xfrm>
              <a:off x="8899699" y="422257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03CDB13-3313-4A50-8C9F-8EB0EAD0EBFB}"/>
                </a:ext>
              </a:extLst>
            </p:cNvPr>
            <p:cNvCxnSpPr>
              <a:cxnSpLocks/>
            </p:cNvCxnSpPr>
            <p:nvPr/>
          </p:nvCxnSpPr>
          <p:spPr bwMode="auto">
            <a:xfrm>
              <a:off x="8899699" y="466029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30772B1B-6DAB-40FF-A049-750A45E34958}"/>
              </a:ext>
            </a:extLst>
          </p:cNvPr>
          <p:cNvGrpSpPr/>
          <p:nvPr/>
        </p:nvGrpSpPr>
        <p:grpSpPr>
          <a:xfrm>
            <a:off x="9022407" y="5256943"/>
            <a:ext cx="91440" cy="655114"/>
            <a:chOff x="8899699" y="4005176"/>
            <a:chExt cx="91440" cy="655114"/>
          </a:xfrm>
        </p:grpSpPr>
        <p:cxnSp>
          <p:nvCxnSpPr>
            <p:cNvPr id="149" name="Straight Connector 148">
              <a:extLst>
                <a:ext uri="{FF2B5EF4-FFF2-40B4-BE49-F238E27FC236}">
                  <a16:creationId xmlns:a16="http://schemas.microsoft.com/office/drawing/2014/main" id="{18574CCD-F0FC-45F1-92EC-487C442FACDC}"/>
                </a:ext>
              </a:extLst>
            </p:cNvPr>
            <p:cNvCxnSpPr>
              <a:cxnSpLocks/>
            </p:cNvCxnSpPr>
            <p:nvPr/>
          </p:nvCxnSpPr>
          <p:spPr bwMode="auto">
            <a:xfrm>
              <a:off x="8945419" y="4005176"/>
              <a:ext cx="0" cy="649614"/>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4574DCF-D8D6-4E3C-B72A-D941AE7BE525}"/>
                </a:ext>
              </a:extLst>
            </p:cNvPr>
            <p:cNvCxnSpPr>
              <a:cxnSpLocks/>
            </p:cNvCxnSpPr>
            <p:nvPr/>
          </p:nvCxnSpPr>
          <p:spPr bwMode="auto">
            <a:xfrm>
              <a:off x="8899699" y="40051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B1EEB2E-74FF-4F5E-88E0-0F93F3CD9401}"/>
                </a:ext>
              </a:extLst>
            </p:cNvPr>
            <p:cNvCxnSpPr>
              <a:cxnSpLocks/>
            </p:cNvCxnSpPr>
            <p:nvPr/>
          </p:nvCxnSpPr>
          <p:spPr bwMode="auto">
            <a:xfrm>
              <a:off x="8899699" y="466029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E7167F5A-55A4-4F1B-AACF-63D16B5C4977}"/>
              </a:ext>
            </a:extLst>
          </p:cNvPr>
          <p:cNvGrpSpPr/>
          <p:nvPr/>
        </p:nvGrpSpPr>
        <p:grpSpPr>
          <a:xfrm>
            <a:off x="9525380" y="5508797"/>
            <a:ext cx="91440" cy="300666"/>
            <a:chOff x="8899699" y="4359624"/>
            <a:chExt cx="91440" cy="300666"/>
          </a:xfrm>
        </p:grpSpPr>
        <p:cxnSp>
          <p:nvCxnSpPr>
            <p:cNvPr id="154" name="Straight Connector 153">
              <a:extLst>
                <a:ext uri="{FF2B5EF4-FFF2-40B4-BE49-F238E27FC236}">
                  <a16:creationId xmlns:a16="http://schemas.microsoft.com/office/drawing/2014/main" id="{28D344A2-FEAB-4CE9-AB63-17D582A7D557}"/>
                </a:ext>
              </a:extLst>
            </p:cNvPr>
            <p:cNvCxnSpPr>
              <a:cxnSpLocks/>
            </p:cNvCxnSpPr>
            <p:nvPr/>
          </p:nvCxnSpPr>
          <p:spPr bwMode="auto">
            <a:xfrm>
              <a:off x="8947954" y="4359624"/>
              <a:ext cx="0" cy="295166"/>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A7D1CD5-1EB3-4F0B-BABC-83859080E1C2}"/>
                </a:ext>
              </a:extLst>
            </p:cNvPr>
            <p:cNvCxnSpPr>
              <a:cxnSpLocks/>
            </p:cNvCxnSpPr>
            <p:nvPr/>
          </p:nvCxnSpPr>
          <p:spPr bwMode="auto">
            <a:xfrm>
              <a:off x="8899699" y="437021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2FA2906-2AA4-426E-9361-2CC67D8349C8}"/>
                </a:ext>
              </a:extLst>
            </p:cNvPr>
            <p:cNvCxnSpPr>
              <a:cxnSpLocks/>
            </p:cNvCxnSpPr>
            <p:nvPr/>
          </p:nvCxnSpPr>
          <p:spPr bwMode="auto">
            <a:xfrm>
              <a:off x="8899699" y="466029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F476E302-00D7-4443-B620-AA862E6B37BF}"/>
              </a:ext>
            </a:extLst>
          </p:cNvPr>
          <p:cNvGrpSpPr/>
          <p:nvPr/>
        </p:nvGrpSpPr>
        <p:grpSpPr>
          <a:xfrm>
            <a:off x="10026053" y="5362891"/>
            <a:ext cx="91440" cy="528209"/>
            <a:chOff x="8899699" y="4222572"/>
            <a:chExt cx="91440" cy="528209"/>
          </a:xfrm>
        </p:grpSpPr>
        <p:cxnSp>
          <p:nvCxnSpPr>
            <p:cNvPr id="159" name="Straight Connector 158">
              <a:extLst>
                <a:ext uri="{FF2B5EF4-FFF2-40B4-BE49-F238E27FC236}">
                  <a16:creationId xmlns:a16="http://schemas.microsoft.com/office/drawing/2014/main" id="{C17A3C29-DA18-4883-9E47-EF3C0CE5CE6E}"/>
                </a:ext>
              </a:extLst>
            </p:cNvPr>
            <p:cNvCxnSpPr>
              <a:cxnSpLocks/>
            </p:cNvCxnSpPr>
            <p:nvPr/>
          </p:nvCxnSpPr>
          <p:spPr bwMode="auto">
            <a:xfrm>
              <a:off x="8947954" y="4222572"/>
              <a:ext cx="0" cy="528209"/>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88E98B0-953E-496E-83DE-9E775240F4E5}"/>
                </a:ext>
              </a:extLst>
            </p:cNvPr>
            <p:cNvCxnSpPr>
              <a:cxnSpLocks/>
            </p:cNvCxnSpPr>
            <p:nvPr/>
          </p:nvCxnSpPr>
          <p:spPr bwMode="auto">
            <a:xfrm>
              <a:off x="8899699" y="422257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DF4941E-8701-40FD-8200-B6E56016C0A2}"/>
                </a:ext>
              </a:extLst>
            </p:cNvPr>
            <p:cNvCxnSpPr>
              <a:cxnSpLocks/>
            </p:cNvCxnSpPr>
            <p:nvPr/>
          </p:nvCxnSpPr>
          <p:spPr bwMode="auto">
            <a:xfrm>
              <a:off x="8899699" y="4750781"/>
              <a:ext cx="9144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6328294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 name="Group 194">
            <a:extLst>
              <a:ext uri="{FF2B5EF4-FFF2-40B4-BE49-F238E27FC236}">
                <a16:creationId xmlns:a16="http://schemas.microsoft.com/office/drawing/2014/main" id="{59D06ACB-51A3-4AC5-93ED-2587952BE047}"/>
              </a:ext>
            </a:extLst>
          </p:cNvPr>
          <p:cNvGrpSpPr/>
          <p:nvPr/>
        </p:nvGrpSpPr>
        <p:grpSpPr>
          <a:xfrm>
            <a:off x="8374631" y="5009072"/>
            <a:ext cx="1846178" cy="209908"/>
            <a:chOff x="1897531" y="5001973"/>
            <a:chExt cx="1846178" cy="209908"/>
          </a:xfrm>
        </p:grpSpPr>
        <p:sp>
          <p:nvSpPr>
            <p:cNvPr id="196" name="Rectangle 195">
              <a:extLst>
                <a:ext uri="{FF2B5EF4-FFF2-40B4-BE49-F238E27FC236}">
                  <a16:creationId xmlns:a16="http://schemas.microsoft.com/office/drawing/2014/main" id="{3EFD5E0C-A81F-481F-9F13-38D9A7573DE7}"/>
                </a:ext>
              </a:extLst>
            </p:cNvPr>
            <p:cNvSpPr/>
            <p:nvPr/>
          </p:nvSpPr>
          <p:spPr bwMode="auto">
            <a:xfrm>
              <a:off x="1897531" y="5059481"/>
              <a:ext cx="247498" cy="143775"/>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CE753FBD-98A1-49B7-8E36-4ABC6AB04F47}"/>
                </a:ext>
              </a:extLst>
            </p:cNvPr>
            <p:cNvSpPr/>
            <p:nvPr/>
          </p:nvSpPr>
          <p:spPr bwMode="auto">
            <a:xfrm>
              <a:off x="2537003" y="5001973"/>
              <a:ext cx="247498" cy="2099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6A1680DF-4755-4979-88EA-D0FB75999890}"/>
                </a:ext>
              </a:extLst>
            </p:cNvPr>
            <p:cNvSpPr/>
            <p:nvPr/>
          </p:nvSpPr>
          <p:spPr bwMode="auto">
            <a:xfrm>
              <a:off x="2856739" y="5072808"/>
              <a:ext cx="247498" cy="13044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BD612DF9-57E2-4855-9113-CCA985CC5132}"/>
                </a:ext>
              </a:extLst>
            </p:cNvPr>
            <p:cNvSpPr/>
            <p:nvPr/>
          </p:nvSpPr>
          <p:spPr bwMode="auto">
            <a:xfrm>
              <a:off x="3176475" y="5025761"/>
              <a:ext cx="247498" cy="17749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951E9DA6-3B17-4A07-B5C9-14BBB1838C38}"/>
                </a:ext>
              </a:extLst>
            </p:cNvPr>
            <p:cNvSpPr/>
            <p:nvPr/>
          </p:nvSpPr>
          <p:spPr bwMode="auto">
            <a:xfrm>
              <a:off x="3496211" y="5145126"/>
              <a:ext cx="247498" cy="5813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8" name="Group 187">
            <a:extLst>
              <a:ext uri="{FF2B5EF4-FFF2-40B4-BE49-F238E27FC236}">
                <a16:creationId xmlns:a16="http://schemas.microsoft.com/office/drawing/2014/main" id="{8F3F00E7-47C8-4391-9DE2-75C2698F4149}"/>
              </a:ext>
            </a:extLst>
          </p:cNvPr>
          <p:cNvGrpSpPr/>
          <p:nvPr/>
        </p:nvGrpSpPr>
        <p:grpSpPr>
          <a:xfrm>
            <a:off x="6215597" y="3924301"/>
            <a:ext cx="1846178" cy="1301617"/>
            <a:chOff x="1897531" y="3917202"/>
            <a:chExt cx="1846178" cy="1301617"/>
          </a:xfrm>
        </p:grpSpPr>
        <p:sp>
          <p:nvSpPr>
            <p:cNvPr id="189" name="Rectangle 188">
              <a:extLst>
                <a:ext uri="{FF2B5EF4-FFF2-40B4-BE49-F238E27FC236}">
                  <a16:creationId xmlns:a16="http://schemas.microsoft.com/office/drawing/2014/main" id="{B1C328B0-5860-4EED-BE2A-86DDC8769D0A}"/>
                </a:ext>
              </a:extLst>
            </p:cNvPr>
            <p:cNvSpPr/>
            <p:nvPr/>
          </p:nvSpPr>
          <p:spPr bwMode="auto">
            <a:xfrm>
              <a:off x="1897531" y="4493463"/>
              <a:ext cx="247498" cy="719317"/>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00B00BA9-CE5C-4CF1-99B2-D4F4B332200D}"/>
                </a:ext>
              </a:extLst>
            </p:cNvPr>
            <p:cNvSpPr/>
            <p:nvPr/>
          </p:nvSpPr>
          <p:spPr bwMode="auto">
            <a:xfrm>
              <a:off x="2217267" y="3917202"/>
              <a:ext cx="247498" cy="13016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EF94F37C-9EF4-4AAA-9987-F0AC4E3705F0}"/>
                </a:ext>
              </a:extLst>
            </p:cNvPr>
            <p:cNvSpPr/>
            <p:nvPr/>
          </p:nvSpPr>
          <p:spPr bwMode="auto">
            <a:xfrm>
              <a:off x="2537003" y="4673557"/>
              <a:ext cx="247498" cy="5296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7AADC63C-BE36-41EC-97F6-E64C096CF4BD}"/>
                </a:ext>
              </a:extLst>
            </p:cNvPr>
            <p:cNvSpPr/>
            <p:nvPr/>
          </p:nvSpPr>
          <p:spPr bwMode="auto">
            <a:xfrm>
              <a:off x="2856739" y="4541685"/>
              <a:ext cx="247498" cy="67713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3343CA7C-8710-47BE-B43F-86885E5F70DB}"/>
                </a:ext>
              </a:extLst>
            </p:cNvPr>
            <p:cNvSpPr/>
            <p:nvPr/>
          </p:nvSpPr>
          <p:spPr bwMode="auto">
            <a:xfrm>
              <a:off x="3176475" y="4541685"/>
              <a:ext cx="247498" cy="66157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0A7ED4E8-A267-45C1-A733-78B47D74D256}"/>
                </a:ext>
              </a:extLst>
            </p:cNvPr>
            <p:cNvSpPr/>
            <p:nvPr/>
          </p:nvSpPr>
          <p:spPr bwMode="auto">
            <a:xfrm>
              <a:off x="3496211" y="4326574"/>
              <a:ext cx="247498" cy="87668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1" name="Group 180">
            <a:extLst>
              <a:ext uri="{FF2B5EF4-FFF2-40B4-BE49-F238E27FC236}">
                <a16:creationId xmlns:a16="http://schemas.microsoft.com/office/drawing/2014/main" id="{719C8FB7-1220-4DB0-A503-F48EC0D5E87F}"/>
              </a:ext>
            </a:extLst>
          </p:cNvPr>
          <p:cNvGrpSpPr/>
          <p:nvPr/>
        </p:nvGrpSpPr>
        <p:grpSpPr>
          <a:xfrm>
            <a:off x="4056564" y="4296540"/>
            <a:ext cx="1846178" cy="929378"/>
            <a:chOff x="1897531" y="4289441"/>
            <a:chExt cx="1846178" cy="929378"/>
          </a:xfrm>
        </p:grpSpPr>
        <p:sp>
          <p:nvSpPr>
            <p:cNvPr id="182" name="Rectangle 181">
              <a:extLst>
                <a:ext uri="{FF2B5EF4-FFF2-40B4-BE49-F238E27FC236}">
                  <a16:creationId xmlns:a16="http://schemas.microsoft.com/office/drawing/2014/main" id="{42F8E368-9216-4158-BAB9-D8A9AE36AFE1}"/>
                </a:ext>
              </a:extLst>
            </p:cNvPr>
            <p:cNvSpPr/>
            <p:nvPr/>
          </p:nvSpPr>
          <p:spPr bwMode="auto">
            <a:xfrm>
              <a:off x="1897531" y="4694851"/>
              <a:ext cx="247498" cy="50840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B92F0F53-BFB0-4CA1-8706-1B09F87F9453}"/>
                </a:ext>
              </a:extLst>
            </p:cNvPr>
            <p:cNvSpPr/>
            <p:nvPr/>
          </p:nvSpPr>
          <p:spPr bwMode="auto">
            <a:xfrm>
              <a:off x="2217267" y="4289441"/>
              <a:ext cx="247498" cy="9138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Rectangle 183">
              <a:extLst>
                <a:ext uri="{FF2B5EF4-FFF2-40B4-BE49-F238E27FC236}">
                  <a16:creationId xmlns:a16="http://schemas.microsoft.com/office/drawing/2014/main" id="{E541B4F6-AB17-40A6-8AF3-3E9038257944}"/>
                </a:ext>
              </a:extLst>
            </p:cNvPr>
            <p:cNvSpPr/>
            <p:nvPr/>
          </p:nvSpPr>
          <p:spPr bwMode="auto">
            <a:xfrm>
              <a:off x="2537003" y="4939366"/>
              <a:ext cx="247498" cy="2638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E12D06E7-EC45-40A1-9C69-0A1E11806EE3}"/>
                </a:ext>
              </a:extLst>
            </p:cNvPr>
            <p:cNvSpPr/>
            <p:nvPr/>
          </p:nvSpPr>
          <p:spPr bwMode="auto">
            <a:xfrm>
              <a:off x="2856739" y="4939366"/>
              <a:ext cx="247498" cy="26389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EE5215AF-F7C8-4984-A573-268240FE40CB}"/>
                </a:ext>
              </a:extLst>
            </p:cNvPr>
            <p:cNvSpPr/>
            <p:nvPr/>
          </p:nvSpPr>
          <p:spPr bwMode="auto">
            <a:xfrm>
              <a:off x="3176475" y="4698119"/>
              <a:ext cx="247498" cy="52070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Rectangle 186">
              <a:extLst>
                <a:ext uri="{FF2B5EF4-FFF2-40B4-BE49-F238E27FC236}">
                  <a16:creationId xmlns:a16="http://schemas.microsoft.com/office/drawing/2014/main" id="{0B4DE1D1-A92C-4180-802A-2C656B287D9A}"/>
                </a:ext>
              </a:extLst>
            </p:cNvPr>
            <p:cNvSpPr/>
            <p:nvPr/>
          </p:nvSpPr>
          <p:spPr bwMode="auto">
            <a:xfrm>
              <a:off x="3496211" y="4426795"/>
              <a:ext cx="247498" cy="79202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E59ADD88-F83C-48C0-BEFC-72A8C5F6868E}"/>
              </a:ext>
            </a:extLst>
          </p:cNvPr>
          <p:cNvSpPr>
            <a:spLocks noGrp="1"/>
          </p:cNvSpPr>
          <p:nvPr>
            <p:ph type="title"/>
          </p:nvPr>
        </p:nvSpPr>
        <p:spPr/>
        <p:txBody>
          <a:bodyPr/>
          <a:lstStyle/>
          <a:p>
            <a:r>
              <a:rPr lang="en-US" altLang="en-US" dirty="0"/>
              <a:t>GS-US-540-5773</a:t>
            </a:r>
            <a:r>
              <a:rPr lang="en-US" dirty="0"/>
              <a:t>: Safety Outcomes by Race/Ethnicity</a:t>
            </a:r>
          </a:p>
        </p:txBody>
      </p:sp>
      <p:sp>
        <p:nvSpPr>
          <p:cNvPr id="3" name="Content Placeholder 2">
            <a:extLst>
              <a:ext uri="{FF2B5EF4-FFF2-40B4-BE49-F238E27FC236}">
                <a16:creationId xmlns:a16="http://schemas.microsoft.com/office/drawing/2014/main" id="{13B2DEFA-4AC1-4EF9-A54E-D0DCC5147CC5}"/>
              </a:ext>
            </a:extLst>
          </p:cNvPr>
          <p:cNvSpPr>
            <a:spLocks noGrp="1"/>
          </p:cNvSpPr>
          <p:nvPr>
            <p:ph idx="1"/>
          </p:nvPr>
        </p:nvSpPr>
        <p:spPr>
          <a:xfrm>
            <a:off x="604675" y="1513047"/>
            <a:ext cx="10877529" cy="690661"/>
          </a:xfrm>
        </p:spPr>
        <p:txBody>
          <a:bodyPr/>
          <a:lstStyle/>
          <a:p>
            <a:r>
              <a:rPr lang="en-US" sz="2200" dirty="0"/>
              <a:t>Safety profiles comparable between Black, HW, and NHW patients; higher rates of serious AEs and grade 3/4 AEs in Asian/other race groups</a:t>
            </a:r>
          </a:p>
        </p:txBody>
      </p:sp>
      <p:sp>
        <p:nvSpPr>
          <p:cNvPr id="4" name="Text Box 15">
            <a:extLst>
              <a:ext uri="{FF2B5EF4-FFF2-40B4-BE49-F238E27FC236}">
                <a16:creationId xmlns:a16="http://schemas.microsoft.com/office/drawing/2014/main" id="{FDCBF402-522F-4CD8-98B9-3CBB2C9F3790}"/>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Mullane. IAS COVID-19 2020. Abstr 11834.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 Box 30">
            <a:extLst>
              <a:ext uri="{FF2B5EF4-FFF2-40B4-BE49-F238E27FC236}">
                <a16:creationId xmlns:a16="http://schemas.microsoft.com/office/drawing/2014/main" id="{2A6237C5-D0A2-4391-A976-BEB9D0A020A1}"/>
              </a:ext>
            </a:extLst>
          </p:cNvPr>
          <p:cNvSpPr txBox="1">
            <a:spLocks noChangeArrowheads="1"/>
          </p:cNvSpPr>
          <p:nvPr/>
        </p:nvSpPr>
        <p:spPr bwMode="auto">
          <a:xfrm>
            <a:off x="640815" y="6006906"/>
            <a:ext cx="11069637" cy="305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values calculated using logistic regression model adjusted for age, sex, and clinical status ordinal scale score; not adjusted for multiplicity.</a:t>
            </a:r>
          </a:p>
        </p:txBody>
      </p:sp>
      <p:grpSp>
        <p:nvGrpSpPr>
          <p:cNvPr id="12" name="Group 1">
            <a:extLst>
              <a:ext uri="{FF2B5EF4-FFF2-40B4-BE49-F238E27FC236}">
                <a16:creationId xmlns:a16="http://schemas.microsoft.com/office/drawing/2014/main" id="{8B31D7B5-8433-45F6-9C08-85020917FB30}"/>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22D56B05-E58B-47E9-953D-8D1B987884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04160CB8-6A5E-449D-AD78-E5E69C56823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1" name="TextBox 20">
            <a:extLst>
              <a:ext uri="{FF2B5EF4-FFF2-40B4-BE49-F238E27FC236}">
                <a16:creationId xmlns:a16="http://schemas.microsoft.com/office/drawing/2014/main" id="{32FBAC97-DC3F-4541-AB51-598D4443A270}"/>
              </a:ext>
            </a:extLst>
          </p:cNvPr>
          <p:cNvSpPr txBox="1"/>
          <p:nvPr/>
        </p:nvSpPr>
        <p:spPr bwMode="auto">
          <a:xfrm>
            <a:off x="10934989" y="2712160"/>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Asian</a:t>
            </a:r>
          </a:p>
        </p:txBody>
      </p:sp>
      <p:sp>
        <p:nvSpPr>
          <p:cNvPr id="23" name="TextBox 22">
            <a:extLst>
              <a:ext uri="{FF2B5EF4-FFF2-40B4-BE49-F238E27FC236}">
                <a16:creationId xmlns:a16="http://schemas.microsoft.com/office/drawing/2014/main" id="{228BDB46-15A8-49F3-B356-E2AE38A18BD6}"/>
              </a:ext>
            </a:extLst>
          </p:cNvPr>
          <p:cNvSpPr txBox="1"/>
          <p:nvPr/>
        </p:nvSpPr>
        <p:spPr bwMode="auto">
          <a:xfrm>
            <a:off x="10934989" y="2965087"/>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Black</a:t>
            </a:r>
          </a:p>
        </p:txBody>
      </p:sp>
      <p:sp>
        <p:nvSpPr>
          <p:cNvPr id="27" name="TextBox 26">
            <a:extLst>
              <a:ext uri="{FF2B5EF4-FFF2-40B4-BE49-F238E27FC236}">
                <a16:creationId xmlns:a16="http://schemas.microsoft.com/office/drawing/2014/main" id="{2698E577-DBE4-4CD6-8B30-B2B6B6804652}"/>
              </a:ext>
            </a:extLst>
          </p:cNvPr>
          <p:cNvSpPr txBox="1"/>
          <p:nvPr/>
        </p:nvSpPr>
        <p:spPr bwMode="auto">
          <a:xfrm>
            <a:off x="10934989" y="3218014"/>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HW</a:t>
            </a:r>
          </a:p>
        </p:txBody>
      </p:sp>
      <p:sp>
        <p:nvSpPr>
          <p:cNvPr id="28" name="TextBox 27">
            <a:extLst>
              <a:ext uri="{FF2B5EF4-FFF2-40B4-BE49-F238E27FC236}">
                <a16:creationId xmlns:a16="http://schemas.microsoft.com/office/drawing/2014/main" id="{754BA63B-3460-443C-BBAC-CB12227E7C3D}"/>
              </a:ext>
            </a:extLst>
          </p:cNvPr>
          <p:cNvSpPr txBox="1"/>
          <p:nvPr/>
        </p:nvSpPr>
        <p:spPr bwMode="auto">
          <a:xfrm>
            <a:off x="10934989" y="3470941"/>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NHW</a:t>
            </a:r>
          </a:p>
        </p:txBody>
      </p:sp>
      <p:sp>
        <p:nvSpPr>
          <p:cNvPr id="29" name="TextBox 28">
            <a:extLst>
              <a:ext uri="{FF2B5EF4-FFF2-40B4-BE49-F238E27FC236}">
                <a16:creationId xmlns:a16="http://schemas.microsoft.com/office/drawing/2014/main" id="{50505F52-3BB7-487F-B4B8-8E6652BCABD1}"/>
              </a:ext>
            </a:extLst>
          </p:cNvPr>
          <p:cNvSpPr txBox="1"/>
          <p:nvPr/>
        </p:nvSpPr>
        <p:spPr bwMode="auto">
          <a:xfrm>
            <a:off x="10934989" y="3723866"/>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a:t>
            </a:r>
          </a:p>
        </p:txBody>
      </p:sp>
      <p:sp>
        <p:nvSpPr>
          <p:cNvPr id="30" name="Rectangle 29">
            <a:extLst>
              <a:ext uri="{FF2B5EF4-FFF2-40B4-BE49-F238E27FC236}">
                <a16:creationId xmlns:a16="http://schemas.microsoft.com/office/drawing/2014/main" id="{8E27ADAA-2001-45F3-B9E3-05DB90C33515}"/>
              </a:ext>
            </a:extLst>
          </p:cNvPr>
          <p:cNvSpPr/>
          <p:nvPr/>
        </p:nvSpPr>
        <p:spPr bwMode="auto">
          <a:xfrm>
            <a:off x="10806106" y="2804576"/>
            <a:ext cx="163663" cy="1636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F2F22735-C6EE-43ED-B312-5B62906A554B}"/>
              </a:ext>
            </a:extLst>
          </p:cNvPr>
          <p:cNvSpPr/>
          <p:nvPr/>
        </p:nvSpPr>
        <p:spPr bwMode="auto">
          <a:xfrm>
            <a:off x="10806106" y="3055777"/>
            <a:ext cx="163663" cy="1636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EA2BA839-C75F-43E4-B9D1-6825A30DD081}"/>
              </a:ext>
            </a:extLst>
          </p:cNvPr>
          <p:cNvSpPr/>
          <p:nvPr/>
        </p:nvSpPr>
        <p:spPr bwMode="auto">
          <a:xfrm>
            <a:off x="10806106" y="3306978"/>
            <a:ext cx="163663" cy="16366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EE5ED62C-DB7C-4502-A981-3DD04E331A25}"/>
              </a:ext>
            </a:extLst>
          </p:cNvPr>
          <p:cNvSpPr/>
          <p:nvPr/>
        </p:nvSpPr>
        <p:spPr bwMode="auto">
          <a:xfrm>
            <a:off x="10806106" y="3558179"/>
            <a:ext cx="163663" cy="16366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ABD85AA4-A18F-4222-A3B0-CB2C815B8488}"/>
              </a:ext>
            </a:extLst>
          </p:cNvPr>
          <p:cNvSpPr/>
          <p:nvPr/>
        </p:nvSpPr>
        <p:spPr bwMode="auto">
          <a:xfrm>
            <a:off x="10806106" y="3809382"/>
            <a:ext cx="163663" cy="163663"/>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847294C9-4263-4D58-AE86-D5A0A941164C}"/>
              </a:ext>
            </a:extLst>
          </p:cNvPr>
          <p:cNvSpPr txBox="1"/>
          <p:nvPr/>
        </p:nvSpPr>
        <p:spPr bwMode="auto">
          <a:xfrm rot="16200000">
            <a:off x="-23267" y="3886363"/>
            <a:ext cx="2295904"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cxnSp>
        <p:nvCxnSpPr>
          <p:cNvPr id="6" name="Straight Connector 5">
            <a:extLst>
              <a:ext uri="{FF2B5EF4-FFF2-40B4-BE49-F238E27FC236}">
                <a16:creationId xmlns:a16="http://schemas.microsoft.com/office/drawing/2014/main" id="{06C5F357-C244-476D-B215-C43687A9C8ED}"/>
              </a:ext>
            </a:extLst>
          </p:cNvPr>
          <p:cNvCxnSpPr/>
          <p:nvPr/>
        </p:nvCxnSpPr>
        <p:spPr bwMode="auto">
          <a:xfrm flipV="1">
            <a:off x="1751162" y="2912884"/>
            <a:ext cx="0" cy="2306097"/>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4DED30B-F404-40C0-A079-F15B35D3EB48}"/>
              </a:ext>
            </a:extLst>
          </p:cNvPr>
          <p:cNvCxnSpPr>
            <a:cxnSpLocks/>
          </p:cNvCxnSpPr>
          <p:nvPr/>
        </p:nvCxnSpPr>
        <p:spPr bwMode="auto">
          <a:xfrm>
            <a:off x="1742536" y="5218981"/>
            <a:ext cx="87126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2FC193B-D32B-42D7-B204-C3A52FDBBBA8}"/>
              </a:ext>
            </a:extLst>
          </p:cNvPr>
          <p:cNvCxnSpPr>
            <a:cxnSpLocks/>
          </p:cNvCxnSpPr>
          <p:nvPr/>
        </p:nvCxnSpPr>
        <p:spPr bwMode="auto">
          <a:xfrm flipH="1">
            <a:off x="1690776" y="2912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17E15A0-F443-4CDC-9BC2-DBC14D9405EF}"/>
              </a:ext>
            </a:extLst>
          </p:cNvPr>
          <p:cNvCxnSpPr>
            <a:cxnSpLocks/>
          </p:cNvCxnSpPr>
          <p:nvPr/>
        </p:nvCxnSpPr>
        <p:spPr bwMode="auto">
          <a:xfrm flipH="1">
            <a:off x="1690776" y="33741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B758548-F251-495C-97BB-1442D43E3C23}"/>
              </a:ext>
            </a:extLst>
          </p:cNvPr>
          <p:cNvCxnSpPr>
            <a:cxnSpLocks/>
          </p:cNvCxnSpPr>
          <p:nvPr/>
        </p:nvCxnSpPr>
        <p:spPr bwMode="auto">
          <a:xfrm flipH="1">
            <a:off x="1690776" y="38353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F022425-4BC9-4CA1-89ED-9AAFD97F8BFF}"/>
              </a:ext>
            </a:extLst>
          </p:cNvPr>
          <p:cNvCxnSpPr>
            <a:cxnSpLocks/>
          </p:cNvCxnSpPr>
          <p:nvPr/>
        </p:nvCxnSpPr>
        <p:spPr bwMode="auto">
          <a:xfrm flipH="1">
            <a:off x="1690776" y="42965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5BA12B8-B9CE-4967-A8E9-3F735EE3FA37}"/>
              </a:ext>
            </a:extLst>
          </p:cNvPr>
          <p:cNvCxnSpPr>
            <a:cxnSpLocks/>
          </p:cNvCxnSpPr>
          <p:nvPr/>
        </p:nvCxnSpPr>
        <p:spPr bwMode="auto">
          <a:xfrm flipH="1">
            <a:off x="1690776" y="47577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A0DEBB5-89A5-4878-AEEF-CE3250701937}"/>
              </a:ext>
            </a:extLst>
          </p:cNvPr>
          <p:cNvCxnSpPr>
            <a:cxnSpLocks/>
          </p:cNvCxnSpPr>
          <p:nvPr/>
        </p:nvCxnSpPr>
        <p:spPr bwMode="auto">
          <a:xfrm flipH="1">
            <a:off x="1690776" y="521898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5E031F7B-0C3E-47BE-A8DE-6B685A5DCE7C}"/>
              </a:ext>
            </a:extLst>
          </p:cNvPr>
          <p:cNvSpPr txBox="1"/>
          <p:nvPr/>
        </p:nvSpPr>
        <p:spPr bwMode="auto">
          <a:xfrm>
            <a:off x="1117770" y="2722744"/>
            <a:ext cx="62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3" name="TextBox 42">
            <a:extLst>
              <a:ext uri="{FF2B5EF4-FFF2-40B4-BE49-F238E27FC236}">
                <a16:creationId xmlns:a16="http://schemas.microsoft.com/office/drawing/2014/main" id="{0E9766F8-CFA0-4D93-9158-6899245380FF}"/>
              </a:ext>
            </a:extLst>
          </p:cNvPr>
          <p:cNvSpPr txBox="1"/>
          <p:nvPr/>
        </p:nvSpPr>
        <p:spPr bwMode="auto">
          <a:xfrm>
            <a:off x="1117770" y="3183421"/>
            <a:ext cx="62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4" name="TextBox 43">
            <a:extLst>
              <a:ext uri="{FF2B5EF4-FFF2-40B4-BE49-F238E27FC236}">
                <a16:creationId xmlns:a16="http://schemas.microsoft.com/office/drawing/2014/main" id="{1527BBA9-20ED-4D19-A651-0F4DDAAC8841}"/>
              </a:ext>
            </a:extLst>
          </p:cNvPr>
          <p:cNvSpPr txBox="1"/>
          <p:nvPr/>
        </p:nvSpPr>
        <p:spPr bwMode="auto">
          <a:xfrm>
            <a:off x="1117770" y="3644098"/>
            <a:ext cx="62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5" name="TextBox 44">
            <a:extLst>
              <a:ext uri="{FF2B5EF4-FFF2-40B4-BE49-F238E27FC236}">
                <a16:creationId xmlns:a16="http://schemas.microsoft.com/office/drawing/2014/main" id="{07DE44F0-5FE3-4281-9A49-9F535DE4E1A0}"/>
              </a:ext>
            </a:extLst>
          </p:cNvPr>
          <p:cNvSpPr txBox="1"/>
          <p:nvPr/>
        </p:nvSpPr>
        <p:spPr bwMode="auto">
          <a:xfrm>
            <a:off x="1117770" y="4104775"/>
            <a:ext cx="62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6" name="TextBox 45">
            <a:extLst>
              <a:ext uri="{FF2B5EF4-FFF2-40B4-BE49-F238E27FC236}">
                <a16:creationId xmlns:a16="http://schemas.microsoft.com/office/drawing/2014/main" id="{C55EAF2E-E477-41AB-959E-C0F64000FCFD}"/>
              </a:ext>
            </a:extLst>
          </p:cNvPr>
          <p:cNvSpPr txBox="1"/>
          <p:nvPr/>
        </p:nvSpPr>
        <p:spPr bwMode="auto">
          <a:xfrm>
            <a:off x="1117770" y="4565452"/>
            <a:ext cx="62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7" name="TextBox 46">
            <a:extLst>
              <a:ext uri="{FF2B5EF4-FFF2-40B4-BE49-F238E27FC236}">
                <a16:creationId xmlns:a16="http://schemas.microsoft.com/office/drawing/2014/main" id="{9E916971-5BF5-4BEA-B08A-80D3E45DA3AA}"/>
              </a:ext>
            </a:extLst>
          </p:cNvPr>
          <p:cNvSpPr txBox="1"/>
          <p:nvPr/>
        </p:nvSpPr>
        <p:spPr bwMode="auto">
          <a:xfrm>
            <a:off x="1117770" y="5026128"/>
            <a:ext cx="62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49" name="Straight Connector 48">
            <a:extLst>
              <a:ext uri="{FF2B5EF4-FFF2-40B4-BE49-F238E27FC236}">
                <a16:creationId xmlns:a16="http://schemas.microsoft.com/office/drawing/2014/main" id="{092A9BFF-C051-4D75-A344-B4A22BF93B01}"/>
              </a:ext>
            </a:extLst>
          </p:cNvPr>
          <p:cNvCxnSpPr>
            <a:cxnSpLocks/>
          </p:cNvCxnSpPr>
          <p:nvPr/>
        </p:nvCxnSpPr>
        <p:spPr bwMode="auto">
          <a:xfrm>
            <a:off x="1751162" y="52276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21343AE-7222-4A6C-81EE-68852E8F158C}"/>
              </a:ext>
            </a:extLst>
          </p:cNvPr>
          <p:cNvCxnSpPr>
            <a:cxnSpLocks/>
          </p:cNvCxnSpPr>
          <p:nvPr/>
        </p:nvCxnSpPr>
        <p:spPr bwMode="auto">
          <a:xfrm>
            <a:off x="3924295" y="52276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C4366F0-5B36-47EE-BA9B-A6BB8EF9D89D}"/>
              </a:ext>
            </a:extLst>
          </p:cNvPr>
          <p:cNvCxnSpPr>
            <a:cxnSpLocks/>
          </p:cNvCxnSpPr>
          <p:nvPr/>
        </p:nvCxnSpPr>
        <p:spPr bwMode="auto">
          <a:xfrm>
            <a:off x="6097428" y="52276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338B5B7-A5BD-46EB-8000-4F39E10214A6}"/>
              </a:ext>
            </a:extLst>
          </p:cNvPr>
          <p:cNvCxnSpPr>
            <a:cxnSpLocks/>
          </p:cNvCxnSpPr>
          <p:nvPr/>
        </p:nvCxnSpPr>
        <p:spPr bwMode="auto">
          <a:xfrm>
            <a:off x="8270561" y="52276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6EDE515-D054-4BF7-ABE6-FC38CABEB270}"/>
              </a:ext>
            </a:extLst>
          </p:cNvPr>
          <p:cNvCxnSpPr>
            <a:cxnSpLocks/>
          </p:cNvCxnSpPr>
          <p:nvPr/>
        </p:nvCxnSpPr>
        <p:spPr bwMode="auto">
          <a:xfrm>
            <a:off x="10443695" y="5227607"/>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3B48F67B-1AB3-43C7-9806-A7A52B6A27ED}"/>
              </a:ext>
            </a:extLst>
          </p:cNvPr>
          <p:cNvSpPr txBox="1"/>
          <p:nvPr/>
        </p:nvSpPr>
        <p:spPr bwMode="auto">
          <a:xfrm>
            <a:off x="1747541" y="5204716"/>
            <a:ext cx="216525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AE</a:t>
            </a:r>
          </a:p>
        </p:txBody>
      </p:sp>
      <p:sp>
        <p:nvSpPr>
          <p:cNvPr id="55" name="TextBox 54">
            <a:extLst>
              <a:ext uri="{FF2B5EF4-FFF2-40B4-BE49-F238E27FC236}">
                <a16:creationId xmlns:a16="http://schemas.microsoft.com/office/drawing/2014/main" id="{A8BB79F4-0014-4593-87AF-E96135BB09D3}"/>
              </a:ext>
            </a:extLst>
          </p:cNvPr>
          <p:cNvSpPr txBox="1"/>
          <p:nvPr/>
        </p:nvSpPr>
        <p:spPr bwMode="auto">
          <a:xfrm>
            <a:off x="3932033" y="5204716"/>
            <a:ext cx="216525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SAE</a:t>
            </a:r>
          </a:p>
        </p:txBody>
      </p:sp>
      <p:sp>
        <p:nvSpPr>
          <p:cNvPr id="56" name="TextBox 55">
            <a:extLst>
              <a:ext uri="{FF2B5EF4-FFF2-40B4-BE49-F238E27FC236}">
                <a16:creationId xmlns:a16="http://schemas.microsoft.com/office/drawing/2014/main" id="{158C6398-4F1C-405A-BF4F-05D51377A26E}"/>
              </a:ext>
            </a:extLst>
          </p:cNvPr>
          <p:cNvSpPr txBox="1"/>
          <p:nvPr/>
        </p:nvSpPr>
        <p:spPr bwMode="auto">
          <a:xfrm>
            <a:off x="6116525" y="5204716"/>
            <a:ext cx="216525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AE</a:t>
            </a:r>
          </a:p>
        </p:txBody>
      </p:sp>
      <p:sp>
        <p:nvSpPr>
          <p:cNvPr id="57" name="TextBox 56">
            <a:extLst>
              <a:ext uri="{FF2B5EF4-FFF2-40B4-BE49-F238E27FC236}">
                <a16:creationId xmlns:a16="http://schemas.microsoft.com/office/drawing/2014/main" id="{84064AC5-3812-49C1-A3CE-5E0E57003787}"/>
              </a:ext>
            </a:extLst>
          </p:cNvPr>
          <p:cNvSpPr txBox="1"/>
          <p:nvPr/>
        </p:nvSpPr>
        <p:spPr bwMode="auto">
          <a:xfrm>
            <a:off x="8301016" y="5204716"/>
            <a:ext cx="216525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AE Leading to D/C</a:t>
            </a:r>
          </a:p>
        </p:txBody>
      </p:sp>
      <p:sp>
        <p:nvSpPr>
          <p:cNvPr id="58" name="TextBox 57">
            <a:extLst>
              <a:ext uri="{FF2B5EF4-FFF2-40B4-BE49-F238E27FC236}">
                <a16:creationId xmlns:a16="http://schemas.microsoft.com/office/drawing/2014/main" id="{013842CB-10AD-4B27-B9E0-A671D8373999}"/>
              </a:ext>
            </a:extLst>
          </p:cNvPr>
          <p:cNvSpPr txBox="1"/>
          <p:nvPr/>
        </p:nvSpPr>
        <p:spPr bwMode="auto">
          <a:xfrm>
            <a:off x="1060562" y="5611717"/>
            <a:ext cx="7480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n/N=</a:t>
            </a:r>
          </a:p>
        </p:txBody>
      </p:sp>
      <p:grpSp>
        <p:nvGrpSpPr>
          <p:cNvPr id="65" name="Group 64">
            <a:extLst>
              <a:ext uri="{FF2B5EF4-FFF2-40B4-BE49-F238E27FC236}">
                <a16:creationId xmlns:a16="http://schemas.microsoft.com/office/drawing/2014/main" id="{EDAE3184-5919-4E2E-81FB-4FFF70EB1E78}"/>
              </a:ext>
            </a:extLst>
          </p:cNvPr>
          <p:cNvGrpSpPr/>
          <p:nvPr/>
        </p:nvGrpSpPr>
        <p:grpSpPr>
          <a:xfrm>
            <a:off x="1722780" y="5558484"/>
            <a:ext cx="2199247" cy="541046"/>
            <a:chOff x="1722780" y="5594768"/>
            <a:chExt cx="2199247" cy="541046"/>
          </a:xfrm>
        </p:grpSpPr>
        <p:sp>
          <p:nvSpPr>
            <p:cNvPr id="59" name="TextBox 58">
              <a:extLst>
                <a:ext uri="{FF2B5EF4-FFF2-40B4-BE49-F238E27FC236}">
                  <a16:creationId xmlns:a16="http://schemas.microsoft.com/office/drawing/2014/main" id="{4453EEBD-E998-4ECE-B210-4D27696E0A5A}"/>
                </a:ext>
              </a:extLst>
            </p:cNvPr>
            <p:cNvSpPr txBox="1"/>
            <p:nvPr/>
          </p:nvSpPr>
          <p:spPr bwMode="auto">
            <a:xfrm>
              <a:off x="1722780"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60" name="TextBox 59">
              <a:extLst>
                <a:ext uri="{FF2B5EF4-FFF2-40B4-BE49-F238E27FC236}">
                  <a16:creationId xmlns:a16="http://schemas.microsoft.com/office/drawing/2014/main" id="{2D5EA6B0-D8C3-499B-8DB1-E4BCC9A949DE}"/>
                </a:ext>
              </a:extLst>
            </p:cNvPr>
            <p:cNvSpPr txBox="1"/>
            <p:nvPr/>
          </p:nvSpPr>
          <p:spPr bwMode="auto">
            <a:xfrm>
              <a:off x="2049686"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1" name="TextBox 60">
              <a:extLst>
                <a:ext uri="{FF2B5EF4-FFF2-40B4-BE49-F238E27FC236}">
                  <a16:creationId xmlns:a16="http://schemas.microsoft.com/office/drawing/2014/main" id="{83F8FA2A-DC30-4371-AD6F-19EF6002B934}"/>
                </a:ext>
              </a:extLst>
            </p:cNvPr>
            <p:cNvSpPr txBox="1"/>
            <p:nvPr/>
          </p:nvSpPr>
          <p:spPr bwMode="auto">
            <a:xfrm>
              <a:off x="2376592"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62" name="TextBox 61">
              <a:extLst>
                <a:ext uri="{FF2B5EF4-FFF2-40B4-BE49-F238E27FC236}">
                  <a16:creationId xmlns:a16="http://schemas.microsoft.com/office/drawing/2014/main" id="{9437C978-394E-4E01-A3EA-2CA715860C00}"/>
                </a:ext>
              </a:extLst>
            </p:cNvPr>
            <p:cNvSpPr txBox="1"/>
            <p:nvPr/>
          </p:nvSpPr>
          <p:spPr bwMode="auto">
            <a:xfrm>
              <a:off x="2703498"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63" name="TextBox 62">
              <a:extLst>
                <a:ext uri="{FF2B5EF4-FFF2-40B4-BE49-F238E27FC236}">
                  <a16:creationId xmlns:a16="http://schemas.microsoft.com/office/drawing/2014/main" id="{C367AB7A-9B91-466B-AFB0-DDD5F5F43F5A}"/>
                </a:ext>
              </a:extLst>
            </p:cNvPr>
            <p:cNvSpPr txBox="1"/>
            <p:nvPr/>
          </p:nvSpPr>
          <p:spPr bwMode="auto">
            <a:xfrm>
              <a:off x="3030404"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64" name="TextBox 63">
              <a:extLst>
                <a:ext uri="{FF2B5EF4-FFF2-40B4-BE49-F238E27FC236}">
                  <a16:creationId xmlns:a16="http://schemas.microsoft.com/office/drawing/2014/main" id="{E010E67E-4C5F-4E5D-A89A-49A0C608DC02}"/>
                </a:ext>
              </a:extLst>
            </p:cNvPr>
            <p:cNvSpPr txBox="1"/>
            <p:nvPr/>
          </p:nvSpPr>
          <p:spPr bwMode="auto">
            <a:xfrm>
              <a:off x="3357311"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grpSp>
        <p:nvGrpSpPr>
          <p:cNvPr id="66" name="Group 65">
            <a:extLst>
              <a:ext uri="{FF2B5EF4-FFF2-40B4-BE49-F238E27FC236}">
                <a16:creationId xmlns:a16="http://schemas.microsoft.com/office/drawing/2014/main" id="{5D1718D8-8BD1-4656-B3CA-43F5D7B43B1C}"/>
              </a:ext>
            </a:extLst>
          </p:cNvPr>
          <p:cNvGrpSpPr/>
          <p:nvPr/>
        </p:nvGrpSpPr>
        <p:grpSpPr>
          <a:xfrm>
            <a:off x="3888794" y="5558484"/>
            <a:ext cx="2199247" cy="541046"/>
            <a:chOff x="1722780" y="5594768"/>
            <a:chExt cx="2199247" cy="541046"/>
          </a:xfrm>
        </p:grpSpPr>
        <p:sp>
          <p:nvSpPr>
            <p:cNvPr id="67" name="TextBox 66">
              <a:extLst>
                <a:ext uri="{FF2B5EF4-FFF2-40B4-BE49-F238E27FC236}">
                  <a16:creationId xmlns:a16="http://schemas.microsoft.com/office/drawing/2014/main" id="{579212AD-4A2D-48E9-8325-0E48F864753F}"/>
                </a:ext>
              </a:extLst>
            </p:cNvPr>
            <p:cNvSpPr txBox="1"/>
            <p:nvPr/>
          </p:nvSpPr>
          <p:spPr bwMode="auto">
            <a:xfrm>
              <a:off x="1722780"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68" name="TextBox 67">
              <a:extLst>
                <a:ext uri="{FF2B5EF4-FFF2-40B4-BE49-F238E27FC236}">
                  <a16:creationId xmlns:a16="http://schemas.microsoft.com/office/drawing/2014/main" id="{DEFEF463-3B84-43DE-89C4-ED72DFEE92DE}"/>
                </a:ext>
              </a:extLst>
            </p:cNvPr>
            <p:cNvSpPr txBox="1"/>
            <p:nvPr/>
          </p:nvSpPr>
          <p:spPr bwMode="auto">
            <a:xfrm>
              <a:off x="2049686"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9" name="TextBox 68">
              <a:extLst>
                <a:ext uri="{FF2B5EF4-FFF2-40B4-BE49-F238E27FC236}">
                  <a16:creationId xmlns:a16="http://schemas.microsoft.com/office/drawing/2014/main" id="{D4447BF1-71D9-4CFA-80D1-278A60C04DFD}"/>
                </a:ext>
              </a:extLst>
            </p:cNvPr>
            <p:cNvSpPr txBox="1"/>
            <p:nvPr/>
          </p:nvSpPr>
          <p:spPr bwMode="auto">
            <a:xfrm>
              <a:off x="2376592"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70" name="TextBox 69">
              <a:extLst>
                <a:ext uri="{FF2B5EF4-FFF2-40B4-BE49-F238E27FC236}">
                  <a16:creationId xmlns:a16="http://schemas.microsoft.com/office/drawing/2014/main" id="{74FBE884-3C98-483A-9546-B362E0949AF5}"/>
                </a:ext>
              </a:extLst>
            </p:cNvPr>
            <p:cNvSpPr txBox="1"/>
            <p:nvPr/>
          </p:nvSpPr>
          <p:spPr bwMode="auto">
            <a:xfrm>
              <a:off x="2703498"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71" name="TextBox 70">
              <a:extLst>
                <a:ext uri="{FF2B5EF4-FFF2-40B4-BE49-F238E27FC236}">
                  <a16:creationId xmlns:a16="http://schemas.microsoft.com/office/drawing/2014/main" id="{5106F1AC-A7A4-408E-AA88-03B2B67DE770}"/>
                </a:ext>
              </a:extLst>
            </p:cNvPr>
            <p:cNvSpPr txBox="1"/>
            <p:nvPr/>
          </p:nvSpPr>
          <p:spPr bwMode="auto">
            <a:xfrm>
              <a:off x="3030404"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72" name="TextBox 71">
              <a:extLst>
                <a:ext uri="{FF2B5EF4-FFF2-40B4-BE49-F238E27FC236}">
                  <a16:creationId xmlns:a16="http://schemas.microsoft.com/office/drawing/2014/main" id="{830C7A2D-D50A-4F4D-8837-9FA9B6221AE8}"/>
                </a:ext>
              </a:extLst>
            </p:cNvPr>
            <p:cNvSpPr txBox="1"/>
            <p:nvPr/>
          </p:nvSpPr>
          <p:spPr bwMode="auto">
            <a:xfrm>
              <a:off x="3357311"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grpSp>
        <p:nvGrpSpPr>
          <p:cNvPr id="73" name="Group 72">
            <a:extLst>
              <a:ext uri="{FF2B5EF4-FFF2-40B4-BE49-F238E27FC236}">
                <a16:creationId xmlns:a16="http://schemas.microsoft.com/office/drawing/2014/main" id="{56083DBD-D125-4F4E-92E1-CD09EEFA58A0}"/>
              </a:ext>
            </a:extLst>
          </p:cNvPr>
          <p:cNvGrpSpPr/>
          <p:nvPr/>
        </p:nvGrpSpPr>
        <p:grpSpPr>
          <a:xfrm>
            <a:off x="6054808" y="5558484"/>
            <a:ext cx="2199247" cy="541046"/>
            <a:chOff x="1722780" y="5594768"/>
            <a:chExt cx="2199247" cy="541046"/>
          </a:xfrm>
        </p:grpSpPr>
        <p:sp>
          <p:nvSpPr>
            <p:cNvPr id="74" name="TextBox 73">
              <a:extLst>
                <a:ext uri="{FF2B5EF4-FFF2-40B4-BE49-F238E27FC236}">
                  <a16:creationId xmlns:a16="http://schemas.microsoft.com/office/drawing/2014/main" id="{57698355-C24B-4F2A-96B6-181FE1D1D923}"/>
                </a:ext>
              </a:extLst>
            </p:cNvPr>
            <p:cNvSpPr txBox="1"/>
            <p:nvPr/>
          </p:nvSpPr>
          <p:spPr bwMode="auto">
            <a:xfrm>
              <a:off x="1722780"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75" name="TextBox 74">
              <a:extLst>
                <a:ext uri="{FF2B5EF4-FFF2-40B4-BE49-F238E27FC236}">
                  <a16:creationId xmlns:a16="http://schemas.microsoft.com/office/drawing/2014/main" id="{A8F21A69-B001-417A-A68D-F64FFD44E003}"/>
                </a:ext>
              </a:extLst>
            </p:cNvPr>
            <p:cNvSpPr txBox="1"/>
            <p:nvPr/>
          </p:nvSpPr>
          <p:spPr bwMode="auto">
            <a:xfrm>
              <a:off x="2049686"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76" name="TextBox 75">
              <a:extLst>
                <a:ext uri="{FF2B5EF4-FFF2-40B4-BE49-F238E27FC236}">
                  <a16:creationId xmlns:a16="http://schemas.microsoft.com/office/drawing/2014/main" id="{DFBA0B39-E470-42EA-98D6-9D66B35A3D67}"/>
                </a:ext>
              </a:extLst>
            </p:cNvPr>
            <p:cNvSpPr txBox="1"/>
            <p:nvPr/>
          </p:nvSpPr>
          <p:spPr bwMode="auto">
            <a:xfrm>
              <a:off x="2376592"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77" name="TextBox 76">
              <a:extLst>
                <a:ext uri="{FF2B5EF4-FFF2-40B4-BE49-F238E27FC236}">
                  <a16:creationId xmlns:a16="http://schemas.microsoft.com/office/drawing/2014/main" id="{A8BC22BF-1173-43ED-9F80-52F1D98A53FA}"/>
                </a:ext>
              </a:extLst>
            </p:cNvPr>
            <p:cNvSpPr txBox="1"/>
            <p:nvPr/>
          </p:nvSpPr>
          <p:spPr bwMode="auto">
            <a:xfrm>
              <a:off x="2703498"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78" name="TextBox 77">
              <a:extLst>
                <a:ext uri="{FF2B5EF4-FFF2-40B4-BE49-F238E27FC236}">
                  <a16:creationId xmlns:a16="http://schemas.microsoft.com/office/drawing/2014/main" id="{4503F50C-751B-46E4-9F6A-A690FDA40AF3}"/>
                </a:ext>
              </a:extLst>
            </p:cNvPr>
            <p:cNvSpPr txBox="1"/>
            <p:nvPr/>
          </p:nvSpPr>
          <p:spPr bwMode="auto">
            <a:xfrm>
              <a:off x="3030404"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79" name="TextBox 78">
              <a:extLst>
                <a:ext uri="{FF2B5EF4-FFF2-40B4-BE49-F238E27FC236}">
                  <a16:creationId xmlns:a16="http://schemas.microsoft.com/office/drawing/2014/main" id="{38F7B9E5-94C6-436D-980E-6F73435AE0ED}"/>
                </a:ext>
              </a:extLst>
            </p:cNvPr>
            <p:cNvSpPr txBox="1"/>
            <p:nvPr/>
          </p:nvSpPr>
          <p:spPr bwMode="auto">
            <a:xfrm>
              <a:off x="3357311"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grpSp>
        <p:nvGrpSpPr>
          <p:cNvPr id="80" name="Group 79">
            <a:extLst>
              <a:ext uri="{FF2B5EF4-FFF2-40B4-BE49-F238E27FC236}">
                <a16:creationId xmlns:a16="http://schemas.microsoft.com/office/drawing/2014/main" id="{68F69D79-CFA9-49DD-B199-0262D5D15D0B}"/>
              </a:ext>
            </a:extLst>
          </p:cNvPr>
          <p:cNvGrpSpPr/>
          <p:nvPr/>
        </p:nvGrpSpPr>
        <p:grpSpPr>
          <a:xfrm>
            <a:off x="8220821" y="5558484"/>
            <a:ext cx="2199247" cy="541046"/>
            <a:chOff x="1722780" y="5594768"/>
            <a:chExt cx="2199247" cy="541046"/>
          </a:xfrm>
        </p:grpSpPr>
        <p:sp>
          <p:nvSpPr>
            <p:cNvPr id="81" name="TextBox 80">
              <a:extLst>
                <a:ext uri="{FF2B5EF4-FFF2-40B4-BE49-F238E27FC236}">
                  <a16:creationId xmlns:a16="http://schemas.microsoft.com/office/drawing/2014/main" id="{7854823E-3309-41B1-A4DC-9E7E311DE12F}"/>
                </a:ext>
              </a:extLst>
            </p:cNvPr>
            <p:cNvSpPr txBox="1"/>
            <p:nvPr/>
          </p:nvSpPr>
          <p:spPr bwMode="auto">
            <a:xfrm>
              <a:off x="1722780"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82" name="TextBox 81">
              <a:extLst>
                <a:ext uri="{FF2B5EF4-FFF2-40B4-BE49-F238E27FC236}">
                  <a16:creationId xmlns:a16="http://schemas.microsoft.com/office/drawing/2014/main" id="{A9F99563-1AF8-40B2-88D8-CE873039E63A}"/>
                </a:ext>
              </a:extLst>
            </p:cNvPr>
            <p:cNvSpPr txBox="1"/>
            <p:nvPr/>
          </p:nvSpPr>
          <p:spPr bwMode="auto">
            <a:xfrm>
              <a:off x="2049686"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83" name="TextBox 82">
              <a:extLst>
                <a:ext uri="{FF2B5EF4-FFF2-40B4-BE49-F238E27FC236}">
                  <a16:creationId xmlns:a16="http://schemas.microsoft.com/office/drawing/2014/main" id="{A79296CA-86FC-4F50-9A67-5A5A41B6F9EB}"/>
                </a:ext>
              </a:extLst>
            </p:cNvPr>
            <p:cNvSpPr txBox="1"/>
            <p:nvPr/>
          </p:nvSpPr>
          <p:spPr bwMode="auto">
            <a:xfrm>
              <a:off x="2376592"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43</a:t>
              </a:r>
            </a:p>
          </p:txBody>
        </p:sp>
        <p:sp>
          <p:nvSpPr>
            <p:cNvPr id="84" name="TextBox 83">
              <a:extLst>
                <a:ext uri="{FF2B5EF4-FFF2-40B4-BE49-F238E27FC236}">
                  <a16:creationId xmlns:a16="http://schemas.microsoft.com/office/drawing/2014/main" id="{633850EE-A3C2-46C3-BB32-382F31ED5F4F}"/>
                </a:ext>
              </a:extLst>
            </p:cNvPr>
            <p:cNvSpPr txBox="1"/>
            <p:nvPr/>
          </p:nvSpPr>
          <p:spPr bwMode="auto">
            <a:xfrm>
              <a:off x="2703498"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85" name="TextBox 84">
              <a:extLst>
                <a:ext uri="{FF2B5EF4-FFF2-40B4-BE49-F238E27FC236}">
                  <a16:creationId xmlns:a16="http://schemas.microsoft.com/office/drawing/2014/main" id="{5E8C9D78-78FB-4884-AA27-2266F7B2E99D}"/>
                </a:ext>
              </a:extLst>
            </p:cNvPr>
            <p:cNvSpPr txBox="1"/>
            <p:nvPr/>
          </p:nvSpPr>
          <p:spPr bwMode="auto">
            <a:xfrm>
              <a:off x="3030404"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119</a:t>
              </a:r>
            </a:p>
          </p:txBody>
        </p:sp>
        <p:sp>
          <p:nvSpPr>
            <p:cNvPr id="86" name="TextBox 85">
              <a:extLst>
                <a:ext uri="{FF2B5EF4-FFF2-40B4-BE49-F238E27FC236}">
                  <a16:creationId xmlns:a16="http://schemas.microsoft.com/office/drawing/2014/main" id="{42773ABF-B0CA-46CA-92B6-709CDBA50667}"/>
                </a:ext>
              </a:extLst>
            </p:cNvPr>
            <p:cNvSpPr txBox="1"/>
            <p:nvPr/>
          </p:nvSpPr>
          <p:spPr bwMode="auto">
            <a:xfrm>
              <a:off x="3357311" y="5594768"/>
              <a:ext cx="564716" cy="541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grpSp>
      <p:sp>
        <p:nvSpPr>
          <p:cNvPr id="87" name="TextBox 86">
            <a:extLst>
              <a:ext uri="{FF2B5EF4-FFF2-40B4-BE49-F238E27FC236}">
                <a16:creationId xmlns:a16="http://schemas.microsoft.com/office/drawing/2014/main" id="{303AA2FD-4F30-4D65-BCE2-68AE7F215B79}"/>
              </a:ext>
            </a:extLst>
          </p:cNvPr>
          <p:cNvSpPr txBox="1"/>
          <p:nvPr/>
        </p:nvSpPr>
        <p:spPr bwMode="auto">
          <a:xfrm>
            <a:off x="1789098" y="3172052"/>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88" name="TextBox 87">
            <a:extLst>
              <a:ext uri="{FF2B5EF4-FFF2-40B4-BE49-F238E27FC236}">
                <a16:creationId xmlns:a16="http://schemas.microsoft.com/office/drawing/2014/main" id="{421B5F87-7250-4D76-8D78-5C25D7CC14D6}"/>
              </a:ext>
            </a:extLst>
          </p:cNvPr>
          <p:cNvSpPr txBox="1"/>
          <p:nvPr/>
        </p:nvSpPr>
        <p:spPr bwMode="auto">
          <a:xfrm>
            <a:off x="2133153" y="2933818"/>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a:t>
            </a:r>
          </a:p>
        </p:txBody>
      </p:sp>
      <p:sp>
        <p:nvSpPr>
          <p:cNvPr id="89" name="TextBox 88">
            <a:extLst>
              <a:ext uri="{FF2B5EF4-FFF2-40B4-BE49-F238E27FC236}">
                <a16:creationId xmlns:a16="http://schemas.microsoft.com/office/drawing/2014/main" id="{F02F36EC-2BDE-4D4A-B43D-0E00AA52F324}"/>
              </a:ext>
            </a:extLst>
          </p:cNvPr>
          <p:cNvSpPr txBox="1"/>
          <p:nvPr/>
        </p:nvSpPr>
        <p:spPr bwMode="auto">
          <a:xfrm>
            <a:off x="2438268" y="3480934"/>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0" name="TextBox 89">
            <a:extLst>
              <a:ext uri="{FF2B5EF4-FFF2-40B4-BE49-F238E27FC236}">
                <a16:creationId xmlns:a16="http://schemas.microsoft.com/office/drawing/2014/main" id="{1429FC1D-5DF1-47E0-A224-1A223B61A2A4}"/>
              </a:ext>
            </a:extLst>
          </p:cNvPr>
          <p:cNvSpPr txBox="1"/>
          <p:nvPr/>
        </p:nvSpPr>
        <p:spPr bwMode="auto">
          <a:xfrm>
            <a:off x="2777922" y="2988254"/>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p>
        </p:txBody>
      </p:sp>
      <p:sp>
        <p:nvSpPr>
          <p:cNvPr id="91" name="TextBox 90">
            <a:extLst>
              <a:ext uri="{FF2B5EF4-FFF2-40B4-BE49-F238E27FC236}">
                <a16:creationId xmlns:a16="http://schemas.microsoft.com/office/drawing/2014/main" id="{856B24D9-E1B4-490C-83BD-1F4D30AF7D89}"/>
              </a:ext>
            </a:extLst>
          </p:cNvPr>
          <p:cNvSpPr txBox="1"/>
          <p:nvPr/>
        </p:nvSpPr>
        <p:spPr bwMode="auto">
          <a:xfrm>
            <a:off x="3078068" y="3115607"/>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92" name="TextBox 91">
            <a:extLst>
              <a:ext uri="{FF2B5EF4-FFF2-40B4-BE49-F238E27FC236}">
                <a16:creationId xmlns:a16="http://schemas.microsoft.com/office/drawing/2014/main" id="{3B010498-68A5-4F95-916D-2B2E23537D0E}"/>
              </a:ext>
            </a:extLst>
          </p:cNvPr>
          <p:cNvSpPr txBox="1"/>
          <p:nvPr/>
        </p:nvSpPr>
        <p:spPr bwMode="auto">
          <a:xfrm>
            <a:off x="3402216" y="3286038"/>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93" name="TextBox 92">
            <a:extLst>
              <a:ext uri="{FF2B5EF4-FFF2-40B4-BE49-F238E27FC236}">
                <a16:creationId xmlns:a16="http://schemas.microsoft.com/office/drawing/2014/main" id="{6E249B82-A592-4134-B6C5-609B53E8D354}"/>
              </a:ext>
            </a:extLst>
          </p:cNvPr>
          <p:cNvSpPr txBox="1"/>
          <p:nvPr/>
        </p:nvSpPr>
        <p:spPr bwMode="auto">
          <a:xfrm>
            <a:off x="3948717" y="4373947"/>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94" name="TextBox 93">
            <a:extLst>
              <a:ext uri="{FF2B5EF4-FFF2-40B4-BE49-F238E27FC236}">
                <a16:creationId xmlns:a16="http://schemas.microsoft.com/office/drawing/2014/main" id="{6A62D203-1805-4657-9220-1F342471DC06}"/>
              </a:ext>
            </a:extLst>
          </p:cNvPr>
          <p:cNvSpPr txBox="1"/>
          <p:nvPr/>
        </p:nvSpPr>
        <p:spPr bwMode="auto">
          <a:xfrm>
            <a:off x="4912984" y="461416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5" name="TextBox 94">
            <a:extLst>
              <a:ext uri="{FF2B5EF4-FFF2-40B4-BE49-F238E27FC236}">
                <a16:creationId xmlns:a16="http://schemas.microsoft.com/office/drawing/2014/main" id="{DABE74C5-E5F3-4751-93D8-26117239FEC5}"/>
              </a:ext>
            </a:extLst>
          </p:cNvPr>
          <p:cNvSpPr txBox="1"/>
          <p:nvPr/>
        </p:nvSpPr>
        <p:spPr bwMode="auto">
          <a:xfrm>
            <a:off x="4275623" y="396434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96" name="TextBox 95">
            <a:extLst>
              <a:ext uri="{FF2B5EF4-FFF2-40B4-BE49-F238E27FC236}">
                <a16:creationId xmlns:a16="http://schemas.microsoft.com/office/drawing/2014/main" id="{405E0649-2D26-479D-8511-FB3A690C769A}"/>
              </a:ext>
            </a:extLst>
          </p:cNvPr>
          <p:cNvSpPr txBox="1"/>
          <p:nvPr/>
        </p:nvSpPr>
        <p:spPr bwMode="auto">
          <a:xfrm>
            <a:off x="4581220" y="4617870"/>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7" name="TextBox 96">
            <a:extLst>
              <a:ext uri="{FF2B5EF4-FFF2-40B4-BE49-F238E27FC236}">
                <a16:creationId xmlns:a16="http://schemas.microsoft.com/office/drawing/2014/main" id="{9E039575-65CD-4177-A0C2-8C4139CCE01D}"/>
              </a:ext>
            </a:extLst>
          </p:cNvPr>
          <p:cNvSpPr txBox="1"/>
          <p:nvPr/>
        </p:nvSpPr>
        <p:spPr bwMode="auto">
          <a:xfrm>
            <a:off x="6109077" y="4163272"/>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98" name="TextBox 97">
            <a:extLst>
              <a:ext uri="{FF2B5EF4-FFF2-40B4-BE49-F238E27FC236}">
                <a16:creationId xmlns:a16="http://schemas.microsoft.com/office/drawing/2014/main" id="{20381CFA-5B1A-4F05-88C8-CE6FA514E8C4}"/>
              </a:ext>
            </a:extLst>
          </p:cNvPr>
          <p:cNvSpPr txBox="1"/>
          <p:nvPr/>
        </p:nvSpPr>
        <p:spPr bwMode="auto">
          <a:xfrm>
            <a:off x="5244748" y="4388428"/>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99" name="TextBox 98">
            <a:extLst>
              <a:ext uri="{FF2B5EF4-FFF2-40B4-BE49-F238E27FC236}">
                <a16:creationId xmlns:a16="http://schemas.microsoft.com/office/drawing/2014/main" id="{EE11EBC1-ED03-4FC4-AD8F-B709E2148DA1}"/>
              </a:ext>
            </a:extLst>
          </p:cNvPr>
          <p:cNvSpPr txBox="1"/>
          <p:nvPr/>
        </p:nvSpPr>
        <p:spPr bwMode="auto">
          <a:xfrm>
            <a:off x="5558336" y="410864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00" name="TextBox 99">
            <a:extLst>
              <a:ext uri="{FF2B5EF4-FFF2-40B4-BE49-F238E27FC236}">
                <a16:creationId xmlns:a16="http://schemas.microsoft.com/office/drawing/2014/main" id="{5FDE9F49-4CE9-4187-9B8C-8B729C13502B}"/>
              </a:ext>
            </a:extLst>
          </p:cNvPr>
          <p:cNvSpPr txBox="1"/>
          <p:nvPr/>
        </p:nvSpPr>
        <p:spPr bwMode="auto">
          <a:xfrm>
            <a:off x="6441637" y="3591949"/>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p:txBody>
      </p:sp>
      <p:sp>
        <p:nvSpPr>
          <p:cNvPr id="101" name="TextBox 100">
            <a:extLst>
              <a:ext uri="{FF2B5EF4-FFF2-40B4-BE49-F238E27FC236}">
                <a16:creationId xmlns:a16="http://schemas.microsoft.com/office/drawing/2014/main" id="{FD5BA97F-7427-461B-92CC-55C1B9CEB737}"/>
              </a:ext>
            </a:extLst>
          </p:cNvPr>
          <p:cNvSpPr txBox="1"/>
          <p:nvPr/>
        </p:nvSpPr>
        <p:spPr bwMode="auto">
          <a:xfrm>
            <a:off x="6766633" y="4378209"/>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102" name="TextBox 101">
            <a:extLst>
              <a:ext uri="{FF2B5EF4-FFF2-40B4-BE49-F238E27FC236}">
                <a16:creationId xmlns:a16="http://schemas.microsoft.com/office/drawing/2014/main" id="{1A10F1DA-6A5F-4866-BCEE-FE653CEC7BD3}"/>
              </a:ext>
            </a:extLst>
          </p:cNvPr>
          <p:cNvSpPr txBox="1"/>
          <p:nvPr/>
        </p:nvSpPr>
        <p:spPr bwMode="auto">
          <a:xfrm>
            <a:off x="7089836" y="423038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103" name="TextBox 102">
            <a:extLst>
              <a:ext uri="{FF2B5EF4-FFF2-40B4-BE49-F238E27FC236}">
                <a16:creationId xmlns:a16="http://schemas.microsoft.com/office/drawing/2014/main" id="{2327FEEF-CF15-4851-A4ED-6F6550A5D6BB}"/>
              </a:ext>
            </a:extLst>
          </p:cNvPr>
          <p:cNvSpPr txBox="1"/>
          <p:nvPr/>
        </p:nvSpPr>
        <p:spPr bwMode="auto">
          <a:xfrm>
            <a:off x="7406888" y="420997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104" name="TextBox 103">
            <a:extLst>
              <a:ext uri="{FF2B5EF4-FFF2-40B4-BE49-F238E27FC236}">
                <a16:creationId xmlns:a16="http://schemas.microsoft.com/office/drawing/2014/main" id="{92DAA3C1-1C83-4426-8FF3-9913E21B69C4}"/>
              </a:ext>
            </a:extLst>
          </p:cNvPr>
          <p:cNvSpPr txBox="1"/>
          <p:nvPr/>
        </p:nvSpPr>
        <p:spPr bwMode="auto">
          <a:xfrm>
            <a:off x="7755890" y="4008016"/>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05" name="TextBox 104">
            <a:extLst>
              <a:ext uri="{FF2B5EF4-FFF2-40B4-BE49-F238E27FC236}">
                <a16:creationId xmlns:a16="http://schemas.microsoft.com/office/drawing/2014/main" id="{274ADA54-36B4-4C23-8AB3-7045AD93DB51}"/>
              </a:ext>
            </a:extLst>
          </p:cNvPr>
          <p:cNvSpPr txBox="1"/>
          <p:nvPr/>
        </p:nvSpPr>
        <p:spPr bwMode="auto">
          <a:xfrm>
            <a:off x="8266113" y="4738347"/>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06" name="TextBox 105">
            <a:extLst>
              <a:ext uri="{FF2B5EF4-FFF2-40B4-BE49-F238E27FC236}">
                <a16:creationId xmlns:a16="http://schemas.microsoft.com/office/drawing/2014/main" id="{1EF1EC62-95D5-434E-8AFC-798C92255ED4}"/>
              </a:ext>
            </a:extLst>
          </p:cNvPr>
          <p:cNvSpPr txBox="1"/>
          <p:nvPr/>
        </p:nvSpPr>
        <p:spPr bwMode="auto">
          <a:xfrm>
            <a:off x="8589239" y="4890279"/>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8" name="TextBox 107">
            <a:extLst>
              <a:ext uri="{FF2B5EF4-FFF2-40B4-BE49-F238E27FC236}">
                <a16:creationId xmlns:a16="http://schemas.microsoft.com/office/drawing/2014/main" id="{8BF57883-5AD8-4670-BD65-7051A61A6490}"/>
              </a:ext>
            </a:extLst>
          </p:cNvPr>
          <p:cNvSpPr txBox="1"/>
          <p:nvPr/>
        </p:nvSpPr>
        <p:spPr bwMode="auto">
          <a:xfrm>
            <a:off x="8914164" y="4673171"/>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09" name="TextBox 108">
            <a:extLst>
              <a:ext uri="{FF2B5EF4-FFF2-40B4-BE49-F238E27FC236}">
                <a16:creationId xmlns:a16="http://schemas.microsoft.com/office/drawing/2014/main" id="{5EA59891-2C0F-4D7D-BA6A-BE3620086002}"/>
              </a:ext>
            </a:extLst>
          </p:cNvPr>
          <p:cNvSpPr txBox="1"/>
          <p:nvPr/>
        </p:nvSpPr>
        <p:spPr bwMode="auto">
          <a:xfrm>
            <a:off x="9255403" y="4721887"/>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10" name="TextBox 109">
            <a:extLst>
              <a:ext uri="{FF2B5EF4-FFF2-40B4-BE49-F238E27FC236}">
                <a16:creationId xmlns:a16="http://schemas.microsoft.com/office/drawing/2014/main" id="{AE198F6B-F6E2-404B-9D3E-16B6C8827A77}"/>
              </a:ext>
            </a:extLst>
          </p:cNvPr>
          <p:cNvSpPr txBox="1"/>
          <p:nvPr/>
        </p:nvSpPr>
        <p:spPr bwMode="auto">
          <a:xfrm>
            <a:off x="9569334" y="4701950"/>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11" name="TextBox 110">
            <a:extLst>
              <a:ext uri="{FF2B5EF4-FFF2-40B4-BE49-F238E27FC236}">
                <a16:creationId xmlns:a16="http://schemas.microsoft.com/office/drawing/2014/main" id="{B9A779C0-637B-4FA6-8E05-446FA4291854}"/>
              </a:ext>
            </a:extLst>
          </p:cNvPr>
          <p:cNvSpPr txBox="1"/>
          <p:nvPr/>
        </p:nvSpPr>
        <p:spPr bwMode="auto">
          <a:xfrm>
            <a:off x="9909444" y="4810185"/>
            <a:ext cx="4448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2" name="TextBox 111">
            <a:extLst>
              <a:ext uri="{FF2B5EF4-FFF2-40B4-BE49-F238E27FC236}">
                <a16:creationId xmlns:a16="http://schemas.microsoft.com/office/drawing/2014/main" id="{86D033A6-0AC3-4F8B-B146-2C28B893EEDC}"/>
              </a:ext>
            </a:extLst>
          </p:cNvPr>
          <p:cNvSpPr txBox="1"/>
          <p:nvPr/>
        </p:nvSpPr>
        <p:spPr bwMode="auto">
          <a:xfrm>
            <a:off x="3222791" y="2082051"/>
            <a:ext cx="7539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13" name="TextBox 112">
            <a:extLst>
              <a:ext uri="{FF2B5EF4-FFF2-40B4-BE49-F238E27FC236}">
                <a16:creationId xmlns:a16="http://schemas.microsoft.com/office/drawing/2014/main" id="{1114E246-43B7-48FD-90EC-204CD5FA19D1}"/>
              </a:ext>
            </a:extLst>
          </p:cNvPr>
          <p:cNvSpPr txBox="1"/>
          <p:nvPr/>
        </p:nvSpPr>
        <p:spPr bwMode="auto">
          <a:xfrm>
            <a:off x="2994398" y="2289158"/>
            <a:ext cx="7539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14" name="TextBox 113">
            <a:extLst>
              <a:ext uri="{FF2B5EF4-FFF2-40B4-BE49-F238E27FC236}">
                <a16:creationId xmlns:a16="http://schemas.microsoft.com/office/drawing/2014/main" id="{57F1028E-FAAF-4A24-A126-06269F623775}"/>
              </a:ext>
            </a:extLst>
          </p:cNvPr>
          <p:cNvSpPr txBox="1"/>
          <p:nvPr/>
        </p:nvSpPr>
        <p:spPr bwMode="auto">
          <a:xfrm>
            <a:off x="2631973" y="2495346"/>
            <a:ext cx="7539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15" name="TextBox 114">
            <a:extLst>
              <a:ext uri="{FF2B5EF4-FFF2-40B4-BE49-F238E27FC236}">
                <a16:creationId xmlns:a16="http://schemas.microsoft.com/office/drawing/2014/main" id="{2C0110D4-175E-4B60-B891-C4FFB3088FAD}"/>
              </a:ext>
            </a:extLst>
          </p:cNvPr>
          <p:cNvSpPr txBox="1"/>
          <p:nvPr/>
        </p:nvSpPr>
        <p:spPr bwMode="auto">
          <a:xfrm>
            <a:off x="2308923" y="2700107"/>
            <a:ext cx="7539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16" name="TextBox 115">
            <a:extLst>
              <a:ext uri="{FF2B5EF4-FFF2-40B4-BE49-F238E27FC236}">
                <a16:creationId xmlns:a16="http://schemas.microsoft.com/office/drawing/2014/main" id="{D593A985-6C3C-43F1-8E94-E9FEABA59ADD}"/>
              </a:ext>
            </a:extLst>
          </p:cNvPr>
          <p:cNvSpPr txBox="1"/>
          <p:nvPr/>
        </p:nvSpPr>
        <p:spPr bwMode="auto">
          <a:xfrm>
            <a:off x="5417991" y="2082051"/>
            <a:ext cx="75393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17" name="TextBox 116">
            <a:extLst>
              <a:ext uri="{FF2B5EF4-FFF2-40B4-BE49-F238E27FC236}">
                <a16:creationId xmlns:a16="http://schemas.microsoft.com/office/drawing/2014/main" id="{06997DA5-9B0A-48EA-9BF4-A9548A6461E5}"/>
              </a:ext>
            </a:extLst>
          </p:cNvPr>
          <p:cNvSpPr txBox="1"/>
          <p:nvPr/>
        </p:nvSpPr>
        <p:spPr bwMode="auto">
          <a:xfrm>
            <a:off x="4950222" y="2289158"/>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.022</a:t>
            </a:r>
          </a:p>
        </p:txBody>
      </p:sp>
      <p:sp>
        <p:nvSpPr>
          <p:cNvPr id="118" name="TextBox 117">
            <a:extLst>
              <a:ext uri="{FF2B5EF4-FFF2-40B4-BE49-F238E27FC236}">
                <a16:creationId xmlns:a16="http://schemas.microsoft.com/office/drawing/2014/main" id="{30432165-D9ED-4BAF-AE35-95BF938A6644}"/>
              </a:ext>
            </a:extLst>
          </p:cNvPr>
          <p:cNvSpPr txBox="1"/>
          <p:nvPr/>
        </p:nvSpPr>
        <p:spPr bwMode="auto">
          <a:xfrm>
            <a:off x="4683122" y="2495346"/>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.020</a:t>
            </a:r>
          </a:p>
        </p:txBody>
      </p:sp>
      <p:sp>
        <p:nvSpPr>
          <p:cNvPr id="119" name="TextBox 118">
            <a:extLst>
              <a:ext uri="{FF2B5EF4-FFF2-40B4-BE49-F238E27FC236}">
                <a16:creationId xmlns:a16="http://schemas.microsoft.com/office/drawing/2014/main" id="{4A022F69-7B08-477A-805C-A1892E3CAA6A}"/>
              </a:ext>
            </a:extLst>
          </p:cNvPr>
          <p:cNvSpPr txBox="1"/>
          <p:nvPr/>
        </p:nvSpPr>
        <p:spPr bwMode="auto">
          <a:xfrm>
            <a:off x="4344241" y="2700107"/>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.004</a:t>
            </a:r>
          </a:p>
        </p:txBody>
      </p:sp>
      <p:sp>
        <p:nvSpPr>
          <p:cNvPr id="120" name="TextBox 119">
            <a:extLst>
              <a:ext uri="{FF2B5EF4-FFF2-40B4-BE49-F238E27FC236}">
                <a16:creationId xmlns:a16="http://schemas.microsoft.com/office/drawing/2014/main" id="{735283AE-BC0B-4922-BC5E-6655095D3BF8}"/>
              </a:ext>
            </a:extLst>
          </p:cNvPr>
          <p:cNvSpPr txBox="1"/>
          <p:nvPr/>
        </p:nvSpPr>
        <p:spPr bwMode="auto">
          <a:xfrm>
            <a:off x="7406888" y="2082051"/>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.049</a:t>
            </a:r>
          </a:p>
        </p:txBody>
      </p:sp>
      <p:sp>
        <p:nvSpPr>
          <p:cNvPr id="121" name="TextBox 120">
            <a:extLst>
              <a:ext uri="{FF2B5EF4-FFF2-40B4-BE49-F238E27FC236}">
                <a16:creationId xmlns:a16="http://schemas.microsoft.com/office/drawing/2014/main" id="{547CF7C8-0027-44CC-94AE-0DAEFBE085F8}"/>
              </a:ext>
            </a:extLst>
          </p:cNvPr>
          <p:cNvSpPr txBox="1"/>
          <p:nvPr/>
        </p:nvSpPr>
        <p:spPr bwMode="auto">
          <a:xfrm>
            <a:off x="7153203" y="2289158"/>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.004</a:t>
            </a:r>
          </a:p>
        </p:txBody>
      </p:sp>
      <p:sp>
        <p:nvSpPr>
          <p:cNvPr id="123" name="TextBox 122">
            <a:extLst>
              <a:ext uri="{FF2B5EF4-FFF2-40B4-BE49-F238E27FC236}">
                <a16:creationId xmlns:a16="http://schemas.microsoft.com/office/drawing/2014/main" id="{7CB69A75-83D5-41D8-85BF-C3EA79B610EB}"/>
              </a:ext>
            </a:extLst>
          </p:cNvPr>
          <p:cNvSpPr txBox="1"/>
          <p:nvPr/>
        </p:nvSpPr>
        <p:spPr bwMode="auto">
          <a:xfrm>
            <a:off x="6830486" y="2495346"/>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.034</a:t>
            </a:r>
          </a:p>
        </p:txBody>
      </p:sp>
      <p:sp>
        <p:nvSpPr>
          <p:cNvPr id="124" name="TextBox 123">
            <a:extLst>
              <a:ext uri="{FF2B5EF4-FFF2-40B4-BE49-F238E27FC236}">
                <a16:creationId xmlns:a16="http://schemas.microsoft.com/office/drawing/2014/main" id="{374D38D2-C283-4238-991D-A0D892173359}"/>
              </a:ext>
            </a:extLst>
          </p:cNvPr>
          <p:cNvSpPr txBox="1"/>
          <p:nvPr/>
        </p:nvSpPr>
        <p:spPr bwMode="auto">
          <a:xfrm>
            <a:off x="6516745" y="2700107"/>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.004</a:t>
            </a:r>
          </a:p>
        </p:txBody>
      </p:sp>
      <p:sp>
        <p:nvSpPr>
          <p:cNvPr id="125" name="TextBox 124">
            <a:extLst>
              <a:ext uri="{FF2B5EF4-FFF2-40B4-BE49-F238E27FC236}">
                <a16:creationId xmlns:a16="http://schemas.microsoft.com/office/drawing/2014/main" id="{45F0D942-EBBD-4094-A360-D1B374DC8513}"/>
              </a:ext>
            </a:extLst>
          </p:cNvPr>
          <p:cNvSpPr txBox="1"/>
          <p:nvPr/>
        </p:nvSpPr>
        <p:spPr bwMode="auto">
          <a:xfrm>
            <a:off x="9580055" y="2082051"/>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26" name="TextBox 125">
            <a:extLst>
              <a:ext uri="{FF2B5EF4-FFF2-40B4-BE49-F238E27FC236}">
                <a16:creationId xmlns:a16="http://schemas.microsoft.com/office/drawing/2014/main" id="{373D81CA-2B6C-44E0-BA59-88F5A3C7AE9E}"/>
              </a:ext>
            </a:extLst>
          </p:cNvPr>
          <p:cNvSpPr txBox="1"/>
          <p:nvPr/>
        </p:nvSpPr>
        <p:spPr bwMode="auto">
          <a:xfrm>
            <a:off x="9315721" y="2289158"/>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27" name="TextBox 126">
            <a:extLst>
              <a:ext uri="{FF2B5EF4-FFF2-40B4-BE49-F238E27FC236}">
                <a16:creationId xmlns:a16="http://schemas.microsoft.com/office/drawing/2014/main" id="{E8AB7A73-2A3A-43AF-B974-BEC7D9177F37}"/>
              </a:ext>
            </a:extLst>
          </p:cNvPr>
          <p:cNvSpPr txBox="1"/>
          <p:nvPr/>
        </p:nvSpPr>
        <p:spPr bwMode="auto">
          <a:xfrm>
            <a:off x="8993004" y="2495346"/>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sp>
        <p:nvSpPr>
          <p:cNvPr id="128" name="TextBox 127">
            <a:extLst>
              <a:ext uri="{FF2B5EF4-FFF2-40B4-BE49-F238E27FC236}">
                <a16:creationId xmlns:a16="http://schemas.microsoft.com/office/drawing/2014/main" id="{AF404FF6-9BDC-46E5-83C5-29F114CAE966}"/>
              </a:ext>
            </a:extLst>
          </p:cNvPr>
          <p:cNvSpPr txBox="1"/>
          <p:nvPr/>
        </p:nvSpPr>
        <p:spPr bwMode="auto">
          <a:xfrm>
            <a:off x="8662776" y="2700107"/>
            <a:ext cx="98317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NS</a:t>
            </a:r>
          </a:p>
        </p:txBody>
      </p:sp>
      <p:grpSp>
        <p:nvGrpSpPr>
          <p:cNvPr id="133" name="Group 132">
            <a:extLst>
              <a:ext uri="{FF2B5EF4-FFF2-40B4-BE49-F238E27FC236}">
                <a16:creationId xmlns:a16="http://schemas.microsoft.com/office/drawing/2014/main" id="{B5E1F731-3220-44FE-A784-500D32992C49}"/>
              </a:ext>
            </a:extLst>
          </p:cNvPr>
          <p:cNvGrpSpPr/>
          <p:nvPr/>
        </p:nvGrpSpPr>
        <p:grpSpPr>
          <a:xfrm>
            <a:off x="2195521" y="2348943"/>
            <a:ext cx="1575357" cy="649333"/>
            <a:chOff x="2195521" y="2356305"/>
            <a:chExt cx="1575357" cy="649333"/>
          </a:xfrm>
        </p:grpSpPr>
        <p:sp>
          <p:nvSpPr>
            <p:cNvPr id="129" name="Right Bracket 128">
              <a:extLst>
                <a:ext uri="{FF2B5EF4-FFF2-40B4-BE49-F238E27FC236}">
                  <a16:creationId xmlns:a16="http://schemas.microsoft.com/office/drawing/2014/main" id="{369B0EDF-A664-4994-9844-F3904BF1EDD3}"/>
                </a:ext>
              </a:extLst>
            </p:cNvPr>
            <p:cNvSpPr/>
            <p:nvPr/>
          </p:nvSpPr>
          <p:spPr bwMode="auto">
            <a:xfrm rot="16200000">
              <a:off x="2960340" y="1591487"/>
              <a:ext cx="45719" cy="157535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0" name="Right Bracket 129">
              <a:extLst>
                <a:ext uri="{FF2B5EF4-FFF2-40B4-BE49-F238E27FC236}">
                  <a16:creationId xmlns:a16="http://schemas.microsoft.com/office/drawing/2014/main" id="{E3CF06F9-99CD-49F9-B367-E7D55BF9E249}"/>
                </a:ext>
              </a:extLst>
            </p:cNvPr>
            <p:cNvSpPr/>
            <p:nvPr/>
          </p:nvSpPr>
          <p:spPr bwMode="auto">
            <a:xfrm rot="16200000">
              <a:off x="2799444" y="1950589"/>
              <a:ext cx="48750" cy="125659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1" name="Right Bracket 130">
              <a:extLst>
                <a:ext uri="{FF2B5EF4-FFF2-40B4-BE49-F238E27FC236}">
                  <a16:creationId xmlns:a16="http://schemas.microsoft.com/office/drawing/2014/main" id="{6AD08E3F-85FD-49CA-95CF-0709532FB427}"/>
                </a:ext>
              </a:extLst>
            </p:cNvPr>
            <p:cNvSpPr/>
            <p:nvPr/>
          </p:nvSpPr>
          <p:spPr bwMode="auto">
            <a:xfrm rot="16200000">
              <a:off x="2639503" y="2314533"/>
              <a:ext cx="51582" cy="939545"/>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Right Bracket 131">
              <a:extLst>
                <a:ext uri="{FF2B5EF4-FFF2-40B4-BE49-F238E27FC236}">
                  <a16:creationId xmlns:a16="http://schemas.microsoft.com/office/drawing/2014/main" id="{6B348028-295E-406D-BE68-30C12FAA778B}"/>
                </a:ext>
              </a:extLst>
            </p:cNvPr>
            <p:cNvSpPr/>
            <p:nvPr/>
          </p:nvSpPr>
          <p:spPr bwMode="auto">
            <a:xfrm rot="16200000">
              <a:off x="2486740" y="2668700"/>
              <a:ext cx="45719" cy="628157"/>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4" name="Group 133">
            <a:extLst>
              <a:ext uri="{FF2B5EF4-FFF2-40B4-BE49-F238E27FC236}">
                <a16:creationId xmlns:a16="http://schemas.microsoft.com/office/drawing/2014/main" id="{C7EA0374-D225-4D1E-A711-8841021C9BD4}"/>
              </a:ext>
            </a:extLst>
          </p:cNvPr>
          <p:cNvGrpSpPr/>
          <p:nvPr/>
        </p:nvGrpSpPr>
        <p:grpSpPr>
          <a:xfrm>
            <a:off x="4358039" y="2348943"/>
            <a:ext cx="1575357" cy="649333"/>
            <a:chOff x="2195521" y="2356305"/>
            <a:chExt cx="1575357" cy="649333"/>
          </a:xfrm>
        </p:grpSpPr>
        <p:sp>
          <p:nvSpPr>
            <p:cNvPr id="135" name="Right Bracket 134">
              <a:extLst>
                <a:ext uri="{FF2B5EF4-FFF2-40B4-BE49-F238E27FC236}">
                  <a16:creationId xmlns:a16="http://schemas.microsoft.com/office/drawing/2014/main" id="{1B40CDB0-998F-477F-9CB6-FF8577DA77CD}"/>
                </a:ext>
              </a:extLst>
            </p:cNvPr>
            <p:cNvSpPr/>
            <p:nvPr/>
          </p:nvSpPr>
          <p:spPr bwMode="auto">
            <a:xfrm rot="16200000">
              <a:off x="2960340" y="1591487"/>
              <a:ext cx="45719" cy="157535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6" name="Right Bracket 135">
              <a:extLst>
                <a:ext uri="{FF2B5EF4-FFF2-40B4-BE49-F238E27FC236}">
                  <a16:creationId xmlns:a16="http://schemas.microsoft.com/office/drawing/2014/main" id="{4A880E86-4194-4062-B7FF-449D5177AA8F}"/>
                </a:ext>
              </a:extLst>
            </p:cNvPr>
            <p:cNvSpPr/>
            <p:nvPr/>
          </p:nvSpPr>
          <p:spPr bwMode="auto">
            <a:xfrm rot="16200000">
              <a:off x="2799444" y="1950589"/>
              <a:ext cx="48750" cy="125659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7" name="Right Bracket 136">
              <a:extLst>
                <a:ext uri="{FF2B5EF4-FFF2-40B4-BE49-F238E27FC236}">
                  <a16:creationId xmlns:a16="http://schemas.microsoft.com/office/drawing/2014/main" id="{615CB2B3-C1AC-439F-9394-578583F56AEA}"/>
                </a:ext>
              </a:extLst>
            </p:cNvPr>
            <p:cNvSpPr/>
            <p:nvPr/>
          </p:nvSpPr>
          <p:spPr bwMode="auto">
            <a:xfrm rot="16200000">
              <a:off x="2639503" y="2314533"/>
              <a:ext cx="51582" cy="939545"/>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8" name="Right Bracket 137">
              <a:extLst>
                <a:ext uri="{FF2B5EF4-FFF2-40B4-BE49-F238E27FC236}">
                  <a16:creationId xmlns:a16="http://schemas.microsoft.com/office/drawing/2014/main" id="{617AD079-924A-4E14-81BD-FCC05A915BE5}"/>
                </a:ext>
              </a:extLst>
            </p:cNvPr>
            <p:cNvSpPr/>
            <p:nvPr/>
          </p:nvSpPr>
          <p:spPr bwMode="auto">
            <a:xfrm rot="16200000">
              <a:off x="2486740" y="2668700"/>
              <a:ext cx="45719" cy="628157"/>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9" name="Group 138">
            <a:extLst>
              <a:ext uri="{FF2B5EF4-FFF2-40B4-BE49-F238E27FC236}">
                <a16:creationId xmlns:a16="http://schemas.microsoft.com/office/drawing/2014/main" id="{4ADD965B-4960-4429-BC3C-D9CF7DB063FD}"/>
              </a:ext>
            </a:extLst>
          </p:cNvPr>
          <p:cNvGrpSpPr/>
          <p:nvPr/>
        </p:nvGrpSpPr>
        <p:grpSpPr>
          <a:xfrm>
            <a:off x="6538365" y="2348943"/>
            <a:ext cx="1575357" cy="649333"/>
            <a:chOff x="2195521" y="2356305"/>
            <a:chExt cx="1575357" cy="649333"/>
          </a:xfrm>
        </p:grpSpPr>
        <p:sp>
          <p:nvSpPr>
            <p:cNvPr id="140" name="Right Bracket 139">
              <a:extLst>
                <a:ext uri="{FF2B5EF4-FFF2-40B4-BE49-F238E27FC236}">
                  <a16:creationId xmlns:a16="http://schemas.microsoft.com/office/drawing/2014/main" id="{21B47C3E-017A-4B0C-AC9C-6D68A4E6C5F6}"/>
                </a:ext>
              </a:extLst>
            </p:cNvPr>
            <p:cNvSpPr/>
            <p:nvPr/>
          </p:nvSpPr>
          <p:spPr bwMode="auto">
            <a:xfrm rot="16200000">
              <a:off x="2960340" y="1591487"/>
              <a:ext cx="45719" cy="157535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 name="Right Bracket 140">
              <a:extLst>
                <a:ext uri="{FF2B5EF4-FFF2-40B4-BE49-F238E27FC236}">
                  <a16:creationId xmlns:a16="http://schemas.microsoft.com/office/drawing/2014/main" id="{176A6FEA-3E53-4718-817A-1FFC2B0F67F1}"/>
                </a:ext>
              </a:extLst>
            </p:cNvPr>
            <p:cNvSpPr/>
            <p:nvPr/>
          </p:nvSpPr>
          <p:spPr bwMode="auto">
            <a:xfrm rot="16200000">
              <a:off x="2799444" y="1950589"/>
              <a:ext cx="48750" cy="125659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 name="Right Bracket 141">
              <a:extLst>
                <a:ext uri="{FF2B5EF4-FFF2-40B4-BE49-F238E27FC236}">
                  <a16:creationId xmlns:a16="http://schemas.microsoft.com/office/drawing/2014/main" id="{82CCEBF9-DD82-4CE8-969C-9404DECB6782}"/>
                </a:ext>
              </a:extLst>
            </p:cNvPr>
            <p:cNvSpPr/>
            <p:nvPr/>
          </p:nvSpPr>
          <p:spPr bwMode="auto">
            <a:xfrm rot="16200000">
              <a:off x="2639503" y="2314533"/>
              <a:ext cx="51582" cy="939545"/>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Right Bracket 142">
              <a:extLst>
                <a:ext uri="{FF2B5EF4-FFF2-40B4-BE49-F238E27FC236}">
                  <a16:creationId xmlns:a16="http://schemas.microsoft.com/office/drawing/2014/main" id="{1EAFB4ED-A472-48CB-8E36-45AABD2E89DF}"/>
                </a:ext>
              </a:extLst>
            </p:cNvPr>
            <p:cNvSpPr/>
            <p:nvPr/>
          </p:nvSpPr>
          <p:spPr bwMode="auto">
            <a:xfrm rot="16200000">
              <a:off x="2486740" y="2668700"/>
              <a:ext cx="45719" cy="628157"/>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4" name="Group 143">
            <a:extLst>
              <a:ext uri="{FF2B5EF4-FFF2-40B4-BE49-F238E27FC236}">
                <a16:creationId xmlns:a16="http://schemas.microsoft.com/office/drawing/2014/main" id="{59D81650-CE84-42AF-B41F-8954DD1E0215}"/>
              </a:ext>
            </a:extLst>
          </p:cNvPr>
          <p:cNvGrpSpPr/>
          <p:nvPr/>
        </p:nvGrpSpPr>
        <p:grpSpPr>
          <a:xfrm>
            <a:off x="8684083" y="2348943"/>
            <a:ext cx="1575357" cy="649333"/>
            <a:chOff x="2195521" y="2356305"/>
            <a:chExt cx="1575357" cy="649333"/>
          </a:xfrm>
        </p:grpSpPr>
        <p:sp>
          <p:nvSpPr>
            <p:cNvPr id="145" name="Right Bracket 144">
              <a:extLst>
                <a:ext uri="{FF2B5EF4-FFF2-40B4-BE49-F238E27FC236}">
                  <a16:creationId xmlns:a16="http://schemas.microsoft.com/office/drawing/2014/main" id="{A45B642F-C76C-41A3-AF29-88B7C7B67567}"/>
                </a:ext>
              </a:extLst>
            </p:cNvPr>
            <p:cNvSpPr/>
            <p:nvPr/>
          </p:nvSpPr>
          <p:spPr bwMode="auto">
            <a:xfrm rot="16200000">
              <a:off x="2960340" y="1591487"/>
              <a:ext cx="45719" cy="157535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Right Bracket 145">
              <a:extLst>
                <a:ext uri="{FF2B5EF4-FFF2-40B4-BE49-F238E27FC236}">
                  <a16:creationId xmlns:a16="http://schemas.microsoft.com/office/drawing/2014/main" id="{A3CE19AC-6915-4FC4-9D3A-009D4DE9C30C}"/>
                </a:ext>
              </a:extLst>
            </p:cNvPr>
            <p:cNvSpPr/>
            <p:nvPr/>
          </p:nvSpPr>
          <p:spPr bwMode="auto">
            <a:xfrm rot="16200000">
              <a:off x="2799444" y="1950589"/>
              <a:ext cx="48750" cy="1256596"/>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Right Bracket 146">
              <a:extLst>
                <a:ext uri="{FF2B5EF4-FFF2-40B4-BE49-F238E27FC236}">
                  <a16:creationId xmlns:a16="http://schemas.microsoft.com/office/drawing/2014/main" id="{9D4A2428-B3CA-44DC-BD7C-CB2C04CC415F}"/>
                </a:ext>
              </a:extLst>
            </p:cNvPr>
            <p:cNvSpPr/>
            <p:nvPr/>
          </p:nvSpPr>
          <p:spPr bwMode="auto">
            <a:xfrm rot="16200000">
              <a:off x="2639503" y="2314533"/>
              <a:ext cx="51582" cy="939545"/>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Right Bracket 147">
              <a:extLst>
                <a:ext uri="{FF2B5EF4-FFF2-40B4-BE49-F238E27FC236}">
                  <a16:creationId xmlns:a16="http://schemas.microsoft.com/office/drawing/2014/main" id="{C1CF22B5-93EC-4CF0-920D-ABF8EF1CA6EF}"/>
                </a:ext>
              </a:extLst>
            </p:cNvPr>
            <p:cNvSpPr/>
            <p:nvPr/>
          </p:nvSpPr>
          <p:spPr bwMode="auto">
            <a:xfrm rot="16200000">
              <a:off x="2486740" y="2668700"/>
              <a:ext cx="45719" cy="628157"/>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5" name="Group 154">
            <a:extLst>
              <a:ext uri="{FF2B5EF4-FFF2-40B4-BE49-F238E27FC236}">
                <a16:creationId xmlns:a16="http://schemas.microsoft.com/office/drawing/2014/main" id="{C0CB778F-82D0-484D-8F6B-73E83F829A9F}"/>
              </a:ext>
            </a:extLst>
          </p:cNvPr>
          <p:cNvGrpSpPr/>
          <p:nvPr/>
        </p:nvGrpSpPr>
        <p:grpSpPr>
          <a:xfrm>
            <a:off x="1897531" y="3290554"/>
            <a:ext cx="1846178" cy="1919802"/>
            <a:chOff x="1897531" y="3283455"/>
            <a:chExt cx="1846178" cy="1919802"/>
          </a:xfrm>
        </p:grpSpPr>
        <p:sp>
          <p:nvSpPr>
            <p:cNvPr id="149" name="Rectangle 148">
              <a:extLst>
                <a:ext uri="{FF2B5EF4-FFF2-40B4-BE49-F238E27FC236}">
                  <a16:creationId xmlns:a16="http://schemas.microsoft.com/office/drawing/2014/main" id="{016B435C-3973-42CB-B39B-70427452E857}"/>
                </a:ext>
              </a:extLst>
            </p:cNvPr>
            <p:cNvSpPr/>
            <p:nvPr/>
          </p:nvSpPr>
          <p:spPr bwMode="auto">
            <a:xfrm>
              <a:off x="1897531" y="3502653"/>
              <a:ext cx="247498" cy="1700604"/>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BA83A673-BC18-4A34-958E-CE64D9166F03}"/>
                </a:ext>
              </a:extLst>
            </p:cNvPr>
            <p:cNvSpPr/>
            <p:nvPr/>
          </p:nvSpPr>
          <p:spPr bwMode="auto">
            <a:xfrm>
              <a:off x="2217267" y="3283455"/>
              <a:ext cx="247498" cy="19198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69F7CB43-7EAE-4A65-A5AB-8361DAAE9F32}"/>
                </a:ext>
              </a:extLst>
            </p:cNvPr>
            <p:cNvSpPr/>
            <p:nvPr/>
          </p:nvSpPr>
          <p:spPr bwMode="auto">
            <a:xfrm>
              <a:off x="2537003" y="3822009"/>
              <a:ext cx="247498" cy="13812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Rectangle 151">
              <a:extLst>
                <a:ext uri="{FF2B5EF4-FFF2-40B4-BE49-F238E27FC236}">
                  <a16:creationId xmlns:a16="http://schemas.microsoft.com/office/drawing/2014/main" id="{0CC795B5-CF69-4033-99AC-190D398F92FB}"/>
                </a:ext>
              </a:extLst>
            </p:cNvPr>
            <p:cNvSpPr/>
            <p:nvPr/>
          </p:nvSpPr>
          <p:spPr bwMode="auto">
            <a:xfrm>
              <a:off x="2856739" y="3311742"/>
              <a:ext cx="247498" cy="189151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id="{0D19252E-113B-4F9B-9926-3C51994BF3FE}"/>
                </a:ext>
              </a:extLst>
            </p:cNvPr>
            <p:cNvSpPr/>
            <p:nvPr/>
          </p:nvSpPr>
          <p:spPr bwMode="auto">
            <a:xfrm>
              <a:off x="3176475" y="3456097"/>
              <a:ext cx="247498" cy="174716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Rectangle 153">
              <a:extLst>
                <a:ext uri="{FF2B5EF4-FFF2-40B4-BE49-F238E27FC236}">
                  <a16:creationId xmlns:a16="http://schemas.microsoft.com/office/drawing/2014/main" id="{D18C9696-C92F-4F08-9977-E12869C77B8B}"/>
                </a:ext>
              </a:extLst>
            </p:cNvPr>
            <p:cNvSpPr/>
            <p:nvPr/>
          </p:nvSpPr>
          <p:spPr bwMode="auto">
            <a:xfrm>
              <a:off x="3496211" y="3603665"/>
              <a:ext cx="247498" cy="159959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9" name="TextBox 178">
            <a:extLst>
              <a:ext uri="{FF2B5EF4-FFF2-40B4-BE49-F238E27FC236}">
                <a16:creationId xmlns:a16="http://schemas.microsoft.com/office/drawing/2014/main" id="{1B9C0D9E-3367-44DD-894E-F509362271F4}"/>
              </a:ext>
            </a:extLst>
          </p:cNvPr>
          <p:cNvSpPr txBox="1"/>
          <p:nvPr/>
        </p:nvSpPr>
        <p:spPr bwMode="auto">
          <a:xfrm>
            <a:off x="10934989" y="2459233"/>
            <a:ext cx="8740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White</a:t>
            </a:r>
          </a:p>
        </p:txBody>
      </p:sp>
      <p:sp>
        <p:nvSpPr>
          <p:cNvPr id="180" name="Rectangle 179">
            <a:extLst>
              <a:ext uri="{FF2B5EF4-FFF2-40B4-BE49-F238E27FC236}">
                <a16:creationId xmlns:a16="http://schemas.microsoft.com/office/drawing/2014/main" id="{11CDE6D9-E4AC-45B5-BE48-3CDDAB774882}"/>
              </a:ext>
            </a:extLst>
          </p:cNvPr>
          <p:cNvSpPr/>
          <p:nvPr/>
        </p:nvSpPr>
        <p:spPr bwMode="auto">
          <a:xfrm>
            <a:off x="10806106" y="2553375"/>
            <a:ext cx="163663" cy="163663"/>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209243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8F4F-0FE6-4FCE-8C94-70FDBDA8654E}"/>
              </a:ext>
            </a:extLst>
          </p:cNvPr>
          <p:cNvSpPr>
            <a:spLocks noGrp="1"/>
          </p:cNvSpPr>
          <p:nvPr>
            <p:ph type="title"/>
          </p:nvPr>
        </p:nvSpPr>
        <p:spPr/>
        <p:txBody>
          <a:bodyPr/>
          <a:lstStyle/>
          <a:p>
            <a:r>
              <a:rPr lang="en-US" dirty="0"/>
              <a:t>Meta-analysis of Mortality in Randomized Trials of Remdesivir in Hospitalized Patients With COVID-19</a:t>
            </a:r>
          </a:p>
        </p:txBody>
      </p:sp>
      <p:sp>
        <p:nvSpPr>
          <p:cNvPr id="6" name="TextBox 5">
            <a:extLst>
              <a:ext uri="{FF2B5EF4-FFF2-40B4-BE49-F238E27FC236}">
                <a16:creationId xmlns:a16="http://schemas.microsoft.com/office/drawing/2014/main" id="{91455E97-BB5B-4A59-91CA-D1F7F51B221B}"/>
              </a:ext>
            </a:extLst>
          </p:cNvPr>
          <p:cNvSpPr txBox="1"/>
          <p:nvPr/>
        </p:nvSpPr>
        <p:spPr bwMode="auto">
          <a:xfrm>
            <a:off x="3658514" y="1513358"/>
            <a:ext cx="436275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0"/>
              </a:spcBef>
              <a:spcAft>
                <a:spcPct val="0"/>
              </a:spcAft>
              <a:defRPr/>
            </a:pPr>
            <a:r>
              <a:rPr lang="en-US" b="1" dirty="0">
                <a:solidFill>
                  <a:srgbClr val="E1471D"/>
                </a:solidFill>
                <a:latin typeface="Calibri" panose="020F0502020204030204" pitchFamily="34" charset="0"/>
                <a:cs typeface="Arial" panose="020B0604020202020204" pitchFamily="34" charset="0"/>
              </a:rPr>
              <a:t>Deaths/Total Patients in ITT (%)*</a:t>
            </a:r>
          </a:p>
        </p:txBody>
      </p:sp>
      <p:sp>
        <p:nvSpPr>
          <p:cNvPr id="8" name="TextBox 7">
            <a:extLst>
              <a:ext uri="{FF2B5EF4-FFF2-40B4-BE49-F238E27FC236}">
                <a16:creationId xmlns:a16="http://schemas.microsoft.com/office/drawing/2014/main" id="{8568482C-216E-4420-B2EE-A161C2750081}"/>
              </a:ext>
            </a:extLst>
          </p:cNvPr>
          <p:cNvSpPr txBox="1"/>
          <p:nvPr/>
        </p:nvSpPr>
        <p:spPr bwMode="auto">
          <a:xfrm>
            <a:off x="620983" y="6181785"/>
            <a:ext cx="764987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dirty="0">
                <a:solidFill>
                  <a:srgbClr val="000000"/>
                </a:solidFill>
                <a:latin typeface="Calibri" panose="020F0502020204030204" pitchFamily="34" charset="0"/>
                <a:cs typeface="Arial" panose="020B0604020202020204" pitchFamily="34" charset="0"/>
              </a:rPr>
              <a:t>*</a:t>
            </a:r>
            <a:r>
              <a:rPr lang="en-US" sz="1200" dirty="0">
                <a:solidFill>
                  <a:srgbClr val="455560">
                    <a:lumMod val="10000"/>
                  </a:srgbClr>
                </a:solidFill>
                <a:latin typeface="Calibri" panose="020F0502020204030204" pitchFamily="34" charset="0"/>
                <a:cs typeface="Arial" panose="020B0604020202020204" pitchFamily="34" charset="0"/>
              </a:rPr>
              <a:t>28-day</a:t>
            </a:r>
            <a:r>
              <a:rPr lang="en-US" sz="1200" baseline="30000" dirty="0">
                <a:solidFill>
                  <a:srgbClr val="455560">
                    <a:lumMod val="10000"/>
                  </a:srgbClr>
                </a:solidFill>
                <a:latin typeface="Calibri" panose="020F0502020204030204" pitchFamily="34" charset="0"/>
                <a:cs typeface="Arial" panose="020B0604020202020204" pitchFamily="34" charset="0"/>
              </a:rPr>
              <a:t> </a:t>
            </a:r>
            <a:r>
              <a:rPr lang="en-US" sz="1200" dirty="0">
                <a:solidFill>
                  <a:srgbClr val="455560">
                    <a:lumMod val="10000"/>
                  </a:srgbClr>
                </a:solidFill>
                <a:latin typeface="Calibri" panose="020F0502020204030204" pitchFamily="34" charset="0"/>
                <a:cs typeface="Arial" panose="020B0604020202020204" pitchFamily="34" charset="0"/>
              </a:rPr>
              <a:t>Kaplan-Meier estimate. </a:t>
            </a:r>
            <a:r>
              <a:rPr lang="en-US" sz="1200" baseline="30000" dirty="0">
                <a:solidFill>
                  <a:srgbClr val="455560">
                    <a:lumMod val="10000"/>
                  </a:srgbClr>
                </a:solidFill>
                <a:latin typeface="Calibri" panose="020F0502020204030204" pitchFamily="34" charset="0"/>
                <a:cs typeface="Arial" panose="020B0604020202020204" pitchFamily="34" charset="0"/>
              </a:rPr>
              <a:t>†</a:t>
            </a:r>
            <a:r>
              <a:rPr lang="en-US" sz="1200" dirty="0">
                <a:solidFill>
                  <a:srgbClr val="455560">
                    <a:lumMod val="10000"/>
                  </a:srgbClr>
                </a:solidFill>
                <a:latin typeface="Calibri" panose="020F0502020204030204" pitchFamily="34" charset="0"/>
                <a:cs typeface="Arial" panose="020B0604020202020204" pitchFamily="34" charset="0"/>
              </a:rPr>
              <a:t>95% CI for subtotals and totals.</a:t>
            </a:r>
            <a:r>
              <a:rPr lang="en-US" sz="1200" baseline="30000" dirty="0">
                <a:solidFill>
                  <a:srgbClr val="000000"/>
                </a:solidFill>
                <a:latin typeface="Calibri" panose="020F0502020204030204" pitchFamily="34" charset="0"/>
                <a:cs typeface="Arial" panose="020B0604020202020204" pitchFamily="34" charset="0"/>
              </a:rPr>
              <a:t> ‡</a:t>
            </a:r>
            <a:r>
              <a:rPr lang="en-US" sz="1200" dirty="0">
                <a:solidFill>
                  <a:srgbClr val="000000"/>
                </a:solidFill>
                <a:latin typeface="Calibri" panose="020F0502020204030204" pitchFamily="34" charset="0"/>
                <a:cs typeface="Arial" panose="020B0604020202020204" pitchFamily="34" charset="0"/>
              </a:rPr>
              <a:t>Controls in the 2:1 studies count twice.</a:t>
            </a:r>
            <a:r>
              <a:rPr lang="en-US" sz="1200" dirty="0">
                <a:solidFill>
                  <a:srgbClr val="455560">
                    <a:lumMod val="10000"/>
                  </a:srgbClr>
                </a:solidFill>
                <a:latin typeface="Calibri" panose="020F0502020204030204" pitchFamily="34" charset="0"/>
                <a:cs typeface="Arial" panose="020B0604020202020204" pitchFamily="34" charset="0"/>
              </a:rPr>
              <a:t> </a:t>
            </a:r>
            <a:endParaRPr lang="en-US" sz="1200" dirty="0">
              <a:solidFill>
                <a:srgbClr val="000000"/>
              </a:solidFill>
              <a:latin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3FBA8451-6F62-4B57-B775-A26BEEE9EA2A}"/>
              </a:ext>
            </a:extLst>
          </p:cNvPr>
          <p:cNvSpPr txBox="1"/>
          <p:nvPr/>
        </p:nvSpPr>
        <p:spPr bwMode="auto">
          <a:xfrm>
            <a:off x="7480788" y="1513358"/>
            <a:ext cx="30950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0"/>
              </a:spcBef>
              <a:spcAft>
                <a:spcPct val="0"/>
              </a:spcAft>
              <a:defRPr/>
            </a:pPr>
            <a:r>
              <a:rPr lang="en-US" b="1" dirty="0">
                <a:solidFill>
                  <a:srgbClr val="E1471D"/>
                </a:solidFill>
                <a:latin typeface="Calibri" panose="020F0502020204030204" pitchFamily="34" charset="0"/>
                <a:cs typeface="Arial" panose="020B0604020202020204" pitchFamily="34" charset="0"/>
              </a:rPr>
              <a:t>RR (99% CI)</a:t>
            </a:r>
            <a:r>
              <a:rPr lang="en-US" b="1" baseline="30000" dirty="0">
                <a:solidFill>
                  <a:srgbClr val="E1471D"/>
                </a:solidFill>
                <a:latin typeface="Calibri" panose="020F0502020204030204" pitchFamily="34" charset="0"/>
                <a:cs typeface="Arial" panose="020B0604020202020204" pitchFamily="34" charset="0"/>
              </a:rPr>
              <a:t>†</a:t>
            </a:r>
            <a:r>
              <a:rPr lang="en-US" b="1" dirty="0">
                <a:solidFill>
                  <a:srgbClr val="E1471D"/>
                </a:solidFill>
                <a:latin typeface="Calibri" panose="020F0502020204030204" pitchFamily="34" charset="0"/>
                <a:cs typeface="Arial" panose="020B0604020202020204" pitchFamily="34" charset="0"/>
              </a:rPr>
              <a:t> </a:t>
            </a:r>
          </a:p>
        </p:txBody>
      </p:sp>
      <p:grpSp>
        <p:nvGrpSpPr>
          <p:cNvPr id="15" name="Group 1">
            <a:extLst>
              <a:ext uri="{FF2B5EF4-FFF2-40B4-BE49-F238E27FC236}">
                <a16:creationId xmlns:a16="http://schemas.microsoft.com/office/drawing/2014/main" id="{B312BE5D-3511-4041-9ACB-AD32AAF56473}"/>
              </a:ext>
            </a:extLst>
          </p:cNvPr>
          <p:cNvGrpSpPr>
            <a:grpSpLocks/>
          </p:cNvGrpSpPr>
          <p:nvPr/>
        </p:nvGrpSpPr>
        <p:grpSpPr bwMode="auto">
          <a:xfrm>
            <a:off x="9392911" y="6213768"/>
            <a:ext cx="2546866" cy="449064"/>
            <a:chOff x="9602074" y="3550251"/>
            <a:chExt cx="2546866" cy="449257"/>
          </a:xfrm>
        </p:grpSpPr>
        <p:pic>
          <p:nvPicPr>
            <p:cNvPr id="16" name="Picture 15">
              <a:extLst>
                <a:ext uri="{FF2B5EF4-FFF2-40B4-BE49-F238E27FC236}">
                  <a16:creationId xmlns:a16="http://schemas.microsoft.com/office/drawing/2014/main" id="{43D2B4A8-639A-411D-ABFE-E7C6C2D0F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BC23ED34-0F86-4DD6-9657-5D78DE00C6B7}"/>
                </a:ext>
              </a:extLst>
            </p:cNvPr>
            <p:cNvSpPr>
              <a:spLocks noChangeArrowheads="1"/>
            </p:cNvSpPr>
            <p:nvPr/>
          </p:nvSpPr>
          <p:spPr bwMode="auto">
            <a:xfrm>
              <a:off x="9602074" y="3691599"/>
              <a:ext cx="2546866"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22" name="TextBox 21">
            <a:extLst>
              <a:ext uri="{FF2B5EF4-FFF2-40B4-BE49-F238E27FC236}">
                <a16:creationId xmlns:a16="http://schemas.microsoft.com/office/drawing/2014/main" id="{45E3921F-5864-4949-88BA-8CF4D6CE8171}"/>
              </a:ext>
            </a:extLst>
          </p:cNvPr>
          <p:cNvSpPr txBox="1"/>
          <p:nvPr/>
        </p:nvSpPr>
        <p:spPr bwMode="auto">
          <a:xfrm>
            <a:off x="7004710" y="5978308"/>
            <a:ext cx="170777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Remdesivir Better</a:t>
            </a:r>
          </a:p>
        </p:txBody>
      </p:sp>
      <p:sp>
        <p:nvSpPr>
          <p:cNvPr id="23" name="TextBox 22">
            <a:extLst>
              <a:ext uri="{FF2B5EF4-FFF2-40B4-BE49-F238E27FC236}">
                <a16:creationId xmlns:a16="http://schemas.microsoft.com/office/drawing/2014/main" id="{1B944063-4FA9-4599-9196-A3A48167BDE9}"/>
              </a:ext>
            </a:extLst>
          </p:cNvPr>
          <p:cNvSpPr txBox="1"/>
          <p:nvPr/>
        </p:nvSpPr>
        <p:spPr bwMode="auto">
          <a:xfrm>
            <a:off x="8374693" y="5974458"/>
            <a:ext cx="210598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Control Better</a:t>
            </a:r>
          </a:p>
        </p:txBody>
      </p:sp>
      <p:cxnSp>
        <p:nvCxnSpPr>
          <p:cNvPr id="30" name="Straight Arrow Connector 29">
            <a:extLst>
              <a:ext uri="{FF2B5EF4-FFF2-40B4-BE49-F238E27FC236}">
                <a16:creationId xmlns:a16="http://schemas.microsoft.com/office/drawing/2014/main" id="{A3240800-5B81-4C59-9B35-ADCCE13DDB29}"/>
              </a:ext>
            </a:extLst>
          </p:cNvPr>
          <p:cNvCxnSpPr>
            <a:cxnSpLocks/>
          </p:cNvCxnSpPr>
          <p:nvPr/>
        </p:nvCxnSpPr>
        <p:spPr bwMode="auto">
          <a:xfrm flipH="1">
            <a:off x="7401164" y="6017727"/>
            <a:ext cx="1206821" cy="0"/>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E544F532-1431-4906-B6D3-17A4DDE0732B}"/>
              </a:ext>
            </a:extLst>
          </p:cNvPr>
          <p:cNvCxnSpPr>
            <a:cxnSpLocks/>
          </p:cNvCxnSpPr>
          <p:nvPr/>
        </p:nvCxnSpPr>
        <p:spPr bwMode="auto">
          <a:xfrm>
            <a:off x="8653979" y="6017727"/>
            <a:ext cx="1335333" cy="0"/>
          </a:xfrm>
          <a:prstGeom prst="straightConnector1">
            <a:avLst/>
          </a:prstGeom>
          <a:noFill/>
          <a:ln w="28575" cap="flat" cmpd="sng" algn="ctr">
            <a:solidFill>
              <a:schemeClr val="bg1"/>
            </a:solidFill>
            <a:prstDash val="solid"/>
            <a:round/>
            <a:headEnd type="none" w="med" len="med"/>
            <a:tailEnd type="triangle"/>
          </a:ln>
          <a:effectLst/>
        </p:spPr>
      </p:cxnSp>
      <p:sp>
        <p:nvSpPr>
          <p:cNvPr id="32" name="TextBox 31">
            <a:extLst>
              <a:ext uri="{FF2B5EF4-FFF2-40B4-BE49-F238E27FC236}">
                <a16:creationId xmlns:a16="http://schemas.microsoft.com/office/drawing/2014/main" id="{0DEFEF58-6703-48AA-B0B9-F460BC798B97}"/>
              </a:ext>
            </a:extLst>
          </p:cNvPr>
          <p:cNvSpPr txBox="1"/>
          <p:nvPr/>
        </p:nvSpPr>
        <p:spPr bwMode="auto">
          <a:xfrm>
            <a:off x="7395713" y="570505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0</a:t>
            </a:r>
          </a:p>
        </p:txBody>
      </p:sp>
      <p:sp>
        <p:nvSpPr>
          <p:cNvPr id="33" name="TextBox 32">
            <a:extLst>
              <a:ext uri="{FF2B5EF4-FFF2-40B4-BE49-F238E27FC236}">
                <a16:creationId xmlns:a16="http://schemas.microsoft.com/office/drawing/2014/main" id="{1C19321B-8104-4138-AA79-2C540D2B672D}"/>
              </a:ext>
            </a:extLst>
          </p:cNvPr>
          <p:cNvSpPr txBox="1"/>
          <p:nvPr/>
        </p:nvSpPr>
        <p:spPr bwMode="auto">
          <a:xfrm>
            <a:off x="8102211" y="570505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1.0</a:t>
            </a:r>
          </a:p>
        </p:txBody>
      </p:sp>
      <p:sp>
        <p:nvSpPr>
          <p:cNvPr id="34" name="TextBox 33">
            <a:extLst>
              <a:ext uri="{FF2B5EF4-FFF2-40B4-BE49-F238E27FC236}">
                <a16:creationId xmlns:a16="http://schemas.microsoft.com/office/drawing/2014/main" id="{FF099529-F796-41FF-B3DC-98FF2321642A}"/>
              </a:ext>
            </a:extLst>
          </p:cNvPr>
          <p:cNvSpPr txBox="1"/>
          <p:nvPr/>
        </p:nvSpPr>
        <p:spPr bwMode="auto">
          <a:xfrm>
            <a:off x="8825996" y="570505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2.0</a:t>
            </a:r>
          </a:p>
        </p:txBody>
      </p:sp>
      <p:cxnSp>
        <p:nvCxnSpPr>
          <p:cNvPr id="37" name="Straight Connector 36">
            <a:extLst>
              <a:ext uri="{FF2B5EF4-FFF2-40B4-BE49-F238E27FC236}">
                <a16:creationId xmlns:a16="http://schemas.microsoft.com/office/drawing/2014/main" id="{45B0132A-C8E5-4843-803E-EA29C0DAA1C3}"/>
              </a:ext>
            </a:extLst>
          </p:cNvPr>
          <p:cNvCxnSpPr>
            <a:cxnSpLocks/>
          </p:cNvCxnSpPr>
          <p:nvPr/>
        </p:nvCxnSpPr>
        <p:spPr bwMode="auto">
          <a:xfrm flipV="1">
            <a:off x="8251101" y="2126000"/>
            <a:ext cx="0" cy="3594498"/>
          </a:xfrm>
          <a:prstGeom prst="line">
            <a:avLst/>
          </a:prstGeom>
          <a:noFill/>
          <a:ln w="28575" cap="flat" cmpd="sng" algn="ctr">
            <a:solidFill>
              <a:schemeClr val="bg1"/>
            </a:solidFill>
            <a:prstDash val="sysDash"/>
            <a:round/>
            <a:headEnd type="none" w="med" len="med"/>
            <a:tailEnd type="none" w="med" len="med"/>
          </a:ln>
          <a:effectLst/>
        </p:spPr>
      </p:cxnSp>
      <p:cxnSp>
        <p:nvCxnSpPr>
          <p:cNvPr id="38" name="Straight Connector 37">
            <a:extLst>
              <a:ext uri="{FF2B5EF4-FFF2-40B4-BE49-F238E27FC236}">
                <a16:creationId xmlns:a16="http://schemas.microsoft.com/office/drawing/2014/main" id="{D38E8293-76F1-495F-B00E-494DA59C48D5}"/>
              </a:ext>
            </a:extLst>
          </p:cNvPr>
          <p:cNvCxnSpPr>
            <a:cxnSpLocks/>
          </p:cNvCxnSpPr>
          <p:nvPr/>
        </p:nvCxnSpPr>
        <p:spPr bwMode="auto">
          <a:xfrm>
            <a:off x="723900" y="2095178"/>
            <a:ext cx="10744200"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AD15D90B-0118-4D64-8A37-9584C4C300EB}"/>
              </a:ext>
            </a:extLst>
          </p:cNvPr>
          <p:cNvSpPr txBox="1"/>
          <p:nvPr/>
        </p:nvSpPr>
        <p:spPr bwMode="auto">
          <a:xfrm>
            <a:off x="9969852" y="2255678"/>
            <a:ext cx="1737141" cy="3582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0.90 (0.31-2.58)</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0.85 (0.66-1.09)</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1.20 (0.80-1.80)</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0.94 (0.80-1.10)</a:t>
            </a:r>
            <a:br>
              <a:rPr lang="en-US" sz="1200" dirty="0">
                <a:solidFill>
                  <a:srgbClr val="000000"/>
                </a:solidFill>
                <a:latin typeface="Calibri" panose="020F0502020204030204" pitchFamily="34" charset="0"/>
                <a:cs typeface="Arial" panose="020B0604020202020204" pitchFamily="34" charset="0"/>
              </a:rPr>
            </a:b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0.82 (0.10-6.61)</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0.30 (0.11-0.81)</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1.02 (0.44-2.34)</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1.13 (0.57-2.23)</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0.82 (58-1.16)</a:t>
            </a:r>
          </a:p>
          <a:p>
            <a:pPr algn="ctr" eaLnBrk="0" fontAlgn="base" hangingPunct="0">
              <a:lnSpc>
                <a:spcPct val="90000"/>
              </a:lnSpc>
              <a:spcBef>
                <a:spcPct val="0"/>
              </a:spcBef>
              <a:spcAft>
                <a:spcPct val="0"/>
              </a:spcAft>
              <a:defRPr/>
            </a:pP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0.81 (0.21-3.07)</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1.40 (0.20-9.52)</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0.64 (0.10-3.94)</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0.86 (0.42-1.77)</a:t>
            </a:r>
            <a:br>
              <a:rPr lang="en-US" sz="1200" dirty="0">
                <a:solidFill>
                  <a:srgbClr val="000000"/>
                </a:solidFill>
                <a:latin typeface="Calibri" panose="020F0502020204030204" pitchFamily="34" charset="0"/>
                <a:cs typeface="Arial" panose="020B0604020202020204" pitchFamily="34" charset="0"/>
              </a:rPr>
            </a:b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0.80 (0.63-1.01)</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1.16 (0.85-1.60)</a:t>
            </a:r>
            <a:br>
              <a:rPr lang="en-US" sz="1200" dirty="0">
                <a:solidFill>
                  <a:srgbClr val="000000"/>
                </a:solidFill>
                <a:latin typeface="Calibri" panose="020F0502020204030204" pitchFamily="34" charset="0"/>
                <a:cs typeface="Arial" panose="020B0604020202020204" pitchFamily="34" charset="0"/>
              </a:rPr>
            </a:br>
            <a:r>
              <a:rPr lang="en-US" sz="1200" b="1" dirty="0">
                <a:solidFill>
                  <a:srgbClr val="000000"/>
                </a:solidFill>
                <a:latin typeface="Calibri" panose="020F0502020204030204" pitchFamily="34" charset="0"/>
                <a:cs typeface="Arial" panose="020B0604020202020204" pitchFamily="34" charset="0"/>
              </a:rPr>
              <a:t>0.91 (0.79-1.05)</a:t>
            </a:r>
          </a:p>
          <a:p>
            <a:pPr algn="ctr" eaLnBrk="0" fontAlgn="base" hangingPunct="0">
              <a:lnSpc>
                <a:spcPct val="90000"/>
              </a:lnSpc>
              <a:spcBef>
                <a:spcPct val="0"/>
              </a:spcBef>
              <a:spcAft>
                <a:spcPct val="0"/>
              </a:spcAft>
              <a:defRPr/>
            </a:pPr>
            <a:br>
              <a:rPr lang="en-US" sz="1200" dirty="0">
                <a:solidFill>
                  <a:srgbClr val="000000"/>
                </a:solidFill>
                <a:latin typeface="Calibri" panose="020F0502020204030204" pitchFamily="34" charset="0"/>
                <a:cs typeface="Arial" panose="020B0604020202020204" pitchFamily="34" charset="0"/>
              </a:rPr>
            </a:br>
            <a:r>
              <a:rPr lang="en-US" sz="1200" i="1" dirty="0">
                <a:solidFill>
                  <a:srgbClr val="000000"/>
                </a:solidFill>
                <a:latin typeface="Calibri" panose="020F0502020204030204" pitchFamily="34" charset="0"/>
                <a:cs typeface="Arial" panose="020B0604020202020204" pitchFamily="34" charset="0"/>
              </a:rPr>
              <a:t>P</a:t>
            </a:r>
            <a:r>
              <a:rPr lang="en-US" sz="1200" dirty="0">
                <a:solidFill>
                  <a:srgbClr val="000000"/>
                </a:solidFill>
                <a:latin typeface="Calibri" panose="020F0502020204030204" pitchFamily="34" charset="0"/>
                <a:cs typeface="Arial" panose="020B0604020202020204" pitchFamily="34" charset="0"/>
              </a:rPr>
              <a:t> = .20</a:t>
            </a:r>
          </a:p>
        </p:txBody>
      </p:sp>
      <p:sp>
        <p:nvSpPr>
          <p:cNvPr id="40" name="TextBox 39">
            <a:extLst>
              <a:ext uri="{FF2B5EF4-FFF2-40B4-BE49-F238E27FC236}">
                <a16:creationId xmlns:a16="http://schemas.microsoft.com/office/drawing/2014/main" id="{C57E1764-D0D0-43CF-A578-8C8B1D778807}"/>
              </a:ext>
            </a:extLst>
          </p:cNvPr>
          <p:cNvSpPr txBox="1"/>
          <p:nvPr/>
        </p:nvSpPr>
        <p:spPr bwMode="auto">
          <a:xfrm>
            <a:off x="4131435" y="1807458"/>
            <a:ext cx="1569059" cy="3693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ct val="0"/>
              </a:spcBef>
              <a:spcAft>
                <a:spcPct val="0"/>
              </a:spcAft>
              <a:defRPr/>
            </a:pPr>
            <a:r>
              <a:rPr lang="en-US" sz="1600" b="1" dirty="0">
                <a:solidFill>
                  <a:srgbClr val="000000"/>
                </a:solidFill>
                <a:latin typeface="Calibri" panose="020F0502020204030204" pitchFamily="34" charset="0"/>
                <a:cs typeface="Arial" panose="020B0604020202020204" pitchFamily="34" charset="0"/>
              </a:rPr>
              <a:t>Remdesivir</a:t>
            </a:r>
          </a:p>
          <a:p>
            <a:pPr algn="ctr" eaLnBrk="0" fontAlgn="base" hangingPunct="0">
              <a:lnSpc>
                <a:spcPct val="90000"/>
              </a:lnSpc>
              <a:spcBef>
                <a:spcPct val="0"/>
              </a:spcBef>
              <a:spcAft>
                <a:spcPct val="0"/>
              </a:spcAft>
              <a:defRPr/>
            </a:pPr>
            <a:endParaRPr lang="en-US" sz="16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11/661 (2.0)</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192/1828 (12.2)</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98/254 (43.0)</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301/2743 (12.5)</a:t>
            </a:r>
          </a:p>
          <a:p>
            <a:pPr algn="ctr" eaLnBrk="0" fontAlgn="base" hangingPunct="0">
              <a:lnSpc>
                <a:spcPct val="90000"/>
              </a:lnSpc>
              <a:spcBef>
                <a:spcPct val="0"/>
              </a:spcBef>
              <a:spcAft>
                <a:spcPct val="0"/>
              </a:spcAft>
              <a:defRPr/>
            </a:pP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3/75 (4.1)</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9/232 (4.0)</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19/95 (21.2)</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28/131 (21.9)</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59/533 (11.1)</a:t>
            </a:r>
          </a:p>
          <a:p>
            <a:pPr algn="ctr" eaLnBrk="0" fontAlgn="base" hangingPunct="0">
              <a:lnSpc>
                <a:spcPct val="90000"/>
              </a:lnSpc>
              <a:spcBef>
                <a:spcPct val="0"/>
              </a:spcBef>
              <a:spcAft>
                <a:spcPct val="0"/>
              </a:spcAft>
              <a:defRPr/>
            </a:pP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11/129 (8.5)</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11/29 (37.9)</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5/384 (1.3)</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27/542 (5.0)</a:t>
            </a:r>
          </a:p>
          <a:p>
            <a:pPr algn="ctr" eaLnBrk="0" fontAlgn="base" hangingPunct="0">
              <a:lnSpc>
                <a:spcPct val="90000"/>
              </a:lnSpc>
              <a:spcBef>
                <a:spcPct val="0"/>
              </a:spcBef>
              <a:spcAft>
                <a:spcPct val="0"/>
              </a:spcAft>
              <a:defRPr/>
            </a:pP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231/3309 (7.0)</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156/509 (30.6)</a:t>
            </a:r>
          </a:p>
          <a:p>
            <a:pPr algn="ctr"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Arial" panose="020B0604020202020204" pitchFamily="34" charset="0"/>
              </a:rPr>
              <a:t>387/3818 (10.1)</a:t>
            </a:r>
          </a:p>
        </p:txBody>
      </p:sp>
      <p:sp>
        <p:nvSpPr>
          <p:cNvPr id="41" name="TextBox 40">
            <a:extLst>
              <a:ext uri="{FF2B5EF4-FFF2-40B4-BE49-F238E27FC236}">
                <a16:creationId xmlns:a16="http://schemas.microsoft.com/office/drawing/2014/main" id="{683CA954-30D0-450C-9633-FD6415C5CD91}"/>
              </a:ext>
            </a:extLst>
          </p:cNvPr>
          <p:cNvSpPr txBox="1"/>
          <p:nvPr/>
        </p:nvSpPr>
        <p:spPr bwMode="auto">
          <a:xfrm>
            <a:off x="609758" y="2104964"/>
            <a:ext cx="5058079" cy="3582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defTabSz="173038"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Calibri" panose="020F0502020204030204" pitchFamily="34" charset="0"/>
              </a:rPr>
              <a:t>Solidarity (stratified according to oxygen use and ventilation)</a:t>
            </a:r>
            <a:br>
              <a:rPr lang="en-US" sz="1200" b="1" dirty="0">
                <a:solidFill>
                  <a:srgbClr val="000000"/>
                </a:solidFill>
                <a:latin typeface="Calibri" panose="020F0502020204030204" pitchFamily="34" charset="0"/>
                <a:cs typeface="Calibri" panose="020F0502020204030204" pitchFamily="34" charset="0"/>
              </a:rPr>
            </a:br>
            <a:r>
              <a:rPr lang="en-US" sz="1200" dirty="0">
                <a:solidFill>
                  <a:srgbClr val="000000"/>
                </a:solidFill>
                <a:latin typeface="Calibri" panose="020F0502020204030204" pitchFamily="34" charset="0"/>
                <a:cs typeface="Calibri" panose="020F0502020204030204" pitchFamily="34" charset="0"/>
              </a:rPr>
              <a:t>No supplemental oxygen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Low-flow or high-flow oxygen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Ventilation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Stratified total: Solidarity</a:t>
            </a:r>
          </a:p>
          <a:p>
            <a:pPr defTabSz="173038"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Calibri" panose="020F0502020204030204" pitchFamily="34" charset="0"/>
              </a:rPr>
              <a:t>ACTT-1 (stratified according to 4 ordinal score levels)</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No supplemental oxygen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Low-flow oxygen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High-flow oxygen or noninvasive ventilation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Invasive ventilation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Stratified total: ACTT-1</a:t>
            </a:r>
          </a:p>
          <a:p>
            <a:pPr defTabSz="173038"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Calibri" panose="020F0502020204030204" pitchFamily="34" charset="0"/>
              </a:rPr>
              <a:t>Trials with few deaths (and randomization ratio of 2:1)</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Wuhan: low-flow oxygen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Wuhan: high-flow oxygen or ventilation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International: no supplemental oxygen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Stratified total: 2:1 trials</a:t>
            </a:r>
          </a:p>
          <a:p>
            <a:pPr defTabSz="173038"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Calibri" panose="020F0502020204030204" pitchFamily="34" charset="0"/>
              </a:rPr>
              <a:t>Risk groups (calculated by summation of relevant strata)</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Lower risk: strata with no ventilation</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Higher risk</a:t>
            </a:r>
          </a:p>
          <a:p>
            <a:pPr defTabSz="173038"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Calibri" panose="020F0502020204030204" pitchFamily="34" charset="0"/>
              </a:rPr>
              <a:t>Stratified total</a:t>
            </a:r>
          </a:p>
          <a:p>
            <a:pPr defTabSz="173038"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Calibri" panose="020F0502020204030204" pitchFamily="34" charset="0"/>
              </a:rPr>
              <a:t>Heterogeneity between trials (solidarity vs ACTT-1 vs. 2:1 trials): </a:t>
            </a:r>
            <a:r>
              <a:rPr lang="en-US" sz="1200" i="1" dirty="0">
                <a:solidFill>
                  <a:srgbClr val="000000"/>
                </a:solidFill>
                <a:latin typeface="Calibri" panose="020F0502020204030204" pitchFamily="34" charset="0"/>
                <a:cs typeface="Calibri" panose="020F0502020204030204" pitchFamily="34" charset="0"/>
              </a:rPr>
              <a:t>x</a:t>
            </a:r>
            <a:r>
              <a:rPr lang="en-US" sz="1200" baseline="30000" dirty="0">
                <a:solidFill>
                  <a:srgbClr val="000000"/>
                </a:solidFill>
                <a:latin typeface="Calibri" panose="020F0502020204030204" pitchFamily="34" charset="0"/>
                <a:cs typeface="Calibri" panose="020F0502020204030204" pitchFamily="34" charset="0"/>
              </a:rPr>
              <a:t>2</a:t>
            </a:r>
            <a:r>
              <a:rPr lang="en-US" sz="1200" baseline="-25000" dirty="0">
                <a:solidFill>
                  <a:srgbClr val="000000"/>
                </a:solidFill>
                <a:latin typeface="Calibri" panose="020F0502020204030204" pitchFamily="34" charset="0"/>
                <a:cs typeface="Calibri" panose="020F0502020204030204" pitchFamily="34" charset="0"/>
              </a:rPr>
              <a:t>2</a:t>
            </a:r>
            <a:r>
              <a:rPr lang="en-US" sz="1200" dirty="0">
                <a:solidFill>
                  <a:srgbClr val="000000"/>
                </a:solidFill>
                <a:latin typeface="Calibri" panose="020F0502020204030204" pitchFamily="34" charset="0"/>
                <a:cs typeface="Calibri" panose="020F0502020204030204" pitchFamily="34" charset="0"/>
              </a:rPr>
              <a:t> = 0.5</a:t>
            </a:r>
            <a:endParaRPr lang="en-US" sz="1200" b="1" dirty="0">
              <a:solidFill>
                <a:srgbClr val="000000"/>
              </a:solidFill>
              <a:latin typeface="Calibri" panose="020F0502020204030204" pitchFamily="34" charset="0"/>
              <a:cs typeface="Calibri" panose="020F0502020204030204" pitchFamily="34" charset="0"/>
            </a:endParaRPr>
          </a:p>
        </p:txBody>
      </p:sp>
      <p:cxnSp>
        <p:nvCxnSpPr>
          <p:cNvPr id="148" name="Straight Connector 147">
            <a:extLst>
              <a:ext uri="{FF2B5EF4-FFF2-40B4-BE49-F238E27FC236}">
                <a16:creationId xmlns:a16="http://schemas.microsoft.com/office/drawing/2014/main" id="{46F5FB62-B354-4210-A497-9E54BC11AE9D}"/>
              </a:ext>
            </a:extLst>
          </p:cNvPr>
          <p:cNvCxnSpPr>
            <a:cxnSpLocks/>
          </p:cNvCxnSpPr>
          <p:nvPr/>
        </p:nvCxnSpPr>
        <p:spPr bwMode="auto">
          <a:xfrm flipV="1">
            <a:off x="8319088" y="2126000"/>
            <a:ext cx="0" cy="3576381"/>
          </a:xfrm>
          <a:prstGeom prst="line">
            <a:avLst/>
          </a:prstGeom>
          <a:noFill/>
          <a:ln w="28575" cap="flat" cmpd="sng" algn="ctr">
            <a:solidFill>
              <a:schemeClr val="bg1"/>
            </a:solidFill>
            <a:prstDash val="solid"/>
            <a:round/>
            <a:headEnd type="none" w="med" len="med"/>
            <a:tailEnd type="none" w="med" len="med"/>
          </a:ln>
          <a:effectLst/>
        </p:spPr>
      </p:cxnSp>
      <p:grpSp>
        <p:nvGrpSpPr>
          <p:cNvPr id="153" name="Group 152">
            <a:extLst>
              <a:ext uri="{FF2B5EF4-FFF2-40B4-BE49-F238E27FC236}">
                <a16:creationId xmlns:a16="http://schemas.microsoft.com/office/drawing/2014/main" id="{67033A08-9FC2-4815-B661-3C6C51B2CF62}"/>
              </a:ext>
            </a:extLst>
          </p:cNvPr>
          <p:cNvGrpSpPr/>
          <p:nvPr/>
        </p:nvGrpSpPr>
        <p:grpSpPr>
          <a:xfrm>
            <a:off x="7596956" y="5709396"/>
            <a:ext cx="2169389" cy="75960"/>
            <a:chOff x="7212020" y="5777705"/>
            <a:chExt cx="2169389" cy="75960"/>
          </a:xfrm>
        </p:grpSpPr>
        <p:cxnSp>
          <p:nvCxnSpPr>
            <p:cNvPr id="24" name="Straight Connector 23">
              <a:extLst>
                <a:ext uri="{FF2B5EF4-FFF2-40B4-BE49-F238E27FC236}">
                  <a16:creationId xmlns:a16="http://schemas.microsoft.com/office/drawing/2014/main" id="{64F68522-7873-4674-A1AA-0D764E3E1C58}"/>
                </a:ext>
              </a:extLst>
            </p:cNvPr>
            <p:cNvCxnSpPr>
              <a:cxnSpLocks/>
            </p:cNvCxnSpPr>
            <p:nvPr/>
          </p:nvCxnSpPr>
          <p:spPr bwMode="auto">
            <a:xfrm>
              <a:off x="7212020" y="5777705"/>
              <a:ext cx="2169389" cy="0"/>
            </a:xfrm>
            <a:prstGeom prst="line">
              <a:avLst/>
            </a:prstGeom>
            <a:noFill/>
            <a:ln w="28575" cap="flat" cmpd="sng" algn="ctr">
              <a:solidFill>
                <a:schemeClr val="bg1"/>
              </a:solidFill>
              <a:prstDash val="solid"/>
              <a:round/>
              <a:headEnd type="none" w="med" len="med"/>
              <a:tailEnd type="none" w="med" len="med"/>
            </a:ln>
            <a:effectLst/>
          </p:spPr>
        </p:cxnSp>
        <p:grpSp>
          <p:nvGrpSpPr>
            <p:cNvPr id="149" name="Group 148">
              <a:extLst>
                <a:ext uri="{FF2B5EF4-FFF2-40B4-BE49-F238E27FC236}">
                  <a16:creationId xmlns:a16="http://schemas.microsoft.com/office/drawing/2014/main" id="{141A0B75-08E3-4AD2-B5C3-DF341C5B8A78}"/>
                </a:ext>
              </a:extLst>
            </p:cNvPr>
            <p:cNvGrpSpPr/>
            <p:nvPr/>
          </p:nvGrpSpPr>
          <p:grpSpPr>
            <a:xfrm flipV="1">
              <a:off x="7223055" y="5777705"/>
              <a:ext cx="1433734" cy="72212"/>
              <a:chOff x="7223052" y="5713697"/>
              <a:chExt cx="2009894" cy="64008"/>
            </a:xfrm>
          </p:grpSpPr>
          <p:cxnSp>
            <p:nvCxnSpPr>
              <p:cNvPr id="25" name="Straight Connector 24">
                <a:extLst>
                  <a:ext uri="{FF2B5EF4-FFF2-40B4-BE49-F238E27FC236}">
                    <a16:creationId xmlns:a16="http://schemas.microsoft.com/office/drawing/2014/main" id="{A092B397-AD0E-4EC4-AC46-61866A8115EB}"/>
                  </a:ext>
                </a:extLst>
              </p:cNvPr>
              <p:cNvCxnSpPr/>
              <p:nvPr/>
            </p:nvCxnSpPr>
            <p:spPr bwMode="auto">
              <a:xfrm>
                <a:off x="7223052" y="57136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8D417EB-F385-4A23-AA4A-3822B40C6BEC}"/>
                  </a:ext>
                </a:extLst>
              </p:cNvPr>
              <p:cNvCxnSpPr/>
              <p:nvPr/>
            </p:nvCxnSpPr>
            <p:spPr bwMode="auto">
              <a:xfrm>
                <a:off x="8225986" y="57136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9C8AC11-2E70-4EAC-8A42-9FB15A79215D}"/>
                  </a:ext>
                </a:extLst>
              </p:cNvPr>
              <p:cNvCxnSpPr/>
              <p:nvPr/>
            </p:nvCxnSpPr>
            <p:spPr bwMode="auto">
              <a:xfrm>
                <a:off x="7721054" y="57136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A64B977-71A0-4331-9815-796B549C9578}"/>
                  </a:ext>
                </a:extLst>
              </p:cNvPr>
              <p:cNvCxnSpPr/>
              <p:nvPr/>
            </p:nvCxnSpPr>
            <p:spPr bwMode="auto">
              <a:xfrm>
                <a:off x="8725914" y="57136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FF20540-FE6E-447D-82A3-7CA85DDC661E}"/>
                  </a:ext>
                </a:extLst>
              </p:cNvPr>
              <p:cNvCxnSpPr/>
              <p:nvPr/>
            </p:nvCxnSpPr>
            <p:spPr bwMode="auto">
              <a:xfrm>
                <a:off x="9232946" y="5713697"/>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1DCBF043-A0EE-4EE0-B396-A6555A5135D6}"/>
                </a:ext>
              </a:extLst>
            </p:cNvPr>
            <p:cNvGrpSpPr/>
            <p:nvPr/>
          </p:nvGrpSpPr>
          <p:grpSpPr>
            <a:xfrm>
              <a:off x="9007506" y="5781453"/>
              <a:ext cx="361685" cy="72212"/>
              <a:chOff x="8447504" y="5930105"/>
              <a:chExt cx="361685" cy="72212"/>
            </a:xfrm>
          </p:grpSpPr>
          <p:cxnSp>
            <p:nvCxnSpPr>
              <p:cNvPr id="150" name="Straight Connector 149">
                <a:extLst>
                  <a:ext uri="{FF2B5EF4-FFF2-40B4-BE49-F238E27FC236}">
                    <a16:creationId xmlns:a16="http://schemas.microsoft.com/office/drawing/2014/main" id="{9D69BE09-DFC1-41BE-995C-C3544279C07A}"/>
                  </a:ext>
                </a:extLst>
              </p:cNvPr>
              <p:cNvCxnSpPr/>
              <p:nvPr/>
            </p:nvCxnSpPr>
            <p:spPr bwMode="auto">
              <a:xfrm flipV="1">
                <a:off x="8447504" y="5930105"/>
                <a:ext cx="0" cy="72212"/>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9D9111A-920D-4738-8A7C-1D8DF358C087}"/>
                  </a:ext>
                </a:extLst>
              </p:cNvPr>
              <p:cNvCxnSpPr/>
              <p:nvPr/>
            </p:nvCxnSpPr>
            <p:spPr bwMode="auto">
              <a:xfrm flipV="1">
                <a:off x="8809189" y="5930105"/>
                <a:ext cx="0" cy="72212"/>
              </a:xfrm>
              <a:prstGeom prst="line">
                <a:avLst/>
              </a:prstGeom>
              <a:noFill/>
              <a:ln w="28575" cap="flat" cmpd="sng" algn="ctr">
                <a:solidFill>
                  <a:schemeClr val="bg1"/>
                </a:solidFill>
                <a:prstDash val="solid"/>
                <a:round/>
                <a:headEnd type="none" w="med" len="med"/>
                <a:tailEnd type="none" w="med" len="med"/>
              </a:ln>
              <a:effectLst/>
            </p:spPr>
          </p:cxnSp>
        </p:grpSp>
      </p:grpSp>
      <p:sp>
        <p:nvSpPr>
          <p:cNvPr id="155" name="TextBox 154">
            <a:extLst>
              <a:ext uri="{FF2B5EF4-FFF2-40B4-BE49-F238E27FC236}">
                <a16:creationId xmlns:a16="http://schemas.microsoft.com/office/drawing/2014/main" id="{9E3D5FA4-49BC-40D0-9B74-EFF438D44E62}"/>
              </a:ext>
            </a:extLst>
          </p:cNvPr>
          <p:cNvSpPr txBox="1"/>
          <p:nvPr/>
        </p:nvSpPr>
        <p:spPr bwMode="auto">
          <a:xfrm>
            <a:off x="7744286" y="570305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0.5</a:t>
            </a:r>
          </a:p>
        </p:txBody>
      </p:sp>
      <p:sp>
        <p:nvSpPr>
          <p:cNvPr id="157" name="TextBox 156">
            <a:extLst>
              <a:ext uri="{FF2B5EF4-FFF2-40B4-BE49-F238E27FC236}">
                <a16:creationId xmlns:a16="http://schemas.microsoft.com/office/drawing/2014/main" id="{E894D3F4-AE5B-4338-A788-22ED4D882123}"/>
              </a:ext>
            </a:extLst>
          </p:cNvPr>
          <p:cNvSpPr txBox="1"/>
          <p:nvPr/>
        </p:nvSpPr>
        <p:spPr bwMode="auto">
          <a:xfrm>
            <a:off x="8460270" y="5704380"/>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1.5</a:t>
            </a:r>
          </a:p>
        </p:txBody>
      </p:sp>
      <p:sp>
        <p:nvSpPr>
          <p:cNvPr id="159" name="TextBox 158">
            <a:extLst>
              <a:ext uri="{FF2B5EF4-FFF2-40B4-BE49-F238E27FC236}">
                <a16:creationId xmlns:a16="http://schemas.microsoft.com/office/drawing/2014/main" id="{2A352636-5D5E-4858-BA13-80DFC1B53729}"/>
              </a:ext>
            </a:extLst>
          </p:cNvPr>
          <p:cNvSpPr txBox="1"/>
          <p:nvPr/>
        </p:nvSpPr>
        <p:spPr bwMode="auto">
          <a:xfrm>
            <a:off x="9547176" y="5703051"/>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3.0</a:t>
            </a:r>
          </a:p>
        </p:txBody>
      </p:sp>
      <p:sp>
        <p:nvSpPr>
          <p:cNvPr id="161" name="TextBox 160">
            <a:extLst>
              <a:ext uri="{FF2B5EF4-FFF2-40B4-BE49-F238E27FC236}">
                <a16:creationId xmlns:a16="http://schemas.microsoft.com/office/drawing/2014/main" id="{253F88B8-0605-4542-B067-D1D3E29FD8E5}"/>
              </a:ext>
            </a:extLst>
          </p:cNvPr>
          <p:cNvSpPr txBox="1"/>
          <p:nvPr/>
        </p:nvSpPr>
        <p:spPr bwMode="auto">
          <a:xfrm>
            <a:off x="9181450" y="5702380"/>
            <a:ext cx="4744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600" dirty="0">
                <a:solidFill>
                  <a:srgbClr val="000000"/>
                </a:solidFill>
                <a:latin typeface="Calibri" panose="020F0502020204030204" pitchFamily="34" charset="0"/>
                <a:cs typeface="Arial" panose="020B0604020202020204" pitchFamily="34" charset="0"/>
              </a:rPr>
              <a:t>2.5</a:t>
            </a:r>
          </a:p>
        </p:txBody>
      </p:sp>
      <p:sp>
        <p:nvSpPr>
          <p:cNvPr id="163" name="TextBox 162">
            <a:extLst>
              <a:ext uri="{FF2B5EF4-FFF2-40B4-BE49-F238E27FC236}">
                <a16:creationId xmlns:a16="http://schemas.microsoft.com/office/drawing/2014/main" id="{B78D5C6C-2F70-46BE-975E-C9DD5D50C65D}"/>
              </a:ext>
            </a:extLst>
          </p:cNvPr>
          <p:cNvSpPr txBox="1"/>
          <p:nvPr/>
        </p:nvSpPr>
        <p:spPr bwMode="auto">
          <a:xfrm>
            <a:off x="5617111" y="1807458"/>
            <a:ext cx="1652778" cy="3693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ct val="0"/>
              </a:spcBef>
              <a:spcAft>
                <a:spcPct val="0"/>
              </a:spcAft>
              <a:defRPr/>
            </a:pPr>
            <a:r>
              <a:rPr lang="en-US" sz="1600" b="1" dirty="0">
                <a:solidFill>
                  <a:srgbClr val="000000"/>
                </a:solidFill>
                <a:latin typeface="Calibri" panose="020F0502020204030204" pitchFamily="34" charset="0"/>
                <a:cs typeface="Arial" panose="020B0604020202020204" pitchFamily="34" charset="0"/>
              </a:rPr>
              <a:t>Control</a:t>
            </a:r>
          </a:p>
          <a:p>
            <a:pPr algn="ctr" eaLnBrk="0" fontAlgn="base" hangingPunct="0">
              <a:lnSpc>
                <a:spcPct val="90000"/>
              </a:lnSpc>
              <a:spcBef>
                <a:spcPct val="0"/>
              </a:spcBef>
              <a:spcAft>
                <a:spcPct val="0"/>
              </a:spcAft>
              <a:defRPr/>
            </a:pPr>
            <a:endParaRPr lang="en-US" sz="16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13/664 (2.1)</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219/1811 (13.8)</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71/233 (37.8)</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303/2708 (12.7)</a:t>
            </a:r>
          </a:p>
          <a:p>
            <a:pPr algn="ctr" eaLnBrk="0" fontAlgn="base" hangingPunct="0">
              <a:lnSpc>
                <a:spcPct val="90000"/>
              </a:lnSpc>
              <a:spcBef>
                <a:spcPct val="0"/>
              </a:spcBef>
              <a:spcAft>
                <a:spcPct val="0"/>
              </a:spcAft>
              <a:defRPr/>
            </a:pP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3/63 (4.8)</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25/203 (12.7)</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20/98 (20.4)</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29/154 (19.3)</a:t>
            </a:r>
            <a:br>
              <a:rPr lang="en-US" sz="1200" dirty="0">
                <a:solidFill>
                  <a:srgbClr val="000000"/>
                </a:solidFill>
                <a:latin typeface="Calibri" panose="020F0502020204030204" pitchFamily="34" charset="0"/>
                <a:cs typeface="Arial" panose="020B0604020202020204" pitchFamily="34" charset="0"/>
              </a:rPr>
            </a:br>
            <a:r>
              <a:rPr lang="en-US" sz="1200" dirty="0">
                <a:solidFill>
                  <a:srgbClr val="000000"/>
                </a:solidFill>
                <a:latin typeface="Calibri" panose="020F0502020204030204" pitchFamily="34" charset="0"/>
                <a:cs typeface="Arial" panose="020B0604020202020204" pitchFamily="34" charset="0"/>
              </a:rPr>
              <a:t>77/518 (14.9)</a:t>
            </a:r>
          </a:p>
          <a:p>
            <a:pPr algn="ctr" eaLnBrk="0" fontAlgn="base" hangingPunct="0">
              <a:lnSpc>
                <a:spcPct val="90000"/>
              </a:lnSpc>
              <a:spcBef>
                <a:spcPct val="0"/>
              </a:spcBef>
              <a:spcAft>
                <a:spcPct val="0"/>
              </a:spcAft>
              <a:defRPr/>
            </a:pP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(7/68) x 2</a:t>
            </a:r>
            <a:r>
              <a:rPr lang="en-US" sz="1200" baseline="30000" dirty="0">
                <a:solidFill>
                  <a:srgbClr val="000000"/>
                </a:solidFill>
                <a:latin typeface="Calibri" panose="020F0502020204030204" pitchFamily="34" charset="0"/>
                <a:cs typeface="Arial" panose="020B0604020202020204" pitchFamily="34" charset="0"/>
              </a:rPr>
              <a:t>‡</a:t>
            </a:r>
            <a:r>
              <a:rPr lang="en-US" sz="1200" dirty="0">
                <a:solidFill>
                  <a:srgbClr val="000000"/>
                </a:solidFill>
                <a:latin typeface="Calibri" panose="020F0502020204030204" pitchFamily="34" charset="0"/>
                <a:cs typeface="Arial" panose="020B0604020202020204" pitchFamily="34" charset="0"/>
              </a:rPr>
              <a:t> (10.3)</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(3/10) x 2</a:t>
            </a:r>
            <a:r>
              <a:rPr lang="en-US" sz="1200" baseline="30000" dirty="0">
                <a:solidFill>
                  <a:srgbClr val="000000"/>
                </a:solidFill>
                <a:latin typeface="Calibri" panose="020F0502020204030204" pitchFamily="34" charset="0"/>
                <a:cs typeface="Arial" panose="020B0604020202020204" pitchFamily="34" charset="0"/>
              </a:rPr>
              <a:t> ‡ </a:t>
            </a:r>
            <a:r>
              <a:rPr lang="en-US" sz="1200" dirty="0">
                <a:solidFill>
                  <a:srgbClr val="000000"/>
                </a:solidFill>
                <a:latin typeface="Calibri" panose="020F0502020204030204" pitchFamily="34" charset="0"/>
                <a:cs typeface="Arial" panose="020B0604020202020204" pitchFamily="34" charset="0"/>
              </a:rPr>
              <a:t>(30.0)</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(4/200) x 2</a:t>
            </a:r>
            <a:r>
              <a:rPr lang="en-US" sz="1200" baseline="30000" dirty="0">
                <a:solidFill>
                  <a:srgbClr val="000000"/>
                </a:solidFill>
                <a:latin typeface="Calibri" panose="020F0502020204030204" pitchFamily="34" charset="0"/>
                <a:cs typeface="Arial" panose="020B0604020202020204" pitchFamily="34" charset="0"/>
              </a:rPr>
              <a:t>‡ </a:t>
            </a:r>
            <a:r>
              <a:rPr lang="en-US" sz="1200" dirty="0">
                <a:solidFill>
                  <a:srgbClr val="000000"/>
                </a:solidFill>
                <a:latin typeface="Calibri" panose="020F0502020204030204" pitchFamily="34" charset="0"/>
                <a:cs typeface="Arial" panose="020B0604020202020204" pitchFamily="34" charset="0"/>
              </a:rPr>
              <a:t>(2.0)</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(14/278) x 2 (5.0)</a:t>
            </a:r>
          </a:p>
          <a:p>
            <a:pPr algn="ctr" eaLnBrk="0" fontAlgn="base" hangingPunct="0">
              <a:lnSpc>
                <a:spcPct val="90000"/>
              </a:lnSpc>
              <a:spcBef>
                <a:spcPct val="0"/>
              </a:spcBef>
              <a:spcAft>
                <a:spcPct val="0"/>
              </a:spcAft>
              <a:defRPr/>
            </a:pPr>
            <a:endParaRPr lang="en-US" sz="1200" dirty="0">
              <a:solidFill>
                <a:srgbClr val="000000"/>
              </a:solidFill>
              <a:latin typeface="Calibri" panose="020F0502020204030204" pitchFamily="34" charset="0"/>
              <a:cs typeface="Arial" panose="020B0604020202020204" pitchFamily="34" charset="0"/>
            </a:endParaRP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282/3277 (8.6)</a:t>
            </a:r>
          </a:p>
          <a:p>
            <a:pPr algn="ctr" eaLnBrk="0" fontAlgn="base" hangingPunct="0">
              <a:lnSpc>
                <a:spcPct val="90000"/>
              </a:lnSpc>
              <a:spcBef>
                <a:spcPct val="0"/>
              </a:spcBef>
              <a:spcAft>
                <a:spcPct val="0"/>
              </a:spcAft>
              <a:defRPr/>
            </a:pPr>
            <a:r>
              <a:rPr lang="en-US" sz="1200" dirty="0">
                <a:solidFill>
                  <a:srgbClr val="000000"/>
                </a:solidFill>
                <a:latin typeface="Calibri" panose="020F0502020204030204" pitchFamily="34" charset="0"/>
                <a:cs typeface="Arial" panose="020B0604020202020204" pitchFamily="34" charset="0"/>
              </a:rPr>
              <a:t>126/505 (25.0)</a:t>
            </a:r>
          </a:p>
          <a:p>
            <a:pPr algn="ctr" eaLnBrk="0" fontAlgn="base" hangingPunct="0">
              <a:lnSpc>
                <a:spcPct val="90000"/>
              </a:lnSpc>
              <a:spcBef>
                <a:spcPct val="0"/>
              </a:spcBef>
              <a:spcAft>
                <a:spcPct val="0"/>
              </a:spcAft>
              <a:defRPr/>
            </a:pPr>
            <a:r>
              <a:rPr lang="en-US" sz="1200" b="1" dirty="0">
                <a:solidFill>
                  <a:srgbClr val="000000"/>
                </a:solidFill>
                <a:latin typeface="Calibri" panose="020F0502020204030204" pitchFamily="34" charset="0"/>
                <a:cs typeface="Arial" panose="020B0604020202020204" pitchFamily="34" charset="0"/>
              </a:rPr>
              <a:t>408/3782 (10.8)</a:t>
            </a:r>
          </a:p>
        </p:txBody>
      </p:sp>
      <p:cxnSp>
        <p:nvCxnSpPr>
          <p:cNvPr id="170" name="Straight Connector 169">
            <a:extLst>
              <a:ext uri="{FF2B5EF4-FFF2-40B4-BE49-F238E27FC236}">
                <a16:creationId xmlns:a16="http://schemas.microsoft.com/office/drawing/2014/main" id="{F5243875-9D87-4AE5-B6A0-E02CD220679F}"/>
              </a:ext>
            </a:extLst>
          </p:cNvPr>
          <p:cNvCxnSpPr>
            <a:cxnSpLocks/>
          </p:cNvCxnSpPr>
          <p:nvPr/>
        </p:nvCxnSpPr>
        <p:spPr bwMode="auto">
          <a:xfrm>
            <a:off x="7822040" y="2389413"/>
            <a:ext cx="1632340" cy="0"/>
          </a:xfrm>
          <a:prstGeom prst="line">
            <a:avLst/>
          </a:prstGeom>
          <a:noFill/>
          <a:ln w="28575" cap="flat" cmpd="sng" algn="ctr">
            <a:solidFill>
              <a:schemeClr val="accent1"/>
            </a:solidFill>
            <a:prstDash val="solid"/>
            <a:round/>
            <a:headEnd type="none" w="med" len="med"/>
            <a:tailEnd type="none" w="med" len="med"/>
          </a:ln>
          <a:effectLst/>
        </p:spPr>
      </p:cxnSp>
      <p:sp>
        <p:nvSpPr>
          <p:cNvPr id="172" name="Rectangle 171">
            <a:extLst>
              <a:ext uri="{FF2B5EF4-FFF2-40B4-BE49-F238E27FC236}">
                <a16:creationId xmlns:a16="http://schemas.microsoft.com/office/drawing/2014/main" id="{B88368A9-B7BD-4FC2-85C3-FAA1787CF200}"/>
              </a:ext>
            </a:extLst>
          </p:cNvPr>
          <p:cNvSpPr/>
          <p:nvPr/>
        </p:nvSpPr>
        <p:spPr bwMode="auto">
          <a:xfrm>
            <a:off x="8210071" y="2353893"/>
            <a:ext cx="62372" cy="62372"/>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73" name="Straight Connector 172">
            <a:extLst>
              <a:ext uri="{FF2B5EF4-FFF2-40B4-BE49-F238E27FC236}">
                <a16:creationId xmlns:a16="http://schemas.microsoft.com/office/drawing/2014/main" id="{A7B83EE6-3856-4DAA-9438-6B1EF1D7FE5A}"/>
              </a:ext>
            </a:extLst>
          </p:cNvPr>
          <p:cNvCxnSpPr>
            <a:cxnSpLocks/>
          </p:cNvCxnSpPr>
          <p:nvPr/>
        </p:nvCxnSpPr>
        <p:spPr bwMode="auto">
          <a:xfrm>
            <a:off x="8053546" y="2538942"/>
            <a:ext cx="321147" cy="0"/>
          </a:xfrm>
          <a:prstGeom prst="line">
            <a:avLst/>
          </a:prstGeom>
          <a:noFill/>
          <a:ln w="28575" cap="flat" cmpd="sng" algn="ctr">
            <a:solidFill>
              <a:schemeClr val="accent1"/>
            </a:solidFill>
            <a:prstDash val="solid"/>
            <a:round/>
            <a:headEnd type="none" w="med" len="med"/>
            <a:tailEnd type="none" w="med" len="med"/>
          </a:ln>
          <a:effectLst/>
        </p:spPr>
      </p:cxnSp>
      <p:sp>
        <p:nvSpPr>
          <p:cNvPr id="174" name="Rectangle 173">
            <a:extLst>
              <a:ext uri="{FF2B5EF4-FFF2-40B4-BE49-F238E27FC236}">
                <a16:creationId xmlns:a16="http://schemas.microsoft.com/office/drawing/2014/main" id="{4F977689-CEF9-4434-A13B-975CF28D92B3}"/>
              </a:ext>
            </a:extLst>
          </p:cNvPr>
          <p:cNvSpPr/>
          <p:nvPr/>
        </p:nvSpPr>
        <p:spPr bwMode="auto">
          <a:xfrm>
            <a:off x="8132718" y="2460386"/>
            <a:ext cx="152705" cy="152705"/>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76" name="Straight Connector 175">
            <a:extLst>
              <a:ext uri="{FF2B5EF4-FFF2-40B4-BE49-F238E27FC236}">
                <a16:creationId xmlns:a16="http://schemas.microsoft.com/office/drawing/2014/main" id="{3303B319-3C2C-4169-9E11-6B41011BD7C3}"/>
              </a:ext>
            </a:extLst>
          </p:cNvPr>
          <p:cNvCxnSpPr>
            <a:cxnSpLocks/>
          </p:cNvCxnSpPr>
          <p:nvPr/>
        </p:nvCxnSpPr>
        <p:spPr bwMode="auto">
          <a:xfrm>
            <a:off x="8168700" y="2708593"/>
            <a:ext cx="697714" cy="0"/>
          </a:xfrm>
          <a:prstGeom prst="line">
            <a:avLst/>
          </a:prstGeom>
          <a:noFill/>
          <a:ln w="28575" cap="flat" cmpd="sng" algn="ctr">
            <a:solidFill>
              <a:schemeClr val="accent1"/>
            </a:solidFill>
            <a:prstDash val="solid"/>
            <a:round/>
            <a:headEnd type="none" w="med" len="med"/>
            <a:tailEnd type="none" w="med" len="med"/>
          </a:ln>
          <a:effectLst/>
        </p:spPr>
      </p:cxnSp>
      <p:sp>
        <p:nvSpPr>
          <p:cNvPr id="177" name="Rectangle 176">
            <a:extLst>
              <a:ext uri="{FF2B5EF4-FFF2-40B4-BE49-F238E27FC236}">
                <a16:creationId xmlns:a16="http://schemas.microsoft.com/office/drawing/2014/main" id="{C31BD87F-2DC3-439D-BCE2-D58DA33001CC}"/>
              </a:ext>
            </a:extLst>
          </p:cNvPr>
          <p:cNvSpPr/>
          <p:nvPr/>
        </p:nvSpPr>
        <p:spPr bwMode="auto">
          <a:xfrm>
            <a:off x="8408721" y="2653293"/>
            <a:ext cx="109820" cy="109820"/>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80" name="Straight Arrow Connector 179">
            <a:extLst>
              <a:ext uri="{FF2B5EF4-FFF2-40B4-BE49-F238E27FC236}">
                <a16:creationId xmlns:a16="http://schemas.microsoft.com/office/drawing/2014/main" id="{CAC5AC76-E0B2-4614-96A9-65B1CFAE597B}"/>
              </a:ext>
            </a:extLst>
          </p:cNvPr>
          <p:cNvCxnSpPr>
            <a:cxnSpLocks/>
          </p:cNvCxnSpPr>
          <p:nvPr/>
        </p:nvCxnSpPr>
        <p:spPr bwMode="auto">
          <a:xfrm>
            <a:off x="7679160" y="3217195"/>
            <a:ext cx="2074967" cy="0"/>
          </a:xfrm>
          <a:prstGeom prst="straightConnector1">
            <a:avLst/>
          </a:prstGeom>
          <a:noFill/>
          <a:ln w="28575" cap="flat" cmpd="sng" algn="ctr">
            <a:solidFill>
              <a:schemeClr val="accent1"/>
            </a:solidFill>
            <a:prstDash val="solid"/>
            <a:round/>
            <a:headEnd type="none" w="med" len="med"/>
            <a:tailEnd type="triangle"/>
          </a:ln>
          <a:effectLst/>
        </p:spPr>
      </p:cxnSp>
      <p:sp>
        <p:nvSpPr>
          <p:cNvPr id="182" name="Rectangle 181">
            <a:extLst>
              <a:ext uri="{FF2B5EF4-FFF2-40B4-BE49-F238E27FC236}">
                <a16:creationId xmlns:a16="http://schemas.microsoft.com/office/drawing/2014/main" id="{C9335090-C974-4713-98B9-08E296F3876A}"/>
              </a:ext>
            </a:extLst>
          </p:cNvPr>
          <p:cNvSpPr/>
          <p:nvPr/>
        </p:nvSpPr>
        <p:spPr bwMode="auto">
          <a:xfrm>
            <a:off x="8153797" y="3194336"/>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83" name="Straight Connector 182">
            <a:extLst>
              <a:ext uri="{FF2B5EF4-FFF2-40B4-BE49-F238E27FC236}">
                <a16:creationId xmlns:a16="http://schemas.microsoft.com/office/drawing/2014/main" id="{A0BF3B88-22E1-42A9-AFE8-49C19AB9B5B3}"/>
              </a:ext>
            </a:extLst>
          </p:cNvPr>
          <p:cNvCxnSpPr>
            <a:cxnSpLocks/>
          </p:cNvCxnSpPr>
          <p:nvPr/>
        </p:nvCxnSpPr>
        <p:spPr bwMode="auto">
          <a:xfrm>
            <a:off x="7666994" y="3356399"/>
            <a:ext cx="532522" cy="0"/>
          </a:xfrm>
          <a:prstGeom prst="line">
            <a:avLst/>
          </a:prstGeom>
          <a:noFill/>
          <a:ln w="28575" cap="flat" cmpd="sng" algn="ctr">
            <a:solidFill>
              <a:schemeClr val="accent1"/>
            </a:solidFill>
            <a:prstDash val="solid"/>
            <a:round/>
            <a:headEnd type="none" w="med" len="med"/>
            <a:tailEnd type="none" w="med" len="med"/>
          </a:ln>
          <a:effectLst/>
        </p:spPr>
      </p:cxnSp>
      <p:sp>
        <p:nvSpPr>
          <p:cNvPr id="184" name="Rectangle 183">
            <a:extLst>
              <a:ext uri="{FF2B5EF4-FFF2-40B4-BE49-F238E27FC236}">
                <a16:creationId xmlns:a16="http://schemas.microsoft.com/office/drawing/2014/main" id="{D3E51C20-8CF6-4E55-AC3A-BD9CDF79CF7C}"/>
              </a:ext>
            </a:extLst>
          </p:cNvPr>
          <p:cNvSpPr/>
          <p:nvPr/>
        </p:nvSpPr>
        <p:spPr bwMode="auto">
          <a:xfrm>
            <a:off x="7785361" y="3333539"/>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86" name="Straight Connector 185">
            <a:extLst>
              <a:ext uri="{FF2B5EF4-FFF2-40B4-BE49-F238E27FC236}">
                <a16:creationId xmlns:a16="http://schemas.microsoft.com/office/drawing/2014/main" id="{2426A6A1-8C31-4DAD-8C80-5EBA09C2DFC9}"/>
              </a:ext>
            </a:extLst>
          </p:cNvPr>
          <p:cNvCxnSpPr>
            <a:cxnSpLocks/>
          </p:cNvCxnSpPr>
          <p:nvPr/>
        </p:nvCxnSpPr>
        <p:spPr bwMode="auto">
          <a:xfrm>
            <a:off x="7907746" y="3528799"/>
            <a:ext cx="1355954" cy="0"/>
          </a:xfrm>
          <a:prstGeom prst="line">
            <a:avLst/>
          </a:prstGeom>
          <a:noFill/>
          <a:ln w="28575" cap="flat" cmpd="sng" algn="ctr">
            <a:solidFill>
              <a:schemeClr val="accent1"/>
            </a:solidFill>
            <a:prstDash val="solid"/>
            <a:round/>
            <a:headEnd type="none" w="med" len="med"/>
            <a:tailEnd type="none" w="med" len="med"/>
          </a:ln>
          <a:effectLst/>
        </p:spPr>
      </p:cxnSp>
      <p:sp>
        <p:nvSpPr>
          <p:cNvPr id="187" name="Rectangle 186">
            <a:extLst>
              <a:ext uri="{FF2B5EF4-FFF2-40B4-BE49-F238E27FC236}">
                <a16:creationId xmlns:a16="http://schemas.microsoft.com/office/drawing/2014/main" id="{C0E112E2-967D-48E2-9A07-BB20F0A562CD}"/>
              </a:ext>
            </a:extLst>
          </p:cNvPr>
          <p:cNvSpPr/>
          <p:nvPr/>
        </p:nvSpPr>
        <p:spPr bwMode="auto">
          <a:xfrm>
            <a:off x="8316577" y="3510205"/>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89" name="Straight Connector 188">
            <a:extLst>
              <a:ext uri="{FF2B5EF4-FFF2-40B4-BE49-F238E27FC236}">
                <a16:creationId xmlns:a16="http://schemas.microsoft.com/office/drawing/2014/main" id="{5CA85FC2-653D-4BFA-8534-2E9F3744B251}"/>
              </a:ext>
            </a:extLst>
          </p:cNvPr>
          <p:cNvCxnSpPr>
            <a:cxnSpLocks/>
          </p:cNvCxnSpPr>
          <p:nvPr/>
        </p:nvCxnSpPr>
        <p:spPr bwMode="auto">
          <a:xfrm>
            <a:off x="7993389" y="3686559"/>
            <a:ext cx="1188061" cy="0"/>
          </a:xfrm>
          <a:prstGeom prst="line">
            <a:avLst/>
          </a:prstGeom>
          <a:noFill/>
          <a:ln w="28575" cap="flat" cmpd="sng" algn="ctr">
            <a:solidFill>
              <a:schemeClr val="accent1"/>
            </a:solidFill>
            <a:prstDash val="solid"/>
            <a:round/>
            <a:headEnd type="none" w="med" len="med"/>
            <a:tailEnd type="none" w="med" len="med"/>
          </a:ln>
          <a:effectLst/>
        </p:spPr>
      </p:cxnSp>
      <p:sp>
        <p:nvSpPr>
          <p:cNvPr id="190" name="Rectangle 189">
            <a:extLst>
              <a:ext uri="{FF2B5EF4-FFF2-40B4-BE49-F238E27FC236}">
                <a16:creationId xmlns:a16="http://schemas.microsoft.com/office/drawing/2014/main" id="{0461B7D2-DCF8-43DC-83BE-C6E010B52CF0}"/>
              </a:ext>
            </a:extLst>
          </p:cNvPr>
          <p:cNvSpPr/>
          <p:nvPr/>
        </p:nvSpPr>
        <p:spPr bwMode="auto">
          <a:xfrm>
            <a:off x="8380639" y="3666257"/>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92" name="Straight Connector 191">
            <a:extLst>
              <a:ext uri="{FF2B5EF4-FFF2-40B4-BE49-F238E27FC236}">
                <a16:creationId xmlns:a16="http://schemas.microsoft.com/office/drawing/2014/main" id="{6E587265-BBFC-48B1-960F-1E73D9C7ACFD}"/>
              </a:ext>
            </a:extLst>
          </p:cNvPr>
          <p:cNvCxnSpPr>
            <a:cxnSpLocks/>
          </p:cNvCxnSpPr>
          <p:nvPr/>
        </p:nvCxnSpPr>
        <p:spPr bwMode="auto">
          <a:xfrm>
            <a:off x="7748443" y="4190064"/>
            <a:ext cx="1989918" cy="0"/>
          </a:xfrm>
          <a:prstGeom prst="line">
            <a:avLst/>
          </a:prstGeom>
          <a:noFill/>
          <a:ln w="28575" cap="flat" cmpd="sng" algn="ctr">
            <a:solidFill>
              <a:schemeClr val="accent1"/>
            </a:solidFill>
            <a:prstDash val="solid"/>
            <a:round/>
            <a:headEnd type="none" w="med" len="med"/>
            <a:tailEnd type="none" w="med" len="med"/>
          </a:ln>
          <a:effectLst/>
        </p:spPr>
      </p:cxnSp>
      <p:sp>
        <p:nvSpPr>
          <p:cNvPr id="193" name="Rectangle 192">
            <a:extLst>
              <a:ext uri="{FF2B5EF4-FFF2-40B4-BE49-F238E27FC236}">
                <a16:creationId xmlns:a16="http://schemas.microsoft.com/office/drawing/2014/main" id="{D9A0D4BA-D976-446A-9384-BB379B539EFD}"/>
              </a:ext>
            </a:extLst>
          </p:cNvPr>
          <p:cNvSpPr/>
          <p:nvPr/>
        </p:nvSpPr>
        <p:spPr bwMode="auto">
          <a:xfrm>
            <a:off x="8153797" y="4170226"/>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97" name="Straight Arrow Connector 196">
            <a:extLst>
              <a:ext uri="{FF2B5EF4-FFF2-40B4-BE49-F238E27FC236}">
                <a16:creationId xmlns:a16="http://schemas.microsoft.com/office/drawing/2014/main" id="{5F189F79-FFDA-4BB3-AD87-301998B882DF}"/>
              </a:ext>
            </a:extLst>
          </p:cNvPr>
          <p:cNvCxnSpPr>
            <a:cxnSpLocks/>
          </p:cNvCxnSpPr>
          <p:nvPr/>
        </p:nvCxnSpPr>
        <p:spPr bwMode="auto">
          <a:xfrm>
            <a:off x="7738645" y="4365547"/>
            <a:ext cx="2015482" cy="0"/>
          </a:xfrm>
          <a:prstGeom prst="straightConnector1">
            <a:avLst/>
          </a:prstGeom>
          <a:noFill/>
          <a:ln w="28575" cap="flat" cmpd="sng" algn="ctr">
            <a:solidFill>
              <a:schemeClr val="accent1"/>
            </a:solidFill>
            <a:prstDash val="solid"/>
            <a:round/>
            <a:headEnd type="none" w="med" len="med"/>
            <a:tailEnd type="triangle"/>
          </a:ln>
          <a:effectLst/>
        </p:spPr>
      </p:cxnSp>
      <p:sp>
        <p:nvSpPr>
          <p:cNvPr id="196" name="Rectangle 195">
            <a:extLst>
              <a:ext uri="{FF2B5EF4-FFF2-40B4-BE49-F238E27FC236}">
                <a16:creationId xmlns:a16="http://schemas.microsoft.com/office/drawing/2014/main" id="{F71E0126-D0D8-403D-944D-AE312107B46D}"/>
              </a:ext>
            </a:extLst>
          </p:cNvPr>
          <p:cNvSpPr/>
          <p:nvPr/>
        </p:nvSpPr>
        <p:spPr bwMode="auto">
          <a:xfrm>
            <a:off x="8567233" y="4342688"/>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199" name="Straight Arrow Connector 198">
            <a:extLst>
              <a:ext uri="{FF2B5EF4-FFF2-40B4-BE49-F238E27FC236}">
                <a16:creationId xmlns:a16="http://schemas.microsoft.com/office/drawing/2014/main" id="{0ACD04D3-693B-4481-9DDB-C6293CF3E704}"/>
              </a:ext>
            </a:extLst>
          </p:cNvPr>
          <p:cNvCxnSpPr>
            <a:cxnSpLocks/>
          </p:cNvCxnSpPr>
          <p:nvPr/>
        </p:nvCxnSpPr>
        <p:spPr bwMode="auto">
          <a:xfrm>
            <a:off x="7679160" y="4524782"/>
            <a:ext cx="2087185" cy="0"/>
          </a:xfrm>
          <a:prstGeom prst="straightConnector1">
            <a:avLst/>
          </a:prstGeom>
          <a:noFill/>
          <a:ln w="28575" cap="flat" cmpd="sng" algn="ctr">
            <a:solidFill>
              <a:schemeClr val="accent1"/>
            </a:solidFill>
            <a:prstDash val="solid"/>
            <a:round/>
            <a:headEnd type="none" w="med" len="med"/>
            <a:tailEnd type="triangle"/>
          </a:ln>
          <a:effectLst/>
        </p:spPr>
      </p:cxnSp>
      <p:sp>
        <p:nvSpPr>
          <p:cNvPr id="200" name="Rectangle 199">
            <a:extLst>
              <a:ext uri="{FF2B5EF4-FFF2-40B4-BE49-F238E27FC236}">
                <a16:creationId xmlns:a16="http://schemas.microsoft.com/office/drawing/2014/main" id="{15CC679A-A0E3-41B1-8C1E-618DD38D9E25}"/>
              </a:ext>
            </a:extLst>
          </p:cNvPr>
          <p:cNvSpPr/>
          <p:nvPr/>
        </p:nvSpPr>
        <p:spPr bwMode="auto">
          <a:xfrm>
            <a:off x="8030686" y="4501923"/>
            <a:ext cx="45719" cy="45719"/>
          </a:xfrm>
          <a:prstGeom prst="rect">
            <a:avLst/>
          </a:prstGeom>
          <a:solidFill>
            <a:schemeClr val="accent1"/>
          </a:solidFill>
          <a:ln w="0">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203" name="Straight Connector 202">
            <a:extLst>
              <a:ext uri="{FF2B5EF4-FFF2-40B4-BE49-F238E27FC236}">
                <a16:creationId xmlns:a16="http://schemas.microsoft.com/office/drawing/2014/main" id="{A3EC28DE-BC73-46DC-8E9F-D11F7D750FB6}"/>
              </a:ext>
            </a:extLst>
          </p:cNvPr>
          <p:cNvCxnSpPr>
            <a:cxnSpLocks/>
          </p:cNvCxnSpPr>
          <p:nvPr/>
        </p:nvCxnSpPr>
        <p:spPr bwMode="auto">
          <a:xfrm>
            <a:off x="8045842" y="5018921"/>
            <a:ext cx="270735" cy="0"/>
          </a:xfrm>
          <a:prstGeom prst="line">
            <a:avLst/>
          </a:prstGeom>
          <a:noFill/>
          <a:ln w="28575" cap="flat" cmpd="sng" algn="ctr">
            <a:solidFill>
              <a:schemeClr val="accent1"/>
            </a:solidFill>
            <a:prstDash val="solid"/>
            <a:round/>
            <a:headEnd type="none" w="med" len="med"/>
            <a:tailEnd type="none" w="med" len="med"/>
          </a:ln>
          <a:effectLst/>
        </p:spPr>
      </p:cxnSp>
      <p:sp>
        <p:nvSpPr>
          <p:cNvPr id="204" name="Rectangle 203">
            <a:extLst>
              <a:ext uri="{FF2B5EF4-FFF2-40B4-BE49-F238E27FC236}">
                <a16:creationId xmlns:a16="http://schemas.microsoft.com/office/drawing/2014/main" id="{9A46CD8A-A215-440A-BD1E-DEDA733E5A37}"/>
              </a:ext>
            </a:extLst>
          </p:cNvPr>
          <p:cNvSpPr/>
          <p:nvPr/>
        </p:nvSpPr>
        <p:spPr bwMode="auto">
          <a:xfrm>
            <a:off x="8081777" y="4949928"/>
            <a:ext cx="148886" cy="141416"/>
          </a:xfrm>
          <a:prstGeom prst="rect">
            <a:avLst/>
          </a:prstGeom>
          <a:solidFill>
            <a:schemeClr val="tx1"/>
          </a:solidFill>
          <a:ln w="28575">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205" name="Straight Connector 204">
            <a:extLst>
              <a:ext uri="{FF2B5EF4-FFF2-40B4-BE49-F238E27FC236}">
                <a16:creationId xmlns:a16="http://schemas.microsoft.com/office/drawing/2014/main" id="{0ACE8E44-B018-49BC-82E3-B4671E5C226B}"/>
              </a:ext>
            </a:extLst>
          </p:cNvPr>
          <p:cNvCxnSpPr>
            <a:cxnSpLocks/>
          </p:cNvCxnSpPr>
          <p:nvPr/>
        </p:nvCxnSpPr>
        <p:spPr bwMode="auto">
          <a:xfrm>
            <a:off x="8199516" y="5171215"/>
            <a:ext cx="544146" cy="0"/>
          </a:xfrm>
          <a:prstGeom prst="line">
            <a:avLst/>
          </a:prstGeom>
          <a:noFill/>
          <a:ln w="28575" cap="flat" cmpd="sng" algn="ctr">
            <a:solidFill>
              <a:schemeClr val="accent1"/>
            </a:solidFill>
            <a:prstDash val="solid"/>
            <a:round/>
            <a:headEnd type="none" w="med" len="med"/>
            <a:tailEnd type="none" w="med" len="med"/>
          </a:ln>
          <a:effectLst/>
        </p:spPr>
      </p:cxnSp>
      <p:sp>
        <p:nvSpPr>
          <p:cNvPr id="206" name="Rectangle 205">
            <a:extLst>
              <a:ext uri="{FF2B5EF4-FFF2-40B4-BE49-F238E27FC236}">
                <a16:creationId xmlns:a16="http://schemas.microsoft.com/office/drawing/2014/main" id="{4EC2E703-E63B-4EBD-B1B7-9A1B9A5AA75F}"/>
              </a:ext>
            </a:extLst>
          </p:cNvPr>
          <p:cNvSpPr/>
          <p:nvPr/>
        </p:nvSpPr>
        <p:spPr bwMode="auto">
          <a:xfrm>
            <a:off x="8374693" y="5107875"/>
            <a:ext cx="113769" cy="108061"/>
          </a:xfrm>
          <a:prstGeom prst="rect">
            <a:avLst/>
          </a:prstGeom>
          <a:solidFill>
            <a:schemeClr val="tx1"/>
          </a:solidFill>
          <a:ln w="28575">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8" name="Diamond 207">
            <a:extLst>
              <a:ext uri="{FF2B5EF4-FFF2-40B4-BE49-F238E27FC236}">
                <a16:creationId xmlns:a16="http://schemas.microsoft.com/office/drawing/2014/main" id="{BF6F25F6-7B49-446A-8B9C-AFD348924721}"/>
              </a:ext>
            </a:extLst>
          </p:cNvPr>
          <p:cNvSpPr/>
          <p:nvPr/>
        </p:nvSpPr>
        <p:spPr bwMode="auto">
          <a:xfrm>
            <a:off x="8153797" y="5313725"/>
            <a:ext cx="208498" cy="95609"/>
          </a:xfrm>
          <a:prstGeom prst="diamond">
            <a:avLst/>
          </a:prstGeom>
          <a:solidFill>
            <a:schemeClr val="tx1"/>
          </a:solidFill>
          <a:ln w="28575">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10" name="TextBox 209">
            <a:extLst>
              <a:ext uri="{FF2B5EF4-FFF2-40B4-BE49-F238E27FC236}">
                <a16:creationId xmlns:a16="http://schemas.microsoft.com/office/drawing/2014/main" id="{C47FBACC-801E-4CC6-B312-F7A87A105841}"/>
              </a:ext>
            </a:extLst>
          </p:cNvPr>
          <p:cNvSpPr txBox="1"/>
          <p:nvPr/>
        </p:nvSpPr>
        <p:spPr bwMode="auto">
          <a:xfrm>
            <a:off x="7211332" y="1803608"/>
            <a:ext cx="125726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ct val="0"/>
              </a:spcBef>
              <a:spcAft>
                <a:spcPct val="0"/>
              </a:spcAft>
              <a:defRPr/>
            </a:pPr>
            <a:r>
              <a:rPr lang="en-US" sz="1600" b="1" dirty="0">
                <a:solidFill>
                  <a:srgbClr val="000000"/>
                </a:solidFill>
                <a:latin typeface="Calibri" panose="020F0502020204030204" pitchFamily="34" charset="0"/>
                <a:cs typeface="Arial" panose="020B0604020202020204" pitchFamily="34" charset="0"/>
              </a:rPr>
              <a:t>Remdesivir</a:t>
            </a:r>
          </a:p>
        </p:txBody>
      </p:sp>
      <p:sp>
        <p:nvSpPr>
          <p:cNvPr id="212" name="TextBox 211">
            <a:extLst>
              <a:ext uri="{FF2B5EF4-FFF2-40B4-BE49-F238E27FC236}">
                <a16:creationId xmlns:a16="http://schemas.microsoft.com/office/drawing/2014/main" id="{D6B48E80-0A7E-4A7D-9584-BE4AF156B818}"/>
              </a:ext>
            </a:extLst>
          </p:cNvPr>
          <p:cNvSpPr txBox="1"/>
          <p:nvPr/>
        </p:nvSpPr>
        <p:spPr bwMode="auto">
          <a:xfrm>
            <a:off x="8068863" y="1803608"/>
            <a:ext cx="1257266" cy="313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lnSpc>
                <a:spcPct val="90000"/>
              </a:lnSpc>
              <a:spcBef>
                <a:spcPct val="0"/>
              </a:spcBef>
              <a:spcAft>
                <a:spcPct val="0"/>
              </a:spcAft>
              <a:defRPr/>
            </a:pPr>
            <a:r>
              <a:rPr lang="en-US" sz="1600" b="1" dirty="0">
                <a:solidFill>
                  <a:srgbClr val="000000"/>
                </a:solidFill>
                <a:latin typeface="Calibri" panose="020F0502020204030204" pitchFamily="34" charset="0"/>
                <a:cs typeface="Arial" panose="020B0604020202020204" pitchFamily="34" charset="0"/>
              </a:rPr>
              <a:t>Control</a:t>
            </a:r>
          </a:p>
        </p:txBody>
      </p:sp>
      <p:sp>
        <p:nvSpPr>
          <p:cNvPr id="3" name="Text Box 15">
            <a:extLst>
              <a:ext uri="{FF2B5EF4-FFF2-40B4-BE49-F238E27FC236}">
                <a16:creationId xmlns:a16="http://schemas.microsoft.com/office/drawing/2014/main" id="{752E30EC-931A-4F76-BBA4-7FA8270ECAF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0" fontAlgn="base" hangingPunct="0">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WHO Solidarity Trial Consortium. NEJM. 2021;384:497. </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5" name="Diamond 4">
            <a:extLst>
              <a:ext uri="{FF2B5EF4-FFF2-40B4-BE49-F238E27FC236}">
                <a16:creationId xmlns:a16="http://schemas.microsoft.com/office/drawing/2014/main" id="{A51DF928-6D28-4D07-9B26-9AE772296AF5}"/>
              </a:ext>
            </a:extLst>
          </p:cNvPr>
          <p:cNvSpPr/>
          <p:nvPr/>
        </p:nvSpPr>
        <p:spPr bwMode="auto">
          <a:xfrm>
            <a:off x="8152913" y="2814259"/>
            <a:ext cx="240021" cy="88089"/>
          </a:xfrm>
          <a:prstGeom prst="diamond">
            <a:avLst/>
          </a:prstGeom>
          <a:solidFill>
            <a:schemeClr val="tx1"/>
          </a:solidFill>
          <a:ln w="28575">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74" name="Diamond 73">
            <a:extLst>
              <a:ext uri="{FF2B5EF4-FFF2-40B4-BE49-F238E27FC236}">
                <a16:creationId xmlns:a16="http://schemas.microsoft.com/office/drawing/2014/main" id="{58E3F509-D1C6-424A-AC6F-3A8056231AF2}"/>
              </a:ext>
            </a:extLst>
          </p:cNvPr>
          <p:cNvSpPr/>
          <p:nvPr/>
        </p:nvSpPr>
        <p:spPr bwMode="auto">
          <a:xfrm>
            <a:off x="8045842" y="3818597"/>
            <a:ext cx="347092" cy="88089"/>
          </a:xfrm>
          <a:prstGeom prst="diamond">
            <a:avLst/>
          </a:prstGeom>
          <a:solidFill>
            <a:schemeClr val="tx1"/>
          </a:solidFill>
          <a:ln w="28575">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79" name="Diamond 78">
            <a:extLst>
              <a:ext uri="{FF2B5EF4-FFF2-40B4-BE49-F238E27FC236}">
                <a16:creationId xmlns:a16="http://schemas.microsoft.com/office/drawing/2014/main" id="{91E50938-7EE1-4DC7-8182-A4A144F373BE}"/>
              </a:ext>
            </a:extLst>
          </p:cNvPr>
          <p:cNvSpPr/>
          <p:nvPr/>
        </p:nvSpPr>
        <p:spPr bwMode="auto">
          <a:xfrm>
            <a:off x="7968273" y="4636013"/>
            <a:ext cx="788044" cy="88089"/>
          </a:xfrm>
          <a:prstGeom prst="diamond">
            <a:avLst/>
          </a:prstGeom>
          <a:solidFill>
            <a:schemeClr val="tx1"/>
          </a:solidFill>
          <a:ln w="28575">
            <a:solidFill>
              <a:schemeClr val="accent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407382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31">
            <a:extLst>
              <a:ext uri="{FF2B5EF4-FFF2-40B4-BE49-F238E27FC236}">
                <a16:creationId xmlns:a16="http://schemas.microsoft.com/office/drawing/2014/main" id="{AB04D1A1-E84B-4DD5-BC57-919F9FBC84F2}"/>
              </a:ext>
            </a:extLst>
          </p:cNvPr>
          <p:cNvSpPr txBox="1">
            <a:spLocks noChangeArrowheads="1"/>
          </p:cNvSpPr>
          <p:nvPr/>
        </p:nvSpPr>
        <p:spPr bwMode="auto">
          <a:xfrm>
            <a:off x="9687809" y="2872916"/>
            <a:ext cx="1495435" cy="147950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tIns="46800" rIns="90000" bIns="46800"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follow-up</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Content Placeholder 14">
            <a:extLst>
              <a:ext uri="{FF2B5EF4-FFF2-40B4-BE49-F238E27FC236}">
                <a16:creationId xmlns:a16="http://schemas.microsoft.com/office/drawing/2014/main" id="{B908B196-3858-4B79-A43E-0666010D1663}"/>
              </a:ext>
            </a:extLst>
          </p:cNvPr>
          <p:cNvSpPr txBox="1">
            <a:spLocks/>
          </p:cNvSpPr>
          <p:nvPr/>
        </p:nvSpPr>
        <p:spPr bwMode="auto">
          <a:xfrm>
            <a:off x="604007" y="5004939"/>
            <a:ext cx="10878381" cy="1727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efficacy endpoint: composite COVID-19 hospitalization or all-cause mortality by Day 28</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safety endpoint: proportion with treatment-emergent adverse events</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PINETREE: Remdesivir for Nonhospitalized, </a:t>
            </a:r>
            <a:br>
              <a:rPr lang="en-US" altLang="en-US" dirty="0"/>
            </a:br>
            <a:r>
              <a:rPr lang="en-US" altLang="en-US" dirty="0"/>
              <a:t>High-Risk Individuals With COVID-19</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89984" y="2955130"/>
            <a:ext cx="250890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Nonhospitalized, high-risk individuals with PCR-confirmed COVID-19 for ≤4 days and presence of symptoms for ≤7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584*)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927326" y="2804820"/>
            <a:ext cx="2131257"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200 mg IV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279 )</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927327" y="3616863"/>
            <a:ext cx="2131256"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283 )</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9345140" y="346277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190727" y="362480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190727" y="302472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8" name="Text Box 11">
            <a:extLst>
              <a:ext uri="{FF2B5EF4-FFF2-40B4-BE49-F238E27FC236}">
                <a16:creationId xmlns:a16="http://schemas.microsoft.com/office/drawing/2014/main" id="{68B58C23-3297-4447-A482-70028BED8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Gottlieb. NEJM. 2022;386:305</a:t>
            </a:r>
            <a:r>
              <a:rPr lang="en-US" altLang="en-US" sz="1200" b="1"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22" name="Content Placeholder 14">
            <a:extLst>
              <a:ext uri="{FF2B5EF4-FFF2-40B4-BE49-F238E27FC236}">
                <a16:creationId xmlns:a16="http://schemas.microsoft.com/office/drawing/2014/main" id="{8D7C2E1B-9EDC-4E55-8E98-D74337402205}"/>
              </a:ext>
            </a:extLst>
          </p:cNvPr>
          <p:cNvSpPr txBox="1">
            <a:spLocks/>
          </p:cNvSpPr>
          <p:nvPr/>
        </p:nvSpPr>
        <p:spPr bwMode="auto">
          <a:xfrm>
            <a:off x="608917" y="1460893"/>
            <a:ext cx="10753725" cy="37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1450" marR="0" lvl="0" indent="-171450" algn="l" defTabSz="914400" rtl="0" eaLnBrk="1" fontAlgn="base" latinLnBrk="0" hangingPunct="1">
              <a:lnSpc>
                <a:spcPct val="110000"/>
              </a:lnSpc>
              <a:spcBef>
                <a:spcPts val="500"/>
              </a:spcBef>
              <a:spcAft>
                <a:spcPct val="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Randomized, double-blind, placebo-controlled phase III trial at 64 sites in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US, Spain, Denmark, and UK</a:t>
            </a:r>
          </a:p>
        </p:txBody>
      </p:sp>
      <p:sp>
        <p:nvSpPr>
          <p:cNvPr id="23" name="Text Box 29">
            <a:extLst>
              <a:ext uri="{FF2B5EF4-FFF2-40B4-BE49-F238E27FC236}">
                <a16:creationId xmlns:a16="http://schemas.microsoft.com/office/drawing/2014/main" id="{9679C40B-FFE8-48BC-8DDE-745D398AB5C3}"/>
              </a:ext>
            </a:extLst>
          </p:cNvPr>
          <p:cNvSpPr txBox="1">
            <a:spLocks noChangeArrowheads="1"/>
          </p:cNvSpPr>
          <p:nvPr/>
        </p:nvSpPr>
        <p:spPr bwMode="auto">
          <a:xfrm>
            <a:off x="4582052" y="2347520"/>
            <a:ext cx="899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a:t>
            </a:r>
          </a:p>
        </p:txBody>
      </p:sp>
      <p:sp>
        <p:nvSpPr>
          <p:cNvPr id="26" name="Text Box 29">
            <a:extLst>
              <a:ext uri="{FF2B5EF4-FFF2-40B4-BE49-F238E27FC236}">
                <a16:creationId xmlns:a16="http://schemas.microsoft.com/office/drawing/2014/main" id="{822DDC9F-A3B7-4397-B24B-C6C04F09F156}"/>
              </a:ext>
            </a:extLst>
          </p:cNvPr>
          <p:cNvSpPr txBox="1">
            <a:spLocks noChangeArrowheads="1"/>
          </p:cNvSpPr>
          <p:nvPr/>
        </p:nvSpPr>
        <p:spPr bwMode="auto">
          <a:xfrm>
            <a:off x="7069482" y="2347520"/>
            <a:ext cx="11691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2 and 3</a:t>
            </a:r>
          </a:p>
        </p:txBody>
      </p:sp>
      <p:sp>
        <p:nvSpPr>
          <p:cNvPr id="31" name="Text Box 29">
            <a:extLst>
              <a:ext uri="{FF2B5EF4-FFF2-40B4-BE49-F238E27FC236}">
                <a16:creationId xmlns:a16="http://schemas.microsoft.com/office/drawing/2014/main" id="{CAC6CB7A-26D6-4035-A182-288704B42CA2}"/>
              </a:ext>
            </a:extLst>
          </p:cNvPr>
          <p:cNvSpPr txBox="1">
            <a:spLocks noChangeArrowheads="1"/>
          </p:cNvSpPr>
          <p:nvPr/>
        </p:nvSpPr>
        <p:spPr bwMode="auto">
          <a:xfrm>
            <a:off x="9917145" y="2353372"/>
            <a:ext cx="8993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28</a:t>
            </a:r>
          </a:p>
        </p:txBody>
      </p:sp>
      <p:sp>
        <p:nvSpPr>
          <p:cNvPr id="32" name="Line 32">
            <a:extLst>
              <a:ext uri="{FF2B5EF4-FFF2-40B4-BE49-F238E27FC236}">
                <a16:creationId xmlns:a16="http://schemas.microsoft.com/office/drawing/2014/main" id="{A69C6C21-238D-4699-B7C5-C68AB3BB8C19}"/>
              </a:ext>
            </a:extLst>
          </p:cNvPr>
          <p:cNvSpPr>
            <a:spLocks noChangeShapeType="1"/>
          </p:cNvSpPr>
          <p:nvPr/>
        </p:nvSpPr>
        <p:spPr bwMode="auto">
          <a:xfrm rot="5400000">
            <a:off x="10274475" y="2813715"/>
            <a:ext cx="28283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49">
            <a:extLst>
              <a:ext uri="{FF2B5EF4-FFF2-40B4-BE49-F238E27FC236}">
                <a16:creationId xmlns:a16="http://schemas.microsoft.com/office/drawing/2014/main" id="{4C61B346-830C-4F2B-9297-CC6CC3158F7B}"/>
              </a:ext>
            </a:extLst>
          </p:cNvPr>
          <p:cNvSpPr>
            <a:spLocks noChangeArrowheads="1"/>
          </p:cNvSpPr>
          <p:nvPr/>
        </p:nvSpPr>
        <p:spPr bwMode="auto">
          <a:xfrm>
            <a:off x="6172881" y="2804820"/>
            <a:ext cx="3104639"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Remdesivir 100 mg IV x 2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279 )</a:t>
            </a:r>
          </a:p>
        </p:txBody>
      </p:sp>
      <p:sp>
        <p:nvSpPr>
          <p:cNvPr id="34" name="Rectangle 50">
            <a:extLst>
              <a:ext uri="{FF2B5EF4-FFF2-40B4-BE49-F238E27FC236}">
                <a16:creationId xmlns:a16="http://schemas.microsoft.com/office/drawing/2014/main" id="{7683A77A-A7FF-49EE-95D5-B4073FB265A0}"/>
              </a:ext>
            </a:extLst>
          </p:cNvPr>
          <p:cNvSpPr>
            <a:spLocks noChangeArrowheads="1"/>
          </p:cNvSpPr>
          <p:nvPr/>
        </p:nvSpPr>
        <p:spPr bwMode="auto">
          <a:xfrm>
            <a:off x="6172882" y="3618436"/>
            <a:ext cx="3104638"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283 )</a:t>
            </a:r>
          </a:p>
        </p:txBody>
      </p:sp>
      <p:sp>
        <p:nvSpPr>
          <p:cNvPr id="35" name="Rectangle 34">
            <a:extLst>
              <a:ext uri="{FF2B5EF4-FFF2-40B4-BE49-F238E27FC236}">
                <a16:creationId xmlns:a16="http://schemas.microsoft.com/office/drawing/2014/main" id="{396F566F-D515-4E54-96A5-18EA6C88F72B}"/>
              </a:ext>
            </a:extLst>
          </p:cNvPr>
          <p:cNvSpPr/>
          <p:nvPr/>
        </p:nvSpPr>
        <p:spPr>
          <a:xfrm>
            <a:off x="3927326" y="4449445"/>
            <a:ext cx="6991018" cy="52322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enrollment was terminated early for administrative reasons (slowing enrollment); 562 patients received ≥1 dose of study drug.</a:t>
            </a:r>
          </a:p>
        </p:txBody>
      </p:sp>
      <p:sp>
        <p:nvSpPr>
          <p:cNvPr id="24" name="Line 32">
            <a:extLst>
              <a:ext uri="{FF2B5EF4-FFF2-40B4-BE49-F238E27FC236}">
                <a16:creationId xmlns:a16="http://schemas.microsoft.com/office/drawing/2014/main" id="{5FDD91E2-6445-466C-9B7D-51D710E02389}"/>
              </a:ext>
            </a:extLst>
          </p:cNvPr>
          <p:cNvSpPr>
            <a:spLocks noChangeShapeType="1"/>
          </p:cNvSpPr>
          <p:nvPr/>
        </p:nvSpPr>
        <p:spPr bwMode="auto">
          <a:xfrm rot="5400000">
            <a:off x="4934081" y="2692602"/>
            <a:ext cx="17865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32">
            <a:extLst>
              <a:ext uri="{FF2B5EF4-FFF2-40B4-BE49-F238E27FC236}">
                <a16:creationId xmlns:a16="http://schemas.microsoft.com/office/drawing/2014/main" id="{65BA4FB2-B0D2-4D23-858D-09C76BCA15DF}"/>
              </a:ext>
            </a:extLst>
          </p:cNvPr>
          <p:cNvSpPr>
            <a:spLocks noChangeShapeType="1"/>
          </p:cNvSpPr>
          <p:nvPr/>
        </p:nvSpPr>
        <p:spPr bwMode="auto">
          <a:xfrm rot="5400000">
            <a:off x="7586612" y="2694527"/>
            <a:ext cx="17865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pPr eaLnBrk="1" hangingPunct="1"/>
            <a:r>
              <a:rPr lang="en-US" altLang="en-US" dirty="0"/>
              <a:t>PINETREE: Day 28 Efficacy  </a:t>
            </a:r>
          </a:p>
        </p:txBody>
      </p:sp>
      <p:graphicFrame>
        <p:nvGraphicFramePr>
          <p:cNvPr id="7" name="Group 155">
            <a:extLst>
              <a:ext uri="{FF2B5EF4-FFF2-40B4-BE49-F238E27FC236}">
                <a16:creationId xmlns:a16="http://schemas.microsoft.com/office/drawing/2014/main" id="{22CC8E44-9F62-40DF-A4E1-8617979206F3}"/>
              </a:ext>
            </a:extLst>
          </p:cNvPr>
          <p:cNvGraphicFramePr>
            <a:graphicFrameLocks/>
          </p:cNvGraphicFramePr>
          <p:nvPr>
            <p:extLst>
              <p:ext uri="{D42A27DB-BD31-4B8C-83A1-F6EECF244321}">
                <p14:modId xmlns:p14="http://schemas.microsoft.com/office/powerpoint/2010/main" val="3113177809"/>
              </p:ext>
            </p:extLst>
          </p:nvPr>
        </p:nvGraphicFramePr>
        <p:xfrm>
          <a:off x="5539237" y="1600200"/>
          <a:ext cx="6219376" cy="3566484"/>
        </p:xfrm>
        <a:graphic>
          <a:graphicData uri="http://schemas.openxmlformats.org/drawingml/2006/table">
            <a:tbl>
              <a:tblPr/>
              <a:tblGrid>
                <a:gridCol w="1647376">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914400">
                  <a:extLst>
                    <a:ext uri="{9D8B030D-6E8A-4147-A177-3AD203B41FA5}">
                      <a16:colId xmlns:a16="http://schemas.microsoft.com/office/drawing/2014/main" val="1734420738"/>
                    </a:ext>
                  </a:extLst>
                </a:gridCol>
                <a:gridCol w="914400">
                  <a:extLst>
                    <a:ext uri="{9D8B030D-6E8A-4147-A177-3AD203B41FA5}">
                      <a16:colId xmlns:a16="http://schemas.microsoft.com/office/drawing/2014/main" val="976872785"/>
                    </a:ext>
                  </a:extLst>
                </a:gridCol>
                <a:gridCol w="914400">
                  <a:extLst>
                    <a:ext uri="{9D8B030D-6E8A-4147-A177-3AD203B41FA5}">
                      <a16:colId xmlns:a16="http://schemas.microsoft.com/office/drawing/2014/main" val="3033519478"/>
                    </a:ext>
                  </a:extLst>
                </a:gridCol>
                <a:gridCol w="914400">
                  <a:extLst>
                    <a:ext uri="{9D8B030D-6E8A-4147-A177-3AD203B41FA5}">
                      <a16:colId xmlns:a16="http://schemas.microsoft.com/office/drawing/2014/main" val="508935556"/>
                    </a:ext>
                  </a:extLst>
                </a:gridCol>
              </a:tblGrid>
              <a:tr h="198239">
                <a:tc>
                  <a:txBody>
                    <a:bodyPr/>
                    <a:lstStyle/>
                    <a:p>
                      <a:pPr algn="l"/>
                      <a:r>
                        <a:rPr lang="en-US" sz="1800" b="1" dirty="0">
                          <a:latin typeface="Calibri" panose="020F0502020204030204" pitchFamily="34" charset="0"/>
                          <a:cs typeface="Calibri" panose="020F0502020204030204" pitchFamily="34" charset="0"/>
                        </a:rPr>
                        <a:t>Outcome by Day 28* </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RDV,</a:t>
                      </a:r>
                    </a:p>
                    <a:p>
                      <a:pPr algn="ctr"/>
                      <a:r>
                        <a:rPr lang="en-US" sz="1800" b="1" dirty="0">
                          <a:latin typeface="Calibri" panose="020F0502020204030204" pitchFamily="34" charset="0"/>
                          <a:cs typeface="Calibri" panose="020F0502020204030204" pitchFamily="34" charset="0"/>
                        </a:rPr>
                        <a:t> n/N</a:t>
                      </a:r>
                    </a:p>
                    <a:p>
                      <a:pPr algn="ctr"/>
                      <a:r>
                        <a:rPr lang="en-US" sz="1800" b="1" dirty="0">
                          <a:latin typeface="Calibri" panose="020F0502020204030204" pitchFamily="34" charset="0"/>
                          <a:cs typeface="Calibri" panose="020F0502020204030204" pitchFamily="34" charset="0"/>
                        </a:rPr>
                        <a:t>(%)</a:t>
                      </a:r>
                    </a:p>
                  </a:txBody>
                  <a:tcPr marL="121881" marR="121881" marT="45774" marB="45774"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PBO,</a:t>
                      </a:r>
                    </a:p>
                    <a:p>
                      <a:pPr algn="ctr"/>
                      <a:r>
                        <a:rPr lang="en-US" sz="1800" b="1" dirty="0">
                          <a:latin typeface="Calibri" panose="020F0502020204030204" pitchFamily="34" charset="0"/>
                          <a:cs typeface="Calibri" panose="020F0502020204030204" pitchFamily="34" charset="0"/>
                        </a:rPr>
                        <a:t> n/N</a:t>
                      </a:r>
                    </a:p>
                    <a:p>
                      <a:pPr algn="ctr"/>
                      <a:r>
                        <a:rPr lang="en-US" sz="1800" b="1" dirty="0">
                          <a:latin typeface="Calibri" panose="020F0502020204030204" pitchFamily="34" charset="0"/>
                          <a:cs typeface="Calibri" panose="020F0502020204030204" pitchFamily="34" charset="0"/>
                        </a:rPr>
                        <a:t>(%)</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RR, </a:t>
                      </a:r>
                    </a:p>
                    <a:p>
                      <a:pPr algn="ctr"/>
                      <a:r>
                        <a:rPr lang="en-US" sz="1800" b="1" dirty="0">
                          <a:latin typeface="Calibri" panose="020F0502020204030204" pitchFamily="34" charset="0"/>
                          <a:cs typeface="Calibri" panose="020F0502020204030204" pitchFamily="34" charset="0"/>
                        </a:rPr>
                        <a:t>%</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HR</a:t>
                      </a:r>
                    </a:p>
                    <a:p>
                      <a:pPr algn="ctr"/>
                      <a:r>
                        <a:rPr lang="en-US" sz="1800" b="1" dirty="0">
                          <a:latin typeface="Calibri" panose="020F0502020204030204" pitchFamily="34" charset="0"/>
                          <a:cs typeface="Calibri" panose="020F0502020204030204" pitchFamily="34" charset="0"/>
                        </a:rPr>
                        <a:t>(95% CI)</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p>
                    <a:p>
                      <a:pPr algn="ctr"/>
                      <a:endParaRPr lang="en-US" sz="1800" b="1" i="0" dirty="0">
                        <a:latin typeface="Calibri" panose="020F0502020204030204" pitchFamily="34" charset="0"/>
                        <a:cs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92699966"/>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COVID-19–related </a:t>
                      </a:r>
                      <a:r>
                        <a:rPr kumimoji="0" lang="en-US" sz="1800" b="0" i="0" u="none" strike="noStrike" cap="none" normalizeH="0" baseline="0" dirty="0">
                          <a:ln>
                            <a:noFill/>
                          </a:ln>
                          <a:solidFill>
                            <a:schemeClr val="bg1"/>
                          </a:solidFill>
                          <a:effectLst/>
                          <a:latin typeface="Calibri" panose="020F0502020204030204" pitchFamily="34" charset="0"/>
                        </a:rPr>
                        <a:t>hospitalization or death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2/279 (0.7)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15/283 (5.3)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87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(0.03- 0.59)</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COVID-19–related </a:t>
                      </a:r>
                      <a:r>
                        <a:rPr kumimoji="0" lang="en-US" sz="1800" b="0" i="0" u="none" strike="noStrike" cap="none" normalizeH="0" baseline="0" dirty="0">
                          <a:ln>
                            <a:noFill/>
                          </a:ln>
                          <a:solidFill>
                            <a:schemeClr val="bg1"/>
                          </a:solidFill>
                          <a:effectLst/>
                          <a:latin typeface="Calibri" panose="020F0502020204030204" pitchFamily="34" charset="0"/>
                        </a:rPr>
                        <a:t>medically attended visits or death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4/246 (1.6)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21/252 (8.3)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81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(0.07- 0.56)</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pSp>
        <p:nvGrpSpPr>
          <p:cNvPr id="11" name="Group 1">
            <a:extLst>
              <a:ext uri="{FF2B5EF4-FFF2-40B4-BE49-F238E27FC236}">
                <a16:creationId xmlns:a16="http://schemas.microsoft.com/office/drawing/2014/main" id="{4FABF196-36FB-4FA7-9992-D139A17E4740}"/>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81831568-4804-4BA3-A553-CF5AB189E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F0F55447-9606-42D9-9D1A-2E4199F99FF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Gottlieb. NEJM. 2022;386:305</a:t>
            </a:r>
            <a:r>
              <a:rPr lang="en-US" altLang="en-US" sz="1200" b="1"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15" name="Content Placeholder 14">
            <a:extLst>
              <a:ext uri="{FF2B5EF4-FFF2-40B4-BE49-F238E27FC236}">
                <a16:creationId xmlns:a16="http://schemas.microsoft.com/office/drawing/2014/main" id="{C14C1555-C69F-4320-8751-BE4388E3E5E4}"/>
              </a:ext>
            </a:extLst>
          </p:cNvPr>
          <p:cNvSpPr txBox="1">
            <a:spLocks/>
          </p:cNvSpPr>
          <p:nvPr/>
        </p:nvSpPr>
        <p:spPr bwMode="auto">
          <a:xfrm>
            <a:off x="609760" y="1554124"/>
            <a:ext cx="4589561" cy="4156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Baseline characteristics balanced across treatment arms</a:t>
            </a:r>
          </a:p>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 high-risk, </a:t>
            </a:r>
            <a:r>
              <a:rPr kumimoji="0" lang="en-US" sz="24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nonhospitalized</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participants, </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3-day course of RDV prevented COVID-19–related medically attended visits, hospitalization or death</a:t>
            </a:r>
            <a:endPar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difference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between remdesivir vs placebo in TWA change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 viral load by NP swab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from Day 1-7</a:t>
            </a:r>
          </a:p>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685800" marR="0" lvl="1" indent="-285750" algn="l" defTabSz="914400" rtl="0" eaLnBrk="1" fontAlgn="base" latinLnBrk="0" hangingPunct="1">
              <a:lnSpc>
                <a:spcPct val="90000"/>
              </a:lnSpc>
              <a:spcBef>
                <a:spcPts val="1000"/>
              </a:spcBef>
              <a:spcAft>
                <a:spcPts val="700"/>
              </a:spcAft>
              <a:buClr>
                <a:srgbClr val="000000"/>
              </a:buClr>
              <a:buSzTx/>
              <a:buFont typeface="Calibri" panose="020F0502020204030204" pitchFamily="34" charset="0"/>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571500" marR="0" lvl="1"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33BC1404-6ED0-43BB-A344-E4A50EF55426}"/>
              </a:ext>
            </a:extLst>
          </p:cNvPr>
          <p:cNvSpPr txBox="1"/>
          <p:nvPr/>
        </p:nvSpPr>
        <p:spPr bwMode="auto">
          <a:xfrm>
            <a:off x="5539237" y="5221330"/>
            <a:ext cx="6219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deaths occurred in either arm by Day 28.</a:t>
            </a:r>
          </a:p>
        </p:txBody>
      </p:sp>
    </p:spTree>
    <p:extLst>
      <p:ext uri="{BB962C8B-B14F-4D97-AF65-F5344CB8AC3E}">
        <p14:creationId xmlns:p14="http://schemas.microsoft.com/office/powerpoint/2010/main" val="28255681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pPr eaLnBrk="1" hangingPunct="1"/>
            <a:r>
              <a:rPr lang="en-US" altLang="en-US" dirty="0"/>
              <a:t>PINETREE: Primary Safety Endpoint</a:t>
            </a:r>
          </a:p>
        </p:txBody>
      </p:sp>
      <p:grpSp>
        <p:nvGrpSpPr>
          <p:cNvPr id="11" name="Group 1">
            <a:extLst>
              <a:ext uri="{FF2B5EF4-FFF2-40B4-BE49-F238E27FC236}">
                <a16:creationId xmlns:a16="http://schemas.microsoft.com/office/drawing/2014/main" id="{4FABF196-36FB-4FA7-9992-D139A17E4740}"/>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81831568-4804-4BA3-A553-CF5AB189E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F0F55447-9606-42D9-9D1A-2E4199F99FF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Content Placeholder 14">
            <a:extLst>
              <a:ext uri="{FF2B5EF4-FFF2-40B4-BE49-F238E27FC236}">
                <a16:creationId xmlns:a16="http://schemas.microsoft.com/office/drawing/2014/main" id="{45FB0210-0D75-4642-BF1D-77E86C1BEBCC}"/>
              </a:ext>
            </a:extLst>
          </p:cNvPr>
          <p:cNvSpPr txBox="1">
            <a:spLocks/>
          </p:cNvSpPr>
          <p:nvPr/>
        </p:nvSpPr>
        <p:spPr bwMode="auto">
          <a:xfrm>
            <a:off x="621163" y="1546761"/>
            <a:ext cx="11048323" cy="141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1450" marR="0" lvl="0" indent="-17145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Remdesivir IV given over 3 days was safe, well tolerated in high-risk, </a:t>
            </a:r>
            <a:r>
              <a:rPr kumimoji="0" lang="en-US" sz="24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nonhospitalized</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individuals with COVID-19  </a:t>
            </a:r>
          </a:p>
          <a:p>
            <a:pPr marL="742950" marR="0" lvl="1" indent="-342900" algn="l" defTabSz="914400" rtl="0" eaLnBrk="1" fontAlgn="base" latinLnBrk="0" hangingPunct="1">
              <a:lnSpc>
                <a:spcPct val="90000"/>
              </a:lnSpc>
              <a:spcBef>
                <a:spcPts val="1000"/>
              </a:spcBef>
              <a:spcAft>
                <a:spcPts val="700"/>
              </a:spcAft>
              <a:buClr>
                <a:srgbClr val="000000"/>
              </a:buClr>
              <a:buSzTx/>
              <a:buFont typeface="Calibri" panose="020F050202020403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Most common AEs in remdesivir arm: nausea (11%), headache (6%), diarrhea (4%)</a:t>
            </a:r>
          </a:p>
        </p:txBody>
      </p:sp>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dirty="0">
                <a:solidFill>
                  <a:srgbClr val="455560"/>
                </a:solidFill>
                <a:latin typeface="Calibri" panose="020F0502020204030204" pitchFamily="34" charset="0"/>
                <a:cs typeface="Arial" panose="020B0604020202020204" pitchFamily="34" charset="0"/>
              </a:rPr>
              <a:t>Gottlieb. NEJM. 2022;386:305</a:t>
            </a:r>
            <a:r>
              <a:rPr lang="en-US" altLang="en-US" sz="1200" b="1"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aphicFrame>
        <p:nvGraphicFramePr>
          <p:cNvPr id="14" name="Group 155">
            <a:extLst>
              <a:ext uri="{FF2B5EF4-FFF2-40B4-BE49-F238E27FC236}">
                <a16:creationId xmlns:a16="http://schemas.microsoft.com/office/drawing/2014/main" id="{3FB20260-0DA3-4463-9282-D955A2D61FBB}"/>
              </a:ext>
            </a:extLst>
          </p:cNvPr>
          <p:cNvGraphicFramePr>
            <a:graphicFrameLocks/>
          </p:cNvGraphicFramePr>
          <p:nvPr/>
        </p:nvGraphicFramePr>
        <p:xfrm>
          <a:off x="723900" y="2962057"/>
          <a:ext cx="10763250" cy="1890582"/>
        </p:xfrm>
        <a:graphic>
          <a:graphicData uri="http://schemas.openxmlformats.org/drawingml/2006/table">
            <a:tbl>
              <a:tblPr/>
              <a:tblGrid>
                <a:gridCol w="5875854">
                  <a:extLst>
                    <a:ext uri="{9D8B030D-6E8A-4147-A177-3AD203B41FA5}">
                      <a16:colId xmlns:a16="http://schemas.microsoft.com/office/drawing/2014/main" val="20002"/>
                    </a:ext>
                  </a:extLst>
                </a:gridCol>
                <a:gridCol w="2306411">
                  <a:extLst>
                    <a:ext uri="{9D8B030D-6E8A-4147-A177-3AD203B41FA5}">
                      <a16:colId xmlns:a16="http://schemas.microsoft.com/office/drawing/2014/main" val="20003"/>
                    </a:ext>
                  </a:extLst>
                </a:gridCol>
                <a:gridCol w="2580985">
                  <a:extLst>
                    <a:ext uri="{9D8B030D-6E8A-4147-A177-3AD203B41FA5}">
                      <a16:colId xmlns:a16="http://schemas.microsoft.com/office/drawing/2014/main" val="1734420738"/>
                    </a:ext>
                  </a:extLst>
                </a:gridCol>
              </a:tblGrid>
              <a:tr h="198239">
                <a:tc>
                  <a:txBody>
                    <a:bodyPr/>
                    <a:lstStyle/>
                    <a:p>
                      <a:pPr algn="l"/>
                      <a:r>
                        <a:rPr lang="en-US" sz="2000" b="1" dirty="0">
                          <a:latin typeface="Calibri" panose="020F0502020204030204" pitchFamily="34" charset="0"/>
                          <a:cs typeface="Calibri" panose="020F0502020204030204" pitchFamily="34" charset="0"/>
                        </a:rPr>
                        <a:t> Event, %</a:t>
                      </a:r>
                    </a:p>
                  </a:txBody>
                  <a:tcPr marL="121881" marR="121881" marT="45774" marB="45774"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2000" b="1" dirty="0">
                          <a:latin typeface="Calibri" panose="020F0502020204030204" pitchFamily="34" charset="0"/>
                          <a:cs typeface="Calibri" panose="020F0502020204030204" pitchFamily="34" charset="0"/>
                        </a:rPr>
                        <a:t>Remdesivir</a:t>
                      </a:r>
                    </a:p>
                    <a:p>
                      <a:pPr algn="ctr"/>
                      <a:r>
                        <a:rPr lang="en-US" sz="2000" b="1" dirty="0">
                          <a:latin typeface="Calibri" panose="020F0502020204030204" pitchFamily="34" charset="0"/>
                          <a:cs typeface="Calibri" panose="020F0502020204030204" pitchFamily="34" charset="0"/>
                        </a:rPr>
                        <a:t>(n = 279)</a:t>
                      </a:r>
                    </a:p>
                  </a:txBody>
                  <a:tcPr marL="121881" marR="121881" marT="45774" marB="45774"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2000" b="1" dirty="0">
                          <a:latin typeface="Calibri" panose="020F0502020204030204" pitchFamily="34" charset="0"/>
                          <a:cs typeface="Calibri" panose="020F0502020204030204" pitchFamily="34" charset="0"/>
                        </a:rPr>
                        <a:t>Placebo</a:t>
                      </a:r>
                    </a:p>
                    <a:p>
                      <a:pPr algn="ctr"/>
                      <a:r>
                        <a:rPr lang="en-US" sz="2000" b="1" dirty="0">
                          <a:latin typeface="Calibri" panose="020F0502020204030204" pitchFamily="34" charset="0"/>
                          <a:cs typeface="Calibri" panose="020F0502020204030204" pitchFamily="34" charset="0"/>
                        </a:rPr>
                        <a:t>(n = 283) </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92699966"/>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Treatment-emergent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Laboratory abnormality grade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treatment-emergent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07707553"/>
                  </a:ext>
                </a:extLst>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pPr eaLnBrk="1" hangingPunct="1"/>
            <a:r>
              <a:rPr lang="en-US" altLang="en-US" dirty="0"/>
              <a:t>PINETREE Subanalysis: Remdesivir Efficacy Based on Time From Symptom Onset to Treatment</a:t>
            </a:r>
          </a:p>
        </p:txBody>
      </p:sp>
      <p:sp>
        <p:nvSpPr>
          <p:cNvPr id="3" name="Content Placeholder 2">
            <a:extLst>
              <a:ext uri="{FF2B5EF4-FFF2-40B4-BE49-F238E27FC236}">
                <a16:creationId xmlns:a16="http://schemas.microsoft.com/office/drawing/2014/main" id="{26901C35-CCF4-4BC1-8BB8-0165A510F66D}"/>
              </a:ext>
            </a:extLst>
          </p:cNvPr>
          <p:cNvSpPr>
            <a:spLocks noGrp="1"/>
          </p:cNvSpPr>
          <p:nvPr>
            <p:ph sz="half" idx="1"/>
          </p:nvPr>
        </p:nvSpPr>
        <p:spPr>
          <a:xfrm>
            <a:off x="601820" y="1510730"/>
            <a:ext cx="4176657" cy="4678738"/>
          </a:xfrm>
        </p:spPr>
        <p:txBody>
          <a:bodyPr/>
          <a:lstStyle/>
          <a:p>
            <a:r>
              <a:rPr lang="en-US" sz="2400" dirty="0"/>
              <a:t>Remdesivir reduced hospitalizations vs placebo when started any time within 7 days from symptom onset</a:t>
            </a:r>
          </a:p>
          <a:p>
            <a:pPr lvl="1"/>
            <a:r>
              <a:rPr lang="en-US" sz="2200" dirty="0"/>
              <a:t>No interaction between treatment and time from symptom onset as a continuous variable (</a:t>
            </a:r>
            <a:r>
              <a:rPr lang="en-US" sz="2200" i="1" dirty="0"/>
              <a:t>P</a:t>
            </a:r>
            <a:r>
              <a:rPr lang="en-US" sz="2200" dirty="0"/>
              <a:t> = .73)</a:t>
            </a:r>
          </a:p>
          <a:p>
            <a:r>
              <a:rPr lang="en-US" sz="2400" dirty="0"/>
              <a:t>Largest reduction in hospitalizations when starting within 5 days of symptom onset vs after </a:t>
            </a:r>
            <a:br>
              <a:rPr lang="en-US" sz="2400" dirty="0"/>
            </a:br>
            <a:r>
              <a:rPr lang="en-US" sz="2400" dirty="0"/>
              <a:t>5 days: 90% vs 81%</a:t>
            </a:r>
          </a:p>
          <a:p>
            <a:endParaRPr lang="en-US" dirty="0"/>
          </a:p>
        </p:txBody>
      </p:sp>
      <p:graphicFrame>
        <p:nvGraphicFramePr>
          <p:cNvPr id="7" name="Group 155">
            <a:extLst>
              <a:ext uri="{FF2B5EF4-FFF2-40B4-BE49-F238E27FC236}">
                <a16:creationId xmlns:a16="http://schemas.microsoft.com/office/drawing/2014/main" id="{22CC8E44-9F62-40DF-A4E1-8617979206F3}"/>
              </a:ext>
            </a:extLst>
          </p:cNvPr>
          <p:cNvGraphicFramePr>
            <a:graphicFrameLocks/>
          </p:cNvGraphicFramePr>
          <p:nvPr/>
        </p:nvGraphicFramePr>
        <p:xfrm>
          <a:off x="4823447" y="1600277"/>
          <a:ext cx="6939281" cy="3688404"/>
        </p:xfrm>
        <a:graphic>
          <a:graphicData uri="http://schemas.openxmlformats.org/drawingml/2006/table">
            <a:tbl>
              <a:tblPr/>
              <a:tblGrid>
                <a:gridCol w="192024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gridCol w="1280160">
                  <a:extLst>
                    <a:ext uri="{9D8B030D-6E8A-4147-A177-3AD203B41FA5}">
                      <a16:colId xmlns:a16="http://schemas.microsoft.com/office/drawing/2014/main" val="1734420738"/>
                    </a:ext>
                  </a:extLst>
                </a:gridCol>
                <a:gridCol w="1645920">
                  <a:extLst>
                    <a:ext uri="{9D8B030D-6E8A-4147-A177-3AD203B41FA5}">
                      <a16:colId xmlns:a16="http://schemas.microsoft.com/office/drawing/2014/main" val="3033519478"/>
                    </a:ext>
                  </a:extLst>
                </a:gridCol>
                <a:gridCol w="812801">
                  <a:extLst>
                    <a:ext uri="{9D8B030D-6E8A-4147-A177-3AD203B41FA5}">
                      <a16:colId xmlns:a16="http://schemas.microsoft.com/office/drawing/2014/main" val="508935556"/>
                    </a:ext>
                  </a:extLst>
                </a:gridCol>
              </a:tblGrid>
              <a:tr h="1982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Day 28 Outcome,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by Days From Symptom Onset at Tx Initiation</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Remdesivir, n/N (%)</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Placebo, n/N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dirty="0">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i="1" dirty="0">
                          <a:latin typeface="Calibri" panose="020F0502020204030204" pitchFamily="34" charset="0"/>
                          <a:cs typeface="Calibri" panose="020F0502020204030204" pitchFamily="34" charset="0"/>
                        </a:rPr>
                        <a:t>P </a:t>
                      </a:r>
                      <a:r>
                        <a:rPr lang="en-US" sz="1600" b="1" i="0" dirty="0">
                          <a:latin typeface="Calibri" panose="020F0502020204030204" pitchFamily="34" charset="0"/>
                          <a:cs typeface="Calibri" panose="020F0502020204030204" pitchFamily="34" charset="0"/>
                        </a:rPr>
                        <a:t>Value</a:t>
                      </a:r>
                      <a:endParaRPr lang="en-US" sz="16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299434"/>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COVID-19 hospitalizations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≤5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≥6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2/279 (&lt;1)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9/194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6/89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15/283 (5)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 (0.01-0.82)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0.19 (0.02-1.61)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0.13 (0.03-0.59)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COVID-19</a:t>
                      </a: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a:t>
                      </a:r>
                      <a:r>
                        <a:rPr kumimoji="0" lang="en-US" sz="1600" b="0" i="0" u="none" strike="noStrike" cap="none" normalizeH="0" baseline="0" dirty="0">
                          <a:ln>
                            <a:noFill/>
                          </a:ln>
                          <a:solidFill>
                            <a:schemeClr val="bg1"/>
                          </a:solidFill>
                          <a:effectLst/>
                          <a:latin typeface="Calibri" panose="020F0502020204030204" pitchFamily="34" charset="0"/>
                        </a:rPr>
                        <a:t>related medical visits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≤5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≥6 days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4/279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14/194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7/89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21/283 (7)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0.07 (0.01-0.52)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0.44 (0.11-1.77)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0.19 (0.07-0.56)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accent3"/>
                          </a:solidFill>
                          <a:effectLst/>
                          <a:latin typeface="Calibri" panose="020F0502020204030204" pitchFamily="34" charset="0"/>
                        </a:rPr>
                        <a:t>.003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Paredes. ECCMID 2022. Abstr L0447. </a:t>
            </a:r>
          </a:p>
        </p:txBody>
      </p:sp>
      <p:grpSp>
        <p:nvGrpSpPr>
          <p:cNvPr id="16" name="Group 1">
            <a:extLst>
              <a:ext uri="{FF2B5EF4-FFF2-40B4-BE49-F238E27FC236}">
                <a16:creationId xmlns:a16="http://schemas.microsoft.com/office/drawing/2014/main" id="{4FFB772E-82FE-2028-B4E1-7182BD85416A}"/>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785F5B18-C8E8-4A6C-BCB4-365150C181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3D8ADBB0-C829-999A-0D39-BD39F00C1B5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242304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r>
              <a:rPr lang="en-US" altLang="en-US" dirty="0"/>
              <a:t>PINETREE Subanalysis: Remdesivir Efficacy </a:t>
            </a:r>
            <a:br>
              <a:rPr lang="en-US" altLang="en-US" dirty="0"/>
            </a:br>
            <a:r>
              <a:rPr lang="en-US" altLang="en-US" dirty="0"/>
              <a:t>Based on Number of Baseline Risk Factors</a:t>
            </a:r>
          </a:p>
        </p:txBody>
      </p:sp>
      <p:sp>
        <p:nvSpPr>
          <p:cNvPr id="2" name="Content Placeholder 1">
            <a:extLst>
              <a:ext uri="{FF2B5EF4-FFF2-40B4-BE49-F238E27FC236}">
                <a16:creationId xmlns:a16="http://schemas.microsoft.com/office/drawing/2014/main" id="{A5BB1596-75DF-4083-B3FC-7F612793D4A1}"/>
              </a:ext>
            </a:extLst>
          </p:cNvPr>
          <p:cNvSpPr>
            <a:spLocks noGrp="1"/>
          </p:cNvSpPr>
          <p:nvPr>
            <p:ph idx="1"/>
          </p:nvPr>
        </p:nvSpPr>
        <p:spPr/>
        <p:txBody>
          <a:bodyPr/>
          <a:lstStyle/>
          <a:p>
            <a:r>
              <a:rPr lang="en-US" sz="2600" dirty="0"/>
              <a:t>Higher number of risk factors associated with higher risk of hospitalization </a:t>
            </a:r>
          </a:p>
          <a:p>
            <a:r>
              <a:rPr lang="en-US" sz="2600" dirty="0"/>
              <a:t>No difference between remdesivir vs placebo in time-weighted average change in viral load by nasopharyngeal swab up to Day 7</a:t>
            </a:r>
          </a:p>
          <a:p>
            <a:endParaRPr lang="en-US" sz="2600" dirty="0"/>
          </a:p>
        </p:txBody>
      </p:sp>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Paredes. ECCMID 2022. Abstr L0447.  </a:t>
            </a:r>
          </a:p>
        </p:txBody>
      </p:sp>
      <p:graphicFrame>
        <p:nvGraphicFramePr>
          <p:cNvPr id="14" name="Group 155">
            <a:extLst>
              <a:ext uri="{FF2B5EF4-FFF2-40B4-BE49-F238E27FC236}">
                <a16:creationId xmlns:a16="http://schemas.microsoft.com/office/drawing/2014/main" id="{FA2C7E50-69FF-B474-06A4-7BDA198D9309}"/>
              </a:ext>
            </a:extLst>
          </p:cNvPr>
          <p:cNvGraphicFramePr>
            <a:graphicFrameLocks/>
          </p:cNvGraphicFramePr>
          <p:nvPr/>
        </p:nvGraphicFramePr>
        <p:xfrm>
          <a:off x="709796" y="3035761"/>
          <a:ext cx="10772593" cy="3017844"/>
        </p:xfrm>
        <a:graphic>
          <a:graphicData uri="http://schemas.openxmlformats.org/drawingml/2006/table">
            <a:tbl>
              <a:tblPr/>
              <a:tblGrid>
                <a:gridCol w="3621039">
                  <a:extLst>
                    <a:ext uri="{9D8B030D-6E8A-4147-A177-3AD203B41FA5}">
                      <a16:colId xmlns:a16="http://schemas.microsoft.com/office/drawing/2014/main" val="20002"/>
                    </a:ext>
                  </a:extLst>
                </a:gridCol>
                <a:gridCol w="2172624">
                  <a:extLst>
                    <a:ext uri="{9D8B030D-6E8A-4147-A177-3AD203B41FA5}">
                      <a16:colId xmlns:a16="http://schemas.microsoft.com/office/drawing/2014/main" val="20003"/>
                    </a:ext>
                  </a:extLst>
                </a:gridCol>
                <a:gridCol w="2172624">
                  <a:extLst>
                    <a:ext uri="{9D8B030D-6E8A-4147-A177-3AD203B41FA5}">
                      <a16:colId xmlns:a16="http://schemas.microsoft.com/office/drawing/2014/main" val="1734420738"/>
                    </a:ext>
                  </a:extLst>
                </a:gridCol>
                <a:gridCol w="1810520">
                  <a:extLst>
                    <a:ext uri="{9D8B030D-6E8A-4147-A177-3AD203B41FA5}">
                      <a16:colId xmlns:a16="http://schemas.microsoft.com/office/drawing/2014/main" val="3033519478"/>
                    </a:ext>
                  </a:extLst>
                </a:gridCol>
                <a:gridCol w="995786">
                  <a:extLst>
                    <a:ext uri="{9D8B030D-6E8A-4147-A177-3AD203B41FA5}">
                      <a16:colId xmlns:a16="http://schemas.microsoft.com/office/drawing/2014/main" val="508935556"/>
                    </a:ext>
                  </a:extLst>
                </a:gridCol>
              </a:tblGrid>
              <a:tr h="1982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latin typeface="Calibri" panose="020F0502020204030204" pitchFamily="34" charset="0"/>
                          <a:cs typeface="Calibri" panose="020F0502020204030204" pitchFamily="34" charset="0"/>
                        </a:rPr>
                        <a:t>Day 28 Outcome, by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No. of BL Risk Factors</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Remdesivir, n/N (%)</a:t>
                      </a:r>
                    </a:p>
                  </a:txBody>
                  <a:tcPr marL="121881" marR="121881" marT="45774" marB="45774"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Placebo, n/N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latin typeface="Calibri" panose="020F0502020204030204" pitchFamily="34" charset="0"/>
                          <a:cs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i="1" dirty="0">
                          <a:latin typeface="Calibri" panose="020F0502020204030204" pitchFamily="34" charset="0"/>
                          <a:cs typeface="Calibri" panose="020F0502020204030204" pitchFamily="34" charset="0"/>
                        </a:rPr>
                        <a:t>P </a:t>
                      </a:r>
                      <a:r>
                        <a:rPr lang="en-US" sz="1800" b="1" i="0" dirty="0">
                          <a:latin typeface="Calibri" panose="020F0502020204030204" pitchFamily="34" charset="0"/>
                          <a:cs typeface="Calibri" panose="020F0502020204030204" pitchFamily="34" charset="0"/>
                        </a:rPr>
                        <a:t>Value</a:t>
                      </a:r>
                      <a:endParaRPr lang="en-US" sz="1800" b="1" i="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299434"/>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COVID-19 hospitalizations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1-2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≥3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0/159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2/120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2/279 (&lt;1)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4/164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11/119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15/283 (5)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0.16 (0.04-0.73)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0.13 (0.03-0.59)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COVID-19</a:t>
                      </a: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a:t>
                      </a:r>
                      <a:r>
                        <a:rPr kumimoji="0" lang="en-US" sz="1800" b="0" i="0" u="none" strike="noStrike" cap="none" normalizeH="0" baseline="0" dirty="0">
                          <a:ln>
                            <a:noFill/>
                          </a:ln>
                          <a:solidFill>
                            <a:schemeClr val="bg1"/>
                          </a:solidFill>
                          <a:effectLst/>
                          <a:latin typeface="Calibri" panose="020F0502020204030204" pitchFamily="34" charset="0"/>
                        </a:rPr>
                        <a:t>related medical visits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mn-cs"/>
                        </a:rPr>
                        <a:t>1-2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mn-cs"/>
                        </a:rPr>
                        <a:t>≥3 risk factors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1"/>
                          </a:solidFill>
                          <a:effectLst/>
                          <a:latin typeface="Calibri" panose="020F0502020204030204" pitchFamily="34" charset="0"/>
                          <a:ea typeface="+mn-ea"/>
                          <a:cs typeface="+mn-cs"/>
                        </a:rPr>
                        <a:t>Overall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1/159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3/120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4/279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6/164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15/119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21/283 (7)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0.19 (0.02-1.58)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0.18 (0.05-0.63)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0.19 (0.07-0.56)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accent3"/>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accent3"/>
                          </a:solidFill>
                          <a:effectLst/>
                          <a:latin typeface="Calibri" panose="020F0502020204030204" pitchFamily="34" charset="0"/>
                        </a:rPr>
                        <a:t>.003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pSp>
        <p:nvGrpSpPr>
          <p:cNvPr id="17" name="Group 1">
            <a:extLst>
              <a:ext uri="{FF2B5EF4-FFF2-40B4-BE49-F238E27FC236}">
                <a16:creationId xmlns:a16="http://schemas.microsoft.com/office/drawing/2014/main" id="{E59B364D-D94F-A955-6B62-105370847A5C}"/>
              </a:ext>
            </a:extLst>
          </p:cNvPr>
          <p:cNvGrpSpPr>
            <a:grpSpLocks/>
          </p:cNvGrpSpPr>
          <p:nvPr/>
        </p:nvGrpSpPr>
        <p:grpSpPr bwMode="auto">
          <a:xfrm>
            <a:off x="9392911" y="6213768"/>
            <a:ext cx="2488502" cy="449064"/>
            <a:chOff x="9602074" y="3550251"/>
            <a:chExt cx="2488502" cy="449257"/>
          </a:xfrm>
        </p:grpSpPr>
        <p:pic>
          <p:nvPicPr>
            <p:cNvPr id="18" name="Picture 17">
              <a:extLst>
                <a:ext uri="{FF2B5EF4-FFF2-40B4-BE49-F238E27FC236}">
                  <a16:creationId xmlns:a16="http://schemas.microsoft.com/office/drawing/2014/main" id="{ECBA965A-7CEB-15FD-471E-994976C968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124F562B-7C97-2631-6948-ADFF8F3F51B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946458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CARAVAN: </a:t>
            </a:r>
            <a:r>
              <a:rPr lang="en-US" sz="3600" dirty="0"/>
              <a:t>Remdesivir for Hospitalized </a:t>
            </a:r>
            <a:br>
              <a:rPr lang="en-US" sz="3600" dirty="0"/>
            </a:br>
            <a:r>
              <a:rPr lang="en-US" dirty="0"/>
              <a:t>Pediatric Patients With COVID-19</a:t>
            </a:r>
            <a:endParaRPr lang="en-US" altLang="en-US" dirty="0"/>
          </a:p>
        </p:txBody>
      </p:sp>
      <p:sp>
        <p:nvSpPr>
          <p:cNvPr id="8" name="Content Placeholder 7">
            <a:extLst>
              <a:ext uri="{FF2B5EF4-FFF2-40B4-BE49-F238E27FC236}">
                <a16:creationId xmlns:a16="http://schemas.microsoft.com/office/drawing/2014/main" id="{34073A4F-0CF3-461C-AA35-00D114CCC32E}"/>
              </a:ext>
            </a:extLst>
          </p:cNvPr>
          <p:cNvSpPr>
            <a:spLocks noGrp="1"/>
          </p:cNvSpPr>
          <p:nvPr>
            <p:ph idx="1"/>
          </p:nvPr>
        </p:nvSpPr>
        <p:spPr/>
        <p:txBody>
          <a:bodyPr/>
          <a:lstStyle/>
          <a:p>
            <a:pPr>
              <a:spcAft>
                <a:spcPts val="0"/>
              </a:spcAft>
            </a:pPr>
            <a:r>
              <a:rPr lang="en-US" sz="2000" dirty="0"/>
              <a:t>O</a:t>
            </a:r>
            <a:r>
              <a:rPr lang="en-US" sz="2000" b="0" kern="0" dirty="0"/>
              <a:t>pen-label, single-arm phase II/III trial</a:t>
            </a: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br>
              <a:rPr lang="en-US" sz="2000" b="0" kern="0" dirty="0"/>
            </a:br>
            <a:endParaRPr lang="en-US" sz="2000" dirty="0"/>
          </a:p>
          <a:p>
            <a:pPr marL="0" indent="0">
              <a:spcAft>
                <a:spcPts val="0"/>
              </a:spcAft>
              <a:buNone/>
            </a:pPr>
            <a:br>
              <a:rPr lang="en-US" sz="2000" dirty="0"/>
            </a:br>
            <a:endParaRPr lang="en-US" sz="2000" dirty="0"/>
          </a:p>
          <a:p>
            <a:pPr>
              <a:spcAft>
                <a:spcPts val="0"/>
              </a:spcAft>
            </a:pPr>
            <a:r>
              <a:rPr lang="en-US" sz="2000" b="1" dirty="0"/>
              <a:t>Primary outcomes: </a:t>
            </a:r>
            <a:r>
              <a:rPr lang="en-US" sz="2000" dirty="0"/>
              <a:t>treatment-emergent AEs, treatment-emergent laboratory abnormalities, remdesivir pharmacokinetics</a:t>
            </a:r>
          </a:p>
          <a:p>
            <a:pPr>
              <a:spcAft>
                <a:spcPts val="0"/>
              </a:spcAft>
            </a:pPr>
            <a:r>
              <a:rPr lang="en-US" sz="2000" b="1" dirty="0"/>
              <a:t>Secondary outcomes:</a:t>
            </a:r>
            <a:r>
              <a:rPr lang="en-US" sz="2000" dirty="0"/>
              <a:t> antiviral activity and efficacy </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94019" y="2337331"/>
            <a:ext cx="2893694"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Hospitalized pediatric patients aged  ≥28 days to &lt;18 yr and weighing ≥3 kg with laboratory-confirmed SARS-CoV-2 infection</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2" y="2177538"/>
            <a:ext cx="4257673" cy="61258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Cohorts 1 and 8: Remdesivir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mg IV loading dose; 100 mg IV QD</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2" y="3012346"/>
            <a:ext cx="4257675" cy="609577"/>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Cohorts 2-4: Remdesivir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 mg/kg IV loading dose; 2.5 mg/kg IV QD</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3132536"/>
            <a:ext cx="622059" cy="11316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2520176"/>
            <a:ext cx="622059" cy="11316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1">
            <a:extLst>
              <a:ext uri="{FF2B5EF4-FFF2-40B4-BE49-F238E27FC236}">
                <a16:creationId xmlns:a16="http://schemas.microsoft.com/office/drawing/2014/main" id="{295643A2-3C1F-4748-B20F-9EDB150F04A9}"/>
              </a:ext>
            </a:extLst>
          </p:cNvPr>
          <p:cNvSpPr txBox="1">
            <a:spLocks noChangeArrowheads="1"/>
          </p:cNvSpPr>
          <p:nvPr/>
        </p:nvSpPr>
        <p:spPr bwMode="auto">
          <a:xfrm>
            <a:off x="464357" y="6387303"/>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Ahmed. CROI 2022. Abstr 744. NCT04431453.</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E9F76897-C1F1-4011-98BD-AAFA9654C544}"/>
              </a:ext>
            </a:extLst>
          </p:cNvPr>
          <p:cNvSpPr txBox="1"/>
          <p:nvPr/>
        </p:nvSpPr>
        <p:spPr bwMode="auto">
          <a:xfrm>
            <a:off x="7573297" y="1487969"/>
            <a:ext cx="141737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Up to Day 10</a:t>
            </a:r>
          </a:p>
        </p:txBody>
      </p:sp>
      <p:cxnSp>
        <p:nvCxnSpPr>
          <p:cNvPr id="4" name="Straight Arrow Connector 3">
            <a:extLst>
              <a:ext uri="{FF2B5EF4-FFF2-40B4-BE49-F238E27FC236}">
                <a16:creationId xmlns:a16="http://schemas.microsoft.com/office/drawing/2014/main" id="{50992D2E-2A64-4FBD-83B4-1618EF6A9391}"/>
              </a:ext>
            </a:extLst>
          </p:cNvPr>
          <p:cNvCxnSpPr/>
          <p:nvPr/>
        </p:nvCxnSpPr>
        <p:spPr bwMode="auto">
          <a:xfrm>
            <a:off x="8281985" y="1817624"/>
            <a:ext cx="0" cy="169619"/>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17" name="Table 4">
            <a:extLst>
              <a:ext uri="{FF2B5EF4-FFF2-40B4-BE49-F238E27FC236}">
                <a16:creationId xmlns:a16="http://schemas.microsoft.com/office/drawing/2014/main" id="{1FC961C7-07EF-ACCE-27FC-D1426807D9EF}"/>
              </a:ext>
            </a:extLst>
          </p:cNvPr>
          <p:cNvGraphicFramePr>
            <a:graphicFrameLocks/>
          </p:cNvGraphicFramePr>
          <p:nvPr/>
        </p:nvGraphicFramePr>
        <p:xfrm>
          <a:off x="709775" y="3919875"/>
          <a:ext cx="10796424" cy="1249680"/>
        </p:xfrm>
        <a:graphic>
          <a:graphicData uri="http://schemas.openxmlformats.org/drawingml/2006/table">
            <a:tbl>
              <a:tblPr firstRow="1" bandRow="1">
                <a:tableStyleId>{073A0DAA-6AF3-43AB-8588-CEC1D06C72B9}</a:tableStyleId>
              </a:tblPr>
              <a:tblGrid>
                <a:gridCol w="1799404">
                  <a:extLst>
                    <a:ext uri="{9D8B030D-6E8A-4147-A177-3AD203B41FA5}">
                      <a16:colId xmlns:a16="http://schemas.microsoft.com/office/drawing/2014/main" val="1062668462"/>
                    </a:ext>
                  </a:extLst>
                </a:gridCol>
                <a:gridCol w="1799404">
                  <a:extLst>
                    <a:ext uri="{9D8B030D-6E8A-4147-A177-3AD203B41FA5}">
                      <a16:colId xmlns:a16="http://schemas.microsoft.com/office/drawing/2014/main" val="2106951904"/>
                    </a:ext>
                  </a:extLst>
                </a:gridCol>
                <a:gridCol w="1799404">
                  <a:extLst>
                    <a:ext uri="{9D8B030D-6E8A-4147-A177-3AD203B41FA5}">
                      <a16:colId xmlns:a16="http://schemas.microsoft.com/office/drawing/2014/main" val="1950268839"/>
                    </a:ext>
                  </a:extLst>
                </a:gridCol>
                <a:gridCol w="1799404">
                  <a:extLst>
                    <a:ext uri="{9D8B030D-6E8A-4147-A177-3AD203B41FA5}">
                      <a16:colId xmlns:a16="http://schemas.microsoft.com/office/drawing/2014/main" val="4124143915"/>
                    </a:ext>
                  </a:extLst>
                </a:gridCol>
                <a:gridCol w="1799404">
                  <a:extLst>
                    <a:ext uri="{9D8B030D-6E8A-4147-A177-3AD203B41FA5}">
                      <a16:colId xmlns:a16="http://schemas.microsoft.com/office/drawing/2014/main" val="495525190"/>
                    </a:ext>
                  </a:extLst>
                </a:gridCol>
                <a:gridCol w="1799404">
                  <a:extLst>
                    <a:ext uri="{9D8B030D-6E8A-4147-A177-3AD203B41FA5}">
                      <a16:colId xmlns:a16="http://schemas.microsoft.com/office/drawing/2014/main" val="758937328"/>
                    </a:ext>
                  </a:extLst>
                </a:gridCol>
              </a:tblGrid>
              <a:tr h="370840">
                <a:tc>
                  <a:txBody>
                    <a:bodyPr/>
                    <a:lstStyle/>
                    <a:p>
                      <a:pPr algn="ctr"/>
                      <a:r>
                        <a:rPr lang="en-US" sz="1400" dirty="0">
                          <a:solidFill>
                            <a:schemeClr val="tx1"/>
                          </a:solidFill>
                          <a:latin typeface="Calibri" panose="020F0502020204030204" pitchFamily="34" charset="0"/>
                          <a:cs typeface="Calibri" panose="020F0502020204030204" pitchFamily="34" charset="0"/>
                        </a:rPr>
                        <a:t>Cohort</a:t>
                      </a:r>
                    </a:p>
                  </a:txBody>
                  <a:tcPr anchor="ctr">
                    <a:solidFill>
                      <a:schemeClr val="accent3"/>
                    </a:solidFill>
                  </a:tcPr>
                </a:tc>
                <a:tc>
                  <a:txBody>
                    <a:bodyPr/>
                    <a:lstStyle/>
                    <a:p>
                      <a:pPr algn="ctr"/>
                      <a:r>
                        <a:rPr lang="en-US" sz="1400" dirty="0">
                          <a:solidFill>
                            <a:schemeClr val="tx1"/>
                          </a:solidFill>
                          <a:latin typeface="Calibri" panose="020F0502020204030204" pitchFamily="34" charset="0"/>
                          <a:cs typeface="Calibri" panose="020F0502020204030204" pitchFamily="34" charset="0"/>
                        </a:rPr>
                        <a:t>1</a:t>
                      </a:r>
                    </a:p>
                    <a:p>
                      <a:pPr algn="ctr"/>
                      <a:r>
                        <a:rPr lang="en-US" sz="1400" dirty="0">
                          <a:solidFill>
                            <a:schemeClr val="tx1"/>
                          </a:solidFill>
                          <a:latin typeface="Calibri" panose="020F0502020204030204" pitchFamily="34" charset="0"/>
                          <a:cs typeface="Calibri" panose="020F0502020204030204" pitchFamily="34" charset="0"/>
                        </a:rPr>
                        <a:t>(n = 12)</a:t>
                      </a:r>
                    </a:p>
                  </a:txBody>
                  <a:tcPr anchor="ctr">
                    <a:solidFill>
                      <a:schemeClr val="accent1"/>
                    </a:solidFill>
                  </a:tcPr>
                </a:tc>
                <a:tc>
                  <a:txBody>
                    <a:bodyPr/>
                    <a:lstStyle/>
                    <a:p>
                      <a:pPr algn="ctr"/>
                      <a:r>
                        <a:rPr lang="en-US" sz="1400" dirty="0">
                          <a:solidFill>
                            <a:schemeClr val="tx1"/>
                          </a:solidFill>
                          <a:latin typeface="Calibri" panose="020F0502020204030204" pitchFamily="34" charset="0"/>
                          <a:cs typeface="Calibri" panose="020F0502020204030204" pitchFamily="34" charset="0"/>
                        </a:rPr>
                        <a:t>2</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12)</a:t>
                      </a:r>
                    </a:p>
                  </a:txBody>
                  <a:tcPr anchor="ctr">
                    <a:solidFill>
                      <a:schemeClr val="accent2"/>
                    </a:solidFill>
                  </a:tcPr>
                </a:tc>
                <a:tc>
                  <a:txBody>
                    <a:bodyPr/>
                    <a:lstStyle/>
                    <a:p>
                      <a:pPr algn="ctr"/>
                      <a:r>
                        <a:rPr lang="en-US" sz="1400" dirty="0">
                          <a:solidFill>
                            <a:schemeClr val="tx1"/>
                          </a:solidFill>
                          <a:latin typeface="Calibri" panose="020F0502020204030204" pitchFamily="34" charset="0"/>
                          <a:cs typeface="Calibri" panose="020F0502020204030204" pitchFamily="34" charset="0"/>
                        </a:rPr>
                        <a:t>3</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12)</a:t>
                      </a:r>
                    </a:p>
                  </a:txBody>
                  <a:tcPr anchor="ctr">
                    <a:solidFill>
                      <a:schemeClr val="accent2"/>
                    </a:solidFill>
                  </a:tcPr>
                </a:tc>
                <a:tc>
                  <a:txBody>
                    <a:bodyPr/>
                    <a:lstStyle/>
                    <a:p>
                      <a:pPr algn="ctr"/>
                      <a:r>
                        <a:rPr lang="en-US" sz="1400" dirty="0">
                          <a:solidFill>
                            <a:schemeClr val="tx1"/>
                          </a:solidFill>
                          <a:latin typeface="Calibri" panose="020F0502020204030204" pitchFamily="34" charset="0"/>
                          <a:cs typeface="Calibri" panose="020F0502020204030204" pitchFamily="34" charset="0"/>
                        </a:rPr>
                        <a:t>4</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12)</a:t>
                      </a:r>
                    </a:p>
                  </a:txBody>
                  <a:tcPr anchor="ctr">
                    <a:solidFill>
                      <a:schemeClr val="accent2"/>
                    </a:solidFill>
                  </a:tcPr>
                </a:tc>
                <a:tc>
                  <a:txBody>
                    <a:bodyPr/>
                    <a:lstStyle/>
                    <a:p>
                      <a:pPr algn="ctr"/>
                      <a:r>
                        <a:rPr lang="en-US" sz="1400" dirty="0">
                          <a:solidFill>
                            <a:schemeClr val="tx1"/>
                          </a:solidFill>
                          <a:latin typeface="Calibri" panose="020F0502020204030204" pitchFamily="34" charset="0"/>
                          <a:cs typeface="Calibri" panose="020F0502020204030204" pitchFamily="34" charset="0"/>
                        </a:rPr>
                        <a:t>8</a:t>
                      </a:r>
                      <a:br>
                        <a:rPr lang="en-US" sz="1400" dirty="0">
                          <a:solidFill>
                            <a:schemeClr val="tx1"/>
                          </a:solidFill>
                          <a:latin typeface="Calibri" panose="020F0502020204030204" pitchFamily="34" charset="0"/>
                          <a:cs typeface="Calibri" panose="020F0502020204030204" pitchFamily="34" charset="0"/>
                        </a:rPr>
                      </a:br>
                      <a:r>
                        <a:rPr lang="en-US" sz="1400" dirty="0">
                          <a:solidFill>
                            <a:schemeClr val="tx1"/>
                          </a:solidFill>
                          <a:latin typeface="Calibri" panose="020F0502020204030204" pitchFamily="34" charset="0"/>
                          <a:cs typeface="Calibri" panose="020F0502020204030204" pitchFamily="34" charset="0"/>
                        </a:rPr>
                        <a:t>(n = 5)</a:t>
                      </a:r>
                    </a:p>
                  </a:txBody>
                  <a:tcPr anchor="ctr">
                    <a:solidFill>
                      <a:schemeClr val="accent1"/>
                    </a:solidFill>
                  </a:tcPr>
                </a:tc>
                <a:extLst>
                  <a:ext uri="{0D108BD9-81ED-4DB2-BD59-A6C34878D82A}">
                    <a16:rowId xmlns:a16="http://schemas.microsoft.com/office/drawing/2014/main" val="4165352214"/>
                  </a:ext>
                </a:extLst>
              </a:tr>
              <a:tr h="370840">
                <a:tc>
                  <a:txBody>
                    <a:bodyPr/>
                    <a:lstStyle/>
                    <a:p>
                      <a:r>
                        <a:rPr lang="en-US" sz="1400" dirty="0">
                          <a:solidFill>
                            <a:schemeClr val="bg1"/>
                          </a:solidFill>
                          <a:latin typeface="Calibri" panose="020F0502020204030204" pitchFamily="34" charset="0"/>
                          <a:cs typeface="Calibri" panose="020F0502020204030204" pitchFamily="34" charset="0"/>
                        </a:rPr>
                        <a:t>Age and weight</a:t>
                      </a:r>
                    </a:p>
                  </a:txBody>
                  <a:tcPr anchor="ctr"/>
                </a:tc>
                <a:tc>
                  <a:txBody>
                    <a:bodyPr/>
                    <a:lstStyle/>
                    <a:p>
                      <a:pPr algn="ctr"/>
                      <a:r>
                        <a:rPr lang="en-US" sz="1400" b="0">
                          <a:solidFill>
                            <a:schemeClr val="bg1"/>
                          </a:solidFill>
                          <a:latin typeface="Calibri" panose="020F0502020204030204" pitchFamily="34" charset="0"/>
                        </a:rPr>
                        <a:t>≥12 yr to &lt;18 yr and </a:t>
                      </a:r>
                    </a:p>
                    <a:p>
                      <a:pPr algn="ctr"/>
                      <a:r>
                        <a:rPr lang="en-US" sz="1400" b="0">
                          <a:solidFill>
                            <a:schemeClr val="bg1"/>
                          </a:solidFill>
                          <a:latin typeface="Calibri" panose="020F0502020204030204" pitchFamily="34" charset="0"/>
                        </a:rPr>
                        <a:t>weight ≥40 kg</a:t>
                      </a:r>
                      <a:endParaRPr lang="en-US" sz="140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400" b="0">
                          <a:solidFill>
                            <a:schemeClr val="bg1"/>
                          </a:solidFill>
                          <a:latin typeface="Calibri" panose="020F0502020204030204" pitchFamily="34" charset="0"/>
                        </a:rPr>
                        <a:t>≥28 days to &lt;18 yr </a:t>
                      </a:r>
                    </a:p>
                    <a:p>
                      <a:pPr algn="ctr"/>
                      <a:r>
                        <a:rPr lang="en-US" sz="1400" b="0">
                          <a:solidFill>
                            <a:schemeClr val="bg1"/>
                          </a:solidFill>
                          <a:latin typeface="Calibri" panose="020F0502020204030204" pitchFamily="34" charset="0"/>
                        </a:rPr>
                        <a:t>and weight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≥20 kg to &lt;40 kg</a:t>
                      </a:r>
                      <a:endParaRPr lang="en-US" sz="140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400" b="0">
                          <a:solidFill>
                            <a:schemeClr val="bg1"/>
                          </a:solidFill>
                          <a:latin typeface="Calibri" panose="020F0502020204030204" pitchFamily="34" charset="0"/>
                        </a:rPr>
                        <a:t>≥28 days to &lt;18 yr and weight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≥12 kg to &lt;20 kg</a:t>
                      </a:r>
                      <a:endParaRPr lang="en-US" sz="140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400" b="0">
                          <a:solidFill>
                            <a:schemeClr val="bg1"/>
                          </a:solidFill>
                          <a:latin typeface="Calibri" panose="020F0502020204030204" pitchFamily="34" charset="0"/>
                        </a:rPr>
                        <a:t>≥28 days to &lt;18 yr and weight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≥3 kg to &lt;12 kg</a:t>
                      </a:r>
                      <a:endParaRPr lang="en-US" sz="1400" dirty="0">
                        <a:solidFill>
                          <a:schemeClr val="bg1"/>
                        </a:solidFill>
                        <a:latin typeface="Calibri" panose="020F0502020204030204" pitchFamily="34" charset="0"/>
                        <a:cs typeface="Calibri" panose="020F0502020204030204" pitchFamily="34" charset="0"/>
                      </a:endParaRPr>
                    </a:p>
                  </a:txBody>
                  <a:tcPr anchor="ctr"/>
                </a:tc>
                <a:tc>
                  <a:txBody>
                    <a:bodyPr/>
                    <a:lstStyle/>
                    <a:p>
                      <a:pPr algn="ctr"/>
                      <a:r>
                        <a:rPr lang="en-US" sz="1400" b="0" dirty="0">
                          <a:solidFill>
                            <a:schemeClr val="bg1"/>
                          </a:solidFill>
                          <a:latin typeface="Calibri" panose="020F0502020204030204" pitchFamily="34" charset="0"/>
                        </a:rPr>
                        <a:t>&lt;12 </a:t>
                      </a:r>
                      <a:r>
                        <a:rPr lang="en-US" sz="1400" b="0" dirty="0" err="1">
                          <a:solidFill>
                            <a:schemeClr val="bg1"/>
                          </a:solidFill>
                          <a:latin typeface="Calibri" panose="020F0502020204030204" pitchFamily="34" charset="0"/>
                        </a:rPr>
                        <a:t>yr</a:t>
                      </a:r>
                      <a:r>
                        <a:rPr lang="en-US" sz="1400" b="0" dirty="0">
                          <a:solidFill>
                            <a:schemeClr val="bg1"/>
                          </a:solidFill>
                          <a:latin typeface="Calibri" panose="020F0502020204030204" pitchFamily="34" charset="0"/>
                        </a:rPr>
                        <a:t> and weight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≥40 kg</a:t>
                      </a:r>
                      <a:endParaRPr lang="en-US" sz="1400" dirty="0">
                        <a:solidFill>
                          <a:schemeClr val="bg1"/>
                        </a:solidFill>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1647201559"/>
                  </a:ext>
                </a:extLst>
              </a:tr>
            </a:tbl>
          </a:graphicData>
        </a:graphic>
      </p:graphicFrame>
      <p:grpSp>
        <p:nvGrpSpPr>
          <p:cNvPr id="24" name="Group 1">
            <a:extLst>
              <a:ext uri="{FF2B5EF4-FFF2-40B4-BE49-F238E27FC236}">
                <a16:creationId xmlns:a16="http://schemas.microsoft.com/office/drawing/2014/main" id="{1293FEEF-8199-6739-A9E8-CEF0554BDD8C}"/>
              </a:ext>
            </a:extLst>
          </p:cNvPr>
          <p:cNvGrpSpPr>
            <a:grpSpLocks/>
          </p:cNvGrpSpPr>
          <p:nvPr/>
        </p:nvGrpSpPr>
        <p:grpSpPr bwMode="auto">
          <a:xfrm>
            <a:off x="9392911" y="6213768"/>
            <a:ext cx="2488502" cy="449064"/>
            <a:chOff x="9602074" y="3550251"/>
            <a:chExt cx="2488502" cy="449257"/>
          </a:xfrm>
        </p:grpSpPr>
        <p:pic>
          <p:nvPicPr>
            <p:cNvPr id="25" name="Picture 24">
              <a:extLst>
                <a:ext uri="{FF2B5EF4-FFF2-40B4-BE49-F238E27FC236}">
                  <a16:creationId xmlns:a16="http://schemas.microsoft.com/office/drawing/2014/main" id="{80860108-1A9A-E0CC-C0A5-E5CFB6CDD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6" name="Rectangle 8">
              <a:extLst>
                <a:ext uri="{FF2B5EF4-FFF2-40B4-BE49-F238E27FC236}">
                  <a16:creationId xmlns:a16="http://schemas.microsoft.com/office/drawing/2014/main" id="{5E5AB5AC-61AF-7090-3FCE-761BB6A187D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775159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D4414-690B-4699-8B67-2A83F16FB876}"/>
              </a:ext>
            </a:extLst>
          </p:cNvPr>
          <p:cNvSpPr>
            <a:spLocks noGrp="1"/>
          </p:cNvSpPr>
          <p:nvPr>
            <p:ph type="title"/>
          </p:nvPr>
        </p:nvSpPr>
        <p:spPr/>
        <p:txBody>
          <a:bodyPr/>
          <a:lstStyle/>
          <a:p>
            <a:r>
              <a:rPr lang="en-US" dirty="0"/>
              <a:t>CARAVAN Primary Outcomes: Adverse Events and Laboratory Abnormalities</a:t>
            </a:r>
          </a:p>
        </p:txBody>
      </p:sp>
      <p:sp>
        <p:nvSpPr>
          <p:cNvPr id="11" name="Content Placeholder 10">
            <a:extLst>
              <a:ext uri="{FF2B5EF4-FFF2-40B4-BE49-F238E27FC236}">
                <a16:creationId xmlns:a16="http://schemas.microsoft.com/office/drawing/2014/main" id="{FB95FBA3-B06E-0F19-B3DA-EA54EFAB0CD7}"/>
              </a:ext>
            </a:extLst>
          </p:cNvPr>
          <p:cNvSpPr>
            <a:spLocks noGrp="1"/>
          </p:cNvSpPr>
          <p:nvPr>
            <p:ph idx="1"/>
          </p:nvPr>
        </p:nvSpPr>
        <p:spPr/>
        <p:txBody>
          <a:bodyPr/>
          <a:lstStyle/>
          <a:p>
            <a:r>
              <a:rPr lang="en-US" sz="2200" dirty="0"/>
              <a:t>Overall, RDV safe and well tolerated among pediatric patients aged 28 days to &lt;18 </a:t>
            </a:r>
            <a:r>
              <a:rPr lang="en-US" sz="2200" dirty="0" err="1"/>
              <a:t>yr</a:t>
            </a:r>
            <a:endParaRPr lang="en-US" sz="2200" dirty="0"/>
          </a:p>
        </p:txBody>
      </p:sp>
      <p:sp>
        <p:nvSpPr>
          <p:cNvPr id="16" name="Text Box 11">
            <a:extLst>
              <a:ext uri="{FF2B5EF4-FFF2-40B4-BE49-F238E27FC236}">
                <a16:creationId xmlns:a16="http://schemas.microsoft.com/office/drawing/2014/main" id="{64F1F9D8-66FA-4C5A-92B6-7654468961B6}"/>
              </a:ext>
            </a:extLst>
          </p:cNvPr>
          <p:cNvSpPr txBox="1">
            <a:spLocks noChangeArrowheads="1"/>
          </p:cNvSpPr>
          <p:nvPr/>
        </p:nvSpPr>
        <p:spPr bwMode="auto">
          <a:xfrm>
            <a:off x="394019" y="637558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Ahmed. CROI 2022.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744. NCT04431453.</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grpSp>
        <p:nvGrpSpPr>
          <p:cNvPr id="17" name="Group 1">
            <a:extLst>
              <a:ext uri="{FF2B5EF4-FFF2-40B4-BE49-F238E27FC236}">
                <a16:creationId xmlns:a16="http://schemas.microsoft.com/office/drawing/2014/main" id="{ABF74226-E9CA-42F6-A6F8-193A4CA9BD71}"/>
              </a:ext>
            </a:extLst>
          </p:cNvPr>
          <p:cNvGrpSpPr>
            <a:grpSpLocks/>
          </p:cNvGrpSpPr>
          <p:nvPr/>
        </p:nvGrpSpPr>
        <p:grpSpPr bwMode="auto">
          <a:xfrm>
            <a:off x="9392911" y="6213768"/>
            <a:ext cx="2488502" cy="449064"/>
            <a:chOff x="9602074" y="3550251"/>
            <a:chExt cx="2488502" cy="449257"/>
          </a:xfrm>
        </p:grpSpPr>
        <p:pic>
          <p:nvPicPr>
            <p:cNvPr id="18" name="Picture 17">
              <a:extLst>
                <a:ext uri="{FF2B5EF4-FFF2-40B4-BE49-F238E27FC236}">
                  <a16:creationId xmlns:a16="http://schemas.microsoft.com/office/drawing/2014/main" id="{3CE2DED5-7001-4976-854C-4A490BE19D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4E123443-86D0-40AE-B78C-C336F4E069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3" name="Table 3">
            <a:extLst>
              <a:ext uri="{FF2B5EF4-FFF2-40B4-BE49-F238E27FC236}">
                <a16:creationId xmlns:a16="http://schemas.microsoft.com/office/drawing/2014/main" id="{388CA09C-5B26-57AD-CA2D-9AC12E157764}"/>
              </a:ext>
            </a:extLst>
          </p:cNvPr>
          <p:cNvGraphicFramePr>
            <a:graphicFrameLocks noGrp="1"/>
          </p:cNvGraphicFramePr>
          <p:nvPr/>
        </p:nvGraphicFramePr>
        <p:xfrm>
          <a:off x="486342" y="2039802"/>
          <a:ext cx="8448047" cy="4043558"/>
        </p:xfrm>
        <a:graphic>
          <a:graphicData uri="http://schemas.openxmlformats.org/drawingml/2006/table">
            <a:tbl>
              <a:tblPr firstRow="1" bandRow="1">
                <a:tableStyleId>{5C22544A-7EE6-4342-B048-85BDC9FD1C3A}</a:tableStyleId>
              </a:tblPr>
              <a:tblGrid>
                <a:gridCol w="2777813">
                  <a:extLst>
                    <a:ext uri="{9D8B030D-6E8A-4147-A177-3AD203B41FA5}">
                      <a16:colId xmlns:a16="http://schemas.microsoft.com/office/drawing/2014/main" val="3680951411"/>
                    </a:ext>
                  </a:extLst>
                </a:gridCol>
                <a:gridCol w="945039">
                  <a:extLst>
                    <a:ext uri="{9D8B030D-6E8A-4147-A177-3AD203B41FA5}">
                      <a16:colId xmlns:a16="http://schemas.microsoft.com/office/drawing/2014/main" val="4219511607"/>
                    </a:ext>
                  </a:extLst>
                </a:gridCol>
                <a:gridCol w="945039">
                  <a:extLst>
                    <a:ext uri="{9D8B030D-6E8A-4147-A177-3AD203B41FA5}">
                      <a16:colId xmlns:a16="http://schemas.microsoft.com/office/drawing/2014/main" val="1271811456"/>
                    </a:ext>
                  </a:extLst>
                </a:gridCol>
                <a:gridCol w="945039">
                  <a:extLst>
                    <a:ext uri="{9D8B030D-6E8A-4147-A177-3AD203B41FA5}">
                      <a16:colId xmlns:a16="http://schemas.microsoft.com/office/drawing/2014/main" val="562565069"/>
                    </a:ext>
                  </a:extLst>
                </a:gridCol>
                <a:gridCol w="945039">
                  <a:extLst>
                    <a:ext uri="{9D8B030D-6E8A-4147-A177-3AD203B41FA5}">
                      <a16:colId xmlns:a16="http://schemas.microsoft.com/office/drawing/2014/main" val="893696619"/>
                    </a:ext>
                  </a:extLst>
                </a:gridCol>
                <a:gridCol w="945039">
                  <a:extLst>
                    <a:ext uri="{9D8B030D-6E8A-4147-A177-3AD203B41FA5}">
                      <a16:colId xmlns:a16="http://schemas.microsoft.com/office/drawing/2014/main" val="1816763984"/>
                    </a:ext>
                  </a:extLst>
                </a:gridCol>
                <a:gridCol w="945039">
                  <a:extLst>
                    <a:ext uri="{9D8B030D-6E8A-4147-A177-3AD203B41FA5}">
                      <a16:colId xmlns:a16="http://schemas.microsoft.com/office/drawing/2014/main" val="647146963"/>
                    </a:ext>
                  </a:extLst>
                </a:gridCol>
              </a:tblGrid>
              <a:tr h="548466">
                <a:tc>
                  <a:txBody>
                    <a:bodyPr/>
                    <a:lstStyle/>
                    <a:p>
                      <a:r>
                        <a:rPr lang="en-US" sz="1600" dirty="0">
                          <a:solidFill>
                            <a:schemeClr val="tx1"/>
                          </a:solidFill>
                          <a:latin typeface="Calibri" panose="020F0502020204030204" pitchFamily="34" charset="0"/>
                          <a:cs typeface="Calibri" panose="020F0502020204030204" pitchFamily="34" charset="0"/>
                        </a:rPr>
                        <a:t>Participants, n (%)</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Cohort 1</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Cohort 2</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Cohort 3</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Cohort 4</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12)</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Cohort 8</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5)</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Total</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53)</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073788819"/>
                  </a:ext>
                </a:extLst>
              </a:tr>
              <a:tr h="223449">
                <a:tc>
                  <a:txBody>
                    <a:bodyPr/>
                    <a:lstStyle/>
                    <a:p>
                      <a:r>
                        <a:rPr lang="en-US" sz="1600" dirty="0">
                          <a:solidFill>
                            <a:schemeClr val="bg1"/>
                          </a:solidFill>
                          <a:latin typeface="Calibri" panose="020F0502020204030204" pitchFamily="34" charset="0"/>
                          <a:cs typeface="Calibri" panose="020F0502020204030204" pitchFamily="34" charset="0"/>
                        </a:rPr>
                        <a:t>Any AE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(92)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7 (58)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9 (75)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7 (58)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4 (80)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38 (71)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67605703"/>
                  </a:ext>
                </a:extLst>
              </a:tr>
              <a:tr h="223449">
                <a:tc>
                  <a:txBody>
                    <a:bodyPr/>
                    <a:lstStyle/>
                    <a:p>
                      <a:r>
                        <a:rPr lang="en-US" sz="1600" dirty="0">
                          <a:solidFill>
                            <a:schemeClr val="bg1"/>
                          </a:solidFill>
                          <a:latin typeface="Calibri" panose="020F0502020204030204" pitchFamily="34" charset="0"/>
                          <a:cs typeface="Calibri" panose="020F0502020204030204" pitchFamily="34" charset="0"/>
                        </a:rPr>
                        <a:t>Grade ≥3 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6 (50)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4 (33)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 (28)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73700549"/>
                  </a:ext>
                </a:extLst>
              </a:tr>
              <a:tr h="3859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Treatment-related Grade ≥3 AE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3 (25)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3 (6)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28383077"/>
                  </a:ext>
                </a:extLst>
              </a:tr>
              <a:tr h="223449">
                <a:tc>
                  <a:txBody>
                    <a:bodyPr/>
                    <a:lstStyle/>
                    <a:p>
                      <a:r>
                        <a:rPr lang="en-US" sz="1600" dirty="0">
                          <a:solidFill>
                            <a:schemeClr val="bg1"/>
                          </a:solidFill>
                          <a:latin typeface="Calibri" panose="020F0502020204030204" pitchFamily="34" charset="0"/>
                          <a:cs typeface="Calibri" panose="020F0502020204030204" pitchFamily="34" charset="0"/>
                        </a:rPr>
                        <a:t>SAE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5 (42)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3 (25)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88819404"/>
                  </a:ext>
                </a:extLst>
              </a:tr>
              <a:tr h="223449">
                <a:tc>
                  <a:txBody>
                    <a:bodyPr/>
                    <a:lstStyle/>
                    <a:p>
                      <a:r>
                        <a:rPr lang="en-US" sz="1600" dirty="0">
                          <a:solidFill>
                            <a:schemeClr val="bg1"/>
                          </a:solidFill>
                          <a:latin typeface="Calibri" panose="020F0502020204030204" pitchFamily="34" charset="0"/>
                          <a:cs typeface="Calibri" panose="020F0502020204030204" pitchFamily="34" charset="0"/>
                        </a:rPr>
                        <a:t>Treatment-related SAE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66675236"/>
                  </a:ext>
                </a:extLst>
              </a:tr>
              <a:tr h="385958">
                <a:tc>
                  <a:txBody>
                    <a:bodyPr/>
                    <a:lstStyle/>
                    <a:p>
                      <a:r>
                        <a:rPr lang="en-US" sz="1600" dirty="0">
                          <a:solidFill>
                            <a:schemeClr val="bg1"/>
                          </a:solidFill>
                          <a:latin typeface="Calibri" panose="020F0502020204030204" pitchFamily="34" charset="0"/>
                          <a:cs typeface="Calibri" panose="020F0502020204030204" pitchFamily="34" charset="0"/>
                        </a:rPr>
                        <a:t>Treatment discontinuation due to AE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05332734"/>
                  </a:ext>
                </a:extLst>
              </a:tr>
              <a:tr h="223449">
                <a:tc>
                  <a:txBody>
                    <a:bodyPr/>
                    <a:lstStyle/>
                    <a:p>
                      <a:r>
                        <a:rPr lang="en-US" sz="1600" dirty="0">
                          <a:solidFill>
                            <a:schemeClr val="bg1"/>
                          </a:solidFill>
                          <a:latin typeface="Calibri" panose="020F0502020204030204" pitchFamily="34" charset="0"/>
                          <a:cs typeface="Calibri" panose="020F0502020204030204" pitchFamily="34" charset="0"/>
                        </a:rPr>
                        <a:t>Treatment-emergent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solidFill>
                            <a:schemeClr val="bg1"/>
                          </a:solidFill>
                          <a:latin typeface="Calibri" panose="020F0502020204030204" pitchFamily="34" charset="0"/>
                          <a:cs typeface="Calibri" panose="020F0502020204030204" pitchFamily="34" charset="0"/>
                        </a:rPr>
                        <a:t>3 (6)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94458218"/>
                  </a:ext>
                </a:extLst>
              </a:tr>
              <a:tr h="548466">
                <a:tc>
                  <a:txBody>
                    <a:bodyPr/>
                    <a:lstStyle/>
                    <a:p>
                      <a:r>
                        <a:rPr lang="en-US" sz="1600" dirty="0">
                          <a:solidFill>
                            <a:schemeClr val="bg1"/>
                          </a:solidFill>
                          <a:latin typeface="Calibri" panose="020F0502020204030204" pitchFamily="34" charset="0"/>
                          <a:cs typeface="Calibri" panose="020F0502020204030204" pitchFamily="34" charset="0"/>
                        </a:rPr>
                        <a:t>Laboratory abnormalities</a:t>
                      </a:r>
                    </a:p>
                    <a:p>
                      <a:pPr marL="171450" indent="-171450">
                        <a:buFont typeface="Wingdings" pitchFamily="2" charset="2"/>
                        <a:buChar char="§"/>
                      </a:pPr>
                      <a:r>
                        <a:rPr lang="en-US" sz="1600" dirty="0">
                          <a:solidFill>
                            <a:schemeClr val="bg1"/>
                          </a:solidFill>
                          <a:latin typeface="Calibri" panose="020F0502020204030204" pitchFamily="34" charset="0"/>
                          <a:cs typeface="Calibri" panose="020F0502020204030204" pitchFamily="34" charset="0"/>
                        </a:rPr>
                        <a:t>Grade 3</a:t>
                      </a:r>
                    </a:p>
                    <a:p>
                      <a:pPr marL="171450" indent="-171450">
                        <a:buFont typeface="Wingdings" pitchFamily="2" charset="2"/>
                        <a:buChar char="§"/>
                      </a:pPr>
                      <a:r>
                        <a:rPr lang="en-US" sz="1600" dirty="0">
                          <a:solidFill>
                            <a:schemeClr val="bg1"/>
                          </a:solidFill>
                          <a:latin typeface="Calibri" panose="020F0502020204030204" pitchFamily="34" charset="0"/>
                          <a:cs typeface="Calibri" panose="020F0502020204030204" pitchFamily="34" charset="0"/>
                        </a:rPr>
                        <a:t>Grade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6 (50)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3 (25)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 (17)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3 (25)</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 (8)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4 (36)</a:t>
                      </a:r>
                    </a:p>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 (40)</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1 (20)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15 (29)</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7 (13)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036581928"/>
                  </a:ext>
                </a:extLst>
              </a:tr>
            </a:tbl>
          </a:graphicData>
        </a:graphic>
      </p:graphicFrame>
      <p:sp>
        <p:nvSpPr>
          <p:cNvPr id="21" name="Content Placeholder 14">
            <a:extLst>
              <a:ext uri="{FF2B5EF4-FFF2-40B4-BE49-F238E27FC236}">
                <a16:creationId xmlns:a16="http://schemas.microsoft.com/office/drawing/2014/main" id="{BB864FF0-D08B-5B69-91F5-46B919362D87}"/>
              </a:ext>
            </a:extLst>
          </p:cNvPr>
          <p:cNvSpPr txBox="1">
            <a:spLocks/>
          </p:cNvSpPr>
          <p:nvPr/>
        </p:nvSpPr>
        <p:spPr>
          <a:xfrm>
            <a:off x="9016536" y="2554282"/>
            <a:ext cx="2922027" cy="77141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kern="0" dirty="0"/>
              <a:t>Most common AEs:</a:t>
            </a:r>
            <a:br>
              <a:rPr lang="en-US" sz="1600" kern="0" dirty="0"/>
            </a:br>
            <a:r>
              <a:rPr lang="en-US" sz="1600" b="0" kern="0" dirty="0"/>
              <a:t>constipation (n = 9), AKI (n = 6)</a:t>
            </a:r>
          </a:p>
          <a:p>
            <a:endParaRPr lang="en-US" sz="1600" b="0" kern="0" dirty="0"/>
          </a:p>
        </p:txBody>
      </p:sp>
      <p:sp>
        <p:nvSpPr>
          <p:cNvPr id="22" name="Content Placeholder 14">
            <a:extLst>
              <a:ext uri="{FF2B5EF4-FFF2-40B4-BE49-F238E27FC236}">
                <a16:creationId xmlns:a16="http://schemas.microsoft.com/office/drawing/2014/main" id="{5453B366-ADE7-4D0F-5518-658DABCD1B1D}"/>
              </a:ext>
            </a:extLst>
          </p:cNvPr>
          <p:cNvSpPr txBox="1">
            <a:spLocks/>
          </p:cNvSpPr>
          <p:nvPr/>
        </p:nvSpPr>
        <p:spPr>
          <a:xfrm>
            <a:off x="8987960" y="5264599"/>
            <a:ext cx="3161279" cy="10718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kern="0" dirty="0"/>
              <a:t>Most common grade 3-4 laboratory abnormalities: </a:t>
            </a:r>
            <a:r>
              <a:rPr lang="en-US" sz="1600" b="0" kern="0" dirty="0"/>
              <a:t>decreased hemoglobin (n = 9), decreased eGFR (n = 7)</a:t>
            </a:r>
          </a:p>
        </p:txBody>
      </p:sp>
      <p:sp>
        <p:nvSpPr>
          <p:cNvPr id="23" name="Content Placeholder 14">
            <a:extLst>
              <a:ext uri="{FF2B5EF4-FFF2-40B4-BE49-F238E27FC236}">
                <a16:creationId xmlns:a16="http://schemas.microsoft.com/office/drawing/2014/main" id="{2EF0FDAA-542F-638F-BF2D-03930876BB0D}"/>
              </a:ext>
            </a:extLst>
          </p:cNvPr>
          <p:cNvSpPr txBox="1">
            <a:spLocks/>
          </p:cNvSpPr>
          <p:nvPr/>
        </p:nvSpPr>
        <p:spPr>
          <a:xfrm>
            <a:off x="8940336" y="4760457"/>
            <a:ext cx="3261190" cy="50414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kern="0" dirty="0"/>
              <a:t>None considered treatment related; </a:t>
            </a:r>
            <a:r>
              <a:rPr lang="en-US" sz="1600" b="0" kern="0" dirty="0"/>
              <a:t>all had complex medical histories</a:t>
            </a:r>
            <a:endParaRPr lang="en-US" sz="2400" b="0" kern="0" dirty="0"/>
          </a:p>
        </p:txBody>
      </p:sp>
      <p:sp>
        <p:nvSpPr>
          <p:cNvPr id="24" name="Left Brace 23">
            <a:extLst>
              <a:ext uri="{FF2B5EF4-FFF2-40B4-BE49-F238E27FC236}">
                <a16:creationId xmlns:a16="http://schemas.microsoft.com/office/drawing/2014/main" id="{0AAC1F9B-97E9-5920-4298-C65A4550219A}"/>
              </a:ext>
            </a:extLst>
          </p:cNvPr>
          <p:cNvSpPr/>
          <p:nvPr/>
        </p:nvSpPr>
        <p:spPr bwMode="auto">
          <a:xfrm>
            <a:off x="8900219" y="4831720"/>
            <a:ext cx="118333" cy="43287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25" name="Left Brace 24">
            <a:extLst>
              <a:ext uri="{FF2B5EF4-FFF2-40B4-BE49-F238E27FC236}">
                <a16:creationId xmlns:a16="http://schemas.microsoft.com/office/drawing/2014/main" id="{5B97E902-8E1B-49E4-3BE5-D427ACE4EC91}"/>
              </a:ext>
            </a:extLst>
          </p:cNvPr>
          <p:cNvSpPr/>
          <p:nvPr/>
        </p:nvSpPr>
        <p:spPr bwMode="auto">
          <a:xfrm>
            <a:off x="8927274" y="2586088"/>
            <a:ext cx="118333" cy="43287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26" name="Left Brace 25">
            <a:extLst>
              <a:ext uri="{FF2B5EF4-FFF2-40B4-BE49-F238E27FC236}">
                <a16:creationId xmlns:a16="http://schemas.microsoft.com/office/drawing/2014/main" id="{A7CFEE19-9ACB-B6B4-D419-7A3C6E30B52A}"/>
              </a:ext>
            </a:extLst>
          </p:cNvPr>
          <p:cNvSpPr/>
          <p:nvPr/>
        </p:nvSpPr>
        <p:spPr bwMode="auto">
          <a:xfrm>
            <a:off x="8888048" y="5325497"/>
            <a:ext cx="145217" cy="798172"/>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Tree>
    <p:extLst>
      <p:ext uri="{BB962C8B-B14F-4D97-AF65-F5344CB8AC3E}">
        <p14:creationId xmlns:p14="http://schemas.microsoft.com/office/powerpoint/2010/main" val="24575358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CF3E-5960-4530-A3D3-F6AC11A883E7}"/>
              </a:ext>
            </a:extLst>
          </p:cNvPr>
          <p:cNvSpPr>
            <a:spLocks noGrp="1"/>
          </p:cNvSpPr>
          <p:nvPr>
            <p:ph type="title"/>
          </p:nvPr>
        </p:nvSpPr>
        <p:spPr/>
        <p:txBody>
          <a:bodyPr/>
          <a:lstStyle/>
          <a:p>
            <a:r>
              <a:rPr lang="en-US" dirty="0"/>
              <a:t>CARAVAN: Clinical Improvement Data</a:t>
            </a:r>
          </a:p>
        </p:txBody>
      </p:sp>
      <p:sp>
        <p:nvSpPr>
          <p:cNvPr id="8" name="Content Placeholder 7">
            <a:extLst>
              <a:ext uri="{FF2B5EF4-FFF2-40B4-BE49-F238E27FC236}">
                <a16:creationId xmlns:a16="http://schemas.microsoft.com/office/drawing/2014/main" id="{D320B303-9878-47EB-9909-72FEAD977CAA}"/>
              </a:ext>
            </a:extLst>
          </p:cNvPr>
          <p:cNvSpPr>
            <a:spLocks noGrp="1"/>
          </p:cNvSpPr>
          <p:nvPr>
            <p:ph sz="half" idx="1"/>
          </p:nvPr>
        </p:nvSpPr>
        <p:spPr/>
        <p:txBody>
          <a:bodyPr/>
          <a:lstStyle/>
          <a:p>
            <a:r>
              <a:rPr lang="en-US" sz="2400" dirty="0"/>
              <a:t>85% of patients demonstrated clinical improvement</a:t>
            </a:r>
          </a:p>
          <a:p>
            <a:pPr lvl="1"/>
            <a:r>
              <a:rPr lang="en-US" sz="2200" dirty="0"/>
              <a:t>60% of patients were discharged by Day 10 and 83% by Day 30</a:t>
            </a:r>
          </a:p>
          <a:p>
            <a:r>
              <a:rPr lang="en-US" sz="2400" b="1" dirty="0">
                <a:solidFill>
                  <a:schemeClr val="accent3"/>
                </a:solidFill>
              </a:rPr>
              <a:t>FDA approval </a:t>
            </a:r>
            <a:r>
              <a:rPr lang="en-US" sz="2400" dirty="0"/>
              <a:t>for treatment of </a:t>
            </a:r>
            <a:r>
              <a:rPr lang="en-US" sz="2400" b="1" dirty="0">
                <a:solidFill>
                  <a:schemeClr val="accent3"/>
                </a:solidFill>
              </a:rPr>
              <a:t>pediatric patients </a:t>
            </a:r>
            <a:r>
              <a:rPr lang="en-US" sz="2400" dirty="0"/>
              <a:t>≥28 days old to &lt;18 </a:t>
            </a:r>
            <a:r>
              <a:rPr lang="en-US" sz="2400" dirty="0" err="1"/>
              <a:t>yrs</a:t>
            </a:r>
            <a:r>
              <a:rPr lang="en-US" sz="2400" dirty="0"/>
              <a:t> old, weighing ≥3 kg, and are either:</a:t>
            </a:r>
          </a:p>
          <a:p>
            <a:pPr lvl="1"/>
            <a:r>
              <a:rPr lang="en-US" sz="2200" dirty="0"/>
              <a:t>Hospitalized with COVID-19 or </a:t>
            </a:r>
          </a:p>
          <a:p>
            <a:pPr lvl="1"/>
            <a:r>
              <a:rPr lang="en-US" sz="2200" dirty="0"/>
              <a:t>Have mild-to-moderate COVID-19 and are considered </a:t>
            </a:r>
            <a:r>
              <a:rPr lang="en-US" sz="2200" b="1" dirty="0"/>
              <a:t>high risk for progression to severe COVID-19, </a:t>
            </a:r>
            <a:r>
              <a:rPr lang="en-US" sz="2200" dirty="0"/>
              <a:t>including hospitalization or death</a:t>
            </a:r>
          </a:p>
        </p:txBody>
      </p:sp>
      <p:sp>
        <p:nvSpPr>
          <p:cNvPr id="10" name="Text Box 11">
            <a:extLst>
              <a:ext uri="{FF2B5EF4-FFF2-40B4-BE49-F238E27FC236}">
                <a16:creationId xmlns:a16="http://schemas.microsoft.com/office/drawing/2014/main" id="{75985861-C44F-44DA-AF67-5C1B684AC965}"/>
              </a:ext>
            </a:extLst>
          </p:cNvPr>
          <p:cNvSpPr txBox="1">
            <a:spLocks noChangeArrowheads="1"/>
          </p:cNvSpPr>
          <p:nvPr/>
        </p:nvSpPr>
        <p:spPr bwMode="auto">
          <a:xfrm>
            <a:off x="394019" y="6375580"/>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Ahmed. CROI 2022.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744. NCT04431453. Remdesivir PI.</a:t>
            </a:r>
            <a:endParaRPr kumimoji="0" lang="en-US" altLang="en-US" sz="1200" b="0" i="0" u="none" strike="noStrike" kern="1200" cap="none" spc="0" normalizeH="0" baseline="0" noProof="0" dirty="0">
              <a:ln>
                <a:noFill/>
              </a:ln>
              <a:solidFill>
                <a:srgbClr val="455560"/>
              </a:solidFill>
              <a:effectLst/>
              <a:highlight>
                <a:srgbClr val="FFFF00"/>
              </a:highlight>
              <a:uLnTx/>
              <a:uFillTx/>
              <a:latin typeface="Calibri" panose="020F0502020204030204" pitchFamily="34" charset="0"/>
              <a:ea typeface="+mn-ea"/>
              <a:cs typeface="Arial" panose="020B0604020202020204" pitchFamily="34" charset="0"/>
            </a:endParaRPr>
          </a:p>
        </p:txBody>
      </p:sp>
      <p:grpSp>
        <p:nvGrpSpPr>
          <p:cNvPr id="11" name="Group 1">
            <a:extLst>
              <a:ext uri="{FF2B5EF4-FFF2-40B4-BE49-F238E27FC236}">
                <a16:creationId xmlns:a16="http://schemas.microsoft.com/office/drawing/2014/main" id="{D6798ABD-A593-469F-A321-2F20E0125DAB}"/>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5383FD64-32F0-461D-A457-0BB8C9F010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CBF32497-7D8A-4896-BE92-DA8D9349F04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3" name="Chart 2">
            <a:extLst>
              <a:ext uri="{FF2B5EF4-FFF2-40B4-BE49-F238E27FC236}">
                <a16:creationId xmlns:a16="http://schemas.microsoft.com/office/drawing/2014/main" id="{B24EC8D6-A093-1143-00AE-AA3BF4714A13}"/>
              </a:ext>
            </a:extLst>
          </p:cNvPr>
          <p:cNvGraphicFramePr/>
          <p:nvPr>
            <p:extLst>
              <p:ext uri="{D42A27DB-BD31-4B8C-83A1-F6EECF244321}">
                <p14:modId xmlns:p14="http://schemas.microsoft.com/office/powerpoint/2010/main" val="3337726257"/>
              </p:ext>
            </p:extLst>
          </p:nvPr>
        </p:nvGraphicFramePr>
        <p:xfrm>
          <a:off x="6096000" y="1510729"/>
          <a:ext cx="5327972" cy="4884127"/>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3">
            <a:extLst>
              <a:ext uri="{FF2B5EF4-FFF2-40B4-BE49-F238E27FC236}">
                <a16:creationId xmlns:a16="http://schemas.microsoft.com/office/drawing/2014/main" id="{34D15E9B-59F6-414C-8457-605629111A98}"/>
              </a:ext>
            </a:extLst>
          </p:cNvPr>
          <p:cNvSpPr/>
          <p:nvPr/>
        </p:nvSpPr>
        <p:spPr bwMode="auto">
          <a:xfrm>
            <a:off x="9364336" y="3109999"/>
            <a:ext cx="303539" cy="9040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C104B537-D4BE-4C5D-ABF0-8D8032D93884}"/>
              </a:ext>
            </a:extLst>
          </p:cNvPr>
          <p:cNvSpPr txBox="1"/>
          <p:nvPr/>
        </p:nvSpPr>
        <p:spPr bwMode="auto">
          <a:xfrm>
            <a:off x="9386872" y="2990302"/>
            <a:ext cx="26321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4</a:t>
            </a:r>
          </a:p>
        </p:txBody>
      </p:sp>
    </p:spTree>
    <p:extLst>
      <p:ext uri="{BB962C8B-B14F-4D97-AF65-F5344CB8AC3E}">
        <p14:creationId xmlns:p14="http://schemas.microsoft.com/office/powerpoint/2010/main" val="7474993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EE2D-0126-429B-8011-F0349C4AC2C3}"/>
              </a:ext>
            </a:extLst>
          </p:cNvPr>
          <p:cNvSpPr>
            <a:spLocks noGrp="1"/>
          </p:cNvSpPr>
          <p:nvPr>
            <p:ph type="title"/>
          </p:nvPr>
        </p:nvSpPr>
        <p:spPr/>
        <p:txBody>
          <a:bodyPr/>
          <a:lstStyle/>
          <a:p>
            <a:r>
              <a:rPr lang="en-US" dirty="0"/>
              <a:t>Novel Oral Antivirals: Nirmatrelvir + Ritonavir</a:t>
            </a:r>
          </a:p>
        </p:txBody>
      </p:sp>
    </p:spTree>
    <p:extLst>
      <p:ext uri="{BB962C8B-B14F-4D97-AF65-F5344CB8AC3E}">
        <p14:creationId xmlns:p14="http://schemas.microsoft.com/office/powerpoint/2010/main" val="35517554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Nirmatrelvir Data</a:t>
            </a:r>
          </a:p>
        </p:txBody>
      </p:sp>
      <p:sp>
        <p:nvSpPr>
          <p:cNvPr id="6" name="Content Placeholder 5"/>
          <p:cNvSpPr>
            <a:spLocks noGrp="1"/>
          </p:cNvSpPr>
          <p:nvPr>
            <p:ph idx="1"/>
          </p:nvPr>
        </p:nvSpPr>
        <p:spPr>
          <a:xfrm>
            <a:off x="604675" y="1513047"/>
            <a:ext cx="10877529" cy="609022"/>
          </a:xfrm>
        </p:spPr>
        <p:txBody>
          <a:bodyPr/>
          <a:lstStyle/>
          <a:p>
            <a:r>
              <a:rPr lang="en-US" dirty="0"/>
              <a:t>RTV addition provides </a:t>
            </a:r>
            <a:r>
              <a:rPr lang="en-US" b="1" dirty="0">
                <a:solidFill>
                  <a:schemeClr val="accent3"/>
                </a:solidFill>
              </a:rPr>
              <a:t>PK boost </a:t>
            </a:r>
            <a:r>
              <a:rPr lang="en-US" dirty="0"/>
              <a:t>in </a:t>
            </a:r>
            <a:r>
              <a:rPr lang="en-US" b="1" dirty="0"/>
              <a:t>phase I </a:t>
            </a:r>
            <a:r>
              <a:rPr lang="en-US" dirty="0"/>
              <a:t>study of healthy volunteers</a:t>
            </a:r>
          </a:p>
        </p:txBody>
      </p:sp>
      <p:sp>
        <p:nvSpPr>
          <p:cNvPr id="307" name="Atea Pharmaceuticals Press Release; Owen et al. medRxiv preprint"/>
          <p:cNvSpPr txBox="1"/>
          <p:nvPr/>
        </p:nvSpPr>
        <p:spPr>
          <a:xfrm>
            <a:off x="3365766" y="5373679"/>
            <a:ext cx="51296" cy="282129"/>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marL="0" marR="0" lvl="0" indent="0" algn="ctr" defTabSz="41275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dirty="0">
              <a:ln>
                <a:noFill/>
              </a:ln>
              <a:solidFill>
                <a:srgbClr val="000000"/>
              </a:solidFill>
              <a:effectLst/>
              <a:uLnTx/>
              <a:uFillTx/>
              <a:latin typeface="Helvetica Neue"/>
              <a:ea typeface="Helvetica Neue"/>
              <a:cs typeface="Helvetica Neue"/>
              <a:sym typeface="Helvetica Neue"/>
            </a:endParaRPr>
          </a:p>
        </p:txBody>
      </p:sp>
      <p:grpSp>
        <p:nvGrpSpPr>
          <p:cNvPr id="9"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D1232AFC-6326-44D1-AAF3-F60FDE7908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7"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29272" y="6355492"/>
            <a:ext cx="703589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Owen. Science. 2021;[Epub]. </a:t>
            </a:r>
          </a:p>
        </p:txBody>
      </p:sp>
      <p:sp>
        <p:nvSpPr>
          <p:cNvPr id="2" name="TextBox 1">
            <a:extLst>
              <a:ext uri="{FF2B5EF4-FFF2-40B4-BE49-F238E27FC236}">
                <a16:creationId xmlns:a16="http://schemas.microsoft.com/office/drawing/2014/main" id="{5D616335-7662-47D6-81F8-5C1AD992C52D}"/>
              </a:ext>
            </a:extLst>
          </p:cNvPr>
          <p:cNvSpPr txBox="1"/>
          <p:nvPr/>
        </p:nvSpPr>
        <p:spPr bwMode="auto">
          <a:xfrm rot="16200000">
            <a:off x="-701731" y="3420566"/>
            <a:ext cx="328310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Plasma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Concentration (ng/mL)</a:t>
            </a:r>
          </a:p>
        </p:txBody>
      </p:sp>
      <p:sp>
        <p:nvSpPr>
          <p:cNvPr id="14" name="TextBox 13">
            <a:extLst>
              <a:ext uri="{FF2B5EF4-FFF2-40B4-BE49-F238E27FC236}">
                <a16:creationId xmlns:a16="http://schemas.microsoft.com/office/drawing/2014/main" id="{D693A63F-CD32-469C-BF90-198DD8E6AF2E}"/>
              </a:ext>
            </a:extLst>
          </p:cNvPr>
          <p:cNvSpPr txBox="1"/>
          <p:nvPr/>
        </p:nvSpPr>
        <p:spPr bwMode="auto">
          <a:xfrm>
            <a:off x="4945749" y="5490719"/>
            <a:ext cx="41229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a:t>
            </a:r>
          </a:p>
        </p:txBody>
      </p:sp>
      <p:grpSp>
        <p:nvGrpSpPr>
          <p:cNvPr id="4" name="Group 3">
            <a:extLst>
              <a:ext uri="{FF2B5EF4-FFF2-40B4-BE49-F238E27FC236}">
                <a16:creationId xmlns:a16="http://schemas.microsoft.com/office/drawing/2014/main" id="{6B5F9EFC-BAB1-442F-9913-C732285AE73B}"/>
              </a:ext>
            </a:extLst>
          </p:cNvPr>
          <p:cNvGrpSpPr/>
          <p:nvPr/>
        </p:nvGrpSpPr>
        <p:grpSpPr>
          <a:xfrm>
            <a:off x="728222" y="2099881"/>
            <a:ext cx="1506621" cy="3358825"/>
            <a:chOff x="6435186" y="2708785"/>
            <a:chExt cx="944226" cy="2332030"/>
          </a:xfrm>
        </p:grpSpPr>
        <p:sp>
          <p:nvSpPr>
            <p:cNvPr id="3" name="TextBox 2">
              <a:extLst>
                <a:ext uri="{FF2B5EF4-FFF2-40B4-BE49-F238E27FC236}">
                  <a16:creationId xmlns:a16="http://schemas.microsoft.com/office/drawing/2014/main" id="{8C586A2A-B260-4AA5-8E79-9D408BEF1F64}"/>
                </a:ext>
              </a:extLst>
            </p:cNvPr>
            <p:cNvSpPr txBox="1"/>
            <p:nvPr/>
          </p:nvSpPr>
          <p:spPr bwMode="auto">
            <a:xfrm>
              <a:off x="7077726" y="4671483"/>
              <a:ext cx="30168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5" name="TextBox 14">
              <a:extLst>
                <a:ext uri="{FF2B5EF4-FFF2-40B4-BE49-F238E27FC236}">
                  <a16:creationId xmlns:a16="http://schemas.microsoft.com/office/drawing/2014/main" id="{0297DAE3-2D00-4C02-B074-09E0379C80A7}"/>
                </a:ext>
              </a:extLst>
            </p:cNvPr>
            <p:cNvSpPr txBox="1"/>
            <p:nvPr/>
          </p:nvSpPr>
          <p:spPr bwMode="auto">
            <a:xfrm>
              <a:off x="6960708" y="4288411"/>
              <a:ext cx="41870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6" name="TextBox 15">
              <a:extLst>
                <a:ext uri="{FF2B5EF4-FFF2-40B4-BE49-F238E27FC236}">
                  <a16:creationId xmlns:a16="http://schemas.microsoft.com/office/drawing/2014/main" id="{383648E1-5E3E-4E16-BF6A-5D09CC91A0FC}"/>
                </a:ext>
              </a:extLst>
            </p:cNvPr>
            <p:cNvSpPr txBox="1"/>
            <p:nvPr/>
          </p:nvSpPr>
          <p:spPr bwMode="auto">
            <a:xfrm>
              <a:off x="6843688" y="3905339"/>
              <a:ext cx="53572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7" name="TextBox 16">
              <a:extLst>
                <a:ext uri="{FF2B5EF4-FFF2-40B4-BE49-F238E27FC236}">
                  <a16:creationId xmlns:a16="http://schemas.microsoft.com/office/drawing/2014/main" id="{0ED8853B-781F-48F7-9550-597505A2AE32}"/>
                </a:ext>
              </a:extLst>
            </p:cNvPr>
            <p:cNvSpPr txBox="1"/>
            <p:nvPr/>
          </p:nvSpPr>
          <p:spPr bwMode="auto">
            <a:xfrm>
              <a:off x="6726669" y="3506846"/>
              <a:ext cx="6527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a:t>
              </a:r>
            </a:p>
          </p:txBody>
        </p:sp>
        <p:sp>
          <p:nvSpPr>
            <p:cNvPr id="18" name="TextBox 17">
              <a:extLst>
                <a:ext uri="{FF2B5EF4-FFF2-40B4-BE49-F238E27FC236}">
                  <a16:creationId xmlns:a16="http://schemas.microsoft.com/office/drawing/2014/main" id="{1908ABD4-F9F8-41C5-BC80-B800127D6E1B}"/>
                </a:ext>
              </a:extLst>
            </p:cNvPr>
            <p:cNvSpPr txBox="1"/>
            <p:nvPr/>
          </p:nvSpPr>
          <p:spPr bwMode="auto">
            <a:xfrm>
              <a:off x="6552180" y="3108353"/>
              <a:ext cx="82723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a:t>
              </a:r>
            </a:p>
          </p:txBody>
        </p:sp>
        <p:sp>
          <p:nvSpPr>
            <p:cNvPr id="19" name="TextBox 18">
              <a:extLst>
                <a:ext uri="{FF2B5EF4-FFF2-40B4-BE49-F238E27FC236}">
                  <a16:creationId xmlns:a16="http://schemas.microsoft.com/office/drawing/2014/main" id="{1B33EFFA-A136-4E32-9C92-A71F906434A9}"/>
                </a:ext>
              </a:extLst>
            </p:cNvPr>
            <p:cNvSpPr txBox="1"/>
            <p:nvPr/>
          </p:nvSpPr>
          <p:spPr bwMode="auto">
            <a:xfrm>
              <a:off x="6435186" y="2708785"/>
              <a:ext cx="94422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100,000</a:t>
              </a:r>
            </a:p>
          </p:txBody>
        </p:sp>
      </p:grpSp>
      <p:sp>
        <p:nvSpPr>
          <p:cNvPr id="5" name="TextBox 4">
            <a:extLst>
              <a:ext uri="{FF2B5EF4-FFF2-40B4-BE49-F238E27FC236}">
                <a16:creationId xmlns:a16="http://schemas.microsoft.com/office/drawing/2014/main" id="{B4E111AD-EF93-4EF8-947A-08A1C0729492}"/>
              </a:ext>
            </a:extLst>
          </p:cNvPr>
          <p:cNvSpPr txBox="1"/>
          <p:nvPr/>
        </p:nvSpPr>
        <p:spPr bwMode="auto">
          <a:xfrm>
            <a:off x="2182471" y="5192735"/>
            <a:ext cx="3787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1" name="TextBox 20">
            <a:extLst>
              <a:ext uri="{FF2B5EF4-FFF2-40B4-BE49-F238E27FC236}">
                <a16:creationId xmlns:a16="http://schemas.microsoft.com/office/drawing/2014/main" id="{2A200109-031E-4058-9F7A-25B1F3E0525D}"/>
              </a:ext>
            </a:extLst>
          </p:cNvPr>
          <p:cNvSpPr txBox="1"/>
          <p:nvPr/>
        </p:nvSpPr>
        <p:spPr bwMode="auto">
          <a:xfrm>
            <a:off x="2864620" y="5192735"/>
            <a:ext cx="3787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3" name="TextBox 22">
            <a:extLst>
              <a:ext uri="{FF2B5EF4-FFF2-40B4-BE49-F238E27FC236}">
                <a16:creationId xmlns:a16="http://schemas.microsoft.com/office/drawing/2014/main" id="{59289D6C-D187-4DA9-A03F-63F8954E54BA}"/>
              </a:ext>
            </a:extLst>
          </p:cNvPr>
          <p:cNvSpPr txBox="1"/>
          <p:nvPr/>
        </p:nvSpPr>
        <p:spPr bwMode="auto">
          <a:xfrm>
            <a:off x="3434960"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4" name="TextBox 23">
            <a:extLst>
              <a:ext uri="{FF2B5EF4-FFF2-40B4-BE49-F238E27FC236}">
                <a16:creationId xmlns:a16="http://schemas.microsoft.com/office/drawing/2014/main" id="{B82B86BB-9E82-4377-88A9-156A9DE59CEE}"/>
              </a:ext>
            </a:extLst>
          </p:cNvPr>
          <p:cNvSpPr txBox="1"/>
          <p:nvPr/>
        </p:nvSpPr>
        <p:spPr bwMode="auto">
          <a:xfrm>
            <a:off x="4130276"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5" name="TextBox 24">
            <a:extLst>
              <a:ext uri="{FF2B5EF4-FFF2-40B4-BE49-F238E27FC236}">
                <a16:creationId xmlns:a16="http://schemas.microsoft.com/office/drawing/2014/main" id="{9B069722-E42C-4B2A-BFDF-6F76DC31C5D9}"/>
              </a:ext>
            </a:extLst>
          </p:cNvPr>
          <p:cNvSpPr txBox="1"/>
          <p:nvPr/>
        </p:nvSpPr>
        <p:spPr bwMode="auto">
          <a:xfrm>
            <a:off x="4844145"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6" name="TextBox 25">
            <a:extLst>
              <a:ext uri="{FF2B5EF4-FFF2-40B4-BE49-F238E27FC236}">
                <a16:creationId xmlns:a16="http://schemas.microsoft.com/office/drawing/2014/main" id="{25904ADA-88ED-423C-BC45-A8B2845A5C8B}"/>
              </a:ext>
            </a:extLst>
          </p:cNvPr>
          <p:cNvSpPr txBox="1"/>
          <p:nvPr/>
        </p:nvSpPr>
        <p:spPr bwMode="auto">
          <a:xfrm>
            <a:off x="5527476"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7" name="TextBox 26">
            <a:extLst>
              <a:ext uri="{FF2B5EF4-FFF2-40B4-BE49-F238E27FC236}">
                <a16:creationId xmlns:a16="http://schemas.microsoft.com/office/drawing/2014/main" id="{6E636A6A-4DAB-4F34-A905-A0E6955D43C8}"/>
              </a:ext>
            </a:extLst>
          </p:cNvPr>
          <p:cNvSpPr txBox="1"/>
          <p:nvPr/>
        </p:nvSpPr>
        <p:spPr bwMode="auto">
          <a:xfrm>
            <a:off x="6240549"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8" name="TextBox 27">
            <a:extLst>
              <a:ext uri="{FF2B5EF4-FFF2-40B4-BE49-F238E27FC236}">
                <a16:creationId xmlns:a16="http://schemas.microsoft.com/office/drawing/2014/main" id="{F2813CF2-4C7C-4836-8D8B-13218FB58BF0}"/>
              </a:ext>
            </a:extLst>
          </p:cNvPr>
          <p:cNvSpPr txBox="1"/>
          <p:nvPr/>
        </p:nvSpPr>
        <p:spPr bwMode="auto">
          <a:xfrm>
            <a:off x="6953620"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29" name="TextBox 28">
            <a:extLst>
              <a:ext uri="{FF2B5EF4-FFF2-40B4-BE49-F238E27FC236}">
                <a16:creationId xmlns:a16="http://schemas.microsoft.com/office/drawing/2014/main" id="{F8BDC045-14DC-4968-AF91-D49B1DB9C034}"/>
              </a:ext>
            </a:extLst>
          </p:cNvPr>
          <p:cNvSpPr txBox="1"/>
          <p:nvPr/>
        </p:nvSpPr>
        <p:spPr bwMode="auto">
          <a:xfrm>
            <a:off x="7647789" y="5192735"/>
            <a:ext cx="609352" cy="5374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grpSp>
        <p:nvGrpSpPr>
          <p:cNvPr id="20" name="Group 19">
            <a:extLst>
              <a:ext uri="{FF2B5EF4-FFF2-40B4-BE49-F238E27FC236}">
                <a16:creationId xmlns:a16="http://schemas.microsoft.com/office/drawing/2014/main" id="{2003139B-958A-4BAF-87FD-C3780710D7AF}"/>
              </a:ext>
            </a:extLst>
          </p:cNvPr>
          <p:cNvGrpSpPr/>
          <p:nvPr/>
        </p:nvGrpSpPr>
        <p:grpSpPr>
          <a:xfrm>
            <a:off x="2222556" y="2260173"/>
            <a:ext cx="104846" cy="2869704"/>
            <a:chOff x="7313110" y="2893451"/>
            <a:chExt cx="453981" cy="1971861"/>
          </a:xfrm>
        </p:grpSpPr>
        <p:cxnSp>
          <p:nvCxnSpPr>
            <p:cNvPr id="7" name="Straight Connector 6">
              <a:extLst>
                <a:ext uri="{FF2B5EF4-FFF2-40B4-BE49-F238E27FC236}">
                  <a16:creationId xmlns:a16="http://schemas.microsoft.com/office/drawing/2014/main" id="{9875AA67-2310-4D05-BB00-7C26312B68C9}"/>
                </a:ext>
              </a:extLst>
            </p:cNvPr>
            <p:cNvCxnSpPr>
              <a:cxnSpLocks/>
            </p:cNvCxnSpPr>
            <p:nvPr/>
          </p:nvCxnSpPr>
          <p:spPr bwMode="auto">
            <a:xfrm>
              <a:off x="7313110" y="2893451"/>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56CB0BE-8EF8-4569-954B-FCA71A694890}"/>
                </a:ext>
              </a:extLst>
            </p:cNvPr>
            <p:cNvCxnSpPr>
              <a:cxnSpLocks/>
            </p:cNvCxnSpPr>
            <p:nvPr/>
          </p:nvCxnSpPr>
          <p:spPr bwMode="auto">
            <a:xfrm>
              <a:off x="7313110" y="3287823"/>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786B768-FC91-41E9-96AF-5D70C501480E}"/>
                </a:ext>
              </a:extLst>
            </p:cNvPr>
            <p:cNvCxnSpPr>
              <a:cxnSpLocks/>
            </p:cNvCxnSpPr>
            <p:nvPr/>
          </p:nvCxnSpPr>
          <p:spPr bwMode="auto">
            <a:xfrm>
              <a:off x="7313110" y="3682195"/>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59A99E9-9424-42D1-9FF9-B802FB281D3C}"/>
                </a:ext>
              </a:extLst>
            </p:cNvPr>
            <p:cNvCxnSpPr>
              <a:cxnSpLocks/>
            </p:cNvCxnSpPr>
            <p:nvPr/>
          </p:nvCxnSpPr>
          <p:spPr bwMode="auto">
            <a:xfrm>
              <a:off x="7313110" y="4076567"/>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67126CF-55DF-4143-8940-DA1B5A9B8443}"/>
                </a:ext>
              </a:extLst>
            </p:cNvPr>
            <p:cNvCxnSpPr>
              <a:cxnSpLocks/>
            </p:cNvCxnSpPr>
            <p:nvPr/>
          </p:nvCxnSpPr>
          <p:spPr bwMode="auto">
            <a:xfrm>
              <a:off x="7313110" y="4470939"/>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50A9122-91CE-4233-A49D-D36753916661}"/>
                </a:ext>
              </a:extLst>
            </p:cNvPr>
            <p:cNvCxnSpPr>
              <a:cxnSpLocks/>
            </p:cNvCxnSpPr>
            <p:nvPr/>
          </p:nvCxnSpPr>
          <p:spPr bwMode="auto">
            <a:xfrm>
              <a:off x="7313110" y="4865312"/>
              <a:ext cx="45398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898BBA9E-E6AA-4A08-B16E-0B5F8428F3BA}"/>
              </a:ext>
            </a:extLst>
          </p:cNvPr>
          <p:cNvGrpSpPr/>
          <p:nvPr/>
        </p:nvGrpSpPr>
        <p:grpSpPr>
          <a:xfrm rot="5400000">
            <a:off x="5079231" y="2378043"/>
            <a:ext cx="101087" cy="5604755"/>
            <a:chOff x="7313110" y="1725517"/>
            <a:chExt cx="453981" cy="3139795"/>
          </a:xfrm>
        </p:grpSpPr>
        <p:cxnSp>
          <p:nvCxnSpPr>
            <p:cNvPr id="38" name="Straight Connector 37">
              <a:extLst>
                <a:ext uri="{FF2B5EF4-FFF2-40B4-BE49-F238E27FC236}">
                  <a16:creationId xmlns:a16="http://schemas.microsoft.com/office/drawing/2014/main" id="{3BBD5C6A-76C6-4A24-9964-7E9BBFA3EE2D}"/>
                </a:ext>
              </a:extLst>
            </p:cNvPr>
            <p:cNvCxnSpPr>
              <a:cxnSpLocks/>
            </p:cNvCxnSpPr>
            <p:nvPr/>
          </p:nvCxnSpPr>
          <p:spPr bwMode="auto">
            <a:xfrm>
              <a:off x="7313110" y="2893451"/>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2212E43-BF7A-48FB-9B04-04A0820DC90D}"/>
                </a:ext>
              </a:extLst>
            </p:cNvPr>
            <p:cNvCxnSpPr>
              <a:cxnSpLocks/>
            </p:cNvCxnSpPr>
            <p:nvPr/>
          </p:nvCxnSpPr>
          <p:spPr bwMode="auto">
            <a:xfrm>
              <a:off x="7313110" y="3287823"/>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5881F84-ED47-4D33-95EC-B7932815803E}"/>
                </a:ext>
              </a:extLst>
            </p:cNvPr>
            <p:cNvCxnSpPr>
              <a:cxnSpLocks/>
            </p:cNvCxnSpPr>
            <p:nvPr/>
          </p:nvCxnSpPr>
          <p:spPr bwMode="auto">
            <a:xfrm>
              <a:off x="7313110" y="3682195"/>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4920F24-D741-454B-86A4-E8697F594A9F}"/>
                </a:ext>
              </a:extLst>
            </p:cNvPr>
            <p:cNvCxnSpPr>
              <a:cxnSpLocks/>
            </p:cNvCxnSpPr>
            <p:nvPr/>
          </p:nvCxnSpPr>
          <p:spPr bwMode="auto">
            <a:xfrm>
              <a:off x="7313110" y="4076567"/>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A90CA72-0B79-407B-9E88-CFF22E8B2936}"/>
                </a:ext>
              </a:extLst>
            </p:cNvPr>
            <p:cNvCxnSpPr>
              <a:cxnSpLocks/>
            </p:cNvCxnSpPr>
            <p:nvPr/>
          </p:nvCxnSpPr>
          <p:spPr bwMode="auto">
            <a:xfrm>
              <a:off x="7313110" y="4470939"/>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313B416-343B-4453-A8C2-A14159A546FE}"/>
                </a:ext>
              </a:extLst>
            </p:cNvPr>
            <p:cNvCxnSpPr>
              <a:cxnSpLocks/>
            </p:cNvCxnSpPr>
            <p:nvPr/>
          </p:nvCxnSpPr>
          <p:spPr bwMode="auto">
            <a:xfrm>
              <a:off x="7313110" y="4865312"/>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ED1B3D7-24E2-4EF4-92CE-62C845BC4C18}"/>
                </a:ext>
              </a:extLst>
            </p:cNvPr>
            <p:cNvCxnSpPr>
              <a:cxnSpLocks/>
            </p:cNvCxnSpPr>
            <p:nvPr/>
          </p:nvCxnSpPr>
          <p:spPr bwMode="auto">
            <a:xfrm>
              <a:off x="7313110" y="2499998"/>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194D072-6CFF-4A8D-97C4-695AB274C94A}"/>
                </a:ext>
              </a:extLst>
            </p:cNvPr>
            <p:cNvCxnSpPr>
              <a:cxnSpLocks/>
            </p:cNvCxnSpPr>
            <p:nvPr/>
          </p:nvCxnSpPr>
          <p:spPr bwMode="auto">
            <a:xfrm>
              <a:off x="7313110" y="2114828"/>
              <a:ext cx="45398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787F72B-6005-4C03-9C23-EC0F84BA85D6}"/>
                </a:ext>
              </a:extLst>
            </p:cNvPr>
            <p:cNvCxnSpPr>
              <a:cxnSpLocks/>
            </p:cNvCxnSpPr>
            <p:nvPr/>
          </p:nvCxnSpPr>
          <p:spPr bwMode="auto">
            <a:xfrm>
              <a:off x="7313110" y="1725517"/>
              <a:ext cx="453981" cy="0"/>
            </a:xfrm>
            <a:prstGeom prst="line">
              <a:avLst/>
            </a:prstGeom>
            <a:noFill/>
            <a:ln w="28575" cap="flat" cmpd="sng" algn="ctr">
              <a:solidFill>
                <a:schemeClr val="bg1"/>
              </a:solidFill>
              <a:prstDash val="solid"/>
              <a:round/>
              <a:headEnd type="none" w="med" len="med"/>
              <a:tailEnd type="none" w="med" len="med"/>
            </a:ln>
            <a:effectLst/>
          </p:spPr>
        </p:cxnSp>
      </p:grpSp>
      <p:sp>
        <p:nvSpPr>
          <p:cNvPr id="30" name="Freeform: Shape 29">
            <a:extLst>
              <a:ext uri="{FF2B5EF4-FFF2-40B4-BE49-F238E27FC236}">
                <a16:creationId xmlns:a16="http://schemas.microsoft.com/office/drawing/2014/main" id="{5CCB3133-FBD8-4428-991E-AE3558D1F978}"/>
              </a:ext>
            </a:extLst>
          </p:cNvPr>
          <p:cNvSpPr/>
          <p:nvPr/>
        </p:nvSpPr>
        <p:spPr bwMode="auto">
          <a:xfrm>
            <a:off x="2330060" y="2263300"/>
            <a:ext cx="5611336" cy="2868509"/>
          </a:xfrm>
          <a:custGeom>
            <a:avLst/>
            <a:gdLst>
              <a:gd name="connsiteX0" fmla="*/ 0 w 3855720"/>
              <a:gd name="connsiteY0" fmla="*/ 0 h 1971040"/>
              <a:gd name="connsiteX1" fmla="*/ 0 w 3855720"/>
              <a:gd name="connsiteY1" fmla="*/ 1971040 h 1971040"/>
              <a:gd name="connsiteX2" fmla="*/ 3855720 w 3855720"/>
              <a:gd name="connsiteY2" fmla="*/ 1971040 h 1971040"/>
            </a:gdLst>
            <a:ahLst/>
            <a:cxnLst>
              <a:cxn ang="0">
                <a:pos x="connsiteX0" y="connsiteY0"/>
              </a:cxn>
              <a:cxn ang="0">
                <a:pos x="connsiteX1" y="connsiteY1"/>
              </a:cxn>
              <a:cxn ang="0">
                <a:pos x="connsiteX2" y="connsiteY2"/>
              </a:cxn>
            </a:cxnLst>
            <a:rect l="l" t="t" r="r" b="b"/>
            <a:pathLst>
              <a:path w="3855720" h="1971040">
                <a:moveTo>
                  <a:pt x="0" y="0"/>
                </a:moveTo>
                <a:lnTo>
                  <a:pt x="0" y="1971040"/>
                </a:lnTo>
                <a:lnTo>
                  <a:pt x="3855720" y="197104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61" name="Straight Connector 60">
            <a:extLst>
              <a:ext uri="{FF2B5EF4-FFF2-40B4-BE49-F238E27FC236}">
                <a16:creationId xmlns:a16="http://schemas.microsoft.com/office/drawing/2014/main" id="{38A3F27B-9969-471E-87BA-CEED0A23CC41}"/>
              </a:ext>
            </a:extLst>
          </p:cNvPr>
          <p:cNvCxnSpPr>
            <a:cxnSpLocks/>
          </p:cNvCxnSpPr>
          <p:nvPr/>
        </p:nvCxnSpPr>
        <p:spPr bwMode="auto">
          <a:xfrm flipH="1">
            <a:off x="2341729" y="2322445"/>
            <a:ext cx="5535422" cy="0"/>
          </a:xfrm>
          <a:prstGeom prst="line">
            <a:avLst/>
          </a:prstGeom>
          <a:noFill/>
          <a:ln w="28575" cap="flat" cmpd="sng" algn="ctr">
            <a:solidFill>
              <a:schemeClr val="tx2">
                <a:lumMod val="75000"/>
              </a:schemeClr>
            </a:solidFill>
            <a:prstDash val="sysDot"/>
            <a:round/>
            <a:headEnd type="none" w="med" len="med"/>
            <a:tailEnd type="none" w="med" len="med"/>
          </a:ln>
          <a:effectLst/>
        </p:spPr>
      </p:cxnSp>
      <p:cxnSp>
        <p:nvCxnSpPr>
          <p:cNvPr id="63" name="Straight Connector 62">
            <a:extLst>
              <a:ext uri="{FF2B5EF4-FFF2-40B4-BE49-F238E27FC236}">
                <a16:creationId xmlns:a16="http://schemas.microsoft.com/office/drawing/2014/main" id="{478C2F28-B340-428E-80F3-BF38733DC078}"/>
              </a:ext>
            </a:extLst>
          </p:cNvPr>
          <p:cNvCxnSpPr>
            <a:cxnSpLocks/>
          </p:cNvCxnSpPr>
          <p:nvPr/>
        </p:nvCxnSpPr>
        <p:spPr bwMode="auto">
          <a:xfrm flipH="1">
            <a:off x="2362839" y="3727328"/>
            <a:ext cx="5623012" cy="0"/>
          </a:xfrm>
          <a:prstGeom prst="line">
            <a:avLst/>
          </a:prstGeom>
          <a:noFill/>
          <a:ln w="28575" cap="flat" cmpd="sng" algn="ctr">
            <a:solidFill>
              <a:schemeClr val="bg1"/>
            </a:solidFill>
            <a:prstDash val="sysDash"/>
            <a:round/>
            <a:headEnd type="none" w="med" len="med"/>
            <a:tailEnd type="none" w="med" len="med"/>
          </a:ln>
          <a:effectLst/>
        </p:spPr>
      </p:cxnSp>
      <p:sp>
        <p:nvSpPr>
          <p:cNvPr id="65" name="Oval 64">
            <a:extLst>
              <a:ext uri="{FF2B5EF4-FFF2-40B4-BE49-F238E27FC236}">
                <a16:creationId xmlns:a16="http://schemas.microsoft.com/office/drawing/2014/main" id="{16C6B5E1-7715-4195-979B-E76116773AE4}"/>
              </a:ext>
            </a:extLst>
          </p:cNvPr>
          <p:cNvSpPr/>
          <p:nvPr/>
        </p:nvSpPr>
        <p:spPr bwMode="auto">
          <a:xfrm>
            <a:off x="3671634" y="4313392"/>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FF8020BB-EA9E-47DA-954F-C5938AEE335B}"/>
              </a:ext>
            </a:extLst>
          </p:cNvPr>
          <p:cNvSpPr/>
          <p:nvPr/>
        </p:nvSpPr>
        <p:spPr bwMode="auto">
          <a:xfrm>
            <a:off x="3215377" y="4043570"/>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042AE668-8B8A-4A3E-A1DE-D5CC6CC97B87}"/>
              </a:ext>
            </a:extLst>
          </p:cNvPr>
          <p:cNvSpPr/>
          <p:nvPr/>
        </p:nvSpPr>
        <p:spPr bwMode="auto">
          <a:xfrm>
            <a:off x="2978630" y="3820080"/>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588ABD31-D871-4C47-ADF7-C756CE8CBD8E}"/>
              </a:ext>
            </a:extLst>
          </p:cNvPr>
          <p:cNvSpPr/>
          <p:nvPr/>
        </p:nvSpPr>
        <p:spPr bwMode="auto">
          <a:xfrm>
            <a:off x="2740621" y="3801597"/>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Oval 68">
            <a:extLst>
              <a:ext uri="{FF2B5EF4-FFF2-40B4-BE49-F238E27FC236}">
                <a16:creationId xmlns:a16="http://schemas.microsoft.com/office/drawing/2014/main" id="{F18392FA-7B9F-454E-9ED1-8AF9E282B8B7}"/>
              </a:ext>
            </a:extLst>
          </p:cNvPr>
          <p:cNvSpPr/>
          <p:nvPr/>
        </p:nvSpPr>
        <p:spPr bwMode="auto">
          <a:xfrm>
            <a:off x="2532725" y="3653882"/>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Oval 69">
            <a:extLst>
              <a:ext uri="{FF2B5EF4-FFF2-40B4-BE49-F238E27FC236}">
                <a16:creationId xmlns:a16="http://schemas.microsoft.com/office/drawing/2014/main" id="{5006C8C9-162C-4F02-BC2D-4890C0A83138}"/>
              </a:ext>
            </a:extLst>
          </p:cNvPr>
          <p:cNvSpPr/>
          <p:nvPr/>
        </p:nvSpPr>
        <p:spPr bwMode="auto">
          <a:xfrm>
            <a:off x="2459753" y="3580233"/>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C9936F28-F051-4017-B06B-5F3D188AA1A8}"/>
              </a:ext>
            </a:extLst>
          </p:cNvPr>
          <p:cNvSpPr/>
          <p:nvPr/>
        </p:nvSpPr>
        <p:spPr bwMode="auto">
          <a:xfrm>
            <a:off x="2405264" y="3514966"/>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Oval 71">
            <a:extLst>
              <a:ext uri="{FF2B5EF4-FFF2-40B4-BE49-F238E27FC236}">
                <a16:creationId xmlns:a16="http://schemas.microsoft.com/office/drawing/2014/main" id="{2B68E841-7EEB-4D4E-A5F1-AB4191C25702}"/>
              </a:ext>
            </a:extLst>
          </p:cNvPr>
          <p:cNvSpPr/>
          <p:nvPr/>
        </p:nvSpPr>
        <p:spPr bwMode="auto">
          <a:xfrm>
            <a:off x="2345545" y="3478242"/>
            <a:ext cx="127461" cy="127461"/>
          </a:xfrm>
          <a:prstGeom prst="ellipse">
            <a:avLst/>
          </a:prstGeom>
          <a:solidFill>
            <a:schemeClr val="accent2"/>
          </a:solid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Freeform: Shape 61">
            <a:extLst>
              <a:ext uri="{FF2B5EF4-FFF2-40B4-BE49-F238E27FC236}">
                <a16:creationId xmlns:a16="http://schemas.microsoft.com/office/drawing/2014/main" id="{763E5755-8F46-45F0-BF40-09772E0CF6E5}"/>
              </a:ext>
            </a:extLst>
          </p:cNvPr>
          <p:cNvSpPr/>
          <p:nvPr/>
        </p:nvSpPr>
        <p:spPr bwMode="auto">
          <a:xfrm>
            <a:off x="2358709" y="3520121"/>
            <a:ext cx="1372338" cy="864064"/>
          </a:xfrm>
          <a:custGeom>
            <a:avLst/>
            <a:gdLst>
              <a:gd name="connsiteX0" fmla="*/ 942975 w 942975"/>
              <a:gd name="connsiteY0" fmla="*/ 593725 h 593725"/>
              <a:gd name="connsiteX1" fmla="*/ 638175 w 942975"/>
              <a:gd name="connsiteY1" fmla="*/ 406400 h 593725"/>
              <a:gd name="connsiteX2" fmla="*/ 466725 w 942975"/>
              <a:gd name="connsiteY2" fmla="*/ 250825 h 593725"/>
              <a:gd name="connsiteX3" fmla="*/ 317500 w 942975"/>
              <a:gd name="connsiteY3" fmla="*/ 238125 h 593725"/>
              <a:gd name="connsiteX4" fmla="*/ 155575 w 942975"/>
              <a:gd name="connsiteY4" fmla="*/ 133350 h 593725"/>
              <a:gd name="connsiteX5" fmla="*/ 76200 w 942975"/>
              <a:gd name="connsiteY5" fmla="*/ 31750 h 593725"/>
              <a:gd name="connsiteX6" fmla="*/ 34925 w 942975"/>
              <a:gd name="connsiteY6" fmla="*/ 0 h 593725"/>
              <a:gd name="connsiteX7" fmla="*/ 0 w 942975"/>
              <a:gd name="connsiteY7" fmla="*/ 38100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2975" h="593725">
                <a:moveTo>
                  <a:pt x="942975" y="593725"/>
                </a:moveTo>
                <a:lnTo>
                  <a:pt x="638175" y="406400"/>
                </a:lnTo>
                <a:lnTo>
                  <a:pt x="466725" y="250825"/>
                </a:lnTo>
                <a:lnTo>
                  <a:pt x="317500" y="238125"/>
                </a:lnTo>
                <a:lnTo>
                  <a:pt x="155575" y="133350"/>
                </a:lnTo>
                <a:lnTo>
                  <a:pt x="76200" y="31750"/>
                </a:lnTo>
                <a:lnTo>
                  <a:pt x="34925" y="0"/>
                </a:lnTo>
                <a:lnTo>
                  <a:pt x="0" y="3810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4" name="Rectangle 73">
            <a:extLst>
              <a:ext uri="{FF2B5EF4-FFF2-40B4-BE49-F238E27FC236}">
                <a16:creationId xmlns:a16="http://schemas.microsoft.com/office/drawing/2014/main" id="{C69A9925-34A9-46AD-8AC7-2C7481AE3E04}"/>
              </a:ext>
            </a:extLst>
          </p:cNvPr>
          <p:cNvSpPr/>
          <p:nvPr/>
        </p:nvSpPr>
        <p:spPr bwMode="auto">
          <a:xfrm>
            <a:off x="7878785" y="4340448"/>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9DEB14ED-910C-4F6C-B9B2-CF36C374CC34}"/>
              </a:ext>
            </a:extLst>
          </p:cNvPr>
          <p:cNvSpPr/>
          <p:nvPr/>
        </p:nvSpPr>
        <p:spPr bwMode="auto">
          <a:xfrm>
            <a:off x="5091601" y="3785760"/>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E96D6FD7-6667-4CF0-9085-B6430E032A34}"/>
              </a:ext>
            </a:extLst>
          </p:cNvPr>
          <p:cNvSpPr/>
          <p:nvPr/>
        </p:nvSpPr>
        <p:spPr bwMode="auto">
          <a:xfrm>
            <a:off x="4153928" y="3575924"/>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23F9BF11-A6E6-419C-93D7-6B261218C7C3}"/>
              </a:ext>
            </a:extLst>
          </p:cNvPr>
          <p:cNvSpPr/>
          <p:nvPr/>
        </p:nvSpPr>
        <p:spPr bwMode="auto">
          <a:xfrm>
            <a:off x="3682370" y="3431797"/>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732CE693-4466-4295-9C92-FCE10EC31BB0}"/>
              </a:ext>
            </a:extLst>
          </p:cNvPr>
          <p:cNvSpPr/>
          <p:nvPr/>
        </p:nvSpPr>
        <p:spPr bwMode="auto">
          <a:xfrm>
            <a:off x="3219158" y="3265178"/>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D317D11B-634D-4AC2-B575-056ECDED2D45}"/>
              </a:ext>
            </a:extLst>
          </p:cNvPr>
          <p:cNvSpPr/>
          <p:nvPr/>
        </p:nvSpPr>
        <p:spPr bwMode="auto">
          <a:xfrm>
            <a:off x="2973931" y="3180375"/>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408EA71F-19DD-4E52-84DA-588B657031FC}"/>
              </a:ext>
            </a:extLst>
          </p:cNvPr>
          <p:cNvSpPr/>
          <p:nvPr/>
        </p:nvSpPr>
        <p:spPr bwMode="auto">
          <a:xfrm>
            <a:off x="2751432" y="3120494"/>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42FDF2B3-296B-46C4-932C-9B48F6AF424A}"/>
              </a:ext>
            </a:extLst>
          </p:cNvPr>
          <p:cNvSpPr/>
          <p:nvPr/>
        </p:nvSpPr>
        <p:spPr bwMode="auto">
          <a:xfrm>
            <a:off x="2534615" y="3090169"/>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DF9E7D79-7A03-4E2C-8203-6B621E1241E3}"/>
              </a:ext>
            </a:extLst>
          </p:cNvPr>
          <p:cNvSpPr/>
          <p:nvPr/>
        </p:nvSpPr>
        <p:spPr bwMode="auto">
          <a:xfrm>
            <a:off x="2463534" y="3087347"/>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39C08E80-D528-4B63-BF38-84109E238D80}"/>
              </a:ext>
            </a:extLst>
          </p:cNvPr>
          <p:cNvSpPr/>
          <p:nvPr/>
        </p:nvSpPr>
        <p:spPr bwMode="auto">
          <a:xfrm>
            <a:off x="2403086" y="3105504"/>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FC0D13B8-2320-4FE0-921B-7CBFCB61BB0D}"/>
              </a:ext>
            </a:extLst>
          </p:cNvPr>
          <p:cNvSpPr/>
          <p:nvPr/>
        </p:nvSpPr>
        <p:spPr bwMode="auto">
          <a:xfrm>
            <a:off x="2347436" y="3221240"/>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A9EDC1CA-7467-4867-BB45-41F69A7716E8}"/>
              </a:ext>
            </a:extLst>
          </p:cNvPr>
          <p:cNvSpPr/>
          <p:nvPr/>
        </p:nvSpPr>
        <p:spPr bwMode="auto">
          <a:xfrm>
            <a:off x="2347392" y="3559026"/>
            <a:ext cx="123680" cy="12368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Freeform: Shape 63">
            <a:extLst>
              <a:ext uri="{FF2B5EF4-FFF2-40B4-BE49-F238E27FC236}">
                <a16:creationId xmlns:a16="http://schemas.microsoft.com/office/drawing/2014/main" id="{E021AA5A-8583-49F1-A1E5-DD3A046F1F4F}"/>
              </a:ext>
            </a:extLst>
          </p:cNvPr>
          <p:cNvSpPr/>
          <p:nvPr/>
        </p:nvSpPr>
        <p:spPr bwMode="auto">
          <a:xfrm>
            <a:off x="2377191" y="3159709"/>
            <a:ext cx="5577143" cy="1242959"/>
          </a:xfrm>
          <a:custGeom>
            <a:avLst/>
            <a:gdLst>
              <a:gd name="connsiteX0" fmla="*/ 3832225 w 3832225"/>
              <a:gd name="connsiteY0" fmla="*/ 854075 h 854075"/>
              <a:gd name="connsiteX1" fmla="*/ 1892300 w 3832225"/>
              <a:gd name="connsiteY1" fmla="*/ 473075 h 854075"/>
              <a:gd name="connsiteX2" fmla="*/ 1250950 w 3832225"/>
              <a:gd name="connsiteY2" fmla="*/ 330200 h 854075"/>
              <a:gd name="connsiteX3" fmla="*/ 933450 w 3832225"/>
              <a:gd name="connsiteY3" fmla="*/ 234950 h 854075"/>
              <a:gd name="connsiteX4" fmla="*/ 612775 w 3832225"/>
              <a:gd name="connsiteY4" fmla="*/ 111125 h 854075"/>
              <a:gd name="connsiteX5" fmla="*/ 450850 w 3832225"/>
              <a:gd name="connsiteY5" fmla="*/ 53975 h 854075"/>
              <a:gd name="connsiteX6" fmla="*/ 304800 w 3832225"/>
              <a:gd name="connsiteY6" fmla="*/ 15875 h 854075"/>
              <a:gd name="connsiteX7" fmla="*/ 152400 w 3832225"/>
              <a:gd name="connsiteY7" fmla="*/ 0 h 854075"/>
              <a:gd name="connsiteX8" fmla="*/ 66675 w 3832225"/>
              <a:gd name="connsiteY8" fmla="*/ 0 h 854075"/>
              <a:gd name="connsiteX9" fmla="*/ 9525 w 3832225"/>
              <a:gd name="connsiteY9" fmla="*/ 101600 h 854075"/>
              <a:gd name="connsiteX10" fmla="*/ 0 w 3832225"/>
              <a:gd name="connsiteY10" fmla="*/ 311150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32225" h="854075">
                <a:moveTo>
                  <a:pt x="3832225" y="854075"/>
                </a:moveTo>
                <a:lnTo>
                  <a:pt x="1892300" y="473075"/>
                </a:lnTo>
                <a:lnTo>
                  <a:pt x="1250950" y="330200"/>
                </a:lnTo>
                <a:lnTo>
                  <a:pt x="933450" y="234950"/>
                </a:lnTo>
                <a:lnTo>
                  <a:pt x="612775" y="111125"/>
                </a:lnTo>
                <a:lnTo>
                  <a:pt x="450850" y="53975"/>
                </a:lnTo>
                <a:lnTo>
                  <a:pt x="304800" y="15875"/>
                </a:lnTo>
                <a:lnTo>
                  <a:pt x="152400" y="0"/>
                </a:lnTo>
                <a:lnTo>
                  <a:pt x="66675" y="0"/>
                </a:lnTo>
                <a:lnTo>
                  <a:pt x="9525" y="101600"/>
                </a:lnTo>
                <a:lnTo>
                  <a:pt x="0" y="3111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7" name="TextBox 46">
            <a:extLst>
              <a:ext uri="{FF2B5EF4-FFF2-40B4-BE49-F238E27FC236}">
                <a16:creationId xmlns:a16="http://schemas.microsoft.com/office/drawing/2014/main" id="{27FC4587-A8E8-4893-A75D-A9F245807B31}"/>
              </a:ext>
            </a:extLst>
          </p:cNvPr>
          <p:cNvSpPr txBox="1"/>
          <p:nvPr/>
        </p:nvSpPr>
        <p:spPr bwMode="auto">
          <a:xfrm>
            <a:off x="8641009" y="2992754"/>
            <a:ext cx="206947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Nirmatrelvir 150 mg</a:t>
            </a:r>
          </a:p>
        </p:txBody>
      </p:sp>
      <p:sp>
        <p:nvSpPr>
          <p:cNvPr id="50" name="TextBox 49">
            <a:extLst>
              <a:ext uri="{FF2B5EF4-FFF2-40B4-BE49-F238E27FC236}">
                <a16:creationId xmlns:a16="http://schemas.microsoft.com/office/drawing/2014/main" id="{2DDC6A93-66A9-4C3D-A712-919E58B404BE}"/>
              </a:ext>
            </a:extLst>
          </p:cNvPr>
          <p:cNvSpPr txBox="1"/>
          <p:nvPr/>
        </p:nvSpPr>
        <p:spPr bwMode="auto">
          <a:xfrm>
            <a:off x="8641009" y="2550631"/>
            <a:ext cx="34073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Nirmatrelvir 250 mg + RTV 100 mg</a:t>
            </a:r>
          </a:p>
        </p:txBody>
      </p:sp>
      <p:grpSp>
        <p:nvGrpSpPr>
          <p:cNvPr id="55" name="Group 54">
            <a:extLst>
              <a:ext uri="{FF2B5EF4-FFF2-40B4-BE49-F238E27FC236}">
                <a16:creationId xmlns:a16="http://schemas.microsoft.com/office/drawing/2014/main" id="{73620316-3F99-4174-8013-DC841085CA07}"/>
              </a:ext>
            </a:extLst>
          </p:cNvPr>
          <p:cNvGrpSpPr/>
          <p:nvPr/>
        </p:nvGrpSpPr>
        <p:grpSpPr>
          <a:xfrm>
            <a:off x="8284920" y="3139004"/>
            <a:ext cx="324303" cy="87582"/>
            <a:chOff x="6638492" y="8071741"/>
            <a:chExt cx="301896" cy="87582"/>
          </a:xfrm>
          <a:solidFill>
            <a:schemeClr val="accent2"/>
          </a:solidFill>
        </p:grpSpPr>
        <p:cxnSp>
          <p:nvCxnSpPr>
            <p:cNvPr id="49" name="Straight Connector 48">
              <a:extLst>
                <a:ext uri="{FF2B5EF4-FFF2-40B4-BE49-F238E27FC236}">
                  <a16:creationId xmlns:a16="http://schemas.microsoft.com/office/drawing/2014/main" id="{D24F833A-3F83-4C60-B469-150DF66F015A}"/>
                </a:ext>
              </a:extLst>
            </p:cNvPr>
            <p:cNvCxnSpPr>
              <a:cxnSpLocks/>
            </p:cNvCxnSpPr>
            <p:nvPr/>
          </p:nvCxnSpPr>
          <p:spPr bwMode="auto">
            <a:xfrm>
              <a:off x="6638492" y="8115532"/>
              <a:ext cx="301896" cy="0"/>
            </a:xfrm>
            <a:prstGeom prst="line">
              <a:avLst/>
            </a:prstGeom>
            <a:grpFill/>
            <a:ln w="28575" cap="flat" cmpd="sng" algn="ctr">
              <a:solidFill>
                <a:schemeClr val="accent2"/>
              </a:solidFill>
              <a:prstDash val="solid"/>
              <a:round/>
              <a:headEnd type="none" w="med" len="med"/>
              <a:tailEnd type="none" w="med" len="med"/>
            </a:ln>
            <a:effectLst/>
          </p:spPr>
        </p:cxnSp>
        <p:sp>
          <p:nvSpPr>
            <p:cNvPr id="54" name="Oval 53">
              <a:extLst>
                <a:ext uri="{FF2B5EF4-FFF2-40B4-BE49-F238E27FC236}">
                  <a16:creationId xmlns:a16="http://schemas.microsoft.com/office/drawing/2014/main" id="{64EA30FB-F7D4-4AF1-93C0-95767026494D}"/>
                </a:ext>
              </a:extLst>
            </p:cNvPr>
            <p:cNvSpPr/>
            <p:nvPr/>
          </p:nvSpPr>
          <p:spPr bwMode="auto">
            <a:xfrm>
              <a:off x="6745649" y="8071741"/>
              <a:ext cx="87582" cy="87582"/>
            </a:xfrm>
            <a:prstGeom prst="ellipse">
              <a:avLst/>
            </a:prstGeom>
            <a:grpFill/>
            <a:ln w="0">
              <a:solidFill>
                <a:schemeClr val="accent2"/>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57" name="Straight Connector 56">
            <a:extLst>
              <a:ext uri="{FF2B5EF4-FFF2-40B4-BE49-F238E27FC236}">
                <a16:creationId xmlns:a16="http://schemas.microsoft.com/office/drawing/2014/main" id="{6BABF339-EAE1-4F7C-B03A-0208BF77AE7B}"/>
              </a:ext>
            </a:extLst>
          </p:cNvPr>
          <p:cNvCxnSpPr>
            <a:cxnSpLocks/>
          </p:cNvCxnSpPr>
          <p:nvPr/>
        </p:nvCxnSpPr>
        <p:spPr bwMode="auto">
          <a:xfrm flipH="1">
            <a:off x="8284920" y="2317357"/>
            <a:ext cx="297569" cy="0"/>
          </a:xfrm>
          <a:prstGeom prst="line">
            <a:avLst/>
          </a:prstGeom>
          <a:noFill/>
          <a:ln w="28575" cap="flat" cmpd="sng" algn="ctr">
            <a:solidFill>
              <a:schemeClr val="tx2">
                <a:lumMod val="75000"/>
              </a:schemeClr>
            </a:solidFill>
            <a:prstDash val="sysDot"/>
            <a:round/>
            <a:headEnd type="none" w="med" len="med"/>
            <a:tailEnd type="none" w="med" len="med"/>
          </a:ln>
          <a:effectLst/>
        </p:spPr>
      </p:cxnSp>
      <p:grpSp>
        <p:nvGrpSpPr>
          <p:cNvPr id="52" name="Group 51">
            <a:extLst>
              <a:ext uri="{FF2B5EF4-FFF2-40B4-BE49-F238E27FC236}">
                <a16:creationId xmlns:a16="http://schemas.microsoft.com/office/drawing/2014/main" id="{59BA81AA-8EBE-4BBE-9502-00CC1D808A68}"/>
              </a:ext>
            </a:extLst>
          </p:cNvPr>
          <p:cNvGrpSpPr/>
          <p:nvPr/>
        </p:nvGrpSpPr>
        <p:grpSpPr>
          <a:xfrm>
            <a:off x="8284920" y="2702313"/>
            <a:ext cx="324303" cy="84984"/>
            <a:chOff x="8863139" y="8074339"/>
            <a:chExt cx="301896" cy="84984"/>
          </a:xfrm>
          <a:solidFill>
            <a:schemeClr val="accent1"/>
          </a:solidFill>
        </p:grpSpPr>
        <p:cxnSp>
          <p:nvCxnSpPr>
            <p:cNvPr id="53" name="Straight Connector 52">
              <a:extLst>
                <a:ext uri="{FF2B5EF4-FFF2-40B4-BE49-F238E27FC236}">
                  <a16:creationId xmlns:a16="http://schemas.microsoft.com/office/drawing/2014/main" id="{63DEAC77-0330-47E6-810A-B8843098B9D8}"/>
                </a:ext>
              </a:extLst>
            </p:cNvPr>
            <p:cNvCxnSpPr>
              <a:cxnSpLocks/>
            </p:cNvCxnSpPr>
            <p:nvPr/>
          </p:nvCxnSpPr>
          <p:spPr bwMode="auto">
            <a:xfrm>
              <a:off x="8863139" y="8116831"/>
              <a:ext cx="301896" cy="0"/>
            </a:xfrm>
            <a:prstGeom prst="line">
              <a:avLst/>
            </a:prstGeom>
            <a:grpFill/>
            <a:ln w="28575" cap="flat" cmpd="sng" algn="ctr">
              <a:solidFill>
                <a:schemeClr val="accent1"/>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78768592-0C49-42AC-93DF-28E6E4CD1AD0}"/>
                </a:ext>
              </a:extLst>
            </p:cNvPr>
            <p:cNvSpPr/>
            <p:nvPr/>
          </p:nvSpPr>
          <p:spPr bwMode="auto">
            <a:xfrm>
              <a:off x="8971595" y="8074339"/>
              <a:ext cx="84984" cy="84984"/>
            </a:xfrm>
            <a:prstGeom prst="rect">
              <a:avLst/>
            </a:prstGeom>
            <a:grp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60" name="Straight Connector 59">
            <a:extLst>
              <a:ext uri="{FF2B5EF4-FFF2-40B4-BE49-F238E27FC236}">
                <a16:creationId xmlns:a16="http://schemas.microsoft.com/office/drawing/2014/main" id="{64D08756-B3DF-401F-8E57-3FAE47BC33FA}"/>
              </a:ext>
            </a:extLst>
          </p:cNvPr>
          <p:cNvCxnSpPr>
            <a:cxnSpLocks/>
          </p:cNvCxnSpPr>
          <p:nvPr/>
        </p:nvCxnSpPr>
        <p:spPr bwMode="auto">
          <a:xfrm flipH="1">
            <a:off x="8284920" y="3580995"/>
            <a:ext cx="297569" cy="0"/>
          </a:xfrm>
          <a:prstGeom prst="line">
            <a:avLst/>
          </a:prstGeom>
          <a:noFill/>
          <a:ln w="28575" cap="flat" cmpd="sng" algn="ctr">
            <a:solidFill>
              <a:schemeClr val="bg1"/>
            </a:solidFill>
            <a:prstDash val="sysDash"/>
            <a:round/>
            <a:headEnd type="none" w="med" len="med"/>
            <a:tailEnd type="none" w="med" len="med"/>
          </a:ln>
          <a:effectLst/>
        </p:spPr>
      </p:cxnSp>
      <p:sp>
        <p:nvSpPr>
          <p:cNvPr id="88" name="TextBox 87">
            <a:extLst>
              <a:ext uri="{FF2B5EF4-FFF2-40B4-BE49-F238E27FC236}">
                <a16:creationId xmlns:a16="http://schemas.microsoft.com/office/drawing/2014/main" id="{2DDC6A93-66A9-4C3D-A712-919E58B404BE}"/>
              </a:ext>
            </a:extLst>
          </p:cNvPr>
          <p:cNvSpPr txBox="1"/>
          <p:nvPr/>
        </p:nvSpPr>
        <p:spPr bwMode="auto">
          <a:xfrm>
            <a:off x="8641009" y="3390892"/>
            <a:ext cx="172739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90</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SARS-CoV-2</a:t>
            </a:r>
          </a:p>
        </p:txBody>
      </p:sp>
      <p:sp>
        <p:nvSpPr>
          <p:cNvPr id="89" name="TextBox 88">
            <a:extLst>
              <a:ext uri="{FF2B5EF4-FFF2-40B4-BE49-F238E27FC236}">
                <a16:creationId xmlns:a16="http://schemas.microsoft.com/office/drawing/2014/main" id="{27FC4587-A8E8-4893-A75D-A9F245807B31}"/>
              </a:ext>
            </a:extLst>
          </p:cNvPr>
          <p:cNvSpPr txBox="1"/>
          <p:nvPr/>
        </p:nvSpPr>
        <p:spPr bwMode="auto">
          <a:xfrm>
            <a:off x="8641009" y="2126272"/>
            <a:ext cx="140698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NOAEL (C</a:t>
            </a:r>
            <a:r>
              <a:rPr kumimoji="0" lang="en-US" sz="18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max</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Tree>
    <p:extLst>
      <p:ext uri="{BB962C8B-B14F-4D97-AF65-F5344CB8AC3E}">
        <p14:creationId xmlns:p14="http://schemas.microsoft.com/office/powerpoint/2010/main" val="14781607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EPIC-HR: </a:t>
            </a:r>
            <a:r>
              <a:rPr lang="en-US" dirty="0"/>
              <a:t>Nirmatrelvir</a:t>
            </a:r>
            <a:r>
              <a:rPr lang="en-US" altLang="en-US" dirty="0"/>
              <a:t> + RTV for </a:t>
            </a:r>
            <a:br>
              <a:rPr lang="en-US" altLang="en-US" dirty="0"/>
            </a:br>
            <a:r>
              <a:rPr lang="en-US" altLang="en-US" dirty="0"/>
              <a:t>Nonhospitalized Patients With COVID-19  </a:t>
            </a:r>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p:txBody>
          <a:bodyPr rtlCol="0">
            <a:noAutofit/>
          </a:bodyPr>
          <a:lstStyle/>
          <a:p>
            <a:pPr marL="171450" indent="-171450">
              <a:lnSpc>
                <a:spcPct val="110000"/>
              </a:lnSpc>
              <a:spcBef>
                <a:spcPts val="500"/>
              </a:spcBef>
              <a:spcAft>
                <a:spcPct val="0"/>
              </a:spcAf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placebo-controlled, double-blind phase III trial</a:t>
            </a:r>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endParaRPr lang="en-US" sz="2000" dirty="0"/>
          </a:p>
          <a:p>
            <a:pPr marL="0" indent="0">
              <a:lnSpc>
                <a:spcPct val="110000"/>
              </a:lnSpc>
              <a:spcBef>
                <a:spcPts val="500"/>
              </a:spcBef>
              <a:spcAft>
                <a:spcPct val="0"/>
              </a:spcAft>
              <a:buNone/>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endParaRPr lang="en-US" sz="2000" dirty="0"/>
          </a:p>
          <a:p>
            <a:pPr marL="171450" indent="-171450">
              <a:lnSpc>
                <a:spcPct val="110000"/>
              </a:lnSpc>
              <a:spcBef>
                <a:spcPts val="500"/>
              </a:spcBef>
              <a:spcAft>
                <a:spcPct val="0"/>
              </a:spcAft>
              <a:defRPr/>
            </a:pPr>
            <a:r>
              <a:rPr lang="en-US" sz="2000" b="1" dirty="0"/>
              <a:t>Inclusion criteria: </a:t>
            </a:r>
            <a:r>
              <a:rPr lang="en-US" sz="2000" dirty="0"/>
              <a:t>age 18-59 yr must have ≥1 characteristic or comorbidity associated with increased risk of developing severe illness from COVID-19; age ≥60 yr was a risk factor</a:t>
            </a:r>
          </a:p>
          <a:p>
            <a:pPr marL="171450" indent="-171450">
              <a:lnSpc>
                <a:spcPct val="110000"/>
              </a:lnSpc>
              <a:spcBef>
                <a:spcPts val="500"/>
              </a:spcBef>
              <a:spcAft>
                <a:spcPct val="0"/>
              </a:spcAft>
              <a:defRPr/>
            </a:pPr>
            <a:r>
              <a:rPr lang="en-US" sz="2000" b="1" dirty="0"/>
              <a:t>Primary endpoints: </a:t>
            </a:r>
            <a:r>
              <a:rPr lang="en-US" sz="2000" dirty="0"/>
              <a:t>percentage of hospitalizations and/or deaths by Day 28</a:t>
            </a:r>
          </a:p>
          <a:p>
            <a:pPr marL="171450" indent="-171450">
              <a:lnSpc>
                <a:spcPct val="110000"/>
              </a:lnSpc>
              <a:spcBef>
                <a:spcPts val="500"/>
              </a:spcBef>
              <a:spcAft>
                <a:spcPct val="0"/>
              </a:spcAft>
              <a:defRPr/>
            </a:pPr>
            <a:r>
              <a:rPr lang="en-US" sz="2000" b="1" dirty="0"/>
              <a:t>Secondary endpoints: </a:t>
            </a:r>
            <a:r>
              <a:rPr lang="en-US" sz="2000" dirty="0"/>
              <a:t>adverse events</a:t>
            </a:r>
          </a:p>
          <a:p>
            <a:pPr marL="0" indent="0">
              <a:lnSpc>
                <a:spcPct val="110000"/>
              </a:lnSpc>
              <a:spcBef>
                <a:spcPts val="500"/>
              </a:spcBef>
              <a:spcAft>
                <a:spcPct val="0"/>
              </a:spcAft>
              <a:buNone/>
              <a:defRPr/>
            </a:pPr>
            <a:endParaRPr lang="en-US" sz="2000" dirty="0"/>
          </a:p>
        </p:txBody>
      </p:sp>
      <p:sp>
        <p:nvSpPr>
          <p:cNvPr id="32" name="TextBox 31">
            <a:extLst>
              <a:ext uri="{FF2B5EF4-FFF2-40B4-BE49-F238E27FC236}">
                <a16:creationId xmlns:a16="http://schemas.microsoft.com/office/drawing/2014/main" id="{D7BAEC61-72A5-4D1A-B326-6E896AE10BAA}"/>
              </a:ext>
            </a:extLst>
          </p:cNvPr>
          <p:cNvSpPr txBox="1"/>
          <p:nvPr/>
        </p:nvSpPr>
        <p:spPr bwMode="auto">
          <a:xfrm>
            <a:off x="3593839" y="2047783"/>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 </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19138" y="2956074"/>
            <a:ext cx="24295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laboratory-confirmed SARS-CoV-2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2246)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146388" y="2591179"/>
            <a:ext cx="3109613" cy="697346"/>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Nirmatrelvir + RTV</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Q12H</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180617" y="3431104"/>
            <a:ext cx="885824" cy="16351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7534101" y="3117842"/>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3181982" y="3107229"/>
            <a:ext cx="885824" cy="7021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25">
            <a:extLst>
              <a:ext uri="{FF2B5EF4-FFF2-40B4-BE49-F238E27FC236}">
                <a16:creationId xmlns:a16="http://schemas.microsoft.com/office/drawing/2014/main" id="{6D5D439C-3DFF-4928-9D68-DA11644E074C}"/>
              </a:ext>
            </a:extLst>
          </p:cNvPr>
          <p:cNvSpPr>
            <a:spLocks noChangeArrowheads="1"/>
          </p:cNvSpPr>
          <p:nvPr/>
        </p:nvSpPr>
        <p:spPr bwMode="auto">
          <a:xfrm>
            <a:off x="4146388" y="3450609"/>
            <a:ext cx="3109613" cy="697345"/>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Q12H</a:t>
            </a:r>
          </a:p>
        </p:txBody>
      </p:sp>
      <p:sp>
        <p:nvSpPr>
          <p:cNvPr id="36" name="TextBox 35">
            <a:extLst>
              <a:ext uri="{FF2B5EF4-FFF2-40B4-BE49-F238E27FC236}">
                <a16:creationId xmlns:a16="http://schemas.microsoft.com/office/drawing/2014/main" id="{AB304998-E77E-4E56-B158-71979C5314A9}"/>
              </a:ext>
            </a:extLst>
          </p:cNvPr>
          <p:cNvSpPr txBox="1"/>
          <p:nvPr/>
        </p:nvSpPr>
        <p:spPr bwMode="auto">
          <a:xfrm>
            <a:off x="7897353" y="2301621"/>
            <a:ext cx="2121513" cy="2446824"/>
          </a:xfrm>
          <a:prstGeom prst="rect">
            <a:avLst/>
          </a:prstGeom>
          <a:noFill/>
          <a:ln w="127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5C71CD20-6C21-46FE-AC15-E83AFD106566}"/>
              </a:ext>
            </a:extLst>
          </p:cNvPr>
          <p:cNvSpPr txBox="1"/>
          <p:nvPr/>
        </p:nvSpPr>
        <p:spPr bwMode="auto">
          <a:xfrm>
            <a:off x="7363032" y="1832261"/>
            <a:ext cx="14595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28</a:t>
            </a:r>
          </a:p>
        </p:txBody>
      </p:sp>
      <p:sp>
        <p:nvSpPr>
          <p:cNvPr id="26" name="Line 54">
            <a:extLst>
              <a:ext uri="{FF2B5EF4-FFF2-40B4-BE49-F238E27FC236}">
                <a16:creationId xmlns:a16="http://schemas.microsoft.com/office/drawing/2014/main" id="{D4655166-81CB-4563-AC89-25F2DCF49278}"/>
              </a:ext>
            </a:extLst>
          </p:cNvPr>
          <p:cNvSpPr>
            <a:spLocks noChangeShapeType="1"/>
          </p:cNvSpPr>
          <p:nvPr/>
        </p:nvSpPr>
        <p:spPr bwMode="auto">
          <a:xfrm>
            <a:off x="8092824" y="2312401"/>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2A85BA4D-6E53-4968-A989-7BB65B766D01}"/>
              </a:ext>
            </a:extLst>
          </p:cNvPr>
          <p:cNvSpPr txBox="1"/>
          <p:nvPr/>
        </p:nvSpPr>
        <p:spPr bwMode="auto">
          <a:xfrm>
            <a:off x="6447266" y="2047704"/>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5</a:t>
            </a:r>
            <a:endParaRPr kumimoji="0" lang="en-US"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54">
            <a:extLst>
              <a:ext uri="{FF2B5EF4-FFF2-40B4-BE49-F238E27FC236}">
                <a16:creationId xmlns:a16="http://schemas.microsoft.com/office/drawing/2014/main" id="{C0A1AFC5-2D36-47DE-9AF4-96B573B989BD}"/>
              </a:ext>
            </a:extLst>
          </p:cNvPr>
          <p:cNvSpPr>
            <a:spLocks noChangeShapeType="1"/>
          </p:cNvSpPr>
          <p:nvPr/>
        </p:nvSpPr>
        <p:spPr bwMode="auto">
          <a:xfrm>
            <a:off x="7208766" y="2312401"/>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4E5B24C0-5640-4A8F-9DE4-7B0B4376FB67}"/>
              </a:ext>
            </a:extLst>
          </p:cNvPr>
          <p:cNvSpPr>
            <a:spLocks noChangeShapeType="1"/>
          </p:cNvSpPr>
          <p:nvPr/>
        </p:nvSpPr>
        <p:spPr bwMode="auto">
          <a:xfrm>
            <a:off x="4153176" y="230156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9B499BBE-36E7-4841-BD2D-A8E02173A7DF}"/>
              </a:ext>
            </a:extLst>
          </p:cNvPr>
          <p:cNvSpPr txBox="1"/>
          <p:nvPr/>
        </p:nvSpPr>
        <p:spPr bwMode="auto">
          <a:xfrm>
            <a:off x="8958110" y="2047704"/>
            <a:ext cx="173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24</a:t>
            </a:r>
          </a:p>
        </p:txBody>
      </p:sp>
      <p:sp>
        <p:nvSpPr>
          <p:cNvPr id="31" name="Line 54">
            <a:extLst>
              <a:ext uri="{FF2B5EF4-FFF2-40B4-BE49-F238E27FC236}">
                <a16:creationId xmlns:a16="http://schemas.microsoft.com/office/drawing/2014/main" id="{7BD69F17-F7D5-4734-AEB4-22391252E86F}"/>
              </a:ext>
            </a:extLst>
          </p:cNvPr>
          <p:cNvSpPr>
            <a:spLocks noChangeShapeType="1"/>
          </p:cNvSpPr>
          <p:nvPr/>
        </p:nvSpPr>
        <p:spPr bwMode="auto">
          <a:xfrm>
            <a:off x="9864264" y="2332974"/>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Text Box 11">
            <a:extLst>
              <a:ext uri="{FF2B5EF4-FFF2-40B4-BE49-F238E27FC236}">
                <a16:creationId xmlns:a16="http://schemas.microsoft.com/office/drawing/2014/main" id="{B20EF44F-8EEB-4E56-8A97-D184926465D3}"/>
              </a:ext>
            </a:extLst>
          </p:cNvPr>
          <p:cNvSpPr txBox="1">
            <a:spLocks noChangeArrowheads="1"/>
          </p:cNvSpPr>
          <p:nvPr/>
        </p:nvSpPr>
        <p:spPr bwMode="auto">
          <a:xfrm>
            <a:off x="425769" y="640987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Hammond. NEJM. 2022;[</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39" name="Text Box 29">
            <a:extLst>
              <a:ext uri="{FF2B5EF4-FFF2-40B4-BE49-F238E27FC236}">
                <a16:creationId xmlns:a16="http://schemas.microsoft.com/office/drawing/2014/main" id="{379D41A7-4BA3-4099-9A17-29B30F5B5D42}"/>
              </a:ext>
            </a:extLst>
          </p:cNvPr>
          <p:cNvSpPr txBox="1">
            <a:spLocks noChangeArrowheads="1"/>
          </p:cNvSpPr>
          <p:nvPr/>
        </p:nvSpPr>
        <p:spPr bwMode="auto">
          <a:xfrm>
            <a:off x="2128184" y="2343954"/>
            <a:ext cx="2040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time since onset of signs/symptoms</a:t>
            </a:r>
          </a:p>
        </p:txBody>
      </p:sp>
      <p:grpSp>
        <p:nvGrpSpPr>
          <p:cNvPr id="24" name="Group 1">
            <a:extLst>
              <a:ext uri="{FF2B5EF4-FFF2-40B4-BE49-F238E27FC236}">
                <a16:creationId xmlns:a16="http://schemas.microsoft.com/office/drawing/2014/main" id="{1CD35AC4-A1D0-D075-2839-77C538F12F68}"/>
              </a:ext>
            </a:extLst>
          </p:cNvPr>
          <p:cNvGrpSpPr>
            <a:grpSpLocks/>
          </p:cNvGrpSpPr>
          <p:nvPr/>
        </p:nvGrpSpPr>
        <p:grpSpPr bwMode="auto">
          <a:xfrm>
            <a:off x="9392911" y="6213768"/>
            <a:ext cx="2488502" cy="449064"/>
            <a:chOff x="9602074" y="3550251"/>
            <a:chExt cx="2488502" cy="449257"/>
          </a:xfrm>
        </p:grpSpPr>
        <p:pic>
          <p:nvPicPr>
            <p:cNvPr id="37" name="Picture 36">
              <a:extLst>
                <a:ext uri="{FF2B5EF4-FFF2-40B4-BE49-F238E27FC236}">
                  <a16:creationId xmlns:a16="http://schemas.microsoft.com/office/drawing/2014/main" id="{94E2CE87-D25D-0161-3104-C115C80EB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40" name="Rectangle 8">
              <a:extLst>
                <a:ext uri="{FF2B5EF4-FFF2-40B4-BE49-F238E27FC236}">
                  <a16:creationId xmlns:a16="http://schemas.microsoft.com/office/drawing/2014/main" id="{1C0C7365-FE0C-9E10-8966-57DB1DFA30D4}"/>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963985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EPIC-HR: Day 28 Final Efficacy Analysis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53938" cy="4650686"/>
          </a:xfrm>
        </p:spPr>
        <p:txBody>
          <a:bodyPr/>
          <a:lstStyle/>
          <a:p>
            <a:r>
              <a:rPr lang="en-US" altLang="en-US" sz="2000" dirty="0"/>
              <a:t>In </a:t>
            </a:r>
            <a:r>
              <a:rPr lang="en-US" altLang="en-US" sz="2000" dirty="0" err="1"/>
              <a:t>nonhospitalized</a:t>
            </a:r>
            <a:r>
              <a:rPr lang="en-US" altLang="en-US" sz="2000" dirty="0"/>
              <a:t>, at-risk patients with mild to moderate COVID-19, nirmatrelvir + RTV dosed </a:t>
            </a:r>
            <a:br>
              <a:rPr lang="en-US" altLang="en-US" sz="2000" dirty="0"/>
            </a:br>
            <a:r>
              <a:rPr lang="en-US" altLang="en-US" sz="2000" dirty="0"/>
              <a:t>every 12 hr for 5 days </a:t>
            </a:r>
            <a:r>
              <a:rPr lang="en-US" altLang="en-US" sz="2000" b="1" dirty="0">
                <a:solidFill>
                  <a:schemeClr val="accent3"/>
                </a:solidFill>
              </a:rPr>
              <a:t>reduced risk of hospitalization or death by 89% </a:t>
            </a:r>
            <a:r>
              <a:rPr lang="en-US" altLang="en-US" sz="2000" dirty="0"/>
              <a:t>(</a:t>
            </a:r>
            <a:r>
              <a:rPr lang="en-US" altLang="en-US" sz="2000" i="1" dirty="0"/>
              <a:t>P </a:t>
            </a:r>
            <a:r>
              <a:rPr lang="en-US" altLang="en-US" sz="2000" dirty="0"/>
              <a:t>= .001) when started within </a:t>
            </a:r>
            <a:br>
              <a:rPr lang="en-US" altLang="en-US" sz="2000" dirty="0"/>
            </a:br>
            <a:r>
              <a:rPr lang="en-US" altLang="en-US" sz="2000" dirty="0"/>
              <a:t>3 days of symptom onset (88% when started within 5 days)</a:t>
            </a:r>
          </a:p>
          <a:p>
            <a:endParaRPr lang="en-US" altLang="en-US" sz="2000" dirty="0"/>
          </a:p>
          <a:p>
            <a:endParaRPr lang="en-US" altLang="en-US" sz="2000" dirty="0"/>
          </a:p>
          <a:p>
            <a:endParaRPr lang="en-US" altLang="en-US" sz="2000" dirty="0"/>
          </a:p>
          <a:p>
            <a:endParaRPr lang="en-US" altLang="en-US" sz="2000" dirty="0"/>
          </a:p>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lang="en-US" altLang="en-US" sz="2000" b="0" kern="0" dirty="0">
                <a:solidFill>
                  <a:srgbClr val="000000"/>
                </a:solidFill>
              </a:rPr>
              <a:t>Safety analysis</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fewer serious AEs and study drug discontinuations with nirmatrelvir + RTV vs placebo (1.6% vs 6.6% and 2.1% vs 4.2%, respectively)</a:t>
            </a:r>
          </a:p>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Owing to positive results, DSMB stopped recruitment early</a:t>
            </a:r>
          </a:p>
          <a:p>
            <a:pPr>
              <a:spcBef>
                <a:spcPts val="700"/>
              </a:spcBef>
              <a:buClr>
                <a:srgbClr val="000000"/>
              </a:buClr>
              <a:defRPr/>
            </a:pPr>
            <a:r>
              <a:rPr lang="en-US" altLang="en-US" sz="2000" kern="0" dirty="0">
                <a:solidFill>
                  <a:srgbClr val="000000"/>
                </a:solidFill>
              </a:rPr>
              <a:t>EUA in </a:t>
            </a:r>
            <a:r>
              <a:rPr lang="en-US" altLang="en-US" sz="2000" dirty="0" err="1">
                <a:solidFill>
                  <a:srgbClr val="000000"/>
                </a:solidFill>
              </a:rPr>
              <a:t>nonhospitalized</a:t>
            </a:r>
            <a:r>
              <a:rPr lang="en-US" altLang="en-US" sz="2000" dirty="0">
                <a:solidFill>
                  <a:srgbClr val="000000"/>
                </a:solidFill>
              </a:rPr>
              <a:t> patients </a:t>
            </a:r>
            <a:r>
              <a:rPr lang="en-US" altLang="en-US" sz="2000" kern="0" dirty="0">
                <a:solidFill>
                  <a:srgbClr val="000000"/>
                </a:solidFill>
              </a:rPr>
              <a:t>issued by the FDA on December 22, 2021</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buNone/>
            </a:pP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1129"/>
            <a:ext cx="89785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Hammond. NEJM. 2022;[</a:t>
            </a:r>
            <a:r>
              <a:rPr kumimoji="0" lang="en-US" altLang="en-US" sz="11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Epub</a:t>
            </a:r>
            <a:r>
              <a:rPr kumimoji="0" lang="en-US" altLang="en-US" sz="11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0" name="Group 32">
            <a:extLst>
              <a:ext uri="{FF2B5EF4-FFF2-40B4-BE49-F238E27FC236}">
                <a16:creationId xmlns:a16="http://schemas.microsoft.com/office/drawing/2014/main" id="{90AE541F-EF89-4CF8-8C63-363150C212A0}"/>
              </a:ext>
            </a:extLst>
          </p:cNvPr>
          <p:cNvGraphicFramePr>
            <a:graphicFrameLocks noGrp="1"/>
          </p:cNvGraphicFramePr>
          <p:nvPr>
            <p:extLst>
              <p:ext uri="{D42A27DB-BD31-4B8C-83A1-F6EECF244321}">
                <p14:modId xmlns:p14="http://schemas.microsoft.com/office/powerpoint/2010/main" val="3753764742"/>
              </p:ext>
            </p:extLst>
          </p:nvPr>
        </p:nvGraphicFramePr>
        <p:xfrm>
          <a:off x="524699" y="2398107"/>
          <a:ext cx="11238029" cy="2080324"/>
        </p:xfrm>
        <a:graphic>
          <a:graphicData uri="http://schemas.openxmlformats.org/drawingml/2006/table">
            <a:tbl>
              <a:tblPr/>
              <a:tblGrid>
                <a:gridCol w="2109413">
                  <a:extLst>
                    <a:ext uri="{9D8B030D-6E8A-4147-A177-3AD203B41FA5}">
                      <a16:colId xmlns:a16="http://schemas.microsoft.com/office/drawing/2014/main" val="20000"/>
                    </a:ext>
                  </a:extLst>
                </a:gridCol>
                <a:gridCol w="2085609">
                  <a:extLst>
                    <a:ext uri="{9D8B030D-6E8A-4147-A177-3AD203B41FA5}">
                      <a16:colId xmlns:a16="http://schemas.microsoft.com/office/drawing/2014/main" val="20001"/>
                    </a:ext>
                  </a:extLst>
                </a:gridCol>
                <a:gridCol w="1160046">
                  <a:extLst>
                    <a:ext uri="{9D8B030D-6E8A-4147-A177-3AD203B41FA5}">
                      <a16:colId xmlns:a16="http://schemas.microsoft.com/office/drawing/2014/main" val="20002"/>
                    </a:ext>
                  </a:extLst>
                </a:gridCol>
                <a:gridCol w="994048">
                  <a:extLst>
                    <a:ext uri="{9D8B030D-6E8A-4147-A177-3AD203B41FA5}">
                      <a16:colId xmlns:a16="http://schemas.microsoft.com/office/drawing/2014/main" val="1656911047"/>
                    </a:ext>
                  </a:extLst>
                </a:gridCol>
                <a:gridCol w="2189645">
                  <a:extLst>
                    <a:ext uri="{9D8B030D-6E8A-4147-A177-3AD203B41FA5}">
                      <a16:colId xmlns:a16="http://schemas.microsoft.com/office/drawing/2014/main" val="4293072832"/>
                    </a:ext>
                  </a:extLst>
                </a:gridCol>
                <a:gridCol w="1652986">
                  <a:extLst>
                    <a:ext uri="{9D8B030D-6E8A-4147-A177-3AD203B41FA5}">
                      <a16:colId xmlns:a16="http://schemas.microsoft.com/office/drawing/2014/main" val="4165261097"/>
                    </a:ext>
                  </a:extLst>
                </a:gridCol>
                <a:gridCol w="1046282">
                  <a:extLst>
                    <a:ext uri="{9D8B030D-6E8A-4147-A177-3AD203B41FA5}">
                      <a16:colId xmlns:a16="http://schemas.microsoft.com/office/drawing/2014/main" val="316583813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Started by Day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Started by Day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Nirmatrelvir + RTV</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697)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682)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Nirmatrelvir + RTV</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1039)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1046)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2683893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Hospitalization or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cxnSp>
        <p:nvCxnSpPr>
          <p:cNvPr id="3" name="Straight Connector 2">
            <a:extLst>
              <a:ext uri="{FF2B5EF4-FFF2-40B4-BE49-F238E27FC236}">
                <a16:creationId xmlns:a16="http://schemas.microsoft.com/office/drawing/2014/main" id="{FF0EC370-A861-406A-A0AA-A61AE50D058A}"/>
              </a:ext>
            </a:extLst>
          </p:cNvPr>
          <p:cNvCxnSpPr>
            <a:cxnSpLocks/>
          </p:cNvCxnSpPr>
          <p:nvPr/>
        </p:nvCxnSpPr>
        <p:spPr bwMode="auto">
          <a:xfrm>
            <a:off x="2693750" y="2799374"/>
            <a:ext cx="4106442" cy="0"/>
          </a:xfrm>
          <a:prstGeom prst="line">
            <a:avLst/>
          </a:prstGeom>
          <a:noFill/>
          <a:ln w="28575"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B210914-EFC9-4265-A9B7-119C3671CBB3}"/>
              </a:ext>
            </a:extLst>
          </p:cNvPr>
          <p:cNvCxnSpPr>
            <a:cxnSpLocks/>
          </p:cNvCxnSpPr>
          <p:nvPr/>
        </p:nvCxnSpPr>
        <p:spPr bwMode="auto">
          <a:xfrm flipV="1">
            <a:off x="6959599" y="2799374"/>
            <a:ext cx="4707697" cy="1"/>
          </a:xfrm>
          <a:prstGeom prst="line">
            <a:avLst/>
          </a:prstGeom>
          <a:noFill/>
          <a:ln w="28575" cap="flat" cmpd="sng" algn="ctr">
            <a:solidFill>
              <a:schemeClr val="tx1"/>
            </a:solidFill>
            <a:prstDash val="solid"/>
            <a:round/>
            <a:headEnd type="none" w="med" len="med"/>
            <a:tailEnd type="none" w="med" len="med"/>
          </a:ln>
          <a:effectLst/>
        </p:spPr>
      </p:cxnSp>
      <p:sp>
        <p:nvSpPr>
          <p:cNvPr id="16" name="Rectangle 15">
            <a:extLst>
              <a:ext uri="{FF2B5EF4-FFF2-40B4-BE49-F238E27FC236}">
                <a16:creationId xmlns:a16="http://schemas.microsoft.com/office/drawing/2014/main" id="{2A4C99D0-A71E-457B-8039-BF2F06380350}"/>
              </a:ext>
            </a:extLst>
          </p:cNvPr>
          <p:cNvSpPr/>
          <p:nvPr/>
        </p:nvSpPr>
        <p:spPr bwMode="auto">
          <a:xfrm>
            <a:off x="604675" y="5207880"/>
            <a:ext cx="8146133" cy="830708"/>
          </a:xfrm>
          <a:prstGeom prst="rect">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2" name="Group 1">
            <a:extLst>
              <a:ext uri="{FF2B5EF4-FFF2-40B4-BE49-F238E27FC236}">
                <a16:creationId xmlns:a16="http://schemas.microsoft.com/office/drawing/2014/main" id="{F35FBC42-6172-F454-D068-193368F4AD56}"/>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2478B1BE-BE96-AAF6-707E-6C269D76F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122E935-B147-5C4E-ADAE-D70DDA462D2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7976481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C1BDA-B121-ADAC-0549-F5F27A702D6D}"/>
              </a:ext>
            </a:extLst>
          </p:cNvPr>
          <p:cNvSpPr>
            <a:spLocks noGrp="1"/>
          </p:cNvSpPr>
          <p:nvPr>
            <p:ph type="title"/>
          </p:nvPr>
        </p:nvSpPr>
        <p:spPr/>
        <p:txBody>
          <a:bodyPr/>
          <a:lstStyle/>
          <a:p>
            <a:r>
              <a:rPr lang="en-US" dirty="0"/>
              <a:t>Phase II/IIIb EPIC-SR Trial: Overview and Results</a:t>
            </a:r>
          </a:p>
        </p:txBody>
      </p:sp>
      <p:sp>
        <p:nvSpPr>
          <p:cNvPr id="3" name="Content Placeholder 2">
            <a:extLst>
              <a:ext uri="{FF2B5EF4-FFF2-40B4-BE49-F238E27FC236}">
                <a16:creationId xmlns:a16="http://schemas.microsoft.com/office/drawing/2014/main" id="{1EBB3B96-2F3B-560C-BB23-3BAD05BB7CF5}"/>
              </a:ext>
            </a:extLst>
          </p:cNvPr>
          <p:cNvSpPr>
            <a:spLocks noGrp="1"/>
          </p:cNvSpPr>
          <p:nvPr>
            <p:ph sz="half" idx="1"/>
          </p:nvPr>
        </p:nvSpPr>
        <p:spPr/>
        <p:txBody>
          <a:bodyPr/>
          <a:lstStyle/>
          <a:p>
            <a:r>
              <a:rPr lang="en-US" sz="2400" dirty="0"/>
              <a:t>1153 standard-risk patients with COVID-19, treated within nirmatrelvir plus ritonavir x 5 days of onset of symptoms</a:t>
            </a:r>
          </a:p>
          <a:p>
            <a:r>
              <a:rPr lang="en-US" sz="2400" dirty="0"/>
              <a:t>Standard-risk patients:</a:t>
            </a:r>
          </a:p>
          <a:p>
            <a:pPr lvl="1"/>
            <a:r>
              <a:rPr lang="en-US" sz="2200" dirty="0"/>
              <a:t>≥1 characteristic or underlying medical condition associated with increased risk of developing severe illness from COVID-19 </a:t>
            </a:r>
            <a:r>
              <a:rPr lang="en-US" sz="2200" b="1" dirty="0"/>
              <a:t>and</a:t>
            </a:r>
            <a:r>
              <a:rPr lang="en-US" sz="2200" dirty="0"/>
              <a:t> fully vaccinated</a:t>
            </a:r>
          </a:p>
        </p:txBody>
      </p:sp>
      <p:sp>
        <p:nvSpPr>
          <p:cNvPr id="4" name="Content Placeholder 3">
            <a:extLst>
              <a:ext uri="{FF2B5EF4-FFF2-40B4-BE49-F238E27FC236}">
                <a16:creationId xmlns:a16="http://schemas.microsoft.com/office/drawing/2014/main" id="{5B933EE7-6F87-6611-E381-CCFD7EC18179}"/>
              </a:ext>
            </a:extLst>
          </p:cNvPr>
          <p:cNvSpPr>
            <a:spLocks noGrp="1"/>
          </p:cNvSpPr>
          <p:nvPr>
            <p:ph sz="half" idx="2"/>
          </p:nvPr>
        </p:nvSpPr>
        <p:spPr>
          <a:xfrm>
            <a:off x="6252634" y="1496736"/>
            <a:ext cx="5337546" cy="4679462"/>
          </a:xfrm>
        </p:spPr>
        <p:txBody>
          <a:bodyPr/>
          <a:lstStyle/>
          <a:p>
            <a:r>
              <a:rPr lang="en-US" sz="2400" b="1" dirty="0"/>
              <a:t>Primary endpoint: </a:t>
            </a:r>
            <a:r>
              <a:rPr lang="en-US" sz="2400" dirty="0"/>
              <a:t>self-reported, sustained alleviation of all symptoms for 4 consecutive days </a:t>
            </a:r>
            <a:r>
              <a:rPr lang="en-US" sz="2400" b="1" dirty="0"/>
              <a:t>was not met </a:t>
            </a:r>
          </a:p>
          <a:p>
            <a:r>
              <a:rPr lang="en-US" sz="2400" b="1" dirty="0"/>
              <a:t>Secondary endpoint: </a:t>
            </a:r>
            <a:r>
              <a:rPr lang="en-US" sz="2400" dirty="0"/>
              <a:t>nominally significant 62% decrease in COVID-19–related medical visits/day for patients receiving nirmatrelvir plus ritonavir</a:t>
            </a:r>
          </a:p>
          <a:p>
            <a:r>
              <a:rPr lang="en-US" sz="2400" dirty="0"/>
              <a:t>Nonsignificant 57% reduction in hospitalizations and death in nirmatrelvir plus ritonavir-treated, vaccinated patients with ≥1 RF for severe COVID-19 (treatment arm: 3/361; placebo: 7/360)</a:t>
            </a:r>
          </a:p>
        </p:txBody>
      </p:sp>
      <p:sp>
        <p:nvSpPr>
          <p:cNvPr id="6" name="Text Box 15">
            <a:extLst>
              <a:ext uri="{FF2B5EF4-FFF2-40B4-BE49-F238E27FC236}">
                <a16:creationId xmlns:a16="http://schemas.microsoft.com/office/drawing/2014/main" id="{ACC89B14-96CF-977F-90DD-927C692B4AD3}"/>
              </a:ext>
            </a:extLst>
          </p:cNvPr>
          <p:cNvSpPr txBox="1">
            <a:spLocks noChangeArrowheads="1"/>
          </p:cNvSpPr>
          <p:nvPr/>
        </p:nvSpPr>
        <p:spPr bwMode="auto">
          <a:xfrm>
            <a:off x="442016"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Pfizer. Press release. June 14, 2022. Data not peer reviewed.</a:t>
            </a:r>
          </a:p>
        </p:txBody>
      </p:sp>
      <p:grpSp>
        <p:nvGrpSpPr>
          <p:cNvPr id="5" name="Group 4">
            <a:extLst>
              <a:ext uri="{FF2B5EF4-FFF2-40B4-BE49-F238E27FC236}">
                <a16:creationId xmlns:a16="http://schemas.microsoft.com/office/drawing/2014/main" id="{344CA6F9-EE7A-F68E-27BB-EBFED2FB8B6B}"/>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468ADE1F-475A-4EB3-8B16-34B1CF4BBA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690772E2-6478-F090-EE6F-AFE1A808B4A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9" name="Group 8">
            <a:extLst>
              <a:ext uri="{FF2B5EF4-FFF2-40B4-BE49-F238E27FC236}">
                <a16:creationId xmlns:a16="http://schemas.microsoft.com/office/drawing/2014/main" id="{549808D6-625F-001D-7D5C-89959275FF87}"/>
              </a:ext>
            </a:extLst>
          </p:cNvPr>
          <p:cNvGrpSpPr/>
          <p:nvPr/>
        </p:nvGrpSpPr>
        <p:grpSpPr>
          <a:xfrm>
            <a:off x="10671121" y="238227"/>
            <a:ext cx="1385412" cy="883824"/>
            <a:chOff x="10671121" y="238227"/>
            <a:chExt cx="1385412" cy="883824"/>
          </a:xfrm>
          <a:solidFill>
            <a:schemeClr val="accent3"/>
          </a:solidFill>
        </p:grpSpPr>
        <p:sp>
          <p:nvSpPr>
            <p:cNvPr id="12" name="Explosion: 8 Points 11">
              <a:extLst>
                <a:ext uri="{FF2B5EF4-FFF2-40B4-BE49-F238E27FC236}">
                  <a16:creationId xmlns:a16="http://schemas.microsoft.com/office/drawing/2014/main" id="{678B298B-0642-169B-37B0-634646D6EACA}"/>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C37FD7DD-9BAD-FEB0-5768-A64F0E8111DF}"/>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3244829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83AA4-AF03-296D-BE96-3644402D6AAF}"/>
              </a:ext>
            </a:extLst>
          </p:cNvPr>
          <p:cNvSpPr>
            <a:spLocks noGrp="1"/>
          </p:cNvSpPr>
          <p:nvPr>
            <p:ph type="title"/>
          </p:nvPr>
        </p:nvSpPr>
        <p:spPr/>
        <p:txBody>
          <a:bodyPr/>
          <a:lstStyle/>
          <a:p>
            <a:r>
              <a:rPr lang="en-US" dirty="0"/>
              <a:t>FDA Authorizes Pharmacists to Prescribe       </a:t>
            </a:r>
            <a:r>
              <a:rPr lang="en-US" dirty="0" err="1"/>
              <a:t>Nirmatrelvir</a:t>
            </a:r>
            <a:r>
              <a:rPr lang="en-US" dirty="0"/>
              <a:t> Plus Ritonavir</a:t>
            </a:r>
          </a:p>
        </p:txBody>
      </p:sp>
      <p:sp>
        <p:nvSpPr>
          <p:cNvPr id="3" name="Content Placeholder 2">
            <a:extLst>
              <a:ext uri="{FF2B5EF4-FFF2-40B4-BE49-F238E27FC236}">
                <a16:creationId xmlns:a16="http://schemas.microsoft.com/office/drawing/2014/main" id="{35401240-7B80-4AB7-0811-BDC8CE00ABD8}"/>
              </a:ext>
            </a:extLst>
          </p:cNvPr>
          <p:cNvSpPr>
            <a:spLocks noGrp="1"/>
          </p:cNvSpPr>
          <p:nvPr>
            <p:ph idx="1"/>
          </p:nvPr>
        </p:nvSpPr>
        <p:spPr/>
        <p:txBody>
          <a:bodyPr/>
          <a:lstStyle/>
          <a:p>
            <a:r>
              <a:rPr lang="en-US" dirty="0"/>
              <a:t>Nirmatrelvir plus ritonavir EUA updated to authorize state-licensed pharmacists to prescribe to eligible patients</a:t>
            </a:r>
          </a:p>
          <a:p>
            <a:pPr lvl="1"/>
            <a:r>
              <a:rPr lang="en-US" b="1" dirty="0"/>
              <a:t>Goal is to expand access to timely treatment </a:t>
            </a:r>
            <a:r>
              <a:rPr lang="en-US" dirty="0"/>
              <a:t>since nirmatrelvir plus ritonavir must be initiated within 5 days of COVID-19 symptom onset</a:t>
            </a:r>
          </a:p>
          <a:p>
            <a:r>
              <a:rPr lang="en-US" dirty="0"/>
              <a:t>Pharmacists should refer patients to another authorized prescriber if:</a:t>
            </a:r>
          </a:p>
          <a:p>
            <a:pPr lvl="1"/>
            <a:r>
              <a:rPr lang="en-US" dirty="0"/>
              <a:t>Unable to assess renal and hepatic function</a:t>
            </a:r>
          </a:p>
          <a:p>
            <a:pPr lvl="1"/>
            <a:r>
              <a:rPr lang="en-US" dirty="0"/>
              <a:t>Drug interaction assessment is not possible</a:t>
            </a:r>
          </a:p>
          <a:p>
            <a:pPr lvl="1"/>
            <a:r>
              <a:rPr lang="en-US" dirty="0"/>
              <a:t>A medication modification needs to be made because of an interaction</a:t>
            </a:r>
          </a:p>
          <a:p>
            <a:pPr lvl="1"/>
            <a:r>
              <a:rPr lang="en-US" dirty="0"/>
              <a:t>Nirmatrelvir plus ritonavir is not an appropriate therapeutic option</a:t>
            </a:r>
          </a:p>
        </p:txBody>
      </p:sp>
      <p:sp>
        <p:nvSpPr>
          <p:cNvPr id="7" name="Text Box 15">
            <a:extLst>
              <a:ext uri="{FF2B5EF4-FFF2-40B4-BE49-F238E27FC236}">
                <a16:creationId xmlns:a16="http://schemas.microsoft.com/office/drawing/2014/main" id="{3457C78E-6478-2E8F-1549-5399E7F13788}"/>
              </a:ext>
            </a:extLst>
          </p:cNvPr>
          <p:cNvSpPr txBox="1">
            <a:spLocks noChangeArrowheads="1"/>
          </p:cNvSpPr>
          <p:nvPr/>
        </p:nvSpPr>
        <p:spPr bwMode="auto">
          <a:xfrm>
            <a:off x="451744" y="6392691"/>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fda.gov/news-events/press-announcements/coronavirus-covid-19-update-fda-authorizes-pharmacists-prescribe-paxlovid-certain-limitations </a:t>
            </a:r>
          </a:p>
        </p:txBody>
      </p:sp>
      <p:grpSp>
        <p:nvGrpSpPr>
          <p:cNvPr id="8" name="Group 7">
            <a:extLst>
              <a:ext uri="{FF2B5EF4-FFF2-40B4-BE49-F238E27FC236}">
                <a16:creationId xmlns:a16="http://schemas.microsoft.com/office/drawing/2014/main" id="{C8831D61-34DC-FA4C-A05E-2490CB9B01CC}"/>
              </a:ext>
            </a:extLst>
          </p:cNvPr>
          <p:cNvGrpSpPr/>
          <p:nvPr/>
        </p:nvGrpSpPr>
        <p:grpSpPr>
          <a:xfrm>
            <a:off x="9392911" y="6212702"/>
            <a:ext cx="2488502" cy="450134"/>
            <a:chOff x="9392911" y="6212702"/>
            <a:chExt cx="2488502" cy="450134"/>
          </a:xfrm>
        </p:grpSpPr>
        <p:pic>
          <p:nvPicPr>
            <p:cNvPr id="9" name="Picture 8" descr="Icon&#10;&#10;Description automatically generated">
              <a:extLst>
                <a:ext uri="{FF2B5EF4-FFF2-40B4-BE49-F238E27FC236}">
                  <a16:creationId xmlns:a16="http://schemas.microsoft.com/office/drawing/2014/main" id="{1BC08EEA-09C4-B9C4-29DA-B91074A29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0" name="Rectangle 8">
              <a:extLst>
                <a:ext uri="{FF2B5EF4-FFF2-40B4-BE49-F238E27FC236}">
                  <a16:creationId xmlns:a16="http://schemas.microsoft.com/office/drawing/2014/main" id="{9184C1B9-D0BE-45F5-FF0F-7AA26900D5C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1" name="Group 10">
            <a:extLst>
              <a:ext uri="{FF2B5EF4-FFF2-40B4-BE49-F238E27FC236}">
                <a16:creationId xmlns:a16="http://schemas.microsoft.com/office/drawing/2014/main" id="{7CE9D964-6332-432D-065D-60890A83A290}"/>
              </a:ext>
            </a:extLst>
          </p:cNvPr>
          <p:cNvGrpSpPr/>
          <p:nvPr/>
        </p:nvGrpSpPr>
        <p:grpSpPr>
          <a:xfrm>
            <a:off x="10671121" y="238227"/>
            <a:ext cx="1385412" cy="883824"/>
            <a:chOff x="10671121" y="238227"/>
            <a:chExt cx="1385412" cy="883824"/>
          </a:xfrm>
          <a:solidFill>
            <a:schemeClr val="accent3"/>
          </a:solidFill>
        </p:grpSpPr>
        <p:sp>
          <p:nvSpPr>
            <p:cNvPr id="12" name="Explosion: 8 Points 11">
              <a:extLst>
                <a:ext uri="{FF2B5EF4-FFF2-40B4-BE49-F238E27FC236}">
                  <a16:creationId xmlns:a16="http://schemas.microsoft.com/office/drawing/2014/main" id="{F64344EA-0701-C909-B5BC-1225153FE418}"/>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C3D96A77-3C95-D409-886C-C5086BF96F0F}"/>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4815698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FDA EUA for </a:t>
            </a:r>
            <a:r>
              <a:rPr lang="en-US" altLang="en-US" sz="3600" dirty="0"/>
              <a:t>Nirmatrelvir + Ritonavir</a:t>
            </a:r>
            <a:endParaRPr lang="en-US" dirty="0"/>
          </a:p>
        </p:txBody>
      </p:sp>
      <p:sp>
        <p:nvSpPr>
          <p:cNvPr id="3" name="Content Placeholder 2">
            <a:extLst>
              <a:ext uri="{FF2B5EF4-FFF2-40B4-BE49-F238E27FC236}">
                <a16:creationId xmlns:a16="http://schemas.microsoft.com/office/drawing/2014/main" id="{C9EE760D-0569-4C28-8AEC-499CBF59592C}"/>
              </a:ext>
            </a:extLst>
          </p:cNvPr>
          <p:cNvSpPr>
            <a:spLocks noGrp="1"/>
          </p:cNvSpPr>
          <p:nvPr>
            <p:ph idx="1"/>
          </p:nvPr>
        </p:nvSpPr>
        <p:spPr>
          <a:xfrm>
            <a:off x="604675" y="940722"/>
            <a:ext cx="10877529" cy="5223011"/>
          </a:xfrm>
        </p:spPr>
        <p:txBody>
          <a:bodyPr/>
          <a:lstStyle/>
          <a:p>
            <a:pPr marL="0" indent="0">
              <a:spcBef>
                <a:spcPts val="600"/>
              </a:spcBef>
              <a:buNone/>
            </a:pPr>
            <a:endParaRPr lang="en-US" sz="2200" dirty="0"/>
          </a:p>
          <a:p>
            <a:pPr marL="0" indent="0">
              <a:spcBef>
                <a:spcPts val="600"/>
              </a:spcBef>
              <a:buNone/>
            </a:pPr>
            <a:endParaRPr lang="en-US" sz="2200" dirty="0"/>
          </a:p>
          <a:p>
            <a:pPr marL="0" indent="0">
              <a:spcBef>
                <a:spcPts val="600"/>
              </a:spcBef>
              <a:buNone/>
            </a:pPr>
            <a:endParaRPr lang="en-US" sz="2200" dirty="0"/>
          </a:p>
          <a:p>
            <a:pPr>
              <a:spcBef>
                <a:spcPts val="600"/>
              </a:spcBef>
            </a:pPr>
            <a:endParaRPr lang="en-US" sz="2200" dirty="0"/>
          </a:p>
          <a:p>
            <a:pPr>
              <a:spcBef>
                <a:spcPts val="600"/>
              </a:spcBef>
            </a:pPr>
            <a:endParaRPr lang="en-US" sz="2200" dirty="0"/>
          </a:p>
          <a:p>
            <a:pPr>
              <a:spcBef>
                <a:spcPts val="600"/>
              </a:spcBef>
            </a:pPr>
            <a:r>
              <a:rPr lang="en-US" sz="2200" dirty="0"/>
              <a:t>Nirmatrelvir must be coadministered with ritonavir</a:t>
            </a:r>
          </a:p>
          <a:p>
            <a:pPr>
              <a:spcBef>
                <a:spcPts val="600"/>
              </a:spcBef>
            </a:pPr>
            <a:r>
              <a:rPr lang="en-US" sz="2200" dirty="0"/>
              <a:t>Initiate nirmatrelvir + ritonavir treatment as soon as possible after diagnosis of COVID-19 and within 5 days of symptom onset</a:t>
            </a:r>
          </a:p>
          <a:p>
            <a:pPr>
              <a:spcBef>
                <a:spcPts val="600"/>
              </a:spcBef>
            </a:pPr>
            <a:r>
              <a:rPr lang="en-US" sz="2200" b="1" dirty="0">
                <a:solidFill>
                  <a:schemeClr val="accent3"/>
                </a:solidFill>
              </a:rPr>
              <a:t>Dosing:</a:t>
            </a:r>
          </a:p>
          <a:p>
            <a:pPr lvl="1">
              <a:spcBef>
                <a:spcPts val="600"/>
              </a:spcBef>
            </a:pPr>
            <a:r>
              <a:rPr lang="en-US" sz="2000" dirty="0"/>
              <a:t>300 mg nirmatrelvir (two 150 mg tablets) with 100 mg ritonavir (one 100 mg tablet), with all </a:t>
            </a:r>
            <a:br>
              <a:rPr lang="en-US" sz="2000" dirty="0"/>
            </a:br>
            <a:r>
              <a:rPr lang="en-US" sz="2000" dirty="0"/>
              <a:t>3 tablets taken together twice daily for 5 days</a:t>
            </a:r>
          </a:p>
          <a:p>
            <a:pPr lvl="1">
              <a:spcBef>
                <a:spcPts val="600"/>
              </a:spcBef>
            </a:pPr>
            <a:r>
              <a:rPr lang="en-US" sz="2000" dirty="0"/>
              <a:t>Dose reductions must be made for patients with moderate renal impairment</a:t>
            </a:r>
          </a:p>
        </p:txBody>
      </p:sp>
      <p:sp>
        <p:nvSpPr>
          <p:cNvPr id="7" name="Rectangle: Rounded Corners 6">
            <a:extLst>
              <a:ext uri="{FF2B5EF4-FFF2-40B4-BE49-F238E27FC236}">
                <a16:creationId xmlns:a16="http://schemas.microsoft.com/office/drawing/2014/main" id="{6FBD69AF-E732-45B9-99AB-B1B2160B4AA3}"/>
              </a:ext>
            </a:extLst>
          </p:cNvPr>
          <p:cNvSpPr/>
          <p:nvPr/>
        </p:nvSpPr>
        <p:spPr bwMode="auto">
          <a:xfrm>
            <a:off x="1341120" y="1600199"/>
            <a:ext cx="9509760" cy="1624725"/>
          </a:xfrm>
          <a:prstGeom prst="roundRect">
            <a:avLst/>
          </a:prstGeom>
          <a:solidFill>
            <a:schemeClr val="accent2"/>
          </a:solidFill>
          <a:ln w="0">
            <a:noFill/>
            <a:miter lim="800000"/>
            <a:headEnd/>
            <a:tailEnd/>
          </a:ln>
        </p:spPr>
        <p:txBody>
          <a:bodyPr rtlCol="0" anchor="ctr"/>
          <a:lstStyle/>
          <a:p>
            <a:pPr lvl="0" algn="ctr">
              <a:buClr>
                <a:srgbClr val="015873"/>
              </a:buClr>
              <a:defRPr/>
            </a:pP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 authorized the emergency use of . . . nirmatrelvir [PF-07321332] tablets and ritonavir tablets . . . for the </a:t>
            </a: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treatment of mild-to-moderate COVID-19 in adults and pediatric patients </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 years of age and older weighing at least 40 kg [88 lbs]) with </a:t>
            </a: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positive results of direct SARS-CoV-2 viral testing</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and </a:t>
            </a: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who are at high risk for progression to severe COVID-19</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including hospitalization or death.”</a:t>
            </a:r>
            <a:endPar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402591" y="618392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https://www.pfizer.com/news/press-release/press-release-detail/pfizer-receives-us-fda-emergency-use-authorization-novel</a:t>
            </a:r>
          </a:p>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Nirmatrelvir plus Ritonavir. </a:t>
            </a:r>
            <a:r>
              <a:rPr lang="en-US" altLang="en-US" sz="1200" b="0" spc="-10" dirty="0">
                <a:solidFill>
                  <a:srgbClr val="455560"/>
                </a:solidFill>
                <a:latin typeface="Calibri" panose="020F0502020204030204" pitchFamily="34" charset="0"/>
                <a:cs typeface="Arial" panose="020B0604020202020204" pitchFamily="34" charset="0"/>
              </a:rPr>
              <a:t>EUA Fact Sheet for Healthcare Providers.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Last updated July 2022.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0479362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CB98-72E7-F371-A5B0-B97B504C35B7}"/>
              </a:ext>
            </a:extLst>
          </p:cNvPr>
          <p:cNvSpPr>
            <a:spLocks noGrp="1"/>
          </p:cNvSpPr>
          <p:nvPr>
            <p:ph type="title"/>
          </p:nvPr>
        </p:nvSpPr>
        <p:spPr/>
        <p:txBody>
          <a:bodyPr/>
          <a:lstStyle/>
          <a:p>
            <a:r>
              <a:rPr lang="en-US" dirty="0" err="1"/>
              <a:t>Nirmatrelvir</a:t>
            </a:r>
            <a:r>
              <a:rPr lang="en-US" dirty="0"/>
              <a:t> + Ritonavir-Treated Patients</a:t>
            </a:r>
            <a:br>
              <a:rPr lang="en-US" dirty="0"/>
            </a:br>
            <a:r>
              <a:rPr lang="en-US" dirty="0"/>
              <a:t>Viral and Symptom Rebound</a:t>
            </a:r>
          </a:p>
        </p:txBody>
      </p:sp>
    </p:spTree>
    <p:extLst>
      <p:ext uri="{BB962C8B-B14F-4D97-AF65-F5344CB8AC3E}">
        <p14:creationId xmlns:p14="http://schemas.microsoft.com/office/powerpoint/2010/main" val="15542568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9E89-8815-9DEC-CE43-5B815E389057}"/>
              </a:ext>
            </a:extLst>
          </p:cNvPr>
          <p:cNvSpPr>
            <a:spLocks noGrp="1"/>
          </p:cNvSpPr>
          <p:nvPr>
            <p:ph type="title"/>
          </p:nvPr>
        </p:nvSpPr>
        <p:spPr/>
        <p:txBody>
          <a:bodyPr/>
          <a:lstStyle/>
          <a:p>
            <a:r>
              <a:rPr lang="en-US" dirty="0"/>
              <a:t>Characterization of Symptom Rebound in a </a:t>
            </a:r>
            <a:br>
              <a:rPr lang="en-US" dirty="0"/>
            </a:br>
            <a:r>
              <a:rPr lang="en-US" dirty="0"/>
              <a:t>Mayo Clinic Cohort</a:t>
            </a:r>
          </a:p>
        </p:txBody>
      </p:sp>
      <p:sp>
        <p:nvSpPr>
          <p:cNvPr id="6" name="Content Placeholder 5">
            <a:extLst>
              <a:ext uri="{FF2B5EF4-FFF2-40B4-BE49-F238E27FC236}">
                <a16:creationId xmlns:a16="http://schemas.microsoft.com/office/drawing/2014/main" id="{4E0298A2-2464-9F0D-2ABE-882F3F4F2ECA}"/>
              </a:ext>
            </a:extLst>
          </p:cNvPr>
          <p:cNvSpPr>
            <a:spLocks noGrp="1"/>
          </p:cNvSpPr>
          <p:nvPr>
            <p:ph sz="half" idx="1"/>
          </p:nvPr>
        </p:nvSpPr>
        <p:spPr/>
        <p:txBody>
          <a:bodyPr/>
          <a:lstStyle/>
          <a:p>
            <a:r>
              <a:rPr lang="en-US" sz="2400" dirty="0"/>
              <a:t>Retrospective review of patients at Mayo Clinic Rochester who received nirmatrelvir plus ritonavir for mild to moderate SARS-Cov-2 infection</a:t>
            </a:r>
          </a:p>
          <a:p>
            <a:pPr lvl="1"/>
            <a:r>
              <a:rPr lang="en-US" sz="2200" dirty="0"/>
              <a:t>Median age: 63 yr; 56% female; </a:t>
            </a:r>
            <a:br>
              <a:rPr lang="en-US" sz="2200" dirty="0"/>
            </a:br>
            <a:r>
              <a:rPr lang="en-US" sz="2200" dirty="0"/>
              <a:t>93% fully vaccinated</a:t>
            </a:r>
          </a:p>
          <a:p>
            <a:pPr lvl="1"/>
            <a:r>
              <a:rPr lang="en-US" sz="2200" dirty="0"/>
              <a:t>Time from positive SARS-CoV-2 test </a:t>
            </a:r>
            <a:br>
              <a:rPr lang="en-US" sz="2200" dirty="0"/>
            </a:br>
            <a:r>
              <a:rPr lang="en-US" sz="2200" dirty="0"/>
              <a:t>to nirmatrelvir plus ritonavir prescription: 1 day (IQR: 1-2 days)</a:t>
            </a:r>
          </a:p>
          <a:p>
            <a:r>
              <a:rPr lang="en-US" sz="2400" dirty="0"/>
              <a:t>Rebound defined as recurrence of COVID-19 symptoms following completion of 5 days of nirmatrelvir plus ritonavir </a:t>
            </a:r>
          </a:p>
        </p:txBody>
      </p:sp>
      <p:sp>
        <p:nvSpPr>
          <p:cNvPr id="4" name="Content Placeholder 3">
            <a:extLst>
              <a:ext uri="{FF2B5EF4-FFF2-40B4-BE49-F238E27FC236}">
                <a16:creationId xmlns:a16="http://schemas.microsoft.com/office/drawing/2014/main" id="{B78EBD51-833F-2D92-54A8-071B91381AC5}"/>
              </a:ext>
            </a:extLst>
          </p:cNvPr>
          <p:cNvSpPr>
            <a:spLocks noGrp="1"/>
          </p:cNvSpPr>
          <p:nvPr>
            <p:ph sz="half" idx="2"/>
          </p:nvPr>
        </p:nvSpPr>
        <p:spPr/>
        <p:txBody>
          <a:bodyPr/>
          <a:lstStyle/>
          <a:p>
            <a:r>
              <a:rPr lang="en-US" sz="2400" dirty="0"/>
              <a:t>4 of 483 patients (0.8%) experienced rebound</a:t>
            </a:r>
          </a:p>
          <a:p>
            <a:pPr lvl="1"/>
            <a:r>
              <a:rPr lang="en-US" sz="2200" dirty="0"/>
              <a:t>All were fully vaccinated</a:t>
            </a:r>
          </a:p>
          <a:p>
            <a:r>
              <a:rPr lang="en-US" sz="2400" dirty="0"/>
              <a:t>Median time to rebound after nirmatrelvir plus ritonavir treatment: </a:t>
            </a:r>
            <a:br>
              <a:rPr lang="en-US" sz="2400" dirty="0"/>
            </a:br>
            <a:r>
              <a:rPr lang="en-US" sz="2400" dirty="0"/>
              <a:t>9 days (IQR: 7.0-14.5 days)</a:t>
            </a:r>
          </a:p>
          <a:p>
            <a:r>
              <a:rPr lang="en-US" sz="2400" dirty="0"/>
              <a:t>All resolved </a:t>
            </a:r>
            <a:r>
              <a:rPr lang="en-US" sz="2400" b="1" dirty="0"/>
              <a:t>without</a:t>
            </a:r>
            <a:r>
              <a:rPr lang="en-US" sz="2400" dirty="0"/>
              <a:t> hospitalization or additional COVID-19–directed therapy</a:t>
            </a:r>
          </a:p>
        </p:txBody>
      </p:sp>
      <p:sp>
        <p:nvSpPr>
          <p:cNvPr id="8" name="Text Box 15">
            <a:extLst>
              <a:ext uri="{FF2B5EF4-FFF2-40B4-BE49-F238E27FC236}">
                <a16:creationId xmlns:a16="http://schemas.microsoft.com/office/drawing/2014/main" id="{63C50A48-03EE-35B5-5725-44EAC5AC6795}"/>
              </a:ext>
            </a:extLst>
          </p:cNvPr>
          <p:cNvSpPr txBox="1">
            <a:spLocks noChangeArrowheads="1"/>
          </p:cNvSpPr>
          <p:nvPr/>
        </p:nvSpPr>
        <p:spPr bwMode="auto">
          <a:xfrm>
            <a:off x="442015"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Raganath. Clin Infect Dis. 2022;[Epub].</a:t>
            </a:r>
          </a:p>
        </p:txBody>
      </p:sp>
      <p:grpSp>
        <p:nvGrpSpPr>
          <p:cNvPr id="3" name="Group 2">
            <a:extLst>
              <a:ext uri="{FF2B5EF4-FFF2-40B4-BE49-F238E27FC236}">
                <a16:creationId xmlns:a16="http://schemas.microsoft.com/office/drawing/2014/main" id="{21FE9425-0928-2805-35D7-2965A1AEF6F1}"/>
              </a:ext>
            </a:extLst>
          </p:cNvPr>
          <p:cNvGrpSpPr/>
          <p:nvPr/>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B3A9C9C8-8FCD-F9B6-B844-AC25F62E81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4B4D5F82-2981-8C3A-1193-A074F20ABD2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9" name="Group 8">
            <a:extLst>
              <a:ext uri="{FF2B5EF4-FFF2-40B4-BE49-F238E27FC236}">
                <a16:creationId xmlns:a16="http://schemas.microsoft.com/office/drawing/2014/main" id="{E7601EE0-70BE-FD0D-BDAC-5DB8955B71AF}"/>
              </a:ext>
            </a:extLst>
          </p:cNvPr>
          <p:cNvGrpSpPr/>
          <p:nvPr/>
        </p:nvGrpSpPr>
        <p:grpSpPr>
          <a:xfrm>
            <a:off x="10671121" y="238227"/>
            <a:ext cx="1385412" cy="883824"/>
            <a:chOff x="10671121" y="238227"/>
            <a:chExt cx="1385412" cy="883824"/>
          </a:xfrm>
          <a:solidFill>
            <a:schemeClr val="accent3"/>
          </a:solidFill>
        </p:grpSpPr>
        <p:sp>
          <p:nvSpPr>
            <p:cNvPr id="10" name="Explosion: 8 Points 9">
              <a:extLst>
                <a:ext uri="{FF2B5EF4-FFF2-40B4-BE49-F238E27FC236}">
                  <a16:creationId xmlns:a16="http://schemas.microsoft.com/office/drawing/2014/main" id="{9D42B3DB-7C3E-B83F-0261-4BFEF0A2E06C}"/>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2DCB67E2-A187-7F5C-8BE2-A5E793A2EB43}"/>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563834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9E89-8815-9DEC-CE43-5B815E389057}"/>
              </a:ext>
            </a:extLst>
          </p:cNvPr>
          <p:cNvSpPr>
            <a:spLocks noGrp="1"/>
          </p:cNvSpPr>
          <p:nvPr>
            <p:ph type="title"/>
          </p:nvPr>
        </p:nvSpPr>
        <p:spPr/>
        <p:txBody>
          <a:bodyPr/>
          <a:lstStyle/>
          <a:p>
            <a:r>
              <a:rPr lang="en-US" dirty="0"/>
              <a:t>Characterization of Symptom Rebound Following Nirmatrelvir Plus Ritonavir Treatment for COVID-19</a:t>
            </a:r>
          </a:p>
        </p:txBody>
      </p:sp>
      <p:sp>
        <p:nvSpPr>
          <p:cNvPr id="5" name="Content Placeholder 4">
            <a:extLst>
              <a:ext uri="{FF2B5EF4-FFF2-40B4-BE49-F238E27FC236}">
                <a16:creationId xmlns:a16="http://schemas.microsoft.com/office/drawing/2014/main" id="{7AD14B90-C7D5-5CED-8591-545D94DADCA8}"/>
              </a:ext>
            </a:extLst>
          </p:cNvPr>
          <p:cNvSpPr>
            <a:spLocks noGrp="1"/>
          </p:cNvSpPr>
          <p:nvPr>
            <p:ph sz="half" idx="1"/>
          </p:nvPr>
        </p:nvSpPr>
        <p:spPr>
          <a:xfrm>
            <a:off x="601820" y="1510730"/>
            <a:ext cx="5348602" cy="4678738"/>
          </a:xfrm>
        </p:spPr>
        <p:txBody>
          <a:bodyPr/>
          <a:lstStyle/>
          <a:p>
            <a:r>
              <a:rPr lang="en-US" sz="2400" dirty="0"/>
              <a:t>Analysis of 7 patients identified through the Mass General Brigham health system or upon referral from treating providers with recurrent symptoms following nirmatrelvir plus ritonavir treatment</a:t>
            </a:r>
          </a:p>
          <a:p>
            <a:r>
              <a:rPr lang="en-US" sz="2400" dirty="0"/>
              <a:t>No known resistance associated mutations identified</a:t>
            </a:r>
          </a:p>
          <a:p>
            <a:r>
              <a:rPr lang="en-US" sz="2400" dirty="0"/>
              <a:t>92% concordance between antigen and viral culture testing</a:t>
            </a:r>
          </a:p>
          <a:p>
            <a:r>
              <a:rPr lang="en-US" sz="2400" dirty="0"/>
              <a:t>Positive cultures have implications for infectiousness</a:t>
            </a:r>
          </a:p>
          <a:p>
            <a:endParaRPr lang="en-US" sz="2200" dirty="0"/>
          </a:p>
        </p:txBody>
      </p:sp>
      <p:graphicFrame>
        <p:nvGraphicFramePr>
          <p:cNvPr id="7" name="Group 3">
            <a:extLst>
              <a:ext uri="{FF2B5EF4-FFF2-40B4-BE49-F238E27FC236}">
                <a16:creationId xmlns:a16="http://schemas.microsoft.com/office/drawing/2014/main" id="{248D7ED9-CCC6-9AE8-CDD0-18417B8585AA}"/>
              </a:ext>
            </a:extLst>
          </p:cNvPr>
          <p:cNvGraphicFramePr>
            <a:graphicFrameLocks noGrp="1"/>
          </p:cNvGraphicFramePr>
          <p:nvPr>
            <p:ph sz="half" idx="2"/>
          </p:nvPr>
        </p:nvGraphicFramePr>
        <p:xfrm>
          <a:off x="5985051" y="1613409"/>
          <a:ext cx="5521149" cy="4450176"/>
        </p:xfrm>
        <a:graphic>
          <a:graphicData uri="http://schemas.openxmlformats.org/drawingml/2006/table">
            <a:tbl>
              <a:tblPr/>
              <a:tblGrid>
                <a:gridCol w="4146394">
                  <a:extLst>
                    <a:ext uri="{9D8B030D-6E8A-4147-A177-3AD203B41FA5}">
                      <a16:colId xmlns:a16="http://schemas.microsoft.com/office/drawing/2014/main" val="20000"/>
                    </a:ext>
                  </a:extLst>
                </a:gridCol>
                <a:gridCol w="1374755">
                  <a:extLst>
                    <a:ext uri="{9D8B030D-6E8A-4147-A177-3AD203B41FA5}">
                      <a16:colId xmlns:a16="http://schemas.microsoft.com/office/drawing/2014/main" val="20003"/>
                    </a:ext>
                  </a:extLst>
                </a:gridCol>
              </a:tblGrid>
              <a:tr h="2522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646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symptom recurrence,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After initial positive test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After completion of nirmatrelvir + ritonavir course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5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Median viral </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load, </a:t>
                      </a:r>
                      <a:r>
                        <a:rPr lang="en-US" sz="1600" dirty="0">
                          <a:solidFill>
                            <a:schemeClr val="bg1"/>
                          </a:solidFill>
                          <a:latin typeface="Calibri" panose="020F0502020204030204" pitchFamily="34" charset="0"/>
                          <a:cs typeface="Calibri" panose="020F0502020204030204" pitchFamily="34" charset="0"/>
                        </a:rPr>
                        <a:t>log</a:t>
                      </a:r>
                      <a:r>
                        <a:rPr lang="en-US" sz="1600" baseline="-25000" dirty="0">
                          <a:solidFill>
                            <a:schemeClr val="bg1"/>
                          </a:solidFill>
                          <a:latin typeface="Calibri" panose="020F0502020204030204" pitchFamily="34" charset="0"/>
                          <a:cs typeface="Calibri" panose="020F0502020204030204" pitchFamily="34" charset="0"/>
                        </a:rPr>
                        <a:t>10</a:t>
                      </a:r>
                      <a:r>
                        <a:rPr lang="en-US" sz="1600" dirty="0">
                          <a:solidFill>
                            <a:schemeClr val="bg1"/>
                          </a:solidFill>
                          <a:latin typeface="Calibri" panose="020F0502020204030204" pitchFamily="34" charset="0"/>
                          <a:cs typeface="Calibri" panose="020F0502020204030204" pitchFamily="34" charset="0"/>
                        </a:rPr>
                        <a:t> copies/mL (range)</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6.1 (4.2-7.3)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584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Duration of detectable viral load, days (range)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After </a:t>
                      </a: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initial PCR test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After initiation of nirmatrelvir + ritonavir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17 (14-20)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12 (9-16)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5280905"/>
                  </a:ext>
                </a:extLst>
              </a:tr>
              <a:tr h="1553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Culturable virus present at enrollment,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4541991"/>
                  </a:ext>
                </a:extLst>
              </a:tr>
              <a:tr h="5707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Duration of positive cultures among patients</a:t>
                      </a:r>
                      <a:b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 = 3) with culturable virus,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After time of initial PCR test</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After completion of nirmatrelvir + ritonavir course</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10, 16, 16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5, 11, 11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7760790"/>
                  </a:ext>
                </a:extLst>
              </a:tr>
            </a:tbl>
          </a:graphicData>
        </a:graphic>
      </p:graphicFrame>
      <p:sp>
        <p:nvSpPr>
          <p:cNvPr id="8" name="Text Box 15">
            <a:extLst>
              <a:ext uri="{FF2B5EF4-FFF2-40B4-BE49-F238E27FC236}">
                <a16:creationId xmlns:a16="http://schemas.microsoft.com/office/drawing/2014/main" id="{63C50A48-03EE-35B5-5725-44EAC5AC6795}"/>
              </a:ext>
            </a:extLst>
          </p:cNvPr>
          <p:cNvSpPr txBox="1">
            <a:spLocks noChangeArrowheads="1"/>
          </p:cNvSpPr>
          <p:nvPr/>
        </p:nvSpPr>
        <p:spPr bwMode="auto">
          <a:xfrm>
            <a:off x="442015"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Boucau. Clin Infect Dis. 2022;[Epub].</a:t>
            </a:r>
          </a:p>
        </p:txBody>
      </p:sp>
      <p:grpSp>
        <p:nvGrpSpPr>
          <p:cNvPr id="3" name="Group 2">
            <a:extLst>
              <a:ext uri="{FF2B5EF4-FFF2-40B4-BE49-F238E27FC236}">
                <a16:creationId xmlns:a16="http://schemas.microsoft.com/office/drawing/2014/main" id="{03FAB3E5-A959-B7EF-E492-C88DBB837848}"/>
              </a:ext>
            </a:extLst>
          </p:cNvPr>
          <p:cNvGrpSpPr/>
          <p:nvPr/>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E989D136-61CE-D169-D2EB-BB4BAEB73B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949125EA-F18D-C0AF-D720-A65DEA28CB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9" name="Group 8">
            <a:extLst>
              <a:ext uri="{FF2B5EF4-FFF2-40B4-BE49-F238E27FC236}">
                <a16:creationId xmlns:a16="http://schemas.microsoft.com/office/drawing/2014/main" id="{9F1A8862-809E-5513-9EA0-EE30A1824B89}"/>
              </a:ext>
            </a:extLst>
          </p:cNvPr>
          <p:cNvGrpSpPr/>
          <p:nvPr/>
        </p:nvGrpSpPr>
        <p:grpSpPr>
          <a:xfrm>
            <a:off x="10671121" y="238227"/>
            <a:ext cx="1385412" cy="883824"/>
            <a:chOff x="10671121" y="238227"/>
            <a:chExt cx="1385412" cy="883824"/>
          </a:xfrm>
          <a:solidFill>
            <a:schemeClr val="accent3"/>
          </a:solidFill>
        </p:grpSpPr>
        <p:sp>
          <p:nvSpPr>
            <p:cNvPr id="10" name="Explosion: 8 Points 9">
              <a:extLst>
                <a:ext uri="{FF2B5EF4-FFF2-40B4-BE49-F238E27FC236}">
                  <a16:creationId xmlns:a16="http://schemas.microsoft.com/office/drawing/2014/main" id="{3DA92370-C443-53CC-8C00-BB7317ED770B}"/>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54AA2D89-A462-4AF7-D41E-A0C3465C8DA1}"/>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166767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E162-237A-AA6A-457F-299D49966810}"/>
              </a:ext>
            </a:extLst>
          </p:cNvPr>
          <p:cNvSpPr>
            <a:spLocks noGrp="1"/>
          </p:cNvSpPr>
          <p:nvPr>
            <p:ph type="title"/>
          </p:nvPr>
        </p:nvSpPr>
        <p:spPr>
          <a:xfrm>
            <a:off x="609759" y="238127"/>
            <a:ext cx="11676275" cy="1103313"/>
          </a:xfrm>
        </p:spPr>
        <p:txBody>
          <a:bodyPr/>
          <a:lstStyle/>
          <a:p>
            <a:r>
              <a:rPr lang="en-US" sz="2800" dirty="0"/>
              <a:t>Virologic, Immunologic Characterization of Variant Isolated From           Patient With COVID-19 Recurrence After Nirmatrelvir Plus Ritonavir</a:t>
            </a:r>
          </a:p>
        </p:txBody>
      </p:sp>
      <p:sp>
        <p:nvSpPr>
          <p:cNvPr id="3" name="Content Placeholder 2">
            <a:extLst>
              <a:ext uri="{FF2B5EF4-FFF2-40B4-BE49-F238E27FC236}">
                <a16:creationId xmlns:a16="http://schemas.microsoft.com/office/drawing/2014/main" id="{753265E3-DEA6-F32E-DE83-0E4194C5B42B}"/>
              </a:ext>
            </a:extLst>
          </p:cNvPr>
          <p:cNvSpPr>
            <a:spLocks noGrp="1"/>
          </p:cNvSpPr>
          <p:nvPr>
            <p:ph sz="half" idx="1"/>
          </p:nvPr>
        </p:nvSpPr>
        <p:spPr/>
        <p:txBody>
          <a:bodyPr/>
          <a:lstStyle/>
          <a:p>
            <a:r>
              <a:rPr lang="en-US" sz="2600" dirty="0"/>
              <a:t>SARS-CoV-2 BA.2 PRSD01 was isolated from a patient who developed rebound symptoms, high viral shedding, and culturable virus 5 days after treatment with nirmatrelvir plus ritonavir</a:t>
            </a:r>
          </a:p>
          <a:p>
            <a:r>
              <a:rPr lang="en-US" sz="2600" dirty="0"/>
              <a:t>No sequence differences from a BA.2 reference were noted</a:t>
            </a:r>
          </a:p>
          <a:p>
            <a:r>
              <a:rPr lang="en-US" sz="2600" dirty="0"/>
              <a:t>IC</a:t>
            </a:r>
            <a:r>
              <a:rPr lang="en-US" sz="2600" baseline="-25000" dirty="0"/>
              <a:t>50</a:t>
            </a:r>
            <a:r>
              <a:rPr lang="en-US" sz="2600" dirty="0"/>
              <a:t> of nirmatrelvir against BA.2 PRSD01 was 1.7- to 2.0-fold lower vs other strains</a:t>
            </a:r>
          </a:p>
          <a:p>
            <a:endParaRPr lang="en-US" dirty="0"/>
          </a:p>
          <a:p>
            <a:endParaRPr lang="en-US" dirty="0"/>
          </a:p>
          <a:p>
            <a:endParaRPr lang="en-US" dirty="0"/>
          </a:p>
        </p:txBody>
      </p:sp>
      <p:sp>
        <p:nvSpPr>
          <p:cNvPr id="4" name="Content Placeholder 3">
            <a:extLst>
              <a:ext uri="{FF2B5EF4-FFF2-40B4-BE49-F238E27FC236}">
                <a16:creationId xmlns:a16="http://schemas.microsoft.com/office/drawing/2014/main" id="{BF0AF497-9502-8D52-F460-2BDFB0D04368}"/>
              </a:ext>
            </a:extLst>
          </p:cNvPr>
          <p:cNvSpPr>
            <a:spLocks noGrp="1"/>
          </p:cNvSpPr>
          <p:nvPr>
            <p:ph sz="half" idx="2"/>
          </p:nvPr>
        </p:nvSpPr>
        <p:spPr/>
        <p:txBody>
          <a:bodyPr/>
          <a:lstStyle/>
          <a:p>
            <a:r>
              <a:rPr lang="en-US" sz="2600" dirty="0"/>
              <a:t>Plasma neutralizing antibody response was similar between </a:t>
            </a:r>
            <a:br>
              <a:rPr lang="en-US" sz="2600" dirty="0"/>
            </a:br>
            <a:r>
              <a:rPr lang="en-US" sz="2600" dirty="0"/>
              <a:t>the patient with rebound and </a:t>
            </a:r>
            <a:br>
              <a:rPr lang="en-US" sz="2600" dirty="0"/>
            </a:br>
            <a:r>
              <a:rPr lang="en-US" sz="2600" dirty="0"/>
              <a:t>2 controls</a:t>
            </a:r>
          </a:p>
          <a:p>
            <a:pPr lvl="1"/>
            <a:r>
              <a:rPr lang="en-US" sz="2400" dirty="0"/>
              <a:t>Implies humoral immunity was </a:t>
            </a:r>
            <a:br>
              <a:rPr lang="en-US" sz="2400" dirty="0"/>
            </a:br>
            <a:r>
              <a:rPr lang="en-US" sz="2400" dirty="0"/>
              <a:t>not impaired by early treatment</a:t>
            </a:r>
          </a:p>
          <a:p>
            <a:r>
              <a:rPr lang="en-US" sz="2600" dirty="0"/>
              <a:t>Development of nirmatrelvir resistance and absence of neutralizing antibody were unlikely causes of rebound</a:t>
            </a:r>
          </a:p>
          <a:p>
            <a:pPr marL="0" indent="0">
              <a:buNone/>
            </a:pPr>
            <a:endParaRPr lang="en-US" sz="2600" dirty="0"/>
          </a:p>
        </p:txBody>
      </p:sp>
      <p:sp>
        <p:nvSpPr>
          <p:cNvPr id="5" name="Text Box 15">
            <a:extLst>
              <a:ext uri="{FF2B5EF4-FFF2-40B4-BE49-F238E27FC236}">
                <a16:creationId xmlns:a16="http://schemas.microsoft.com/office/drawing/2014/main" id="{6B3A499C-9B62-6D0C-4016-7508708DC366}"/>
              </a:ext>
            </a:extLst>
          </p:cNvPr>
          <p:cNvSpPr txBox="1">
            <a:spLocks noChangeArrowheads="1"/>
          </p:cNvSpPr>
          <p:nvPr/>
        </p:nvSpPr>
        <p:spPr bwMode="auto">
          <a:xfrm>
            <a:off x="451743"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Carlin. Clin Infect Dis. 2022;[Epub].</a:t>
            </a:r>
          </a:p>
        </p:txBody>
      </p:sp>
      <p:grpSp>
        <p:nvGrpSpPr>
          <p:cNvPr id="9" name="Group 8">
            <a:extLst>
              <a:ext uri="{FF2B5EF4-FFF2-40B4-BE49-F238E27FC236}">
                <a16:creationId xmlns:a16="http://schemas.microsoft.com/office/drawing/2014/main" id="{0AD00F11-5ADF-009B-53B5-6D300E8681AB}"/>
              </a:ext>
            </a:extLst>
          </p:cNvPr>
          <p:cNvGrpSpPr/>
          <p:nvPr/>
        </p:nvGrpSpPr>
        <p:grpSpPr>
          <a:xfrm>
            <a:off x="9392911" y="6212702"/>
            <a:ext cx="2488502" cy="450134"/>
            <a:chOff x="9392911" y="6212702"/>
            <a:chExt cx="2488502" cy="450134"/>
          </a:xfrm>
        </p:grpSpPr>
        <p:pic>
          <p:nvPicPr>
            <p:cNvPr id="10" name="Picture 9" descr="Icon&#10;&#10;Description automatically generated">
              <a:extLst>
                <a:ext uri="{FF2B5EF4-FFF2-40B4-BE49-F238E27FC236}">
                  <a16:creationId xmlns:a16="http://schemas.microsoft.com/office/drawing/2014/main" id="{282BB491-1F9F-A646-30BD-51BE33132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1" name="Rectangle 8">
              <a:extLst>
                <a:ext uri="{FF2B5EF4-FFF2-40B4-BE49-F238E27FC236}">
                  <a16:creationId xmlns:a16="http://schemas.microsoft.com/office/drawing/2014/main" id="{B1282FA3-3671-1E85-62FA-C609449C60F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2" name="Group 11">
            <a:extLst>
              <a:ext uri="{FF2B5EF4-FFF2-40B4-BE49-F238E27FC236}">
                <a16:creationId xmlns:a16="http://schemas.microsoft.com/office/drawing/2014/main" id="{5ECE748C-48BA-409C-03B1-4A69A59A254B}"/>
              </a:ext>
            </a:extLst>
          </p:cNvPr>
          <p:cNvGrpSpPr/>
          <p:nvPr/>
        </p:nvGrpSpPr>
        <p:grpSpPr>
          <a:xfrm>
            <a:off x="10671121" y="238227"/>
            <a:ext cx="1385412" cy="883824"/>
            <a:chOff x="10671121" y="238227"/>
            <a:chExt cx="1385412" cy="883824"/>
          </a:xfrm>
          <a:solidFill>
            <a:schemeClr val="accent3"/>
          </a:solidFill>
        </p:grpSpPr>
        <p:sp>
          <p:nvSpPr>
            <p:cNvPr id="13" name="Explosion: 8 Points 12">
              <a:extLst>
                <a:ext uri="{FF2B5EF4-FFF2-40B4-BE49-F238E27FC236}">
                  <a16:creationId xmlns:a16="http://schemas.microsoft.com/office/drawing/2014/main" id="{57EA3CA6-80BF-A71C-1DCE-47DF07031CB8}"/>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12E23064-2845-4181-673F-BD95B814E5F6}"/>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4364307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D86C-160F-789E-C589-5704AAE16F31}"/>
              </a:ext>
            </a:extLst>
          </p:cNvPr>
          <p:cNvSpPr>
            <a:spLocks noGrp="1"/>
          </p:cNvSpPr>
          <p:nvPr>
            <p:ph type="title"/>
          </p:nvPr>
        </p:nvSpPr>
        <p:spPr/>
        <p:txBody>
          <a:bodyPr/>
          <a:lstStyle/>
          <a:p>
            <a:r>
              <a:rPr lang="en-US" dirty="0"/>
              <a:t>Immune Responses Appear Intact During Rebound</a:t>
            </a:r>
          </a:p>
        </p:txBody>
      </p:sp>
      <p:sp>
        <p:nvSpPr>
          <p:cNvPr id="3" name="Content Placeholder 2">
            <a:extLst>
              <a:ext uri="{FF2B5EF4-FFF2-40B4-BE49-F238E27FC236}">
                <a16:creationId xmlns:a16="http://schemas.microsoft.com/office/drawing/2014/main" id="{C5270BB3-5C41-03FB-9918-FD95D7DC6619}"/>
              </a:ext>
            </a:extLst>
          </p:cNvPr>
          <p:cNvSpPr>
            <a:spLocks noGrp="1"/>
          </p:cNvSpPr>
          <p:nvPr>
            <p:ph sz="half" idx="1"/>
          </p:nvPr>
        </p:nvSpPr>
        <p:spPr/>
        <p:txBody>
          <a:bodyPr/>
          <a:lstStyle/>
          <a:p>
            <a:r>
              <a:rPr lang="en-US" sz="2400" dirty="0"/>
              <a:t>Patients (N = 7) with rebound symptoms, 6 treated with nirmatrelvir plus ritonavir</a:t>
            </a:r>
          </a:p>
          <a:p>
            <a:pPr lvl="1"/>
            <a:r>
              <a:rPr lang="en-US" sz="2200" dirty="0"/>
              <a:t>1 of 7 culture positive during rebound</a:t>
            </a:r>
          </a:p>
          <a:p>
            <a:r>
              <a:rPr lang="en-US" sz="2400" dirty="0"/>
              <a:t>Omicron-specific neutralizing antibodies and T-cell responses elevated during rebound</a:t>
            </a:r>
          </a:p>
          <a:p>
            <a:r>
              <a:rPr lang="en-US" sz="2400" dirty="0"/>
              <a:t>No resistance mutations detected</a:t>
            </a:r>
          </a:p>
          <a:p>
            <a:r>
              <a:rPr lang="en-US" sz="2400" dirty="0"/>
              <a:t>Rebound is not easily explained by impaired immunity nor resistance mutations</a:t>
            </a:r>
          </a:p>
        </p:txBody>
      </p:sp>
      <p:sp>
        <p:nvSpPr>
          <p:cNvPr id="5" name="Text Box 15">
            <a:extLst>
              <a:ext uri="{FF2B5EF4-FFF2-40B4-BE49-F238E27FC236}">
                <a16:creationId xmlns:a16="http://schemas.microsoft.com/office/drawing/2014/main" id="{F5969738-9AAF-8653-B3B7-8558DA86C87A}"/>
              </a:ext>
            </a:extLst>
          </p:cNvPr>
          <p:cNvSpPr txBox="1">
            <a:spLocks noChangeArrowheads="1"/>
          </p:cNvSpPr>
          <p:nvPr/>
        </p:nvSpPr>
        <p:spPr bwMode="auto">
          <a:xfrm>
            <a:off x="442015"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Epling. medRxiv preprint. 2022;doi: 10.1101/2022.06.16.22276392. Note: this study has not been peer reviewed.  </a:t>
            </a:r>
          </a:p>
        </p:txBody>
      </p:sp>
      <p:sp>
        <p:nvSpPr>
          <p:cNvPr id="10" name="TextBox 9">
            <a:extLst>
              <a:ext uri="{FF2B5EF4-FFF2-40B4-BE49-F238E27FC236}">
                <a16:creationId xmlns:a16="http://schemas.microsoft.com/office/drawing/2014/main" id="{C032CF97-BA70-C9FA-CE51-191091E58FC9}"/>
              </a:ext>
            </a:extLst>
          </p:cNvPr>
          <p:cNvSpPr txBox="1"/>
          <p:nvPr/>
        </p:nvSpPr>
        <p:spPr bwMode="auto">
          <a:xfrm>
            <a:off x="5963213" y="5352842"/>
            <a:ext cx="59182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Figure legend: Median percent binding inhibition: lines; individual results: points; open diamond and triangle: longitudinal patients 1 and 2; open square: COVID-19 rebound patient not receiving nirmatrelvir plus ritonavir; dotted line: positive result cutoff</a:t>
            </a:r>
          </a:p>
        </p:txBody>
      </p:sp>
      <p:sp>
        <p:nvSpPr>
          <p:cNvPr id="14" name="TextBox 13">
            <a:extLst>
              <a:ext uri="{FF2B5EF4-FFF2-40B4-BE49-F238E27FC236}">
                <a16:creationId xmlns:a16="http://schemas.microsoft.com/office/drawing/2014/main" id="{876487A0-B3DA-F738-9DFA-E1C4F090007A}"/>
              </a:ext>
            </a:extLst>
          </p:cNvPr>
          <p:cNvSpPr txBox="1"/>
          <p:nvPr/>
        </p:nvSpPr>
        <p:spPr bwMode="auto">
          <a:xfrm>
            <a:off x="6262227" y="1703534"/>
            <a:ext cx="52453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Omicron Spike Surrogate Viral Neutralization Test </a:t>
            </a:r>
          </a:p>
        </p:txBody>
      </p:sp>
      <p:grpSp>
        <p:nvGrpSpPr>
          <p:cNvPr id="4" name="Group 3">
            <a:extLst>
              <a:ext uri="{FF2B5EF4-FFF2-40B4-BE49-F238E27FC236}">
                <a16:creationId xmlns:a16="http://schemas.microsoft.com/office/drawing/2014/main" id="{1945FC44-C38A-671F-5050-CBA2F9182E4E}"/>
              </a:ext>
            </a:extLst>
          </p:cNvPr>
          <p:cNvGrpSpPr/>
          <p:nvPr/>
        </p:nvGrpSpPr>
        <p:grpSpPr>
          <a:xfrm>
            <a:off x="9392911" y="6212702"/>
            <a:ext cx="2488502" cy="450134"/>
            <a:chOff x="9392911" y="6212702"/>
            <a:chExt cx="2488502" cy="450134"/>
          </a:xfrm>
        </p:grpSpPr>
        <p:pic>
          <p:nvPicPr>
            <p:cNvPr id="11" name="Picture 10" descr="Icon&#10;&#10;Description automatically generated">
              <a:extLst>
                <a:ext uri="{FF2B5EF4-FFF2-40B4-BE49-F238E27FC236}">
                  <a16:creationId xmlns:a16="http://schemas.microsoft.com/office/drawing/2014/main" id="{9DC37B60-387A-55E2-3A51-B85003ABA6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2" name="Rectangle 8">
              <a:extLst>
                <a:ext uri="{FF2B5EF4-FFF2-40B4-BE49-F238E27FC236}">
                  <a16:creationId xmlns:a16="http://schemas.microsoft.com/office/drawing/2014/main" id="{AC888626-637E-9661-D963-212E14AF0FD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cxnSp>
        <p:nvCxnSpPr>
          <p:cNvPr id="17" name="Straight Connector 16">
            <a:extLst>
              <a:ext uri="{FF2B5EF4-FFF2-40B4-BE49-F238E27FC236}">
                <a16:creationId xmlns:a16="http://schemas.microsoft.com/office/drawing/2014/main" id="{66CB9F9B-91B9-1311-D139-C7FE4277E444}"/>
              </a:ext>
            </a:extLst>
          </p:cNvPr>
          <p:cNvCxnSpPr/>
          <p:nvPr/>
        </p:nvCxnSpPr>
        <p:spPr bwMode="auto">
          <a:xfrm>
            <a:off x="8091055" y="2396836"/>
            <a:ext cx="0" cy="216823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1603711-B297-8F2C-3CC7-7410EB2D7E04}"/>
              </a:ext>
            </a:extLst>
          </p:cNvPr>
          <p:cNvCxnSpPr>
            <a:cxnSpLocks/>
          </p:cNvCxnSpPr>
          <p:nvPr/>
        </p:nvCxnSpPr>
        <p:spPr bwMode="auto">
          <a:xfrm>
            <a:off x="8091055" y="4565073"/>
            <a:ext cx="165561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10A5F57-E115-151D-9338-B8D9A4971CA7}"/>
              </a:ext>
            </a:extLst>
          </p:cNvPr>
          <p:cNvCxnSpPr>
            <a:cxnSpLocks/>
          </p:cNvCxnSpPr>
          <p:nvPr/>
        </p:nvCxnSpPr>
        <p:spPr bwMode="auto">
          <a:xfrm>
            <a:off x="8416637" y="4565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735728F-D693-A60A-C2B4-3F54C40E6269}"/>
              </a:ext>
            </a:extLst>
          </p:cNvPr>
          <p:cNvCxnSpPr>
            <a:cxnSpLocks/>
          </p:cNvCxnSpPr>
          <p:nvPr/>
        </p:nvCxnSpPr>
        <p:spPr bwMode="auto">
          <a:xfrm>
            <a:off x="8911702" y="4565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9259259-8994-8297-5CC9-6F4F59C06893}"/>
              </a:ext>
            </a:extLst>
          </p:cNvPr>
          <p:cNvCxnSpPr>
            <a:cxnSpLocks/>
          </p:cNvCxnSpPr>
          <p:nvPr/>
        </p:nvCxnSpPr>
        <p:spPr bwMode="auto">
          <a:xfrm>
            <a:off x="9406766" y="456507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B30572B-029A-0DA8-199F-25257FB29ADF}"/>
              </a:ext>
            </a:extLst>
          </p:cNvPr>
          <p:cNvCxnSpPr>
            <a:cxnSpLocks/>
          </p:cNvCxnSpPr>
          <p:nvPr/>
        </p:nvCxnSpPr>
        <p:spPr bwMode="auto">
          <a:xfrm flipH="1">
            <a:off x="8035636" y="2410690"/>
            <a:ext cx="6234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B7B45D3-15A2-5A59-A0CC-9B0944BEEC68}"/>
              </a:ext>
            </a:extLst>
          </p:cNvPr>
          <p:cNvCxnSpPr>
            <a:cxnSpLocks/>
          </p:cNvCxnSpPr>
          <p:nvPr/>
        </p:nvCxnSpPr>
        <p:spPr bwMode="auto">
          <a:xfrm flipH="1">
            <a:off x="8035636" y="2949286"/>
            <a:ext cx="6234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5431C9C-FAA6-37D2-537A-4E62ED0947F7}"/>
              </a:ext>
            </a:extLst>
          </p:cNvPr>
          <p:cNvCxnSpPr>
            <a:cxnSpLocks/>
          </p:cNvCxnSpPr>
          <p:nvPr/>
        </p:nvCxnSpPr>
        <p:spPr bwMode="auto">
          <a:xfrm flipH="1">
            <a:off x="8035636" y="3487882"/>
            <a:ext cx="6234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30BC033-C112-F88A-211D-D54A8FB0BAA3}"/>
              </a:ext>
            </a:extLst>
          </p:cNvPr>
          <p:cNvCxnSpPr>
            <a:cxnSpLocks/>
          </p:cNvCxnSpPr>
          <p:nvPr/>
        </p:nvCxnSpPr>
        <p:spPr bwMode="auto">
          <a:xfrm flipH="1">
            <a:off x="8035636" y="4026478"/>
            <a:ext cx="6234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070D4A6-032C-57FE-6BDA-770828A31EF9}"/>
              </a:ext>
            </a:extLst>
          </p:cNvPr>
          <p:cNvCxnSpPr>
            <a:cxnSpLocks/>
          </p:cNvCxnSpPr>
          <p:nvPr/>
        </p:nvCxnSpPr>
        <p:spPr bwMode="auto">
          <a:xfrm flipH="1">
            <a:off x="8035636" y="4565073"/>
            <a:ext cx="6234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07B9563-0088-7522-3F8C-C97D48FC7601}"/>
              </a:ext>
            </a:extLst>
          </p:cNvPr>
          <p:cNvCxnSpPr/>
          <p:nvPr/>
        </p:nvCxnSpPr>
        <p:spPr bwMode="auto">
          <a:xfrm>
            <a:off x="8097982" y="3913909"/>
            <a:ext cx="1648691" cy="0"/>
          </a:xfrm>
          <a:prstGeom prst="line">
            <a:avLst/>
          </a:prstGeom>
          <a:noFill/>
          <a:ln w="28575" cap="flat" cmpd="sng" algn="ctr">
            <a:solidFill>
              <a:schemeClr val="bg1"/>
            </a:solidFill>
            <a:prstDash val="sysDot"/>
            <a:round/>
            <a:headEnd type="none" w="med" len="med"/>
            <a:tailEnd type="none" w="med" len="med"/>
          </a:ln>
          <a:effectLst/>
        </p:spPr>
      </p:cxnSp>
      <p:sp>
        <p:nvSpPr>
          <p:cNvPr id="33" name="TextBox 32">
            <a:extLst>
              <a:ext uri="{FF2B5EF4-FFF2-40B4-BE49-F238E27FC236}">
                <a16:creationId xmlns:a16="http://schemas.microsoft.com/office/drawing/2014/main" id="{3809FF61-D417-C0BC-31FE-F26DDCBAF139}"/>
              </a:ext>
            </a:extLst>
          </p:cNvPr>
          <p:cNvSpPr txBox="1"/>
          <p:nvPr/>
        </p:nvSpPr>
        <p:spPr bwMode="auto">
          <a:xfrm rot="19117926">
            <a:off x="7562585" y="4762655"/>
            <a:ext cx="1044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Acute</a:t>
            </a:r>
          </a:p>
        </p:txBody>
      </p:sp>
      <p:sp>
        <p:nvSpPr>
          <p:cNvPr id="34" name="TextBox 33">
            <a:extLst>
              <a:ext uri="{FF2B5EF4-FFF2-40B4-BE49-F238E27FC236}">
                <a16:creationId xmlns:a16="http://schemas.microsoft.com/office/drawing/2014/main" id="{A3C751A4-80E1-E073-821F-F3203C5D404E}"/>
              </a:ext>
            </a:extLst>
          </p:cNvPr>
          <p:cNvSpPr txBox="1"/>
          <p:nvPr/>
        </p:nvSpPr>
        <p:spPr bwMode="auto">
          <a:xfrm rot="19117926">
            <a:off x="8061692" y="4762655"/>
            <a:ext cx="1044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Rebound</a:t>
            </a:r>
          </a:p>
        </p:txBody>
      </p:sp>
      <p:sp>
        <p:nvSpPr>
          <p:cNvPr id="35" name="TextBox 34">
            <a:extLst>
              <a:ext uri="{FF2B5EF4-FFF2-40B4-BE49-F238E27FC236}">
                <a16:creationId xmlns:a16="http://schemas.microsoft.com/office/drawing/2014/main" id="{465B5564-6416-EEDB-85E8-8EE9C374C8A5}"/>
              </a:ext>
            </a:extLst>
          </p:cNvPr>
          <p:cNvSpPr txBox="1"/>
          <p:nvPr/>
        </p:nvSpPr>
        <p:spPr bwMode="auto">
          <a:xfrm rot="19117926">
            <a:off x="8560798" y="4762655"/>
            <a:ext cx="10442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a:t>
            </a:r>
          </a:p>
        </p:txBody>
      </p:sp>
      <p:sp>
        <p:nvSpPr>
          <p:cNvPr id="36" name="TextBox 35">
            <a:extLst>
              <a:ext uri="{FF2B5EF4-FFF2-40B4-BE49-F238E27FC236}">
                <a16:creationId xmlns:a16="http://schemas.microsoft.com/office/drawing/2014/main" id="{0429DD45-FB1C-9D72-278B-14BB5B1ECFFD}"/>
              </a:ext>
            </a:extLst>
          </p:cNvPr>
          <p:cNvSpPr txBox="1"/>
          <p:nvPr/>
        </p:nvSpPr>
        <p:spPr bwMode="auto">
          <a:xfrm rot="16200000">
            <a:off x="6411030" y="3293794"/>
            <a:ext cx="21682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Binding Inhibition</a:t>
            </a:r>
          </a:p>
        </p:txBody>
      </p:sp>
      <p:sp>
        <p:nvSpPr>
          <p:cNvPr id="37" name="TextBox 36">
            <a:extLst>
              <a:ext uri="{FF2B5EF4-FFF2-40B4-BE49-F238E27FC236}">
                <a16:creationId xmlns:a16="http://schemas.microsoft.com/office/drawing/2014/main" id="{A788D306-1F52-589F-48AF-9A0BE816988E}"/>
              </a:ext>
            </a:extLst>
          </p:cNvPr>
          <p:cNvSpPr txBox="1"/>
          <p:nvPr/>
        </p:nvSpPr>
        <p:spPr bwMode="auto">
          <a:xfrm>
            <a:off x="7456444" y="2233727"/>
            <a:ext cx="631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8" name="TextBox 37">
            <a:extLst>
              <a:ext uri="{FF2B5EF4-FFF2-40B4-BE49-F238E27FC236}">
                <a16:creationId xmlns:a16="http://schemas.microsoft.com/office/drawing/2014/main" id="{548BA140-8C7F-2FB1-00CA-92EE0784B5E5}"/>
              </a:ext>
            </a:extLst>
          </p:cNvPr>
          <p:cNvSpPr txBox="1"/>
          <p:nvPr/>
        </p:nvSpPr>
        <p:spPr bwMode="auto">
          <a:xfrm>
            <a:off x="7456444" y="2770583"/>
            <a:ext cx="631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39" name="TextBox 38">
            <a:extLst>
              <a:ext uri="{FF2B5EF4-FFF2-40B4-BE49-F238E27FC236}">
                <a16:creationId xmlns:a16="http://schemas.microsoft.com/office/drawing/2014/main" id="{54D27C5D-BBC7-826F-0D6D-297EF9B9CF9B}"/>
              </a:ext>
            </a:extLst>
          </p:cNvPr>
          <p:cNvSpPr txBox="1"/>
          <p:nvPr/>
        </p:nvSpPr>
        <p:spPr bwMode="auto">
          <a:xfrm>
            <a:off x="7456444" y="3307439"/>
            <a:ext cx="631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40" name="TextBox 39">
            <a:extLst>
              <a:ext uri="{FF2B5EF4-FFF2-40B4-BE49-F238E27FC236}">
                <a16:creationId xmlns:a16="http://schemas.microsoft.com/office/drawing/2014/main" id="{B2831476-99C0-A0F7-5245-F618C0639D4E}"/>
              </a:ext>
            </a:extLst>
          </p:cNvPr>
          <p:cNvSpPr txBox="1"/>
          <p:nvPr/>
        </p:nvSpPr>
        <p:spPr bwMode="auto">
          <a:xfrm>
            <a:off x="7456444" y="3844295"/>
            <a:ext cx="631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1" name="TextBox 40">
            <a:extLst>
              <a:ext uri="{FF2B5EF4-FFF2-40B4-BE49-F238E27FC236}">
                <a16:creationId xmlns:a16="http://schemas.microsoft.com/office/drawing/2014/main" id="{E70F1865-A375-C324-0806-9161713B2F7D}"/>
              </a:ext>
            </a:extLst>
          </p:cNvPr>
          <p:cNvSpPr txBox="1"/>
          <p:nvPr/>
        </p:nvSpPr>
        <p:spPr bwMode="auto">
          <a:xfrm>
            <a:off x="7456444" y="4381151"/>
            <a:ext cx="631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43" name="Straight Connector 42">
            <a:extLst>
              <a:ext uri="{FF2B5EF4-FFF2-40B4-BE49-F238E27FC236}">
                <a16:creationId xmlns:a16="http://schemas.microsoft.com/office/drawing/2014/main" id="{1A64EEF1-FAD5-FBC5-F917-9FFE849282E4}"/>
              </a:ext>
            </a:extLst>
          </p:cNvPr>
          <p:cNvCxnSpPr>
            <a:cxnSpLocks/>
          </p:cNvCxnSpPr>
          <p:nvPr/>
        </p:nvCxnSpPr>
        <p:spPr bwMode="auto">
          <a:xfrm>
            <a:off x="8250382" y="4061113"/>
            <a:ext cx="334376" cy="0"/>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0500509-66C1-8B29-E46E-21D72883BF5E}"/>
              </a:ext>
            </a:extLst>
          </p:cNvPr>
          <p:cNvCxnSpPr/>
          <p:nvPr/>
        </p:nvCxnSpPr>
        <p:spPr bwMode="auto">
          <a:xfrm>
            <a:off x="8751676" y="2834985"/>
            <a:ext cx="334376" cy="0"/>
          </a:xfrm>
          <a:prstGeom prst="line">
            <a:avLst/>
          </a:prstGeom>
          <a:noFill/>
          <a:ln w="28575" cap="flat" cmpd="sng" algn="ctr">
            <a:solidFill>
              <a:schemeClr val="accent1"/>
            </a:solidFill>
            <a:prstDash val="solid"/>
            <a:round/>
            <a:headEnd type="none" w="med" len="med"/>
            <a:tailEnd type="none" w="med" len="med"/>
          </a:ln>
          <a:effectLst/>
        </p:spPr>
      </p:cxnSp>
      <p:sp>
        <p:nvSpPr>
          <p:cNvPr id="45" name="Oval 44">
            <a:extLst>
              <a:ext uri="{FF2B5EF4-FFF2-40B4-BE49-F238E27FC236}">
                <a16:creationId xmlns:a16="http://schemas.microsoft.com/office/drawing/2014/main" id="{88B87A11-D026-36B7-0DF7-E89C64AA4FA4}"/>
              </a:ext>
            </a:extLst>
          </p:cNvPr>
          <p:cNvSpPr/>
          <p:nvPr/>
        </p:nvSpPr>
        <p:spPr bwMode="auto">
          <a:xfrm>
            <a:off x="8371850" y="2743546"/>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Oval 45">
            <a:extLst>
              <a:ext uri="{FF2B5EF4-FFF2-40B4-BE49-F238E27FC236}">
                <a16:creationId xmlns:a16="http://schemas.microsoft.com/office/drawing/2014/main" id="{51201C7E-4318-9EBE-14B8-2BC77259C2F7}"/>
              </a:ext>
            </a:extLst>
          </p:cNvPr>
          <p:cNvSpPr/>
          <p:nvPr/>
        </p:nvSpPr>
        <p:spPr bwMode="auto">
          <a:xfrm>
            <a:off x="8371850" y="308909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7016FB03-8C71-B613-74A7-28B2392C686E}"/>
              </a:ext>
            </a:extLst>
          </p:cNvPr>
          <p:cNvSpPr/>
          <p:nvPr/>
        </p:nvSpPr>
        <p:spPr bwMode="auto">
          <a:xfrm>
            <a:off x="8371850" y="4225015"/>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C57C6160-451A-E154-3E5F-7C6FF97CD251}"/>
              </a:ext>
            </a:extLst>
          </p:cNvPr>
          <p:cNvSpPr/>
          <p:nvPr/>
        </p:nvSpPr>
        <p:spPr bwMode="auto">
          <a:xfrm>
            <a:off x="8371850" y="4503488"/>
            <a:ext cx="91440" cy="91440"/>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BC2CE193-B5C1-0421-F593-080B6B9A5D1E}"/>
              </a:ext>
            </a:extLst>
          </p:cNvPr>
          <p:cNvSpPr/>
          <p:nvPr/>
        </p:nvSpPr>
        <p:spPr bwMode="auto">
          <a:xfrm rot="18900000">
            <a:off x="8371850" y="3801835"/>
            <a:ext cx="91440" cy="91440"/>
          </a:xfrm>
          <a:prstGeom prst="rect">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Triangle 51">
            <a:extLst>
              <a:ext uri="{FF2B5EF4-FFF2-40B4-BE49-F238E27FC236}">
                <a16:creationId xmlns:a16="http://schemas.microsoft.com/office/drawing/2014/main" id="{97991371-D31F-29CC-D8EC-98ACF81174DA}"/>
              </a:ext>
            </a:extLst>
          </p:cNvPr>
          <p:cNvSpPr/>
          <p:nvPr/>
        </p:nvSpPr>
        <p:spPr bwMode="auto">
          <a:xfrm>
            <a:off x="8371850" y="4356948"/>
            <a:ext cx="91440" cy="91440"/>
          </a:xfrm>
          <a:prstGeom prst="triangle">
            <a:avLst/>
          </a:prstGeom>
          <a:noFill/>
          <a:ln w="1905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Oval 53">
            <a:extLst>
              <a:ext uri="{FF2B5EF4-FFF2-40B4-BE49-F238E27FC236}">
                <a16:creationId xmlns:a16="http://schemas.microsoft.com/office/drawing/2014/main" id="{4684DB95-02D4-E598-3552-398191E579B5}"/>
              </a:ext>
            </a:extLst>
          </p:cNvPr>
          <p:cNvSpPr/>
          <p:nvPr/>
        </p:nvSpPr>
        <p:spPr bwMode="auto">
          <a:xfrm>
            <a:off x="8792102" y="246849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C7B49867-9C48-3FE6-7718-22C3329D05B1}"/>
              </a:ext>
            </a:extLst>
          </p:cNvPr>
          <p:cNvSpPr/>
          <p:nvPr/>
        </p:nvSpPr>
        <p:spPr bwMode="auto">
          <a:xfrm>
            <a:off x="8870266" y="2703567"/>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Oval 55">
            <a:extLst>
              <a:ext uri="{FF2B5EF4-FFF2-40B4-BE49-F238E27FC236}">
                <a16:creationId xmlns:a16="http://schemas.microsoft.com/office/drawing/2014/main" id="{048F6040-C8DF-872F-4F6B-2105AE6D6214}"/>
              </a:ext>
            </a:extLst>
          </p:cNvPr>
          <p:cNvSpPr/>
          <p:nvPr/>
        </p:nvSpPr>
        <p:spPr bwMode="auto">
          <a:xfrm>
            <a:off x="8870266" y="2877082"/>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375A874B-7E3E-6110-46C0-55045B38E72B}"/>
              </a:ext>
            </a:extLst>
          </p:cNvPr>
          <p:cNvSpPr/>
          <p:nvPr/>
        </p:nvSpPr>
        <p:spPr bwMode="auto">
          <a:xfrm>
            <a:off x="8870266" y="4021473"/>
            <a:ext cx="91440"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8CDCF55B-B0BF-90E4-A733-7EA040FB60A3}"/>
              </a:ext>
            </a:extLst>
          </p:cNvPr>
          <p:cNvSpPr/>
          <p:nvPr/>
        </p:nvSpPr>
        <p:spPr bwMode="auto">
          <a:xfrm rot="18900000">
            <a:off x="8937801" y="2416493"/>
            <a:ext cx="91440" cy="91440"/>
          </a:xfrm>
          <a:prstGeom prst="rect">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Triangle 58">
            <a:extLst>
              <a:ext uri="{FF2B5EF4-FFF2-40B4-BE49-F238E27FC236}">
                <a16:creationId xmlns:a16="http://schemas.microsoft.com/office/drawing/2014/main" id="{9079D250-3AF3-22E7-2F15-E959105C42D7}"/>
              </a:ext>
            </a:extLst>
          </p:cNvPr>
          <p:cNvSpPr/>
          <p:nvPr/>
        </p:nvSpPr>
        <p:spPr bwMode="auto">
          <a:xfrm>
            <a:off x="8870266" y="3570325"/>
            <a:ext cx="91440" cy="91440"/>
          </a:xfrm>
          <a:prstGeom prst="triangle">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60" name="Straight Connector 59">
            <a:extLst>
              <a:ext uri="{FF2B5EF4-FFF2-40B4-BE49-F238E27FC236}">
                <a16:creationId xmlns:a16="http://schemas.microsoft.com/office/drawing/2014/main" id="{9E4DB4C1-9D5D-3567-9D24-FFC0AF2F3FAC}"/>
              </a:ext>
            </a:extLst>
          </p:cNvPr>
          <p:cNvCxnSpPr/>
          <p:nvPr/>
        </p:nvCxnSpPr>
        <p:spPr bwMode="auto">
          <a:xfrm>
            <a:off x="9237054" y="2478315"/>
            <a:ext cx="334376" cy="0"/>
          </a:xfrm>
          <a:prstGeom prst="line">
            <a:avLst/>
          </a:prstGeom>
          <a:noFill/>
          <a:ln w="28575" cap="flat" cmpd="sng" algn="ctr">
            <a:solidFill>
              <a:schemeClr val="accent4"/>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CFF8C0DC-E545-B466-AC06-7CE2A2DCF9D7}"/>
              </a:ext>
            </a:extLst>
          </p:cNvPr>
          <p:cNvSpPr/>
          <p:nvPr/>
        </p:nvSpPr>
        <p:spPr bwMode="auto">
          <a:xfrm>
            <a:off x="9301471" y="2440939"/>
            <a:ext cx="91440" cy="91440"/>
          </a:xfrm>
          <a:prstGeom prst="ellipse">
            <a:avLst/>
          </a:prstGeom>
          <a:solidFill>
            <a:schemeClr val="accent4"/>
          </a:solidFill>
          <a:ln w="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B9635DCA-902C-1A4F-713C-2DA8F4025237}"/>
              </a:ext>
            </a:extLst>
          </p:cNvPr>
          <p:cNvSpPr/>
          <p:nvPr/>
        </p:nvSpPr>
        <p:spPr bwMode="auto">
          <a:xfrm>
            <a:off x="9440208" y="2430211"/>
            <a:ext cx="91440" cy="91440"/>
          </a:xfrm>
          <a:prstGeom prst="rect">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49" name="Group 48">
            <a:extLst>
              <a:ext uri="{FF2B5EF4-FFF2-40B4-BE49-F238E27FC236}">
                <a16:creationId xmlns:a16="http://schemas.microsoft.com/office/drawing/2014/main" id="{F6F7B6A9-DC58-1580-335E-932C9C7DB5B6}"/>
              </a:ext>
            </a:extLst>
          </p:cNvPr>
          <p:cNvGrpSpPr/>
          <p:nvPr/>
        </p:nvGrpSpPr>
        <p:grpSpPr>
          <a:xfrm>
            <a:off x="10671121" y="238227"/>
            <a:ext cx="1385412" cy="883824"/>
            <a:chOff x="10671121" y="238227"/>
            <a:chExt cx="1385412" cy="883824"/>
          </a:xfrm>
          <a:solidFill>
            <a:schemeClr val="accent3"/>
          </a:solidFill>
        </p:grpSpPr>
        <p:sp>
          <p:nvSpPr>
            <p:cNvPr id="51" name="Explosion: 8 Points 50">
              <a:extLst>
                <a:ext uri="{FF2B5EF4-FFF2-40B4-BE49-F238E27FC236}">
                  <a16:creationId xmlns:a16="http://schemas.microsoft.com/office/drawing/2014/main" id="{A1AF1B97-4564-1D50-A9D2-EBF02DD06D28}"/>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1A408588-613C-F0E1-4BA9-B58EE94BDF64}"/>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460211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EE2D-0126-429B-8011-F0349C4AC2C3}"/>
              </a:ext>
            </a:extLst>
          </p:cNvPr>
          <p:cNvSpPr>
            <a:spLocks noGrp="1"/>
          </p:cNvSpPr>
          <p:nvPr>
            <p:ph type="title"/>
          </p:nvPr>
        </p:nvSpPr>
        <p:spPr/>
        <p:txBody>
          <a:bodyPr/>
          <a:lstStyle/>
          <a:p>
            <a:r>
              <a:rPr lang="en-US" dirty="0"/>
              <a:t>Novel Oral Antivirals: Molnupiravir</a:t>
            </a:r>
          </a:p>
        </p:txBody>
      </p:sp>
    </p:spTree>
    <p:extLst>
      <p:ext uri="{BB962C8B-B14F-4D97-AF65-F5344CB8AC3E}">
        <p14:creationId xmlns:p14="http://schemas.microsoft.com/office/powerpoint/2010/main" val="607873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Human Data for Molnupiravir</a:t>
            </a:r>
          </a:p>
        </p:txBody>
      </p:sp>
      <p:sp>
        <p:nvSpPr>
          <p:cNvPr id="315" name="Phase I - well-tolerated…"/>
          <p:cNvSpPr txBox="1">
            <a:spLocks noGrp="1"/>
          </p:cNvSpPr>
          <p:nvPr>
            <p:ph idx="1"/>
          </p:nvPr>
        </p:nvSpPr>
        <p:spPr/>
        <p:txBody>
          <a:bodyPr/>
          <a:lstStyle/>
          <a:p>
            <a:r>
              <a:rPr lang="en-US" dirty="0"/>
              <a:t>Well-tolerated in randomized, double-blind, placebo-controlled </a:t>
            </a:r>
            <a:r>
              <a:rPr lang="en-US" b="1" dirty="0">
                <a:solidFill>
                  <a:srgbClr val="000000"/>
                </a:solidFill>
              </a:rPr>
              <a:t>phase I</a:t>
            </a:r>
            <a:r>
              <a:rPr lang="en-US" b="1" dirty="0">
                <a:solidFill>
                  <a:srgbClr val="4DA1BB"/>
                </a:solidFill>
              </a:rPr>
              <a:t> </a:t>
            </a:r>
            <a:r>
              <a:rPr lang="en-US" dirty="0"/>
              <a:t>study of healthy volunteers (N = 130)</a:t>
            </a:r>
            <a:r>
              <a:rPr lang="en-US" baseline="30000" dirty="0"/>
              <a:t>1</a:t>
            </a:r>
            <a:endParaRPr lang="en-US" dirty="0"/>
          </a:p>
          <a:p>
            <a:r>
              <a:rPr lang="en-US" dirty="0"/>
              <a:t>Double-blind </a:t>
            </a:r>
            <a:r>
              <a:rPr lang="en-US" b="1" dirty="0">
                <a:solidFill>
                  <a:srgbClr val="000000"/>
                </a:solidFill>
              </a:rPr>
              <a:t>phase IIa </a:t>
            </a:r>
            <a:r>
              <a:rPr lang="en-US" dirty="0"/>
              <a:t>study of COVID-19 outpatients randomized within 7 days of symptom onset (N = 202)</a:t>
            </a:r>
            <a:r>
              <a:rPr lang="en-US" baseline="30000" dirty="0"/>
              <a:t>2</a:t>
            </a:r>
            <a:endParaRPr lang="en-US" dirty="0"/>
          </a:p>
          <a:p>
            <a:pPr lvl="1"/>
            <a:r>
              <a:rPr lang="en-US" b="1" dirty="0"/>
              <a:t>Day 3</a:t>
            </a:r>
            <a:r>
              <a:rPr lang="en-US" dirty="0"/>
              <a:t>: </a:t>
            </a:r>
            <a:r>
              <a:rPr lang="en-US" b="1" dirty="0">
                <a:solidFill>
                  <a:schemeClr val="accent3"/>
                </a:solidFill>
              </a:rPr>
              <a:t>Infectious virus isolation </a:t>
            </a:r>
            <a:r>
              <a:rPr lang="en-US" dirty="0"/>
              <a:t>in 1.9% (1/53) of patients receiving </a:t>
            </a:r>
            <a:r>
              <a:rPr lang="en-US" dirty="0" err="1"/>
              <a:t>molnupiravir</a:t>
            </a:r>
            <a:r>
              <a:rPr lang="en-US" dirty="0"/>
              <a:t> 800 mg BID vs 16.7% (9/54) receiving placebo; </a:t>
            </a:r>
            <a:r>
              <a:rPr lang="en-US" i="1" dirty="0"/>
              <a:t>P</a:t>
            </a:r>
            <a:r>
              <a:rPr lang="en-US" dirty="0"/>
              <a:t> = .02</a:t>
            </a:r>
          </a:p>
          <a:p>
            <a:pPr lvl="1"/>
            <a:r>
              <a:rPr lang="en-US" dirty="0"/>
              <a:t>Among those seronegative at baseline, median </a:t>
            </a:r>
            <a:r>
              <a:rPr lang="en-US" b="1" dirty="0">
                <a:solidFill>
                  <a:schemeClr val="accent3"/>
                </a:solidFill>
              </a:rPr>
              <a:t>time to viral RNA clearance </a:t>
            </a:r>
            <a:r>
              <a:rPr lang="en-US" dirty="0"/>
              <a:t>significantly shorter with </a:t>
            </a:r>
            <a:r>
              <a:rPr lang="en-US" dirty="0" err="1"/>
              <a:t>molnupiravir</a:t>
            </a:r>
            <a:r>
              <a:rPr lang="en-US" dirty="0"/>
              <a:t> 800 mg BID (14 days) </a:t>
            </a:r>
            <a:br>
              <a:rPr lang="en-US" dirty="0"/>
            </a:br>
            <a:r>
              <a:rPr lang="en-US" dirty="0"/>
              <a:t>vs placebo (27 days); </a:t>
            </a:r>
            <a:r>
              <a:rPr lang="en-US" i="1" dirty="0"/>
              <a:t>P</a:t>
            </a:r>
            <a:r>
              <a:rPr lang="en-US" dirty="0"/>
              <a:t> = .001</a:t>
            </a:r>
          </a:p>
        </p:txBody>
      </p:sp>
      <p:grpSp>
        <p:nvGrpSpPr>
          <p:cNvPr id="7"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D1232AFC-6326-44D1-AAF3-F60FDE790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0"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18392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Painter. Antimicrob Agents Chemother. 2021;[Epub].</a:t>
            </a:r>
          </a:p>
          <a:p>
            <a:pPr eaLnBrk="1" hangingPunct="1">
              <a:defRPr/>
            </a:pPr>
            <a:r>
              <a:rPr lang="en-US" altLang="en-US" sz="1200" b="0" spc="-10" dirty="0">
                <a:solidFill>
                  <a:schemeClr val="bg2"/>
                </a:solidFill>
                <a:latin typeface="Calibri" panose="020F0502020204030204" pitchFamily="34" charset="0"/>
                <a:cs typeface="+mn-cs"/>
              </a:rPr>
              <a:t>2. Fischer. </a:t>
            </a:r>
            <a:r>
              <a:rPr lang="en-US" altLang="en-US" sz="1200" b="0" spc="-10" dirty="0">
                <a:solidFill>
                  <a:srgbClr val="455560"/>
                </a:solidFill>
                <a:latin typeface="Calibri" panose="020F0502020204030204" pitchFamily="34" charset="0"/>
                <a:cs typeface="+mn-cs"/>
              </a:rPr>
              <a:t>Sci Transl Med</a:t>
            </a:r>
            <a:r>
              <a:rPr lang="en-US" altLang="en-US" sz="1200" b="0" spc="-10" dirty="0">
                <a:solidFill>
                  <a:srgbClr val="455560"/>
                </a:solidFill>
                <a:latin typeface="Calibri" panose="020F0502020204030204" pitchFamily="34" charset="0"/>
              </a:rPr>
              <a:t>. 2022;14(628):eabl7430.</a:t>
            </a:r>
            <a:endParaRPr lang="en-US" altLang="en-US" sz="1200" b="0" spc="-1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963466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D7BAEC61-72A5-4D1A-B326-6E896AE10BAA}"/>
              </a:ext>
            </a:extLst>
          </p:cNvPr>
          <p:cNvSpPr txBox="1"/>
          <p:nvPr/>
        </p:nvSpPr>
        <p:spPr bwMode="auto">
          <a:xfrm>
            <a:off x="3593839" y="2044182"/>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 </a:t>
            </a:r>
          </a:p>
        </p:txBody>
      </p:sp>
      <p:sp>
        <p:nvSpPr>
          <p:cNvPr id="38" name="Content Placeholder 14">
            <a:extLst>
              <a:ext uri="{FF2B5EF4-FFF2-40B4-BE49-F238E27FC236}">
                <a16:creationId xmlns:a16="http://schemas.microsoft.com/office/drawing/2014/main" id="{424E7E15-82CB-4E0C-B4A0-1703AB94AE1D}"/>
              </a:ext>
            </a:extLst>
          </p:cNvPr>
          <p:cNvSpPr txBox="1">
            <a:spLocks/>
          </p:cNvSpPr>
          <p:nvPr/>
        </p:nvSpPr>
        <p:spPr bwMode="auto">
          <a:xfrm>
            <a:off x="609759" y="1483454"/>
            <a:ext cx="10753725" cy="43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1450" marR="0" lvl="0" indent="-171450" algn="l" defTabSz="914400" rtl="0" eaLnBrk="1" fontAlgn="base" latinLnBrk="0" hangingPunct="1">
              <a:lnSpc>
                <a:spcPct val="110000"/>
              </a:lnSpc>
              <a:spcBef>
                <a:spcPts val="50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MOVe-IN and MOVe-OUT: randomized, placebo-controlled, double-blind phase II/III trials</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r>
              <a:rPr lang="en-US" sz="2000" b="0" kern="0" baseline="30000" dirty="0">
                <a:solidFill>
                  <a:srgbClr val="000000"/>
                </a:solidFill>
              </a:rPr>
              <a:t>-4</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19138" y="3266845"/>
            <a:ext cx="242950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laboratory-confirmed SARS-CoV-2*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304, phase II</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1,3,4</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1850, phase III</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2,3,4</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141788" y="2553477"/>
            <a:ext cx="3109613" cy="635645"/>
          </a:xfrm>
          <a:prstGeom prst="rect">
            <a:avLst/>
          </a:prstGeom>
          <a:solidFill>
            <a:schemeClr val="accent2">
              <a:lumMod val="20000"/>
              <a:lumOff val="8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charset="0"/>
              </a:rPr>
              <a:t>Molnupiravir 200 mg Q12H</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153176" y="3979665"/>
            <a:ext cx="3109613" cy="55310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effectLst/>
                <a:uLnTx/>
                <a:uFillTx/>
                <a:latin typeface="Calibri" panose="020F0502020204030204" pitchFamily="34" charset="0"/>
                <a:ea typeface="+mn-ea"/>
                <a:cs typeface="Arial" charset="0"/>
              </a:rPr>
              <a:t>Molnupiravir 800 mg Q12H</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207997" y="4123028"/>
            <a:ext cx="885824" cy="16351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194190" y="2852585"/>
            <a:ext cx="863119" cy="44698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153176" y="3304653"/>
            <a:ext cx="3109613" cy="553101"/>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Molnupiravir 400 mg Q12H</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7574076" y="3664737"/>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3194190" y="3630335"/>
            <a:ext cx="885824" cy="7021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25">
            <a:extLst>
              <a:ext uri="{FF2B5EF4-FFF2-40B4-BE49-F238E27FC236}">
                <a16:creationId xmlns:a16="http://schemas.microsoft.com/office/drawing/2014/main" id="{6D5D439C-3DFF-4928-9D68-DA11644E074C}"/>
              </a:ext>
            </a:extLst>
          </p:cNvPr>
          <p:cNvSpPr>
            <a:spLocks noChangeArrowheads="1"/>
          </p:cNvSpPr>
          <p:nvPr/>
        </p:nvSpPr>
        <p:spPr bwMode="auto">
          <a:xfrm>
            <a:off x="4153176" y="4627397"/>
            <a:ext cx="3109613" cy="553101"/>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Q12H</a:t>
            </a:r>
          </a:p>
        </p:txBody>
      </p:sp>
      <p:sp>
        <p:nvSpPr>
          <p:cNvPr id="24" name="Line 26">
            <a:extLst>
              <a:ext uri="{FF2B5EF4-FFF2-40B4-BE49-F238E27FC236}">
                <a16:creationId xmlns:a16="http://schemas.microsoft.com/office/drawing/2014/main" id="{27E0F7D1-CDF5-4549-AA36-E35022B12A47}"/>
              </a:ext>
            </a:extLst>
          </p:cNvPr>
          <p:cNvSpPr>
            <a:spLocks noChangeShapeType="1"/>
          </p:cNvSpPr>
          <p:nvPr/>
        </p:nvSpPr>
        <p:spPr bwMode="auto">
          <a:xfrm>
            <a:off x="3194190" y="4532766"/>
            <a:ext cx="855026" cy="41922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AB304998-E77E-4E56-B158-71979C5314A9}"/>
              </a:ext>
            </a:extLst>
          </p:cNvPr>
          <p:cNvSpPr txBox="1"/>
          <p:nvPr/>
        </p:nvSpPr>
        <p:spPr bwMode="auto">
          <a:xfrm>
            <a:off x="7812201" y="2852074"/>
            <a:ext cx="2121513" cy="2446824"/>
          </a:xfrm>
          <a:prstGeom prst="rect">
            <a:avLst/>
          </a:prstGeom>
          <a:noFill/>
          <a:ln w="127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period</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 Box 30">
            <a:extLst>
              <a:ext uri="{FF2B5EF4-FFF2-40B4-BE49-F238E27FC236}">
                <a16:creationId xmlns:a16="http://schemas.microsoft.com/office/drawing/2014/main" id="{04C186F7-5652-4BD2-895A-62262AD453C3}"/>
              </a:ext>
            </a:extLst>
          </p:cNvPr>
          <p:cNvSpPr txBox="1">
            <a:spLocks noChangeArrowheads="1"/>
          </p:cNvSpPr>
          <p:nvPr/>
        </p:nvSpPr>
        <p:spPr bwMode="auto">
          <a:xfrm>
            <a:off x="1330039" y="5251450"/>
            <a:ext cx="1009356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*MOVe-IN: hospitalized adults with signs/symptoms of COVID-19 and symptom onset within previous 10 days; MOVe-OUT: </a:t>
            </a:r>
            <a:r>
              <a:rPr kumimoji="0" lang="en-US" alt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nonhospitalized</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adults with signs/symptoms of COVID-19, increased risk of severe illness from COVID-19, and symptom onset within previous 7 days.  </a:t>
            </a: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MOVe-IN/MOVe-OUT: Molnupiravir for Hospitalized/Nonhospitalized Patients With COVID-19  </a:t>
            </a:r>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621163" y="5633656"/>
            <a:ext cx="10753725" cy="556615"/>
          </a:xfrm>
        </p:spPr>
        <p:txBody>
          <a:bodyPr rtlCol="0">
            <a:noAutofit/>
          </a:bodyPr>
          <a:lstStyle/>
          <a:p>
            <a:pPr marL="171450" indent="-171450">
              <a:lnSpc>
                <a:spcPct val="110000"/>
              </a:lnSpc>
              <a:spcBef>
                <a:spcPts val="500"/>
              </a:spcBef>
              <a:spcAft>
                <a:spcPct val="0"/>
              </a:spcAft>
              <a:defRPr/>
            </a:pPr>
            <a:r>
              <a:rPr lang="en-US" sz="2000" b="1" dirty="0"/>
              <a:t>Primary endpoints</a:t>
            </a:r>
            <a:r>
              <a:rPr lang="en-US" sz="2000" dirty="0"/>
              <a:t>: percentage of hospitalizations and/or deaths by Day 29; AEs</a:t>
            </a:r>
          </a:p>
          <a:p>
            <a:pPr marL="171450" indent="-171450">
              <a:lnSpc>
                <a:spcPct val="110000"/>
              </a:lnSpc>
              <a:spcBef>
                <a:spcPts val="500"/>
              </a:spcBef>
              <a:spcAft>
                <a:spcPct val="0"/>
              </a:spcAft>
              <a:defRPr/>
            </a:pPr>
            <a:r>
              <a:rPr lang="en-US" sz="2000" b="1" dirty="0"/>
              <a:t>Current analysis</a:t>
            </a:r>
            <a:r>
              <a:rPr lang="en-US" sz="2000" dirty="0"/>
              <a:t>: in-vitro antiviral activity and Day 29 interim efficacy results</a:t>
            </a:r>
          </a:p>
          <a:p>
            <a:pPr marL="0" indent="0">
              <a:lnSpc>
                <a:spcPct val="110000"/>
              </a:lnSpc>
              <a:spcBef>
                <a:spcPts val="500"/>
              </a:spcBef>
              <a:spcAft>
                <a:spcPct val="0"/>
              </a:spcAft>
              <a:buNone/>
              <a:defRPr/>
            </a:pPr>
            <a:endParaRPr lang="en-US" sz="2000" dirty="0"/>
          </a:p>
        </p:txBody>
      </p:sp>
      <p:grpSp>
        <p:nvGrpSpPr>
          <p:cNvPr id="21" name="Group 1">
            <a:extLst>
              <a:ext uri="{FF2B5EF4-FFF2-40B4-BE49-F238E27FC236}">
                <a16:creationId xmlns:a16="http://schemas.microsoft.com/office/drawing/2014/main" id="{C058BED9-5B4F-4817-9BB5-5BF49DFA1F03}"/>
              </a:ext>
            </a:extLst>
          </p:cNvPr>
          <p:cNvGrpSpPr>
            <a:grpSpLocks/>
          </p:cNvGrpSpPr>
          <p:nvPr/>
        </p:nvGrpSpPr>
        <p:grpSpPr bwMode="auto">
          <a:xfrm>
            <a:off x="9392911" y="6213768"/>
            <a:ext cx="2488502" cy="449064"/>
            <a:chOff x="9602074" y="3550251"/>
            <a:chExt cx="2488502" cy="449257"/>
          </a:xfrm>
        </p:grpSpPr>
        <p:pic>
          <p:nvPicPr>
            <p:cNvPr id="22" name="Picture 21">
              <a:extLst>
                <a:ext uri="{FF2B5EF4-FFF2-40B4-BE49-F238E27FC236}">
                  <a16:creationId xmlns:a16="http://schemas.microsoft.com/office/drawing/2014/main" id="{AA58D12A-AE4D-48CD-A6CC-B6CC142E45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289F287C-CB9A-451C-8830-18B6A318739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5" name="TextBox 24">
            <a:extLst>
              <a:ext uri="{FF2B5EF4-FFF2-40B4-BE49-F238E27FC236}">
                <a16:creationId xmlns:a16="http://schemas.microsoft.com/office/drawing/2014/main" id="{5C71CD20-6C21-46FE-AC15-E83AFD106566}"/>
              </a:ext>
            </a:extLst>
          </p:cNvPr>
          <p:cNvSpPr txBox="1"/>
          <p:nvPr/>
        </p:nvSpPr>
        <p:spPr bwMode="auto">
          <a:xfrm>
            <a:off x="7363032" y="1828660"/>
            <a:ext cx="14595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29</a:t>
            </a:r>
          </a:p>
        </p:txBody>
      </p:sp>
      <p:sp>
        <p:nvSpPr>
          <p:cNvPr id="26" name="Line 54">
            <a:extLst>
              <a:ext uri="{FF2B5EF4-FFF2-40B4-BE49-F238E27FC236}">
                <a16:creationId xmlns:a16="http://schemas.microsoft.com/office/drawing/2014/main" id="{D4655166-81CB-4563-AC89-25F2DCF49278}"/>
              </a:ext>
            </a:extLst>
          </p:cNvPr>
          <p:cNvSpPr>
            <a:spLocks noChangeShapeType="1"/>
          </p:cNvSpPr>
          <p:nvPr/>
        </p:nvSpPr>
        <p:spPr bwMode="auto">
          <a:xfrm>
            <a:off x="8092824" y="2308800"/>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2A85BA4D-6E53-4968-A989-7BB65B766D01}"/>
              </a:ext>
            </a:extLst>
          </p:cNvPr>
          <p:cNvSpPr txBox="1"/>
          <p:nvPr/>
        </p:nvSpPr>
        <p:spPr bwMode="auto">
          <a:xfrm>
            <a:off x="6447266" y="2044103"/>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5</a:t>
            </a:r>
            <a:endParaRPr kumimoji="0" lang="en-US"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54">
            <a:extLst>
              <a:ext uri="{FF2B5EF4-FFF2-40B4-BE49-F238E27FC236}">
                <a16:creationId xmlns:a16="http://schemas.microsoft.com/office/drawing/2014/main" id="{C0A1AFC5-2D36-47DE-9AF4-96B573B989BD}"/>
              </a:ext>
            </a:extLst>
          </p:cNvPr>
          <p:cNvSpPr>
            <a:spLocks noChangeShapeType="1"/>
          </p:cNvSpPr>
          <p:nvPr/>
        </p:nvSpPr>
        <p:spPr bwMode="auto">
          <a:xfrm>
            <a:off x="7208766" y="2308800"/>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4E5B24C0-5640-4A8F-9DE4-7B0B4376FB67}"/>
              </a:ext>
            </a:extLst>
          </p:cNvPr>
          <p:cNvSpPr>
            <a:spLocks noChangeShapeType="1"/>
          </p:cNvSpPr>
          <p:nvPr/>
        </p:nvSpPr>
        <p:spPr bwMode="auto">
          <a:xfrm>
            <a:off x="4153176" y="2297964"/>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9B499BBE-36E7-4841-BD2D-A8E02173A7DF}"/>
              </a:ext>
            </a:extLst>
          </p:cNvPr>
          <p:cNvSpPr txBox="1"/>
          <p:nvPr/>
        </p:nvSpPr>
        <p:spPr bwMode="auto">
          <a:xfrm>
            <a:off x="8958110" y="2044103"/>
            <a:ext cx="173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28</a:t>
            </a:r>
          </a:p>
        </p:txBody>
      </p:sp>
      <p:sp>
        <p:nvSpPr>
          <p:cNvPr id="31" name="Line 54">
            <a:extLst>
              <a:ext uri="{FF2B5EF4-FFF2-40B4-BE49-F238E27FC236}">
                <a16:creationId xmlns:a16="http://schemas.microsoft.com/office/drawing/2014/main" id="{7BD69F17-F7D5-4734-AEB4-22391252E86F}"/>
              </a:ext>
            </a:extLst>
          </p:cNvPr>
          <p:cNvSpPr>
            <a:spLocks noChangeShapeType="1"/>
          </p:cNvSpPr>
          <p:nvPr/>
        </p:nvSpPr>
        <p:spPr bwMode="auto">
          <a:xfrm>
            <a:off x="9864264" y="2329373"/>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Text Box 11">
            <a:extLst>
              <a:ext uri="{FF2B5EF4-FFF2-40B4-BE49-F238E27FC236}">
                <a16:creationId xmlns:a16="http://schemas.microsoft.com/office/drawing/2014/main" id="{B20EF44F-8EEB-4E56-8A97-D184926465D3}"/>
              </a:ext>
            </a:extLst>
          </p:cNvPr>
          <p:cNvSpPr txBox="1">
            <a:spLocks noChangeArrowheads="1"/>
          </p:cNvSpPr>
          <p:nvPr/>
        </p:nvSpPr>
        <p:spPr bwMode="auto">
          <a:xfrm>
            <a:off x="414339" y="63755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NCT04575584. 2. NCT04575597.</a:t>
            </a:r>
            <a:r>
              <a:rPr kumimoji="0" lang="en-US" sz="1200" b="1" i="0" u="none" strike="noStrike" kern="1200" cap="none" spc="0" normalizeH="0" baseline="0" noProof="0" dirty="0">
                <a:ln>
                  <a:noFill/>
                </a:ln>
                <a:solidFill>
                  <a:srgbClr val="111111"/>
                </a:solidFill>
                <a:effectLst/>
                <a:uLnTx/>
                <a:uFillTx/>
                <a:latin typeface="Roboto" panose="02000000000000000000" pitchFamily="2" charset="0"/>
                <a:ea typeface="+mn-ea"/>
                <a:cs typeface="Arial" panose="020B0604020202020204" pitchFamily="34" charset="0"/>
              </a:rPr>
              <a: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Strizki. IDWeek 2021. Abstr P511. 4. Grobler. IDWeek 2021. Abstr P543.  </a:t>
            </a:r>
          </a:p>
        </p:txBody>
      </p:sp>
      <p:sp>
        <p:nvSpPr>
          <p:cNvPr id="39" name="Text Box 29">
            <a:extLst>
              <a:ext uri="{FF2B5EF4-FFF2-40B4-BE49-F238E27FC236}">
                <a16:creationId xmlns:a16="http://schemas.microsoft.com/office/drawing/2014/main" id="{379D41A7-4BA3-4099-9A17-29B30F5B5D42}"/>
              </a:ext>
            </a:extLst>
          </p:cNvPr>
          <p:cNvSpPr txBox="1">
            <a:spLocks noChangeArrowheads="1"/>
          </p:cNvSpPr>
          <p:nvPr/>
        </p:nvSpPr>
        <p:spPr bwMode="auto">
          <a:xfrm>
            <a:off x="2161310" y="2194824"/>
            <a:ext cx="20409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time since onset of signs/symptoms and risk for severe COVID-19</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D7BAEC61-72A5-4D1A-B326-6E896AE10BAA}"/>
              </a:ext>
            </a:extLst>
          </p:cNvPr>
          <p:cNvSpPr txBox="1"/>
          <p:nvPr/>
        </p:nvSpPr>
        <p:spPr bwMode="auto">
          <a:xfrm>
            <a:off x="3593839" y="2294560"/>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1 </a:t>
            </a:r>
          </a:p>
        </p:txBody>
      </p:sp>
      <p:sp>
        <p:nvSpPr>
          <p:cNvPr id="38" name="Content Placeholder 14">
            <a:extLst>
              <a:ext uri="{FF2B5EF4-FFF2-40B4-BE49-F238E27FC236}">
                <a16:creationId xmlns:a16="http://schemas.microsoft.com/office/drawing/2014/main" id="{424E7E15-82CB-4E0C-B4A0-1703AB94AE1D}"/>
              </a:ext>
            </a:extLst>
          </p:cNvPr>
          <p:cNvSpPr txBox="1">
            <a:spLocks/>
          </p:cNvSpPr>
          <p:nvPr/>
        </p:nvSpPr>
        <p:spPr bwMode="auto">
          <a:xfrm>
            <a:off x="609759" y="1483454"/>
            <a:ext cx="10753725" cy="43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71450" marR="0" lvl="0" indent="-171450" algn="l" defTabSz="914400" rtl="0" eaLnBrk="1" fontAlgn="base" latinLnBrk="0" hangingPunct="1">
              <a:lnSpc>
                <a:spcPct val="110000"/>
              </a:lnSpc>
              <a:spcBef>
                <a:spcPts val="50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placebo-controlled, double-blind phase III trials</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19138" y="3266845"/>
            <a:ext cx="242950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laboratory-confirmed SARS-CoV-2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1433)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153176" y="2944053"/>
            <a:ext cx="3109613" cy="55310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Molnupiravir 800 mg Q12H</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206018" y="3821105"/>
            <a:ext cx="885824" cy="16351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7601157" y="3432355"/>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3204910" y="3231739"/>
            <a:ext cx="885824" cy="7021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Rectangle 25">
            <a:extLst>
              <a:ext uri="{FF2B5EF4-FFF2-40B4-BE49-F238E27FC236}">
                <a16:creationId xmlns:a16="http://schemas.microsoft.com/office/drawing/2014/main" id="{6D5D439C-3DFF-4928-9D68-DA11644E074C}"/>
              </a:ext>
            </a:extLst>
          </p:cNvPr>
          <p:cNvSpPr>
            <a:spLocks noChangeArrowheads="1"/>
          </p:cNvSpPr>
          <p:nvPr/>
        </p:nvSpPr>
        <p:spPr bwMode="auto">
          <a:xfrm>
            <a:off x="4159090" y="3830962"/>
            <a:ext cx="3109613" cy="553101"/>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Q12H</a:t>
            </a:r>
          </a:p>
        </p:txBody>
      </p:sp>
      <p:sp>
        <p:nvSpPr>
          <p:cNvPr id="36" name="TextBox 35">
            <a:extLst>
              <a:ext uri="{FF2B5EF4-FFF2-40B4-BE49-F238E27FC236}">
                <a16:creationId xmlns:a16="http://schemas.microsoft.com/office/drawing/2014/main" id="{AB304998-E77E-4E56-B158-71979C5314A9}"/>
              </a:ext>
            </a:extLst>
          </p:cNvPr>
          <p:cNvSpPr txBox="1"/>
          <p:nvPr/>
        </p:nvSpPr>
        <p:spPr bwMode="auto">
          <a:xfrm>
            <a:off x="7909177" y="2637150"/>
            <a:ext cx="2121513" cy="1615827"/>
          </a:xfrm>
          <a:prstGeom prst="rect">
            <a:avLst/>
          </a:prstGeom>
          <a:noFill/>
          <a:ln w="1270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period</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MOVe-OUT: Molnupiravir for Nonhospitalized </a:t>
            </a:r>
            <a:br>
              <a:rPr lang="en-US" altLang="en-US" dirty="0"/>
            </a:br>
            <a:r>
              <a:rPr lang="en-US" altLang="en-US" dirty="0"/>
              <a:t>Patients With COVID-19  </a:t>
            </a:r>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609759" y="4862349"/>
            <a:ext cx="10753725" cy="556615"/>
          </a:xfrm>
        </p:spPr>
        <p:txBody>
          <a:bodyPr rtlCol="0">
            <a:noAutofit/>
          </a:bodyPr>
          <a:lstStyle/>
          <a:p>
            <a:pPr marL="171450" indent="-171450">
              <a:lnSpc>
                <a:spcPct val="110000"/>
              </a:lnSpc>
              <a:spcBef>
                <a:spcPts val="500"/>
              </a:spcBef>
              <a:spcAft>
                <a:spcPct val="0"/>
              </a:spcAft>
              <a:defRPr/>
            </a:pPr>
            <a:r>
              <a:rPr lang="en-US" sz="2000" dirty="0"/>
              <a:t>Inclusion criteria: age 18-60 yr must have ≥1 characteristic or comorbidity associated with increased risk of developing severe illness from COVID-19; age &gt;60 yr was a risk factor</a:t>
            </a:r>
          </a:p>
          <a:p>
            <a:pPr marL="171450" indent="-171450">
              <a:lnSpc>
                <a:spcPct val="110000"/>
              </a:lnSpc>
              <a:spcBef>
                <a:spcPts val="500"/>
              </a:spcBef>
              <a:spcAft>
                <a:spcPct val="0"/>
              </a:spcAft>
              <a:defRPr/>
            </a:pPr>
            <a:r>
              <a:rPr lang="en-US" sz="2000" dirty="0"/>
              <a:t>Primary endpoints: percentage of hospitalizations and/or deaths by Day 29; AEs</a:t>
            </a:r>
          </a:p>
          <a:p>
            <a:pPr marL="0" indent="0">
              <a:lnSpc>
                <a:spcPct val="110000"/>
              </a:lnSpc>
              <a:spcBef>
                <a:spcPts val="500"/>
              </a:spcBef>
              <a:spcAft>
                <a:spcPct val="0"/>
              </a:spcAft>
              <a:buNone/>
              <a:defRPr/>
            </a:pPr>
            <a:endParaRPr lang="en-US" sz="2000" dirty="0"/>
          </a:p>
        </p:txBody>
      </p:sp>
      <p:sp>
        <p:nvSpPr>
          <p:cNvPr id="25" name="TextBox 24">
            <a:extLst>
              <a:ext uri="{FF2B5EF4-FFF2-40B4-BE49-F238E27FC236}">
                <a16:creationId xmlns:a16="http://schemas.microsoft.com/office/drawing/2014/main" id="{5C71CD20-6C21-46FE-AC15-E83AFD106566}"/>
              </a:ext>
            </a:extLst>
          </p:cNvPr>
          <p:cNvSpPr txBox="1"/>
          <p:nvPr/>
        </p:nvSpPr>
        <p:spPr bwMode="auto">
          <a:xfrm>
            <a:off x="7363032" y="2079038"/>
            <a:ext cx="14595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29</a:t>
            </a:r>
          </a:p>
        </p:txBody>
      </p:sp>
      <p:sp>
        <p:nvSpPr>
          <p:cNvPr id="26" name="Line 54">
            <a:extLst>
              <a:ext uri="{FF2B5EF4-FFF2-40B4-BE49-F238E27FC236}">
                <a16:creationId xmlns:a16="http://schemas.microsoft.com/office/drawing/2014/main" id="{D4655166-81CB-4563-AC89-25F2DCF49278}"/>
              </a:ext>
            </a:extLst>
          </p:cNvPr>
          <p:cNvSpPr>
            <a:spLocks noChangeShapeType="1"/>
          </p:cNvSpPr>
          <p:nvPr/>
        </p:nvSpPr>
        <p:spPr bwMode="auto">
          <a:xfrm>
            <a:off x="8092824" y="2559178"/>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 name="TextBox 26">
            <a:extLst>
              <a:ext uri="{FF2B5EF4-FFF2-40B4-BE49-F238E27FC236}">
                <a16:creationId xmlns:a16="http://schemas.microsoft.com/office/drawing/2014/main" id="{2A85BA4D-6E53-4968-A989-7BB65B766D01}"/>
              </a:ext>
            </a:extLst>
          </p:cNvPr>
          <p:cNvSpPr txBox="1"/>
          <p:nvPr/>
        </p:nvSpPr>
        <p:spPr bwMode="auto">
          <a:xfrm>
            <a:off x="6447266" y="2294481"/>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Day 5</a:t>
            </a:r>
            <a:endParaRPr kumimoji="0" lang="en-US"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54">
            <a:extLst>
              <a:ext uri="{FF2B5EF4-FFF2-40B4-BE49-F238E27FC236}">
                <a16:creationId xmlns:a16="http://schemas.microsoft.com/office/drawing/2014/main" id="{C0A1AFC5-2D36-47DE-9AF4-96B573B989BD}"/>
              </a:ext>
            </a:extLst>
          </p:cNvPr>
          <p:cNvSpPr>
            <a:spLocks noChangeShapeType="1"/>
          </p:cNvSpPr>
          <p:nvPr/>
        </p:nvSpPr>
        <p:spPr bwMode="auto">
          <a:xfrm>
            <a:off x="7208766" y="2559178"/>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 name="Line 54">
            <a:extLst>
              <a:ext uri="{FF2B5EF4-FFF2-40B4-BE49-F238E27FC236}">
                <a16:creationId xmlns:a16="http://schemas.microsoft.com/office/drawing/2014/main" id="{4E5B24C0-5640-4A8F-9DE4-7B0B4376FB67}"/>
              </a:ext>
            </a:extLst>
          </p:cNvPr>
          <p:cNvSpPr>
            <a:spLocks noChangeShapeType="1"/>
          </p:cNvSpPr>
          <p:nvPr/>
        </p:nvSpPr>
        <p:spPr bwMode="auto">
          <a:xfrm>
            <a:off x="4153176" y="2548342"/>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9B499BBE-36E7-4841-BD2D-A8E02173A7DF}"/>
              </a:ext>
            </a:extLst>
          </p:cNvPr>
          <p:cNvSpPr txBox="1"/>
          <p:nvPr/>
        </p:nvSpPr>
        <p:spPr bwMode="auto">
          <a:xfrm>
            <a:off x="8958110" y="2294481"/>
            <a:ext cx="173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28</a:t>
            </a:r>
          </a:p>
        </p:txBody>
      </p:sp>
      <p:sp>
        <p:nvSpPr>
          <p:cNvPr id="31" name="Line 54">
            <a:extLst>
              <a:ext uri="{FF2B5EF4-FFF2-40B4-BE49-F238E27FC236}">
                <a16:creationId xmlns:a16="http://schemas.microsoft.com/office/drawing/2014/main" id="{7BD69F17-F7D5-4734-AEB4-22391252E86F}"/>
              </a:ext>
            </a:extLst>
          </p:cNvPr>
          <p:cNvSpPr>
            <a:spLocks noChangeShapeType="1"/>
          </p:cNvSpPr>
          <p:nvPr/>
        </p:nvSpPr>
        <p:spPr bwMode="auto">
          <a:xfrm>
            <a:off x="9864264" y="2579751"/>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Text Box 11">
            <a:extLst>
              <a:ext uri="{FF2B5EF4-FFF2-40B4-BE49-F238E27FC236}">
                <a16:creationId xmlns:a16="http://schemas.microsoft.com/office/drawing/2014/main" id="{B20EF44F-8EEB-4E56-8A97-D184926465D3}"/>
              </a:ext>
            </a:extLst>
          </p:cNvPr>
          <p:cNvSpPr txBox="1">
            <a:spLocks noChangeArrowheads="1"/>
          </p:cNvSpPr>
          <p:nvPr/>
        </p:nvSpPr>
        <p:spPr bwMode="auto">
          <a:xfrm>
            <a:off x="408624" y="6380399"/>
            <a:ext cx="88598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Bernal. NEJM. 2021;[Epub].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39" name="Text Box 29">
            <a:extLst>
              <a:ext uri="{FF2B5EF4-FFF2-40B4-BE49-F238E27FC236}">
                <a16:creationId xmlns:a16="http://schemas.microsoft.com/office/drawing/2014/main" id="{379D41A7-4BA3-4099-9A17-29B30F5B5D42}"/>
              </a:ext>
            </a:extLst>
          </p:cNvPr>
          <p:cNvSpPr txBox="1">
            <a:spLocks noChangeArrowheads="1"/>
          </p:cNvSpPr>
          <p:nvPr/>
        </p:nvSpPr>
        <p:spPr bwMode="auto">
          <a:xfrm>
            <a:off x="1792805" y="2408423"/>
            <a:ext cx="22972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time since onset of signs/symptoms and risk for severe COVID-19</a:t>
            </a:r>
          </a:p>
        </p:txBody>
      </p:sp>
      <p:grpSp>
        <p:nvGrpSpPr>
          <p:cNvPr id="37" name="Group 1">
            <a:extLst>
              <a:ext uri="{FF2B5EF4-FFF2-40B4-BE49-F238E27FC236}">
                <a16:creationId xmlns:a16="http://schemas.microsoft.com/office/drawing/2014/main" id="{08AB284B-97E6-82AC-D4A3-9D4B8F642161}"/>
              </a:ext>
            </a:extLst>
          </p:cNvPr>
          <p:cNvGrpSpPr>
            <a:grpSpLocks/>
          </p:cNvGrpSpPr>
          <p:nvPr/>
        </p:nvGrpSpPr>
        <p:grpSpPr bwMode="auto">
          <a:xfrm>
            <a:off x="9392911" y="6213768"/>
            <a:ext cx="2488502" cy="449064"/>
            <a:chOff x="9602074" y="3550251"/>
            <a:chExt cx="2488502" cy="449257"/>
          </a:xfrm>
        </p:grpSpPr>
        <p:pic>
          <p:nvPicPr>
            <p:cNvPr id="41" name="Picture 40">
              <a:extLst>
                <a:ext uri="{FF2B5EF4-FFF2-40B4-BE49-F238E27FC236}">
                  <a16:creationId xmlns:a16="http://schemas.microsoft.com/office/drawing/2014/main" id="{68F5A833-0099-3A81-8C28-A7DAD04EDF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42" name="Rectangle 8">
              <a:extLst>
                <a:ext uri="{FF2B5EF4-FFF2-40B4-BE49-F238E27FC236}">
                  <a16:creationId xmlns:a16="http://schemas.microsoft.com/office/drawing/2014/main" id="{D0562D11-50A7-B347-0B5A-C7398326DD2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708049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Freeform: Shape 132">
            <a:extLst>
              <a:ext uri="{FF2B5EF4-FFF2-40B4-BE49-F238E27FC236}">
                <a16:creationId xmlns:a16="http://schemas.microsoft.com/office/drawing/2014/main" id="{0104C6F0-B2D3-4DF1-BEE2-AF921D49690C}"/>
              </a:ext>
            </a:extLst>
          </p:cNvPr>
          <p:cNvSpPr/>
          <p:nvPr/>
        </p:nvSpPr>
        <p:spPr bwMode="auto">
          <a:xfrm>
            <a:off x="7521575" y="2632075"/>
            <a:ext cx="2289175" cy="1520825"/>
          </a:xfrm>
          <a:custGeom>
            <a:avLst/>
            <a:gdLst>
              <a:gd name="connsiteX0" fmla="*/ 2289175 w 2289175"/>
              <a:gd name="connsiteY0" fmla="*/ 0 h 1520825"/>
              <a:gd name="connsiteX1" fmla="*/ 1819275 w 2289175"/>
              <a:gd name="connsiteY1" fmla="*/ 9525 h 1520825"/>
              <a:gd name="connsiteX2" fmla="*/ 1358900 w 2289175"/>
              <a:gd name="connsiteY2" fmla="*/ 301625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01625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01625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01625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01625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01625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11150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11150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11150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11150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11150 h 1520825"/>
              <a:gd name="connsiteX3" fmla="*/ 901700 w 2289175"/>
              <a:gd name="connsiteY3" fmla="*/ 1130300 h 1520825"/>
              <a:gd name="connsiteX4" fmla="*/ 466725 w 2289175"/>
              <a:gd name="connsiteY4" fmla="*/ 1473200 h 1520825"/>
              <a:gd name="connsiteX5" fmla="*/ 0 w 2289175"/>
              <a:gd name="connsiteY5" fmla="*/ 1520825 h 1520825"/>
              <a:gd name="connsiteX0" fmla="*/ 2289175 w 2289175"/>
              <a:gd name="connsiteY0" fmla="*/ 0 h 1520825"/>
              <a:gd name="connsiteX1" fmla="*/ 1819275 w 2289175"/>
              <a:gd name="connsiteY1" fmla="*/ 9525 h 1520825"/>
              <a:gd name="connsiteX2" fmla="*/ 1358900 w 2289175"/>
              <a:gd name="connsiteY2" fmla="*/ 311150 h 1520825"/>
              <a:gd name="connsiteX3" fmla="*/ 901700 w 2289175"/>
              <a:gd name="connsiteY3" fmla="*/ 1130300 h 1520825"/>
              <a:gd name="connsiteX4" fmla="*/ 466725 w 2289175"/>
              <a:gd name="connsiteY4" fmla="*/ 1473200 h 1520825"/>
              <a:gd name="connsiteX5" fmla="*/ 0 w 2289175"/>
              <a:gd name="connsiteY5" fmla="*/ 1520825 h 152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9175" h="1520825">
                <a:moveTo>
                  <a:pt x="2289175" y="0"/>
                </a:moveTo>
                <a:lnTo>
                  <a:pt x="1819275" y="9525"/>
                </a:lnTo>
                <a:cubicBezTo>
                  <a:pt x="1688042" y="46567"/>
                  <a:pt x="1572683" y="51858"/>
                  <a:pt x="1358900" y="311150"/>
                </a:cubicBezTo>
                <a:cubicBezTo>
                  <a:pt x="1206500" y="587375"/>
                  <a:pt x="1092200" y="809625"/>
                  <a:pt x="901700" y="1130300"/>
                </a:cubicBezTo>
                <a:cubicBezTo>
                  <a:pt x="823383" y="1260475"/>
                  <a:pt x="726017" y="1400175"/>
                  <a:pt x="466725" y="1473200"/>
                </a:cubicBezTo>
                <a:cubicBezTo>
                  <a:pt x="168275" y="1517650"/>
                  <a:pt x="155575" y="1504950"/>
                  <a:pt x="0" y="1520825"/>
                </a:cubicBezTo>
              </a:path>
            </a:pathLst>
          </a:custGeom>
          <a:noFill/>
          <a:ln w="28575">
            <a:solidFill>
              <a:schemeClr val="accent1"/>
            </a:solidFill>
            <a:miter lim="800000"/>
            <a:headEnd/>
            <a:tailEnd/>
          </a:ln>
        </p:spPr>
        <p:txBody>
          <a:bodyPr rtlCol="0" anchor="ctr"/>
          <a:lstStyle/>
          <a:p>
            <a:pPr algn="ctr"/>
            <a:endParaRPr lang="en-US" dirty="0"/>
          </a:p>
        </p:txBody>
      </p:sp>
      <p:sp>
        <p:nvSpPr>
          <p:cNvPr id="132" name="Freeform: Shape 131">
            <a:extLst>
              <a:ext uri="{FF2B5EF4-FFF2-40B4-BE49-F238E27FC236}">
                <a16:creationId xmlns:a16="http://schemas.microsoft.com/office/drawing/2014/main" id="{56F5690F-1A55-409D-BAC6-F40A1A6A0A67}"/>
              </a:ext>
            </a:extLst>
          </p:cNvPr>
          <p:cNvSpPr/>
          <p:nvPr/>
        </p:nvSpPr>
        <p:spPr bwMode="auto">
          <a:xfrm>
            <a:off x="7524750" y="2622550"/>
            <a:ext cx="2292350" cy="1517650"/>
          </a:xfrm>
          <a:custGeom>
            <a:avLst/>
            <a:gdLst>
              <a:gd name="connsiteX0" fmla="*/ 2292350 w 2292350"/>
              <a:gd name="connsiteY0" fmla="*/ 0 h 1517650"/>
              <a:gd name="connsiteX1" fmla="*/ 1790700 w 2292350"/>
              <a:gd name="connsiteY1" fmla="*/ 15875 h 1517650"/>
              <a:gd name="connsiteX2" fmla="*/ 1368425 w 2292350"/>
              <a:gd name="connsiteY2" fmla="*/ 311150 h 1517650"/>
              <a:gd name="connsiteX3" fmla="*/ 930275 w 2292350"/>
              <a:gd name="connsiteY3" fmla="*/ 1203325 h 1517650"/>
              <a:gd name="connsiteX4" fmla="*/ 447675 w 2292350"/>
              <a:gd name="connsiteY4" fmla="*/ 1514475 h 1517650"/>
              <a:gd name="connsiteX5" fmla="*/ 0 w 2292350"/>
              <a:gd name="connsiteY5" fmla="*/ 1517650 h 1517650"/>
              <a:gd name="connsiteX0" fmla="*/ 2292350 w 2292350"/>
              <a:gd name="connsiteY0" fmla="*/ 0 h 1517650"/>
              <a:gd name="connsiteX1" fmla="*/ 1790700 w 2292350"/>
              <a:gd name="connsiteY1" fmla="*/ 15875 h 1517650"/>
              <a:gd name="connsiteX2" fmla="*/ 1368425 w 2292350"/>
              <a:gd name="connsiteY2" fmla="*/ 311150 h 1517650"/>
              <a:gd name="connsiteX3" fmla="*/ 930275 w 2292350"/>
              <a:gd name="connsiteY3" fmla="*/ 1203325 h 1517650"/>
              <a:gd name="connsiteX4" fmla="*/ 447675 w 2292350"/>
              <a:gd name="connsiteY4" fmla="*/ 1514475 h 1517650"/>
              <a:gd name="connsiteX5" fmla="*/ 0 w 2292350"/>
              <a:gd name="connsiteY5" fmla="*/ 1517650 h 1517650"/>
              <a:gd name="connsiteX0" fmla="*/ 2292350 w 2292350"/>
              <a:gd name="connsiteY0" fmla="*/ 0 h 1517650"/>
              <a:gd name="connsiteX1" fmla="*/ 1790700 w 2292350"/>
              <a:gd name="connsiteY1" fmla="*/ 15875 h 1517650"/>
              <a:gd name="connsiteX2" fmla="*/ 1368425 w 2292350"/>
              <a:gd name="connsiteY2" fmla="*/ 311150 h 1517650"/>
              <a:gd name="connsiteX3" fmla="*/ 930275 w 2292350"/>
              <a:gd name="connsiteY3" fmla="*/ 1203325 h 1517650"/>
              <a:gd name="connsiteX4" fmla="*/ 447675 w 2292350"/>
              <a:gd name="connsiteY4" fmla="*/ 1514475 h 1517650"/>
              <a:gd name="connsiteX5" fmla="*/ 0 w 2292350"/>
              <a:gd name="connsiteY5" fmla="*/ 1517650 h 1517650"/>
              <a:gd name="connsiteX0" fmla="*/ 2292350 w 2292350"/>
              <a:gd name="connsiteY0" fmla="*/ 0 h 1517650"/>
              <a:gd name="connsiteX1" fmla="*/ 1790700 w 2292350"/>
              <a:gd name="connsiteY1" fmla="*/ 15875 h 1517650"/>
              <a:gd name="connsiteX2" fmla="*/ 1368425 w 2292350"/>
              <a:gd name="connsiteY2" fmla="*/ 311150 h 1517650"/>
              <a:gd name="connsiteX3" fmla="*/ 930275 w 2292350"/>
              <a:gd name="connsiteY3" fmla="*/ 1203325 h 1517650"/>
              <a:gd name="connsiteX4" fmla="*/ 454025 w 2292350"/>
              <a:gd name="connsiteY4" fmla="*/ 1492250 h 1517650"/>
              <a:gd name="connsiteX5" fmla="*/ 0 w 2292350"/>
              <a:gd name="connsiteY5" fmla="*/ 1517650 h 1517650"/>
              <a:gd name="connsiteX0" fmla="*/ 2292350 w 2292350"/>
              <a:gd name="connsiteY0" fmla="*/ 0 h 1517650"/>
              <a:gd name="connsiteX1" fmla="*/ 1790700 w 2292350"/>
              <a:gd name="connsiteY1" fmla="*/ 15875 h 1517650"/>
              <a:gd name="connsiteX2" fmla="*/ 1368425 w 2292350"/>
              <a:gd name="connsiteY2" fmla="*/ 311150 h 1517650"/>
              <a:gd name="connsiteX3" fmla="*/ 930275 w 2292350"/>
              <a:gd name="connsiteY3" fmla="*/ 1203325 h 1517650"/>
              <a:gd name="connsiteX4" fmla="*/ 454025 w 2292350"/>
              <a:gd name="connsiteY4" fmla="*/ 1492250 h 1517650"/>
              <a:gd name="connsiteX5" fmla="*/ 0 w 2292350"/>
              <a:gd name="connsiteY5" fmla="*/ 1517650 h 1517650"/>
              <a:gd name="connsiteX0" fmla="*/ 2292350 w 2292350"/>
              <a:gd name="connsiteY0" fmla="*/ 0 h 1517650"/>
              <a:gd name="connsiteX1" fmla="*/ 1790700 w 2292350"/>
              <a:gd name="connsiteY1" fmla="*/ 15875 h 1517650"/>
              <a:gd name="connsiteX2" fmla="*/ 1368425 w 2292350"/>
              <a:gd name="connsiteY2" fmla="*/ 311150 h 1517650"/>
              <a:gd name="connsiteX3" fmla="*/ 930275 w 2292350"/>
              <a:gd name="connsiteY3" fmla="*/ 1203325 h 1517650"/>
              <a:gd name="connsiteX4" fmla="*/ 454025 w 2292350"/>
              <a:gd name="connsiteY4" fmla="*/ 1492250 h 1517650"/>
              <a:gd name="connsiteX5" fmla="*/ 0 w 2292350"/>
              <a:gd name="connsiteY5" fmla="*/ 151765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2350" h="1517650">
                <a:moveTo>
                  <a:pt x="2292350" y="0"/>
                </a:moveTo>
                <a:lnTo>
                  <a:pt x="1790700" y="15875"/>
                </a:lnTo>
                <a:cubicBezTo>
                  <a:pt x="1564217" y="38100"/>
                  <a:pt x="1442508" y="219075"/>
                  <a:pt x="1368425" y="311150"/>
                </a:cubicBezTo>
                <a:lnTo>
                  <a:pt x="930275" y="1203325"/>
                </a:lnTo>
                <a:cubicBezTo>
                  <a:pt x="763058" y="1456267"/>
                  <a:pt x="510117" y="1483783"/>
                  <a:pt x="454025" y="1492250"/>
                </a:cubicBezTo>
                <a:lnTo>
                  <a:pt x="0" y="1517650"/>
                </a:lnTo>
              </a:path>
            </a:pathLst>
          </a:custGeom>
          <a:noFill/>
          <a:ln w="28575">
            <a:solidFill>
              <a:schemeClr val="accent3"/>
            </a:solidFill>
            <a:miter lim="800000"/>
            <a:headEnd/>
            <a:tailEnd/>
          </a:ln>
        </p:spPr>
        <p:txBody>
          <a:bodyPr rtlCol="0" anchor="ctr"/>
          <a:lstStyle/>
          <a:p>
            <a:pPr algn="ctr"/>
            <a:endParaRPr lang="en-US" dirty="0"/>
          </a:p>
        </p:txBody>
      </p:sp>
      <p:sp>
        <p:nvSpPr>
          <p:cNvPr id="131" name="Freeform: Shape 130">
            <a:extLst>
              <a:ext uri="{FF2B5EF4-FFF2-40B4-BE49-F238E27FC236}">
                <a16:creationId xmlns:a16="http://schemas.microsoft.com/office/drawing/2014/main" id="{E15DECFD-53EC-4A06-97B9-3A2A515B3E57}"/>
              </a:ext>
            </a:extLst>
          </p:cNvPr>
          <p:cNvSpPr/>
          <p:nvPr/>
        </p:nvSpPr>
        <p:spPr bwMode="auto">
          <a:xfrm>
            <a:off x="7515225" y="2613978"/>
            <a:ext cx="2295525" cy="1538921"/>
          </a:xfrm>
          <a:custGeom>
            <a:avLst/>
            <a:gdLst>
              <a:gd name="connsiteX0" fmla="*/ 2295525 w 2295525"/>
              <a:gd name="connsiteY0" fmla="*/ 0 h 1536700"/>
              <a:gd name="connsiteX1" fmla="*/ 1374775 w 2295525"/>
              <a:gd name="connsiteY1" fmla="*/ 225425 h 1536700"/>
              <a:gd name="connsiteX2" fmla="*/ 901700 w 2295525"/>
              <a:gd name="connsiteY2" fmla="*/ 1149350 h 1536700"/>
              <a:gd name="connsiteX3" fmla="*/ 476250 w 2295525"/>
              <a:gd name="connsiteY3" fmla="*/ 1495425 h 1536700"/>
              <a:gd name="connsiteX4" fmla="*/ 0 w 2295525"/>
              <a:gd name="connsiteY4" fmla="*/ 1536700 h 1536700"/>
              <a:gd name="connsiteX0" fmla="*/ 2295525 w 2295525"/>
              <a:gd name="connsiteY0" fmla="*/ 0 h 1536700"/>
              <a:gd name="connsiteX1" fmla="*/ 1374775 w 2295525"/>
              <a:gd name="connsiteY1" fmla="*/ 225425 h 1536700"/>
              <a:gd name="connsiteX2" fmla="*/ 901700 w 2295525"/>
              <a:gd name="connsiteY2" fmla="*/ 1149350 h 1536700"/>
              <a:gd name="connsiteX3" fmla="*/ 476250 w 2295525"/>
              <a:gd name="connsiteY3" fmla="*/ 1495425 h 1536700"/>
              <a:gd name="connsiteX4" fmla="*/ 0 w 2295525"/>
              <a:gd name="connsiteY4" fmla="*/ 1536700 h 1536700"/>
              <a:gd name="connsiteX0" fmla="*/ 2295525 w 2295525"/>
              <a:gd name="connsiteY0" fmla="*/ 2221 h 1538921"/>
              <a:gd name="connsiteX1" fmla="*/ 1374775 w 2295525"/>
              <a:gd name="connsiteY1" fmla="*/ 227646 h 1538921"/>
              <a:gd name="connsiteX2" fmla="*/ 901700 w 2295525"/>
              <a:gd name="connsiteY2" fmla="*/ 1151571 h 1538921"/>
              <a:gd name="connsiteX3" fmla="*/ 476250 w 2295525"/>
              <a:gd name="connsiteY3" fmla="*/ 1497646 h 1538921"/>
              <a:gd name="connsiteX4" fmla="*/ 0 w 2295525"/>
              <a:gd name="connsiteY4" fmla="*/ 1538921 h 1538921"/>
              <a:gd name="connsiteX0" fmla="*/ 2295525 w 2295525"/>
              <a:gd name="connsiteY0" fmla="*/ 2221 h 1538921"/>
              <a:gd name="connsiteX1" fmla="*/ 1374775 w 2295525"/>
              <a:gd name="connsiteY1" fmla="*/ 227646 h 1538921"/>
              <a:gd name="connsiteX2" fmla="*/ 901700 w 2295525"/>
              <a:gd name="connsiteY2" fmla="*/ 1151571 h 1538921"/>
              <a:gd name="connsiteX3" fmla="*/ 476250 w 2295525"/>
              <a:gd name="connsiteY3" fmla="*/ 1497646 h 1538921"/>
              <a:gd name="connsiteX4" fmla="*/ 0 w 2295525"/>
              <a:gd name="connsiteY4" fmla="*/ 1538921 h 1538921"/>
              <a:gd name="connsiteX0" fmla="*/ 2295525 w 2295525"/>
              <a:gd name="connsiteY0" fmla="*/ 2221 h 1538921"/>
              <a:gd name="connsiteX1" fmla="*/ 1374775 w 2295525"/>
              <a:gd name="connsiteY1" fmla="*/ 227646 h 1538921"/>
              <a:gd name="connsiteX2" fmla="*/ 901700 w 2295525"/>
              <a:gd name="connsiteY2" fmla="*/ 1151571 h 1538921"/>
              <a:gd name="connsiteX3" fmla="*/ 476250 w 2295525"/>
              <a:gd name="connsiteY3" fmla="*/ 1497646 h 1538921"/>
              <a:gd name="connsiteX4" fmla="*/ 0 w 2295525"/>
              <a:gd name="connsiteY4" fmla="*/ 1538921 h 1538921"/>
              <a:gd name="connsiteX0" fmla="*/ 2295525 w 2295525"/>
              <a:gd name="connsiteY0" fmla="*/ 2221 h 1538921"/>
              <a:gd name="connsiteX1" fmla="*/ 1374775 w 2295525"/>
              <a:gd name="connsiteY1" fmla="*/ 227646 h 1538921"/>
              <a:gd name="connsiteX2" fmla="*/ 901700 w 2295525"/>
              <a:gd name="connsiteY2" fmla="*/ 1151571 h 1538921"/>
              <a:gd name="connsiteX3" fmla="*/ 476250 w 2295525"/>
              <a:gd name="connsiteY3" fmla="*/ 1497646 h 1538921"/>
              <a:gd name="connsiteX4" fmla="*/ 0 w 2295525"/>
              <a:gd name="connsiteY4" fmla="*/ 1538921 h 1538921"/>
              <a:gd name="connsiteX0" fmla="*/ 2295525 w 2295525"/>
              <a:gd name="connsiteY0" fmla="*/ 2221 h 1538921"/>
              <a:gd name="connsiteX1" fmla="*/ 1374775 w 2295525"/>
              <a:gd name="connsiteY1" fmla="*/ 227646 h 1538921"/>
              <a:gd name="connsiteX2" fmla="*/ 901700 w 2295525"/>
              <a:gd name="connsiteY2" fmla="*/ 1151571 h 1538921"/>
              <a:gd name="connsiteX3" fmla="*/ 476250 w 2295525"/>
              <a:gd name="connsiteY3" fmla="*/ 1497646 h 1538921"/>
              <a:gd name="connsiteX4" fmla="*/ 0 w 2295525"/>
              <a:gd name="connsiteY4" fmla="*/ 1538921 h 1538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525" h="1538921">
                <a:moveTo>
                  <a:pt x="2295525" y="2221"/>
                </a:moveTo>
                <a:cubicBezTo>
                  <a:pt x="1867958" y="1163"/>
                  <a:pt x="1611842" y="-34821"/>
                  <a:pt x="1374775" y="227646"/>
                </a:cubicBezTo>
                <a:cubicBezTo>
                  <a:pt x="1204383" y="535621"/>
                  <a:pt x="1075267" y="735646"/>
                  <a:pt x="901700" y="1151571"/>
                </a:cubicBezTo>
                <a:cubicBezTo>
                  <a:pt x="778933" y="1397104"/>
                  <a:pt x="611717" y="1471188"/>
                  <a:pt x="476250" y="1497646"/>
                </a:cubicBezTo>
                <a:lnTo>
                  <a:pt x="0" y="1538921"/>
                </a:lnTo>
              </a:path>
            </a:pathLst>
          </a:custGeom>
          <a:noFill/>
          <a:ln w="28575">
            <a:solidFill>
              <a:schemeClr val="accent6"/>
            </a:solidFill>
            <a:miter lim="800000"/>
            <a:headEnd/>
            <a:tailEnd/>
          </a:ln>
        </p:spPr>
        <p:txBody>
          <a:bodyPr rtlCol="0" anchor="ctr"/>
          <a:lstStyle/>
          <a:p>
            <a:pPr algn="ctr"/>
            <a:endParaRPr lang="en-US" dirty="0"/>
          </a:p>
        </p:txBody>
      </p:sp>
      <p:sp>
        <p:nvSpPr>
          <p:cNvPr id="130" name="Freeform: Shape 129">
            <a:extLst>
              <a:ext uri="{FF2B5EF4-FFF2-40B4-BE49-F238E27FC236}">
                <a16:creationId xmlns:a16="http://schemas.microsoft.com/office/drawing/2014/main" id="{33B39B32-40BD-4F4B-92A2-2FBFD6100D5A}"/>
              </a:ext>
            </a:extLst>
          </p:cNvPr>
          <p:cNvSpPr/>
          <p:nvPr/>
        </p:nvSpPr>
        <p:spPr bwMode="auto">
          <a:xfrm>
            <a:off x="7515225" y="2628900"/>
            <a:ext cx="2282825" cy="1548831"/>
          </a:xfrm>
          <a:custGeom>
            <a:avLst/>
            <a:gdLst>
              <a:gd name="connsiteX0" fmla="*/ 0 w 2282825"/>
              <a:gd name="connsiteY0" fmla="*/ 1543050 h 1543050"/>
              <a:gd name="connsiteX1" fmla="*/ 933450 w 2282825"/>
              <a:gd name="connsiteY1" fmla="*/ 1311275 h 1543050"/>
              <a:gd name="connsiteX2" fmla="*/ 1371600 w 2282825"/>
              <a:gd name="connsiteY2" fmla="*/ 381000 h 1543050"/>
              <a:gd name="connsiteX3" fmla="*/ 1831975 w 2282825"/>
              <a:gd name="connsiteY3" fmla="*/ 0 h 1543050"/>
              <a:gd name="connsiteX4" fmla="*/ 2282825 w 2282825"/>
              <a:gd name="connsiteY4" fmla="*/ 3175 h 1543050"/>
              <a:gd name="connsiteX0" fmla="*/ 0 w 2282825"/>
              <a:gd name="connsiteY0" fmla="*/ 1543050 h 1543050"/>
              <a:gd name="connsiteX1" fmla="*/ 933450 w 2282825"/>
              <a:gd name="connsiteY1" fmla="*/ 1311275 h 1543050"/>
              <a:gd name="connsiteX2" fmla="*/ 1371600 w 2282825"/>
              <a:gd name="connsiteY2" fmla="*/ 381000 h 1543050"/>
              <a:gd name="connsiteX3" fmla="*/ 1831975 w 2282825"/>
              <a:gd name="connsiteY3" fmla="*/ 0 h 1543050"/>
              <a:gd name="connsiteX4" fmla="*/ 2282825 w 2282825"/>
              <a:gd name="connsiteY4" fmla="*/ 3175 h 1543050"/>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 name="connsiteX0" fmla="*/ 0 w 2282825"/>
              <a:gd name="connsiteY0" fmla="*/ 1543050 h 1548831"/>
              <a:gd name="connsiteX1" fmla="*/ 933450 w 2282825"/>
              <a:gd name="connsiteY1" fmla="*/ 1311275 h 1548831"/>
              <a:gd name="connsiteX2" fmla="*/ 1371600 w 2282825"/>
              <a:gd name="connsiteY2" fmla="*/ 381000 h 1548831"/>
              <a:gd name="connsiteX3" fmla="*/ 1831975 w 2282825"/>
              <a:gd name="connsiteY3" fmla="*/ 0 h 1548831"/>
              <a:gd name="connsiteX4" fmla="*/ 2282825 w 2282825"/>
              <a:gd name="connsiteY4" fmla="*/ 3175 h 1548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2825" h="1548831">
                <a:moveTo>
                  <a:pt x="0" y="1543050"/>
                </a:moveTo>
                <a:cubicBezTo>
                  <a:pt x="374650" y="1557867"/>
                  <a:pt x="771525" y="1563158"/>
                  <a:pt x="933450" y="1311275"/>
                </a:cubicBezTo>
                <a:cubicBezTo>
                  <a:pt x="1098550" y="1039283"/>
                  <a:pt x="1295400" y="475192"/>
                  <a:pt x="1371600" y="381000"/>
                </a:cubicBezTo>
                <a:cubicBezTo>
                  <a:pt x="1455208" y="136525"/>
                  <a:pt x="1646767" y="28575"/>
                  <a:pt x="1831975" y="0"/>
                </a:cubicBezTo>
                <a:lnTo>
                  <a:pt x="2282825" y="3175"/>
                </a:lnTo>
              </a:path>
            </a:pathLst>
          </a:custGeom>
          <a:noFill/>
          <a:ln w="28575">
            <a:solidFill>
              <a:schemeClr val="accent4"/>
            </a:solidFill>
            <a:miter lim="800000"/>
            <a:headEnd/>
            <a:tailEnd/>
          </a:ln>
        </p:spPr>
        <p:txBody>
          <a:bodyPr rtlCol="0" anchor="ctr"/>
          <a:lstStyle/>
          <a:p>
            <a:pPr algn="ctr"/>
            <a:endParaRPr lang="en-US" dirty="0"/>
          </a:p>
        </p:txBody>
      </p:sp>
      <p:sp>
        <p:nvSpPr>
          <p:cNvPr id="81" name="Freeform: Shape 80">
            <a:extLst>
              <a:ext uri="{FF2B5EF4-FFF2-40B4-BE49-F238E27FC236}">
                <a16:creationId xmlns:a16="http://schemas.microsoft.com/office/drawing/2014/main" id="{841020A1-74CC-4352-A795-1E0119EB534A}"/>
              </a:ext>
            </a:extLst>
          </p:cNvPr>
          <p:cNvSpPr/>
          <p:nvPr/>
        </p:nvSpPr>
        <p:spPr bwMode="auto">
          <a:xfrm>
            <a:off x="7518400" y="2638425"/>
            <a:ext cx="1822450" cy="1584325"/>
          </a:xfrm>
          <a:custGeom>
            <a:avLst/>
            <a:gdLst>
              <a:gd name="connsiteX0" fmla="*/ 0 w 1822450"/>
              <a:gd name="connsiteY0" fmla="*/ 1584325 h 1584325"/>
              <a:gd name="connsiteX1" fmla="*/ 466725 w 1822450"/>
              <a:gd name="connsiteY1" fmla="*/ 1416050 h 1584325"/>
              <a:gd name="connsiteX2" fmla="*/ 923925 w 1822450"/>
              <a:gd name="connsiteY2" fmla="*/ 1177925 h 1584325"/>
              <a:gd name="connsiteX3" fmla="*/ 1362075 w 1822450"/>
              <a:gd name="connsiteY3" fmla="*/ 396875 h 1584325"/>
              <a:gd name="connsiteX4" fmla="*/ 1822450 w 1822450"/>
              <a:gd name="connsiteY4" fmla="*/ 0 h 1584325"/>
              <a:gd name="connsiteX5" fmla="*/ 1377950 w 1822450"/>
              <a:gd name="connsiteY5" fmla="*/ 381000 h 1584325"/>
              <a:gd name="connsiteX0" fmla="*/ 0 w 1822450"/>
              <a:gd name="connsiteY0" fmla="*/ 1584325 h 1584325"/>
              <a:gd name="connsiteX1" fmla="*/ 466725 w 1822450"/>
              <a:gd name="connsiteY1" fmla="*/ 1416050 h 1584325"/>
              <a:gd name="connsiteX2" fmla="*/ 923925 w 1822450"/>
              <a:gd name="connsiteY2" fmla="*/ 1177925 h 1584325"/>
              <a:gd name="connsiteX3" fmla="*/ 1362075 w 1822450"/>
              <a:gd name="connsiteY3" fmla="*/ 396875 h 1584325"/>
              <a:gd name="connsiteX4" fmla="*/ 1822450 w 1822450"/>
              <a:gd name="connsiteY4" fmla="*/ 0 h 1584325"/>
              <a:gd name="connsiteX5" fmla="*/ 1377950 w 1822450"/>
              <a:gd name="connsiteY5" fmla="*/ 381000 h 158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2450" h="1584325">
                <a:moveTo>
                  <a:pt x="0" y="1584325"/>
                </a:moveTo>
                <a:lnTo>
                  <a:pt x="466725" y="1416050"/>
                </a:lnTo>
                <a:lnTo>
                  <a:pt x="923925" y="1177925"/>
                </a:lnTo>
                <a:lnTo>
                  <a:pt x="1362075" y="396875"/>
                </a:lnTo>
                <a:lnTo>
                  <a:pt x="1822450" y="0"/>
                </a:lnTo>
                <a:cubicBezTo>
                  <a:pt x="1674283" y="127000"/>
                  <a:pt x="1649942" y="34925"/>
                  <a:pt x="1377950" y="381000"/>
                </a:cubicBezTo>
              </a:path>
            </a:pathLst>
          </a:custGeom>
          <a:noFill/>
          <a:ln w="28575">
            <a:solidFill>
              <a:schemeClr val="accent5"/>
            </a:solidFill>
            <a:miter lim="800000"/>
            <a:headEnd/>
            <a:tailEnd/>
          </a:ln>
        </p:spPr>
        <p:txBody>
          <a:bodyPr rtlCol="0" anchor="ctr"/>
          <a:lstStyle/>
          <a:p>
            <a:pPr algn="ctr"/>
            <a:endParaRPr lang="en-US" dirty="0"/>
          </a:p>
        </p:txBody>
      </p:sp>
      <p:sp>
        <p:nvSpPr>
          <p:cNvPr id="107" name="Freeform: Shape 106">
            <a:extLst>
              <a:ext uri="{FF2B5EF4-FFF2-40B4-BE49-F238E27FC236}">
                <a16:creationId xmlns:a16="http://schemas.microsoft.com/office/drawing/2014/main" id="{64A31579-A901-4990-9605-9440EC501E7B}"/>
              </a:ext>
            </a:extLst>
          </p:cNvPr>
          <p:cNvSpPr/>
          <p:nvPr/>
        </p:nvSpPr>
        <p:spPr bwMode="auto">
          <a:xfrm>
            <a:off x="7524750" y="2625725"/>
            <a:ext cx="2289175" cy="1536700"/>
          </a:xfrm>
          <a:custGeom>
            <a:avLst/>
            <a:gdLst>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2138"/>
              <a:gd name="connsiteX1" fmla="*/ 923925 w 2289175"/>
              <a:gd name="connsiteY1" fmla="*/ 1177925 h 1532138"/>
              <a:gd name="connsiteX2" fmla="*/ 1809750 w 2289175"/>
              <a:gd name="connsiteY2" fmla="*/ 0 h 1532138"/>
              <a:gd name="connsiteX3" fmla="*/ 2289175 w 2289175"/>
              <a:gd name="connsiteY3" fmla="*/ 9525 h 1532138"/>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0350 h 1530350"/>
              <a:gd name="connsiteX1" fmla="*/ 923925 w 2289175"/>
              <a:gd name="connsiteY1" fmla="*/ 1177925 h 1530350"/>
              <a:gd name="connsiteX2" fmla="*/ 1809750 w 2289175"/>
              <a:gd name="connsiteY2" fmla="*/ 0 h 1530350"/>
              <a:gd name="connsiteX3" fmla="*/ 2289175 w 2289175"/>
              <a:gd name="connsiteY3" fmla="*/ 9525 h 1530350"/>
              <a:gd name="connsiteX0" fmla="*/ 0 w 2289175"/>
              <a:gd name="connsiteY0" fmla="*/ 1536700 h 1536700"/>
              <a:gd name="connsiteX1" fmla="*/ 923925 w 2289175"/>
              <a:gd name="connsiteY1" fmla="*/ 1184275 h 1536700"/>
              <a:gd name="connsiteX2" fmla="*/ 1809750 w 2289175"/>
              <a:gd name="connsiteY2" fmla="*/ 6350 h 1536700"/>
              <a:gd name="connsiteX3" fmla="*/ 2289175 w 2289175"/>
              <a:gd name="connsiteY3" fmla="*/ 0 h 1536700"/>
              <a:gd name="connsiteX0" fmla="*/ 0 w 2289175"/>
              <a:gd name="connsiteY0" fmla="*/ 1536700 h 1536700"/>
              <a:gd name="connsiteX1" fmla="*/ 923925 w 2289175"/>
              <a:gd name="connsiteY1" fmla="*/ 1184275 h 1536700"/>
              <a:gd name="connsiteX2" fmla="*/ 1809750 w 2289175"/>
              <a:gd name="connsiteY2" fmla="*/ 6350 h 1536700"/>
              <a:gd name="connsiteX3" fmla="*/ 2289175 w 2289175"/>
              <a:gd name="connsiteY3" fmla="*/ 0 h 1536700"/>
            </a:gdLst>
            <a:ahLst/>
            <a:cxnLst>
              <a:cxn ang="0">
                <a:pos x="connsiteX0" y="connsiteY0"/>
              </a:cxn>
              <a:cxn ang="0">
                <a:pos x="connsiteX1" y="connsiteY1"/>
              </a:cxn>
              <a:cxn ang="0">
                <a:pos x="connsiteX2" y="connsiteY2"/>
              </a:cxn>
              <a:cxn ang="0">
                <a:pos x="connsiteX3" y="connsiteY3"/>
              </a:cxn>
            </a:cxnLst>
            <a:rect l="l" t="t" r="r" b="b"/>
            <a:pathLst>
              <a:path w="2289175" h="1536700">
                <a:moveTo>
                  <a:pt x="0" y="1536700"/>
                </a:moveTo>
                <a:cubicBezTo>
                  <a:pt x="311150" y="1524000"/>
                  <a:pt x="720725" y="1501775"/>
                  <a:pt x="923925" y="1184275"/>
                </a:cubicBezTo>
                <a:cubicBezTo>
                  <a:pt x="1162050" y="721783"/>
                  <a:pt x="1327150" y="297392"/>
                  <a:pt x="1809750" y="6350"/>
                </a:cubicBezTo>
                <a:lnTo>
                  <a:pt x="2289175" y="0"/>
                </a:lnTo>
              </a:path>
            </a:pathLst>
          </a:custGeom>
          <a:noFill/>
          <a:ln w="28575">
            <a:solidFill>
              <a:schemeClr val="accent5"/>
            </a:solidFill>
            <a:miter lim="800000"/>
            <a:headEnd/>
            <a:tailEnd/>
          </a:ln>
        </p:spPr>
        <p:txBody>
          <a:bodyPr rtlCol="0" anchor="ctr"/>
          <a:lstStyle/>
          <a:p>
            <a:pPr algn="ctr"/>
            <a:endParaRPr 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10806" y="1518873"/>
            <a:ext cx="4829105" cy="4486649"/>
          </a:xfrm>
        </p:spPr>
        <p:txBody>
          <a:bodyPr/>
          <a:lstStyle/>
          <a:p>
            <a:pPr>
              <a:spcBef>
                <a:spcPts val="700"/>
              </a:spcBef>
            </a:pPr>
            <a:r>
              <a:rPr lang="en-US" altLang="en-US" sz="1800" dirty="0"/>
              <a:t>Molnupiravir: oral prodrug of ribonucleoside analog NHC</a:t>
            </a:r>
            <a:r>
              <a:rPr lang="en-US" altLang="en-US" sz="1800" baseline="30000" dirty="0"/>
              <a:t>1,2</a:t>
            </a:r>
            <a:endParaRPr lang="en-US" altLang="en-US" sz="1800" dirty="0"/>
          </a:p>
          <a:p>
            <a:pPr lvl="1">
              <a:spcBef>
                <a:spcPts val="700"/>
              </a:spcBef>
            </a:pPr>
            <a:r>
              <a:rPr lang="en-US" altLang="en-US" sz="1600" dirty="0"/>
              <a:t>MoA: viral error catastrophe  </a:t>
            </a:r>
          </a:p>
          <a:p>
            <a:pPr lvl="1">
              <a:spcBef>
                <a:spcPts val="700"/>
              </a:spcBef>
            </a:pPr>
            <a:r>
              <a:rPr lang="en-US" altLang="en-US" sz="1600" dirty="0"/>
              <a:t>NHC potent against SARS-CoV-2, active against remdesivir-resistant variants</a:t>
            </a:r>
            <a:r>
              <a:rPr lang="en-US" altLang="en-US" sz="1600" baseline="30000" dirty="0"/>
              <a:t>3-5</a:t>
            </a:r>
            <a:endParaRPr lang="en-US" altLang="en-US" sz="1600" dirty="0"/>
          </a:p>
          <a:p>
            <a:pPr lvl="1">
              <a:spcBef>
                <a:spcPts val="700"/>
              </a:spcBef>
            </a:pPr>
            <a:r>
              <a:rPr lang="en-US" altLang="en-US" sz="1600" dirty="0"/>
              <a:t>C to U and G to A substitutions predominated in pre-clinical models</a:t>
            </a:r>
            <a:r>
              <a:rPr lang="en-US" altLang="en-US" sz="1600" baseline="30000" dirty="0"/>
              <a:t>6,7</a:t>
            </a:r>
          </a:p>
          <a:p>
            <a:pPr>
              <a:spcBef>
                <a:spcPts val="700"/>
              </a:spcBef>
            </a:pPr>
            <a:r>
              <a:rPr lang="en-US" altLang="en-US" sz="1800" b="0" kern="0" dirty="0"/>
              <a:t>NGS analysis of samples from participants in MOVe-IN/MOVe-OUT phase II/III trials </a:t>
            </a:r>
          </a:p>
          <a:p>
            <a:pPr lvl="1">
              <a:spcBef>
                <a:spcPts val="700"/>
              </a:spcBef>
            </a:pPr>
            <a:r>
              <a:rPr lang="en-US" altLang="en-US" sz="1600" b="0" kern="0" dirty="0"/>
              <a:t>Highest mutation rates on Day 5 in 800 mg dose group</a:t>
            </a:r>
          </a:p>
          <a:p>
            <a:pPr lvl="1">
              <a:spcBef>
                <a:spcPts val="700"/>
              </a:spcBef>
            </a:pPr>
            <a:r>
              <a:rPr lang="en-US" altLang="en-US" sz="1600" b="0" kern="0" dirty="0"/>
              <a:t>C to U and G to A most common, distributed across nsp12, nsp14, and Spike proteins; no mutational hot spots or TERMs identified</a:t>
            </a:r>
          </a:p>
          <a:p>
            <a:pPr>
              <a:spcBef>
                <a:spcPts val="700"/>
              </a:spcBef>
            </a:pPr>
            <a:endParaRPr lang="en-US" altLang="en-US" sz="1800" dirty="0"/>
          </a:p>
          <a:p>
            <a:pPr>
              <a:spcBef>
                <a:spcPts val="700"/>
              </a:spcBef>
            </a:pPr>
            <a:endParaRPr lang="en-US" altLang="en-US" sz="1800" dirty="0"/>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MOVe-IN/MOVe-OUT: Molnupiravir Antiviral Activity</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8" y="6005522"/>
            <a:ext cx="64930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Strizki. IDWeek 2021. Abstr P511. 2. Grobler. IDWeek 2021. Abstr P543. 3. Sheahan. Sci Transl Med. 2020;12:eabb5883. 4. Agostini. J Virol. 2019;93:e01348. 5. Szemiel. PLoS Pathog. 2021;17:e1009929. 6. Kabinger. Nat Struct Mol Biol. 2021;28:740. 7. Gordon. J Biol Chem. 2021;297:100770.</a:t>
            </a:r>
          </a:p>
        </p:txBody>
      </p:sp>
      <p:grpSp>
        <p:nvGrpSpPr>
          <p:cNvPr id="12" name="Group 1">
            <a:extLst>
              <a:ext uri="{FF2B5EF4-FFF2-40B4-BE49-F238E27FC236}">
                <a16:creationId xmlns:a16="http://schemas.microsoft.com/office/drawing/2014/main" id="{26BD5D39-FFF9-4AF4-9A92-155E665E0F09}"/>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4711E294-6E1C-41E0-BA58-FCB5A28EB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C4615460-B12B-419F-A498-00E2FE46A03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2">
            <a:extLst>
              <a:ext uri="{FF2B5EF4-FFF2-40B4-BE49-F238E27FC236}">
                <a16:creationId xmlns:a16="http://schemas.microsoft.com/office/drawing/2014/main" id="{90AE541F-EF89-4CF8-8C63-363150C212A0}"/>
              </a:ext>
            </a:extLst>
          </p:cNvPr>
          <p:cNvGraphicFramePr>
            <a:graphicFrameLocks noGrp="1"/>
          </p:cNvGraphicFramePr>
          <p:nvPr/>
        </p:nvGraphicFramePr>
        <p:xfrm>
          <a:off x="5758911" y="4755810"/>
          <a:ext cx="5718860" cy="1249712"/>
        </p:xfrm>
        <a:graphic>
          <a:graphicData uri="http://schemas.openxmlformats.org/drawingml/2006/table">
            <a:tbl>
              <a:tblPr/>
              <a:tblGrid>
                <a:gridCol w="1445026">
                  <a:extLst>
                    <a:ext uri="{9D8B030D-6E8A-4147-A177-3AD203B41FA5}">
                      <a16:colId xmlns:a16="http://schemas.microsoft.com/office/drawing/2014/main" val="20000"/>
                    </a:ext>
                  </a:extLst>
                </a:gridCol>
                <a:gridCol w="720436">
                  <a:extLst>
                    <a:ext uri="{9D8B030D-6E8A-4147-A177-3AD203B41FA5}">
                      <a16:colId xmlns:a16="http://schemas.microsoft.com/office/drawing/2014/main" val="20001"/>
                    </a:ext>
                  </a:extLst>
                </a:gridCol>
                <a:gridCol w="794327">
                  <a:extLst>
                    <a:ext uri="{9D8B030D-6E8A-4147-A177-3AD203B41FA5}">
                      <a16:colId xmlns:a16="http://schemas.microsoft.com/office/drawing/2014/main" val="20002"/>
                    </a:ext>
                  </a:extLst>
                </a:gridCol>
                <a:gridCol w="812800">
                  <a:extLst>
                    <a:ext uri="{9D8B030D-6E8A-4147-A177-3AD203B41FA5}">
                      <a16:colId xmlns:a16="http://schemas.microsoft.com/office/drawing/2014/main" val="1738671966"/>
                    </a:ext>
                  </a:extLst>
                </a:gridCol>
                <a:gridCol w="954529">
                  <a:extLst>
                    <a:ext uri="{9D8B030D-6E8A-4147-A177-3AD203B41FA5}">
                      <a16:colId xmlns:a16="http://schemas.microsoft.com/office/drawing/2014/main" val="4125064164"/>
                    </a:ext>
                  </a:extLst>
                </a:gridCol>
                <a:gridCol w="991742">
                  <a:extLst>
                    <a:ext uri="{9D8B030D-6E8A-4147-A177-3AD203B41FA5}">
                      <a16:colId xmlns:a16="http://schemas.microsoft.com/office/drawing/2014/main" val="74478053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Antiviral Potency of NHC Against SARS-CoV-2 Variants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WA1 </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(USA)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B.1.1.7</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(Alpha)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B.1.351</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(Beta)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P.1</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(Gamma)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B.1.617.2</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(Delta)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NHC IC</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50</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µM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5" name="Rectangle 3">
            <a:extLst>
              <a:ext uri="{FF2B5EF4-FFF2-40B4-BE49-F238E27FC236}">
                <a16:creationId xmlns:a16="http://schemas.microsoft.com/office/drawing/2014/main" id="{2005B2EC-C1CC-45A0-89AA-E24AF2070783}"/>
              </a:ext>
            </a:extLst>
          </p:cNvPr>
          <p:cNvSpPr txBox="1">
            <a:spLocks noChangeArrowheads="1"/>
          </p:cNvSpPr>
          <p:nvPr/>
        </p:nvSpPr>
        <p:spPr bwMode="auto">
          <a:xfrm>
            <a:off x="6007881" y="1515071"/>
            <a:ext cx="5522541" cy="86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rPr>
              <a:t>In-vitro studies in Vero E6 cells demonstrated NHC had equal activity against variants of concern</a:t>
            </a:r>
            <a:r>
              <a:rPr kumimoji="0" lang="en-US" altLang="en-US" sz="1800" b="0" i="0" u="none" strike="noStrike" kern="0" cap="none" spc="0" normalizeH="0" baseline="30000" noProof="0" dirty="0">
                <a:ln>
                  <a:noFill/>
                </a:ln>
                <a:solidFill>
                  <a:srgbClr val="000000"/>
                </a:solidFill>
                <a:effectLst/>
                <a:uLnTx/>
                <a:uFillTx/>
                <a:latin typeface="Calibri" panose="020F0502020204030204" pitchFamily="34" charset="0"/>
                <a:ea typeface="+mn-ea"/>
              </a:rPr>
              <a:t>2</a:t>
            </a:r>
            <a:endPar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endParaRPr>
          </a:p>
        </p:txBody>
      </p:sp>
      <p:sp>
        <p:nvSpPr>
          <p:cNvPr id="16" name="TextBox 15">
            <a:extLst>
              <a:ext uri="{FF2B5EF4-FFF2-40B4-BE49-F238E27FC236}">
                <a16:creationId xmlns:a16="http://schemas.microsoft.com/office/drawing/2014/main" id="{A780455E-6C99-4E8F-BBA2-8204133B6149}"/>
              </a:ext>
            </a:extLst>
          </p:cNvPr>
          <p:cNvSpPr txBox="1"/>
          <p:nvPr/>
        </p:nvSpPr>
        <p:spPr bwMode="auto">
          <a:xfrm>
            <a:off x="6481540" y="2084211"/>
            <a:ext cx="4402333"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 Vitro NHC Activity Against SARS-CoV-2 Variants</a:t>
            </a:r>
          </a:p>
        </p:txBody>
      </p:sp>
      <p:sp>
        <p:nvSpPr>
          <p:cNvPr id="4" name="TextBox 3">
            <a:extLst>
              <a:ext uri="{FF2B5EF4-FFF2-40B4-BE49-F238E27FC236}">
                <a16:creationId xmlns:a16="http://schemas.microsoft.com/office/drawing/2014/main" id="{779327A6-E486-435F-A06A-09F23006DCB1}"/>
              </a:ext>
            </a:extLst>
          </p:cNvPr>
          <p:cNvSpPr txBox="1"/>
          <p:nvPr/>
        </p:nvSpPr>
        <p:spPr bwMode="auto">
          <a:xfrm rot="16200000">
            <a:off x="5363217" y="3139594"/>
            <a:ext cx="18950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 SARS-CoV-2 Inhibition</a:t>
            </a:r>
          </a:p>
        </p:txBody>
      </p:sp>
      <p:sp>
        <p:nvSpPr>
          <p:cNvPr id="5" name="TextBox 4">
            <a:extLst>
              <a:ext uri="{FF2B5EF4-FFF2-40B4-BE49-F238E27FC236}">
                <a16:creationId xmlns:a16="http://schemas.microsoft.com/office/drawing/2014/main" id="{966314E2-5348-47E7-ADE6-56AD27DE8E75}"/>
              </a:ext>
            </a:extLst>
          </p:cNvPr>
          <p:cNvSpPr txBox="1"/>
          <p:nvPr/>
        </p:nvSpPr>
        <p:spPr bwMode="auto">
          <a:xfrm>
            <a:off x="7905233" y="4396126"/>
            <a:ext cx="14221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cs typeface="Calibri" panose="020F0502020204030204" pitchFamily="34" charset="0"/>
              </a:rPr>
              <a:t>[NHC] Log µM </a:t>
            </a:r>
          </a:p>
        </p:txBody>
      </p:sp>
      <p:sp>
        <p:nvSpPr>
          <p:cNvPr id="6" name="TextBox 5">
            <a:extLst>
              <a:ext uri="{FF2B5EF4-FFF2-40B4-BE49-F238E27FC236}">
                <a16:creationId xmlns:a16="http://schemas.microsoft.com/office/drawing/2014/main" id="{5B36A06E-9D86-46D0-95DF-6171CCF7787C}"/>
              </a:ext>
            </a:extLst>
          </p:cNvPr>
          <p:cNvSpPr txBox="1"/>
          <p:nvPr/>
        </p:nvSpPr>
        <p:spPr bwMode="auto">
          <a:xfrm>
            <a:off x="6685280" y="402539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0217225A-0EBB-4D35-AD89-9A521244AB69}"/>
              </a:ext>
            </a:extLst>
          </p:cNvPr>
          <p:cNvSpPr txBox="1"/>
          <p:nvPr/>
        </p:nvSpPr>
        <p:spPr bwMode="auto">
          <a:xfrm>
            <a:off x="6568262" y="323513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8" name="TextBox 17">
            <a:extLst>
              <a:ext uri="{FF2B5EF4-FFF2-40B4-BE49-F238E27FC236}">
                <a16:creationId xmlns:a16="http://schemas.microsoft.com/office/drawing/2014/main" id="{34144EE0-1D91-4C31-BC01-C07BFB29D562}"/>
              </a:ext>
            </a:extLst>
          </p:cNvPr>
          <p:cNvSpPr txBox="1"/>
          <p:nvPr/>
        </p:nvSpPr>
        <p:spPr bwMode="auto">
          <a:xfrm>
            <a:off x="6451242" y="244996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800D180A-7032-43C1-B552-D4539DB10C7B}"/>
              </a:ext>
            </a:extLst>
          </p:cNvPr>
          <p:cNvSpPr txBox="1"/>
          <p:nvPr/>
        </p:nvSpPr>
        <p:spPr bwMode="auto">
          <a:xfrm>
            <a:off x="8372606" y="41996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BA1A8242-93C0-4DA5-B65B-7A221BE40B28}"/>
              </a:ext>
            </a:extLst>
          </p:cNvPr>
          <p:cNvSpPr txBox="1"/>
          <p:nvPr/>
        </p:nvSpPr>
        <p:spPr bwMode="auto">
          <a:xfrm>
            <a:off x="9126160" y="41996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1" name="TextBox 20">
            <a:extLst>
              <a:ext uri="{FF2B5EF4-FFF2-40B4-BE49-F238E27FC236}">
                <a16:creationId xmlns:a16="http://schemas.microsoft.com/office/drawing/2014/main" id="{9C45BCD5-70B3-4D9F-A9AE-36385FE8C05F}"/>
              </a:ext>
            </a:extLst>
          </p:cNvPr>
          <p:cNvSpPr txBox="1"/>
          <p:nvPr/>
        </p:nvSpPr>
        <p:spPr bwMode="auto">
          <a:xfrm>
            <a:off x="9880087" y="419966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2" name="TextBox 21">
            <a:extLst>
              <a:ext uri="{FF2B5EF4-FFF2-40B4-BE49-F238E27FC236}">
                <a16:creationId xmlns:a16="http://schemas.microsoft.com/office/drawing/2014/main" id="{99DA1ADF-F807-4F47-83FD-BCA19BDB17BC}"/>
              </a:ext>
            </a:extLst>
          </p:cNvPr>
          <p:cNvSpPr txBox="1"/>
          <p:nvPr/>
        </p:nvSpPr>
        <p:spPr bwMode="auto">
          <a:xfrm>
            <a:off x="6807845" y="4199664"/>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3" name="TextBox 22">
            <a:extLst>
              <a:ext uri="{FF2B5EF4-FFF2-40B4-BE49-F238E27FC236}">
                <a16:creationId xmlns:a16="http://schemas.microsoft.com/office/drawing/2014/main" id="{DA13FA64-83F3-48E4-AB4D-F7CAB308464A}"/>
              </a:ext>
            </a:extLst>
          </p:cNvPr>
          <p:cNvSpPr txBox="1"/>
          <p:nvPr/>
        </p:nvSpPr>
        <p:spPr bwMode="auto">
          <a:xfrm>
            <a:off x="7561399" y="4199664"/>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7" name="Freeform: Shape 6">
            <a:extLst>
              <a:ext uri="{FF2B5EF4-FFF2-40B4-BE49-F238E27FC236}">
                <a16:creationId xmlns:a16="http://schemas.microsoft.com/office/drawing/2014/main" id="{B6989D85-DF63-45CF-980B-3EE10207BFD2}"/>
              </a:ext>
            </a:extLst>
          </p:cNvPr>
          <p:cNvSpPr/>
          <p:nvPr/>
        </p:nvSpPr>
        <p:spPr bwMode="auto">
          <a:xfrm>
            <a:off x="7003961" y="2638425"/>
            <a:ext cx="3022600" cy="1576616"/>
          </a:xfrm>
          <a:custGeom>
            <a:avLst/>
            <a:gdLst>
              <a:gd name="connsiteX0" fmla="*/ 0 w 3022600"/>
              <a:gd name="connsiteY0" fmla="*/ 0 h 1737360"/>
              <a:gd name="connsiteX1" fmla="*/ 0 w 3022600"/>
              <a:gd name="connsiteY1" fmla="*/ 1737360 h 1737360"/>
              <a:gd name="connsiteX2" fmla="*/ 3022600 w 3022600"/>
              <a:gd name="connsiteY2" fmla="*/ 1737360 h 1737360"/>
            </a:gdLst>
            <a:ahLst/>
            <a:cxnLst>
              <a:cxn ang="0">
                <a:pos x="connsiteX0" y="connsiteY0"/>
              </a:cxn>
              <a:cxn ang="0">
                <a:pos x="connsiteX1" y="connsiteY1"/>
              </a:cxn>
              <a:cxn ang="0">
                <a:pos x="connsiteX2" y="connsiteY2"/>
              </a:cxn>
            </a:cxnLst>
            <a:rect l="l" t="t" r="r" b="b"/>
            <a:pathLst>
              <a:path w="3022600" h="1737360">
                <a:moveTo>
                  <a:pt x="0" y="0"/>
                </a:moveTo>
                <a:lnTo>
                  <a:pt x="0" y="1737360"/>
                </a:lnTo>
                <a:lnTo>
                  <a:pt x="3022600" y="1737360"/>
                </a:lnTo>
              </a:path>
            </a:pathLst>
          </a:custGeom>
          <a:noFill/>
          <a:ln w="28575">
            <a:solidFill>
              <a:schemeClr val="bg1"/>
            </a:solidFill>
            <a:miter lim="800000"/>
            <a:headEnd/>
            <a:tailEnd/>
          </a:ln>
        </p:spPr>
        <p:txBody>
          <a:bodyPr rtlCol="0" anchor="ctr"/>
          <a:lstStyle/>
          <a:p>
            <a:pPr algn="ctr"/>
            <a:endParaRPr lang="en-US" dirty="0"/>
          </a:p>
        </p:txBody>
      </p:sp>
      <p:grpSp>
        <p:nvGrpSpPr>
          <p:cNvPr id="11" name="Group 10">
            <a:extLst>
              <a:ext uri="{FF2B5EF4-FFF2-40B4-BE49-F238E27FC236}">
                <a16:creationId xmlns:a16="http://schemas.microsoft.com/office/drawing/2014/main" id="{1EB6154C-EC56-47E3-9DAB-820284E5AF72}"/>
              </a:ext>
            </a:extLst>
          </p:cNvPr>
          <p:cNvGrpSpPr/>
          <p:nvPr/>
        </p:nvGrpSpPr>
        <p:grpSpPr>
          <a:xfrm>
            <a:off x="6907432" y="2644794"/>
            <a:ext cx="96530" cy="1574261"/>
            <a:chOff x="6870183" y="2644794"/>
            <a:chExt cx="309880" cy="1574261"/>
          </a:xfrm>
        </p:grpSpPr>
        <p:cxnSp>
          <p:nvCxnSpPr>
            <p:cNvPr id="9" name="Straight Connector 8">
              <a:extLst>
                <a:ext uri="{FF2B5EF4-FFF2-40B4-BE49-F238E27FC236}">
                  <a16:creationId xmlns:a16="http://schemas.microsoft.com/office/drawing/2014/main" id="{C5861281-4945-444C-97CF-2E6B8E720761}"/>
                </a:ext>
              </a:extLst>
            </p:cNvPr>
            <p:cNvCxnSpPr>
              <a:cxnSpLocks/>
            </p:cNvCxnSpPr>
            <p:nvPr/>
          </p:nvCxnSpPr>
          <p:spPr bwMode="auto">
            <a:xfrm>
              <a:off x="6870183" y="2644794"/>
              <a:ext cx="30988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35A1564-7020-4BAE-9425-0F032159B753}"/>
                </a:ext>
              </a:extLst>
            </p:cNvPr>
            <p:cNvCxnSpPr>
              <a:cxnSpLocks/>
            </p:cNvCxnSpPr>
            <p:nvPr/>
          </p:nvCxnSpPr>
          <p:spPr bwMode="auto">
            <a:xfrm>
              <a:off x="6870183" y="3431924"/>
              <a:ext cx="30988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33621CA-305C-4244-83FA-4B8DD4766647}"/>
                </a:ext>
              </a:extLst>
            </p:cNvPr>
            <p:cNvCxnSpPr>
              <a:cxnSpLocks/>
            </p:cNvCxnSpPr>
            <p:nvPr/>
          </p:nvCxnSpPr>
          <p:spPr bwMode="auto">
            <a:xfrm>
              <a:off x="6870183" y="4219055"/>
              <a:ext cx="3098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96B6E3F9-7ACF-401A-A5C0-4D34257EFEA3}"/>
              </a:ext>
            </a:extLst>
          </p:cNvPr>
          <p:cNvGrpSpPr/>
          <p:nvPr/>
        </p:nvGrpSpPr>
        <p:grpSpPr>
          <a:xfrm rot="5400000">
            <a:off x="8477169" y="2741849"/>
            <a:ext cx="87856" cy="3023806"/>
            <a:chOff x="6870183" y="1087564"/>
            <a:chExt cx="309880" cy="3131491"/>
          </a:xfrm>
        </p:grpSpPr>
        <p:cxnSp>
          <p:nvCxnSpPr>
            <p:cNvPr id="30" name="Straight Connector 29">
              <a:extLst>
                <a:ext uri="{FF2B5EF4-FFF2-40B4-BE49-F238E27FC236}">
                  <a16:creationId xmlns:a16="http://schemas.microsoft.com/office/drawing/2014/main" id="{5F7FEB5B-B84E-407A-B7EB-D886DEB2E2FC}"/>
                </a:ext>
              </a:extLst>
            </p:cNvPr>
            <p:cNvCxnSpPr>
              <a:cxnSpLocks/>
            </p:cNvCxnSpPr>
            <p:nvPr/>
          </p:nvCxnSpPr>
          <p:spPr bwMode="auto">
            <a:xfrm>
              <a:off x="6870183" y="2644794"/>
              <a:ext cx="30988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AF20C65-D5F8-41AF-B04E-488D23AE6382}"/>
                </a:ext>
              </a:extLst>
            </p:cNvPr>
            <p:cNvCxnSpPr>
              <a:cxnSpLocks/>
            </p:cNvCxnSpPr>
            <p:nvPr/>
          </p:nvCxnSpPr>
          <p:spPr bwMode="auto">
            <a:xfrm>
              <a:off x="6870183" y="3431924"/>
              <a:ext cx="30988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3B0C443-9E3B-4FBF-809E-DD603165005E}"/>
                </a:ext>
              </a:extLst>
            </p:cNvPr>
            <p:cNvCxnSpPr>
              <a:cxnSpLocks/>
            </p:cNvCxnSpPr>
            <p:nvPr/>
          </p:nvCxnSpPr>
          <p:spPr bwMode="auto">
            <a:xfrm>
              <a:off x="6870183" y="4219055"/>
              <a:ext cx="30988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F6C1B27-232E-475A-8F6B-43F21567A6BB}"/>
                </a:ext>
              </a:extLst>
            </p:cNvPr>
            <p:cNvCxnSpPr>
              <a:cxnSpLocks/>
            </p:cNvCxnSpPr>
            <p:nvPr/>
          </p:nvCxnSpPr>
          <p:spPr bwMode="auto">
            <a:xfrm>
              <a:off x="6870183" y="1871440"/>
              <a:ext cx="30988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55B0168-DA39-48BE-A1C4-4D63DB590239}"/>
                </a:ext>
              </a:extLst>
            </p:cNvPr>
            <p:cNvCxnSpPr>
              <a:cxnSpLocks/>
            </p:cNvCxnSpPr>
            <p:nvPr/>
          </p:nvCxnSpPr>
          <p:spPr bwMode="auto">
            <a:xfrm>
              <a:off x="6870183" y="1087564"/>
              <a:ext cx="30988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89BD5549-3812-4A3B-856D-A5B7895BB8FA}"/>
              </a:ext>
            </a:extLst>
          </p:cNvPr>
          <p:cNvGrpSpPr/>
          <p:nvPr/>
        </p:nvGrpSpPr>
        <p:grpSpPr>
          <a:xfrm>
            <a:off x="9731187" y="2966825"/>
            <a:ext cx="1655499" cy="1169551"/>
            <a:chOff x="9731187" y="2966825"/>
            <a:chExt cx="1655499" cy="1169551"/>
          </a:xfrm>
        </p:grpSpPr>
        <p:sp>
          <p:nvSpPr>
            <p:cNvPr id="24" name="TextBox 23">
              <a:extLst>
                <a:ext uri="{FF2B5EF4-FFF2-40B4-BE49-F238E27FC236}">
                  <a16:creationId xmlns:a16="http://schemas.microsoft.com/office/drawing/2014/main" id="{477DA893-00EA-4E64-B6C8-E84A848215EA}"/>
                </a:ext>
              </a:extLst>
            </p:cNvPr>
            <p:cNvSpPr txBox="1"/>
            <p:nvPr/>
          </p:nvSpPr>
          <p:spPr bwMode="auto">
            <a:xfrm>
              <a:off x="9992330" y="2966825"/>
              <a:ext cx="139435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B.1.1.7 (alpha)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B.1.351 (beta)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P.1 (gamma)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B.1.617.2 (delta)</a:t>
              </a:r>
            </a:p>
          </p:txBody>
        </p:sp>
        <p:grpSp>
          <p:nvGrpSpPr>
            <p:cNvPr id="134" name="Group 133">
              <a:extLst>
                <a:ext uri="{FF2B5EF4-FFF2-40B4-BE49-F238E27FC236}">
                  <a16:creationId xmlns:a16="http://schemas.microsoft.com/office/drawing/2014/main" id="{BF19C672-B58B-4C41-B821-7365B84A0113}"/>
                </a:ext>
              </a:extLst>
            </p:cNvPr>
            <p:cNvGrpSpPr/>
            <p:nvPr/>
          </p:nvGrpSpPr>
          <p:grpSpPr>
            <a:xfrm>
              <a:off x="9731187" y="3075750"/>
              <a:ext cx="283845" cy="83658"/>
              <a:chOff x="9474621" y="3116621"/>
              <a:chExt cx="283845" cy="83658"/>
            </a:xfrm>
          </p:grpSpPr>
          <p:sp>
            <p:nvSpPr>
              <p:cNvPr id="46" name="Oval 45">
                <a:extLst>
                  <a:ext uri="{FF2B5EF4-FFF2-40B4-BE49-F238E27FC236}">
                    <a16:creationId xmlns:a16="http://schemas.microsoft.com/office/drawing/2014/main" id="{BFF17ECD-7467-4116-B2ED-0EB4158C8D95}"/>
                  </a:ext>
                </a:extLst>
              </p:cNvPr>
              <p:cNvSpPr/>
              <p:nvPr/>
            </p:nvSpPr>
            <p:spPr bwMode="auto">
              <a:xfrm>
                <a:off x="9574714" y="3116621"/>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AA7FC9A6-9305-49F5-A3BC-721B1809A776}"/>
                  </a:ext>
                </a:extLst>
              </p:cNvPr>
              <p:cNvCxnSpPr>
                <a:cxnSpLocks/>
              </p:cNvCxnSpPr>
              <p:nvPr/>
            </p:nvCxnSpPr>
            <p:spPr bwMode="auto">
              <a:xfrm>
                <a:off x="9474621" y="3158450"/>
                <a:ext cx="28384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1F36BF88-E2A1-4082-B8D5-A011EA8E008D}"/>
                </a:ext>
              </a:extLst>
            </p:cNvPr>
            <p:cNvGrpSpPr/>
            <p:nvPr/>
          </p:nvGrpSpPr>
          <p:grpSpPr>
            <a:xfrm>
              <a:off x="9731187" y="3298615"/>
              <a:ext cx="283845" cy="83658"/>
              <a:chOff x="9480564" y="3334081"/>
              <a:chExt cx="283845" cy="83658"/>
            </a:xfrm>
          </p:grpSpPr>
          <p:sp>
            <p:nvSpPr>
              <p:cNvPr id="67" name="Rectangle 66">
                <a:extLst>
                  <a:ext uri="{FF2B5EF4-FFF2-40B4-BE49-F238E27FC236}">
                    <a16:creationId xmlns:a16="http://schemas.microsoft.com/office/drawing/2014/main" id="{B91B1CED-B604-423B-AB0D-CCDCBA1D84C8}"/>
                  </a:ext>
                </a:extLst>
              </p:cNvPr>
              <p:cNvSpPr/>
              <p:nvPr/>
            </p:nvSpPr>
            <p:spPr bwMode="auto">
              <a:xfrm>
                <a:off x="9580657" y="3334081"/>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868ED46C-5F46-407D-ACC8-106E51845CF2}"/>
                  </a:ext>
                </a:extLst>
              </p:cNvPr>
              <p:cNvCxnSpPr>
                <a:cxnSpLocks/>
              </p:cNvCxnSpPr>
              <p:nvPr/>
            </p:nvCxnSpPr>
            <p:spPr bwMode="auto">
              <a:xfrm>
                <a:off x="9480564" y="3375910"/>
                <a:ext cx="28384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4FB50E6B-E58F-451A-A87D-DF10E06758CF}"/>
                </a:ext>
              </a:extLst>
            </p:cNvPr>
            <p:cNvGrpSpPr/>
            <p:nvPr/>
          </p:nvGrpSpPr>
          <p:grpSpPr>
            <a:xfrm>
              <a:off x="9731187" y="3501444"/>
              <a:ext cx="283845" cy="92321"/>
              <a:chOff x="9480564" y="3534999"/>
              <a:chExt cx="283845" cy="92321"/>
            </a:xfrm>
          </p:grpSpPr>
          <p:sp>
            <p:nvSpPr>
              <p:cNvPr id="68" name="Isosceles Triangle 67">
                <a:extLst>
                  <a:ext uri="{FF2B5EF4-FFF2-40B4-BE49-F238E27FC236}">
                    <a16:creationId xmlns:a16="http://schemas.microsoft.com/office/drawing/2014/main" id="{6F6D7086-3F34-4BDE-806F-D2A4F24A358F}"/>
                  </a:ext>
                </a:extLst>
              </p:cNvPr>
              <p:cNvSpPr/>
              <p:nvPr/>
            </p:nvSpPr>
            <p:spPr bwMode="auto">
              <a:xfrm>
                <a:off x="9568940" y="3534999"/>
                <a:ext cx="107092" cy="923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5" name="Straight Connector 74">
                <a:extLst>
                  <a:ext uri="{FF2B5EF4-FFF2-40B4-BE49-F238E27FC236}">
                    <a16:creationId xmlns:a16="http://schemas.microsoft.com/office/drawing/2014/main" id="{9871255F-2E4E-424D-A88B-3C8C2D29317D}"/>
                  </a:ext>
                </a:extLst>
              </p:cNvPr>
              <p:cNvCxnSpPr>
                <a:cxnSpLocks/>
              </p:cNvCxnSpPr>
              <p:nvPr/>
            </p:nvCxnSpPr>
            <p:spPr bwMode="auto">
              <a:xfrm>
                <a:off x="9480564" y="3581159"/>
                <a:ext cx="283845"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9FCADC06-F7A4-48EB-96A1-217A443FF6B0}"/>
                </a:ext>
              </a:extLst>
            </p:cNvPr>
            <p:cNvGrpSpPr/>
            <p:nvPr/>
          </p:nvGrpSpPr>
          <p:grpSpPr>
            <a:xfrm>
              <a:off x="9731187" y="3709480"/>
              <a:ext cx="283845" cy="92321"/>
              <a:chOff x="9480564" y="3716036"/>
              <a:chExt cx="283845" cy="92321"/>
            </a:xfrm>
          </p:grpSpPr>
          <p:sp>
            <p:nvSpPr>
              <p:cNvPr id="72" name="Isosceles Triangle 71">
                <a:extLst>
                  <a:ext uri="{FF2B5EF4-FFF2-40B4-BE49-F238E27FC236}">
                    <a16:creationId xmlns:a16="http://schemas.microsoft.com/office/drawing/2014/main" id="{B40640F3-C6C4-43BC-90EC-3AC4850E4935}"/>
                  </a:ext>
                </a:extLst>
              </p:cNvPr>
              <p:cNvSpPr/>
              <p:nvPr/>
            </p:nvSpPr>
            <p:spPr bwMode="auto">
              <a:xfrm rot="10800000">
                <a:off x="9568940" y="3716036"/>
                <a:ext cx="107092" cy="9232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C3BB4B3B-C20A-48FC-B034-105A0E7B3866}"/>
                  </a:ext>
                </a:extLst>
              </p:cNvPr>
              <p:cNvCxnSpPr>
                <a:cxnSpLocks/>
              </p:cNvCxnSpPr>
              <p:nvPr/>
            </p:nvCxnSpPr>
            <p:spPr bwMode="auto">
              <a:xfrm>
                <a:off x="9480564" y="3762196"/>
                <a:ext cx="283845" cy="0"/>
              </a:xfrm>
              <a:prstGeom prst="line">
                <a:avLst/>
              </a:prstGeom>
              <a:noFill/>
              <a:ln w="28575" cap="flat" cmpd="sng" algn="ctr">
                <a:solidFill>
                  <a:schemeClr val="accent6"/>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6E5447B7-00A7-4485-A9B8-F51A9F5CCF5F}"/>
                </a:ext>
              </a:extLst>
            </p:cNvPr>
            <p:cNvGrpSpPr/>
            <p:nvPr/>
          </p:nvGrpSpPr>
          <p:grpSpPr>
            <a:xfrm>
              <a:off x="9731187" y="3930486"/>
              <a:ext cx="283845" cy="92319"/>
              <a:chOff x="9480564" y="3904066"/>
              <a:chExt cx="283845" cy="92319"/>
            </a:xfrm>
          </p:grpSpPr>
          <p:sp>
            <p:nvSpPr>
              <p:cNvPr id="69" name="Hexagon 68">
                <a:extLst>
                  <a:ext uri="{FF2B5EF4-FFF2-40B4-BE49-F238E27FC236}">
                    <a16:creationId xmlns:a16="http://schemas.microsoft.com/office/drawing/2014/main" id="{DA024B27-F89B-4F24-BADF-D62D2DDE71C1}"/>
                  </a:ext>
                </a:extLst>
              </p:cNvPr>
              <p:cNvSpPr/>
              <p:nvPr/>
            </p:nvSpPr>
            <p:spPr bwMode="auto">
              <a:xfrm>
                <a:off x="9568941" y="3904066"/>
                <a:ext cx="107090" cy="92319"/>
              </a:xfrm>
              <a:prstGeom prst="hexagon">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7" name="Straight Connector 76">
                <a:extLst>
                  <a:ext uri="{FF2B5EF4-FFF2-40B4-BE49-F238E27FC236}">
                    <a16:creationId xmlns:a16="http://schemas.microsoft.com/office/drawing/2014/main" id="{D0F27797-9F60-478D-9CDA-85B1458C9ACE}"/>
                  </a:ext>
                </a:extLst>
              </p:cNvPr>
              <p:cNvCxnSpPr>
                <a:cxnSpLocks/>
              </p:cNvCxnSpPr>
              <p:nvPr/>
            </p:nvCxnSpPr>
            <p:spPr bwMode="auto">
              <a:xfrm>
                <a:off x="9480564" y="3950225"/>
                <a:ext cx="283845" cy="0"/>
              </a:xfrm>
              <a:prstGeom prst="line">
                <a:avLst/>
              </a:prstGeom>
              <a:noFill/>
              <a:ln w="28575" cap="flat" cmpd="sng" algn="ctr">
                <a:solidFill>
                  <a:schemeClr val="accent5"/>
                </a:solidFill>
                <a:prstDash val="solid"/>
                <a:round/>
                <a:headEnd type="none" w="med" len="med"/>
                <a:tailEnd type="none" w="med" len="med"/>
              </a:ln>
              <a:effectLst/>
            </p:spPr>
          </p:cxnSp>
        </p:grpSp>
      </p:grpSp>
      <p:grpSp>
        <p:nvGrpSpPr>
          <p:cNvPr id="79" name="Group 78">
            <a:extLst>
              <a:ext uri="{FF2B5EF4-FFF2-40B4-BE49-F238E27FC236}">
                <a16:creationId xmlns:a16="http://schemas.microsoft.com/office/drawing/2014/main" id="{0A9D2A13-7A9C-4AB5-8F50-2EDAFD67222D}"/>
              </a:ext>
            </a:extLst>
          </p:cNvPr>
          <p:cNvGrpSpPr/>
          <p:nvPr/>
        </p:nvGrpSpPr>
        <p:grpSpPr>
          <a:xfrm>
            <a:off x="8844128" y="2832701"/>
            <a:ext cx="101600" cy="204195"/>
            <a:chOff x="9310422" y="2799970"/>
            <a:chExt cx="101600" cy="157952"/>
          </a:xfrm>
        </p:grpSpPr>
        <p:cxnSp>
          <p:nvCxnSpPr>
            <p:cNvPr id="71" name="Straight Connector 70">
              <a:extLst>
                <a:ext uri="{FF2B5EF4-FFF2-40B4-BE49-F238E27FC236}">
                  <a16:creationId xmlns:a16="http://schemas.microsoft.com/office/drawing/2014/main" id="{9704C15E-6900-4390-B64A-F5415DD76359}"/>
                </a:ext>
              </a:extLst>
            </p:cNvPr>
            <p:cNvCxnSpPr>
              <a:cxnSpLocks/>
            </p:cNvCxnSpPr>
            <p:nvPr/>
          </p:nvCxnSpPr>
          <p:spPr bwMode="auto">
            <a:xfrm>
              <a:off x="9310422" y="2799970"/>
              <a:ext cx="101600" cy="0"/>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C31D559-D67D-4E8B-8267-BC5D638E20B8}"/>
                </a:ext>
              </a:extLst>
            </p:cNvPr>
            <p:cNvCxnSpPr>
              <a:cxnSpLocks/>
            </p:cNvCxnSpPr>
            <p:nvPr/>
          </p:nvCxnSpPr>
          <p:spPr bwMode="auto">
            <a:xfrm>
              <a:off x="9361222" y="2799970"/>
              <a:ext cx="0" cy="157952"/>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98817A4-72B0-43A1-A72E-465E87622F03}"/>
                </a:ext>
              </a:extLst>
            </p:cNvPr>
            <p:cNvCxnSpPr>
              <a:cxnSpLocks/>
            </p:cNvCxnSpPr>
            <p:nvPr/>
          </p:nvCxnSpPr>
          <p:spPr bwMode="auto">
            <a:xfrm>
              <a:off x="9310422" y="2957922"/>
              <a:ext cx="10160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350C2A24-596F-41DB-B12A-9F5A3266C74A}"/>
              </a:ext>
            </a:extLst>
          </p:cNvPr>
          <p:cNvGrpSpPr/>
          <p:nvPr/>
        </p:nvGrpSpPr>
        <p:grpSpPr>
          <a:xfrm>
            <a:off x="8844128" y="2857500"/>
            <a:ext cx="101600" cy="220477"/>
            <a:chOff x="9310422" y="2799970"/>
            <a:chExt cx="101600" cy="157952"/>
          </a:xfrm>
        </p:grpSpPr>
        <p:cxnSp>
          <p:nvCxnSpPr>
            <p:cNvPr id="86" name="Straight Connector 85">
              <a:extLst>
                <a:ext uri="{FF2B5EF4-FFF2-40B4-BE49-F238E27FC236}">
                  <a16:creationId xmlns:a16="http://schemas.microsoft.com/office/drawing/2014/main" id="{D6FBB84C-2964-40E9-AA15-54B30B3C2CB3}"/>
                </a:ext>
              </a:extLst>
            </p:cNvPr>
            <p:cNvCxnSpPr>
              <a:cxnSpLocks/>
            </p:cNvCxnSpPr>
            <p:nvPr/>
          </p:nvCxnSpPr>
          <p:spPr bwMode="auto">
            <a:xfrm>
              <a:off x="9310422" y="2799970"/>
              <a:ext cx="101600" cy="0"/>
            </a:xfrm>
            <a:prstGeom prst="line">
              <a:avLst/>
            </a:prstGeom>
            <a:noFill/>
            <a:ln w="19050" cap="flat" cmpd="sng" algn="ctr">
              <a:solidFill>
                <a:schemeClr val="accent4"/>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F16E676-724C-4E03-AB0C-1AF76599B3B0}"/>
                </a:ext>
              </a:extLst>
            </p:cNvPr>
            <p:cNvCxnSpPr>
              <a:cxnSpLocks/>
            </p:cNvCxnSpPr>
            <p:nvPr/>
          </p:nvCxnSpPr>
          <p:spPr bwMode="auto">
            <a:xfrm>
              <a:off x="9361222" y="2799970"/>
              <a:ext cx="0" cy="157952"/>
            </a:xfrm>
            <a:prstGeom prst="line">
              <a:avLst/>
            </a:prstGeom>
            <a:noFill/>
            <a:ln w="19050"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D030D2A-B901-40CF-8BEF-ECAF387482D1}"/>
                </a:ext>
              </a:extLst>
            </p:cNvPr>
            <p:cNvCxnSpPr>
              <a:cxnSpLocks/>
            </p:cNvCxnSpPr>
            <p:nvPr/>
          </p:nvCxnSpPr>
          <p:spPr bwMode="auto">
            <a:xfrm>
              <a:off x="9310422" y="2957922"/>
              <a:ext cx="10160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479E01A9-E1B1-44F7-9E4E-082C144EB0B9}"/>
              </a:ext>
            </a:extLst>
          </p:cNvPr>
          <p:cNvGrpSpPr/>
          <p:nvPr/>
        </p:nvGrpSpPr>
        <p:grpSpPr>
          <a:xfrm>
            <a:off x="8386711" y="3633024"/>
            <a:ext cx="101600" cy="196504"/>
            <a:chOff x="9310422" y="2799970"/>
            <a:chExt cx="101600" cy="157952"/>
          </a:xfrm>
        </p:grpSpPr>
        <p:cxnSp>
          <p:nvCxnSpPr>
            <p:cNvPr id="90" name="Straight Connector 89">
              <a:extLst>
                <a:ext uri="{FF2B5EF4-FFF2-40B4-BE49-F238E27FC236}">
                  <a16:creationId xmlns:a16="http://schemas.microsoft.com/office/drawing/2014/main" id="{7AA287EE-7E8C-4ED3-A08A-C9A223F3F133}"/>
                </a:ext>
              </a:extLst>
            </p:cNvPr>
            <p:cNvCxnSpPr>
              <a:cxnSpLocks/>
            </p:cNvCxnSpPr>
            <p:nvPr/>
          </p:nvCxnSpPr>
          <p:spPr bwMode="auto">
            <a:xfrm>
              <a:off x="9310422" y="2799970"/>
              <a:ext cx="101600" cy="0"/>
            </a:xfrm>
            <a:prstGeom prst="line">
              <a:avLst/>
            </a:prstGeom>
            <a:noFill/>
            <a:ln w="19050"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1BBAF35-D943-448A-A25E-941FCF19FA32}"/>
                </a:ext>
              </a:extLst>
            </p:cNvPr>
            <p:cNvCxnSpPr>
              <a:cxnSpLocks/>
            </p:cNvCxnSpPr>
            <p:nvPr/>
          </p:nvCxnSpPr>
          <p:spPr bwMode="auto">
            <a:xfrm>
              <a:off x="9361222" y="2799970"/>
              <a:ext cx="0" cy="157952"/>
            </a:xfrm>
            <a:prstGeom prst="line">
              <a:avLst/>
            </a:prstGeom>
            <a:noFill/>
            <a:ln w="19050" cap="flat" cmpd="sng" algn="ctr">
              <a:solidFill>
                <a:schemeClr val="accent6"/>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78EC4AD-66D6-49BA-B3F4-C4B8956960CF}"/>
                </a:ext>
              </a:extLst>
            </p:cNvPr>
            <p:cNvCxnSpPr>
              <a:cxnSpLocks/>
            </p:cNvCxnSpPr>
            <p:nvPr/>
          </p:nvCxnSpPr>
          <p:spPr bwMode="auto">
            <a:xfrm>
              <a:off x="9310422" y="2957922"/>
              <a:ext cx="101600" cy="0"/>
            </a:xfrm>
            <a:prstGeom prst="line">
              <a:avLst/>
            </a:prstGeom>
            <a:noFill/>
            <a:ln w="19050" cap="flat" cmpd="sng" algn="ctr">
              <a:solidFill>
                <a:schemeClr val="accent6"/>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52A348CC-BB32-4FC3-BE4B-62902D6186B2}"/>
              </a:ext>
            </a:extLst>
          </p:cNvPr>
          <p:cNvGrpSpPr/>
          <p:nvPr/>
        </p:nvGrpSpPr>
        <p:grpSpPr>
          <a:xfrm>
            <a:off x="8386711" y="3904066"/>
            <a:ext cx="101600" cy="105278"/>
            <a:chOff x="9310422" y="2799970"/>
            <a:chExt cx="101600" cy="157952"/>
          </a:xfrm>
        </p:grpSpPr>
        <p:cxnSp>
          <p:nvCxnSpPr>
            <p:cNvPr id="94" name="Straight Connector 93">
              <a:extLst>
                <a:ext uri="{FF2B5EF4-FFF2-40B4-BE49-F238E27FC236}">
                  <a16:creationId xmlns:a16="http://schemas.microsoft.com/office/drawing/2014/main" id="{2783B08C-5455-40E0-8AD8-8C02CEF063DF}"/>
                </a:ext>
              </a:extLst>
            </p:cNvPr>
            <p:cNvCxnSpPr>
              <a:cxnSpLocks/>
            </p:cNvCxnSpPr>
            <p:nvPr/>
          </p:nvCxnSpPr>
          <p:spPr bwMode="auto">
            <a:xfrm>
              <a:off x="9310422" y="2799970"/>
              <a:ext cx="101600" cy="0"/>
            </a:xfrm>
            <a:prstGeom prst="line">
              <a:avLst/>
            </a:prstGeom>
            <a:noFill/>
            <a:ln w="19050" cap="flat" cmpd="sng" algn="ctr">
              <a:solidFill>
                <a:schemeClr val="accent4"/>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F64B57F-9657-422E-9665-7D11276BDF39}"/>
                </a:ext>
              </a:extLst>
            </p:cNvPr>
            <p:cNvCxnSpPr>
              <a:cxnSpLocks/>
            </p:cNvCxnSpPr>
            <p:nvPr/>
          </p:nvCxnSpPr>
          <p:spPr bwMode="auto">
            <a:xfrm>
              <a:off x="9361222" y="2799970"/>
              <a:ext cx="0" cy="157952"/>
            </a:xfrm>
            <a:prstGeom prst="line">
              <a:avLst/>
            </a:prstGeom>
            <a:noFill/>
            <a:ln w="19050" cap="flat" cmpd="sng" algn="ctr">
              <a:solidFill>
                <a:schemeClr val="accent4"/>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DA5E00E-1F7F-45A3-B193-673E5F03F50C}"/>
                </a:ext>
              </a:extLst>
            </p:cNvPr>
            <p:cNvCxnSpPr>
              <a:cxnSpLocks/>
            </p:cNvCxnSpPr>
            <p:nvPr/>
          </p:nvCxnSpPr>
          <p:spPr bwMode="auto">
            <a:xfrm>
              <a:off x="9310422" y="2957922"/>
              <a:ext cx="101600"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343E0C0B-1ADC-4772-84D1-3016E6BEB354}"/>
              </a:ext>
            </a:extLst>
          </p:cNvPr>
          <p:cNvGrpSpPr/>
          <p:nvPr/>
        </p:nvGrpSpPr>
        <p:grpSpPr>
          <a:xfrm>
            <a:off x="8387960" y="3527081"/>
            <a:ext cx="101600" cy="456614"/>
            <a:chOff x="9310422" y="2799970"/>
            <a:chExt cx="101600" cy="157952"/>
          </a:xfrm>
        </p:grpSpPr>
        <p:cxnSp>
          <p:nvCxnSpPr>
            <p:cNvPr id="98" name="Straight Connector 97">
              <a:extLst>
                <a:ext uri="{FF2B5EF4-FFF2-40B4-BE49-F238E27FC236}">
                  <a16:creationId xmlns:a16="http://schemas.microsoft.com/office/drawing/2014/main" id="{F9186C28-740D-4AE7-83AB-40BF866E2D72}"/>
                </a:ext>
              </a:extLst>
            </p:cNvPr>
            <p:cNvCxnSpPr>
              <a:cxnSpLocks/>
            </p:cNvCxnSpPr>
            <p:nvPr/>
          </p:nvCxnSpPr>
          <p:spPr bwMode="auto">
            <a:xfrm>
              <a:off x="9310422" y="2799970"/>
              <a:ext cx="101600" cy="0"/>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0E4893F-92EE-4D3A-A567-2C15EAFE43FB}"/>
                </a:ext>
              </a:extLst>
            </p:cNvPr>
            <p:cNvCxnSpPr>
              <a:cxnSpLocks/>
            </p:cNvCxnSpPr>
            <p:nvPr/>
          </p:nvCxnSpPr>
          <p:spPr bwMode="auto">
            <a:xfrm>
              <a:off x="9361222" y="2799970"/>
              <a:ext cx="0" cy="157952"/>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0D91479-12D0-4C14-A7A4-66B4CAB64B35}"/>
                </a:ext>
              </a:extLst>
            </p:cNvPr>
            <p:cNvCxnSpPr>
              <a:cxnSpLocks/>
            </p:cNvCxnSpPr>
            <p:nvPr/>
          </p:nvCxnSpPr>
          <p:spPr bwMode="auto">
            <a:xfrm>
              <a:off x="9310422" y="2957922"/>
              <a:ext cx="10160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21253D20-1DBB-4E0B-BC9E-DAD680A89951}"/>
              </a:ext>
            </a:extLst>
          </p:cNvPr>
          <p:cNvGrpSpPr/>
          <p:nvPr/>
        </p:nvGrpSpPr>
        <p:grpSpPr>
          <a:xfrm>
            <a:off x="9758058" y="2596728"/>
            <a:ext cx="83658" cy="83658"/>
            <a:chOff x="9665319" y="2795605"/>
            <a:chExt cx="83658" cy="83658"/>
          </a:xfrm>
        </p:grpSpPr>
        <p:sp>
          <p:nvSpPr>
            <p:cNvPr id="105" name="Rectangle 104">
              <a:extLst>
                <a:ext uri="{FF2B5EF4-FFF2-40B4-BE49-F238E27FC236}">
                  <a16:creationId xmlns:a16="http://schemas.microsoft.com/office/drawing/2014/main" id="{95BA50B3-3C10-4B65-B790-33C553AE611E}"/>
                </a:ext>
              </a:extLst>
            </p:cNvPr>
            <p:cNvSpPr/>
            <p:nvPr/>
          </p:nvSpPr>
          <p:spPr bwMode="auto">
            <a:xfrm>
              <a:off x="9665319" y="2795605"/>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E8F49CB2-22EB-4538-AAA9-F315FE3C8E01}"/>
                </a:ext>
              </a:extLst>
            </p:cNvPr>
            <p:cNvSpPr/>
            <p:nvPr/>
          </p:nvSpPr>
          <p:spPr bwMode="auto">
            <a:xfrm>
              <a:off x="9665319" y="2795605"/>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7144CCE8-36D1-4A99-AAB8-25615C1439FC}"/>
              </a:ext>
            </a:extLst>
          </p:cNvPr>
          <p:cNvGrpSpPr/>
          <p:nvPr/>
        </p:nvGrpSpPr>
        <p:grpSpPr>
          <a:xfrm>
            <a:off x="9309253" y="2596728"/>
            <a:ext cx="83658" cy="83658"/>
            <a:chOff x="9665319" y="2795605"/>
            <a:chExt cx="83658" cy="83658"/>
          </a:xfrm>
        </p:grpSpPr>
        <p:sp>
          <p:nvSpPr>
            <p:cNvPr id="109" name="Rectangle 108">
              <a:extLst>
                <a:ext uri="{FF2B5EF4-FFF2-40B4-BE49-F238E27FC236}">
                  <a16:creationId xmlns:a16="http://schemas.microsoft.com/office/drawing/2014/main" id="{9466564B-C353-48E3-8869-D297738232BF}"/>
                </a:ext>
              </a:extLst>
            </p:cNvPr>
            <p:cNvSpPr/>
            <p:nvPr/>
          </p:nvSpPr>
          <p:spPr bwMode="auto">
            <a:xfrm>
              <a:off x="9665319" y="2795605"/>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C75355BE-CE76-4411-BB6E-F861BA112F47}"/>
                </a:ext>
              </a:extLst>
            </p:cNvPr>
            <p:cNvSpPr/>
            <p:nvPr/>
          </p:nvSpPr>
          <p:spPr bwMode="auto">
            <a:xfrm>
              <a:off x="9665319" y="2795605"/>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4" name="Hexagon 113">
            <a:extLst>
              <a:ext uri="{FF2B5EF4-FFF2-40B4-BE49-F238E27FC236}">
                <a16:creationId xmlns:a16="http://schemas.microsoft.com/office/drawing/2014/main" id="{196F558E-CFFA-484E-B338-EE6D448DD372}"/>
              </a:ext>
            </a:extLst>
          </p:cNvPr>
          <p:cNvSpPr/>
          <p:nvPr/>
        </p:nvSpPr>
        <p:spPr bwMode="auto">
          <a:xfrm>
            <a:off x="8838638" y="2996030"/>
            <a:ext cx="107090" cy="92319"/>
          </a:xfrm>
          <a:prstGeom prst="hexagon">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Isosceles Triangle 114">
            <a:extLst>
              <a:ext uri="{FF2B5EF4-FFF2-40B4-BE49-F238E27FC236}">
                <a16:creationId xmlns:a16="http://schemas.microsoft.com/office/drawing/2014/main" id="{4392C4E6-AE27-4FF0-9428-644BC0C3D518}"/>
              </a:ext>
            </a:extLst>
          </p:cNvPr>
          <p:cNvSpPr/>
          <p:nvPr/>
        </p:nvSpPr>
        <p:spPr bwMode="auto">
          <a:xfrm>
            <a:off x="8838636" y="2929345"/>
            <a:ext cx="107092" cy="923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1" name="Group 110">
            <a:extLst>
              <a:ext uri="{FF2B5EF4-FFF2-40B4-BE49-F238E27FC236}">
                <a16:creationId xmlns:a16="http://schemas.microsoft.com/office/drawing/2014/main" id="{106CFED0-C673-4558-BED1-817110346559}"/>
              </a:ext>
            </a:extLst>
          </p:cNvPr>
          <p:cNvGrpSpPr/>
          <p:nvPr/>
        </p:nvGrpSpPr>
        <p:grpSpPr>
          <a:xfrm>
            <a:off x="8847690" y="2892969"/>
            <a:ext cx="83658" cy="83658"/>
            <a:chOff x="9665319" y="2795605"/>
            <a:chExt cx="83658" cy="83658"/>
          </a:xfrm>
        </p:grpSpPr>
        <p:sp>
          <p:nvSpPr>
            <p:cNvPr id="112" name="Rectangle 111">
              <a:extLst>
                <a:ext uri="{FF2B5EF4-FFF2-40B4-BE49-F238E27FC236}">
                  <a16:creationId xmlns:a16="http://schemas.microsoft.com/office/drawing/2014/main" id="{68990E2B-F882-4A08-AB9D-8B7557F97179}"/>
                </a:ext>
              </a:extLst>
            </p:cNvPr>
            <p:cNvSpPr/>
            <p:nvPr/>
          </p:nvSpPr>
          <p:spPr bwMode="auto">
            <a:xfrm>
              <a:off x="9665319" y="2795605"/>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9365DDC7-1C31-4A2B-BECF-559D0751AD5A}"/>
                </a:ext>
              </a:extLst>
            </p:cNvPr>
            <p:cNvSpPr/>
            <p:nvPr/>
          </p:nvSpPr>
          <p:spPr bwMode="auto">
            <a:xfrm>
              <a:off x="9665319" y="2795605"/>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6" name="Isosceles Triangle 115">
            <a:extLst>
              <a:ext uri="{FF2B5EF4-FFF2-40B4-BE49-F238E27FC236}">
                <a16:creationId xmlns:a16="http://schemas.microsoft.com/office/drawing/2014/main" id="{499492DC-D5E6-4705-B61A-EE4D51774960}"/>
              </a:ext>
            </a:extLst>
          </p:cNvPr>
          <p:cNvSpPr/>
          <p:nvPr/>
        </p:nvSpPr>
        <p:spPr bwMode="auto">
          <a:xfrm rot="10800000">
            <a:off x="8839475" y="2799275"/>
            <a:ext cx="107092" cy="9232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64AB044C-A39E-44E9-9599-5D4BBB4869ED}"/>
              </a:ext>
            </a:extLst>
          </p:cNvPr>
          <p:cNvSpPr/>
          <p:nvPr/>
        </p:nvSpPr>
        <p:spPr bwMode="auto">
          <a:xfrm rot="10800000">
            <a:off x="8381219" y="3711559"/>
            <a:ext cx="107092" cy="92321"/>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FC752E3D-67FE-4EB2-9C90-BF1BC01152FD}"/>
              </a:ext>
            </a:extLst>
          </p:cNvPr>
          <p:cNvSpPr/>
          <p:nvPr/>
        </p:nvSpPr>
        <p:spPr bwMode="auto">
          <a:xfrm>
            <a:off x="8387960" y="3895306"/>
            <a:ext cx="107092" cy="923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Hexagon 118">
            <a:extLst>
              <a:ext uri="{FF2B5EF4-FFF2-40B4-BE49-F238E27FC236}">
                <a16:creationId xmlns:a16="http://schemas.microsoft.com/office/drawing/2014/main" id="{76FFF339-5E25-4A1B-8CF6-365564CBE9BB}"/>
              </a:ext>
            </a:extLst>
          </p:cNvPr>
          <p:cNvSpPr/>
          <p:nvPr/>
        </p:nvSpPr>
        <p:spPr bwMode="auto">
          <a:xfrm>
            <a:off x="8389799" y="3778951"/>
            <a:ext cx="107090" cy="92319"/>
          </a:xfrm>
          <a:prstGeom prst="hexagon">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F76A81CD-03E5-4D91-923E-4C510EB4FF40}"/>
              </a:ext>
            </a:extLst>
          </p:cNvPr>
          <p:cNvSpPr/>
          <p:nvPr/>
        </p:nvSpPr>
        <p:spPr bwMode="auto">
          <a:xfrm>
            <a:off x="8399677" y="3816667"/>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51DF8085-7EAF-42C0-9AB6-32830F1BEBB6}"/>
              </a:ext>
            </a:extLst>
          </p:cNvPr>
          <p:cNvSpPr/>
          <p:nvPr/>
        </p:nvSpPr>
        <p:spPr bwMode="auto">
          <a:xfrm>
            <a:off x="8395870" y="3729124"/>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50A415C8-4130-48BE-AEFB-FA9F29A62EC5}"/>
              </a:ext>
            </a:extLst>
          </p:cNvPr>
          <p:cNvSpPr/>
          <p:nvPr/>
        </p:nvSpPr>
        <p:spPr bwMode="auto">
          <a:xfrm>
            <a:off x="7933617" y="4066456"/>
            <a:ext cx="107092" cy="92321"/>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Hexagon 122">
            <a:extLst>
              <a:ext uri="{FF2B5EF4-FFF2-40B4-BE49-F238E27FC236}">
                <a16:creationId xmlns:a16="http://schemas.microsoft.com/office/drawing/2014/main" id="{26F9ABF8-1CF2-4238-9CBF-D86971EBCB9C}"/>
              </a:ext>
            </a:extLst>
          </p:cNvPr>
          <p:cNvSpPr/>
          <p:nvPr/>
        </p:nvSpPr>
        <p:spPr bwMode="auto">
          <a:xfrm>
            <a:off x="7929566" y="3999637"/>
            <a:ext cx="107090" cy="92319"/>
          </a:xfrm>
          <a:prstGeom prst="hexagon">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4" name="Group 123">
            <a:extLst>
              <a:ext uri="{FF2B5EF4-FFF2-40B4-BE49-F238E27FC236}">
                <a16:creationId xmlns:a16="http://schemas.microsoft.com/office/drawing/2014/main" id="{FB7CEA22-942F-4658-9E2C-5D2C60B14402}"/>
              </a:ext>
            </a:extLst>
          </p:cNvPr>
          <p:cNvGrpSpPr/>
          <p:nvPr/>
        </p:nvGrpSpPr>
        <p:grpSpPr>
          <a:xfrm>
            <a:off x="7937150" y="3971763"/>
            <a:ext cx="83658" cy="83658"/>
            <a:chOff x="9665319" y="2795605"/>
            <a:chExt cx="83658" cy="83658"/>
          </a:xfrm>
        </p:grpSpPr>
        <p:sp>
          <p:nvSpPr>
            <p:cNvPr id="125" name="Rectangle 124">
              <a:extLst>
                <a:ext uri="{FF2B5EF4-FFF2-40B4-BE49-F238E27FC236}">
                  <a16:creationId xmlns:a16="http://schemas.microsoft.com/office/drawing/2014/main" id="{0EABDDB2-1843-4AA5-A077-5C0530B37B1E}"/>
                </a:ext>
              </a:extLst>
            </p:cNvPr>
            <p:cNvSpPr/>
            <p:nvPr/>
          </p:nvSpPr>
          <p:spPr bwMode="auto">
            <a:xfrm>
              <a:off x="9665319" y="2795605"/>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4E7742AF-EE1E-404A-9E73-B39607A967D1}"/>
                </a:ext>
              </a:extLst>
            </p:cNvPr>
            <p:cNvSpPr/>
            <p:nvPr/>
          </p:nvSpPr>
          <p:spPr bwMode="auto">
            <a:xfrm>
              <a:off x="9665319" y="2795605"/>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0F01E259-B7E2-4B20-8109-AD5F63392577}"/>
              </a:ext>
            </a:extLst>
          </p:cNvPr>
          <p:cNvGrpSpPr/>
          <p:nvPr/>
        </p:nvGrpSpPr>
        <p:grpSpPr>
          <a:xfrm>
            <a:off x="7491882" y="4177856"/>
            <a:ext cx="83658" cy="83658"/>
            <a:chOff x="9665319" y="2795605"/>
            <a:chExt cx="83658" cy="83658"/>
          </a:xfrm>
        </p:grpSpPr>
        <p:sp>
          <p:nvSpPr>
            <p:cNvPr id="128" name="Rectangle 127">
              <a:extLst>
                <a:ext uri="{FF2B5EF4-FFF2-40B4-BE49-F238E27FC236}">
                  <a16:creationId xmlns:a16="http://schemas.microsoft.com/office/drawing/2014/main" id="{BE2EF2B5-C4C3-459C-8753-C812AB25CA4D}"/>
                </a:ext>
              </a:extLst>
            </p:cNvPr>
            <p:cNvSpPr/>
            <p:nvPr/>
          </p:nvSpPr>
          <p:spPr bwMode="auto">
            <a:xfrm>
              <a:off x="9665319" y="2795605"/>
              <a:ext cx="83658" cy="8365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5D8063DC-7948-4FF1-A418-1C083749DD3B}"/>
                </a:ext>
              </a:extLst>
            </p:cNvPr>
            <p:cNvSpPr/>
            <p:nvPr/>
          </p:nvSpPr>
          <p:spPr bwMode="auto">
            <a:xfrm>
              <a:off x="9665319" y="2795605"/>
              <a:ext cx="83658" cy="83658"/>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2813664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7217" y="1515546"/>
            <a:ext cx="10376470" cy="869180"/>
          </a:xfrm>
        </p:spPr>
        <p:txBody>
          <a:bodyPr/>
          <a:lstStyle/>
          <a:p>
            <a:r>
              <a:rPr lang="en-US" altLang="en-US" sz="2000" dirty="0"/>
              <a:t>In </a:t>
            </a:r>
            <a:r>
              <a:rPr lang="en-US" altLang="en-US" sz="2000" dirty="0" err="1"/>
              <a:t>nonhospitalized</a:t>
            </a:r>
            <a:r>
              <a:rPr lang="en-US" altLang="en-US" sz="2000" dirty="0"/>
              <a:t>, at-risk patients with mild to moderate COVID-19, </a:t>
            </a:r>
            <a:r>
              <a:rPr lang="en-US" altLang="en-US" sz="2000" dirty="0" err="1"/>
              <a:t>molnupiravir</a:t>
            </a:r>
            <a:r>
              <a:rPr lang="en-US" altLang="en-US" sz="2000" dirty="0"/>
              <a:t> 800 mg every 12 hr for 5 days</a:t>
            </a:r>
            <a:r>
              <a:rPr lang="en-US" altLang="en-US" sz="2000" b="1" dirty="0">
                <a:solidFill>
                  <a:schemeClr val="accent3"/>
                </a:solidFill>
              </a:rPr>
              <a:t> reduced risk of hospitalization or death by 50% (</a:t>
            </a:r>
            <a:r>
              <a:rPr lang="en-US" altLang="en-US" sz="2000" b="1" i="1" dirty="0">
                <a:solidFill>
                  <a:schemeClr val="accent3"/>
                </a:solidFill>
              </a:rPr>
              <a:t>P </a:t>
            </a:r>
            <a:r>
              <a:rPr lang="en-US" altLang="en-US" sz="2000" b="1" dirty="0">
                <a:solidFill>
                  <a:schemeClr val="accent3"/>
                </a:solidFill>
              </a:rPr>
              <a:t>= .001) </a:t>
            </a:r>
          </a:p>
        </p:txBody>
      </p:sp>
      <p:sp>
        <p:nvSpPr>
          <p:cNvPr id="11" name="Rectangle 3">
            <a:extLst>
              <a:ext uri="{FF2B5EF4-FFF2-40B4-BE49-F238E27FC236}">
                <a16:creationId xmlns:a16="http://schemas.microsoft.com/office/drawing/2014/main" id="{CE842516-C6A0-4F63-A3A4-F487CF4B4FA4}"/>
              </a:ext>
            </a:extLst>
          </p:cNvPr>
          <p:cNvSpPr txBox="1">
            <a:spLocks noChangeArrowheads="1"/>
          </p:cNvSpPr>
          <p:nvPr/>
        </p:nvSpPr>
        <p:spPr bwMode="auto">
          <a:xfrm>
            <a:off x="607216" y="5342454"/>
            <a:ext cx="10877529" cy="86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Based on available viral sequencing date (40% of participants), </a:t>
            </a:r>
            <a:r>
              <a:rPr kumimoji="0" lang="en-US" altLang="en-US" sz="20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molnupiravir</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efficacy appears consistent across SARS-CoV-2 variants gamma, delta, and mu</a:t>
            </a:r>
          </a:p>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Due to positive results, DSMB stopped recruitment early</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Phase III MOVe-OUT: Day 29 Interim Efficacy Analysis</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Bernal. NEJM. 2021;[Epub]</a:t>
            </a:r>
          </a:p>
        </p:txBody>
      </p:sp>
      <p:grpSp>
        <p:nvGrpSpPr>
          <p:cNvPr id="12" name="Group 1">
            <a:extLst>
              <a:ext uri="{FF2B5EF4-FFF2-40B4-BE49-F238E27FC236}">
                <a16:creationId xmlns:a16="http://schemas.microsoft.com/office/drawing/2014/main" id="{26BD5D39-FFF9-4AF4-9A92-155E665E0F09}"/>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4711E294-6E1C-41E0-BA58-FCB5A28EB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C4615460-B12B-419F-A498-00E2FE46A03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2">
            <a:extLst>
              <a:ext uri="{FF2B5EF4-FFF2-40B4-BE49-F238E27FC236}">
                <a16:creationId xmlns:a16="http://schemas.microsoft.com/office/drawing/2014/main" id="{90AE541F-EF89-4CF8-8C63-363150C212A0}"/>
              </a:ext>
            </a:extLst>
          </p:cNvPr>
          <p:cNvGraphicFramePr>
            <a:graphicFrameLocks noGrp="1"/>
          </p:cNvGraphicFramePr>
          <p:nvPr/>
        </p:nvGraphicFramePr>
        <p:xfrm>
          <a:off x="719138" y="2220880"/>
          <a:ext cx="10736262" cy="2758536"/>
        </p:xfrm>
        <a:graphic>
          <a:graphicData uri="http://schemas.openxmlformats.org/drawingml/2006/table">
            <a:tbl>
              <a:tblPr/>
              <a:tblGrid>
                <a:gridCol w="3608946">
                  <a:extLst>
                    <a:ext uri="{9D8B030D-6E8A-4147-A177-3AD203B41FA5}">
                      <a16:colId xmlns:a16="http://schemas.microsoft.com/office/drawing/2014/main" val="20000"/>
                    </a:ext>
                  </a:extLst>
                </a:gridCol>
                <a:gridCol w="3534474">
                  <a:extLst>
                    <a:ext uri="{9D8B030D-6E8A-4147-A177-3AD203B41FA5}">
                      <a16:colId xmlns:a16="http://schemas.microsoft.com/office/drawing/2014/main" val="20001"/>
                    </a:ext>
                  </a:extLst>
                </a:gridCol>
                <a:gridCol w="3592842">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Molnupiravir 800 mg Q12H</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385)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377)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Hospitalization or death,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 (14.1)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Drug-related AE,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0479839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Discontinuation due to AE,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728434062"/>
                  </a:ext>
                </a:extLst>
              </a:tr>
            </a:tbl>
          </a:graphicData>
        </a:graphic>
      </p:graphicFrame>
      <p:sp>
        <p:nvSpPr>
          <p:cNvPr id="15" name="Text Box 30">
            <a:extLst>
              <a:ext uri="{FF2B5EF4-FFF2-40B4-BE49-F238E27FC236}">
                <a16:creationId xmlns:a16="http://schemas.microsoft.com/office/drawing/2014/main" id="{31F00D42-1AEB-4DA2-88A4-EA2F50FA537D}"/>
              </a:ext>
            </a:extLst>
          </p:cNvPr>
          <p:cNvSpPr txBox="1">
            <a:spLocks noChangeArrowheads="1"/>
          </p:cNvSpPr>
          <p:nvPr/>
        </p:nvSpPr>
        <p:spPr bwMode="auto">
          <a:xfrm>
            <a:off x="719138" y="4983692"/>
            <a:ext cx="1009356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*Reduction in risk of hospitalization and/or death was consistent across key subgroups. </a:t>
            </a:r>
          </a:p>
        </p:txBody>
      </p:sp>
    </p:spTree>
    <p:extLst>
      <p:ext uri="{BB962C8B-B14F-4D97-AF65-F5344CB8AC3E}">
        <p14:creationId xmlns:p14="http://schemas.microsoft.com/office/powerpoint/2010/main" val="3335871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MOVe-OUT: Final Analysis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a:t>
            </a:r>
            <a:r>
              <a:rPr lang="en-US" altLang="en-US" sz="2000" dirty="0" err="1"/>
              <a:t>nonhospitalized</a:t>
            </a:r>
            <a:r>
              <a:rPr lang="en-US" altLang="en-US" sz="2000" dirty="0"/>
              <a:t>, at-risk patients with mild to moderate COVID-19, </a:t>
            </a:r>
            <a:r>
              <a:rPr lang="en-US" altLang="en-US" sz="2000" dirty="0" err="1"/>
              <a:t>molnupiravir</a:t>
            </a:r>
            <a:r>
              <a:rPr lang="en-US" altLang="en-US" sz="2000" dirty="0"/>
              <a:t> 800 mg every </a:t>
            </a:r>
            <a:br>
              <a:rPr lang="en-US" altLang="en-US" sz="2000" dirty="0"/>
            </a:br>
            <a:r>
              <a:rPr lang="en-US" altLang="en-US" sz="2000" dirty="0"/>
              <a:t>12 hr for 5 days </a:t>
            </a:r>
            <a:r>
              <a:rPr lang="en-US" altLang="en-US" sz="2000" b="1" dirty="0">
                <a:solidFill>
                  <a:schemeClr val="accent3"/>
                </a:solidFill>
              </a:rPr>
              <a:t>reduced risk of hospitalization or death by 30%</a:t>
            </a:r>
            <a:r>
              <a:rPr lang="en-US" altLang="en-US" sz="2000" dirty="0"/>
              <a:t> (</a:t>
            </a:r>
            <a:r>
              <a:rPr lang="en-US" altLang="en-US" sz="2000" i="1" dirty="0"/>
              <a:t>P </a:t>
            </a:r>
            <a:r>
              <a:rPr lang="en-US" altLang="en-US" sz="2000" dirty="0"/>
              <a:t>= .0218) </a:t>
            </a:r>
          </a:p>
        </p:txBody>
      </p:sp>
      <p:sp>
        <p:nvSpPr>
          <p:cNvPr id="11" name="Rectangle 3">
            <a:extLst>
              <a:ext uri="{FF2B5EF4-FFF2-40B4-BE49-F238E27FC236}">
                <a16:creationId xmlns:a16="http://schemas.microsoft.com/office/drawing/2014/main" id="{CE842516-C6A0-4F63-A3A4-F487CF4B4FA4}"/>
              </a:ext>
            </a:extLst>
          </p:cNvPr>
          <p:cNvSpPr txBox="1">
            <a:spLocks noChangeArrowheads="1"/>
          </p:cNvSpPr>
          <p:nvPr/>
        </p:nvSpPr>
        <p:spPr bwMode="auto">
          <a:xfrm>
            <a:off x="605846" y="3962255"/>
            <a:ext cx="10877529" cy="86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analysis (N = 1411): fewer serious AEs and study drug discontinuations due to an AE with </a:t>
            </a:r>
            <a:r>
              <a:rPr kumimoji="0" lang="en-US" altLang="en-US" sz="2000" b="0" i="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molnupiravir</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vs placebo (6.9% vs 9.6% and 1.4% vs 2.9%, respectively)</a:t>
            </a:r>
          </a:p>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These additional data were presented to FDA’s Antimicrobial Advisory Committee, and committee voted 13-10 that the known benefits outweigh potential risks</a:t>
            </a:r>
          </a:p>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EUA issued by the FDA on December 23, 2021, for use </a:t>
            </a:r>
            <a:r>
              <a:rPr kumimoji="0" lang="en-US" alt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when alternative COVID-19 treatment options authorized by FDA are </a:t>
            </a:r>
            <a:r>
              <a:rPr kumimoji="0" lang="en-US" altLang="en-US" sz="20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not</a:t>
            </a:r>
            <a:r>
              <a:rPr kumimoji="0" lang="en-US" alt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accessible or clinically appropriate</a:t>
            </a:r>
          </a:p>
          <a:p>
            <a:pPr marL="342900" marR="0" lvl="0" indent="-342900" algn="l" defTabSz="914400" rtl="0" eaLnBrk="1" fontAlgn="base" latinLnBrk="0" hangingPunct="1">
              <a:lnSpc>
                <a:spcPct val="90000"/>
              </a:lnSpc>
              <a:spcBef>
                <a:spcPts val="700"/>
              </a:spcBef>
              <a:spcAft>
                <a:spcPts val="7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9774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Bernal. NEJM. 2021;[Epub]. Merck press release. November 30, 2021. Data not peer reviewed.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gov.uk/government/news/first-oral-antiviral-for-covid-19-lagevrio-molnupiravir-approved-by-mhra</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fda.gov/news-events/press-announcements/coronavirus-covid-19-update-fda-authorizes-additional-oral-antiviral-treatment-covid-19-certain </a:t>
            </a:r>
          </a:p>
        </p:txBody>
      </p:sp>
      <p:graphicFrame>
        <p:nvGraphicFramePr>
          <p:cNvPr id="10" name="Group 32">
            <a:extLst>
              <a:ext uri="{FF2B5EF4-FFF2-40B4-BE49-F238E27FC236}">
                <a16:creationId xmlns:a16="http://schemas.microsoft.com/office/drawing/2014/main" id="{90AE541F-EF89-4CF8-8C63-363150C212A0}"/>
              </a:ext>
            </a:extLst>
          </p:cNvPr>
          <p:cNvGraphicFramePr>
            <a:graphicFrameLocks noGrp="1"/>
          </p:cNvGraphicFramePr>
          <p:nvPr/>
        </p:nvGraphicFramePr>
        <p:xfrm>
          <a:off x="719138" y="2220880"/>
          <a:ext cx="10736262" cy="1569768"/>
        </p:xfrm>
        <a:graphic>
          <a:graphicData uri="http://schemas.openxmlformats.org/drawingml/2006/table">
            <a:tbl>
              <a:tblPr/>
              <a:tblGrid>
                <a:gridCol w="3608946">
                  <a:extLst>
                    <a:ext uri="{9D8B030D-6E8A-4147-A177-3AD203B41FA5}">
                      <a16:colId xmlns:a16="http://schemas.microsoft.com/office/drawing/2014/main" val="20000"/>
                    </a:ext>
                  </a:extLst>
                </a:gridCol>
                <a:gridCol w="3534474">
                  <a:extLst>
                    <a:ext uri="{9D8B030D-6E8A-4147-A177-3AD203B41FA5}">
                      <a16:colId xmlns:a16="http://schemas.microsoft.com/office/drawing/2014/main" val="20001"/>
                    </a:ext>
                  </a:extLst>
                </a:gridCol>
                <a:gridCol w="3592842">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Molnupiravir 800 mg Q12H</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709)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699)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Hospitalization or death,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2" name="Rectangle 1">
            <a:extLst>
              <a:ext uri="{FF2B5EF4-FFF2-40B4-BE49-F238E27FC236}">
                <a16:creationId xmlns:a16="http://schemas.microsoft.com/office/drawing/2014/main" id="{15F3D578-07EA-491B-9A33-0250E3E202C7}"/>
              </a:ext>
            </a:extLst>
          </p:cNvPr>
          <p:cNvSpPr/>
          <p:nvPr/>
        </p:nvSpPr>
        <p:spPr bwMode="auto">
          <a:xfrm>
            <a:off x="621760" y="4615542"/>
            <a:ext cx="10851896" cy="1400769"/>
          </a:xfrm>
          <a:prstGeom prst="rect">
            <a:avLst/>
          </a:prstGeom>
          <a:no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2" name="Group 1">
            <a:extLst>
              <a:ext uri="{FF2B5EF4-FFF2-40B4-BE49-F238E27FC236}">
                <a16:creationId xmlns:a16="http://schemas.microsoft.com/office/drawing/2014/main" id="{99FA238D-6A92-37C9-7503-B13082E624E3}"/>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54259440-66B4-613C-2CA0-7D3E3703F6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CB8F5AC3-451C-73F6-57E7-E67819AD565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2830180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3">
            <a:extLst>
              <a:ext uri="{FF2B5EF4-FFF2-40B4-BE49-F238E27FC236}">
                <a16:creationId xmlns:a16="http://schemas.microsoft.com/office/drawing/2014/main" id="{50205DBE-F9E3-43EA-99D6-8F9B12C24A52}"/>
              </a:ext>
            </a:extLst>
          </p:cNvPr>
          <p:cNvSpPr>
            <a:spLocks noGrp="1" noChangeArrowheads="1"/>
          </p:cNvSpPr>
          <p:nvPr>
            <p:ph type="title"/>
          </p:nvPr>
        </p:nvSpPr>
        <p:spPr/>
        <p:txBody>
          <a:bodyPr/>
          <a:lstStyle/>
          <a:p>
            <a:r>
              <a:rPr lang="en-US" altLang="en-US" dirty="0"/>
              <a:t>MOVe-OUT Exploratory Endpoint: Reduction in </a:t>
            </a:r>
            <a:br>
              <a:rPr lang="en-US" altLang="en-US" dirty="0"/>
            </a:br>
            <a:r>
              <a:rPr lang="en-US" altLang="en-US" dirty="0"/>
              <a:t>SARS-CoV-2 Viral Load With Molnupiravir vs Placebo</a:t>
            </a:r>
          </a:p>
        </p:txBody>
      </p:sp>
      <p:sp>
        <p:nvSpPr>
          <p:cNvPr id="2" name="Content Placeholder 1">
            <a:extLst>
              <a:ext uri="{FF2B5EF4-FFF2-40B4-BE49-F238E27FC236}">
                <a16:creationId xmlns:a16="http://schemas.microsoft.com/office/drawing/2014/main" id="{DBD4BB89-A426-9427-CE6E-B3C19ACF511C}"/>
              </a:ext>
            </a:extLst>
          </p:cNvPr>
          <p:cNvSpPr>
            <a:spLocks noGrp="1"/>
          </p:cNvSpPr>
          <p:nvPr>
            <p:ph idx="1"/>
          </p:nvPr>
        </p:nvSpPr>
        <p:spPr/>
        <p:txBody>
          <a:bodyPr/>
          <a:lstStyle/>
          <a:p>
            <a:r>
              <a:rPr lang="en-US" sz="2600" dirty="0"/>
              <a:t>SARS-CoV-2 RNA detected in 86% of nasopharyngeal swabs at baseline</a:t>
            </a:r>
          </a:p>
          <a:p>
            <a:r>
              <a:rPr lang="en-US" sz="2600" dirty="0"/>
              <a:t>Among patients with detectable viral load at baseline, </a:t>
            </a:r>
            <a:r>
              <a:rPr lang="en-US" sz="2600" dirty="0" err="1"/>
              <a:t>molnupiravir</a:t>
            </a:r>
            <a:r>
              <a:rPr lang="en-US" sz="2600" dirty="0"/>
              <a:t> associated with greater mean reductions in SARS-CoV-2 RNA vs placebo </a:t>
            </a:r>
            <a:br>
              <a:rPr lang="en-US" sz="2600" dirty="0"/>
            </a:br>
            <a:r>
              <a:rPr lang="en-US" sz="2600" dirty="0"/>
              <a:t>from Days 3-10 and no viral rebound through Day 29 </a:t>
            </a:r>
          </a:p>
          <a:p>
            <a:pPr lvl="1"/>
            <a:r>
              <a:rPr lang="en-US" sz="2400" dirty="0"/>
              <a:t>Relative viral load reduction over time for </a:t>
            </a:r>
            <a:r>
              <a:rPr lang="en-US" sz="2400" dirty="0" err="1"/>
              <a:t>molnupiravir</a:t>
            </a:r>
            <a:r>
              <a:rPr lang="en-US" sz="2400" dirty="0"/>
              <a:t> arm vs placebo arm:</a:t>
            </a:r>
          </a:p>
          <a:p>
            <a:pPr lvl="2"/>
            <a:r>
              <a:rPr lang="en-US" sz="2200" dirty="0"/>
              <a:t>Day 3: 38%; Day 5: 50%; Day 10: 31%</a:t>
            </a:r>
          </a:p>
          <a:p>
            <a:pPr lvl="1"/>
            <a:r>
              <a:rPr lang="en-US" sz="2400" dirty="0"/>
              <a:t>Molnupiravir: no infectious virus remaining by Day 3</a:t>
            </a:r>
          </a:p>
          <a:p>
            <a:pPr lvl="1"/>
            <a:r>
              <a:rPr lang="en-US" sz="2400" dirty="0"/>
              <a:t>Placebo: infectious virus present in 21% of patients at Day 3 and 2% at end of treatment</a:t>
            </a:r>
          </a:p>
        </p:txBody>
      </p:sp>
      <p:sp>
        <p:nvSpPr>
          <p:cNvPr id="10" name="Text Box 11">
            <a:extLst>
              <a:ext uri="{FF2B5EF4-FFF2-40B4-BE49-F238E27FC236}">
                <a16:creationId xmlns:a16="http://schemas.microsoft.com/office/drawing/2014/main" id="{D4D553D3-2C54-4090-9D30-A6BDFA95C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Strizki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ECCMID 2022.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B0008.</a:t>
            </a:r>
          </a:p>
        </p:txBody>
      </p:sp>
      <p:grpSp>
        <p:nvGrpSpPr>
          <p:cNvPr id="15" name="Group 1">
            <a:extLst>
              <a:ext uri="{FF2B5EF4-FFF2-40B4-BE49-F238E27FC236}">
                <a16:creationId xmlns:a16="http://schemas.microsoft.com/office/drawing/2014/main" id="{D913D6F1-06C1-482C-ABEA-6A9F9B25FFA3}"/>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EE7A6F8A-0509-734E-E87E-6084C75FEA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DFD15773-3FEA-AC2D-A9C6-73D08E97BBC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9105195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32C08-2375-2B46-A989-0562BE3942DF}"/>
              </a:ext>
            </a:extLst>
          </p:cNvPr>
          <p:cNvSpPr>
            <a:spLocks noGrp="1"/>
          </p:cNvSpPr>
          <p:nvPr>
            <p:ph type="title"/>
          </p:nvPr>
        </p:nvSpPr>
        <p:spPr>
          <a:xfrm>
            <a:off x="609760" y="238128"/>
            <a:ext cx="10872445" cy="1103313"/>
          </a:xfrm>
        </p:spPr>
        <p:txBody>
          <a:bodyPr/>
          <a:lstStyle/>
          <a:p>
            <a:r>
              <a:rPr lang="en-US" dirty="0"/>
              <a:t>Molnupiravir: Assessment and Counseling in </a:t>
            </a:r>
            <a:br>
              <a:rPr lang="en-US" dirty="0"/>
            </a:br>
            <a:r>
              <a:rPr lang="en-US" dirty="0"/>
              <a:t>Setting of Childbearing Potential</a:t>
            </a:r>
          </a:p>
        </p:txBody>
      </p:sp>
      <p:sp>
        <p:nvSpPr>
          <p:cNvPr id="3" name="Content Placeholder 2">
            <a:extLst>
              <a:ext uri="{FF2B5EF4-FFF2-40B4-BE49-F238E27FC236}">
                <a16:creationId xmlns:a16="http://schemas.microsoft.com/office/drawing/2014/main" id="{7029F714-7707-3343-B6A2-38C545BDDC1A}"/>
              </a:ext>
            </a:extLst>
          </p:cNvPr>
          <p:cNvSpPr>
            <a:spLocks noGrp="1"/>
          </p:cNvSpPr>
          <p:nvPr>
            <p:ph sz="half" idx="1"/>
          </p:nvPr>
        </p:nvSpPr>
        <p:spPr>
          <a:xfrm>
            <a:off x="601820" y="1510730"/>
            <a:ext cx="5309278" cy="4678738"/>
          </a:xfrm>
        </p:spPr>
        <p:txBody>
          <a:bodyPr/>
          <a:lstStyle/>
          <a:p>
            <a:r>
              <a:rPr lang="en-US" sz="2400" dirty="0"/>
              <a:t>Assess women for pregnancy</a:t>
            </a:r>
          </a:p>
          <a:p>
            <a:r>
              <a:rPr lang="en-US" sz="2400" dirty="0"/>
              <a:t>Either</a:t>
            </a:r>
          </a:p>
          <a:p>
            <a:pPr lvl="1"/>
            <a:r>
              <a:rPr lang="en-US" sz="2000" dirty="0"/>
              <a:t>Report of LMP in an individual who has regular menstrual cycles, uses a reliable method of contraception correctly, and/or consistently has had a negative pregnancy test </a:t>
            </a:r>
          </a:p>
          <a:p>
            <a:pPr lvl="1"/>
            <a:r>
              <a:rPr lang="en-US" sz="2000" dirty="0"/>
              <a:t>Negative pregnancy test (recommended but not required if other criteria are not met)</a:t>
            </a:r>
          </a:p>
          <a:p>
            <a:endParaRPr lang="en-US" sz="2400" dirty="0"/>
          </a:p>
          <a:p>
            <a:endParaRPr lang="en-US" sz="2400" dirty="0"/>
          </a:p>
        </p:txBody>
      </p:sp>
      <p:sp>
        <p:nvSpPr>
          <p:cNvPr id="4" name="Content Placeholder 3">
            <a:extLst>
              <a:ext uri="{FF2B5EF4-FFF2-40B4-BE49-F238E27FC236}">
                <a16:creationId xmlns:a16="http://schemas.microsoft.com/office/drawing/2014/main" id="{6336C1E6-A5C6-7644-BBCE-444D1250A263}"/>
              </a:ext>
            </a:extLst>
          </p:cNvPr>
          <p:cNvSpPr>
            <a:spLocks noGrp="1"/>
          </p:cNvSpPr>
          <p:nvPr>
            <p:ph sz="half" idx="2"/>
          </p:nvPr>
        </p:nvSpPr>
        <p:spPr>
          <a:xfrm>
            <a:off x="6252634" y="1510730"/>
            <a:ext cx="5229570" cy="4679462"/>
          </a:xfrm>
        </p:spPr>
        <p:txBody>
          <a:bodyPr/>
          <a:lstStyle/>
          <a:p>
            <a:r>
              <a:rPr lang="en-US" sz="2400" dirty="0"/>
              <a:t>Reliable, correct, and consistent </a:t>
            </a:r>
            <a:r>
              <a:rPr lang="en-US" sz="2400" b="1" dirty="0">
                <a:solidFill>
                  <a:schemeClr val="accent3"/>
                </a:solidFill>
              </a:rPr>
              <a:t>contraception</a:t>
            </a:r>
            <a:r>
              <a:rPr lang="en-US" sz="2400" dirty="0"/>
              <a:t> required both for </a:t>
            </a:r>
            <a:br>
              <a:rPr lang="en-US" sz="2400" dirty="0"/>
            </a:br>
            <a:r>
              <a:rPr lang="en-US" sz="2400" b="1" dirty="0">
                <a:solidFill>
                  <a:schemeClr val="accent3"/>
                </a:solidFill>
              </a:rPr>
              <a:t>men and women</a:t>
            </a:r>
          </a:p>
          <a:p>
            <a:pPr lvl="1"/>
            <a:r>
              <a:rPr lang="en-US" sz="2200" b="1" dirty="0">
                <a:solidFill>
                  <a:schemeClr val="accent3"/>
                </a:solidFill>
              </a:rPr>
              <a:t>Women: </a:t>
            </a:r>
            <a:r>
              <a:rPr lang="en-US" sz="2200" dirty="0"/>
              <a:t>during treatment and for</a:t>
            </a:r>
            <a:br>
              <a:rPr lang="en-US" sz="2200" dirty="0"/>
            </a:br>
            <a:r>
              <a:rPr lang="en-US" sz="2200" b="1" dirty="0">
                <a:solidFill>
                  <a:schemeClr val="accent3"/>
                </a:solidFill>
              </a:rPr>
              <a:t>4 days after the last dose </a:t>
            </a:r>
            <a:r>
              <a:rPr lang="en-US" sz="2200" dirty="0"/>
              <a:t>of </a:t>
            </a:r>
            <a:r>
              <a:rPr lang="en-US" sz="2200" dirty="0" err="1"/>
              <a:t>molnupiravir</a:t>
            </a:r>
            <a:endParaRPr lang="en-US" sz="2200" dirty="0"/>
          </a:p>
          <a:p>
            <a:pPr lvl="1"/>
            <a:r>
              <a:rPr lang="en-US" sz="2200" b="1" dirty="0">
                <a:solidFill>
                  <a:schemeClr val="accent3"/>
                </a:solidFill>
              </a:rPr>
              <a:t>Men: </a:t>
            </a:r>
            <a:r>
              <a:rPr lang="en-US" sz="2200" dirty="0"/>
              <a:t>during treatment and for </a:t>
            </a:r>
            <a:r>
              <a:rPr lang="en-US" sz="2200" b="1" dirty="0">
                <a:solidFill>
                  <a:schemeClr val="accent3"/>
                </a:solidFill>
              </a:rPr>
              <a:t>at least 3 months after the last dose </a:t>
            </a:r>
            <a:r>
              <a:rPr lang="en-US" sz="2200" dirty="0"/>
              <a:t>of </a:t>
            </a:r>
            <a:r>
              <a:rPr lang="en-US" sz="2200" dirty="0" err="1"/>
              <a:t>molnupiravir</a:t>
            </a:r>
            <a:endParaRPr lang="en-US" sz="2200" dirty="0"/>
          </a:p>
          <a:p>
            <a:endParaRPr lang="en-US" sz="2400" dirty="0"/>
          </a:p>
        </p:txBody>
      </p:sp>
      <p:sp>
        <p:nvSpPr>
          <p:cNvPr id="5" name="Text Box 15">
            <a:extLst>
              <a:ext uri="{FF2B5EF4-FFF2-40B4-BE49-F238E27FC236}">
                <a16:creationId xmlns:a16="http://schemas.microsoft.com/office/drawing/2014/main" id="{479AD31B-DAA7-3D4E-8D62-56903E75546C}"/>
              </a:ext>
            </a:extLst>
          </p:cNvPr>
          <p:cNvSpPr txBox="1">
            <a:spLocks noChangeArrowheads="1"/>
          </p:cNvSpPr>
          <p:nvPr/>
        </p:nvSpPr>
        <p:spPr bwMode="auto">
          <a:xfrm>
            <a:off x="412751" y="6368596"/>
            <a:ext cx="786643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1">
              <a:lnSpc>
                <a:spcPct val="100000"/>
              </a:lnSpc>
              <a:spcBef>
                <a:spcPct val="0"/>
              </a:spcBef>
              <a:spcAft>
                <a:spcPct val="0"/>
              </a:spcAft>
              <a:buClrTx/>
              <a:buSzTx/>
              <a:buFontTx/>
              <a:buNone/>
              <a:tabLst/>
              <a:defRPr/>
            </a:pPr>
            <a:r>
              <a:rPr kumimoji="0" lang="fi-FI"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fda.gov/media/155118/download. </a:t>
            </a:r>
          </a:p>
        </p:txBody>
      </p:sp>
      <p:pic>
        <p:nvPicPr>
          <p:cNvPr id="13" name="Graphic 12" descr="Female with solid fill">
            <a:extLst>
              <a:ext uri="{FF2B5EF4-FFF2-40B4-BE49-F238E27FC236}">
                <a16:creationId xmlns:a16="http://schemas.microsoft.com/office/drawing/2014/main" id="{F4604C30-E66F-41AC-B12D-429C03C96D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2634" y="2743200"/>
            <a:ext cx="457200" cy="457200"/>
          </a:xfrm>
          <a:prstGeom prst="rect">
            <a:avLst/>
          </a:prstGeom>
        </p:spPr>
      </p:pic>
      <p:pic>
        <p:nvPicPr>
          <p:cNvPr id="15" name="Graphic 14" descr="Male with solid fill">
            <a:extLst>
              <a:ext uri="{FF2B5EF4-FFF2-40B4-BE49-F238E27FC236}">
                <a16:creationId xmlns:a16="http://schemas.microsoft.com/office/drawing/2014/main" id="{E46866C9-156C-45D7-928D-7A84F52926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75503" y="3766931"/>
            <a:ext cx="457200" cy="457200"/>
          </a:xfrm>
          <a:prstGeom prst="rect">
            <a:avLst/>
          </a:prstGeom>
        </p:spPr>
      </p:pic>
      <p:grpSp>
        <p:nvGrpSpPr>
          <p:cNvPr id="8" name="Group 1">
            <a:extLst>
              <a:ext uri="{FF2B5EF4-FFF2-40B4-BE49-F238E27FC236}">
                <a16:creationId xmlns:a16="http://schemas.microsoft.com/office/drawing/2014/main" id="{C1C32529-BBED-4CAE-8564-927360445318}"/>
              </a:ext>
            </a:extLst>
          </p:cNvPr>
          <p:cNvGrpSpPr>
            <a:grpSpLocks/>
          </p:cNvGrpSpPr>
          <p:nvPr/>
        </p:nvGrpSpPr>
        <p:grpSpPr bwMode="auto">
          <a:xfrm>
            <a:off x="9392911" y="6213769"/>
            <a:ext cx="2488502" cy="449064"/>
            <a:chOff x="9602074" y="3550251"/>
            <a:chExt cx="2488502" cy="449257"/>
          </a:xfrm>
        </p:grpSpPr>
        <p:pic>
          <p:nvPicPr>
            <p:cNvPr id="9" name="Picture 8">
              <a:extLst>
                <a:ext uri="{FF2B5EF4-FFF2-40B4-BE49-F238E27FC236}">
                  <a16:creationId xmlns:a16="http://schemas.microsoft.com/office/drawing/2014/main" id="{8D9B9EA0-5B82-4A54-86B0-6E64263499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8D6372C9-910D-4E65-A47F-65C64A5B514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8"/>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Content Placeholder 3">
            <a:extLst>
              <a:ext uri="{FF2B5EF4-FFF2-40B4-BE49-F238E27FC236}">
                <a16:creationId xmlns:a16="http://schemas.microsoft.com/office/drawing/2014/main" id="{707F90F3-725B-49D5-A7CB-6E974C569EE1}"/>
              </a:ext>
            </a:extLst>
          </p:cNvPr>
          <p:cNvSpPr txBox="1">
            <a:spLocks/>
          </p:cNvSpPr>
          <p:nvPr/>
        </p:nvSpPr>
        <p:spPr bwMode="auto">
          <a:xfrm>
            <a:off x="2338266" y="5048804"/>
            <a:ext cx="7415431" cy="1242123"/>
          </a:xfrm>
          <a:prstGeom prst="rect">
            <a:avLst/>
          </a:prstGeom>
          <a:solidFill>
            <a:schemeClr val="accent2">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457200" marR="0" lvl="1" indent="0" algn="ctr" defTabSz="914400" rtl="0" eaLnBrk="1" fontAlgn="base" latinLnBrk="0" hangingPunct="1">
              <a:lnSpc>
                <a:spcPct val="90000"/>
              </a:lnSpc>
              <a:spcBef>
                <a:spcPts val="1000"/>
              </a:spcBef>
              <a:spcAft>
                <a:spcPts val="700"/>
              </a:spcAft>
              <a:buClr>
                <a:srgbClr val="000000"/>
              </a:buClr>
              <a:buSzTx/>
              <a:buFont typeface="Arial" panose="020B0604020202020204" pitchFamily="34" charset="0"/>
              <a:buNone/>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Pregnant recipients should join surveillance registry:</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1-877-888-4231 or pregnancyreporting.msd.com</a:t>
            </a:r>
          </a:p>
          <a:p>
            <a:pPr marL="742950" marR="0" lvl="1" indent="-28575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partners of men who took </a:t>
            </a: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molnupiravir</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7879076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FDA EUA for </a:t>
            </a:r>
            <a:r>
              <a:rPr lang="en-US" altLang="en-US" sz="3600" dirty="0"/>
              <a:t>Molnupiravir</a:t>
            </a:r>
            <a:endParaRPr lang="en-US" dirty="0"/>
          </a:p>
        </p:txBody>
      </p:sp>
      <p:sp>
        <p:nvSpPr>
          <p:cNvPr id="3" name="Content Placeholder 2">
            <a:extLst>
              <a:ext uri="{FF2B5EF4-FFF2-40B4-BE49-F238E27FC236}">
                <a16:creationId xmlns:a16="http://schemas.microsoft.com/office/drawing/2014/main" id="{C9EE760D-0569-4C28-8AEC-499CBF59592C}"/>
              </a:ext>
            </a:extLst>
          </p:cNvPr>
          <p:cNvSpPr>
            <a:spLocks noGrp="1"/>
          </p:cNvSpPr>
          <p:nvPr>
            <p:ph idx="1"/>
          </p:nvPr>
        </p:nvSpPr>
        <p:spPr>
          <a:xfrm>
            <a:off x="604675" y="1236742"/>
            <a:ext cx="10877529" cy="5223011"/>
          </a:xfrm>
        </p:spPr>
        <p:txBody>
          <a:bodyPr/>
          <a:lstStyle/>
          <a:p>
            <a:pPr marL="0" indent="0">
              <a:spcBef>
                <a:spcPts val="600"/>
              </a:spcBef>
              <a:buNone/>
            </a:pPr>
            <a:endParaRPr lang="en-US" sz="2200" dirty="0"/>
          </a:p>
          <a:p>
            <a:pPr marL="0" indent="0">
              <a:spcBef>
                <a:spcPts val="600"/>
              </a:spcBef>
              <a:buNone/>
            </a:pPr>
            <a:endParaRPr lang="en-US" sz="2200" dirty="0"/>
          </a:p>
          <a:p>
            <a:pPr marL="0" indent="0">
              <a:spcBef>
                <a:spcPts val="600"/>
              </a:spcBef>
              <a:buNone/>
            </a:pPr>
            <a:endParaRPr lang="en-US" sz="2200" dirty="0"/>
          </a:p>
          <a:p>
            <a:pPr>
              <a:spcBef>
                <a:spcPts val="600"/>
              </a:spcBef>
            </a:pPr>
            <a:endParaRPr lang="en-US" sz="2200" dirty="0"/>
          </a:p>
          <a:p>
            <a:pPr>
              <a:spcBef>
                <a:spcPts val="600"/>
              </a:spcBef>
            </a:pPr>
            <a:endParaRPr lang="en-US" sz="2200" dirty="0"/>
          </a:p>
          <a:p>
            <a:pPr>
              <a:spcBef>
                <a:spcPts val="600"/>
              </a:spcBef>
            </a:pPr>
            <a:r>
              <a:rPr lang="en-US" sz="2400" dirty="0"/>
              <a:t>Take </a:t>
            </a:r>
            <a:r>
              <a:rPr lang="en-US" sz="2400" dirty="0" err="1"/>
              <a:t>molnupiravir</a:t>
            </a:r>
            <a:r>
              <a:rPr lang="en-US" sz="2400" dirty="0"/>
              <a:t> as soon as possible after a diagnosis of COVID-19 has been made, and within 5 days of symptom onset</a:t>
            </a:r>
          </a:p>
          <a:p>
            <a:pPr>
              <a:spcBef>
                <a:spcPts val="600"/>
              </a:spcBef>
            </a:pPr>
            <a:r>
              <a:rPr lang="en-US" sz="2400" b="1" dirty="0">
                <a:solidFill>
                  <a:schemeClr val="accent3"/>
                </a:solidFill>
              </a:rPr>
              <a:t>Dosing:</a:t>
            </a:r>
          </a:p>
          <a:p>
            <a:pPr lvl="1">
              <a:spcBef>
                <a:spcPts val="600"/>
              </a:spcBef>
            </a:pPr>
            <a:r>
              <a:rPr lang="en-US" sz="2200" dirty="0"/>
              <a:t>800 mg (four 200 mg capsules) taken orally every 12 hours for 5 days, with or without food</a:t>
            </a:r>
          </a:p>
        </p:txBody>
      </p:sp>
      <p:sp>
        <p:nvSpPr>
          <p:cNvPr id="7" name="Rectangle: Rounded Corners 6">
            <a:extLst>
              <a:ext uri="{FF2B5EF4-FFF2-40B4-BE49-F238E27FC236}">
                <a16:creationId xmlns:a16="http://schemas.microsoft.com/office/drawing/2014/main" id="{6FBD69AF-E732-45B9-99AB-B1B2160B4AA3}"/>
              </a:ext>
            </a:extLst>
          </p:cNvPr>
          <p:cNvSpPr/>
          <p:nvPr/>
        </p:nvSpPr>
        <p:spPr bwMode="auto">
          <a:xfrm>
            <a:off x="1341120" y="1637459"/>
            <a:ext cx="9509760" cy="1883485"/>
          </a:xfrm>
          <a:prstGeom prst="roundRect">
            <a:avLst/>
          </a:prstGeom>
          <a:solidFill>
            <a:schemeClr val="accent2"/>
          </a:solidFill>
          <a:ln w="0">
            <a:noFill/>
            <a:miter lim="800000"/>
            <a:headEnd/>
            <a:tailEnd/>
          </a:ln>
        </p:spPr>
        <p:txBody>
          <a:bodyPr rtlCol="0" anchor="ctr"/>
          <a:lstStyle/>
          <a:p>
            <a:pPr lvl="0" algn="ctr">
              <a:buClr>
                <a:srgbClr val="015873"/>
              </a:buClr>
              <a:defRPr/>
            </a:pP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“…issued an EUA for emergency use of…</a:t>
            </a:r>
            <a:r>
              <a:rPr kumimoji="0" lang="en-US" sz="2000" b="0" i="1"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molnupiravir</a:t>
            </a:r>
            <a:r>
              <a:rPr lang="en-US" sz="2000" i="1" dirty="0">
                <a:solidFill>
                  <a:srgbClr val="FFFFFF"/>
                </a:solidFill>
                <a:latin typeface="Calibri" panose="020F0502020204030204" pitchFamily="34" charset="0"/>
                <a:cs typeface="Arial" panose="020B0604020202020204" pitchFamily="34" charset="0"/>
              </a:rPr>
              <a:t>…</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for the treatment of mild-to-moderate coronavirus disease 2019 (COVID-19) in </a:t>
            </a: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adults with positive results of direct SARS-CoV-2 viral testing </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who are at </a:t>
            </a: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high risk for progressing to severe COVID-19</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including hospitalization or death, </a:t>
            </a: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and for whom alternative COVID-19 treatment </a:t>
            </a:r>
          </a:p>
          <a:p>
            <a:pPr lvl="0" algn="ctr">
              <a:buClr>
                <a:srgbClr val="015873"/>
              </a:buClr>
              <a:defRPr/>
            </a:pP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options authorized by FDA are not accessible or clinically appropriate</a:t>
            </a:r>
            <a:r>
              <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Molnupiravir. </a:t>
            </a:r>
            <a:r>
              <a:rPr lang="en-US" altLang="en-US" sz="1200" b="0" spc="-10" dirty="0">
                <a:solidFill>
                  <a:srgbClr val="455560"/>
                </a:solidFill>
                <a:latin typeface="Calibri" panose="020F0502020204030204" pitchFamily="34" charset="0"/>
                <a:cs typeface="Arial" panose="020B0604020202020204" pitchFamily="34" charset="0"/>
              </a:rPr>
              <a:t>EUA Fact Sheet for Healthcare Providers.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Last updated June 2022.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3105874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CB98-72E7-F371-A5B0-B97B504C35B7}"/>
              </a:ext>
            </a:extLst>
          </p:cNvPr>
          <p:cNvSpPr>
            <a:spLocks noGrp="1"/>
          </p:cNvSpPr>
          <p:nvPr>
            <p:ph type="title"/>
          </p:nvPr>
        </p:nvSpPr>
        <p:spPr/>
        <p:txBody>
          <a:bodyPr/>
          <a:lstStyle/>
          <a:p>
            <a:r>
              <a:rPr lang="en-US" dirty="0"/>
              <a:t>Molnupiravir-Treated Patients</a:t>
            </a:r>
            <a:br>
              <a:rPr lang="en-US" dirty="0"/>
            </a:br>
            <a:r>
              <a:rPr lang="en-US" dirty="0"/>
              <a:t>Viral and Symptom Rebound</a:t>
            </a:r>
          </a:p>
        </p:txBody>
      </p:sp>
    </p:spTree>
    <p:extLst>
      <p:ext uri="{BB962C8B-B14F-4D97-AF65-F5344CB8AC3E}">
        <p14:creationId xmlns:p14="http://schemas.microsoft.com/office/powerpoint/2010/main" val="15541755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49BF6-4F5C-8849-8C88-C4AEF31B35F9}"/>
              </a:ext>
            </a:extLst>
          </p:cNvPr>
          <p:cNvSpPr>
            <a:spLocks noGrp="1"/>
          </p:cNvSpPr>
          <p:nvPr>
            <p:ph type="title"/>
          </p:nvPr>
        </p:nvSpPr>
        <p:spPr/>
        <p:txBody>
          <a:bodyPr/>
          <a:lstStyle/>
          <a:p>
            <a:r>
              <a:rPr lang="en-US" dirty="0"/>
              <a:t>Symptom Rebound Following Molnupiravir Use</a:t>
            </a:r>
          </a:p>
        </p:txBody>
      </p:sp>
      <p:sp>
        <p:nvSpPr>
          <p:cNvPr id="4" name="Content Placeholder 3">
            <a:extLst>
              <a:ext uri="{FF2B5EF4-FFF2-40B4-BE49-F238E27FC236}">
                <a16:creationId xmlns:a16="http://schemas.microsoft.com/office/drawing/2014/main" id="{0584F94F-6703-BCB5-B893-7223280EA7D3}"/>
              </a:ext>
            </a:extLst>
          </p:cNvPr>
          <p:cNvSpPr>
            <a:spLocks noGrp="1"/>
          </p:cNvSpPr>
          <p:nvPr>
            <p:ph sz="half" idx="1"/>
          </p:nvPr>
        </p:nvSpPr>
        <p:spPr/>
        <p:txBody>
          <a:bodyPr/>
          <a:lstStyle/>
          <a:p>
            <a:r>
              <a:rPr lang="en-US" dirty="0"/>
              <a:t>Among 13,644 patients with COVID-19 from January-June 2022, 2374 were treated with </a:t>
            </a:r>
            <a:r>
              <a:rPr lang="en-US" dirty="0" err="1"/>
              <a:t>molnupiravir</a:t>
            </a:r>
            <a:endParaRPr lang="en-US" dirty="0"/>
          </a:p>
          <a:p>
            <a:r>
              <a:rPr lang="en-US" dirty="0"/>
              <a:t>Results for </a:t>
            </a:r>
            <a:r>
              <a:rPr lang="en-US" dirty="0" err="1"/>
              <a:t>molnupiravir</a:t>
            </a:r>
            <a:r>
              <a:rPr lang="en-US" dirty="0"/>
              <a:t> (7- and 30-day COVID-19 rebound rates)</a:t>
            </a:r>
          </a:p>
          <a:p>
            <a:pPr lvl="1"/>
            <a:r>
              <a:rPr lang="en-US" dirty="0"/>
              <a:t>Infections: 5.86%, 8.59%</a:t>
            </a:r>
          </a:p>
          <a:p>
            <a:pPr lvl="1"/>
            <a:r>
              <a:rPr lang="en-US" dirty="0"/>
              <a:t>Symptoms: 3.75%, 8.21%</a:t>
            </a:r>
          </a:p>
          <a:p>
            <a:pPr lvl="1"/>
            <a:r>
              <a:rPr lang="en-US" dirty="0"/>
              <a:t>Hospitalization: 0.84%, 1.39%</a:t>
            </a:r>
          </a:p>
          <a:p>
            <a:endParaRPr lang="en-US" dirty="0"/>
          </a:p>
        </p:txBody>
      </p:sp>
      <p:sp>
        <p:nvSpPr>
          <p:cNvPr id="5" name="Content Placeholder 4">
            <a:extLst>
              <a:ext uri="{FF2B5EF4-FFF2-40B4-BE49-F238E27FC236}">
                <a16:creationId xmlns:a16="http://schemas.microsoft.com/office/drawing/2014/main" id="{F8848C84-14DA-1AFB-40EA-7FE037A1F407}"/>
              </a:ext>
            </a:extLst>
          </p:cNvPr>
          <p:cNvSpPr>
            <a:spLocks noGrp="1"/>
          </p:cNvSpPr>
          <p:nvPr>
            <p:ph sz="half" idx="2"/>
          </p:nvPr>
        </p:nvSpPr>
        <p:spPr/>
        <p:txBody>
          <a:bodyPr/>
          <a:lstStyle/>
          <a:p>
            <a:r>
              <a:rPr lang="en-US" dirty="0"/>
              <a:t>COVID-19 rebound occurred with </a:t>
            </a:r>
            <a:r>
              <a:rPr lang="en-US" dirty="0" err="1"/>
              <a:t>molnupiravir</a:t>
            </a:r>
            <a:r>
              <a:rPr lang="en-US" dirty="0"/>
              <a:t> use and was more likely to occur in patients with comorbidities</a:t>
            </a:r>
          </a:p>
          <a:p>
            <a:pPr lvl="1"/>
            <a:endParaRPr lang="en-US" dirty="0"/>
          </a:p>
        </p:txBody>
      </p:sp>
      <p:sp>
        <p:nvSpPr>
          <p:cNvPr id="6" name="Text Box 15">
            <a:extLst>
              <a:ext uri="{FF2B5EF4-FFF2-40B4-BE49-F238E27FC236}">
                <a16:creationId xmlns:a16="http://schemas.microsoft.com/office/drawing/2014/main" id="{E0769D94-7F67-FE1D-1CB1-D256149E30B3}"/>
              </a:ext>
            </a:extLst>
          </p:cNvPr>
          <p:cNvSpPr txBox="1">
            <a:spLocks noChangeArrowheads="1"/>
          </p:cNvSpPr>
          <p:nvPr/>
        </p:nvSpPr>
        <p:spPr bwMode="auto">
          <a:xfrm>
            <a:off x="451743"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medRxiv preprint. 2022</a:t>
            </a:r>
            <a:r>
              <a:rPr lang="en-US" altLang="en-US" sz="1200" b="0" spc="-10" dirty="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doi:10.1101/2022.06.21.22276724. Note: this study has not been peer reviewed. </a:t>
            </a:r>
          </a:p>
        </p:txBody>
      </p:sp>
      <p:grpSp>
        <p:nvGrpSpPr>
          <p:cNvPr id="3" name="Group 2">
            <a:extLst>
              <a:ext uri="{FF2B5EF4-FFF2-40B4-BE49-F238E27FC236}">
                <a16:creationId xmlns:a16="http://schemas.microsoft.com/office/drawing/2014/main" id="{37D55C08-79D8-7B6F-F1A6-1A342E64033F}"/>
              </a:ext>
            </a:extLst>
          </p:cNvPr>
          <p:cNvGrpSpPr/>
          <p:nvPr/>
        </p:nvGrpSpPr>
        <p:grpSpPr>
          <a:xfrm>
            <a:off x="9392911" y="6212702"/>
            <a:ext cx="2488502" cy="450134"/>
            <a:chOff x="9392911" y="6212702"/>
            <a:chExt cx="2488502" cy="450134"/>
          </a:xfrm>
        </p:grpSpPr>
        <p:pic>
          <p:nvPicPr>
            <p:cNvPr id="7" name="Picture 6" descr="Icon&#10;&#10;Description automatically generated">
              <a:extLst>
                <a:ext uri="{FF2B5EF4-FFF2-40B4-BE49-F238E27FC236}">
                  <a16:creationId xmlns:a16="http://schemas.microsoft.com/office/drawing/2014/main" id="{D764BE3E-C2D8-AEC9-39A0-C05C8CE2BB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8" name="Rectangle 8">
              <a:extLst>
                <a:ext uri="{FF2B5EF4-FFF2-40B4-BE49-F238E27FC236}">
                  <a16:creationId xmlns:a16="http://schemas.microsoft.com/office/drawing/2014/main" id="{0C602F72-092C-7F5B-54F8-0EF3072603C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grpSp>
        <p:nvGrpSpPr>
          <p:cNvPr id="9" name="Group 8">
            <a:extLst>
              <a:ext uri="{FF2B5EF4-FFF2-40B4-BE49-F238E27FC236}">
                <a16:creationId xmlns:a16="http://schemas.microsoft.com/office/drawing/2014/main" id="{CC558F3F-2B07-F355-D5B3-3EAAB532238E}"/>
              </a:ext>
            </a:extLst>
          </p:cNvPr>
          <p:cNvGrpSpPr/>
          <p:nvPr/>
        </p:nvGrpSpPr>
        <p:grpSpPr>
          <a:xfrm>
            <a:off x="10671121" y="238227"/>
            <a:ext cx="1385412" cy="883824"/>
            <a:chOff x="10671121" y="238227"/>
            <a:chExt cx="1385412" cy="883824"/>
          </a:xfrm>
          <a:solidFill>
            <a:schemeClr val="accent3"/>
          </a:solidFill>
        </p:grpSpPr>
        <p:sp>
          <p:nvSpPr>
            <p:cNvPr id="10" name="Explosion: 8 Points 9">
              <a:extLst>
                <a:ext uri="{FF2B5EF4-FFF2-40B4-BE49-F238E27FC236}">
                  <a16:creationId xmlns:a16="http://schemas.microsoft.com/office/drawing/2014/main" id="{D0A0FC97-0A6E-4C43-8868-FDEE50B8A67B}"/>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F8226C9B-D2A2-D27C-826A-72B17F14966F}"/>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6550376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23BA5-8EDD-449A-9B66-36A5B881D54B}"/>
              </a:ext>
            </a:extLst>
          </p:cNvPr>
          <p:cNvSpPr>
            <a:spLocks noGrp="1"/>
          </p:cNvSpPr>
          <p:nvPr>
            <p:ph type="title"/>
          </p:nvPr>
        </p:nvSpPr>
        <p:spPr/>
        <p:txBody>
          <a:bodyPr/>
          <a:lstStyle/>
          <a:p>
            <a:r>
              <a:rPr lang="en-US" dirty="0"/>
              <a:t>Steps to Evaluate Oral Antiviral Candidacy and Implement Treatment</a:t>
            </a:r>
          </a:p>
        </p:txBody>
      </p:sp>
    </p:spTree>
    <p:extLst>
      <p:ext uri="{BB962C8B-B14F-4D97-AF65-F5344CB8AC3E}">
        <p14:creationId xmlns:p14="http://schemas.microsoft.com/office/powerpoint/2010/main" val="22904826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7AA9-DED5-4DD6-B021-4107475083D9}"/>
              </a:ext>
            </a:extLst>
          </p:cNvPr>
          <p:cNvSpPr>
            <a:spLocks noGrp="1"/>
          </p:cNvSpPr>
          <p:nvPr>
            <p:ph type="title"/>
          </p:nvPr>
        </p:nvSpPr>
        <p:spPr/>
        <p:txBody>
          <a:bodyPr/>
          <a:lstStyle/>
          <a:p>
            <a:r>
              <a:rPr lang="en-US" dirty="0"/>
              <a:t>Step 1: Outpatient Triage </a:t>
            </a:r>
          </a:p>
        </p:txBody>
      </p:sp>
      <p:sp>
        <p:nvSpPr>
          <p:cNvPr id="3" name="Content Placeholder 2">
            <a:extLst>
              <a:ext uri="{FF2B5EF4-FFF2-40B4-BE49-F238E27FC236}">
                <a16:creationId xmlns:a16="http://schemas.microsoft.com/office/drawing/2014/main" id="{1798A91A-B1E4-4B80-AA46-FEA306540C54}"/>
              </a:ext>
            </a:extLst>
          </p:cNvPr>
          <p:cNvSpPr>
            <a:spLocks noGrp="1"/>
          </p:cNvSpPr>
          <p:nvPr>
            <p:ph idx="1"/>
          </p:nvPr>
        </p:nvSpPr>
        <p:spPr/>
        <p:txBody>
          <a:bodyPr/>
          <a:lstStyle/>
          <a:p>
            <a:r>
              <a:rPr lang="en-US" dirty="0"/>
              <a:t>Determine whether to evaluate patient by telehealth, clinic evaluation, or send to the emergency department</a:t>
            </a:r>
          </a:p>
          <a:p>
            <a:pPr lvl="1"/>
            <a:r>
              <a:rPr lang="en-US" dirty="0"/>
              <a:t>Warning signs necessitating emergency medical care:</a:t>
            </a:r>
          </a:p>
          <a:p>
            <a:pPr lvl="2"/>
            <a:r>
              <a:rPr lang="en-US" dirty="0"/>
              <a:t>Trouble breathing</a:t>
            </a:r>
          </a:p>
          <a:p>
            <a:pPr lvl="2"/>
            <a:r>
              <a:rPr lang="en-US" dirty="0"/>
              <a:t>Persistent chest pain or pressure</a:t>
            </a:r>
          </a:p>
          <a:p>
            <a:pPr lvl="2"/>
            <a:r>
              <a:rPr lang="en-US" dirty="0"/>
              <a:t>New confusion</a:t>
            </a:r>
          </a:p>
          <a:p>
            <a:pPr lvl="2"/>
            <a:r>
              <a:rPr lang="en-US" dirty="0"/>
              <a:t>Inability to stay awake or be woken up</a:t>
            </a:r>
          </a:p>
          <a:p>
            <a:pPr lvl="2"/>
            <a:r>
              <a:rPr lang="en-US" dirty="0"/>
              <a:t>Cyanotic skin findings</a:t>
            </a:r>
          </a:p>
        </p:txBody>
      </p:sp>
      <p:sp>
        <p:nvSpPr>
          <p:cNvPr id="4" name="Text Box 11">
            <a:extLst>
              <a:ext uri="{FF2B5EF4-FFF2-40B4-BE49-F238E27FC236}">
                <a16:creationId xmlns:a16="http://schemas.microsoft.com/office/drawing/2014/main" id="{F2A4A643-31AE-450F-AC80-197B8B559AA3}"/>
              </a:ext>
            </a:extLst>
          </p:cNvPr>
          <p:cNvSpPr txBox="1">
            <a:spLocks noChangeArrowheads="1"/>
          </p:cNvSpPr>
          <p:nvPr/>
        </p:nvSpPr>
        <p:spPr bwMode="auto">
          <a:xfrm>
            <a:off x="414339" y="6380025"/>
            <a:ext cx="89774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cdc.gov/coronavirus/2019-ncov/downloads/hcp/Phone-Advice-Line-Tool_10282021.pdf</a:t>
            </a:r>
          </a:p>
        </p:txBody>
      </p:sp>
      <p:grpSp>
        <p:nvGrpSpPr>
          <p:cNvPr id="8" name="Group 1">
            <a:extLst>
              <a:ext uri="{FF2B5EF4-FFF2-40B4-BE49-F238E27FC236}">
                <a16:creationId xmlns:a16="http://schemas.microsoft.com/office/drawing/2014/main" id="{E681E09B-510C-21FF-439D-2550438B0287}"/>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F05470EF-FB50-BECA-427D-0CF19AE04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EC5242C4-B36C-9302-9316-924821826A1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57475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93378-35D5-4F5E-8A0A-E1B774BE4A90}"/>
              </a:ext>
            </a:extLst>
          </p:cNvPr>
          <p:cNvSpPr>
            <a:spLocks noGrp="1"/>
          </p:cNvSpPr>
          <p:nvPr>
            <p:ph type="title"/>
          </p:nvPr>
        </p:nvSpPr>
        <p:spPr/>
        <p:txBody>
          <a:bodyPr>
            <a:normAutofit fontScale="90000"/>
          </a:bodyPr>
          <a:lstStyle/>
          <a:p>
            <a:r>
              <a:rPr lang="en-US" b="1" dirty="0">
                <a:cs typeface="Calibri" panose="020F0502020204030204" pitchFamily="34" charset="0"/>
              </a:rPr>
              <a:t>Step 2: Use Risk Factors for Severe Disease and </a:t>
            </a:r>
            <a:br>
              <a:rPr lang="en-US" b="1" dirty="0">
                <a:cs typeface="Calibri" panose="020F0502020204030204" pitchFamily="34" charset="0"/>
              </a:rPr>
            </a:br>
            <a:r>
              <a:rPr lang="en-US" b="1" dirty="0">
                <a:cs typeface="Calibri" panose="020F0502020204030204" pitchFamily="34" charset="0"/>
              </a:rPr>
              <a:t>Symptoms to Determine Outpatient Management</a:t>
            </a:r>
          </a:p>
        </p:txBody>
      </p:sp>
      <p:sp>
        <p:nvSpPr>
          <p:cNvPr id="13" name="TextBox 12">
            <a:extLst>
              <a:ext uri="{FF2B5EF4-FFF2-40B4-BE49-F238E27FC236}">
                <a16:creationId xmlns:a16="http://schemas.microsoft.com/office/drawing/2014/main" id="{ED9C6956-369A-481E-9033-B96B23DF3B75}"/>
              </a:ext>
            </a:extLst>
          </p:cNvPr>
          <p:cNvSpPr txBox="1"/>
          <p:nvPr/>
        </p:nvSpPr>
        <p:spPr>
          <a:xfrm>
            <a:off x="433387" y="6192839"/>
            <a:ext cx="697774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Risk factors severe disease: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cdc.gov/coronavirus/2019-ncov/hcp/clinical-care/underlyingconditions.html</a:t>
            </a:r>
          </a:p>
        </p:txBody>
      </p:sp>
      <p:sp>
        <p:nvSpPr>
          <p:cNvPr id="3" name="TextBox 2">
            <a:extLst>
              <a:ext uri="{FF2B5EF4-FFF2-40B4-BE49-F238E27FC236}">
                <a16:creationId xmlns:a16="http://schemas.microsoft.com/office/drawing/2014/main" id="{5CBDC1FE-4ED7-4266-B761-3EDB3ACB597B}"/>
              </a:ext>
            </a:extLst>
          </p:cNvPr>
          <p:cNvSpPr txBox="1"/>
          <p:nvPr/>
        </p:nvSpPr>
        <p:spPr bwMode="auto">
          <a:xfrm>
            <a:off x="4721970" y="1600200"/>
            <a:ext cx="3089756" cy="369332"/>
          </a:xfrm>
          <a:prstGeom prst="rect">
            <a:avLst/>
          </a:prstGeom>
          <a:solidFill>
            <a:schemeClr val="accent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Risk factors for severe disease?</a:t>
            </a:r>
          </a:p>
        </p:txBody>
      </p:sp>
      <p:sp>
        <p:nvSpPr>
          <p:cNvPr id="4" name="TextBox 3">
            <a:extLst>
              <a:ext uri="{FF2B5EF4-FFF2-40B4-BE49-F238E27FC236}">
                <a16:creationId xmlns:a16="http://schemas.microsoft.com/office/drawing/2014/main" id="{D7384F8A-B8D3-4B63-9684-7C5F3EC26960}"/>
              </a:ext>
            </a:extLst>
          </p:cNvPr>
          <p:cNvSpPr txBox="1"/>
          <p:nvPr/>
        </p:nvSpPr>
        <p:spPr bwMode="auto">
          <a:xfrm>
            <a:off x="3994694" y="4771596"/>
            <a:ext cx="3089756" cy="1477328"/>
          </a:xfrm>
          <a:prstGeom prst="rect">
            <a:avLst/>
          </a:prstGeom>
          <a:solidFill>
            <a:schemeClr val="accent6"/>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COVID-19 oral antiviral, but consider monoclonal antibody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telehealth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follow-up</a:t>
            </a:r>
          </a:p>
        </p:txBody>
      </p:sp>
      <p:sp>
        <p:nvSpPr>
          <p:cNvPr id="14" name="TextBox 13">
            <a:extLst>
              <a:ext uri="{FF2B5EF4-FFF2-40B4-BE49-F238E27FC236}">
                <a16:creationId xmlns:a16="http://schemas.microsoft.com/office/drawing/2014/main" id="{B28AC04D-6B07-4655-B3B5-6A2E0C448399}"/>
              </a:ext>
            </a:extLst>
          </p:cNvPr>
          <p:cNvSpPr txBox="1"/>
          <p:nvPr/>
        </p:nvSpPr>
        <p:spPr bwMode="auto">
          <a:xfrm>
            <a:off x="7549857" y="4771596"/>
            <a:ext cx="2402227" cy="1200329"/>
          </a:xfrm>
          <a:prstGeom prst="rect">
            <a:avLst/>
          </a:prstGeom>
          <a:solidFill>
            <a:schemeClr val="accent6"/>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Initiate COVID-19 oral antiviral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telehealth follow-up</a:t>
            </a:r>
          </a:p>
        </p:txBody>
      </p:sp>
      <p:sp>
        <p:nvSpPr>
          <p:cNvPr id="15" name="TextBox 14">
            <a:extLst>
              <a:ext uri="{FF2B5EF4-FFF2-40B4-BE49-F238E27FC236}">
                <a16:creationId xmlns:a16="http://schemas.microsoft.com/office/drawing/2014/main" id="{E0716C6D-7F2F-473E-8489-67CC3148CC96}"/>
              </a:ext>
            </a:extLst>
          </p:cNvPr>
          <p:cNvSpPr txBox="1"/>
          <p:nvPr/>
        </p:nvSpPr>
        <p:spPr bwMode="auto">
          <a:xfrm>
            <a:off x="6499272" y="3541431"/>
            <a:ext cx="1646938" cy="646331"/>
          </a:xfrm>
          <a:prstGeom prst="rect">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Symptoms for </a:t>
            </a:r>
            <a:b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&lt;5 days?</a:t>
            </a:r>
          </a:p>
        </p:txBody>
      </p:sp>
      <p:sp>
        <p:nvSpPr>
          <p:cNvPr id="16" name="TextBox 15">
            <a:extLst>
              <a:ext uri="{FF2B5EF4-FFF2-40B4-BE49-F238E27FC236}">
                <a16:creationId xmlns:a16="http://schemas.microsoft.com/office/drawing/2014/main" id="{BB0A9D34-1A40-43A7-B744-3487C2A3393A}"/>
              </a:ext>
            </a:extLst>
          </p:cNvPr>
          <p:cNvSpPr txBox="1"/>
          <p:nvPr/>
        </p:nvSpPr>
        <p:spPr bwMode="auto">
          <a:xfrm>
            <a:off x="7244154" y="2477401"/>
            <a:ext cx="2716963" cy="646331"/>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Moderate or severe dyspnea or hypoxia?</a:t>
            </a:r>
          </a:p>
        </p:txBody>
      </p:sp>
      <p:sp>
        <p:nvSpPr>
          <p:cNvPr id="17" name="TextBox 16">
            <a:extLst>
              <a:ext uri="{FF2B5EF4-FFF2-40B4-BE49-F238E27FC236}">
                <a16:creationId xmlns:a16="http://schemas.microsoft.com/office/drawing/2014/main" id="{B93ED877-5FC0-48C5-8EE1-D9E15B42EAB2}"/>
              </a:ext>
            </a:extLst>
          </p:cNvPr>
          <p:cNvSpPr txBox="1"/>
          <p:nvPr/>
        </p:nvSpPr>
        <p:spPr bwMode="auto">
          <a:xfrm>
            <a:off x="2440416" y="2477401"/>
            <a:ext cx="2716963" cy="646331"/>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Moderate or severe dyspnea or hypoxia?</a:t>
            </a:r>
          </a:p>
        </p:txBody>
      </p:sp>
      <p:sp>
        <p:nvSpPr>
          <p:cNvPr id="18" name="TextBox 17">
            <a:extLst>
              <a:ext uri="{FF2B5EF4-FFF2-40B4-BE49-F238E27FC236}">
                <a16:creationId xmlns:a16="http://schemas.microsoft.com/office/drawing/2014/main" id="{F1913A90-73CD-452A-A901-03DAACA2DF93}"/>
              </a:ext>
            </a:extLst>
          </p:cNvPr>
          <p:cNvSpPr txBox="1"/>
          <p:nvPr/>
        </p:nvSpPr>
        <p:spPr bwMode="auto">
          <a:xfrm>
            <a:off x="936538" y="3541431"/>
            <a:ext cx="2402227" cy="1200329"/>
          </a:xfrm>
          <a:prstGeom prst="rect">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COVID-19–specific treatment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Schedule telehealth follow-up</a:t>
            </a:r>
          </a:p>
        </p:txBody>
      </p:sp>
      <p:sp>
        <p:nvSpPr>
          <p:cNvPr id="19" name="TextBox 18">
            <a:extLst>
              <a:ext uri="{FF2B5EF4-FFF2-40B4-BE49-F238E27FC236}">
                <a16:creationId xmlns:a16="http://schemas.microsoft.com/office/drawing/2014/main" id="{300F816F-50B5-41A6-8246-95879139787A}"/>
              </a:ext>
            </a:extLst>
          </p:cNvPr>
          <p:cNvSpPr txBox="1"/>
          <p:nvPr/>
        </p:nvSpPr>
        <p:spPr bwMode="auto">
          <a:xfrm>
            <a:off x="3861811" y="3541431"/>
            <a:ext cx="1905899" cy="646331"/>
          </a:xfrm>
          <a:prstGeom prst="rect">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Refer to ED for evaluation</a:t>
            </a:r>
          </a:p>
        </p:txBody>
      </p:sp>
      <p:sp>
        <p:nvSpPr>
          <p:cNvPr id="20" name="TextBox 19">
            <a:extLst>
              <a:ext uri="{FF2B5EF4-FFF2-40B4-BE49-F238E27FC236}">
                <a16:creationId xmlns:a16="http://schemas.microsoft.com/office/drawing/2014/main" id="{998170F0-CD41-4878-A634-771BD70ABB0A}"/>
              </a:ext>
            </a:extLst>
          </p:cNvPr>
          <p:cNvSpPr txBox="1"/>
          <p:nvPr/>
        </p:nvSpPr>
        <p:spPr bwMode="auto">
          <a:xfrm>
            <a:off x="9008167" y="3541431"/>
            <a:ext cx="1905899" cy="646331"/>
          </a:xfrm>
          <a:prstGeom prst="rect">
            <a:avLst/>
          </a:prstGeom>
          <a:solidFill>
            <a:schemeClr val="accent4"/>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Refer to ED for evaluation</a:t>
            </a:r>
          </a:p>
        </p:txBody>
      </p:sp>
      <p:cxnSp>
        <p:nvCxnSpPr>
          <p:cNvPr id="24" name="Straight Arrow Connector 23">
            <a:extLst>
              <a:ext uri="{FF2B5EF4-FFF2-40B4-BE49-F238E27FC236}">
                <a16:creationId xmlns:a16="http://schemas.microsoft.com/office/drawing/2014/main" id="{3B179121-8EC7-43EC-84DD-C6165F812B92}"/>
              </a:ext>
            </a:extLst>
          </p:cNvPr>
          <p:cNvCxnSpPr/>
          <p:nvPr/>
        </p:nvCxnSpPr>
        <p:spPr bwMode="auto">
          <a:xfrm flipH="1">
            <a:off x="4186989" y="2000310"/>
            <a:ext cx="1414914" cy="477091"/>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94598EE-B31E-4A1C-BF7E-E02061F7003C}"/>
              </a:ext>
            </a:extLst>
          </p:cNvPr>
          <p:cNvCxnSpPr>
            <a:cxnSpLocks/>
          </p:cNvCxnSpPr>
          <p:nvPr/>
        </p:nvCxnSpPr>
        <p:spPr bwMode="auto">
          <a:xfrm>
            <a:off x="6842400" y="2000310"/>
            <a:ext cx="1414914" cy="477091"/>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B3DC209E-F336-451C-B408-529882BBF0A2}"/>
              </a:ext>
            </a:extLst>
          </p:cNvPr>
          <p:cNvCxnSpPr>
            <a:cxnSpLocks/>
          </p:cNvCxnSpPr>
          <p:nvPr/>
        </p:nvCxnSpPr>
        <p:spPr bwMode="auto">
          <a:xfrm flipH="1">
            <a:off x="2278066"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7276ADF3-60AB-4966-8941-9042FAF87CDF}"/>
              </a:ext>
            </a:extLst>
          </p:cNvPr>
          <p:cNvCxnSpPr>
            <a:cxnSpLocks/>
          </p:cNvCxnSpPr>
          <p:nvPr/>
        </p:nvCxnSpPr>
        <p:spPr bwMode="auto">
          <a:xfrm>
            <a:off x="3599374"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F451DB5C-CC93-45C8-98AB-126CB9B359EE}"/>
              </a:ext>
            </a:extLst>
          </p:cNvPr>
          <p:cNvCxnSpPr>
            <a:cxnSpLocks/>
          </p:cNvCxnSpPr>
          <p:nvPr/>
        </p:nvCxnSpPr>
        <p:spPr bwMode="auto">
          <a:xfrm flipH="1">
            <a:off x="7334876"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DB1B16C7-0E12-420B-91EC-E01875EE45C9}"/>
              </a:ext>
            </a:extLst>
          </p:cNvPr>
          <p:cNvCxnSpPr>
            <a:cxnSpLocks/>
          </p:cNvCxnSpPr>
          <p:nvPr/>
        </p:nvCxnSpPr>
        <p:spPr bwMode="auto">
          <a:xfrm>
            <a:off x="8656184" y="3185287"/>
            <a:ext cx="1375762" cy="342627"/>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0772D601-ED29-4D8B-A58C-9652D16F4C49}"/>
              </a:ext>
            </a:extLst>
          </p:cNvPr>
          <p:cNvCxnSpPr>
            <a:cxnSpLocks/>
          </p:cNvCxnSpPr>
          <p:nvPr/>
        </p:nvCxnSpPr>
        <p:spPr bwMode="auto">
          <a:xfrm>
            <a:off x="7289603" y="4216587"/>
            <a:ext cx="1313032" cy="50346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434BEF72-0CAD-44C8-BBCC-271475BEF9E9}"/>
              </a:ext>
            </a:extLst>
          </p:cNvPr>
          <p:cNvCxnSpPr>
            <a:cxnSpLocks/>
          </p:cNvCxnSpPr>
          <p:nvPr/>
        </p:nvCxnSpPr>
        <p:spPr bwMode="auto">
          <a:xfrm flipH="1">
            <a:off x="5989498" y="4216587"/>
            <a:ext cx="1313032" cy="50346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1CB5864F-8F68-4999-99F5-6853E3A85E6B}"/>
              </a:ext>
            </a:extLst>
          </p:cNvPr>
          <p:cNvSpPr txBox="1"/>
          <p:nvPr/>
        </p:nvSpPr>
        <p:spPr bwMode="auto">
          <a:xfrm>
            <a:off x="4302849" y="1987122"/>
            <a:ext cx="4603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37" name="TextBox 36">
            <a:extLst>
              <a:ext uri="{FF2B5EF4-FFF2-40B4-BE49-F238E27FC236}">
                <a16:creationId xmlns:a16="http://schemas.microsoft.com/office/drawing/2014/main" id="{7D5B5612-0A8F-46C9-B2CB-1515E8796AA7}"/>
              </a:ext>
            </a:extLst>
          </p:cNvPr>
          <p:cNvSpPr txBox="1"/>
          <p:nvPr/>
        </p:nvSpPr>
        <p:spPr bwMode="auto">
          <a:xfrm>
            <a:off x="7641671" y="1987122"/>
            <a:ext cx="4932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38" name="TextBox 37">
            <a:extLst>
              <a:ext uri="{FF2B5EF4-FFF2-40B4-BE49-F238E27FC236}">
                <a16:creationId xmlns:a16="http://schemas.microsoft.com/office/drawing/2014/main" id="{20793F49-E9D1-42F1-8326-38023E108D2B}"/>
              </a:ext>
            </a:extLst>
          </p:cNvPr>
          <p:cNvSpPr txBox="1"/>
          <p:nvPr/>
        </p:nvSpPr>
        <p:spPr bwMode="auto">
          <a:xfrm>
            <a:off x="9537301" y="3107872"/>
            <a:ext cx="4932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39" name="TextBox 38">
            <a:extLst>
              <a:ext uri="{FF2B5EF4-FFF2-40B4-BE49-F238E27FC236}">
                <a16:creationId xmlns:a16="http://schemas.microsoft.com/office/drawing/2014/main" id="{B802CC6A-C299-4916-B19F-D4E7F7C1EEDD}"/>
              </a:ext>
            </a:extLst>
          </p:cNvPr>
          <p:cNvSpPr txBox="1"/>
          <p:nvPr/>
        </p:nvSpPr>
        <p:spPr bwMode="auto">
          <a:xfrm>
            <a:off x="7411480" y="3127225"/>
            <a:ext cx="4603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40" name="TextBox 39">
            <a:extLst>
              <a:ext uri="{FF2B5EF4-FFF2-40B4-BE49-F238E27FC236}">
                <a16:creationId xmlns:a16="http://schemas.microsoft.com/office/drawing/2014/main" id="{DA0ACF5B-F96D-4E6B-9A9F-C10094DDBA9F}"/>
              </a:ext>
            </a:extLst>
          </p:cNvPr>
          <p:cNvSpPr txBox="1"/>
          <p:nvPr/>
        </p:nvSpPr>
        <p:spPr bwMode="auto">
          <a:xfrm>
            <a:off x="4423082" y="3107872"/>
            <a:ext cx="4932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41" name="TextBox 40">
            <a:extLst>
              <a:ext uri="{FF2B5EF4-FFF2-40B4-BE49-F238E27FC236}">
                <a16:creationId xmlns:a16="http://schemas.microsoft.com/office/drawing/2014/main" id="{B045E96F-B0CA-43AA-8E0B-1F05EF2E332C}"/>
              </a:ext>
            </a:extLst>
          </p:cNvPr>
          <p:cNvSpPr txBox="1"/>
          <p:nvPr/>
        </p:nvSpPr>
        <p:spPr bwMode="auto">
          <a:xfrm>
            <a:off x="2297261" y="3127225"/>
            <a:ext cx="4603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42" name="TextBox 41">
            <a:extLst>
              <a:ext uri="{FF2B5EF4-FFF2-40B4-BE49-F238E27FC236}">
                <a16:creationId xmlns:a16="http://schemas.microsoft.com/office/drawing/2014/main" id="{E9980BAB-246D-4D22-B1F3-1D728770B2E8}"/>
              </a:ext>
            </a:extLst>
          </p:cNvPr>
          <p:cNvSpPr txBox="1"/>
          <p:nvPr/>
        </p:nvSpPr>
        <p:spPr bwMode="auto">
          <a:xfrm>
            <a:off x="7982933" y="4203796"/>
            <a:ext cx="4932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p:txBody>
      </p:sp>
      <p:sp>
        <p:nvSpPr>
          <p:cNvPr id="43" name="TextBox 42">
            <a:extLst>
              <a:ext uri="{FF2B5EF4-FFF2-40B4-BE49-F238E27FC236}">
                <a16:creationId xmlns:a16="http://schemas.microsoft.com/office/drawing/2014/main" id="{281D3458-7790-453F-9C37-0F26D9C41E7D}"/>
              </a:ext>
            </a:extLst>
          </p:cNvPr>
          <p:cNvSpPr txBox="1"/>
          <p:nvPr/>
        </p:nvSpPr>
        <p:spPr bwMode="auto">
          <a:xfrm>
            <a:off x="6065512" y="4191824"/>
            <a:ext cx="4603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grpSp>
        <p:nvGrpSpPr>
          <p:cNvPr id="32" name="Group 1">
            <a:extLst>
              <a:ext uri="{FF2B5EF4-FFF2-40B4-BE49-F238E27FC236}">
                <a16:creationId xmlns:a16="http://schemas.microsoft.com/office/drawing/2014/main" id="{AC253124-332E-5E9D-D8B3-7D178D29DA20}"/>
              </a:ext>
            </a:extLst>
          </p:cNvPr>
          <p:cNvGrpSpPr>
            <a:grpSpLocks/>
          </p:cNvGrpSpPr>
          <p:nvPr/>
        </p:nvGrpSpPr>
        <p:grpSpPr bwMode="auto">
          <a:xfrm>
            <a:off x="9392911" y="6213768"/>
            <a:ext cx="2488502" cy="449064"/>
            <a:chOff x="9602074" y="3550251"/>
            <a:chExt cx="2488502" cy="449257"/>
          </a:xfrm>
        </p:grpSpPr>
        <p:pic>
          <p:nvPicPr>
            <p:cNvPr id="34" name="Picture 33">
              <a:extLst>
                <a:ext uri="{FF2B5EF4-FFF2-40B4-BE49-F238E27FC236}">
                  <a16:creationId xmlns:a16="http://schemas.microsoft.com/office/drawing/2014/main" id="{62F12292-D10F-5F3C-DA39-64AC498D5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44" name="Rectangle 8">
              <a:extLst>
                <a:ext uri="{FF2B5EF4-FFF2-40B4-BE49-F238E27FC236}">
                  <a16:creationId xmlns:a16="http://schemas.microsoft.com/office/drawing/2014/main" id="{2000FB59-2241-FD31-64BC-E1677DAC213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550383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1346C92B-620C-4F05-9D54-4A26A20D610F}"/>
              </a:ext>
            </a:extLst>
          </p:cNvPr>
          <p:cNvSpPr/>
          <p:nvPr/>
        </p:nvSpPr>
        <p:spPr bwMode="auto">
          <a:xfrm>
            <a:off x="665095" y="3731893"/>
            <a:ext cx="2563154" cy="1968223"/>
          </a:xfrm>
          <a:prstGeom prst="rect">
            <a:avLst/>
          </a:prstGeom>
          <a:noFill/>
          <a:ln w="28575">
            <a:solidFill>
              <a:schemeClr val="accent3"/>
            </a:solidFill>
            <a:prstDash val="sysDot"/>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7E3D41F3-0B82-4EB4-A1E6-222BEABDA5C5}"/>
              </a:ext>
            </a:extLst>
          </p:cNvPr>
          <p:cNvSpPr/>
          <p:nvPr/>
        </p:nvSpPr>
        <p:spPr bwMode="auto">
          <a:xfrm>
            <a:off x="1753129" y="2360295"/>
            <a:ext cx="1475120" cy="1336345"/>
          </a:xfrm>
          <a:prstGeom prst="rect">
            <a:avLst/>
          </a:prstGeom>
          <a:noFill/>
          <a:ln w="28575">
            <a:solidFill>
              <a:schemeClr val="accent1"/>
            </a:solidFill>
            <a:prstDash val="sysDot"/>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77B8EF32-1F8B-445C-BEF2-A57AB7C9874B}"/>
              </a:ext>
            </a:extLst>
          </p:cNvPr>
          <p:cNvSpPr/>
          <p:nvPr/>
        </p:nvSpPr>
        <p:spPr bwMode="auto">
          <a:xfrm>
            <a:off x="5796140" y="3425897"/>
            <a:ext cx="356518" cy="356518"/>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095B7A7E-4944-4227-878A-FA715919778B}"/>
              </a:ext>
            </a:extLst>
          </p:cNvPr>
          <p:cNvSpPr/>
          <p:nvPr/>
        </p:nvSpPr>
        <p:spPr bwMode="auto">
          <a:xfrm>
            <a:off x="3721027" y="2577914"/>
            <a:ext cx="298843" cy="298843"/>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58E1B202-5605-4E8B-A347-8E5B39D1F8D1}"/>
              </a:ext>
            </a:extLst>
          </p:cNvPr>
          <p:cNvSpPr/>
          <p:nvPr/>
        </p:nvSpPr>
        <p:spPr bwMode="auto">
          <a:xfrm>
            <a:off x="4239168" y="2801691"/>
            <a:ext cx="298843" cy="298843"/>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6E50302C-2C5A-4409-B519-CC2A18AF7F95}"/>
              </a:ext>
            </a:extLst>
          </p:cNvPr>
          <p:cNvSpPr/>
          <p:nvPr/>
        </p:nvSpPr>
        <p:spPr bwMode="auto">
          <a:xfrm>
            <a:off x="4839536" y="2995751"/>
            <a:ext cx="298843" cy="298843"/>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128E02CE-5AFB-4D06-BDD2-F0B45EF3CAE1}"/>
              </a:ext>
            </a:extLst>
          </p:cNvPr>
          <p:cNvSpPr/>
          <p:nvPr/>
        </p:nvSpPr>
        <p:spPr bwMode="auto">
          <a:xfrm>
            <a:off x="5290174" y="3214026"/>
            <a:ext cx="298843" cy="298843"/>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57" name="Straight Connector 56">
            <a:extLst>
              <a:ext uri="{FF2B5EF4-FFF2-40B4-BE49-F238E27FC236}">
                <a16:creationId xmlns:a16="http://schemas.microsoft.com/office/drawing/2014/main" id="{CA03BEA4-500B-4279-B531-3C9B61DEBA1A}"/>
              </a:ext>
            </a:extLst>
          </p:cNvPr>
          <p:cNvCxnSpPr>
            <a:cxnSpLocks/>
          </p:cNvCxnSpPr>
          <p:nvPr/>
        </p:nvCxnSpPr>
        <p:spPr bwMode="auto">
          <a:xfrm>
            <a:off x="3473450" y="2243667"/>
            <a:ext cx="0" cy="3869266"/>
          </a:xfrm>
          <a:prstGeom prst="line">
            <a:avLst/>
          </a:prstGeom>
          <a:noFill/>
          <a:ln w="28575" cap="flat" cmpd="sng" algn="ctr">
            <a:solidFill>
              <a:schemeClr val="tx2">
                <a:lumMod val="90000"/>
              </a:schemeClr>
            </a:solidFill>
            <a:prstDash val="sysDot"/>
            <a:round/>
            <a:headEnd type="none" w="med" len="med"/>
            <a:tailEnd type="none" w="med" len="med"/>
          </a:ln>
          <a:effectLst/>
        </p:spPr>
      </p:cxnSp>
      <p:sp>
        <p:nvSpPr>
          <p:cNvPr id="2" name="Title 1">
            <a:extLst>
              <a:ext uri="{FF2B5EF4-FFF2-40B4-BE49-F238E27FC236}">
                <a16:creationId xmlns:a16="http://schemas.microsoft.com/office/drawing/2014/main" id="{05777801-2963-4AB6-8661-CF07429BA2F7}"/>
              </a:ext>
            </a:extLst>
          </p:cNvPr>
          <p:cNvSpPr>
            <a:spLocks noGrp="1"/>
          </p:cNvSpPr>
          <p:nvPr>
            <p:ph type="title"/>
          </p:nvPr>
        </p:nvSpPr>
        <p:spPr/>
        <p:txBody>
          <a:bodyPr/>
          <a:lstStyle/>
          <a:p>
            <a:r>
              <a:rPr lang="en-US" dirty="0"/>
              <a:t>Age Is an Important Risk Factor for Severe COVID-19</a:t>
            </a:r>
          </a:p>
        </p:txBody>
      </p:sp>
      <p:sp>
        <p:nvSpPr>
          <p:cNvPr id="12" name="Content Placeholder 11">
            <a:extLst>
              <a:ext uri="{FF2B5EF4-FFF2-40B4-BE49-F238E27FC236}">
                <a16:creationId xmlns:a16="http://schemas.microsoft.com/office/drawing/2014/main" id="{EE9272F3-CA64-4615-B93D-F6E8052D093A}"/>
              </a:ext>
            </a:extLst>
          </p:cNvPr>
          <p:cNvSpPr>
            <a:spLocks noGrp="1"/>
          </p:cNvSpPr>
          <p:nvPr>
            <p:ph sz="half" idx="1"/>
          </p:nvPr>
        </p:nvSpPr>
        <p:spPr>
          <a:xfrm>
            <a:off x="9013949" y="1522875"/>
            <a:ext cx="3178051" cy="4678738"/>
          </a:xfrm>
        </p:spPr>
        <p:txBody>
          <a:bodyPr/>
          <a:lstStyle/>
          <a:p>
            <a:pPr lvl="1"/>
            <a:endParaRPr lang="en-US" sz="2000" dirty="0"/>
          </a:p>
          <a:p>
            <a:pPr lvl="1"/>
            <a:r>
              <a:rPr lang="en-US" sz="2000" dirty="0"/>
              <a:t>Tobacco smoker</a:t>
            </a:r>
          </a:p>
          <a:p>
            <a:pPr lvl="1"/>
            <a:r>
              <a:rPr lang="en-US" sz="2000" dirty="0"/>
              <a:t>Immunosuppression</a:t>
            </a:r>
          </a:p>
          <a:p>
            <a:pPr lvl="1"/>
            <a:r>
              <a:rPr lang="en-US" sz="2000" dirty="0"/>
              <a:t>Sickle cell disease</a:t>
            </a:r>
          </a:p>
          <a:p>
            <a:pPr lvl="1"/>
            <a:r>
              <a:rPr lang="en-US" sz="2000" dirty="0"/>
              <a:t>Diabetes</a:t>
            </a:r>
          </a:p>
          <a:p>
            <a:pPr lvl="1"/>
            <a:r>
              <a:rPr lang="en-US" sz="2000" dirty="0"/>
              <a:t>Active cancer</a:t>
            </a:r>
          </a:p>
          <a:p>
            <a:pPr lvl="1"/>
            <a:endParaRPr lang="en-US" sz="2000" dirty="0"/>
          </a:p>
          <a:p>
            <a:pPr marL="457200" lvl="1" indent="0">
              <a:buNone/>
            </a:pPr>
            <a:endParaRPr lang="en-US" sz="2000" dirty="0"/>
          </a:p>
          <a:p>
            <a:endParaRPr lang="en-US" sz="2000" dirty="0"/>
          </a:p>
        </p:txBody>
      </p:sp>
      <p:sp>
        <p:nvSpPr>
          <p:cNvPr id="11" name="Content Placeholder 10">
            <a:extLst>
              <a:ext uri="{FF2B5EF4-FFF2-40B4-BE49-F238E27FC236}">
                <a16:creationId xmlns:a16="http://schemas.microsoft.com/office/drawing/2014/main" id="{DBD9F2F0-F851-45F8-A0D8-3316F895CFE5}"/>
              </a:ext>
            </a:extLst>
          </p:cNvPr>
          <p:cNvSpPr>
            <a:spLocks noGrp="1"/>
          </p:cNvSpPr>
          <p:nvPr>
            <p:ph sz="half" idx="2"/>
          </p:nvPr>
        </p:nvSpPr>
        <p:spPr>
          <a:xfrm>
            <a:off x="5817205" y="1507573"/>
            <a:ext cx="5199138" cy="4679462"/>
          </a:xfrm>
        </p:spPr>
        <p:txBody>
          <a:bodyPr/>
          <a:lstStyle/>
          <a:p>
            <a:r>
              <a:rPr lang="en-US" sz="2000" b="1" dirty="0"/>
              <a:t>EPIC-HR and MOVe-OUT High-Risk Criteria</a:t>
            </a:r>
            <a:r>
              <a:rPr lang="en-US" sz="2000" dirty="0"/>
              <a:t>:</a:t>
            </a:r>
          </a:p>
          <a:p>
            <a:pPr lvl="1"/>
            <a:r>
              <a:rPr lang="en-US" sz="2000" b="1" dirty="0">
                <a:solidFill>
                  <a:schemeClr val="accent3"/>
                </a:solidFill>
              </a:rPr>
              <a:t>≥60 yr of age</a:t>
            </a:r>
          </a:p>
          <a:p>
            <a:pPr lvl="1"/>
            <a:r>
              <a:rPr lang="en-US" sz="2000" dirty="0"/>
              <a:t>Chronic pulmonary disease </a:t>
            </a:r>
          </a:p>
          <a:p>
            <a:pPr lvl="1"/>
            <a:r>
              <a:rPr lang="en-US" sz="2000" dirty="0"/>
              <a:t>Overweight or obese </a:t>
            </a:r>
          </a:p>
          <a:p>
            <a:pPr lvl="1"/>
            <a:r>
              <a:rPr lang="en-US" sz="2000" dirty="0"/>
              <a:t>Chronic kidney disease</a:t>
            </a:r>
          </a:p>
          <a:p>
            <a:pPr lvl="1"/>
            <a:r>
              <a:rPr lang="en-US" sz="2000" dirty="0"/>
              <a:t>Cardiovascular disease</a:t>
            </a:r>
          </a:p>
          <a:p>
            <a:pPr lvl="1"/>
            <a:r>
              <a:rPr lang="en-US" sz="2000" dirty="0"/>
              <a:t>Neurodevelopmental disorders</a:t>
            </a:r>
          </a:p>
          <a:p>
            <a:pPr lvl="1"/>
            <a:r>
              <a:rPr lang="en-US" sz="2000" dirty="0"/>
              <a:t>Medically related technologic dependence</a:t>
            </a:r>
          </a:p>
          <a:p>
            <a:pPr marL="457200" lvl="1" indent="0" algn="r">
              <a:buNone/>
            </a:pPr>
            <a:endParaRPr lang="en-US" sz="2000" dirty="0"/>
          </a:p>
          <a:p>
            <a:pPr lvl="1"/>
            <a:endParaRPr lang="en-US" sz="2000" dirty="0"/>
          </a:p>
        </p:txBody>
      </p:sp>
      <p:sp>
        <p:nvSpPr>
          <p:cNvPr id="5" name="TextBox 4">
            <a:extLst>
              <a:ext uri="{FF2B5EF4-FFF2-40B4-BE49-F238E27FC236}">
                <a16:creationId xmlns:a16="http://schemas.microsoft.com/office/drawing/2014/main" id="{34BA0A49-9AA9-4EF4-B6CD-125E7034170A}"/>
              </a:ext>
            </a:extLst>
          </p:cNvPr>
          <p:cNvSpPr txBox="1"/>
          <p:nvPr/>
        </p:nvSpPr>
        <p:spPr bwMode="auto">
          <a:xfrm>
            <a:off x="426879" y="6371004"/>
            <a:ext cx="493468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cdc.gov/coronavirus/2019-ncov/hcp/clinical-care/underlyingconditions.html</a:t>
            </a:r>
          </a:p>
        </p:txBody>
      </p:sp>
      <p:sp>
        <p:nvSpPr>
          <p:cNvPr id="3" name="TextBox 2">
            <a:extLst>
              <a:ext uri="{FF2B5EF4-FFF2-40B4-BE49-F238E27FC236}">
                <a16:creationId xmlns:a16="http://schemas.microsoft.com/office/drawing/2014/main" id="{AE2084B7-84C0-462C-A4E5-F61A7D62DFCF}"/>
              </a:ext>
            </a:extLst>
          </p:cNvPr>
          <p:cNvSpPr txBox="1"/>
          <p:nvPr/>
        </p:nvSpPr>
        <p:spPr bwMode="auto">
          <a:xfrm>
            <a:off x="1005507" y="1507573"/>
            <a:ext cx="441231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Covid-19 Death Risk Ratio for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Select </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Age Group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Comorbid Conditions</a:t>
            </a:r>
          </a:p>
        </p:txBody>
      </p:sp>
      <p:sp>
        <p:nvSpPr>
          <p:cNvPr id="9" name="TextBox 8">
            <a:extLst>
              <a:ext uri="{FF2B5EF4-FFF2-40B4-BE49-F238E27FC236}">
                <a16:creationId xmlns:a16="http://schemas.microsoft.com/office/drawing/2014/main" id="{49C0FB38-CB68-4C44-B3EC-94F3584C9C29}"/>
              </a:ext>
            </a:extLst>
          </p:cNvPr>
          <p:cNvSpPr txBox="1"/>
          <p:nvPr/>
        </p:nvSpPr>
        <p:spPr bwMode="auto">
          <a:xfrm>
            <a:off x="2374630" y="2372769"/>
            <a:ext cx="788998"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18-39 yr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40-49 yr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50-64 yr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65-74 yr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75-84 yr</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85+ yr</a:t>
            </a:r>
          </a:p>
        </p:txBody>
      </p:sp>
      <p:sp>
        <p:nvSpPr>
          <p:cNvPr id="21" name="TextBox 20">
            <a:extLst>
              <a:ext uri="{FF2B5EF4-FFF2-40B4-BE49-F238E27FC236}">
                <a16:creationId xmlns:a16="http://schemas.microsoft.com/office/drawing/2014/main" id="{53069A94-3095-425D-BC2C-D79671E02F17}"/>
              </a:ext>
            </a:extLst>
          </p:cNvPr>
          <p:cNvSpPr txBox="1"/>
          <p:nvPr/>
        </p:nvSpPr>
        <p:spPr bwMode="auto">
          <a:xfrm rot="16200000">
            <a:off x="1232089" y="2928131"/>
            <a:ext cx="1042080" cy="307777"/>
          </a:xfrm>
          <a:prstGeom prst="rect">
            <a:avLst/>
          </a:prstGeom>
          <a:solidFill>
            <a:schemeClr val="accent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Age Groups</a:t>
            </a:r>
          </a:p>
        </p:txBody>
      </p:sp>
      <p:sp>
        <p:nvSpPr>
          <p:cNvPr id="22" name="TextBox 21">
            <a:extLst>
              <a:ext uri="{FF2B5EF4-FFF2-40B4-BE49-F238E27FC236}">
                <a16:creationId xmlns:a16="http://schemas.microsoft.com/office/drawing/2014/main" id="{5BE25720-21B2-451C-BDAD-95C652D0BAC6}"/>
              </a:ext>
            </a:extLst>
          </p:cNvPr>
          <p:cNvSpPr txBox="1"/>
          <p:nvPr/>
        </p:nvSpPr>
        <p:spPr bwMode="auto">
          <a:xfrm rot="16200000">
            <a:off x="43419" y="4564244"/>
            <a:ext cx="1233031" cy="307777"/>
          </a:xfrm>
          <a:prstGeom prst="rect">
            <a:avLst/>
          </a:prstGeom>
          <a:solidFill>
            <a:schemeClr val="accent3"/>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Comorbidities</a:t>
            </a:r>
          </a:p>
        </p:txBody>
      </p:sp>
      <p:sp>
        <p:nvSpPr>
          <p:cNvPr id="23" name="TextBox 22">
            <a:extLst>
              <a:ext uri="{FF2B5EF4-FFF2-40B4-BE49-F238E27FC236}">
                <a16:creationId xmlns:a16="http://schemas.microsoft.com/office/drawing/2014/main" id="{5126AB81-68E8-4BA0-89C9-E97E661D7E23}"/>
              </a:ext>
            </a:extLst>
          </p:cNvPr>
          <p:cNvSpPr txBox="1"/>
          <p:nvPr/>
        </p:nvSpPr>
        <p:spPr bwMode="auto">
          <a:xfrm>
            <a:off x="748577" y="3670126"/>
            <a:ext cx="2460737" cy="2072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Obesity</a:t>
            </a:r>
          </a:p>
          <a:p>
            <a:pPr marL="0" marR="0" lvl="0" indent="0" algn="r"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Diabetes with complication</a:t>
            </a:r>
          </a:p>
          <a:p>
            <a:pPr marL="0" marR="0" lvl="0" indent="0" algn="r"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Chronic kidney disease</a:t>
            </a:r>
          </a:p>
          <a:p>
            <a:pPr marL="0" marR="0" lvl="0" indent="0" algn="r"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Chronic obstructive pulmonary</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disease and bronchiectasis</a:t>
            </a:r>
          </a:p>
          <a:p>
            <a:pPr marL="0" marR="0" lvl="0" indent="0" algn="r"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Neurocognitive disorders</a:t>
            </a:r>
          </a:p>
          <a:p>
            <a:pPr marL="0" marR="0" lvl="0" indent="0" algn="r"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Coronary atherosclerosis and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other heart disease</a:t>
            </a:r>
          </a:p>
        </p:txBody>
      </p:sp>
      <p:sp>
        <p:nvSpPr>
          <p:cNvPr id="24" name="Freeform: Shape 23">
            <a:extLst>
              <a:ext uri="{FF2B5EF4-FFF2-40B4-BE49-F238E27FC236}">
                <a16:creationId xmlns:a16="http://schemas.microsoft.com/office/drawing/2014/main" id="{5710B4D9-E710-4AF9-BC5B-9F94EA246B2E}"/>
              </a:ext>
            </a:extLst>
          </p:cNvPr>
          <p:cNvSpPr/>
          <p:nvPr/>
        </p:nvSpPr>
        <p:spPr bwMode="auto">
          <a:xfrm>
            <a:off x="3225800" y="2243667"/>
            <a:ext cx="2857500" cy="3498819"/>
          </a:xfrm>
          <a:custGeom>
            <a:avLst/>
            <a:gdLst>
              <a:gd name="connsiteX0" fmla="*/ 0 w 2857500"/>
              <a:gd name="connsiteY0" fmla="*/ 0 h 2844800"/>
              <a:gd name="connsiteX1" fmla="*/ 0 w 2857500"/>
              <a:gd name="connsiteY1" fmla="*/ 2844800 h 2844800"/>
              <a:gd name="connsiteX2" fmla="*/ 2857500 w 2857500"/>
              <a:gd name="connsiteY2" fmla="*/ 2844800 h 2844800"/>
            </a:gdLst>
            <a:ahLst/>
            <a:cxnLst>
              <a:cxn ang="0">
                <a:pos x="connsiteX0" y="connsiteY0"/>
              </a:cxn>
              <a:cxn ang="0">
                <a:pos x="connsiteX1" y="connsiteY1"/>
              </a:cxn>
              <a:cxn ang="0">
                <a:pos x="connsiteX2" y="connsiteY2"/>
              </a:cxn>
            </a:cxnLst>
            <a:rect l="l" t="t" r="r" b="b"/>
            <a:pathLst>
              <a:path w="2857500" h="2844800">
                <a:moveTo>
                  <a:pt x="0" y="0"/>
                </a:moveTo>
                <a:lnTo>
                  <a:pt x="0" y="2844800"/>
                </a:lnTo>
                <a:lnTo>
                  <a:pt x="2857500" y="2844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7" name="Straight Connector 26">
            <a:extLst>
              <a:ext uri="{FF2B5EF4-FFF2-40B4-BE49-F238E27FC236}">
                <a16:creationId xmlns:a16="http://schemas.microsoft.com/office/drawing/2014/main" id="{49577C01-EB24-47E6-943F-442D0FBE0C50}"/>
              </a:ext>
            </a:extLst>
          </p:cNvPr>
          <p:cNvCxnSpPr>
            <a:cxnSpLocks/>
          </p:cNvCxnSpPr>
          <p:nvPr/>
        </p:nvCxnSpPr>
        <p:spPr bwMode="auto">
          <a:xfrm flipH="1">
            <a:off x="3225800" y="2516210"/>
            <a:ext cx="209526" cy="0"/>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08A8FE3-3E99-4C30-B9B9-AD5BDBD955B8}"/>
              </a:ext>
            </a:extLst>
          </p:cNvPr>
          <p:cNvCxnSpPr>
            <a:cxnSpLocks/>
          </p:cNvCxnSpPr>
          <p:nvPr/>
        </p:nvCxnSpPr>
        <p:spPr bwMode="auto">
          <a:xfrm flipH="1">
            <a:off x="3225800" y="2732111"/>
            <a:ext cx="495300" cy="0"/>
          </a:xfrm>
          <a:prstGeom prst="line">
            <a:avLst/>
          </a:prstGeom>
          <a:noFill/>
          <a:ln w="28575" cap="flat" cmpd="sng" algn="ctr">
            <a:solidFill>
              <a:schemeClr val="accent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7C9C04E9-0407-4E6F-8A72-AE606BDA2AA7}"/>
              </a:ext>
            </a:extLst>
          </p:cNvPr>
          <p:cNvSpPr txBox="1"/>
          <p:nvPr/>
        </p:nvSpPr>
        <p:spPr bwMode="auto">
          <a:xfrm>
            <a:off x="3653262" y="2570242"/>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2.2</a:t>
            </a:r>
          </a:p>
        </p:txBody>
      </p:sp>
      <p:cxnSp>
        <p:nvCxnSpPr>
          <p:cNvPr id="33" name="Straight Connector 32">
            <a:extLst>
              <a:ext uri="{FF2B5EF4-FFF2-40B4-BE49-F238E27FC236}">
                <a16:creationId xmlns:a16="http://schemas.microsoft.com/office/drawing/2014/main" id="{A8683127-FE76-4B16-BB6E-255973591738}"/>
              </a:ext>
            </a:extLst>
          </p:cNvPr>
          <p:cNvCxnSpPr>
            <a:cxnSpLocks/>
          </p:cNvCxnSpPr>
          <p:nvPr/>
        </p:nvCxnSpPr>
        <p:spPr bwMode="auto">
          <a:xfrm flipH="1">
            <a:off x="3225800" y="2944242"/>
            <a:ext cx="1022350" cy="0"/>
          </a:xfrm>
          <a:prstGeom prst="line">
            <a:avLst/>
          </a:prstGeom>
          <a:noFill/>
          <a:ln w="28575" cap="flat" cmpd="sng" algn="ctr">
            <a:solidFill>
              <a:schemeClr val="accent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A3D4A03F-64AD-426D-BF35-1B3E3CE21E56}"/>
              </a:ext>
            </a:extLst>
          </p:cNvPr>
          <p:cNvSpPr txBox="1"/>
          <p:nvPr/>
        </p:nvSpPr>
        <p:spPr bwMode="auto">
          <a:xfrm>
            <a:off x="4179824" y="2782373"/>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4.3</a:t>
            </a:r>
          </a:p>
        </p:txBody>
      </p:sp>
      <p:cxnSp>
        <p:nvCxnSpPr>
          <p:cNvPr id="36" name="Straight Connector 35">
            <a:extLst>
              <a:ext uri="{FF2B5EF4-FFF2-40B4-BE49-F238E27FC236}">
                <a16:creationId xmlns:a16="http://schemas.microsoft.com/office/drawing/2014/main" id="{6F53DC02-E431-4CCF-9135-4395BB1F51D0}"/>
              </a:ext>
            </a:extLst>
          </p:cNvPr>
          <p:cNvCxnSpPr>
            <a:cxnSpLocks/>
          </p:cNvCxnSpPr>
          <p:nvPr/>
        </p:nvCxnSpPr>
        <p:spPr bwMode="auto">
          <a:xfrm flipH="1">
            <a:off x="3225800" y="3155962"/>
            <a:ext cx="1622425" cy="0"/>
          </a:xfrm>
          <a:prstGeom prst="line">
            <a:avLst/>
          </a:prstGeom>
          <a:noFill/>
          <a:ln w="28575" cap="flat" cmpd="sng" algn="ctr">
            <a:solidFill>
              <a:schemeClr val="accent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0F235484-586F-458E-8000-7F3DC579B7B2}"/>
              </a:ext>
            </a:extLst>
          </p:cNvPr>
          <p:cNvSpPr txBox="1"/>
          <p:nvPr/>
        </p:nvSpPr>
        <p:spPr bwMode="auto">
          <a:xfrm>
            <a:off x="4774134" y="2994093"/>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6.7</a:t>
            </a:r>
          </a:p>
        </p:txBody>
      </p:sp>
      <p:cxnSp>
        <p:nvCxnSpPr>
          <p:cNvPr id="40" name="Straight Connector 39">
            <a:extLst>
              <a:ext uri="{FF2B5EF4-FFF2-40B4-BE49-F238E27FC236}">
                <a16:creationId xmlns:a16="http://schemas.microsoft.com/office/drawing/2014/main" id="{35D8D41D-32A0-49A6-A7C9-47B82A68FBF0}"/>
              </a:ext>
            </a:extLst>
          </p:cNvPr>
          <p:cNvCxnSpPr>
            <a:cxnSpLocks/>
          </p:cNvCxnSpPr>
          <p:nvPr/>
        </p:nvCxnSpPr>
        <p:spPr bwMode="auto">
          <a:xfrm flipH="1">
            <a:off x="3225801" y="3371429"/>
            <a:ext cx="2079624" cy="0"/>
          </a:xfrm>
          <a:prstGeom prst="line">
            <a:avLst/>
          </a:prstGeom>
          <a:noFill/>
          <a:ln w="28575" cap="flat" cmpd="sng" algn="ctr">
            <a:solidFill>
              <a:schemeClr val="accent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7A2DB780-88E5-4141-9B9D-339A2110F04C}"/>
              </a:ext>
            </a:extLst>
          </p:cNvPr>
          <p:cNvSpPr txBox="1"/>
          <p:nvPr/>
        </p:nvSpPr>
        <p:spPr bwMode="auto">
          <a:xfrm>
            <a:off x="5228304" y="320956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8.5</a:t>
            </a:r>
          </a:p>
        </p:txBody>
      </p:sp>
      <p:cxnSp>
        <p:nvCxnSpPr>
          <p:cNvPr id="43" name="Straight Connector 42">
            <a:extLst>
              <a:ext uri="{FF2B5EF4-FFF2-40B4-BE49-F238E27FC236}">
                <a16:creationId xmlns:a16="http://schemas.microsoft.com/office/drawing/2014/main" id="{09960ADC-305A-491B-AE7B-3D4C783668D7}"/>
              </a:ext>
            </a:extLst>
          </p:cNvPr>
          <p:cNvCxnSpPr>
            <a:cxnSpLocks/>
          </p:cNvCxnSpPr>
          <p:nvPr/>
        </p:nvCxnSpPr>
        <p:spPr bwMode="auto">
          <a:xfrm flipH="1">
            <a:off x="3225801" y="3612091"/>
            <a:ext cx="2591404" cy="0"/>
          </a:xfrm>
          <a:prstGeom prst="line">
            <a:avLst/>
          </a:prstGeom>
          <a:noFill/>
          <a:ln w="28575" cap="flat" cmpd="sng" algn="ctr">
            <a:solidFill>
              <a:schemeClr val="accent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704B82F3-B8C1-4EAD-8F1B-43C82C4A814D}"/>
              </a:ext>
            </a:extLst>
          </p:cNvPr>
          <p:cNvSpPr txBox="1"/>
          <p:nvPr/>
        </p:nvSpPr>
        <p:spPr bwMode="auto">
          <a:xfrm>
            <a:off x="5717659" y="3454455"/>
            <a:ext cx="5068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10.6</a:t>
            </a:r>
          </a:p>
        </p:txBody>
      </p:sp>
      <p:cxnSp>
        <p:nvCxnSpPr>
          <p:cNvPr id="46" name="Straight Connector 45">
            <a:extLst>
              <a:ext uri="{FF2B5EF4-FFF2-40B4-BE49-F238E27FC236}">
                <a16:creationId xmlns:a16="http://schemas.microsoft.com/office/drawing/2014/main" id="{791ADFBD-8E56-4750-8A8D-1890F7A418A5}"/>
              </a:ext>
            </a:extLst>
          </p:cNvPr>
          <p:cNvCxnSpPr>
            <a:cxnSpLocks/>
          </p:cNvCxnSpPr>
          <p:nvPr/>
        </p:nvCxnSpPr>
        <p:spPr bwMode="auto">
          <a:xfrm flipH="1">
            <a:off x="3225800" y="3837328"/>
            <a:ext cx="247650" cy="0"/>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9106B51-F48C-492E-B335-DDB194E4A85D}"/>
              </a:ext>
            </a:extLst>
          </p:cNvPr>
          <p:cNvCxnSpPr>
            <a:cxnSpLocks/>
          </p:cNvCxnSpPr>
          <p:nvPr/>
        </p:nvCxnSpPr>
        <p:spPr bwMode="auto">
          <a:xfrm flipH="1">
            <a:off x="3225800" y="4115055"/>
            <a:ext cx="247650" cy="0"/>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59F473E-ABE7-4D5E-90FD-A331A851C7E5}"/>
              </a:ext>
            </a:extLst>
          </p:cNvPr>
          <p:cNvCxnSpPr>
            <a:cxnSpLocks/>
          </p:cNvCxnSpPr>
          <p:nvPr/>
        </p:nvCxnSpPr>
        <p:spPr bwMode="auto">
          <a:xfrm flipH="1">
            <a:off x="3225800" y="4381076"/>
            <a:ext cx="247650" cy="0"/>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611E49D-A128-420D-B42F-16168F1446B8}"/>
              </a:ext>
            </a:extLst>
          </p:cNvPr>
          <p:cNvCxnSpPr>
            <a:cxnSpLocks/>
          </p:cNvCxnSpPr>
          <p:nvPr/>
        </p:nvCxnSpPr>
        <p:spPr bwMode="auto">
          <a:xfrm flipH="1">
            <a:off x="3225800" y="4721547"/>
            <a:ext cx="247650" cy="0"/>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C0DFA3E-2C6E-4129-AD8D-3EF8974611EE}"/>
              </a:ext>
            </a:extLst>
          </p:cNvPr>
          <p:cNvCxnSpPr>
            <a:cxnSpLocks/>
          </p:cNvCxnSpPr>
          <p:nvPr/>
        </p:nvCxnSpPr>
        <p:spPr bwMode="auto">
          <a:xfrm flipH="1">
            <a:off x="3225800" y="5113443"/>
            <a:ext cx="247650" cy="0"/>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249F6BF-DBBD-44A9-B796-CE54A68AF912}"/>
              </a:ext>
            </a:extLst>
          </p:cNvPr>
          <p:cNvCxnSpPr>
            <a:cxnSpLocks/>
          </p:cNvCxnSpPr>
          <p:nvPr/>
        </p:nvCxnSpPr>
        <p:spPr bwMode="auto">
          <a:xfrm flipH="1" flipV="1">
            <a:off x="3225800" y="5478625"/>
            <a:ext cx="203200" cy="3950"/>
          </a:xfrm>
          <a:prstGeom prst="line">
            <a:avLst/>
          </a:prstGeom>
          <a:noFill/>
          <a:ln w="28575" cap="flat" cmpd="sng" algn="ctr">
            <a:solidFill>
              <a:schemeClr val="accent3"/>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78BF5F8F-555C-46BF-9A41-01F4EAEE3AA9}"/>
              </a:ext>
            </a:extLst>
          </p:cNvPr>
          <p:cNvSpPr txBox="1"/>
          <p:nvPr/>
        </p:nvSpPr>
        <p:spPr bwMode="auto">
          <a:xfrm>
            <a:off x="3022429" y="5856328"/>
            <a:ext cx="902042" cy="307777"/>
          </a:xfrm>
          <a:prstGeom prst="rect">
            <a:avLst/>
          </a:prstGeom>
          <a:solidFill>
            <a:schemeClr val="tx1"/>
          </a:solidFill>
          <a:ln w="28575">
            <a:solidFill>
              <a:schemeClr val="tx2"/>
            </a:solidFill>
            <a:prstDash val="solid"/>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Ref (1.00)</a:t>
            </a:r>
          </a:p>
        </p:txBody>
      </p:sp>
      <p:sp>
        <p:nvSpPr>
          <p:cNvPr id="61" name="Oval 60">
            <a:extLst>
              <a:ext uri="{FF2B5EF4-FFF2-40B4-BE49-F238E27FC236}">
                <a16:creationId xmlns:a16="http://schemas.microsoft.com/office/drawing/2014/main" id="{A4FD53BC-944E-47BC-B55F-697EE29D5DEA}"/>
              </a:ext>
            </a:extLst>
          </p:cNvPr>
          <p:cNvSpPr/>
          <p:nvPr/>
        </p:nvSpPr>
        <p:spPr bwMode="auto">
          <a:xfrm>
            <a:off x="3417139" y="2354617"/>
            <a:ext cx="298843" cy="298843"/>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TextBox 30">
            <a:extLst>
              <a:ext uri="{FF2B5EF4-FFF2-40B4-BE49-F238E27FC236}">
                <a16:creationId xmlns:a16="http://schemas.microsoft.com/office/drawing/2014/main" id="{543B6087-0CA8-4ADA-9282-A22352497862}"/>
              </a:ext>
            </a:extLst>
          </p:cNvPr>
          <p:cNvSpPr txBox="1"/>
          <p:nvPr/>
        </p:nvSpPr>
        <p:spPr bwMode="auto">
          <a:xfrm>
            <a:off x="3365114" y="2353945"/>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a:t>
            </a:r>
          </a:p>
        </p:txBody>
      </p:sp>
      <p:grpSp>
        <p:nvGrpSpPr>
          <p:cNvPr id="70" name="Group 69">
            <a:extLst>
              <a:ext uri="{FF2B5EF4-FFF2-40B4-BE49-F238E27FC236}">
                <a16:creationId xmlns:a16="http://schemas.microsoft.com/office/drawing/2014/main" id="{78004C77-25E4-40A1-B671-76FBC0DF2E8D}"/>
              </a:ext>
            </a:extLst>
          </p:cNvPr>
          <p:cNvGrpSpPr/>
          <p:nvPr/>
        </p:nvGrpSpPr>
        <p:grpSpPr>
          <a:xfrm>
            <a:off x="3416507" y="3690290"/>
            <a:ext cx="415498" cy="307777"/>
            <a:chOff x="3416507" y="3685210"/>
            <a:chExt cx="415498" cy="307777"/>
          </a:xfrm>
        </p:grpSpPr>
        <p:sp>
          <p:nvSpPr>
            <p:cNvPr id="69" name="Oval 68">
              <a:extLst>
                <a:ext uri="{FF2B5EF4-FFF2-40B4-BE49-F238E27FC236}">
                  <a16:creationId xmlns:a16="http://schemas.microsoft.com/office/drawing/2014/main" id="{C715D742-3AA8-494F-8EEF-4807C16C1760}"/>
                </a:ext>
              </a:extLst>
            </p:cNvPr>
            <p:cNvSpPr/>
            <p:nvPr/>
          </p:nvSpPr>
          <p:spPr bwMode="auto">
            <a:xfrm>
              <a:off x="3474835" y="3689676"/>
              <a:ext cx="298843" cy="298843"/>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TextBox 47">
              <a:extLst>
                <a:ext uri="{FF2B5EF4-FFF2-40B4-BE49-F238E27FC236}">
                  <a16:creationId xmlns:a16="http://schemas.microsoft.com/office/drawing/2014/main" id="{D0525108-66C3-4A3B-BD22-CA308E207787}"/>
                </a:ext>
              </a:extLst>
            </p:cNvPr>
            <p:cNvSpPr txBox="1"/>
            <p:nvPr/>
          </p:nvSpPr>
          <p:spPr bwMode="auto">
            <a:xfrm>
              <a:off x="3416507" y="368521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a:t>
              </a:r>
            </a:p>
          </p:txBody>
        </p:sp>
      </p:grpSp>
      <p:grpSp>
        <p:nvGrpSpPr>
          <p:cNvPr id="71" name="Group 70">
            <a:extLst>
              <a:ext uri="{FF2B5EF4-FFF2-40B4-BE49-F238E27FC236}">
                <a16:creationId xmlns:a16="http://schemas.microsoft.com/office/drawing/2014/main" id="{41ED8637-AA01-4A21-AFBD-4BDE27652815}"/>
              </a:ext>
            </a:extLst>
          </p:cNvPr>
          <p:cNvGrpSpPr/>
          <p:nvPr/>
        </p:nvGrpSpPr>
        <p:grpSpPr>
          <a:xfrm>
            <a:off x="3416507" y="3961167"/>
            <a:ext cx="415498" cy="307777"/>
            <a:chOff x="3416507" y="3685210"/>
            <a:chExt cx="415498" cy="307777"/>
          </a:xfrm>
        </p:grpSpPr>
        <p:sp>
          <p:nvSpPr>
            <p:cNvPr id="72" name="Oval 71">
              <a:extLst>
                <a:ext uri="{FF2B5EF4-FFF2-40B4-BE49-F238E27FC236}">
                  <a16:creationId xmlns:a16="http://schemas.microsoft.com/office/drawing/2014/main" id="{BF32F9CF-7E48-4500-B4C2-B1DF7E8115DB}"/>
                </a:ext>
              </a:extLst>
            </p:cNvPr>
            <p:cNvSpPr/>
            <p:nvPr/>
          </p:nvSpPr>
          <p:spPr bwMode="auto">
            <a:xfrm>
              <a:off x="3474835" y="3689676"/>
              <a:ext cx="298843" cy="298843"/>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TextBox 72">
              <a:extLst>
                <a:ext uri="{FF2B5EF4-FFF2-40B4-BE49-F238E27FC236}">
                  <a16:creationId xmlns:a16="http://schemas.microsoft.com/office/drawing/2014/main" id="{5C84DCE6-C1C9-4069-964B-D7FF1EA8CCDC}"/>
                </a:ext>
              </a:extLst>
            </p:cNvPr>
            <p:cNvSpPr txBox="1"/>
            <p:nvPr/>
          </p:nvSpPr>
          <p:spPr bwMode="auto">
            <a:xfrm>
              <a:off x="3416507" y="368521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a:t>
              </a:r>
            </a:p>
          </p:txBody>
        </p:sp>
      </p:grpSp>
      <p:grpSp>
        <p:nvGrpSpPr>
          <p:cNvPr id="74" name="Group 73">
            <a:extLst>
              <a:ext uri="{FF2B5EF4-FFF2-40B4-BE49-F238E27FC236}">
                <a16:creationId xmlns:a16="http://schemas.microsoft.com/office/drawing/2014/main" id="{D1F6F243-1409-4DC3-B471-86A2F5D568F2}"/>
              </a:ext>
            </a:extLst>
          </p:cNvPr>
          <p:cNvGrpSpPr/>
          <p:nvPr/>
        </p:nvGrpSpPr>
        <p:grpSpPr>
          <a:xfrm>
            <a:off x="3396187" y="4224593"/>
            <a:ext cx="415498" cy="307777"/>
            <a:chOff x="3416507" y="3685210"/>
            <a:chExt cx="415498" cy="307777"/>
          </a:xfrm>
        </p:grpSpPr>
        <p:sp>
          <p:nvSpPr>
            <p:cNvPr id="75" name="Oval 74">
              <a:extLst>
                <a:ext uri="{FF2B5EF4-FFF2-40B4-BE49-F238E27FC236}">
                  <a16:creationId xmlns:a16="http://schemas.microsoft.com/office/drawing/2014/main" id="{BA6239DB-149E-4A67-AFAC-49AC4FFBCB35}"/>
                </a:ext>
              </a:extLst>
            </p:cNvPr>
            <p:cNvSpPr/>
            <p:nvPr/>
          </p:nvSpPr>
          <p:spPr bwMode="auto">
            <a:xfrm>
              <a:off x="3474835" y="3689676"/>
              <a:ext cx="298843" cy="298843"/>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21618BEF-8DAB-46D3-AA4C-C825251F08FA}"/>
                </a:ext>
              </a:extLst>
            </p:cNvPr>
            <p:cNvSpPr txBox="1"/>
            <p:nvPr/>
          </p:nvSpPr>
          <p:spPr bwMode="auto">
            <a:xfrm>
              <a:off x="3416507" y="368521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a:t>
              </a:r>
            </a:p>
          </p:txBody>
        </p:sp>
      </p:grpSp>
      <p:grpSp>
        <p:nvGrpSpPr>
          <p:cNvPr id="77" name="Group 76">
            <a:extLst>
              <a:ext uri="{FF2B5EF4-FFF2-40B4-BE49-F238E27FC236}">
                <a16:creationId xmlns:a16="http://schemas.microsoft.com/office/drawing/2014/main" id="{5FC10DAA-E15C-4032-9654-A78C102724DA}"/>
              </a:ext>
            </a:extLst>
          </p:cNvPr>
          <p:cNvGrpSpPr/>
          <p:nvPr/>
        </p:nvGrpSpPr>
        <p:grpSpPr>
          <a:xfrm>
            <a:off x="3396187" y="4564246"/>
            <a:ext cx="415498" cy="307777"/>
            <a:chOff x="3416507" y="3685210"/>
            <a:chExt cx="415498" cy="307777"/>
          </a:xfrm>
        </p:grpSpPr>
        <p:sp>
          <p:nvSpPr>
            <p:cNvPr id="78" name="Oval 77">
              <a:extLst>
                <a:ext uri="{FF2B5EF4-FFF2-40B4-BE49-F238E27FC236}">
                  <a16:creationId xmlns:a16="http://schemas.microsoft.com/office/drawing/2014/main" id="{1CC3FD6A-F329-48DA-B9DE-B8FEDA0BF7D9}"/>
                </a:ext>
              </a:extLst>
            </p:cNvPr>
            <p:cNvSpPr/>
            <p:nvPr/>
          </p:nvSpPr>
          <p:spPr bwMode="auto">
            <a:xfrm>
              <a:off x="3474835" y="3689676"/>
              <a:ext cx="298843" cy="298843"/>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TextBox 78">
              <a:extLst>
                <a:ext uri="{FF2B5EF4-FFF2-40B4-BE49-F238E27FC236}">
                  <a16:creationId xmlns:a16="http://schemas.microsoft.com/office/drawing/2014/main" id="{50F5B92B-86E6-4DB1-B883-F3EC90966074}"/>
                </a:ext>
              </a:extLst>
            </p:cNvPr>
            <p:cNvSpPr txBox="1"/>
            <p:nvPr/>
          </p:nvSpPr>
          <p:spPr bwMode="auto">
            <a:xfrm>
              <a:off x="3416507" y="368521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a:t>
              </a:r>
            </a:p>
          </p:txBody>
        </p:sp>
      </p:grpSp>
      <p:grpSp>
        <p:nvGrpSpPr>
          <p:cNvPr id="80" name="Group 79">
            <a:extLst>
              <a:ext uri="{FF2B5EF4-FFF2-40B4-BE49-F238E27FC236}">
                <a16:creationId xmlns:a16="http://schemas.microsoft.com/office/drawing/2014/main" id="{68DEFE05-E980-477C-A23F-AD6CEFD8D2E4}"/>
              </a:ext>
            </a:extLst>
          </p:cNvPr>
          <p:cNvGrpSpPr/>
          <p:nvPr/>
        </p:nvGrpSpPr>
        <p:grpSpPr>
          <a:xfrm>
            <a:off x="3396187" y="4975756"/>
            <a:ext cx="415498" cy="307777"/>
            <a:chOff x="3416507" y="3685210"/>
            <a:chExt cx="415498" cy="307777"/>
          </a:xfrm>
        </p:grpSpPr>
        <p:sp>
          <p:nvSpPr>
            <p:cNvPr id="81" name="Oval 80">
              <a:extLst>
                <a:ext uri="{FF2B5EF4-FFF2-40B4-BE49-F238E27FC236}">
                  <a16:creationId xmlns:a16="http://schemas.microsoft.com/office/drawing/2014/main" id="{B77C7286-3EC5-46E2-98E4-C10CB3A6C87B}"/>
                </a:ext>
              </a:extLst>
            </p:cNvPr>
            <p:cNvSpPr/>
            <p:nvPr/>
          </p:nvSpPr>
          <p:spPr bwMode="auto">
            <a:xfrm>
              <a:off x="3474835" y="3689676"/>
              <a:ext cx="298843" cy="298843"/>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TextBox 81">
              <a:extLst>
                <a:ext uri="{FF2B5EF4-FFF2-40B4-BE49-F238E27FC236}">
                  <a16:creationId xmlns:a16="http://schemas.microsoft.com/office/drawing/2014/main" id="{E7D41F39-A981-478C-8C16-8F8A41AF4B99}"/>
                </a:ext>
              </a:extLst>
            </p:cNvPr>
            <p:cNvSpPr txBox="1"/>
            <p:nvPr/>
          </p:nvSpPr>
          <p:spPr bwMode="auto">
            <a:xfrm>
              <a:off x="3416507" y="368521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a:t>
              </a:r>
            </a:p>
          </p:txBody>
        </p:sp>
      </p:grpSp>
      <p:grpSp>
        <p:nvGrpSpPr>
          <p:cNvPr id="83" name="Group 82">
            <a:extLst>
              <a:ext uri="{FF2B5EF4-FFF2-40B4-BE49-F238E27FC236}">
                <a16:creationId xmlns:a16="http://schemas.microsoft.com/office/drawing/2014/main" id="{2DCFEF92-5241-4D30-9573-66FEA2F46652}"/>
              </a:ext>
            </a:extLst>
          </p:cNvPr>
          <p:cNvGrpSpPr/>
          <p:nvPr/>
        </p:nvGrpSpPr>
        <p:grpSpPr>
          <a:xfrm>
            <a:off x="3359303" y="5321167"/>
            <a:ext cx="415498" cy="307777"/>
            <a:chOff x="3416507" y="3685210"/>
            <a:chExt cx="415498" cy="307777"/>
          </a:xfrm>
        </p:grpSpPr>
        <p:sp>
          <p:nvSpPr>
            <p:cNvPr id="84" name="Oval 83">
              <a:extLst>
                <a:ext uri="{FF2B5EF4-FFF2-40B4-BE49-F238E27FC236}">
                  <a16:creationId xmlns:a16="http://schemas.microsoft.com/office/drawing/2014/main" id="{7E094C3E-95D6-415D-B8C6-772E9883F027}"/>
                </a:ext>
              </a:extLst>
            </p:cNvPr>
            <p:cNvSpPr/>
            <p:nvPr/>
          </p:nvSpPr>
          <p:spPr bwMode="auto">
            <a:xfrm>
              <a:off x="3474835" y="3689676"/>
              <a:ext cx="298843" cy="298843"/>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TextBox 84">
              <a:extLst>
                <a:ext uri="{FF2B5EF4-FFF2-40B4-BE49-F238E27FC236}">
                  <a16:creationId xmlns:a16="http://schemas.microsoft.com/office/drawing/2014/main" id="{9A39450E-3E4F-4B61-8474-C97ADAE6B235}"/>
                </a:ext>
              </a:extLst>
            </p:cNvPr>
            <p:cNvSpPr txBox="1"/>
            <p:nvPr/>
          </p:nvSpPr>
          <p:spPr bwMode="auto">
            <a:xfrm>
              <a:off x="3416507" y="3685210"/>
              <a:ext cx="415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1.1</a:t>
              </a:r>
            </a:p>
          </p:txBody>
        </p:sp>
      </p:grpSp>
      <p:grpSp>
        <p:nvGrpSpPr>
          <p:cNvPr id="99" name="Group 98">
            <a:extLst>
              <a:ext uri="{FF2B5EF4-FFF2-40B4-BE49-F238E27FC236}">
                <a16:creationId xmlns:a16="http://schemas.microsoft.com/office/drawing/2014/main" id="{87860A58-DBF1-4A96-8995-8D62EB1AF224}"/>
              </a:ext>
            </a:extLst>
          </p:cNvPr>
          <p:cNvGrpSpPr/>
          <p:nvPr/>
        </p:nvGrpSpPr>
        <p:grpSpPr>
          <a:xfrm>
            <a:off x="3150412" y="2424860"/>
            <a:ext cx="79221" cy="1283682"/>
            <a:chOff x="2961112" y="2424860"/>
            <a:chExt cx="1236133" cy="1283682"/>
          </a:xfrm>
        </p:grpSpPr>
        <p:cxnSp>
          <p:nvCxnSpPr>
            <p:cNvPr id="92" name="Straight Connector 91">
              <a:extLst>
                <a:ext uri="{FF2B5EF4-FFF2-40B4-BE49-F238E27FC236}">
                  <a16:creationId xmlns:a16="http://schemas.microsoft.com/office/drawing/2014/main" id="{F28DB22C-E675-4BFC-85A2-4CD8378C1C01}"/>
                </a:ext>
              </a:extLst>
            </p:cNvPr>
            <p:cNvCxnSpPr>
              <a:cxnSpLocks/>
            </p:cNvCxnSpPr>
            <p:nvPr/>
          </p:nvCxnSpPr>
          <p:spPr bwMode="auto">
            <a:xfrm>
              <a:off x="2961112" y="2653460"/>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7BA5644-B781-49BA-9877-BD106023ADB1}"/>
                </a:ext>
              </a:extLst>
            </p:cNvPr>
            <p:cNvCxnSpPr>
              <a:cxnSpLocks/>
            </p:cNvCxnSpPr>
            <p:nvPr/>
          </p:nvCxnSpPr>
          <p:spPr bwMode="auto">
            <a:xfrm>
              <a:off x="2961112" y="2854544"/>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B621219-6FC6-44BF-A0C5-A7B145EEC285}"/>
                </a:ext>
              </a:extLst>
            </p:cNvPr>
            <p:cNvCxnSpPr>
              <a:cxnSpLocks/>
            </p:cNvCxnSpPr>
            <p:nvPr/>
          </p:nvCxnSpPr>
          <p:spPr bwMode="auto">
            <a:xfrm>
              <a:off x="2961112" y="3066211"/>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89ED074-9BC7-46FF-BBEE-6AB1768CA6C2}"/>
                </a:ext>
              </a:extLst>
            </p:cNvPr>
            <p:cNvCxnSpPr>
              <a:cxnSpLocks/>
            </p:cNvCxnSpPr>
            <p:nvPr/>
          </p:nvCxnSpPr>
          <p:spPr bwMode="auto">
            <a:xfrm>
              <a:off x="2961112" y="3277877"/>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0DA9316-B5A5-4BD8-8C9C-94C68DF4A4B7}"/>
                </a:ext>
              </a:extLst>
            </p:cNvPr>
            <p:cNvCxnSpPr>
              <a:cxnSpLocks/>
            </p:cNvCxnSpPr>
            <p:nvPr/>
          </p:nvCxnSpPr>
          <p:spPr bwMode="auto">
            <a:xfrm>
              <a:off x="2961112" y="3512869"/>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5226812-CDBF-4C0A-9756-ACB710C0EEC7}"/>
                </a:ext>
              </a:extLst>
            </p:cNvPr>
            <p:cNvCxnSpPr>
              <a:cxnSpLocks/>
            </p:cNvCxnSpPr>
            <p:nvPr/>
          </p:nvCxnSpPr>
          <p:spPr bwMode="auto">
            <a:xfrm>
              <a:off x="2961112" y="3708542"/>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5ACB8E4-9048-4428-82A4-8A4A56B2AE1C}"/>
                </a:ext>
              </a:extLst>
            </p:cNvPr>
            <p:cNvCxnSpPr>
              <a:cxnSpLocks/>
            </p:cNvCxnSpPr>
            <p:nvPr/>
          </p:nvCxnSpPr>
          <p:spPr bwMode="auto">
            <a:xfrm>
              <a:off x="2961112" y="2424860"/>
              <a:ext cx="12361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46EB1C04-3283-4165-B5A7-630038ACF40F}"/>
              </a:ext>
            </a:extLst>
          </p:cNvPr>
          <p:cNvGrpSpPr/>
          <p:nvPr/>
        </p:nvGrpSpPr>
        <p:grpSpPr>
          <a:xfrm>
            <a:off x="3150412" y="3981783"/>
            <a:ext cx="87408" cy="1760703"/>
            <a:chOff x="2961112" y="2424860"/>
            <a:chExt cx="1236133" cy="1599433"/>
          </a:xfrm>
        </p:grpSpPr>
        <p:cxnSp>
          <p:nvCxnSpPr>
            <p:cNvPr id="101" name="Straight Connector 100">
              <a:extLst>
                <a:ext uri="{FF2B5EF4-FFF2-40B4-BE49-F238E27FC236}">
                  <a16:creationId xmlns:a16="http://schemas.microsoft.com/office/drawing/2014/main" id="{269E4E23-B3BB-4BEE-9922-B88A4DED37E6}"/>
                </a:ext>
              </a:extLst>
            </p:cNvPr>
            <p:cNvCxnSpPr>
              <a:cxnSpLocks/>
            </p:cNvCxnSpPr>
            <p:nvPr/>
          </p:nvCxnSpPr>
          <p:spPr bwMode="auto">
            <a:xfrm>
              <a:off x="2961112" y="2653460"/>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72D617C-A891-4D04-9292-1B5C3C2F11E4}"/>
                </a:ext>
              </a:extLst>
            </p:cNvPr>
            <p:cNvCxnSpPr>
              <a:cxnSpLocks/>
            </p:cNvCxnSpPr>
            <p:nvPr/>
          </p:nvCxnSpPr>
          <p:spPr bwMode="auto">
            <a:xfrm>
              <a:off x="2961112" y="2909664"/>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EA455130-94E2-4F0F-AB4D-D8187CEDD046}"/>
                </a:ext>
              </a:extLst>
            </p:cNvPr>
            <p:cNvCxnSpPr>
              <a:cxnSpLocks/>
            </p:cNvCxnSpPr>
            <p:nvPr/>
          </p:nvCxnSpPr>
          <p:spPr bwMode="auto">
            <a:xfrm>
              <a:off x="2961112" y="3316254"/>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9DF8281-B229-40AD-B44C-989570F29CB9}"/>
                </a:ext>
              </a:extLst>
            </p:cNvPr>
            <p:cNvCxnSpPr>
              <a:cxnSpLocks/>
            </p:cNvCxnSpPr>
            <p:nvPr/>
          </p:nvCxnSpPr>
          <p:spPr bwMode="auto">
            <a:xfrm>
              <a:off x="2961112" y="3567668"/>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9D04B4E-5756-4FA6-9086-7D0A4DF142DC}"/>
                </a:ext>
              </a:extLst>
            </p:cNvPr>
            <p:cNvCxnSpPr>
              <a:cxnSpLocks/>
            </p:cNvCxnSpPr>
            <p:nvPr/>
          </p:nvCxnSpPr>
          <p:spPr bwMode="auto">
            <a:xfrm>
              <a:off x="2961112" y="4024293"/>
              <a:ext cx="123613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BACD7E2-51D0-41CD-9D36-3AC5F70AA63E}"/>
                </a:ext>
              </a:extLst>
            </p:cNvPr>
            <p:cNvCxnSpPr>
              <a:cxnSpLocks/>
            </p:cNvCxnSpPr>
            <p:nvPr/>
          </p:nvCxnSpPr>
          <p:spPr bwMode="auto">
            <a:xfrm>
              <a:off x="2961112" y="2424860"/>
              <a:ext cx="12361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1">
            <a:extLst>
              <a:ext uri="{FF2B5EF4-FFF2-40B4-BE49-F238E27FC236}">
                <a16:creationId xmlns:a16="http://schemas.microsoft.com/office/drawing/2014/main" id="{3FC63506-C6C0-11BF-F643-249D42155B9A}"/>
              </a:ext>
            </a:extLst>
          </p:cNvPr>
          <p:cNvGrpSpPr>
            <a:grpSpLocks/>
          </p:cNvGrpSpPr>
          <p:nvPr/>
        </p:nvGrpSpPr>
        <p:grpSpPr bwMode="auto">
          <a:xfrm>
            <a:off x="9392911" y="6213768"/>
            <a:ext cx="2488502" cy="449064"/>
            <a:chOff x="9602074" y="3550251"/>
            <a:chExt cx="2488502" cy="449257"/>
          </a:xfrm>
        </p:grpSpPr>
        <p:pic>
          <p:nvPicPr>
            <p:cNvPr id="87" name="Picture 86">
              <a:extLst>
                <a:ext uri="{FF2B5EF4-FFF2-40B4-BE49-F238E27FC236}">
                  <a16:creationId xmlns:a16="http://schemas.microsoft.com/office/drawing/2014/main" id="{46944DE4-E6DB-5FE7-76DC-8DDDE23E4F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88" name="Rectangle 8">
              <a:extLst>
                <a:ext uri="{FF2B5EF4-FFF2-40B4-BE49-F238E27FC236}">
                  <a16:creationId xmlns:a16="http://schemas.microsoft.com/office/drawing/2014/main" id="{FC253384-873C-21D3-6AF5-0FB566BC439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825915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3BBFA-9D4E-48C7-BDEC-4AE4C107B355}"/>
              </a:ext>
            </a:extLst>
          </p:cNvPr>
          <p:cNvSpPr>
            <a:spLocks noGrp="1"/>
          </p:cNvSpPr>
          <p:nvPr>
            <p:ph type="title"/>
          </p:nvPr>
        </p:nvSpPr>
        <p:spPr/>
        <p:txBody>
          <a:bodyPr/>
          <a:lstStyle/>
          <a:p>
            <a:r>
              <a:rPr lang="en-US" dirty="0"/>
              <a:t>Medical Conditions That Increase Risk for Severe COVID-19</a:t>
            </a:r>
          </a:p>
        </p:txBody>
      </p:sp>
      <p:sp>
        <p:nvSpPr>
          <p:cNvPr id="3" name="Content Placeholder 2">
            <a:extLst>
              <a:ext uri="{FF2B5EF4-FFF2-40B4-BE49-F238E27FC236}">
                <a16:creationId xmlns:a16="http://schemas.microsoft.com/office/drawing/2014/main" id="{B7A7577C-6B4D-42AD-B7CC-EDEA280BC9E3}"/>
              </a:ext>
            </a:extLst>
          </p:cNvPr>
          <p:cNvSpPr>
            <a:spLocks noGrp="1"/>
          </p:cNvSpPr>
          <p:nvPr>
            <p:ph sz="half" idx="1"/>
          </p:nvPr>
        </p:nvSpPr>
        <p:spPr/>
        <p:txBody>
          <a:bodyPr/>
          <a:lstStyle/>
          <a:p>
            <a:r>
              <a:rPr lang="en-US" sz="2200" dirty="0"/>
              <a:t>Cancer</a:t>
            </a:r>
          </a:p>
          <a:p>
            <a:r>
              <a:rPr lang="en-US" sz="2200" dirty="0"/>
              <a:t>Cardiac disease</a:t>
            </a:r>
          </a:p>
          <a:p>
            <a:r>
              <a:rPr lang="en-US" sz="2200" dirty="0"/>
              <a:t>Chronic kidney or liver disease</a:t>
            </a:r>
          </a:p>
          <a:p>
            <a:r>
              <a:rPr lang="en-US" sz="2200" dirty="0"/>
              <a:t>Chronic lung disease</a:t>
            </a:r>
          </a:p>
          <a:p>
            <a:r>
              <a:rPr lang="en-US" sz="2200" dirty="0"/>
              <a:t>Dementia</a:t>
            </a:r>
          </a:p>
          <a:p>
            <a:r>
              <a:rPr lang="en-US" sz="2200" dirty="0"/>
              <a:t>Diabetes</a:t>
            </a:r>
          </a:p>
          <a:p>
            <a:r>
              <a:rPr lang="en-US" sz="2200" dirty="0"/>
              <a:t>Down syndrome</a:t>
            </a:r>
          </a:p>
          <a:p>
            <a:r>
              <a:rPr lang="en-US" sz="2200" dirty="0"/>
              <a:t>HIV infection</a:t>
            </a:r>
          </a:p>
          <a:p>
            <a:r>
              <a:rPr lang="en-US" sz="2200" dirty="0"/>
              <a:t>Immunocompromise</a:t>
            </a:r>
          </a:p>
          <a:p>
            <a:pPr marL="0" indent="0">
              <a:buNone/>
            </a:pPr>
            <a:endParaRPr lang="en-US" sz="2200" dirty="0"/>
          </a:p>
        </p:txBody>
      </p:sp>
      <p:sp>
        <p:nvSpPr>
          <p:cNvPr id="4" name="Content Placeholder 3">
            <a:extLst>
              <a:ext uri="{FF2B5EF4-FFF2-40B4-BE49-F238E27FC236}">
                <a16:creationId xmlns:a16="http://schemas.microsoft.com/office/drawing/2014/main" id="{E4FF5520-003E-4505-BDA5-18DC65F32D96}"/>
              </a:ext>
            </a:extLst>
          </p:cNvPr>
          <p:cNvSpPr>
            <a:spLocks noGrp="1"/>
          </p:cNvSpPr>
          <p:nvPr>
            <p:ph sz="half" idx="2"/>
          </p:nvPr>
        </p:nvSpPr>
        <p:spPr/>
        <p:txBody>
          <a:bodyPr/>
          <a:lstStyle/>
          <a:p>
            <a:r>
              <a:rPr lang="en-US" sz="2200" dirty="0"/>
              <a:t>Mental health conditions</a:t>
            </a:r>
          </a:p>
          <a:p>
            <a:r>
              <a:rPr lang="en-US" sz="2200" dirty="0"/>
              <a:t>Overweight or obesity</a:t>
            </a:r>
          </a:p>
          <a:p>
            <a:r>
              <a:rPr lang="en-US" sz="2200" dirty="0"/>
              <a:t>Pregnancy (current or recent)</a:t>
            </a:r>
          </a:p>
          <a:p>
            <a:r>
              <a:rPr lang="en-US" sz="2200" dirty="0"/>
              <a:t>Sickle cell disease or thalassemia</a:t>
            </a:r>
          </a:p>
          <a:p>
            <a:r>
              <a:rPr lang="en-US" sz="2200" dirty="0"/>
              <a:t>Smoking (current or former)</a:t>
            </a:r>
          </a:p>
          <a:p>
            <a:r>
              <a:rPr lang="en-US" sz="2200" dirty="0"/>
              <a:t>Solid organ or stem cell transplant</a:t>
            </a:r>
          </a:p>
          <a:p>
            <a:r>
              <a:rPr lang="en-US" sz="2200" dirty="0"/>
              <a:t>Stroke</a:t>
            </a:r>
          </a:p>
          <a:p>
            <a:r>
              <a:rPr lang="en-US" sz="2200" dirty="0"/>
              <a:t>Substance use disorder</a:t>
            </a:r>
          </a:p>
          <a:p>
            <a:r>
              <a:rPr lang="en-US" sz="2200" dirty="0"/>
              <a:t>Tuberculosis</a:t>
            </a:r>
          </a:p>
        </p:txBody>
      </p:sp>
      <p:sp>
        <p:nvSpPr>
          <p:cNvPr id="8" name="TextBox 7">
            <a:extLst>
              <a:ext uri="{FF2B5EF4-FFF2-40B4-BE49-F238E27FC236}">
                <a16:creationId xmlns:a16="http://schemas.microsoft.com/office/drawing/2014/main" id="{06832D6C-7CB2-48FA-8268-06719E5C3CF8}"/>
              </a:ext>
            </a:extLst>
          </p:cNvPr>
          <p:cNvSpPr txBox="1"/>
          <p:nvPr/>
        </p:nvSpPr>
        <p:spPr bwMode="auto">
          <a:xfrm>
            <a:off x="438309" y="6382879"/>
            <a:ext cx="605063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cdc.gov/coronavirus/2019-ncov/need-extra-precautions/people-with-medical-conditions.html</a:t>
            </a:r>
          </a:p>
        </p:txBody>
      </p:sp>
      <p:grpSp>
        <p:nvGrpSpPr>
          <p:cNvPr id="9" name="Group 1">
            <a:extLst>
              <a:ext uri="{FF2B5EF4-FFF2-40B4-BE49-F238E27FC236}">
                <a16:creationId xmlns:a16="http://schemas.microsoft.com/office/drawing/2014/main" id="{A3331321-0B67-B0B6-8F18-0A73B670B56B}"/>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D8530F4F-C2FC-2D1D-916B-8CAA21BA9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8714F2D0-CC17-5322-D976-3ECE432C198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369838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C2D0-989E-4883-A875-07DE868365D0}"/>
              </a:ext>
            </a:extLst>
          </p:cNvPr>
          <p:cNvSpPr>
            <a:spLocks noGrp="1"/>
          </p:cNvSpPr>
          <p:nvPr>
            <p:ph type="title"/>
          </p:nvPr>
        </p:nvSpPr>
        <p:spPr/>
        <p:txBody>
          <a:bodyPr/>
          <a:lstStyle/>
          <a:p>
            <a:r>
              <a:rPr lang="en-US" dirty="0"/>
              <a:t>Step 3: Choose Anti–SARS-CoV-2 Treatment Based </a:t>
            </a:r>
            <a:br>
              <a:rPr lang="en-US" dirty="0"/>
            </a:br>
            <a:r>
              <a:rPr lang="en-US" dirty="0"/>
              <a:t>on Availability and Patient Considerations</a:t>
            </a:r>
          </a:p>
        </p:txBody>
      </p:sp>
      <p:sp>
        <p:nvSpPr>
          <p:cNvPr id="18" name="Content Placeholder 2">
            <a:extLst>
              <a:ext uri="{FF2B5EF4-FFF2-40B4-BE49-F238E27FC236}">
                <a16:creationId xmlns:a16="http://schemas.microsoft.com/office/drawing/2014/main" id="{8F7B97BA-BDC8-CFAC-D099-D0E1DE96DF6B}"/>
              </a:ext>
            </a:extLst>
          </p:cNvPr>
          <p:cNvSpPr>
            <a:spLocks noGrp="1"/>
          </p:cNvSpPr>
          <p:nvPr>
            <p:ph idx="1"/>
          </p:nvPr>
        </p:nvSpPr>
        <p:spPr/>
        <p:txBody>
          <a:bodyPr/>
          <a:lstStyle/>
          <a:p>
            <a:r>
              <a:rPr lang="en-US" sz="1800" dirty="0"/>
              <a:t>For </a:t>
            </a:r>
            <a:r>
              <a:rPr lang="en-US" sz="1800" b="1" dirty="0" err="1"/>
              <a:t>nonhospitalized</a:t>
            </a:r>
            <a:r>
              <a:rPr lang="en-US" sz="1800" dirty="0"/>
              <a:t> patients with mild to moderate COVID-19 who are at high risk of progression to </a:t>
            </a:r>
            <a:br>
              <a:rPr lang="en-US" sz="1800" dirty="0"/>
            </a:br>
            <a:r>
              <a:rPr lang="en-US" sz="1800" dirty="0"/>
              <a:t>severe disease, consider these agents (</a:t>
            </a:r>
            <a:r>
              <a:rPr lang="en-US" sz="1800" b="1" dirty="0"/>
              <a:t>listed in order of preference</a:t>
            </a:r>
            <a:r>
              <a:rPr lang="en-US" sz="1800" dirty="0"/>
              <a:t>)</a:t>
            </a:r>
            <a:br>
              <a:rPr lang="en-US" sz="1800" dirty="0"/>
            </a:br>
            <a:endParaRPr lang="en-US" sz="1800" dirty="0"/>
          </a:p>
          <a:p>
            <a:pPr marL="0" indent="0">
              <a:buNone/>
            </a:pPr>
            <a:endParaRPr lang="en-US" sz="1800" dirty="0"/>
          </a:p>
          <a:p>
            <a:pPr marL="0" indent="0">
              <a:buNone/>
            </a:pPr>
            <a:endParaRPr lang="en-US" sz="1800" dirty="0"/>
          </a:p>
          <a:p>
            <a:endParaRPr lang="en-US" sz="1800" dirty="0"/>
          </a:p>
          <a:p>
            <a:endParaRPr lang="en-US" sz="1800" dirty="0"/>
          </a:p>
          <a:p>
            <a:endParaRPr lang="en-US" sz="1800" b="1" dirty="0"/>
          </a:p>
          <a:p>
            <a:endParaRPr lang="en-US" sz="1800" b="1" dirty="0"/>
          </a:p>
          <a:p>
            <a:r>
              <a:rPr lang="en-US" sz="1800" b="1" dirty="0"/>
              <a:t>Unvaccinated patients </a:t>
            </a:r>
            <a:r>
              <a:rPr lang="en-US" sz="1800" dirty="0"/>
              <a:t>likely to derive most benefit from COVID-19 antiviral agents </a:t>
            </a:r>
          </a:p>
          <a:p>
            <a:r>
              <a:rPr lang="en-US" sz="1800" dirty="0"/>
              <a:t>Clinical trials needed to determine potential role of </a:t>
            </a:r>
            <a:r>
              <a:rPr lang="en-US" sz="1800" b="1" dirty="0"/>
              <a:t>combination</a:t>
            </a:r>
            <a:r>
              <a:rPr lang="en-US" sz="1800" dirty="0"/>
              <a:t> therapy (with other antivirals or </a:t>
            </a:r>
            <a:br>
              <a:rPr lang="en-US" sz="1800" dirty="0"/>
            </a:br>
            <a:r>
              <a:rPr lang="en-US" sz="1800" dirty="0"/>
              <a:t>antivirals with monoclonal antibodies)</a:t>
            </a:r>
          </a:p>
          <a:p>
            <a:pPr marL="0" indent="0">
              <a:buNone/>
            </a:pPr>
            <a:endParaRPr lang="en-US" sz="1800" dirty="0"/>
          </a:p>
          <a:p>
            <a:endParaRPr lang="en-US" sz="1800" dirty="0"/>
          </a:p>
        </p:txBody>
      </p:sp>
      <p:sp>
        <p:nvSpPr>
          <p:cNvPr id="5" name="TextBox 4">
            <a:extLst>
              <a:ext uri="{FF2B5EF4-FFF2-40B4-BE49-F238E27FC236}">
                <a16:creationId xmlns:a16="http://schemas.microsoft.com/office/drawing/2014/main" id="{40BD6E86-2011-468C-91E1-66689DB44BF4}"/>
              </a:ext>
            </a:extLst>
          </p:cNvPr>
          <p:cNvSpPr txBox="1"/>
          <p:nvPr/>
        </p:nvSpPr>
        <p:spPr bwMode="auto">
          <a:xfrm>
            <a:off x="442242" y="6383867"/>
            <a:ext cx="70644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dirty="0">
                <a:solidFill>
                  <a:schemeClr val="bg2"/>
                </a:solidFill>
                <a:latin typeface="Calibri" panose="020F0502020204030204" pitchFamily="34" charset="0"/>
              </a:rPr>
              <a:t>covid19treatmentguidelines.nih.gov/therapies/statement-on-therapies-for-high-risk-nonhospitalized-patients/</a:t>
            </a:r>
            <a:endParaRPr lang="en-US" sz="1200" b="0" dirty="0">
              <a:solidFill>
                <a:schemeClr val="bg2"/>
              </a:solidFill>
              <a:latin typeface="Calibri" panose="020F0502020204030204" pitchFamily="34" charset="0"/>
            </a:endParaRPr>
          </a:p>
        </p:txBody>
      </p:sp>
      <p:graphicFrame>
        <p:nvGraphicFramePr>
          <p:cNvPr id="19" name="Table 5">
            <a:extLst>
              <a:ext uri="{FF2B5EF4-FFF2-40B4-BE49-F238E27FC236}">
                <a16:creationId xmlns:a16="http://schemas.microsoft.com/office/drawing/2014/main" id="{C621A0B3-9687-1026-8B79-CC14F84B5B11}"/>
              </a:ext>
            </a:extLst>
          </p:cNvPr>
          <p:cNvGraphicFramePr>
            <a:graphicFrameLocks/>
          </p:cNvGraphicFramePr>
          <p:nvPr>
            <p:extLst>
              <p:ext uri="{D42A27DB-BD31-4B8C-83A1-F6EECF244321}">
                <p14:modId xmlns:p14="http://schemas.microsoft.com/office/powerpoint/2010/main" val="2902933732"/>
              </p:ext>
            </p:extLst>
          </p:nvPr>
        </p:nvGraphicFramePr>
        <p:xfrm>
          <a:off x="723900" y="2172569"/>
          <a:ext cx="10782300" cy="2956560"/>
        </p:xfrm>
        <a:graphic>
          <a:graphicData uri="http://schemas.openxmlformats.org/drawingml/2006/table">
            <a:tbl>
              <a:tblPr firstRow="1" bandRow="1">
                <a:tableStyleId>{073A0DAA-6AF3-43AB-8588-CEC1D06C72B9}</a:tableStyleId>
              </a:tblPr>
              <a:tblGrid>
                <a:gridCol w="4098976">
                  <a:extLst>
                    <a:ext uri="{9D8B030D-6E8A-4147-A177-3AD203B41FA5}">
                      <a16:colId xmlns:a16="http://schemas.microsoft.com/office/drawing/2014/main" val="4027339758"/>
                    </a:ext>
                  </a:extLst>
                </a:gridCol>
                <a:gridCol w="1682901">
                  <a:extLst>
                    <a:ext uri="{9D8B030D-6E8A-4147-A177-3AD203B41FA5}">
                      <a16:colId xmlns:a16="http://schemas.microsoft.com/office/drawing/2014/main" val="2521710410"/>
                    </a:ext>
                  </a:extLst>
                </a:gridCol>
                <a:gridCol w="4004519">
                  <a:extLst>
                    <a:ext uri="{9D8B030D-6E8A-4147-A177-3AD203B41FA5}">
                      <a16:colId xmlns:a16="http://schemas.microsoft.com/office/drawing/2014/main" val="848222487"/>
                    </a:ext>
                  </a:extLst>
                </a:gridCol>
                <a:gridCol w="995904">
                  <a:extLst>
                    <a:ext uri="{9D8B030D-6E8A-4147-A177-3AD203B41FA5}">
                      <a16:colId xmlns:a16="http://schemas.microsoft.com/office/drawing/2014/main" val="2285229333"/>
                    </a:ext>
                  </a:extLst>
                </a:gridCol>
              </a:tblGrid>
              <a:tr h="229903">
                <a:tc>
                  <a:txBody>
                    <a:bodyPr/>
                    <a:lstStyle/>
                    <a:p>
                      <a:pPr>
                        <a:lnSpc>
                          <a:spcPct val="100000"/>
                        </a:lnSpc>
                        <a:spcBef>
                          <a:spcPts val="0"/>
                        </a:spcBef>
                        <a:spcAft>
                          <a:spcPts val="0"/>
                        </a:spcAft>
                      </a:pPr>
                      <a:r>
                        <a:rPr lang="en-US" sz="1600" dirty="0">
                          <a:latin typeface="Calibri" panose="020F0502020204030204" pitchFamily="34" charset="0"/>
                          <a:cs typeface="Calibri" panose="020F0502020204030204" pitchFamily="34" charset="0"/>
                        </a:rPr>
                        <a:t>Anti–SARS-CoV-2 Treatment </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nSpc>
                          <a:spcPct val="100000"/>
                        </a:lnSpc>
                        <a:spcBef>
                          <a:spcPts val="0"/>
                        </a:spcBef>
                        <a:spcAft>
                          <a:spcPts val="0"/>
                        </a:spcAft>
                      </a:pPr>
                      <a:r>
                        <a:rPr lang="en-US" sz="1600" dirty="0">
                          <a:latin typeface="Calibri" panose="020F0502020204030204" pitchFamily="34" charset="0"/>
                          <a:cs typeface="Calibri" panose="020F0502020204030204" pitchFamily="34" charset="0"/>
                        </a:rPr>
                        <a:t>Population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nSpc>
                          <a:spcPct val="100000"/>
                        </a:lnSpc>
                        <a:spcBef>
                          <a:spcPts val="0"/>
                        </a:spcBef>
                        <a:spcAft>
                          <a:spcPts val="0"/>
                        </a:spcAft>
                      </a:pPr>
                      <a:r>
                        <a:rPr lang="en-US" sz="1600" dirty="0">
                          <a:latin typeface="Calibri" panose="020F0502020204030204" pitchFamily="34" charset="0"/>
                          <a:cs typeface="Calibri" panose="020F0502020204030204" pitchFamily="34" charset="0"/>
                        </a:rPr>
                        <a:t>Clinical Considerations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0"/>
                        </a:spcBef>
                        <a:spcAft>
                          <a:spcPts val="0"/>
                        </a:spcAft>
                      </a:pPr>
                      <a:r>
                        <a:rPr lang="en-US" sz="1600" dirty="0">
                          <a:latin typeface="Calibri" panose="020F0502020204030204" pitchFamily="34" charset="0"/>
                          <a:cs typeface="Calibri" panose="020F0502020204030204" pitchFamily="34" charset="0"/>
                        </a:rPr>
                        <a:t>Evidence Ranking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26982300"/>
                  </a:ext>
                </a:extLst>
              </a:tr>
              <a:tr h="680634">
                <a:tc>
                  <a:txBody>
                    <a:bodyPr/>
                    <a:lstStyle/>
                    <a:p>
                      <a:pPr>
                        <a:lnSpc>
                          <a:spcPct val="100000"/>
                        </a:lnSpc>
                        <a:spcBef>
                          <a:spcPts val="0"/>
                        </a:spcBef>
                        <a:spcAft>
                          <a:spcPts val="0"/>
                        </a:spcAft>
                      </a:pPr>
                      <a:r>
                        <a:rPr lang="en-US" sz="1600" b="1" dirty="0">
                          <a:solidFill>
                            <a:schemeClr val="bg1"/>
                          </a:solidFill>
                          <a:effectLst/>
                          <a:latin typeface="Calibri" panose="020F0502020204030204" pitchFamily="34" charset="0"/>
                          <a:cs typeface="Calibri" panose="020F0502020204030204" pitchFamily="34" charset="0"/>
                        </a:rPr>
                        <a:t>Nirmatrelvir</a:t>
                      </a:r>
                      <a:r>
                        <a:rPr lang="en-US" sz="1600" b="0" dirty="0">
                          <a:solidFill>
                            <a:schemeClr val="bg1"/>
                          </a:solidFill>
                          <a:effectLst/>
                          <a:latin typeface="Calibri" panose="020F0502020204030204" pitchFamily="34" charset="0"/>
                          <a:cs typeface="Calibri" panose="020F0502020204030204" pitchFamily="34" charset="0"/>
                        </a:rPr>
                        <a:t> 300 mg (two 150-mg tablets) + </a:t>
                      </a:r>
                      <a:br>
                        <a:rPr lang="en-US" sz="1600" b="0" dirty="0">
                          <a:solidFill>
                            <a:schemeClr val="bg1"/>
                          </a:solidFill>
                          <a:effectLst/>
                          <a:latin typeface="Calibri" panose="020F0502020204030204" pitchFamily="34" charset="0"/>
                          <a:cs typeface="Calibri" panose="020F0502020204030204" pitchFamily="34" charset="0"/>
                        </a:rPr>
                      </a:br>
                      <a:r>
                        <a:rPr lang="en-US" sz="1600" b="0" dirty="0">
                          <a:solidFill>
                            <a:schemeClr val="bg1"/>
                          </a:solidFill>
                          <a:effectLst/>
                          <a:latin typeface="Calibri" panose="020F0502020204030204" pitchFamily="34" charset="0"/>
                          <a:cs typeface="Calibri" panose="020F0502020204030204" pitchFamily="34" charset="0"/>
                        </a:rPr>
                        <a:t>100-mg </a:t>
                      </a:r>
                      <a:r>
                        <a:rPr lang="en-US" sz="1600" b="1" dirty="0">
                          <a:solidFill>
                            <a:schemeClr val="bg1"/>
                          </a:solidFill>
                          <a:effectLst/>
                          <a:latin typeface="Calibri" panose="020F0502020204030204" pitchFamily="34" charset="0"/>
                          <a:cs typeface="Calibri" panose="020F0502020204030204" pitchFamily="34" charset="0"/>
                        </a:rPr>
                        <a:t>ritonavir</a:t>
                      </a:r>
                      <a:r>
                        <a:rPr lang="en-US" sz="1600" b="0" dirty="0">
                          <a:solidFill>
                            <a:schemeClr val="bg1"/>
                          </a:solidFill>
                          <a:effectLst/>
                          <a:latin typeface="Calibri" panose="020F0502020204030204" pitchFamily="34" charset="0"/>
                          <a:cs typeface="Calibri" panose="020F0502020204030204" pitchFamily="34" charset="0"/>
                        </a:rPr>
                        <a:t> tablet PO BID x 5 days</a:t>
                      </a:r>
                      <a:endParaRPr lang="en-US" sz="1600" b="0" i="0"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cs typeface="Calibri" panose="020F0502020204030204" pitchFamily="34" charset="0"/>
                        </a:rPr>
                        <a:t>Aged ≥12 </a:t>
                      </a:r>
                      <a:r>
                        <a:rPr lang="en-US" sz="1600" b="0" dirty="0" err="1">
                          <a:solidFill>
                            <a:schemeClr val="bg1"/>
                          </a:solidFill>
                          <a:effectLst/>
                          <a:latin typeface="Calibri" panose="020F0502020204030204" pitchFamily="34" charset="0"/>
                          <a:cs typeface="Calibri" panose="020F0502020204030204" pitchFamily="34" charset="0"/>
                        </a:rPr>
                        <a:t>yr</a:t>
                      </a:r>
                      <a:r>
                        <a:rPr lang="en-US" sz="1600" b="0" dirty="0">
                          <a:solidFill>
                            <a:schemeClr val="bg1"/>
                          </a:solidFill>
                          <a:effectLst/>
                          <a:latin typeface="Calibri" panose="020F0502020204030204" pitchFamily="34" charset="0"/>
                          <a:cs typeface="Calibri" panose="020F0502020204030204" pitchFamily="34" charset="0"/>
                        </a:rPr>
                        <a:t> and weighing ≥40 kg</a:t>
                      </a: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spcBef>
                          <a:spcPts val="0"/>
                        </a:spcBef>
                        <a:spcAft>
                          <a:spcPts val="0"/>
                        </a:spcAft>
                      </a:pPr>
                      <a:r>
                        <a:rPr lang="en-US" sz="1600" b="1" dirty="0">
                          <a:solidFill>
                            <a:schemeClr val="bg1"/>
                          </a:solidFill>
                          <a:latin typeface="Calibri" panose="020F0502020204030204" pitchFamily="34" charset="0"/>
                          <a:cs typeface="Calibri" panose="020F0502020204030204" pitchFamily="34" charset="0"/>
                        </a:rPr>
                        <a:t>Use within 5 days of symptom onset</a:t>
                      </a:r>
                    </a:p>
                    <a:p>
                      <a:pPr>
                        <a:lnSpc>
                          <a:spcPct val="100000"/>
                        </a:lnSpc>
                        <a:spcBef>
                          <a:spcPts val="0"/>
                        </a:spcBef>
                        <a:spcAft>
                          <a:spcPts val="0"/>
                        </a:spcAft>
                      </a:pPr>
                      <a:r>
                        <a:rPr lang="en-US" sz="1600" b="0" dirty="0">
                          <a:solidFill>
                            <a:schemeClr val="bg1"/>
                          </a:solidFill>
                          <a:latin typeface="Calibri" panose="020F0502020204030204" pitchFamily="34" charset="0"/>
                          <a:cs typeface="Calibri" panose="020F0502020204030204" pitchFamily="34" charset="0"/>
                        </a:rPr>
                        <a:t>Drug interactions</a:t>
                      </a:r>
                    </a:p>
                    <a:p>
                      <a:pPr lvl="0">
                        <a:lnSpc>
                          <a:spcPct val="100000"/>
                        </a:lnSpc>
                        <a:spcBef>
                          <a:spcPts val="0"/>
                        </a:spcBef>
                        <a:spcAft>
                          <a:spcPts val="0"/>
                        </a:spcAft>
                        <a:buNone/>
                      </a:pPr>
                      <a:r>
                        <a:rPr lang="en-US" sz="1600" b="0" dirty="0">
                          <a:solidFill>
                            <a:schemeClr val="bg1"/>
                          </a:solidFill>
                          <a:latin typeface="Calibri" panose="020F0502020204030204" pitchFamily="34" charset="0"/>
                          <a:cs typeface="Calibri" panose="020F0502020204030204" pitchFamily="34" charset="0"/>
                        </a:rPr>
                        <a:t>Renal dosing if </a:t>
                      </a:r>
                      <a:r>
                        <a:rPr lang="en-US" sz="1600" b="0" u="none" strike="noStrike" noProof="0" dirty="0">
                          <a:solidFill>
                            <a:schemeClr val="bg1"/>
                          </a:solidFill>
                          <a:latin typeface="Calibri" panose="020F0502020204030204" pitchFamily="34" charset="0"/>
                          <a:cs typeface="Calibri" panose="020F0502020204030204" pitchFamily="34" charset="0"/>
                        </a:rPr>
                        <a:t>eGFR 30-59 mL/min</a:t>
                      </a:r>
                    </a:p>
                    <a:p>
                      <a:pPr lvl="0">
                        <a:lnSpc>
                          <a:spcPct val="100000"/>
                        </a:lnSpc>
                        <a:spcBef>
                          <a:spcPts val="0"/>
                        </a:spcBef>
                        <a:spcAft>
                          <a:spcPts val="0"/>
                        </a:spcAft>
                        <a:buNone/>
                      </a:pPr>
                      <a:r>
                        <a:rPr lang="en-US" sz="1600" b="0" u="none" strike="noStrike" noProof="0" dirty="0">
                          <a:solidFill>
                            <a:schemeClr val="bg1"/>
                          </a:solidFill>
                          <a:latin typeface="Calibri" panose="020F0502020204030204" pitchFamily="34" charset="0"/>
                          <a:cs typeface="Calibri" panose="020F0502020204030204" pitchFamily="34" charset="0"/>
                        </a:rPr>
                        <a:t>HIV activity of ritonavir</a:t>
                      </a:r>
                    </a:p>
                  </a:txBody>
                  <a:tcPr>
                    <a:lnL w="12700" cmpd="sng">
                      <a:noFill/>
                    </a:lnL>
                    <a:lnR w="12700" cmpd="sng">
                      <a:noFill/>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lnSpc>
                          <a:spcPct val="100000"/>
                        </a:lnSpc>
                        <a:spcBef>
                          <a:spcPts val="0"/>
                        </a:spcBef>
                        <a:spcAft>
                          <a:spcPts val="0"/>
                        </a:spcAft>
                        <a:buNone/>
                      </a:pPr>
                      <a:r>
                        <a:rPr lang="en-US" sz="1600" b="0" u="none" strike="noStrike" noProof="0" dirty="0">
                          <a:solidFill>
                            <a:schemeClr val="bg1"/>
                          </a:solidFill>
                          <a:latin typeface="Calibri" panose="020F0502020204030204" pitchFamily="34" charset="0"/>
                          <a:cs typeface="Calibri" panose="020F0502020204030204" pitchFamily="34" charset="0"/>
                        </a:rPr>
                        <a:t>Strong</a:t>
                      </a:r>
                    </a:p>
                  </a:txBody>
                  <a:tcPr>
                    <a:lnL w="12700" cmpd="sng">
                      <a:noFill/>
                    </a:lnL>
                    <a:lnR w="12700" cmpd="sng">
                      <a:noFill/>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103014"/>
                  </a:ext>
                </a:extLst>
              </a:tr>
              <a:tr h="691725">
                <a:tc>
                  <a:txBody>
                    <a:bodyPr/>
                    <a:lstStyle/>
                    <a:p>
                      <a:pPr>
                        <a:lnSpc>
                          <a:spcPct val="100000"/>
                        </a:lnSpc>
                        <a:spcBef>
                          <a:spcPts val="0"/>
                        </a:spcBef>
                        <a:spcAft>
                          <a:spcPts val="0"/>
                        </a:spcAft>
                      </a:pPr>
                      <a:r>
                        <a:rPr lang="en-US" sz="1600" b="1">
                          <a:solidFill>
                            <a:schemeClr val="bg1"/>
                          </a:solidFill>
                          <a:effectLst/>
                          <a:latin typeface="Calibri" panose="020F0502020204030204" pitchFamily="34" charset="0"/>
                          <a:cs typeface="Calibri" panose="020F0502020204030204" pitchFamily="34" charset="0"/>
                        </a:rPr>
                        <a:t>Remdesivir</a:t>
                      </a:r>
                      <a:r>
                        <a:rPr lang="en-US" sz="1600" b="0">
                          <a:solidFill>
                            <a:schemeClr val="bg1"/>
                          </a:solidFill>
                          <a:effectLst/>
                          <a:latin typeface="Calibri" panose="020F0502020204030204" pitchFamily="34" charset="0"/>
                          <a:cs typeface="Calibri" panose="020F0502020204030204" pitchFamily="34" charset="0"/>
                        </a:rPr>
                        <a:t> </a:t>
                      </a:r>
                    </a:p>
                    <a:p>
                      <a:pPr marL="285750" indent="-285750">
                        <a:lnSpc>
                          <a:spcPct val="100000"/>
                        </a:lnSpc>
                        <a:spcBef>
                          <a:spcPts val="0"/>
                        </a:spcBef>
                        <a:spcAft>
                          <a:spcPts val="0"/>
                        </a:spcAft>
                        <a:buFont typeface="Wingdings" panose="05000000000000000000" pitchFamily="2" charset="2"/>
                        <a:buChar char="§"/>
                      </a:pPr>
                      <a:r>
                        <a:rPr lang="en-US" sz="1600" b="0">
                          <a:solidFill>
                            <a:schemeClr val="bg1"/>
                          </a:solidFill>
                          <a:effectLst/>
                          <a:latin typeface="Calibri" panose="020F0502020204030204" pitchFamily="34" charset="0"/>
                          <a:cs typeface="Calibri" panose="020F0502020204030204" pitchFamily="34" charset="0"/>
                        </a:rPr>
                        <a:t>Weight ≥40 kg: 200 mg IV on Day 1, followed by 100 mg IV daily on Days 2 and 3</a:t>
                      </a:r>
                    </a:p>
                    <a:p>
                      <a:pPr marL="285750" indent="-285750">
                        <a:lnSpc>
                          <a:spcPct val="100000"/>
                        </a:lnSpc>
                        <a:spcBef>
                          <a:spcPts val="0"/>
                        </a:spcBef>
                        <a:spcAft>
                          <a:spcPts val="0"/>
                        </a:spcAft>
                        <a:buFont typeface="Wingdings" panose="05000000000000000000" pitchFamily="2" charset="2"/>
                        <a:buChar char="§"/>
                      </a:pPr>
                      <a:r>
                        <a:rPr lang="en-US" sz="1600" b="0" i="0">
                          <a:solidFill>
                            <a:schemeClr val="bg1"/>
                          </a:solidFill>
                          <a:effectLst/>
                          <a:latin typeface="Calibri" panose="020F0502020204030204" pitchFamily="34" charset="0"/>
                          <a:cs typeface="Calibri" panose="020F0502020204030204" pitchFamily="34" charset="0"/>
                        </a:rPr>
                        <a:t>Weight 3 kg to &lt;40 kg: 5 mg/kg on Day 1, followed by 2.5 mg/kg on Days 2 and 3</a:t>
                      </a:r>
                      <a:endParaRPr lang="en-US" sz="1600" b="0" i="0" dirty="0">
                        <a:solidFill>
                          <a:schemeClr val="bg1"/>
                        </a:solidFill>
                        <a:effectLst/>
                        <a:latin typeface="Calibri" panose="020F0502020204030204" pitchFamily="34" charset="0"/>
                        <a:cs typeface="Calibri" panose="020F0502020204030204" pitchFamily="34" charset="0"/>
                      </a:endParaRPr>
                    </a:p>
                  </a:txBody>
                  <a:tcP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Calibri" panose="020F0502020204030204" pitchFamily="34" charset="0"/>
                          <a:cs typeface="Calibri" panose="020F0502020204030204" pitchFamily="34" charset="0"/>
                        </a:rPr>
                        <a:t>Aged ≥28 days and weighing </a:t>
                      </a:r>
                      <a:br>
                        <a:rPr lang="en-US" sz="1600" b="0" dirty="0">
                          <a:solidFill>
                            <a:schemeClr val="bg1"/>
                          </a:solidFill>
                          <a:effectLst/>
                          <a:latin typeface="Calibri" panose="020F0502020204030204" pitchFamily="34" charset="0"/>
                          <a:cs typeface="Calibri" panose="020F0502020204030204" pitchFamily="34" charset="0"/>
                        </a:rPr>
                      </a:br>
                      <a:r>
                        <a:rPr lang="en-US" sz="1600" b="0" dirty="0">
                          <a:solidFill>
                            <a:schemeClr val="bg1"/>
                          </a:solidFill>
                          <a:effectLst/>
                          <a:latin typeface="Calibri" panose="020F0502020204030204" pitchFamily="34" charset="0"/>
                          <a:cs typeface="Calibri" panose="020F0502020204030204" pitchFamily="34" charset="0"/>
                        </a:rPr>
                        <a:t>≥3 kg</a:t>
                      </a: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Use within 7 days of symptom onset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Must be administered in a healthcare setting</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Strong</a:t>
                      </a:r>
                    </a:p>
                  </a:txBody>
                  <a:tcP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946235"/>
                  </a:ext>
                </a:extLst>
              </a:tr>
            </a:tbl>
          </a:graphicData>
        </a:graphic>
      </p:graphicFrame>
      <p:grpSp>
        <p:nvGrpSpPr>
          <p:cNvPr id="12" name="Group 1">
            <a:extLst>
              <a:ext uri="{FF2B5EF4-FFF2-40B4-BE49-F238E27FC236}">
                <a16:creationId xmlns:a16="http://schemas.microsoft.com/office/drawing/2014/main" id="{ADC0A951-67B8-784C-0341-9A2A29EBE96A}"/>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293C3E2A-AFA4-4178-B4C6-7B40C41BFA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267D5BA8-A4DC-53FD-9A7B-F114B89CF2D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882949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C2D0-989E-4883-A875-07DE868365D0}"/>
              </a:ext>
            </a:extLst>
          </p:cNvPr>
          <p:cNvSpPr>
            <a:spLocks noGrp="1"/>
          </p:cNvSpPr>
          <p:nvPr>
            <p:ph type="title"/>
          </p:nvPr>
        </p:nvSpPr>
        <p:spPr/>
        <p:txBody>
          <a:bodyPr/>
          <a:lstStyle/>
          <a:p>
            <a:r>
              <a:rPr lang="en-US" dirty="0"/>
              <a:t>Anti–SARS-CoV-2 Treatment Options for Nonhospitalized Patients: NIH Alternatives</a:t>
            </a:r>
          </a:p>
        </p:txBody>
      </p:sp>
      <p:sp>
        <p:nvSpPr>
          <p:cNvPr id="14" name="Content Placeholder 9">
            <a:extLst>
              <a:ext uri="{FF2B5EF4-FFF2-40B4-BE49-F238E27FC236}">
                <a16:creationId xmlns:a16="http://schemas.microsoft.com/office/drawing/2014/main" id="{7E1A45AF-887F-7A36-8399-10ADAFD57048}"/>
              </a:ext>
            </a:extLst>
          </p:cNvPr>
          <p:cNvSpPr>
            <a:spLocks noGrp="1"/>
          </p:cNvSpPr>
          <p:nvPr>
            <p:ph idx="1"/>
          </p:nvPr>
        </p:nvSpPr>
        <p:spPr/>
        <p:txBody>
          <a:bodyPr/>
          <a:lstStyle/>
          <a:p>
            <a:r>
              <a:rPr lang="en-US" sz="1800" dirty="0"/>
              <a:t>If none of the preferred therapies for high-risk, </a:t>
            </a:r>
            <a:r>
              <a:rPr lang="en-US" sz="1800" dirty="0" err="1"/>
              <a:t>nonhospitalized</a:t>
            </a:r>
            <a:r>
              <a:rPr lang="en-US" sz="1800" dirty="0"/>
              <a:t> patients is available, feasible to administer, or clinically appropriate for the individual, consider these agents (</a:t>
            </a:r>
            <a:r>
              <a:rPr lang="en-US" sz="1800" b="1" dirty="0"/>
              <a:t>listed alphabetically</a:t>
            </a:r>
            <a:r>
              <a:rPr lang="en-US" sz="1800" dirty="0"/>
              <a:t>)</a:t>
            </a:r>
            <a:br>
              <a:rPr lang="en-US" sz="1800" dirty="0"/>
            </a:br>
            <a:br>
              <a:rPr lang="en-US" sz="1800" dirty="0"/>
            </a:br>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May use sotrovimab </a:t>
            </a:r>
            <a:r>
              <a:rPr lang="en-US" sz="1800" b="1" dirty="0"/>
              <a:t>ONLY</a:t>
            </a:r>
            <a:r>
              <a:rPr lang="en-US" sz="1800" dirty="0"/>
              <a:t> in regions where omicron BA.2 is not the dominant subvariant </a:t>
            </a:r>
            <a:r>
              <a:rPr lang="en-US" sz="1800" b="1" dirty="0"/>
              <a:t>AND</a:t>
            </a:r>
            <a:r>
              <a:rPr lang="en-US" sz="1800" dirty="0"/>
              <a:t> if none of the preferred or alternative options is available </a:t>
            </a:r>
          </a:p>
          <a:p>
            <a:r>
              <a:rPr lang="en-US" sz="1800" dirty="0"/>
              <a:t>Inhaled budesonide for </a:t>
            </a:r>
            <a:r>
              <a:rPr lang="en-US" sz="1800" dirty="0" err="1"/>
              <a:t>nonhospitalized</a:t>
            </a:r>
            <a:r>
              <a:rPr lang="en-US" sz="1800" dirty="0"/>
              <a:t> patients is recommended for use in the setting of a clinical trial only</a:t>
            </a:r>
          </a:p>
        </p:txBody>
      </p:sp>
      <p:sp>
        <p:nvSpPr>
          <p:cNvPr id="11" name="TextBox 10">
            <a:extLst>
              <a:ext uri="{FF2B5EF4-FFF2-40B4-BE49-F238E27FC236}">
                <a16:creationId xmlns:a16="http://schemas.microsoft.com/office/drawing/2014/main" id="{65B7FDB3-3022-43C5-8AE5-07ED1A0F28FB}"/>
              </a:ext>
            </a:extLst>
          </p:cNvPr>
          <p:cNvSpPr txBox="1"/>
          <p:nvPr/>
        </p:nvSpPr>
        <p:spPr bwMode="auto">
          <a:xfrm>
            <a:off x="433387" y="6394930"/>
            <a:ext cx="87457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https://www.covid19treatmentguidelines.nih.gov/management/clinical-management/nonhospitalized-adults--therapeutic-management/</a:t>
            </a:r>
          </a:p>
        </p:txBody>
      </p:sp>
      <p:graphicFrame>
        <p:nvGraphicFramePr>
          <p:cNvPr id="15" name="Table 5">
            <a:extLst>
              <a:ext uri="{FF2B5EF4-FFF2-40B4-BE49-F238E27FC236}">
                <a16:creationId xmlns:a16="http://schemas.microsoft.com/office/drawing/2014/main" id="{73BE41EF-AA32-6F2F-ACCB-3AEEEC3B0A0D}"/>
              </a:ext>
            </a:extLst>
          </p:cNvPr>
          <p:cNvGraphicFramePr>
            <a:graphicFrameLocks/>
          </p:cNvGraphicFramePr>
          <p:nvPr>
            <p:extLst>
              <p:ext uri="{D42A27DB-BD31-4B8C-83A1-F6EECF244321}">
                <p14:modId xmlns:p14="http://schemas.microsoft.com/office/powerpoint/2010/main" val="1653117512"/>
              </p:ext>
            </p:extLst>
          </p:nvPr>
        </p:nvGraphicFramePr>
        <p:xfrm>
          <a:off x="723899" y="2174279"/>
          <a:ext cx="10782301" cy="2712720"/>
        </p:xfrm>
        <a:graphic>
          <a:graphicData uri="http://schemas.openxmlformats.org/drawingml/2006/table">
            <a:tbl>
              <a:tblPr firstRow="1" bandRow="1">
                <a:tableStyleId>{073A0DAA-6AF3-43AB-8588-CEC1D06C72B9}</a:tableStyleId>
              </a:tblPr>
              <a:tblGrid>
                <a:gridCol w="4112646">
                  <a:extLst>
                    <a:ext uri="{9D8B030D-6E8A-4147-A177-3AD203B41FA5}">
                      <a16:colId xmlns:a16="http://schemas.microsoft.com/office/drawing/2014/main" val="4027339758"/>
                    </a:ext>
                  </a:extLst>
                </a:gridCol>
                <a:gridCol w="1677374">
                  <a:extLst>
                    <a:ext uri="{9D8B030D-6E8A-4147-A177-3AD203B41FA5}">
                      <a16:colId xmlns:a16="http://schemas.microsoft.com/office/drawing/2014/main" val="2521710410"/>
                    </a:ext>
                  </a:extLst>
                </a:gridCol>
                <a:gridCol w="4010435">
                  <a:extLst>
                    <a:ext uri="{9D8B030D-6E8A-4147-A177-3AD203B41FA5}">
                      <a16:colId xmlns:a16="http://schemas.microsoft.com/office/drawing/2014/main" val="848222487"/>
                    </a:ext>
                  </a:extLst>
                </a:gridCol>
                <a:gridCol w="981846">
                  <a:extLst>
                    <a:ext uri="{9D8B030D-6E8A-4147-A177-3AD203B41FA5}">
                      <a16:colId xmlns:a16="http://schemas.microsoft.com/office/drawing/2014/main" val="180040929"/>
                    </a:ext>
                  </a:extLst>
                </a:gridCol>
              </a:tblGrid>
              <a:tr h="244108">
                <a:tc>
                  <a:txBody>
                    <a:bodyPr/>
                    <a:lstStyle/>
                    <a:p>
                      <a:pPr>
                        <a:lnSpc>
                          <a:spcPct val="100000"/>
                        </a:lnSpc>
                      </a:pPr>
                      <a:r>
                        <a:rPr lang="en-US" sz="1600" dirty="0">
                          <a:latin typeface="Calibri" panose="020F0502020204030204" pitchFamily="34" charset="0"/>
                          <a:cs typeface="Calibri" panose="020F0502020204030204" pitchFamily="34" charset="0"/>
                        </a:rPr>
                        <a:t>Anti</a:t>
                      </a:r>
                      <a:r>
                        <a:rPr lang="en-US" sz="1600" dirty="0">
                          <a:latin typeface="Arial" panose="020B0604020202020204" pitchFamily="34" charset="0"/>
                          <a:cs typeface="Arial" panose="020B0604020202020204" pitchFamily="34" charset="0"/>
                        </a:rPr>
                        <a:t>–</a:t>
                      </a:r>
                      <a:r>
                        <a:rPr lang="en-US" sz="1600" dirty="0">
                          <a:latin typeface="Calibri" panose="020F0502020204030204" pitchFamily="34" charset="0"/>
                          <a:cs typeface="Calibri" panose="020F0502020204030204" pitchFamily="34" charset="0"/>
                        </a:rPr>
                        <a:t>SARS-CoV-2 Treatment </a:t>
                      </a:r>
                      <a:br>
                        <a:rPr lang="en-US" sz="1600" dirty="0">
                          <a:latin typeface="Calibri" panose="020F0502020204030204" pitchFamily="34" charset="0"/>
                          <a:cs typeface="Calibri" panose="020F0502020204030204" pitchFamily="34" charset="0"/>
                        </a:rPr>
                      </a:br>
                      <a:endParaRPr 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00000"/>
                        </a:lnSpc>
                      </a:pPr>
                      <a:r>
                        <a:rPr lang="en-US" sz="1600" dirty="0">
                          <a:latin typeface="Calibri" panose="020F0502020204030204" pitchFamily="34" charset="0"/>
                          <a:cs typeface="Calibri" panose="020F0502020204030204" pitchFamily="34" charset="0"/>
                        </a:rPr>
                        <a:t>Population </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nSpc>
                          <a:spcPct val="100000"/>
                        </a:lnSpc>
                      </a:pPr>
                      <a:r>
                        <a:rPr lang="en-US" sz="1600" dirty="0">
                          <a:latin typeface="Calibri" panose="020F0502020204030204" pitchFamily="34" charset="0"/>
                          <a:cs typeface="Calibri" panose="020F0502020204030204" pitchFamily="34" charset="0"/>
                        </a:rPr>
                        <a:t>Clinical Considerations</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1600" dirty="0">
                          <a:latin typeface="Calibri" panose="020F0502020204030204" pitchFamily="34" charset="0"/>
                          <a:cs typeface="Calibri" panose="020F0502020204030204" pitchFamily="34" charset="0"/>
                        </a:rPr>
                        <a:t>Evidence </a:t>
                      </a:r>
                    </a:p>
                    <a:p>
                      <a:pPr algn="ctr">
                        <a:lnSpc>
                          <a:spcPct val="100000"/>
                        </a:lnSpc>
                      </a:pPr>
                      <a:r>
                        <a:rPr lang="en-US" sz="1600" dirty="0">
                          <a:latin typeface="Calibri" panose="020F0502020204030204" pitchFamily="34" charset="0"/>
                          <a:cs typeface="Calibri" panose="020F0502020204030204" pitchFamily="34" charset="0"/>
                        </a:rPr>
                        <a:t>Ranking</a:t>
                      </a: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26982300"/>
                  </a:ext>
                </a:extLst>
              </a:tr>
              <a:tr h="776709">
                <a:tc>
                  <a:txBody>
                    <a:bodyPr/>
                    <a:lstStyle/>
                    <a:p>
                      <a:pPr>
                        <a:lnSpc>
                          <a:spcPct val="100000"/>
                        </a:lnSpc>
                      </a:pPr>
                      <a:r>
                        <a:rPr lang="en-US" sz="1600" b="1" i="0" dirty="0">
                          <a:solidFill>
                            <a:schemeClr val="bg1"/>
                          </a:solidFill>
                          <a:effectLst/>
                          <a:latin typeface="Calibri" panose="020F0502020204030204" pitchFamily="34" charset="0"/>
                          <a:cs typeface="Calibri" panose="020F0502020204030204" pitchFamily="34" charset="0"/>
                        </a:rPr>
                        <a:t>Bebtelovimab</a:t>
                      </a:r>
                      <a:r>
                        <a:rPr lang="en-US" sz="1600" b="0" i="0" dirty="0">
                          <a:solidFill>
                            <a:schemeClr val="bg1"/>
                          </a:solidFill>
                          <a:effectLst/>
                          <a:latin typeface="Calibri" panose="020F0502020204030204" pitchFamily="34" charset="0"/>
                          <a:cs typeface="Calibri" panose="020F0502020204030204" pitchFamily="34" charset="0"/>
                        </a:rPr>
                        <a:t> 175 mg IV x 1</a:t>
                      </a:r>
                    </a:p>
                  </a:txBody>
                  <a:tcP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pPr>
                      <a:r>
                        <a:rPr lang="en-US" sz="1600" b="0" dirty="0">
                          <a:solidFill>
                            <a:schemeClr val="bg1"/>
                          </a:solidFill>
                          <a:effectLst/>
                          <a:latin typeface="Calibri" panose="020F0502020204030204" pitchFamily="34" charset="0"/>
                          <a:cs typeface="Calibri" panose="020F0502020204030204" pitchFamily="34" charset="0"/>
                        </a:rPr>
                        <a:t>Aged ≥12 yr and weighing ≥40 kg</a:t>
                      </a: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00000"/>
                        </a:lnSpc>
                      </a:pPr>
                      <a:r>
                        <a:rPr lang="en-US" sz="1600" b="1" dirty="0">
                          <a:solidFill>
                            <a:schemeClr val="bg1"/>
                          </a:solidFill>
                          <a:latin typeface="Calibri" panose="020F0502020204030204" pitchFamily="34" charset="0"/>
                          <a:cs typeface="Calibri" panose="020F0502020204030204" pitchFamily="34" charset="0"/>
                        </a:rPr>
                        <a:t>Use within 7 days of symptom onset</a:t>
                      </a:r>
                    </a:p>
                    <a:p>
                      <a:pPr>
                        <a:lnSpc>
                          <a:spcPct val="100000"/>
                        </a:lnSpc>
                      </a:pPr>
                      <a:r>
                        <a:rPr lang="en-US" sz="1600" b="0" dirty="0">
                          <a:solidFill>
                            <a:schemeClr val="bg1"/>
                          </a:solidFill>
                          <a:latin typeface="Calibri" panose="020F0502020204030204" pitchFamily="34" charset="0"/>
                          <a:cs typeface="Calibri" panose="020F0502020204030204" pitchFamily="34" charset="0"/>
                        </a:rPr>
                        <a:t>Data come from in vitro studies</a:t>
                      </a:r>
                    </a:p>
                    <a:p>
                      <a:pPr>
                        <a:lnSpc>
                          <a:spcPct val="100000"/>
                        </a:lnSpc>
                      </a:pPr>
                      <a:r>
                        <a:rPr lang="en-US" sz="1600" b="0" dirty="0">
                          <a:solidFill>
                            <a:schemeClr val="bg1"/>
                          </a:solidFill>
                          <a:latin typeface="Calibri" panose="020F0502020204030204" pitchFamily="34" charset="0"/>
                          <a:cs typeface="Calibri" panose="020F0502020204030204" pitchFamily="34" charset="0"/>
                        </a:rPr>
                        <a:t>Insufficient data on hospitalization and mortality outcomes</a:t>
                      </a:r>
                    </a:p>
                  </a:txBody>
                  <a:tcP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0000"/>
                        </a:lnSpc>
                      </a:pPr>
                      <a:r>
                        <a:rPr lang="en-US" sz="1600" b="0" dirty="0">
                          <a:solidFill>
                            <a:schemeClr val="bg1"/>
                          </a:solidFill>
                          <a:latin typeface="Calibri" panose="020F0502020204030204" pitchFamily="34" charset="0"/>
                          <a:cs typeface="Calibri" panose="020F0502020204030204" pitchFamily="34" charset="0"/>
                        </a:rPr>
                        <a:t>Optional </a:t>
                      </a:r>
                      <a:r>
                        <a:rPr lang="en-US" sz="1600" b="0" i="1" dirty="0">
                          <a:solidFill>
                            <a:schemeClr val="bg1"/>
                          </a:solidFill>
                          <a:latin typeface="Calibri" panose="020F0502020204030204" pitchFamily="34" charset="0"/>
                          <a:cs typeface="Calibri" panose="020F0502020204030204" pitchFamily="34" charset="0"/>
                        </a:rPr>
                        <a:t>(RCTs or  subgroup  analyses)</a:t>
                      </a:r>
                    </a:p>
                  </a:txBody>
                  <a:tcP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2333080"/>
                  </a:ext>
                </a:extLst>
              </a:tr>
              <a:tr h="776709">
                <a:tc>
                  <a:txBody>
                    <a:bodyPr/>
                    <a:lstStyle/>
                    <a:p>
                      <a:pPr>
                        <a:lnSpc>
                          <a:spcPct val="100000"/>
                        </a:lnSpc>
                      </a:pPr>
                      <a:r>
                        <a:rPr lang="en-US" sz="1600" b="1" dirty="0">
                          <a:solidFill>
                            <a:schemeClr val="bg1"/>
                          </a:solidFill>
                          <a:effectLst/>
                          <a:latin typeface="Calibri" panose="020F0502020204030204" pitchFamily="34" charset="0"/>
                          <a:cs typeface="Calibri" panose="020F0502020204030204" pitchFamily="34" charset="0"/>
                        </a:rPr>
                        <a:t>Molnupiravir</a:t>
                      </a:r>
                      <a:r>
                        <a:rPr lang="en-US" sz="1600" b="0" dirty="0">
                          <a:solidFill>
                            <a:schemeClr val="bg1"/>
                          </a:solidFill>
                          <a:effectLst/>
                          <a:latin typeface="Calibri" panose="020F0502020204030204" pitchFamily="34" charset="0"/>
                          <a:cs typeface="Calibri" panose="020F0502020204030204" pitchFamily="34" charset="0"/>
                        </a:rPr>
                        <a:t> 800 mg (four 200-mg capsules) PO every 12 hr x 5 days</a:t>
                      </a:r>
                      <a:endParaRPr lang="en-US" sz="1600" b="0" i="0" dirty="0">
                        <a:solidFill>
                          <a:schemeClr val="bg1"/>
                        </a:solidFill>
                        <a:effectLst/>
                        <a:latin typeface="Calibri" panose="020F0502020204030204" pitchFamily="34" charset="0"/>
                        <a:cs typeface="Calibri" panose="020F0502020204030204" pitchFamily="34" charset="0"/>
                      </a:endParaRPr>
                    </a:p>
                  </a:txBody>
                  <a:tcP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Aged</a:t>
                      </a:r>
                      <a:r>
                        <a:rPr lang="en-US" sz="1600" b="0" dirty="0">
                          <a:solidFill>
                            <a:schemeClr val="bg1"/>
                          </a:solidFill>
                          <a:effectLst/>
                          <a:latin typeface="Calibri" panose="020F0502020204030204" pitchFamily="34" charset="0"/>
                          <a:cs typeface="Calibri" panose="020F0502020204030204" pitchFamily="34" charset="0"/>
                        </a:rPr>
                        <a:t> ≥18 yr </a:t>
                      </a: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Use within 5 days of symptom onset</a:t>
                      </a:r>
                    </a:p>
                    <a:p>
                      <a:pPr>
                        <a:lnSpc>
                          <a:spcPct val="100000"/>
                        </a:lnSpc>
                      </a:pPr>
                      <a:r>
                        <a:rPr lang="en-US" sz="1600" b="0" dirty="0">
                          <a:solidFill>
                            <a:schemeClr val="bg1"/>
                          </a:solidFill>
                          <a:latin typeface="Calibri" panose="020F0502020204030204" pitchFamily="34" charset="0"/>
                          <a:cs typeface="Calibri" panose="020F0502020204030204" pitchFamily="34" charset="0"/>
                        </a:rPr>
                        <a:t>Lower efficacy in clinical trials</a:t>
                      </a:r>
                    </a:p>
                    <a:p>
                      <a:pPr>
                        <a:lnSpc>
                          <a:spcPct val="100000"/>
                        </a:lnSpc>
                      </a:pPr>
                      <a:r>
                        <a:rPr lang="en-US" sz="1600" b="0" dirty="0">
                          <a:solidFill>
                            <a:schemeClr val="bg1"/>
                          </a:solidFill>
                          <a:latin typeface="Calibri" panose="020F0502020204030204" pitchFamily="34" charset="0"/>
                          <a:cs typeface="Calibri" panose="020F0502020204030204" pitchFamily="34" charset="0"/>
                        </a:rPr>
                        <a:t>Caution if childbearing potential</a:t>
                      </a:r>
                    </a:p>
                    <a:p>
                      <a:pPr>
                        <a:lnSpc>
                          <a:spcPct val="100000"/>
                        </a:lnSpc>
                      </a:pPr>
                      <a:r>
                        <a:rPr lang="en-US" sz="1600" b="0" dirty="0">
                          <a:solidFill>
                            <a:schemeClr val="bg1"/>
                          </a:solidFill>
                          <a:latin typeface="Calibri" panose="020F0502020204030204" pitchFamily="34" charset="0"/>
                          <a:cs typeface="Calibri" panose="020F0502020204030204" pitchFamily="34" charset="0"/>
                        </a:rPr>
                        <a:t>Do not use in pregnant women</a:t>
                      </a:r>
                    </a:p>
                  </a:txBody>
                  <a:tcP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lnSpc>
                          <a:spcPct val="100000"/>
                        </a:lnSpc>
                      </a:pPr>
                      <a:r>
                        <a:rPr lang="en-US" sz="1600" b="0" dirty="0">
                          <a:solidFill>
                            <a:schemeClr val="bg1"/>
                          </a:solidFill>
                          <a:latin typeface="Calibri" panose="020F0502020204030204" pitchFamily="34" charset="0"/>
                          <a:cs typeface="Calibri" panose="020F0502020204030204" pitchFamily="34" charset="0"/>
                        </a:rPr>
                        <a:t>Optional </a:t>
                      </a:r>
                      <a:r>
                        <a:rPr lang="en-US" sz="1600" b="0" i="1" dirty="0">
                          <a:solidFill>
                            <a:schemeClr val="bg1"/>
                          </a:solidFill>
                          <a:latin typeface="Calibri" panose="020F0502020204030204" pitchFamily="34" charset="0"/>
                          <a:cs typeface="Calibri" panose="020F0502020204030204" pitchFamily="34" charset="0"/>
                        </a:rPr>
                        <a:t>(expert opinion)</a:t>
                      </a:r>
                    </a:p>
                  </a:txBody>
                  <a:tcP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1773378"/>
                  </a:ext>
                </a:extLst>
              </a:tr>
            </a:tbl>
          </a:graphicData>
        </a:graphic>
      </p:graphicFrame>
      <p:grpSp>
        <p:nvGrpSpPr>
          <p:cNvPr id="16" name="Group 1">
            <a:extLst>
              <a:ext uri="{FF2B5EF4-FFF2-40B4-BE49-F238E27FC236}">
                <a16:creationId xmlns:a16="http://schemas.microsoft.com/office/drawing/2014/main" id="{442BA38B-6C57-0D1D-7D38-7414F0804EA9}"/>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DE5BDF0C-3596-C299-C487-E7C5750CD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F92A98F3-60A6-860E-56AD-E4D40E2AF27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06823832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2228-56D5-4FD0-B3E3-AEE8535A9F66}"/>
              </a:ext>
            </a:extLst>
          </p:cNvPr>
          <p:cNvSpPr>
            <a:spLocks noGrp="1"/>
          </p:cNvSpPr>
          <p:nvPr>
            <p:ph type="title"/>
          </p:nvPr>
        </p:nvSpPr>
        <p:spPr/>
        <p:txBody>
          <a:bodyPr/>
          <a:lstStyle/>
          <a:p>
            <a:r>
              <a:rPr lang="en-US" dirty="0"/>
              <a:t>Oral Antiviral Considerations</a:t>
            </a:r>
          </a:p>
        </p:txBody>
      </p:sp>
      <p:graphicFrame>
        <p:nvGraphicFramePr>
          <p:cNvPr id="4" name="Table 4">
            <a:extLst>
              <a:ext uri="{FF2B5EF4-FFF2-40B4-BE49-F238E27FC236}">
                <a16:creationId xmlns:a16="http://schemas.microsoft.com/office/drawing/2014/main" id="{D8520CD0-60F7-4E9A-8F92-202319AB4BD5}"/>
              </a:ext>
            </a:extLst>
          </p:cNvPr>
          <p:cNvGraphicFramePr>
            <a:graphicFrameLocks noGrp="1"/>
          </p:cNvGraphicFramePr>
          <p:nvPr>
            <p:ph idx="1"/>
          </p:nvPr>
        </p:nvGraphicFramePr>
        <p:xfrm>
          <a:off x="723899" y="1611313"/>
          <a:ext cx="10758302" cy="3920496"/>
        </p:xfrm>
        <a:graphic>
          <a:graphicData uri="http://schemas.openxmlformats.org/drawingml/2006/table">
            <a:tbl>
              <a:tblPr firstRow="1" bandRow="1">
                <a:tableStyleId>{073A0DAA-6AF3-43AB-8588-CEC1D06C72B9}</a:tableStyleId>
              </a:tblPr>
              <a:tblGrid>
                <a:gridCol w="2644311">
                  <a:extLst>
                    <a:ext uri="{9D8B030D-6E8A-4147-A177-3AD203B41FA5}">
                      <a16:colId xmlns:a16="http://schemas.microsoft.com/office/drawing/2014/main" val="2134813226"/>
                    </a:ext>
                  </a:extLst>
                </a:gridCol>
                <a:gridCol w="4218581">
                  <a:extLst>
                    <a:ext uri="{9D8B030D-6E8A-4147-A177-3AD203B41FA5}">
                      <a16:colId xmlns:a16="http://schemas.microsoft.com/office/drawing/2014/main" val="2067165730"/>
                    </a:ext>
                  </a:extLst>
                </a:gridCol>
                <a:gridCol w="3895410">
                  <a:extLst>
                    <a:ext uri="{9D8B030D-6E8A-4147-A177-3AD203B41FA5}">
                      <a16:colId xmlns:a16="http://schemas.microsoft.com/office/drawing/2014/main" val="1322207777"/>
                    </a:ext>
                  </a:extLst>
                </a:gridCol>
              </a:tblGrid>
              <a:tr h="336918">
                <a:tc>
                  <a:txBody>
                    <a:bodyPr/>
                    <a:lstStyle/>
                    <a:p>
                      <a:r>
                        <a:rPr lang="en-US" sz="1600" dirty="0">
                          <a:latin typeface="Calibri" panose="020F0502020204030204" pitchFamily="34" charset="0"/>
                          <a:cs typeface="Calibri" panose="020F0502020204030204" pitchFamily="34" charset="0"/>
                        </a:rPr>
                        <a:t>Anti–SARS-CoV-2 Therapy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lvl="0" algn="ctr">
                        <a:buNone/>
                      </a:pPr>
                      <a:r>
                        <a:rPr lang="en-US" sz="1600" dirty="0">
                          <a:latin typeface="Calibri" panose="020F0502020204030204" pitchFamily="34" charset="0"/>
                          <a:cs typeface="Calibri" panose="020F0502020204030204" pitchFamily="34" charset="0"/>
                        </a:rPr>
                        <a:t>Nirmatrelvir + Ritonavir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Molnupiravir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02562311"/>
                  </a:ext>
                </a:extLst>
              </a:tr>
              <a:tr h="581948">
                <a:tc>
                  <a:txBody>
                    <a:bodyPr/>
                    <a:lstStyle/>
                    <a:p>
                      <a:r>
                        <a:rPr lang="en-US" sz="1600" b="0" i="0" dirty="0">
                          <a:solidFill>
                            <a:schemeClr val="bg1"/>
                          </a:solidFill>
                          <a:effectLst/>
                          <a:latin typeface="Calibri" panose="020F0502020204030204" pitchFamily="34" charset="0"/>
                          <a:cs typeface="Calibri" panose="020F0502020204030204" pitchFamily="34" charset="0"/>
                        </a:rPr>
                        <a:t>Mechanism of action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kern="1200" dirty="0">
                          <a:solidFill>
                            <a:schemeClr val="bg1"/>
                          </a:solidFill>
                          <a:effectLst/>
                          <a:latin typeface="Calibri" panose="020F0502020204030204" pitchFamily="34" charset="0"/>
                          <a:ea typeface="+mn-ea"/>
                          <a:cs typeface="Calibri" panose="020F0502020204030204" pitchFamily="34" charset="0"/>
                        </a:rPr>
                        <a:t>SARS-CoV-2-3CL protease inhibitor</a:t>
                      </a:r>
                      <a:endParaRPr lang="en-US" sz="1600" b="1" i="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marL="0" marR="0" lvl="0" indent="0" algn="ctr">
                        <a:lnSpc>
                          <a:spcPct val="100000"/>
                        </a:lnSpc>
                        <a:spcBef>
                          <a:spcPts val="0"/>
                        </a:spcBef>
                        <a:spcAft>
                          <a:spcPts val="0"/>
                        </a:spcAft>
                        <a:buNone/>
                      </a:pPr>
                      <a:r>
                        <a:rPr lang="en-US" sz="1600" b="0" i="0" u="none" strike="noStrike" noProof="0" dirty="0">
                          <a:solidFill>
                            <a:schemeClr val="bg1"/>
                          </a:solidFill>
                          <a:effectLst/>
                          <a:latin typeface="Calibri" panose="020F0502020204030204" pitchFamily="34" charset="0"/>
                          <a:cs typeface="Calibri" panose="020F0502020204030204" pitchFamily="34" charset="0"/>
                        </a:rPr>
                        <a:t>Nucleoside analogue </a:t>
                      </a:r>
                      <a:r>
                        <a:rPr lang="en-US" sz="1600" dirty="0">
                          <a:solidFill>
                            <a:schemeClr val="bg1"/>
                          </a:solidFill>
                          <a:latin typeface="Calibri" panose="020F0502020204030204" pitchFamily="34" charset="0"/>
                          <a:cs typeface="Calibri" panose="020F0502020204030204" pitchFamily="34" charset="0"/>
                        </a:rPr>
                        <a:t>that inhibits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SARS-CoV-2 replication by viral mutagenesis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34441835"/>
                  </a:ext>
                </a:extLst>
              </a:tr>
              <a:tr h="336918">
                <a:tc>
                  <a:txBody>
                    <a:bodyPr/>
                    <a:lstStyle/>
                    <a:p>
                      <a:r>
                        <a:rPr lang="en-US" sz="1600" b="0" i="0" dirty="0">
                          <a:solidFill>
                            <a:schemeClr val="bg1"/>
                          </a:solidFill>
                          <a:effectLst/>
                          <a:latin typeface="Calibri" panose="020F0502020204030204" pitchFamily="34" charset="0"/>
                          <a:cs typeface="Calibri" panose="020F0502020204030204" pitchFamily="34" charset="0"/>
                        </a:rPr>
                        <a:t>Drug interactions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dirty="0">
                          <a:solidFill>
                            <a:schemeClr val="bg1"/>
                          </a:solidFill>
                          <a:effectLst/>
                          <a:latin typeface="Calibri" panose="020F0502020204030204" pitchFamily="34" charset="0"/>
                          <a:cs typeface="Calibri" panose="020F0502020204030204" pitchFamily="34" charset="0"/>
                        </a:rPr>
                        <a:t>Common - CYP3A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a:lnSpc>
                          <a:spcPct val="100000"/>
                        </a:lnSpc>
                        <a:spcBef>
                          <a:spcPts val="0"/>
                        </a:spcBef>
                        <a:spcAft>
                          <a:spcPts val="0"/>
                        </a:spcAft>
                        <a:buNone/>
                      </a:pPr>
                      <a:r>
                        <a:rPr lang="en-US" sz="1600" dirty="0">
                          <a:solidFill>
                            <a:schemeClr val="bg1"/>
                          </a:solidFill>
                          <a:latin typeface="Calibri" panose="020F0502020204030204" pitchFamily="34" charset="0"/>
                          <a:cs typeface="Calibri" panose="020F0502020204030204" pitchFamily="34" charset="0"/>
                        </a:rPr>
                        <a:t>None identified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80713097"/>
                  </a:ext>
                </a:extLst>
              </a:tr>
              <a:tr h="336918">
                <a:tc>
                  <a:txBody>
                    <a:bodyPr/>
                    <a:lstStyle/>
                    <a:p>
                      <a:r>
                        <a:rPr lang="en-US" sz="1600" b="0" i="0" dirty="0">
                          <a:solidFill>
                            <a:schemeClr val="bg1"/>
                          </a:solidFill>
                          <a:effectLst/>
                          <a:latin typeface="Calibri" panose="020F0502020204030204" pitchFamily="34" charset="0"/>
                          <a:cs typeface="Calibri" panose="020F0502020204030204" pitchFamily="34" charset="0"/>
                        </a:rPr>
                        <a:t>Timing of use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gridSpan="2">
                  <a:txBody>
                    <a:bodyPr/>
                    <a:lstStyle/>
                    <a:p>
                      <a:pPr marL="0" lvl="0" indent="0" algn="ctr" defTabSz="914400">
                        <a:lnSpc>
                          <a:spcPct val="100000"/>
                        </a:lnSpc>
                        <a:spcBef>
                          <a:spcPts val="0"/>
                        </a:spcBef>
                        <a:spcAft>
                          <a:spcPts val="0"/>
                        </a:spcAft>
                        <a:buNone/>
                        <a:tabLst/>
                        <a:defRPr/>
                      </a:pPr>
                      <a:r>
                        <a:rPr lang="en-US" sz="1600" b="0" i="0" dirty="0">
                          <a:solidFill>
                            <a:schemeClr val="bg1"/>
                          </a:solidFill>
                          <a:effectLst/>
                          <a:latin typeface="Calibri" panose="020F0502020204030204" pitchFamily="34" charset="0"/>
                          <a:cs typeface="Calibri" panose="020F0502020204030204" pitchFamily="34" charset="0"/>
                        </a:rPr>
                        <a:t>ASAP within 5 days of symptom onset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a:solidFill>
                            <a:schemeClr val="bg1"/>
                          </a:solidFill>
                          <a:effectLst/>
                          <a:latin typeface="Calibri" panose="020F0502020204030204" pitchFamily="34" charset="0"/>
                          <a:cs typeface="Calibri" panose="020F0502020204030204" pitchFamily="34" charset="0"/>
                        </a:rPr>
                        <a:t>ASAP within 5 days of symptom onset</a:t>
                      </a:r>
                      <a:endParaRPr lang="en-US" sz="1600" b="0" i="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40942035"/>
                  </a:ext>
                </a:extLst>
              </a:tr>
              <a:tr h="336918">
                <a:tc>
                  <a:txBody>
                    <a:bodyPr/>
                    <a:lstStyle/>
                    <a:p>
                      <a:pPr lvl="0">
                        <a:buNone/>
                      </a:pPr>
                      <a:r>
                        <a:rPr lang="en-US" sz="1600" b="0" i="0" dirty="0">
                          <a:solidFill>
                            <a:schemeClr val="bg1"/>
                          </a:solidFill>
                          <a:effectLst/>
                          <a:latin typeface="Calibri" panose="020F0502020204030204" pitchFamily="34" charset="0"/>
                          <a:cs typeface="Calibri" panose="020F0502020204030204" pitchFamily="34" charset="0"/>
                        </a:rPr>
                        <a:t>Adverse events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kern="1200" dirty="0">
                          <a:solidFill>
                            <a:schemeClr val="bg1"/>
                          </a:solidFill>
                          <a:effectLst/>
                          <a:latin typeface="Calibri" panose="020F0502020204030204" pitchFamily="34" charset="0"/>
                          <a:ea typeface="+mn-ea"/>
                          <a:cs typeface="Calibri" panose="020F0502020204030204" pitchFamily="34" charset="0"/>
                        </a:rPr>
                        <a:t>Dysgeusia, diarrhea, hypertension, and myalgia</a:t>
                      </a:r>
                      <a:endParaRPr lang="en-US" sz="1600" b="1" i="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dirty="0">
                          <a:solidFill>
                            <a:schemeClr val="bg1"/>
                          </a:solidFill>
                          <a:effectLst/>
                          <a:latin typeface="Calibri" panose="020F0502020204030204" pitchFamily="34" charset="0"/>
                          <a:cs typeface="Calibri" panose="020F0502020204030204" pitchFamily="34" charset="0"/>
                        </a:rPr>
                        <a:t>None greater than placebo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46787882"/>
                  </a:ext>
                </a:extLst>
              </a:tr>
              <a:tr h="1072010">
                <a:tc>
                  <a:txBody>
                    <a:bodyPr/>
                    <a:lstStyle/>
                    <a:p>
                      <a:pPr lvl="0">
                        <a:buNone/>
                      </a:pPr>
                      <a:r>
                        <a:rPr lang="en-US" sz="1600" b="0" i="0" dirty="0">
                          <a:solidFill>
                            <a:schemeClr val="bg1"/>
                          </a:solidFill>
                          <a:effectLst/>
                          <a:latin typeface="Calibri" panose="020F0502020204030204" pitchFamily="34" charset="0"/>
                          <a:cs typeface="Calibri" panose="020F0502020204030204" pitchFamily="34" charset="0"/>
                        </a:rPr>
                        <a:t>Use in pregnancy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dirty="0">
                          <a:solidFill>
                            <a:schemeClr val="bg1"/>
                          </a:solidFill>
                          <a:effectLst/>
                          <a:latin typeface="Calibri" panose="020F0502020204030204" pitchFamily="34" charset="0"/>
                          <a:cs typeface="Calibri" panose="020F0502020204030204" pitchFamily="34" charset="0"/>
                        </a:rPr>
                        <a:t>Not studied, RTV safe,</a:t>
                      </a:r>
                      <a:br>
                        <a:rPr lang="en-US" sz="1600" b="0" i="0" dirty="0">
                          <a:solidFill>
                            <a:schemeClr val="bg1"/>
                          </a:solidFill>
                          <a:effectLst/>
                          <a:latin typeface="Calibri" panose="020F0502020204030204" pitchFamily="34" charset="0"/>
                          <a:cs typeface="Calibri" panose="020F0502020204030204" pitchFamily="34" charset="0"/>
                        </a:rPr>
                      </a:br>
                      <a:r>
                        <a:rPr lang="en-US" sz="1600" b="0" i="0" dirty="0">
                          <a:solidFill>
                            <a:schemeClr val="bg1"/>
                          </a:solidFill>
                          <a:effectLst/>
                          <a:latin typeface="Calibri" panose="020F0502020204030204" pitchFamily="34" charset="0"/>
                          <a:cs typeface="Calibri" panose="020F0502020204030204" pitchFamily="34" charset="0"/>
                        </a:rPr>
                        <a:t>NIH panel “would not withhold if benefits &gt;risks”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kern="1200" dirty="0">
                          <a:solidFill>
                            <a:schemeClr val="bg1"/>
                          </a:solidFill>
                          <a:effectLst/>
                          <a:latin typeface="Calibri" panose="020F0502020204030204" pitchFamily="34" charset="0"/>
                          <a:ea typeface="+mn-ea"/>
                          <a:cs typeface="Calibri" panose="020F0502020204030204" pitchFamily="34" charset="0"/>
                        </a:rPr>
                        <a:t>Avoid use: </a:t>
                      </a:r>
                      <a:r>
                        <a:rPr lang="en-US" sz="1600" b="0" i="0" dirty="0">
                          <a:solidFill>
                            <a:schemeClr val="bg1"/>
                          </a:solidFill>
                          <a:effectLst/>
                          <a:latin typeface="Calibri" panose="020F0502020204030204" pitchFamily="34" charset="0"/>
                          <a:cs typeface="Calibri" panose="020F0502020204030204" pitchFamily="34" charset="0"/>
                        </a:rPr>
                        <a:t>p</a:t>
                      </a:r>
                      <a:r>
                        <a:rPr lang="en-US" sz="1600" b="0" i="0" kern="1200" dirty="0">
                          <a:solidFill>
                            <a:schemeClr val="bg1"/>
                          </a:solidFill>
                          <a:effectLst/>
                          <a:latin typeface="Calibri" panose="020F0502020204030204" pitchFamily="34" charset="0"/>
                          <a:ea typeface="+mn-ea"/>
                          <a:cs typeface="Calibri" panose="020F0502020204030204" pitchFamily="34" charset="0"/>
                        </a:rPr>
                        <a:t>ossible teratogen </a:t>
                      </a:r>
                    </a:p>
                    <a:p>
                      <a:pPr marL="0" lvl="0" indent="0" algn="ctr" defTabSz="914400">
                        <a:lnSpc>
                          <a:spcPct val="100000"/>
                        </a:lnSpc>
                        <a:spcBef>
                          <a:spcPts val="0"/>
                        </a:spcBef>
                        <a:spcAft>
                          <a:spcPts val="0"/>
                        </a:spcAft>
                        <a:buNone/>
                        <a:tabLst/>
                        <a:defRPr/>
                      </a:pPr>
                      <a:r>
                        <a:rPr lang="en-US" sz="1600" b="0" i="0" kern="1200" dirty="0">
                          <a:solidFill>
                            <a:schemeClr val="bg1"/>
                          </a:solidFill>
                          <a:effectLst/>
                          <a:latin typeface="Calibri" panose="020F0502020204030204" pitchFamily="34" charset="0"/>
                          <a:ea typeface="+mn-ea"/>
                          <a:cs typeface="Calibri" panose="020F0502020204030204" pitchFamily="34" charset="0"/>
                        </a:rPr>
                        <a:t>Childbearing potential: assess if pregnant, contraception recommendations</a:t>
                      </a:r>
                      <a:br>
                        <a:rPr lang="en-US" sz="1600" b="0" i="0" kern="1200" dirty="0">
                          <a:solidFill>
                            <a:schemeClr val="bg1"/>
                          </a:solidFill>
                          <a:effectLst/>
                          <a:latin typeface="Calibri" panose="020F0502020204030204" pitchFamily="34" charset="0"/>
                          <a:ea typeface="+mn-ea"/>
                          <a:cs typeface="Calibri" panose="020F0502020204030204" pitchFamily="34" charset="0"/>
                        </a:rPr>
                      </a:br>
                      <a:r>
                        <a:rPr lang="en-US" sz="1600" b="0" i="0" kern="1200" dirty="0">
                          <a:solidFill>
                            <a:schemeClr val="bg1"/>
                          </a:solidFill>
                          <a:effectLst/>
                          <a:latin typeface="Calibri" panose="020F0502020204030204" pitchFamily="34" charset="0"/>
                          <a:ea typeface="+mn-ea"/>
                          <a:cs typeface="Calibri" panose="020F0502020204030204" pitchFamily="34" charset="0"/>
                        </a:rPr>
                        <a:t>for males and females</a:t>
                      </a:r>
                      <a:endParaRPr lang="en-US" sz="1600" b="0" i="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12672435"/>
                  </a:ext>
                </a:extLst>
              </a:tr>
              <a:tr h="581948">
                <a:tc>
                  <a:txBody>
                    <a:bodyPr/>
                    <a:lstStyle/>
                    <a:p>
                      <a:pPr lvl="0">
                        <a:buNone/>
                      </a:pPr>
                      <a:r>
                        <a:rPr lang="en-US" sz="1600" b="0" i="0" dirty="0">
                          <a:solidFill>
                            <a:schemeClr val="bg1"/>
                          </a:solidFill>
                          <a:effectLst/>
                          <a:latin typeface="Calibri" panose="020F0502020204030204" pitchFamily="34" charset="0"/>
                          <a:cs typeface="Calibri" panose="020F0502020204030204" pitchFamily="34" charset="0"/>
                        </a:rPr>
                        <a:t>Use in renal dysfunction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kern="1200" dirty="0">
                          <a:solidFill>
                            <a:schemeClr val="bg1"/>
                          </a:solidFill>
                          <a:effectLst/>
                          <a:latin typeface="Calibri" panose="020F0502020204030204" pitchFamily="34" charset="0"/>
                          <a:ea typeface="+mn-ea"/>
                          <a:cs typeface="Calibri" panose="020F0502020204030204" pitchFamily="34" charset="0"/>
                        </a:rPr>
                        <a:t>Adjust eGFR 30-59 mL/min</a:t>
                      </a:r>
                    </a:p>
                    <a:p>
                      <a:pPr marL="0" lvl="0" indent="0" algn="ctr" defTabSz="914400">
                        <a:lnSpc>
                          <a:spcPct val="100000"/>
                        </a:lnSpc>
                        <a:spcBef>
                          <a:spcPts val="0"/>
                        </a:spcBef>
                        <a:spcAft>
                          <a:spcPts val="0"/>
                        </a:spcAft>
                        <a:buNone/>
                        <a:tabLst/>
                        <a:defRPr/>
                      </a:pPr>
                      <a:r>
                        <a:rPr lang="en-US" sz="1600" b="0" i="0" kern="1200" dirty="0">
                          <a:solidFill>
                            <a:schemeClr val="bg1"/>
                          </a:solidFill>
                          <a:effectLst/>
                          <a:latin typeface="Calibri" panose="020F0502020204030204" pitchFamily="34" charset="0"/>
                          <a:ea typeface="+mn-ea"/>
                          <a:cs typeface="Calibri" panose="020F0502020204030204" pitchFamily="34" charset="0"/>
                        </a:rPr>
                        <a:t>Not recommended if eGFR &lt;30 mL/min</a:t>
                      </a:r>
                      <a:endParaRPr lang="en-US" sz="1600" b="1" i="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dirty="0">
                          <a:solidFill>
                            <a:schemeClr val="bg1"/>
                          </a:solidFill>
                          <a:effectLst/>
                          <a:latin typeface="Calibri" panose="020F0502020204030204" pitchFamily="34" charset="0"/>
                          <a:cs typeface="Calibri" panose="020F0502020204030204" pitchFamily="34" charset="0"/>
                        </a:rPr>
                        <a:t>No adjustment needed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16218784"/>
                  </a:ext>
                </a:extLst>
              </a:tr>
              <a:tr h="336918">
                <a:tc>
                  <a:txBody>
                    <a:bodyPr/>
                    <a:lstStyle/>
                    <a:p>
                      <a:pPr lvl="0">
                        <a:buNone/>
                      </a:pPr>
                      <a:r>
                        <a:rPr lang="en-US" sz="1600" b="0" i="0" dirty="0">
                          <a:solidFill>
                            <a:schemeClr val="bg1"/>
                          </a:solidFill>
                          <a:effectLst/>
                          <a:latin typeface="Calibri" panose="020F0502020204030204" pitchFamily="34" charset="0"/>
                          <a:cs typeface="Calibri" panose="020F0502020204030204" pitchFamily="34" charset="0"/>
                        </a:rPr>
                        <a:t>Use in liver dysfunction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lvl="0" indent="0" algn="ctr" defTabSz="914400">
                        <a:lnSpc>
                          <a:spcPct val="100000"/>
                        </a:lnSpc>
                        <a:spcBef>
                          <a:spcPts val="0"/>
                        </a:spcBef>
                        <a:spcAft>
                          <a:spcPts val="0"/>
                        </a:spcAft>
                        <a:buNone/>
                        <a:tabLst/>
                        <a:defRPr/>
                      </a:pPr>
                      <a:r>
                        <a:rPr lang="en-US" sz="1600" b="0" i="0" dirty="0">
                          <a:solidFill>
                            <a:schemeClr val="bg1"/>
                          </a:solidFill>
                          <a:effectLst/>
                          <a:latin typeface="Calibri" panose="020F0502020204030204" pitchFamily="34" charset="0"/>
                          <a:cs typeface="Calibri" panose="020F0502020204030204" pitchFamily="34" charset="0"/>
                        </a:rPr>
                        <a:t>Do not use if Child-Pugh 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effectLst/>
                          <a:latin typeface="Calibri" panose="020F0502020204030204" pitchFamily="34" charset="0"/>
                          <a:cs typeface="Calibri" panose="020F0502020204030204" pitchFamily="34" charset="0"/>
                        </a:rPr>
                        <a:t>No adjustment needed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15634933"/>
                  </a:ext>
                </a:extLst>
              </a:tr>
            </a:tbl>
          </a:graphicData>
        </a:graphic>
      </p:graphicFrame>
      <p:sp>
        <p:nvSpPr>
          <p:cNvPr id="5" name="TextBox 4">
            <a:extLst>
              <a:ext uri="{FF2B5EF4-FFF2-40B4-BE49-F238E27FC236}">
                <a16:creationId xmlns:a16="http://schemas.microsoft.com/office/drawing/2014/main" id="{4FB0B0F1-97ED-45FF-B57B-D663DD9FCC3E}"/>
              </a:ext>
            </a:extLst>
          </p:cNvPr>
          <p:cNvSpPr txBox="1"/>
          <p:nvPr/>
        </p:nvSpPr>
        <p:spPr bwMode="auto">
          <a:xfrm>
            <a:off x="433387" y="6022440"/>
            <a:ext cx="694433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2"/>
                </a:solidFill>
                <a:latin typeface="Calibri" panose="020F0502020204030204" pitchFamily="34" charset="0"/>
              </a:rPr>
              <a:t>covid19treatmentguidelines.nih.gov/therapies/statement-on-patient-prioritization-for-outpatient-therapies/</a:t>
            </a:r>
          </a:p>
          <a:p>
            <a:pPr algn="l">
              <a:lnSpc>
                <a:spcPct val="100000"/>
              </a:lnSpc>
              <a:spcAft>
                <a:spcPct val="0"/>
              </a:spcAft>
              <a:buClrTx/>
              <a:buFontTx/>
              <a:buNone/>
            </a:pPr>
            <a:r>
              <a:rPr lang="en-US" sz="1200" b="0" dirty="0">
                <a:solidFill>
                  <a:schemeClr val="bg2"/>
                </a:solidFill>
                <a:latin typeface="Calibri" panose="020F0502020204030204" pitchFamily="34" charset="0"/>
              </a:rPr>
              <a:t>fda.gov/media/155050/download</a:t>
            </a:r>
            <a:br>
              <a:rPr lang="en-US" sz="120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fda.gov/media/155054/download</a:t>
            </a:r>
          </a:p>
        </p:txBody>
      </p:sp>
      <p:grpSp>
        <p:nvGrpSpPr>
          <p:cNvPr id="9" name="Group 1">
            <a:extLst>
              <a:ext uri="{FF2B5EF4-FFF2-40B4-BE49-F238E27FC236}">
                <a16:creationId xmlns:a16="http://schemas.microsoft.com/office/drawing/2014/main" id="{0CF5C981-C33E-31CE-2283-464DA399BDC0}"/>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62DBC2F1-F82E-F104-9143-64649BE18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074D26AF-5E6C-35D1-850F-226454EDAD8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030381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6BFF6-56A7-4BE2-B104-0552F763D987}"/>
              </a:ext>
            </a:extLst>
          </p:cNvPr>
          <p:cNvSpPr>
            <a:spLocks noGrp="1"/>
          </p:cNvSpPr>
          <p:nvPr>
            <p:ph type="title"/>
          </p:nvPr>
        </p:nvSpPr>
        <p:spPr/>
        <p:txBody>
          <a:bodyPr/>
          <a:lstStyle/>
          <a:p>
            <a:r>
              <a:rPr lang="en-US" dirty="0"/>
              <a:t>Nirmatrelvir Plus Ritonavir: CYP3A Metabolism</a:t>
            </a:r>
          </a:p>
        </p:txBody>
      </p:sp>
      <p:sp>
        <p:nvSpPr>
          <p:cNvPr id="4" name="Content Placeholder 3">
            <a:extLst>
              <a:ext uri="{FF2B5EF4-FFF2-40B4-BE49-F238E27FC236}">
                <a16:creationId xmlns:a16="http://schemas.microsoft.com/office/drawing/2014/main" id="{FEC05624-3333-4FAA-901E-A9A59CC9CE7E}"/>
              </a:ext>
            </a:extLst>
          </p:cNvPr>
          <p:cNvSpPr>
            <a:spLocks noGrp="1"/>
          </p:cNvSpPr>
          <p:nvPr>
            <p:ph sz="half" idx="1"/>
          </p:nvPr>
        </p:nvSpPr>
        <p:spPr>
          <a:xfrm>
            <a:off x="7987862" y="1519445"/>
            <a:ext cx="3494342" cy="4678738"/>
          </a:xfrm>
        </p:spPr>
        <p:txBody>
          <a:bodyPr/>
          <a:lstStyle/>
          <a:p>
            <a:r>
              <a:rPr lang="en-US" sz="2400" dirty="0"/>
              <a:t>Review the patient’s medications and supplements</a:t>
            </a:r>
          </a:p>
          <a:p>
            <a:r>
              <a:rPr lang="en-US" sz="2400" dirty="0"/>
              <a:t>Nirmatrelvir + ritonavir = CYP3A inhibitor, so may increase levels of other drugs</a:t>
            </a:r>
          </a:p>
          <a:p>
            <a:r>
              <a:rPr lang="en-US" sz="2400" dirty="0"/>
              <a:t>When used with CYP3A inducers, may not achieve adequate levels of nirmatrelvir</a:t>
            </a:r>
          </a:p>
          <a:p>
            <a:endParaRPr lang="en-US" sz="2400" dirty="0"/>
          </a:p>
        </p:txBody>
      </p:sp>
      <p:graphicFrame>
        <p:nvGraphicFramePr>
          <p:cNvPr id="6" name="Table 4">
            <a:extLst>
              <a:ext uri="{FF2B5EF4-FFF2-40B4-BE49-F238E27FC236}">
                <a16:creationId xmlns:a16="http://schemas.microsoft.com/office/drawing/2014/main" id="{7B5E7296-F2ED-4959-8C11-0D75AAF3D32A}"/>
              </a:ext>
            </a:extLst>
          </p:cNvPr>
          <p:cNvGraphicFramePr>
            <a:graphicFrameLocks noGrp="1"/>
          </p:cNvGraphicFramePr>
          <p:nvPr/>
        </p:nvGraphicFramePr>
        <p:xfrm>
          <a:off x="723900" y="1622690"/>
          <a:ext cx="7082790" cy="4541520"/>
        </p:xfrm>
        <a:graphic>
          <a:graphicData uri="http://schemas.openxmlformats.org/drawingml/2006/table">
            <a:tbl>
              <a:tblPr firstRow="1" bandRow="1">
                <a:tableStyleId>{5C22544A-7EE6-4342-B048-85BDC9FD1C3A}</a:tableStyleId>
              </a:tblPr>
              <a:tblGrid>
                <a:gridCol w="3541395">
                  <a:extLst>
                    <a:ext uri="{9D8B030D-6E8A-4147-A177-3AD203B41FA5}">
                      <a16:colId xmlns:a16="http://schemas.microsoft.com/office/drawing/2014/main" val="2472767918"/>
                    </a:ext>
                  </a:extLst>
                </a:gridCol>
                <a:gridCol w="3541395">
                  <a:extLst>
                    <a:ext uri="{9D8B030D-6E8A-4147-A177-3AD203B41FA5}">
                      <a16:colId xmlns:a16="http://schemas.microsoft.com/office/drawing/2014/main" val="1326996546"/>
                    </a:ext>
                  </a:extLst>
                </a:gridCol>
              </a:tblGrid>
              <a:tr h="289991">
                <a:tc gridSpan="2">
                  <a:txBody>
                    <a:bodyPr/>
                    <a:lstStyle/>
                    <a:p>
                      <a:pPr lvl="0" algn="ctr">
                        <a:buNone/>
                      </a:pPr>
                      <a:r>
                        <a:rPr lang="en-US" sz="1400" dirty="0">
                          <a:solidFill>
                            <a:schemeClr val="tx1"/>
                          </a:solidFill>
                          <a:latin typeface="Calibri" panose="020F0502020204030204" pitchFamily="34" charset="0"/>
                          <a:cs typeface="Calibri" panose="020F0502020204030204" pitchFamily="34" charset="0"/>
                        </a:rPr>
                        <a:t>Select Recommendations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D7D31"/>
                    </a:solidFill>
                  </a:tcPr>
                </a:tc>
                <a:extLst>
                  <a:ext uri="{0D108BD9-81ED-4DB2-BD59-A6C34878D82A}">
                    <a16:rowId xmlns:a16="http://schemas.microsoft.com/office/drawing/2014/main" val="1597822212"/>
                  </a:ext>
                </a:extLst>
              </a:tr>
              <a:tr h="289991">
                <a:tc>
                  <a:txBody>
                    <a:bodyPr/>
                    <a:lstStyle/>
                    <a:p>
                      <a:pPr lvl="0" algn="ctr">
                        <a:buNone/>
                      </a:pPr>
                      <a:r>
                        <a:rPr lang="en-US" sz="1400" dirty="0">
                          <a:solidFill>
                            <a:schemeClr val="tx1"/>
                          </a:solidFill>
                          <a:latin typeface="Calibri" panose="020F0502020204030204" pitchFamily="34" charset="0"/>
                          <a:cs typeface="Calibri" panose="020F0502020204030204" pitchFamily="34" charset="0"/>
                        </a:rPr>
                        <a:t>Contraindicated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solidFill>
                            <a:schemeClr val="tx1"/>
                          </a:solidFill>
                          <a:latin typeface="Calibri" panose="020F0502020204030204" pitchFamily="34" charset="0"/>
                          <a:cs typeface="Calibri" panose="020F0502020204030204" pitchFamily="34" charset="0"/>
                        </a:rPr>
                        <a:t>Use With Caution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4012853"/>
                  </a:ext>
                </a:extLst>
              </a:tr>
              <a:tr h="3745714">
                <a:tc>
                  <a:txBody>
                    <a:bodyPr/>
                    <a:lstStyle/>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a</a:t>
                      </a:r>
                      <a:r>
                        <a:rPr lang="en-US" sz="1400" dirty="0">
                          <a:solidFill>
                            <a:schemeClr val="bg1"/>
                          </a:solidFill>
                          <a:latin typeface="Calibri" panose="020F0502020204030204" pitchFamily="34" charset="0"/>
                          <a:cs typeface="Calibri" panose="020F0502020204030204" pitchFamily="34" charset="0"/>
                        </a:rPr>
                        <a:t>lfuzosin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p</a:t>
                      </a:r>
                      <a:r>
                        <a:rPr lang="en-US" sz="1400" dirty="0">
                          <a:solidFill>
                            <a:schemeClr val="bg1"/>
                          </a:solidFill>
                          <a:latin typeface="Calibri" panose="020F0502020204030204" pitchFamily="34" charset="0"/>
                          <a:cs typeface="Calibri" panose="020F0502020204030204" pitchFamily="34" charset="0"/>
                        </a:rPr>
                        <a:t>iroxicam</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ranolazine</a:t>
                      </a:r>
                      <a:endParaRPr lang="en-US" sz="1400" dirty="0">
                        <a:solidFill>
                          <a:schemeClr val="bg1"/>
                        </a:solidFill>
                        <a:latin typeface="Calibri" panose="020F0502020204030204" pitchFamily="34" charset="0"/>
                        <a:cs typeface="Calibri" panose="020F0502020204030204" pitchFamily="34" charset="0"/>
                      </a:endParaRP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amiodarone</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anti-cancer drugs</a:t>
                      </a:r>
                      <a:endParaRPr lang="en-US" sz="1400" dirty="0">
                        <a:solidFill>
                          <a:schemeClr val="bg1"/>
                        </a:solidFill>
                        <a:latin typeface="Calibri" panose="020F0502020204030204" pitchFamily="34" charset="0"/>
                        <a:cs typeface="Calibri" panose="020F0502020204030204" pitchFamily="34" charset="0"/>
                      </a:endParaRP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rivaroxaban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colchicine</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glecaprevir/pibrentasvir</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salmeterol</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sildenafil</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midazolam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noProof="0" dirty="0">
                          <a:solidFill>
                            <a:schemeClr val="bg1"/>
                          </a:solidFill>
                          <a:latin typeface="Calibri" panose="020F0502020204030204" pitchFamily="34" charset="0"/>
                          <a:cs typeface="Calibri" panose="020F0502020204030204" pitchFamily="34" charset="0"/>
                        </a:rPr>
                        <a:t>↓ voriconazole</a:t>
                      </a:r>
                    </a:p>
                    <a:p>
                      <a:pPr lvl="0">
                        <a:buNone/>
                      </a:pPr>
                      <a:endParaRPr lang="en-US" sz="1400" b="0" i="0" u="none" strike="noStrike" noProof="0" dirty="0">
                        <a:solidFill>
                          <a:schemeClr val="bg1"/>
                        </a:solidFill>
                        <a:latin typeface="Calibri" panose="020F0502020204030204" pitchFamily="34" charset="0"/>
                        <a:cs typeface="Calibri" panose="020F0502020204030204" pitchFamily="34" charset="0"/>
                      </a:endParaRPr>
                    </a:p>
                    <a:p>
                      <a:pPr lvl="0">
                        <a:buNone/>
                      </a:pPr>
                      <a:endParaRPr lang="en-US" sz="1400" b="0" i="0" u="none" strike="noStrike" noProof="0" dirty="0">
                        <a:solidFill>
                          <a:schemeClr val="bg1"/>
                        </a:solidFill>
                        <a:latin typeface="Calibri" panose="020F0502020204030204" pitchFamily="34" charset="0"/>
                        <a:cs typeface="Calibri" panose="020F0502020204030204" pitchFamily="34" charset="0"/>
                      </a:endParaRPr>
                    </a:p>
                    <a:p>
                      <a:pPr lvl="0">
                        <a:buNone/>
                      </a:pPr>
                      <a:endParaRPr lang="en-US" sz="1400" b="0" i="0" u="none" strike="noStrike" noProof="0" dirty="0">
                        <a:solidFill>
                          <a:schemeClr val="bg1"/>
                        </a:solidFill>
                        <a:latin typeface="Calibri" panose="020F0502020204030204" pitchFamily="34" charset="0"/>
                        <a:cs typeface="Calibri" panose="020F0502020204030204" pitchFamily="34" charset="0"/>
                      </a:endParaRP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Phenytoin, carbamazepine, rifampin, </a:t>
                      </a:r>
                      <a:br>
                        <a:rPr lang="en-US" sz="1400" b="0" i="0" u="none" strike="noStrike" noProof="0" dirty="0">
                          <a:solidFill>
                            <a:schemeClr val="bg1"/>
                          </a:solidFill>
                          <a:latin typeface="Calibri" panose="020F0502020204030204" pitchFamily="34" charset="0"/>
                          <a:cs typeface="Calibri" panose="020F0502020204030204" pitchFamily="34" charset="0"/>
                        </a:rPr>
                      </a:br>
                      <a:r>
                        <a:rPr lang="en-US" sz="1400" b="0" i="0" u="none" strike="noStrike" noProof="0" dirty="0">
                          <a:solidFill>
                            <a:schemeClr val="bg1"/>
                          </a:solidFill>
                          <a:latin typeface="Calibri" panose="020F0502020204030204" pitchFamily="34" charset="0"/>
                          <a:cs typeface="Calibri" panose="020F0502020204030204" pitchFamily="34" charset="0"/>
                        </a:rPr>
                        <a:t>St John’s wort all ↓ nirmatrelvir + ritonavir </a:t>
                      </a: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warfarin (monitor INR)</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bupropion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trazadone </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anti-HIV protease Inhibitor</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raltegravir </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clarithromycin/erythromycin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rifabutin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quetiapine</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digoxin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ethinyl estradiol (use add'l contraception)</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Immunosuppressants</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corticosteroid</a:t>
                      </a:r>
                      <a:endParaRPr lang="en-US" sz="1400" i="0" dirty="0">
                        <a:solidFill>
                          <a:schemeClr val="bg1"/>
                        </a:solidFill>
                        <a:latin typeface="Calibri" panose="020F0502020204030204" pitchFamily="34" charset="0"/>
                        <a:cs typeface="Calibri" panose="020F0502020204030204" pitchFamily="34" charset="0"/>
                      </a:endParaRP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fentanyl</a:t>
                      </a:r>
                    </a:p>
                    <a:p>
                      <a:pPr lvl="0">
                        <a:buNone/>
                      </a:pPr>
                      <a:r>
                        <a:rPr lang="en-US" sz="1400" b="0" i="0" u="none" strike="noStrike" noProof="0" dirty="0">
                          <a:solidFill>
                            <a:schemeClr val="bg1"/>
                          </a:solidFill>
                          <a:latin typeface="Calibri" panose="020F0502020204030204" pitchFamily="34" charset="0"/>
                          <a:cs typeface="Calibri" panose="020F0502020204030204" pitchFamily="34" charset="0"/>
                        </a:rPr>
                        <a:t>↓ methadone</a:t>
                      </a:r>
                      <a:endParaRPr lang="en-US" sz="1400" i="0" dirty="0">
                        <a:solidFill>
                          <a:schemeClr val="bg1"/>
                        </a:solidFill>
                        <a:latin typeface="Calibri" panose="020F0502020204030204" pitchFamily="34" charset="0"/>
                        <a:cs typeface="Calibri" panose="020F0502020204030204" pitchFamily="34" charset="0"/>
                      </a:endParaRPr>
                    </a:p>
                    <a:p>
                      <a:pPr lvl="0">
                        <a:buNone/>
                      </a:pPr>
                      <a:endParaRPr lang="en-US" sz="1400" b="0" i="1" u="none" strike="noStrike" noProof="0" dirty="0">
                        <a:solidFill>
                          <a:schemeClr val="bg1"/>
                        </a:solidFill>
                        <a:latin typeface="Calibri" panose="020F0502020204030204" pitchFamily="34" charset="0"/>
                        <a:cs typeface="Calibri" panose="020F0502020204030204" pitchFamily="34" charset="0"/>
                      </a:endParaRPr>
                    </a:p>
                    <a:p>
                      <a:pPr lvl="0">
                        <a:buNone/>
                      </a:pPr>
                      <a:r>
                        <a:rPr lang="en-US" sz="1400" b="0" i="1" u="none" strike="noStrike" noProof="0" dirty="0">
                          <a:solidFill>
                            <a:schemeClr val="bg1"/>
                          </a:solidFill>
                          <a:latin typeface="Calibri" panose="020F0502020204030204" pitchFamily="34" charset="0"/>
                          <a:cs typeface="Calibri" panose="020F0502020204030204" pitchFamily="34" charset="0"/>
                        </a:rPr>
                        <a:t>Hold if giving to avoid increase: lovastatin, simvastatin, atorvastatin, rosuvastatin, bosentan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825909864"/>
                  </a:ext>
                </a:extLst>
              </a:tr>
            </a:tbl>
          </a:graphicData>
        </a:graphic>
      </p:graphicFrame>
      <p:sp>
        <p:nvSpPr>
          <p:cNvPr id="10" name="TextBox 9">
            <a:extLst>
              <a:ext uri="{FF2B5EF4-FFF2-40B4-BE49-F238E27FC236}">
                <a16:creationId xmlns:a16="http://schemas.microsoft.com/office/drawing/2014/main" id="{F61C0F26-7D85-45E1-82C1-9266694134FE}"/>
              </a:ext>
            </a:extLst>
          </p:cNvPr>
          <p:cNvSpPr txBox="1"/>
          <p:nvPr/>
        </p:nvSpPr>
        <p:spPr bwMode="auto">
          <a:xfrm>
            <a:off x="423671" y="6387592"/>
            <a:ext cx="230402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200" b="0" dirty="0">
                <a:solidFill>
                  <a:schemeClr val="bg2"/>
                </a:solidFill>
                <a:latin typeface="Calibri" panose="020F0502020204030204" pitchFamily="34" charset="0"/>
              </a:rPr>
              <a:t>fda.gov/media/155050/download</a:t>
            </a:r>
          </a:p>
        </p:txBody>
      </p:sp>
      <p:grpSp>
        <p:nvGrpSpPr>
          <p:cNvPr id="11" name="Group 1">
            <a:extLst>
              <a:ext uri="{FF2B5EF4-FFF2-40B4-BE49-F238E27FC236}">
                <a16:creationId xmlns:a16="http://schemas.microsoft.com/office/drawing/2014/main" id="{26A95D75-430E-CA95-3D55-CEF9D1F36831}"/>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1C3DC619-459C-16D4-5531-5731C30C73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3A75E1A7-95C0-E0D2-E3EA-2E4EDE63B5C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2732750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C71D6-EF93-48A5-92D4-CE2A0B9B0F36}"/>
              </a:ext>
            </a:extLst>
          </p:cNvPr>
          <p:cNvSpPr>
            <a:spLocks noGrp="1"/>
          </p:cNvSpPr>
          <p:nvPr>
            <p:ph type="title"/>
          </p:nvPr>
        </p:nvSpPr>
        <p:spPr>
          <a:xfrm>
            <a:off x="609759" y="304802"/>
            <a:ext cx="10431135" cy="1103313"/>
          </a:xfrm>
        </p:spPr>
        <p:txBody>
          <a:bodyPr/>
          <a:lstStyle/>
          <a:p>
            <a:pPr>
              <a:lnSpc>
                <a:spcPct val="90000"/>
              </a:lnSpc>
            </a:pPr>
            <a:r>
              <a:rPr lang="en-US" sz="3200" dirty="0"/>
              <a:t>NIH Panel Patient Prioritization for Outpatient Anti–SARS-CoV-2 Therapies When There Are Logistical or Supply Constraints</a:t>
            </a:r>
          </a:p>
        </p:txBody>
      </p:sp>
      <p:sp>
        <p:nvSpPr>
          <p:cNvPr id="5" name="TextBox 4">
            <a:extLst>
              <a:ext uri="{FF2B5EF4-FFF2-40B4-BE49-F238E27FC236}">
                <a16:creationId xmlns:a16="http://schemas.microsoft.com/office/drawing/2014/main" id="{2D103095-0620-45BE-9375-5AA36D98C562}"/>
              </a:ext>
            </a:extLst>
          </p:cNvPr>
          <p:cNvSpPr txBox="1"/>
          <p:nvPr/>
        </p:nvSpPr>
        <p:spPr bwMode="auto">
          <a:xfrm>
            <a:off x="434066" y="6375059"/>
            <a:ext cx="69443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covid19treatmentguidelines.nih.gov/therapies/statement-on-patient-prioritization-for-outpatient-therapies/</a:t>
            </a:r>
          </a:p>
        </p:txBody>
      </p:sp>
      <p:graphicFrame>
        <p:nvGraphicFramePr>
          <p:cNvPr id="9" name="Table 4">
            <a:extLst>
              <a:ext uri="{FF2B5EF4-FFF2-40B4-BE49-F238E27FC236}">
                <a16:creationId xmlns:a16="http://schemas.microsoft.com/office/drawing/2014/main" id="{72A42F73-F4C7-8B02-8F5A-08067882096F}"/>
              </a:ext>
            </a:extLst>
          </p:cNvPr>
          <p:cNvGraphicFramePr>
            <a:graphicFrameLocks noGrp="1"/>
          </p:cNvGraphicFramePr>
          <p:nvPr>
            <p:extLst>
              <p:ext uri="{D42A27DB-BD31-4B8C-83A1-F6EECF244321}">
                <p14:modId xmlns:p14="http://schemas.microsoft.com/office/powerpoint/2010/main" val="3426252533"/>
              </p:ext>
            </p:extLst>
          </p:nvPr>
        </p:nvGraphicFramePr>
        <p:xfrm>
          <a:off x="684989" y="1727887"/>
          <a:ext cx="8029575" cy="4028440"/>
        </p:xfrm>
        <a:graphic>
          <a:graphicData uri="http://schemas.openxmlformats.org/drawingml/2006/table">
            <a:tbl>
              <a:tblPr firstRow="1" bandRow="1">
                <a:tableStyleId>{073A0DAA-6AF3-43AB-8588-CEC1D06C72B9}</a:tableStyleId>
              </a:tblPr>
              <a:tblGrid>
                <a:gridCol w="672505">
                  <a:extLst>
                    <a:ext uri="{9D8B030D-6E8A-4147-A177-3AD203B41FA5}">
                      <a16:colId xmlns:a16="http://schemas.microsoft.com/office/drawing/2014/main" val="276523480"/>
                    </a:ext>
                  </a:extLst>
                </a:gridCol>
                <a:gridCol w="7357070">
                  <a:extLst>
                    <a:ext uri="{9D8B030D-6E8A-4147-A177-3AD203B41FA5}">
                      <a16:colId xmlns:a16="http://schemas.microsoft.com/office/drawing/2014/main" val="3772946873"/>
                    </a:ext>
                  </a:extLst>
                </a:gridCol>
              </a:tblGrid>
              <a:tr h="370840">
                <a:tc>
                  <a:txBody>
                    <a:bodyPr/>
                    <a:lstStyle/>
                    <a:p>
                      <a:r>
                        <a:rPr lang="en-US" sz="1800" dirty="0">
                          <a:latin typeface="Calibri" panose="020F0502020204030204" pitchFamily="34" charset="0"/>
                          <a:cs typeface="Calibri" panose="020F0502020204030204" pitchFamily="34" charset="0"/>
                        </a:rPr>
                        <a:t>Tier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B5425"/>
                    </a:solidFill>
                  </a:tcPr>
                </a:tc>
                <a:tc>
                  <a:txBody>
                    <a:bodyPr/>
                    <a:lstStyle/>
                    <a:p>
                      <a:r>
                        <a:rPr lang="en-US" sz="1800" dirty="0">
                          <a:latin typeface="Calibri" panose="020F0502020204030204" pitchFamily="34" charset="0"/>
                          <a:cs typeface="Calibri" panose="020F0502020204030204" pitchFamily="34" charset="0"/>
                        </a:rPr>
                        <a:t>Priority Population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B5425"/>
                    </a:solidFill>
                  </a:tcPr>
                </a:tc>
                <a:extLst>
                  <a:ext uri="{0D108BD9-81ED-4DB2-BD59-A6C34878D82A}">
                    <a16:rowId xmlns:a16="http://schemas.microsoft.com/office/drawing/2014/main" val="2222706826"/>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Immunocompromised individuals not expected to mount an adequate immune response to COVID-19 vaccination or SARS-CoV-2 infection due to their underlying conditions, regardless of vaccine status </a:t>
                      </a:r>
                    </a:p>
                    <a:p>
                      <a:endParaRPr lang="en-US" sz="1800" dirty="0">
                        <a:solidFill>
                          <a:schemeClr val="bg1"/>
                        </a:solidFill>
                        <a:latin typeface="Calibri" panose="020F0502020204030204" pitchFamily="34" charset="0"/>
                        <a:cs typeface="Calibri" panose="020F0502020204030204" pitchFamily="34" charset="0"/>
                      </a:endParaRPr>
                    </a:p>
                    <a:p>
                      <a:r>
                        <a:rPr lang="en-US" sz="1800" dirty="0">
                          <a:solidFill>
                            <a:schemeClr val="bg1"/>
                          </a:solidFill>
                          <a:latin typeface="Calibri" panose="020F0502020204030204" pitchFamily="34" charset="0"/>
                          <a:cs typeface="Calibri" panose="020F0502020204030204" pitchFamily="34" charset="0"/>
                        </a:rPr>
                        <a:t>Unvaccinated individuals at the highest risk of severe disease</a:t>
                      </a:r>
                      <a:br>
                        <a:rPr lang="en-US" sz="1800" dirty="0">
                          <a:solidFill>
                            <a:schemeClr val="bg1"/>
                          </a:solidFill>
                          <a:latin typeface="Calibri" panose="020F0502020204030204" pitchFamily="34" charset="0"/>
                          <a:cs typeface="Calibri" panose="020F0502020204030204" pitchFamily="34" charset="0"/>
                        </a:rPr>
                      </a:br>
                      <a:r>
                        <a:rPr lang="en-US" sz="1800" i="1" dirty="0">
                          <a:solidFill>
                            <a:schemeClr val="bg1"/>
                          </a:solidFill>
                          <a:latin typeface="Calibri" panose="020F0502020204030204" pitchFamily="34" charset="0"/>
                          <a:cs typeface="Calibri" panose="020F0502020204030204" pitchFamily="34" charset="0"/>
                        </a:rPr>
                        <a:t>(anyone aged ≥75 yr or anyone aged ≥65 yr with additional risk factors)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23257845"/>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800">
                          <a:solidFill>
                            <a:schemeClr val="bg1"/>
                          </a:solidFill>
                          <a:latin typeface="Calibri" panose="020F0502020204030204" pitchFamily="34" charset="0"/>
                          <a:cs typeface="Calibri" panose="020F0502020204030204" pitchFamily="34" charset="0"/>
                        </a:rPr>
                        <a:t>Unvaccinated individuals at risk of severe disease not included in tier 1 </a:t>
                      </a:r>
                      <a:r>
                        <a:rPr lang="en-US" sz="1800" i="1">
                          <a:solidFill>
                            <a:schemeClr val="bg1"/>
                          </a:solidFill>
                          <a:latin typeface="Calibri" panose="020F0502020204030204" pitchFamily="34" charset="0"/>
                          <a:cs typeface="Calibri" panose="020F0502020204030204" pitchFamily="34" charset="0"/>
                        </a:rPr>
                        <a:t>(anyone aged ≥65 yr or anyone aged &lt;65 yr with clinical risk factors)</a:t>
                      </a:r>
                      <a:endParaRPr lang="en-US" sz="1800" i="1"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1182948"/>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Vaccinated individuals at high risk of severe disease</a:t>
                      </a:r>
                      <a:br>
                        <a:rPr lang="en-US" sz="1800" dirty="0">
                          <a:solidFill>
                            <a:schemeClr val="bg1"/>
                          </a:solidFill>
                          <a:latin typeface="Calibri" panose="020F0502020204030204" pitchFamily="34" charset="0"/>
                          <a:cs typeface="Calibri" panose="020F0502020204030204" pitchFamily="34" charset="0"/>
                        </a:rPr>
                      </a:br>
                      <a:r>
                        <a:rPr lang="en-US" sz="1800" i="1" dirty="0">
                          <a:solidFill>
                            <a:schemeClr val="bg1"/>
                          </a:solidFill>
                          <a:latin typeface="Calibri" panose="020F0502020204030204" pitchFamily="34" charset="0"/>
                          <a:cs typeface="Calibri" panose="020F0502020204030204" pitchFamily="34" charset="0"/>
                        </a:rPr>
                        <a:t>(anyone aged ≥75 yr or anyone aged ≥65 yr with clinical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99186741"/>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800" dirty="0">
                          <a:solidFill>
                            <a:schemeClr val="bg1"/>
                          </a:solidFill>
                          <a:latin typeface="Calibri" panose="020F0502020204030204" pitchFamily="34" charset="0"/>
                          <a:cs typeface="Calibri" panose="020F0502020204030204" pitchFamily="34" charset="0"/>
                        </a:rPr>
                        <a:t>Vaccinated individuals at risk of severe disease</a:t>
                      </a:r>
                      <a:br>
                        <a:rPr lang="en-US" sz="1800" dirty="0">
                          <a:solidFill>
                            <a:schemeClr val="bg1"/>
                          </a:solidFill>
                          <a:latin typeface="Calibri" panose="020F0502020204030204" pitchFamily="34" charset="0"/>
                          <a:cs typeface="Calibri" panose="020F0502020204030204" pitchFamily="34" charset="0"/>
                        </a:rPr>
                      </a:br>
                      <a:r>
                        <a:rPr lang="en-US" sz="1800" i="1" dirty="0">
                          <a:solidFill>
                            <a:schemeClr val="bg1"/>
                          </a:solidFill>
                          <a:latin typeface="Calibri" panose="020F0502020204030204" pitchFamily="34" charset="0"/>
                          <a:cs typeface="Calibri" panose="020F0502020204030204" pitchFamily="34" charset="0"/>
                        </a:rPr>
                        <a:t>(anyone ≥65 yr or anyone &lt;65 yr with clinical risk factors)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637723657"/>
                  </a:ext>
                </a:extLst>
              </a:tr>
            </a:tbl>
          </a:graphicData>
        </a:graphic>
      </p:graphicFrame>
      <p:sp>
        <p:nvSpPr>
          <p:cNvPr id="12" name="Right Brace 11">
            <a:extLst>
              <a:ext uri="{FF2B5EF4-FFF2-40B4-BE49-F238E27FC236}">
                <a16:creationId xmlns:a16="http://schemas.microsoft.com/office/drawing/2014/main" id="{56004115-EE76-04CB-E8D7-CEF3C01FB760}"/>
              </a:ext>
            </a:extLst>
          </p:cNvPr>
          <p:cNvSpPr/>
          <p:nvPr/>
        </p:nvSpPr>
        <p:spPr bwMode="auto">
          <a:xfrm>
            <a:off x="8714564" y="4479024"/>
            <a:ext cx="295275" cy="127730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3" name="Content Placeholder 2">
            <a:extLst>
              <a:ext uri="{FF2B5EF4-FFF2-40B4-BE49-F238E27FC236}">
                <a16:creationId xmlns:a16="http://schemas.microsoft.com/office/drawing/2014/main" id="{D26055E3-589B-5D84-8C91-C8533CB8DF01}"/>
              </a:ext>
            </a:extLst>
          </p:cNvPr>
          <p:cNvSpPr txBox="1">
            <a:spLocks/>
          </p:cNvSpPr>
          <p:nvPr/>
        </p:nvSpPr>
        <p:spPr bwMode="auto">
          <a:xfrm>
            <a:off x="9009839" y="4718419"/>
            <a:ext cx="2843400" cy="79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800" kern="0"/>
              <a:t>Prioritize those who have not received a COVID-19 vaccine booster dose</a:t>
            </a:r>
            <a:endParaRPr lang="en-US" sz="1800" kern="0" dirty="0"/>
          </a:p>
        </p:txBody>
      </p:sp>
      <p:grpSp>
        <p:nvGrpSpPr>
          <p:cNvPr id="10" name="Group 1">
            <a:extLst>
              <a:ext uri="{FF2B5EF4-FFF2-40B4-BE49-F238E27FC236}">
                <a16:creationId xmlns:a16="http://schemas.microsoft.com/office/drawing/2014/main" id="{2B36C90F-ED78-B217-CD1E-609038275EE6}"/>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9DC8BD54-59CA-DAC0-E50F-AF5E04572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B3FE8103-EE04-8915-63E4-21477B7936A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666334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51924-7765-490F-B945-1BB028B1A087}"/>
              </a:ext>
            </a:extLst>
          </p:cNvPr>
          <p:cNvSpPr>
            <a:spLocks noGrp="1"/>
          </p:cNvSpPr>
          <p:nvPr>
            <p:ph type="title"/>
          </p:nvPr>
        </p:nvSpPr>
        <p:spPr/>
        <p:txBody>
          <a:bodyPr/>
          <a:lstStyle/>
          <a:p>
            <a:r>
              <a:rPr lang="en-US" dirty="0"/>
              <a:t>Step 4: On-Treatment Telehealth Follow-up</a:t>
            </a:r>
          </a:p>
        </p:txBody>
      </p:sp>
      <p:sp>
        <p:nvSpPr>
          <p:cNvPr id="3" name="Content Placeholder 2">
            <a:extLst>
              <a:ext uri="{FF2B5EF4-FFF2-40B4-BE49-F238E27FC236}">
                <a16:creationId xmlns:a16="http://schemas.microsoft.com/office/drawing/2014/main" id="{E7238224-92BE-49DB-BA45-9067EA39F8F2}"/>
              </a:ext>
            </a:extLst>
          </p:cNvPr>
          <p:cNvSpPr>
            <a:spLocks noGrp="1"/>
          </p:cNvSpPr>
          <p:nvPr>
            <p:ph idx="1"/>
          </p:nvPr>
        </p:nvSpPr>
        <p:spPr/>
        <p:txBody>
          <a:bodyPr/>
          <a:lstStyle/>
          <a:p>
            <a:r>
              <a:rPr lang="en-US" dirty="0"/>
              <a:t>Telehealth follow-up for reassessment of </a:t>
            </a:r>
            <a:r>
              <a:rPr lang="en-US" b="1" dirty="0">
                <a:solidFill>
                  <a:schemeClr val="accent3"/>
                </a:solidFill>
              </a:rPr>
              <a:t>dyspnea</a:t>
            </a:r>
            <a:r>
              <a:rPr lang="en-US" dirty="0"/>
              <a:t> and </a:t>
            </a:r>
            <a:r>
              <a:rPr lang="en-US" b="1" dirty="0">
                <a:solidFill>
                  <a:schemeClr val="accent3"/>
                </a:solidFill>
              </a:rPr>
              <a:t>hypoxia</a:t>
            </a:r>
          </a:p>
          <a:p>
            <a:r>
              <a:rPr lang="en-US" dirty="0"/>
              <a:t>Patients must </a:t>
            </a:r>
            <a:r>
              <a:rPr lang="en-US" b="1" dirty="0">
                <a:solidFill>
                  <a:schemeClr val="accent1"/>
                </a:solidFill>
              </a:rPr>
              <a:t>complete the 5-day treatment course </a:t>
            </a:r>
            <a:r>
              <a:rPr lang="en-US" dirty="0"/>
              <a:t>of oral antivirals</a:t>
            </a:r>
          </a:p>
          <a:p>
            <a:pPr lvl="1"/>
            <a:r>
              <a:rPr lang="en-US" dirty="0"/>
              <a:t>Unknown whether shorter course is less effective or is associated with emergence of resistance mutations</a:t>
            </a:r>
          </a:p>
          <a:p>
            <a:r>
              <a:rPr lang="en-US" dirty="0"/>
              <a:t>Re-examine if worsening </a:t>
            </a:r>
            <a:r>
              <a:rPr lang="en-US" b="1" dirty="0">
                <a:solidFill>
                  <a:schemeClr val="accent3"/>
                </a:solidFill>
              </a:rPr>
              <a:t>dyspnea</a:t>
            </a:r>
          </a:p>
          <a:p>
            <a:r>
              <a:rPr lang="en-US" dirty="0"/>
              <a:t>If a patient requires hospitalization after starting treatment, the </a:t>
            </a:r>
            <a:br>
              <a:rPr lang="en-US" dirty="0"/>
            </a:br>
            <a:r>
              <a:rPr lang="en-US" dirty="0"/>
              <a:t>full antiviral treatment course can be completed at the healthcare professional’s discretion</a:t>
            </a:r>
          </a:p>
          <a:p>
            <a:endParaRPr lang="en-US" dirty="0"/>
          </a:p>
        </p:txBody>
      </p:sp>
    </p:spTree>
    <p:extLst>
      <p:ext uri="{BB962C8B-B14F-4D97-AF65-F5344CB8AC3E}">
        <p14:creationId xmlns:p14="http://schemas.microsoft.com/office/powerpoint/2010/main" val="429196289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F924-5EDE-4457-B956-DBD1CD18A88F}"/>
              </a:ext>
            </a:extLst>
          </p:cNvPr>
          <p:cNvSpPr>
            <a:spLocks noGrp="1"/>
          </p:cNvSpPr>
          <p:nvPr>
            <p:ph type="title"/>
          </p:nvPr>
        </p:nvSpPr>
        <p:spPr/>
        <p:txBody>
          <a:bodyPr/>
          <a:lstStyle/>
          <a:p>
            <a:r>
              <a:rPr lang="en-US" dirty="0"/>
              <a:t>Omicron Variant and </a:t>
            </a:r>
            <a:br>
              <a:rPr lang="en-US" dirty="0"/>
            </a:br>
            <a:r>
              <a:rPr lang="en-US" dirty="0"/>
              <a:t>Direct-Acting Small Molecule Antiviral Agents</a:t>
            </a:r>
          </a:p>
        </p:txBody>
      </p:sp>
    </p:spTree>
    <p:extLst>
      <p:ext uri="{BB962C8B-B14F-4D97-AF65-F5344CB8AC3E}">
        <p14:creationId xmlns:p14="http://schemas.microsoft.com/office/powerpoint/2010/main" val="254649845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ED64-DFDE-491A-8D35-9BA80FC308A4}"/>
              </a:ext>
            </a:extLst>
          </p:cNvPr>
          <p:cNvSpPr>
            <a:spLocks noGrp="1"/>
          </p:cNvSpPr>
          <p:nvPr>
            <p:ph type="title"/>
          </p:nvPr>
        </p:nvSpPr>
        <p:spPr/>
        <p:txBody>
          <a:bodyPr/>
          <a:lstStyle/>
          <a:p>
            <a:r>
              <a:rPr lang="en-US" dirty="0"/>
              <a:t>Omicron Variant and Direct-Acting </a:t>
            </a:r>
            <a:br>
              <a:rPr lang="en-US" dirty="0"/>
            </a:br>
            <a:r>
              <a:rPr lang="en-US" dirty="0"/>
              <a:t>Small-Molecule Antiviral Agents</a:t>
            </a:r>
          </a:p>
        </p:txBody>
      </p:sp>
      <p:sp>
        <p:nvSpPr>
          <p:cNvPr id="3" name="Content Placeholder 2">
            <a:extLst>
              <a:ext uri="{FF2B5EF4-FFF2-40B4-BE49-F238E27FC236}">
                <a16:creationId xmlns:a16="http://schemas.microsoft.com/office/drawing/2014/main" id="{B39CF95A-10C0-401C-8E93-8BC285680524}"/>
              </a:ext>
            </a:extLst>
          </p:cNvPr>
          <p:cNvSpPr>
            <a:spLocks noGrp="1"/>
          </p:cNvSpPr>
          <p:nvPr>
            <p:ph idx="1"/>
          </p:nvPr>
        </p:nvSpPr>
        <p:spPr/>
        <p:txBody>
          <a:bodyPr/>
          <a:lstStyle/>
          <a:p>
            <a:r>
              <a:rPr lang="en-US" dirty="0"/>
              <a:t>No biologic plausibility for reduced susceptibility to </a:t>
            </a:r>
            <a:r>
              <a:rPr lang="en-US" b="1" dirty="0" err="1">
                <a:solidFill>
                  <a:schemeClr val="accent3"/>
                </a:solidFill>
              </a:rPr>
              <a:t>molnupiravir</a:t>
            </a:r>
            <a:r>
              <a:rPr lang="en-US" b="1" dirty="0">
                <a:solidFill>
                  <a:schemeClr val="accent3"/>
                </a:solidFill>
              </a:rPr>
              <a:t>, </a:t>
            </a:r>
            <a:r>
              <a:rPr lang="en-US" b="1" dirty="0">
                <a:solidFill>
                  <a:schemeClr val="accent1"/>
                </a:solidFill>
              </a:rPr>
              <a:t>nirmatrelvir, </a:t>
            </a:r>
            <a:r>
              <a:rPr lang="en-US" dirty="0"/>
              <a:t>or </a:t>
            </a:r>
            <a:r>
              <a:rPr lang="en-US" b="1" dirty="0">
                <a:solidFill>
                  <a:schemeClr val="accent6"/>
                </a:solidFill>
              </a:rPr>
              <a:t>remdesivir</a:t>
            </a:r>
          </a:p>
          <a:p>
            <a:r>
              <a:rPr lang="en-US" b="1" dirty="0">
                <a:solidFill>
                  <a:schemeClr val="accent6"/>
                </a:solidFill>
              </a:rPr>
              <a:t>Remdesivir</a:t>
            </a:r>
          </a:p>
          <a:p>
            <a:pPr lvl="1"/>
            <a:r>
              <a:rPr lang="en-US" dirty="0"/>
              <a:t>Genetic analysis of &gt;200 available sequences of omicron isolates </a:t>
            </a:r>
            <a:br>
              <a:rPr lang="en-US" dirty="0"/>
            </a:br>
            <a:r>
              <a:rPr lang="en-US" dirty="0"/>
              <a:t>revealed </a:t>
            </a:r>
            <a:r>
              <a:rPr lang="en-US" b="1" dirty="0"/>
              <a:t>no new mutations </a:t>
            </a:r>
            <a:r>
              <a:rPr lang="en-US" dirty="0"/>
              <a:t>expected to alter the SARS-CoV-2 viral RNA polymerase compared with previous variants</a:t>
            </a:r>
          </a:p>
          <a:p>
            <a:r>
              <a:rPr lang="en-US" b="1" dirty="0">
                <a:solidFill>
                  <a:schemeClr val="accent3"/>
                </a:solidFill>
              </a:rPr>
              <a:t>Molnupiravir</a:t>
            </a:r>
            <a:r>
              <a:rPr lang="en-US" dirty="0"/>
              <a:t> and </a:t>
            </a:r>
            <a:r>
              <a:rPr lang="en-US" b="1" dirty="0">
                <a:solidFill>
                  <a:schemeClr val="accent1"/>
                </a:solidFill>
              </a:rPr>
              <a:t>nirmatrelvir + ritonavir</a:t>
            </a:r>
          </a:p>
          <a:p>
            <a:pPr lvl="1"/>
            <a:r>
              <a:rPr lang="en-US" dirty="0"/>
              <a:t>“</a:t>
            </a:r>
            <a:r>
              <a:rPr lang="en-US" b="1" dirty="0"/>
              <a:t>Expected to be active </a:t>
            </a:r>
            <a:r>
              <a:rPr lang="en-US" dirty="0"/>
              <a:t>against the omicron VOC, although in vitro and </a:t>
            </a:r>
            <a:br>
              <a:rPr lang="en-US" dirty="0"/>
            </a:br>
            <a:r>
              <a:rPr lang="en-US" dirty="0"/>
              <a:t>in vivo data are currently limited”</a:t>
            </a:r>
          </a:p>
          <a:p>
            <a:pPr marL="457200" lvl="1" indent="0">
              <a:buNone/>
            </a:pPr>
            <a:endParaRPr lang="en-US" dirty="0"/>
          </a:p>
        </p:txBody>
      </p:sp>
      <p:sp>
        <p:nvSpPr>
          <p:cNvPr id="5" name="TextBox 4">
            <a:extLst>
              <a:ext uri="{FF2B5EF4-FFF2-40B4-BE49-F238E27FC236}">
                <a16:creationId xmlns:a16="http://schemas.microsoft.com/office/drawing/2014/main" id="{01573BB3-BEA3-4CB4-BD28-AC1D73D05DA7}"/>
              </a:ext>
            </a:extLst>
          </p:cNvPr>
          <p:cNvSpPr txBox="1"/>
          <p:nvPr/>
        </p:nvSpPr>
        <p:spPr bwMode="auto">
          <a:xfrm>
            <a:off x="429272" y="6213768"/>
            <a:ext cx="71029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200" b="0" dirty="0">
                <a:solidFill>
                  <a:schemeClr val="bg2"/>
                </a:solidFill>
                <a:latin typeface="Calibri" panose="020F0502020204030204" pitchFamily="34" charset="0"/>
              </a:rPr>
              <a:t>Gilead Press Release. December 1, 2021. Data not peer reviewed.</a:t>
            </a:r>
          </a:p>
          <a:p>
            <a:pPr algn="l">
              <a:lnSpc>
                <a:spcPct val="100000"/>
              </a:lnSpc>
              <a:spcBef>
                <a:spcPts val="0"/>
              </a:spcBef>
              <a:spcAft>
                <a:spcPct val="0"/>
              </a:spcAft>
              <a:buClrTx/>
              <a:buFontTx/>
              <a:buNone/>
            </a:pPr>
            <a:r>
              <a:rPr lang="en-US" sz="1200" b="0" dirty="0">
                <a:solidFill>
                  <a:schemeClr val="bg2"/>
                </a:solidFill>
                <a:latin typeface="Calibri" panose="020F0502020204030204" pitchFamily="34" charset="0"/>
              </a:rPr>
              <a:t>covid19treatmentguidelines.nih.gov/therapies/statement-on-therapies-for-high-risk-nonhospitalized-patients/.</a:t>
            </a:r>
          </a:p>
        </p:txBody>
      </p:sp>
      <p:grpSp>
        <p:nvGrpSpPr>
          <p:cNvPr id="6" name="Group 1">
            <a:extLst>
              <a:ext uri="{FF2B5EF4-FFF2-40B4-BE49-F238E27FC236}">
                <a16:creationId xmlns:a16="http://schemas.microsoft.com/office/drawing/2014/main" id="{9C4F2679-6FAB-455C-9698-EEF275B2CF48}"/>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8ED52156-086E-4253-AB50-426422216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C47AFE5-3DC8-4A87-A6A4-070A16E3D59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171961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CED64-DFDE-491A-8D35-9BA80FC308A4}"/>
              </a:ext>
            </a:extLst>
          </p:cNvPr>
          <p:cNvSpPr>
            <a:spLocks noGrp="1"/>
          </p:cNvSpPr>
          <p:nvPr>
            <p:ph type="title"/>
          </p:nvPr>
        </p:nvSpPr>
        <p:spPr/>
        <p:txBody>
          <a:bodyPr/>
          <a:lstStyle/>
          <a:p>
            <a:r>
              <a:rPr lang="en-US" dirty="0"/>
              <a:t>Direct-Acting Small-Molecule Antivirals </a:t>
            </a:r>
            <a:br>
              <a:rPr lang="en-US" dirty="0"/>
            </a:br>
            <a:r>
              <a:rPr lang="en-US" dirty="0"/>
              <a:t>Demonstrate Activity Against Omicron</a:t>
            </a:r>
          </a:p>
        </p:txBody>
      </p:sp>
      <p:sp>
        <p:nvSpPr>
          <p:cNvPr id="3" name="Content Placeholder 2">
            <a:extLst>
              <a:ext uri="{FF2B5EF4-FFF2-40B4-BE49-F238E27FC236}">
                <a16:creationId xmlns:a16="http://schemas.microsoft.com/office/drawing/2014/main" id="{B39CF95A-10C0-401C-8E93-8BC285680524}"/>
              </a:ext>
            </a:extLst>
          </p:cNvPr>
          <p:cNvSpPr>
            <a:spLocks noGrp="1"/>
          </p:cNvSpPr>
          <p:nvPr>
            <p:ph idx="1"/>
          </p:nvPr>
        </p:nvSpPr>
        <p:spPr>
          <a:xfrm>
            <a:off x="604675" y="1513047"/>
            <a:ext cx="10877529" cy="800327"/>
          </a:xfrm>
        </p:spPr>
        <p:txBody>
          <a:bodyPr/>
          <a:lstStyle/>
          <a:p>
            <a:r>
              <a:rPr lang="en-US" b="1" dirty="0">
                <a:solidFill>
                  <a:schemeClr val="accent3"/>
                </a:solidFill>
              </a:rPr>
              <a:t>Molnupiravir</a:t>
            </a:r>
            <a:r>
              <a:rPr lang="en-US" dirty="0"/>
              <a:t>, </a:t>
            </a:r>
            <a:r>
              <a:rPr lang="en-US" b="1" dirty="0">
                <a:solidFill>
                  <a:schemeClr val="accent1"/>
                </a:solidFill>
              </a:rPr>
              <a:t>nirmatrelvir</a:t>
            </a:r>
            <a:r>
              <a:rPr lang="en-US" dirty="0"/>
              <a:t>, and </a:t>
            </a:r>
            <a:r>
              <a:rPr lang="en-US" b="1" dirty="0">
                <a:solidFill>
                  <a:schemeClr val="accent6"/>
                </a:solidFill>
              </a:rPr>
              <a:t>remdesivir</a:t>
            </a:r>
            <a:r>
              <a:rPr lang="en-US" dirty="0"/>
              <a:t> retain their activity against omicron</a:t>
            </a:r>
            <a:endParaRPr lang="en-US" baseline="30000" dirty="0"/>
          </a:p>
        </p:txBody>
      </p:sp>
      <p:sp>
        <p:nvSpPr>
          <p:cNvPr id="5" name="TextBox 4">
            <a:extLst>
              <a:ext uri="{FF2B5EF4-FFF2-40B4-BE49-F238E27FC236}">
                <a16:creationId xmlns:a16="http://schemas.microsoft.com/office/drawing/2014/main" id="{01573BB3-BEA3-4CB4-BD28-AC1D73D05DA7}"/>
              </a:ext>
            </a:extLst>
          </p:cNvPr>
          <p:cNvSpPr txBox="1"/>
          <p:nvPr/>
        </p:nvSpPr>
        <p:spPr bwMode="auto">
          <a:xfrm>
            <a:off x="429272" y="6365673"/>
            <a:ext cx="27727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Vangeel</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Antiviral Res. 2022;198:105252.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 name="Group 1">
            <a:extLst>
              <a:ext uri="{FF2B5EF4-FFF2-40B4-BE49-F238E27FC236}">
                <a16:creationId xmlns:a16="http://schemas.microsoft.com/office/drawing/2014/main" id="{9C4F2679-6FAB-455C-9698-EEF275B2CF48}"/>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8ED52156-086E-4253-AB50-426422216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AC47AFE5-3DC8-4A87-A6A4-070A16E3D59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161" name="Group 160">
            <a:extLst>
              <a:ext uri="{FF2B5EF4-FFF2-40B4-BE49-F238E27FC236}">
                <a16:creationId xmlns:a16="http://schemas.microsoft.com/office/drawing/2014/main" id="{23C5F824-E440-427B-B47A-E51C1D4099B0}"/>
              </a:ext>
            </a:extLst>
          </p:cNvPr>
          <p:cNvGrpSpPr/>
          <p:nvPr/>
        </p:nvGrpSpPr>
        <p:grpSpPr>
          <a:xfrm>
            <a:off x="1705953" y="3261514"/>
            <a:ext cx="80729" cy="355129"/>
            <a:chOff x="2710326" y="3166884"/>
            <a:chExt cx="70284" cy="299933"/>
          </a:xfrm>
        </p:grpSpPr>
        <p:cxnSp>
          <p:nvCxnSpPr>
            <p:cNvPr id="156" name="Straight Connector 155">
              <a:extLst>
                <a:ext uri="{FF2B5EF4-FFF2-40B4-BE49-F238E27FC236}">
                  <a16:creationId xmlns:a16="http://schemas.microsoft.com/office/drawing/2014/main" id="{87382212-FC1D-42F2-9AFF-27DF313F6850}"/>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EC18CC5-3EA5-4359-838A-74E0B05DC72F}"/>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9734C44-8F01-4ABC-AA36-4A619A648180}"/>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D32584F7-D0DC-4066-96A9-826933AECD01}"/>
              </a:ext>
            </a:extLst>
          </p:cNvPr>
          <p:cNvGrpSpPr/>
          <p:nvPr/>
        </p:nvGrpSpPr>
        <p:grpSpPr>
          <a:xfrm>
            <a:off x="1950288" y="3152341"/>
            <a:ext cx="80727" cy="318655"/>
            <a:chOff x="2710326" y="3166884"/>
            <a:chExt cx="70284" cy="299933"/>
          </a:xfrm>
        </p:grpSpPr>
        <p:cxnSp>
          <p:nvCxnSpPr>
            <p:cNvPr id="165" name="Straight Connector 164">
              <a:extLst>
                <a:ext uri="{FF2B5EF4-FFF2-40B4-BE49-F238E27FC236}">
                  <a16:creationId xmlns:a16="http://schemas.microsoft.com/office/drawing/2014/main" id="{3D04BA4B-76DD-4AB8-B5D8-D4EF280840D0}"/>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7C076B8-F07D-4E88-A2B0-29949BB29CB6}"/>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8DD0093-D11E-456B-9837-30277E5C102A}"/>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86FDE894-3F6F-48D6-A7C9-7D05DB56E239}"/>
              </a:ext>
            </a:extLst>
          </p:cNvPr>
          <p:cNvGrpSpPr/>
          <p:nvPr/>
        </p:nvGrpSpPr>
        <p:grpSpPr>
          <a:xfrm>
            <a:off x="2197128" y="3071068"/>
            <a:ext cx="86374" cy="372494"/>
            <a:chOff x="2710326" y="3166884"/>
            <a:chExt cx="70284" cy="299933"/>
          </a:xfrm>
        </p:grpSpPr>
        <p:cxnSp>
          <p:nvCxnSpPr>
            <p:cNvPr id="171" name="Straight Connector 170">
              <a:extLst>
                <a:ext uri="{FF2B5EF4-FFF2-40B4-BE49-F238E27FC236}">
                  <a16:creationId xmlns:a16="http://schemas.microsoft.com/office/drawing/2014/main" id="{BBA9BE27-AEAC-430C-9C1B-9FA4A0DD6C2A}"/>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4401DFF-826D-4A27-A517-1153925C1AF9}"/>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68CE928D-5147-43E0-BC6B-D8763326F56A}"/>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C9335C16-DAC4-47CD-8C27-64B0FFFB31B0}"/>
              </a:ext>
            </a:extLst>
          </p:cNvPr>
          <p:cNvGrpSpPr/>
          <p:nvPr/>
        </p:nvGrpSpPr>
        <p:grpSpPr>
          <a:xfrm>
            <a:off x="3167760" y="2576240"/>
            <a:ext cx="4892175" cy="2246519"/>
            <a:chOff x="3998674" y="2551798"/>
            <a:chExt cx="4311667" cy="1979946"/>
          </a:xfrm>
        </p:grpSpPr>
        <p:cxnSp>
          <p:nvCxnSpPr>
            <p:cNvPr id="146" name="Straight Connector 145">
              <a:extLst>
                <a:ext uri="{FF2B5EF4-FFF2-40B4-BE49-F238E27FC236}">
                  <a16:creationId xmlns:a16="http://schemas.microsoft.com/office/drawing/2014/main" id="{133B8B4D-D1A7-420B-B61D-0D5AF5CC8422}"/>
                </a:ext>
              </a:extLst>
            </p:cNvPr>
            <p:cNvCxnSpPr/>
            <p:nvPr/>
          </p:nvCxnSpPr>
          <p:spPr bwMode="auto">
            <a:xfrm flipV="1">
              <a:off x="3998674" y="2561448"/>
              <a:ext cx="0" cy="1970296"/>
            </a:xfrm>
            <a:prstGeom prst="line">
              <a:avLst/>
            </a:prstGeom>
            <a:noFill/>
            <a:ln w="28575" cap="flat" cmpd="sng" algn="ctr">
              <a:solidFill>
                <a:schemeClr val="tx2"/>
              </a:solidFill>
              <a:prstDash val="sysDash"/>
              <a:round/>
              <a:headEnd type="none" w="med" len="med"/>
              <a:tailEnd type="none" w="med" len="med"/>
            </a:ln>
            <a:effectLst/>
          </p:spPr>
        </p:cxnSp>
        <p:cxnSp>
          <p:nvCxnSpPr>
            <p:cNvPr id="147" name="Straight Connector 146">
              <a:extLst>
                <a:ext uri="{FF2B5EF4-FFF2-40B4-BE49-F238E27FC236}">
                  <a16:creationId xmlns:a16="http://schemas.microsoft.com/office/drawing/2014/main" id="{FC068300-256C-4800-90CB-64AC953D50DC}"/>
                </a:ext>
              </a:extLst>
            </p:cNvPr>
            <p:cNvCxnSpPr/>
            <p:nvPr/>
          </p:nvCxnSpPr>
          <p:spPr bwMode="auto">
            <a:xfrm flipV="1">
              <a:off x="5440148" y="2553747"/>
              <a:ext cx="0" cy="1970296"/>
            </a:xfrm>
            <a:prstGeom prst="line">
              <a:avLst/>
            </a:prstGeom>
            <a:noFill/>
            <a:ln w="28575" cap="flat" cmpd="sng" algn="ctr">
              <a:solidFill>
                <a:schemeClr val="tx2"/>
              </a:solidFill>
              <a:prstDash val="sysDash"/>
              <a:round/>
              <a:headEnd type="none" w="med" len="med"/>
              <a:tailEnd type="none" w="med" len="med"/>
            </a:ln>
            <a:effectLst/>
          </p:spPr>
        </p:cxnSp>
        <p:cxnSp>
          <p:nvCxnSpPr>
            <p:cNvPr id="148" name="Straight Connector 147">
              <a:extLst>
                <a:ext uri="{FF2B5EF4-FFF2-40B4-BE49-F238E27FC236}">
                  <a16:creationId xmlns:a16="http://schemas.microsoft.com/office/drawing/2014/main" id="{3B84D87C-D9E3-4202-A470-F8E41C78D201}"/>
                </a:ext>
              </a:extLst>
            </p:cNvPr>
            <p:cNvCxnSpPr/>
            <p:nvPr/>
          </p:nvCxnSpPr>
          <p:spPr bwMode="auto">
            <a:xfrm flipV="1">
              <a:off x="6868867" y="2559499"/>
              <a:ext cx="0" cy="1970296"/>
            </a:xfrm>
            <a:prstGeom prst="line">
              <a:avLst/>
            </a:prstGeom>
            <a:noFill/>
            <a:ln w="28575" cap="flat" cmpd="sng" algn="ctr">
              <a:solidFill>
                <a:schemeClr val="tx2"/>
              </a:solidFill>
              <a:prstDash val="sysDash"/>
              <a:round/>
              <a:headEnd type="none" w="med" len="med"/>
              <a:tailEnd type="none" w="med" len="med"/>
            </a:ln>
            <a:effectLst/>
          </p:spPr>
        </p:cxnSp>
        <p:cxnSp>
          <p:nvCxnSpPr>
            <p:cNvPr id="149" name="Straight Connector 148">
              <a:extLst>
                <a:ext uri="{FF2B5EF4-FFF2-40B4-BE49-F238E27FC236}">
                  <a16:creationId xmlns:a16="http://schemas.microsoft.com/office/drawing/2014/main" id="{30BB61CD-260F-47CA-8E1C-598DA4FBFCE4}"/>
                </a:ext>
              </a:extLst>
            </p:cNvPr>
            <p:cNvCxnSpPr/>
            <p:nvPr/>
          </p:nvCxnSpPr>
          <p:spPr bwMode="auto">
            <a:xfrm flipV="1">
              <a:off x="8310341" y="2551798"/>
              <a:ext cx="0" cy="1970296"/>
            </a:xfrm>
            <a:prstGeom prst="line">
              <a:avLst/>
            </a:prstGeom>
            <a:noFill/>
            <a:ln w="28575" cap="flat" cmpd="sng" algn="ctr">
              <a:solidFill>
                <a:schemeClr val="tx2"/>
              </a:solidFill>
              <a:prstDash val="sysDash"/>
              <a:round/>
              <a:headEnd type="none" w="med" len="med"/>
              <a:tailEnd type="none" w="med" len="med"/>
            </a:ln>
            <a:effectLst/>
          </p:spPr>
        </p:cxnSp>
      </p:grpSp>
      <p:sp>
        <p:nvSpPr>
          <p:cNvPr id="52" name="TextBox 51">
            <a:extLst>
              <a:ext uri="{FF2B5EF4-FFF2-40B4-BE49-F238E27FC236}">
                <a16:creationId xmlns:a16="http://schemas.microsoft.com/office/drawing/2014/main" id="{C80F788D-CFF8-44DC-9AE0-AB5A3C358F11}"/>
              </a:ext>
            </a:extLst>
          </p:cNvPr>
          <p:cNvSpPr txBox="1"/>
          <p:nvPr/>
        </p:nvSpPr>
        <p:spPr bwMode="auto">
          <a:xfrm>
            <a:off x="1096481" y="2386052"/>
            <a:ext cx="445976" cy="38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endParaRPr lang="en-US" sz="1600" b="0" baseline="30000" dirty="0">
              <a:solidFill>
                <a:schemeClr val="bg1"/>
              </a:solidFill>
              <a:latin typeface="Calibri" panose="020F0502020204030204" pitchFamily="34" charset="0"/>
            </a:endParaRPr>
          </a:p>
        </p:txBody>
      </p:sp>
      <p:grpSp>
        <p:nvGrpSpPr>
          <p:cNvPr id="67" name="Group 66">
            <a:extLst>
              <a:ext uri="{FF2B5EF4-FFF2-40B4-BE49-F238E27FC236}">
                <a16:creationId xmlns:a16="http://schemas.microsoft.com/office/drawing/2014/main" id="{A4F1A1DE-A5C2-4AC1-A8CA-5493AC0BBB7A}"/>
              </a:ext>
            </a:extLst>
          </p:cNvPr>
          <p:cNvGrpSpPr/>
          <p:nvPr/>
        </p:nvGrpSpPr>
        <p:grpSpPr>
          <a:xfrm>
            <a:off x="1751358" y="4826102"/>
            <a:ext cx="1220386" cy="102257"/>
            <a:chOff x="2750343" y="4534690"/>
            <a:chExt cx="1075574" cy="90123"/>
          </a:xfrm>
        </p:grpSpPr>
        <p:cxnSp>
          <p:nvCxnSpPr>
            <p:cNvPr id="54" name="Straight Connector 53">
              <a:extLst>
                <a:ext uri="{FF2B5EF4-FFF2-40B4-BE49-F238E27FC236}">
                  <a16:creationId xmlns:a16="http://schemas.microsoft.com/office/drawing/2014/main" id="{D301CA4F-1E8C-404A-98C8-E633585B2B8F}"/>
                </a:ext>
              </a:extLst>
            </p:cNvPr>
            <p:cNvCxnSpPr>
              <a:cxnSpLocks/>
            </p:cNvCxnSpPr>
            <p:nvPr/>
          </p:nvCxnSpPr>
          <p:spPr bwMode="auto">
            <a:xfrm>
              <a:off x="2750343"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21AFBD7-39BA-4F7E-B80E-25E8B31CE621}"/>
                </a:ext>
              </a:extLst>
            </p:cNvPr>
            <p:cNvCxnSpPr>
              <a:cxnSpLocks/>
            </p:cNvCxnSpPr>
            <p:nvPr/>
          </p:nvCxnSpPr>
          <p:spPr bwMode="auto">
            <a:xfrm>
              <a:off x="2965458"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68BA8E2-E4DA-43C6-AD3E-EA2E61319864}"/>
                </a:ext>
              </a:extLst>
            </p:cNvPr>
            <p:cNvCxnSpPr>
              <a:cxnSpLocks/>
            </p:cNvCxnSpPr>
            <p:nvPr/>
          </p:nvCxnSpPr>
          <p:spPr bwMode="auto">
            <a:xfrm>
              <a:off x="3180572"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80FFB0D-03DF-4EC4-ADC3-6242DB45442A}"/>
                </a:ext>
              </a:extLst>
            </p:cNvPr>
            <p:cNvCxnSpPr>
              <a:cxnSpLocks/>
            </p:cNvCxnSpPr>
            <p:nvPr/>
          </p:nvCxnSpPr>
          <p:spPr bwMode="auto">
            <a:xfrm>
              <a:off x="3395687"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C631F03-6871-429D-87F3-7F6B90632D31}"/>
                </a:ext>
              </a:extLst>
            </p:cNvPr>
            <p:cNvCxnSpPr>
              <a:cxnSpLocks/>
            </p:cNvCxnSpPr>
            <p:nvPr/>
          </p:nvCxnSpPr>
          <p:spPr bwMode="auto">
            <a:xfrm>
              <a:off x="3610802"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30A5A69-B9A2-4AA1-8D9E-1AD2CB1A4844}"/>
                </a:ext>
              </a:extLst>
            </p:cNvPr>
            <p:cNvCxnSpPr>
              <a:cxnSpLocks/>
            </p:cNvCxnSpPr>
            <p:nvPr/>
          </p:nvCxnSpPr>
          <p:spPr bwMode="auto">
            <a:xfrm>
              <a:off x="3825917" y="4534690"/>
              <a:ext cx="0" cy="90123"/>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11FC4AB3-6237-4AF8-B0C0-BC2C8FEC343D}"/>
              </a:ext>
            </a:extLst>
          </p:cNvPr>
          <p:cNvGrpSpPr/>
          <p:nvPr/>
        </p:nvGrpSpPr>
        <p:grpSpPr>
          <a:xfrm>
            <a:off x="3383658" y="4826102"/>
            <a:ext cx="1220387" cy="102257"/>
            <a:chOff x="4041031" y="4534690"/>
            <a:chExt cx="1075575" cy="90123"/>
          </a:xfrm>
        </p:grpSpPr>
        <p:cxnSp>
          <p:nvCxnSpPr>
            <p:cNvPr id="60" name="Straight Connector 59">
              <a:extLst>
                <a:ext uri="{FF2B5EF4-FFF2-40B4-BE49-F238E27FC236}">
                  <a16:creationId xmlns:a16="http://schemas.microsoft.com/office/drawing/2014/main" id="{24839C0E-4453-44AF-884D-2255FFB390CF}"/>
                </a:ext>
              </a:extLst>
            </p:cNvPr>
            <p:cNvCxnSpPr>
              <a:cxnSpLocks/>
            </p:cNvCxnSpPr>
            <p:nvPr/>
          </p:nvCxnSpPr>
          <p:spPr bwMode="auto">
            <a:xfrm>
              <a:off x="404103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E92308F-7A6F-4B6C-B7C9-B856C539B20D}"/>
                </a:ext>
              </a:extLst>
            </p:cNvPr>
            <p:cNvCxnSpPr>
              <a:cxnSpLocks/>
            </p:cNvCxnSpPr>
            <p:nvPr/>
          </p:nvCxnSpPr>
          <p:spPr bwMode="auto">
            <a:xfrm>
              <a:off x="4256146"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7E6975C-C14F-436C-BB99-D1FFE6DBEE07}"/>
                </a:ext>
              </a:extLst>
            </p:cNvPr>
            <p:cNvCxnSpPr>
              <a:cxnSpLocks/>
            </p:cNvCxnSpPr>
            <p:nvPr/>
          </p:nvCxnSpPr>
          <p:spPr bwMode="auto">
            <a:xfrm>
              <a:off x="447126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B4E7A72-5721-4742-AD27-E43978498B56}"/>
                </a:ext>
              </a:extLst>
            </p:cNvPr>
            <p:cNvCxnSpPr>
              <a:cxnSpLocks/>
            </p:cNvCxnSpPr>
            <p:nvPr/>
          </p:nvCxnSpPr>
          <p:spPr bwMode="auto">
            <a:xfrm>
              <a:off x="4686375"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7905CF7-D562-417B-AE10-D1E3BCC9F23B}"/>
                </a:ext>
              </a:extLst>
            </p:cNvPr>
            <p:cNvCxnSpPr>
              <a:cxnSpLocks/>
            </p:cNvCxnSpPr>
            <p:nvPr/>
          </p:nvCxnSpPr>
          <p:spPr bwMode="auto">
            <a:xfrm>
              <a:off x="4901490"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CC78CE7-BFA6-4DD2-8016-8913A0ED7082}"/>
                </a:ext>
              </a:extLst>
            </p:cNvPr>
            <p:cNvCxnSpPr>
              <a:cxnSpLocks/>
            </p:cNvCxnSpPr>
            <p:nvPr/>
          </p:nvCxnSpPr>
          <p:spPr bwMode="auto">
            <a:xfrm>
              <a:off x="5116606" y="4534690"/>
              <a:ext cx="0" cy="90123"/>
            </a:xfrm>
            <a:prstGeom prst="line">
              <a:avLst/>
            </a:prstGeom>
            <a:noFill/>
            <a:ln w="28575" cap="flat" cmpd="sng" algn="ctr">
              <a:solidFill>
                <a:schemeClr val="bg1"/>
              </a:solidFill>
              <a:prstDash val="solid"/>
              <a:round/>
              <a:headEnd type="none" w="med" len="med"/>
              <a:tailEnd type="none" w="med" len="med"/>
            </a:ln>
            <a:effectLst/>
          </p:spPr>
        </p:cxnSp>
      </p:grpSp>
      <p:sp>
        <p:nvSpPr>
          <p:cNvPr id="66" name="Freeform: Shape 65">
            <a:extLst>
              <a:ext uri="{FF2B5EF4-FFF2-40B4-BE49-F238E27FC236}">
                <a16:creationId xmlns:a16="http://schemas.microsoft.com/office/drawing/2014/main" id="{9B377E7F-B8F3-4734-A18F-48A3FA9F977A}"/>
              </a:ext>
            </a:extLst>
          </p:cNvPr>
          <p:cNvSpPr/>
          <p:nvPr/>
        </p:nvSpPr>
        <p:spPr bwMode="auto">
          <a:xfrm>
            <a:off x="1582181" y="2576240"/>
            <a:ext cx="8094985" cy="2249862"/>
          </a:xfrm>
          <a:custGeom>
            <a:avLst/>
            <a:gdLst>
              <a:gd name="connsiteX0" fmla="*/ 0 w 5002306"/>
              <a:gd name="connsiteY0" fmla="*/ 0 h 3334871"/>
              <a:gd name="connsiteX1" fmla="*/ 0 w 5002306"/>
              <a:gd name="connsiteY1" fmla="*/ 3334871 h 3334871"/>
              <a:gd name="connsiteX2" fmla="*/ 5002306 w 5002306"/>
              <a:gd name="connsiteY2" fmla="*/ 3334871 h 3334871"/>
            </a:gdLst>
            <a:ahLst/>
            <a:cxnLst>
              <a:cxn ang="0">
                <a:pos x="connsiteX0" y="connsiteY0"/>
              </a:cxn>
              <a:cxn ang="0">
                <a:pos x="connsiteX1" y="connsiteY1"/>
              </a:cxn>
              <a:cxn ang="0">
                <a:pos x="connsiteX2" y="connsiteY2"/>
              </a:cxn>
            </a:cxnLst>
            <a:rect l="l" t="t" r="r" b="b"/>
            <a:pathLst>
              <a:path w="5002306" h="3334871">
                <a:moveTo>
                  <a:pt x="0" y="0"/>
                </a:moveTo>
                <a:lnTo>
                  <a:pt x="0" y="3334871"/>
                </a:lnTo>
                <a:lnTo>
                  <a:pt x="5002306" y="3334871"/>
                </a:lnTo>
              </a:path>
            </a:pathLst>
          </a:custGeom>
          <a:noFill/>
          <a:ln w="28575">
            <a:solidFill>
              <a:schemeClr val="bg1"/>
            </a:solidFill>
            <a:miter lim="800000"/>
            <a:headEnd/>
            <a:tailEnd/>
          </a:ln>
        </p:spPr>
        <p:txBody>
          <a:bodyPr rtlCol="0" anchor="ctr"/>
          <a:lstStyle/>
          <a:p>
            <a:pPr algn="ctr"/>
            <a:endParaRPr lang="en-US" dirty="0"/>
          </a:p>
        </p:txBody>
      </p:sp>
      <p:grpSp>
        <p:nvGrpSpPr>
          <p:cNvPr id="68" name="Group 67">
            <a:extLst>
              <a:ext uri="{FF2B5EF4-FFF2-40B4-BE49-F238E27FC236}">
                <a16:creationId xmlns:a16="http://schemas.microsoft.com/office/drawing/2014/main" id="{32803AEC-F1D1-4C41-AAEF-5621F77373F4}"/>
              </a:ext>
            </a:extLst>
          </p:cNvPr>
          <p:cNvGrpSpPr/>
          <p:nvPr/>
        </p:nvGrpSpPr>
        <p:grpSpPr>
          <a:xfrm>
            <a:off x="5011848" y="4815189"/>
            <a:ext cx="1220386" cy="102257"/>
            <a:chOff x="2750343" y="4534690"/>
            <a:chExt cx="1075574" cy="90123"/>
          </a:xfrm>
        </p:grpSpPr>
        <p:cxnSp>
          <p:nvCxnSpPr>
            <p:cNvPr id="69" name="Straight Connector 68">
              <a:extLst>
                <a:ext uri="{FF2B5EF4-FFF2-40B4-BE49-F238E27FC236}">
                  <a16:creationId xmlns:a16="http://schemas.microsoft.com/office/drawing/2014/main" id="{EB982FF9-06FE-4492-B3A1-AC5D9EF0ACF7}"/>
                </a:ext>
              </a:extLst>
            </p:cNvPr>
            <p:cNvCxnSpPr>
              <a:cxnSpLocks/>
            </p:cNvCxnSpPr>
            <p:nvPr/>
          </p:nvCxnSpPr>
          <p:spPr bwMode="auto">
            <a:xfrm>
              <a:off x="2750343"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717C4D5-A59D-4E9C-8FA3-CD3E1EC0CE11}"/>
                </a:ext>
              </a:extLst>
            </p:cNvPr>
            <p:cNvCxnSpPr>
              <a:cxnSpLocks/>
            </p:cNvCxnSpPr>
            <p:nvPr/>
          </p:nvCxnSpPr>
          <p:spPr bwMode="auto">
            <a:xfrm>
              <a:off x="2965458"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C1C5F4D-044E-453D-A922-BF3F3D33CAE5}"/>
                </a:ext>
              </a:extLst>
            </p:cNvPr>
            <p:cNvCxnSpPr>
              <a:cxnSpLocks/>
            </p:cNvCxnSpPr>
            <p:nvPr/>
          </p:nvCxnSpPr>
          <p:spPr bwMode="auto">
            <a:xfrm>
              <a:off x="3180572"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0CF1BD3-5E8F-4A02-BCC0-0CD1846C9276}"/>
                </a:ext>
              </a:extLst>
            </p:cNvPr>
            <p:cNvCxnSpPr>
              <a:cxnSpLocks/>
            </p:cNvCxnSpPr>
            <p:nvPr/>
          </p:nvCxnSpPr>
          <p:spPr bwMode="auto">
            <a:xfrm>
              <a:off x="3395687"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39E6F08-A56A-4120-BDB4-2EDE079FE46A}"/>
                </a:ext>
              </a:extLst>
            </p:cNvPr>
            <p:cNvCxnSpPr>
              <a:cxnSpLocks/>
            </p:cNvCxnSpPr>
            <p:nvPr/>
          </p:nvCxnSpPr>
          <p:spPr bwMode="auto">
            <a:xfrm>
              <a:off x="3610802"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1EE05E8-A9DF-4228-A81E-AF9F1FED01AC}"/>
                </a:ext>
              </a:extLst>
            </p:cNvPr>
            <p:cNvCxnSpPr>
              <a:cxnSpLocks/>
            </p:cNvCxnSpPr>
            <p:nvPr/>
          </p:nvCxnSpPr>
          <p:spPr bwMode="auto">
            <a:xfrm>
              <a:off x="3825917" y="4534690"/>
              <a:ext cx="0" cy="90123"/>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C9A988C3-9125-4879-8C79-9EAA0332141D}"/>
              </a:ext>
            </a:extLst>
          </p:cNvPr>
          <p:cNvGrpSpPr/>
          <p:nvPr/>
        </p:nvGrpSpPr>
        <p:grpSpPr>
          <a:xfrm>
            <a:off x="6644149" y="4815189"/>
            <a:ext cx="1220387" cy="102257"/>
            <a:chOff x="4041031" y="4534690"/>
            <a:chExt cx="1075575" cy="90123"/>
          </a:xfrm>
        </p:grpSpPr>
        <p:cxnSp>
          <p:nvCxnSpPr>
            <p:cNvPr id="76" name="Straight Connector 75">
              <a:extLst>
                <a:ext uri="{FF2B5EF4-FFF2-40B4-BE49-F238E27FC236}">
                  <a16:creationId xmlns:a16="http://schemas.microsoft.com/office/drawing/2014/main" id="{090D0A01-E995-4052-9316-BED2FCA4A168}"/>
                </a:ext>
              </a:extLst>
            </p:cNvPr>
            <p:cNvCxnSpPr>
              <a:cxnSpLocks/>
            </p:cNvCxnSpPr>
            <p:nvPr/>
          </p:nvCxnSpPr>
          <p:spPr bwMode="auto">
            <a:xfrm>
              <a:off x="404103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FC40C3D-05B5-40A8-BBAC-C54E7FCC9684}"/>
                </a:ext>
              </a:extLst>
            </p:cNvPr>
            <p:cNvCxnSpPr>
              <a:cxnSpLocks/>
            </p:cNvCxnSpPr>
            <p:nvPr/>
          </p:nvCxnSpPr>
          <p:spPr bwMode="auto">
            <a:xfrm>
              <a:off x="4256146"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669F13A-8AEE-490A-A438-5392D0AF75D9}"/>
                </a:ext>
              </a:extLst>
            </p:cNvPr>
            <p:cNvCxnSpPr>
              <a:cxnSpLocks/>
            </p:cNvCxnSpPr>
            <p:nvPr/>
          </p:nvCxnSpPr>
          <p:spPr bwMode="auto">
            <a:xfrm>
              <a:off x="447126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455B371-3143-4A1C-9F91-1202A0E0C4EC}"/>
                </a:ext>
              </a:extLst>
            </p:cNvPr>
            <p:cNvCxnSpPr>
              <a:cxnSpLocks/>
            </p:cNvCxnSpPr>
            <p:nvPr/>
          </p:nvCxnSpPr>
          <p:spPr bwMode="auto">
            <a:xfrm>
              <a:off x="4686375"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A82FE8D-866B-4D94-88A1-87803DF72266}"/>
                </a:ext>
              </a:extLst>
            </p:cNvPr>
            <p:cNvCxnSpPr>
              <a:cxnSpLocks/>
            </p:cNvCxnSpPr>
            <p:nvPr/>
          </p:nvCxnSpPr>
          <p:spPr bwMode="auto">
            <a:xfrm>
              <a:off x="4901490"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E7FD654-3250-4052-9B71-E48A33739812}"/>
                </a:ext>
              </a:extLst>
            </p:cNvPr>
            <p:cNvCxnSpPr>
              <a:cxnSpLocks/>
            </p:cNvCxnSpPr>
            <p:nvPr/>
          </p:nvCxnSpPr>
          <p:spPr bwMode="auto">
            <a:xfrm>
              <a:off x="5116606" y="4534690"/>
              <a:ext cx="0" cy="90123"/>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6861D274-AFD2-4F31-A252-C09E1BF997EC}"/>
              </a:ext>
            </a:extLst>
          </p:cNvPr>
          <p:cNvGrpSpPr/>
          <p:nvPr/>
        </p:nvGrpSpPr>
        <p:grpSpPr>
          <a:xfrm>
            <a:off x="8272339" y="4815188"/>
            <a:ext cx="1220387" cy="102257"/>
            <a:chOff x="4041031" y="4534690"/>
            <a:chExt cx="1075575" cy="90123"/>
          </a:xfrm>
        </p:grpSpPr>
        <p:cxnSp>
          <p:nvCxnSpPr>
            <p:cNvPr id="84" name="Straight Connector 83">
              <a:extLst>
                <a:ext uri="{FF2B5EF4-FFF2-40B4-BE49-F238E27FC236}">
                  <a16:creationId xmlns:a16="http://schemas.microsoft.com/office/drawing/2014/main" id="{B9BDF622-3570-4ADC-89CA-669FD95B65C4}"/>
                </a:ext>
              </a:extLst>
            </p:cNvPr>
            <p:cNvCxnSpPr>
              <a:cxnSpLocks/>
            </p:cNvCxnSpPr>
            <p:nvPr/>
          </p:nvCxnSpPr>
          <p:spPr bwMode="auto">
            <a:xfrm>
              <a:off x="404103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2B1104D-B8CC-4B96-8081-E2EEB1F7D418}"/>
                </a:ext>
              </a:extLst>
            </p:cNvPr>
            <p:cNvCxnSpPr>
              <a:cxnSpLocks/>
            </p:cNvCxnSpPr>
            <p:nvPr/>
          </p:nvCxnSpPr>
          <p:spPr bwMode="auto">
            <a:xfrm>
              <a:off x="4256146"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8AB7993-FCE6-4633-86CE-E4B6B9AD601F}"/>
                </a:ext>
              </a:extLst>
            </p:cNvPr>
            <p:cNvCxnSpPr>
              <a:cxnSpLocks/>
            </p:cNvCxnSpPr>
            <p:nvPr/>
          </p:nvCxnSpPr>
          <p:spPr bwMode="auto">
            <a:xfrm>
              <a:off x="447126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42DFD5D-B09C-45CA-A8E3-30A010EEC00B}"/>
                </a:ext>
              </a:extLst>
            </p:cNvPr>
            <p:cNvCxnSpPr>
              <a:cxnSpLocks/>
            </p:cNvCxnSpPr>
            <p:nvPr/>
          </p:nvCxnSpPr>
          <p:spPr bwMode="auto">
            <a:xfrm>
              <a:off x="4686375"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1210CCA-D9B5-4559-883E-BC5B615B7F65}"/>
                </a:ext>
              </a:extLst>
            </p:cNvPr>
            <p:cNvCxnSpPr>
              <a:cxnSpLocks/>
            </p:cNvCxnSpPr>
            <p:nvPr/>
          </p:nvCxnSpPr>
          <p:spPr bwMode="auto">
            <a:xfrm>
              <a:off x="4901490"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3738B4F-22EA-4ADF-AF95-975894E3E397}"/>
                </a:ext>
              </a:extLst>
            </p:cNvPr>
            <p:cNvCxnSpPr>
              <a:cxnSpLocks/>
            </p:cNvCxnSpPr>
            <p:nvPr/>
          </p:nvCxnSpPr>
          <p:spPr bwMode="auto">
            <a:xfrm>
              <a:off x="5116606" y="4534690"/>
              <a:ext cx="0" cy="90123"/>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1F4D4656-A9CB-40A2-86E4-85CF0937D9F8}"/>
              </a:ext>
            </a:extLst>
          </p:cNvPr>
          <p:cNvGrpSpPr/>
          <p:nvPr/>
        </p:nvGrpSpPr>
        <p:grpSpPr>
          <a:xfrm rot="5400000">
            <a:off x="410785" y="3639011"/>
            <a:ext cx="2254147" cy="113348"/>
            <a:chOff x="4041031" y="4534690"/>
            <a:chExt cx="645344" cy="90123"/>
          </a:xfrm>
        </p:grpSpPr>
        <p:cxnSp>
          <p:nvCxnSpPr>
            <p:cNvPr id="91" name="Straight Connector 90">
              <a:extLst>
                <a:ext uri="{FF2B5EF4-FFF2-40B4-BE49-F238E27FC236}">
                  <a16:creationId xmlns:a16="http://schemas.microsoft.com/office/drawing/2014/main" id="{50DB89A6-573E-4F77-B40B-28EECEC0CA4D}"/>
                </a:ext>
              </a:extLst>
            </p:cNvPr>
            <p:cNvCxnSpPr>
              <a:cxnSpLocks/>
            </p:cNvCxnSpPr>
            <p:nvPr/>
          </p:nvCxnSpPr>
          <p:spPr bwMode="auto">
            <a:xfrm>
              <a:off x="404103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12D854F-47A8-4CEF-8918-C7280629E574}"/>
                </a:ext>
              </a:extLst>
            </p:cNvPr>
            <p:cNvCxnSpPr>
              <a:cxnSpLocks/>
            </p:cNvCxnSpPr>
            <p:nvPr/>
          </p:nvCxnSpPr>
          <p:spPr bwMode="auto">
            <a:xfrm>
              <a:off x="4256146"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CD021AD-3829-43E3-A866-B369AB78DDED}"/>
                </a:ext>
              </a:extLst>
            </p:cNvPr>
            <p:cNvCxnSpPr>
              <a:cxnSpLocks/>
            </p:cNvCxnSpPr>
            <p:nvPr/>
          </p:nvCxnSpPr>
          <p:spPr bwMode="auto">
            <a:xfrm>
              <a:off x="4471261" y="4534690"/>
              <a:ext cx="0" cy="90123"/>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7D1CABC-4999-4D76-B575-0C2C4834AD12}"/>
                </a:ext>
              </a:extLst>
            </p:cNvPr>
            <p:cNvCxnSpPr>
              <a:cxnSpLocks/>
            </p:cNvCxnSpPr>
            <p:nvPr/>
          </p:nvCxnSpPr>
          <p:spPr bwMode="auto">
            <a:xfrm>
              <a:off x="4686375" y="4534690"/>
              <a:ext cx="0" cy="90123"/>
            </a:xfrm>
            <a:prstGeom prst="line">
              <a:avLst/>
            </a:prstGeom>
            <a:noFill/>
            <a:ln w="28575" cap="flat" cmpd="sng" algn="ctr">
              <a:solidFill>
                <a:schemeClr val="bg1"/>
              </a:solidFill>
              <a:prstDash val="solid"/>
              <a:round/>
              <a:headEnd type="none" w="med" len="med"/>
              <a:tailEnd type="none" w="med" len="med"/>
            </a:ln>
            <a:effectLst/>
          </p:spPr>
        </p:cxnSp>
      </p:grpSp>
      <p:sp>
        <p:nvSpPr>
          <p:cNvPr id="97" name="TextBox 96">
            <a:extLst>
              <a:ext uri="{FF2B5EF4-FFF2-40B4-BE49-F238E27FC236}">
                <a16:creationId xmlns:a16="http://schemas.microsoft.com/office/drawing/2014/main" id="{016D42DB-A35F-4B22-9D91-E72758B46793}"/>
              </a:ext>
            </a:extLst>
          </p:cNvPr>
          <p:cNvSpPr txBox="1"/>
          <p:nvPr/>
        </p:nvSpPr>
        <p:spPr bwMode="auto">
          <a:xfrm>
            <a:off x="1214705" y="3150412"/>
            <a:ext cx="327752" cy="38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endParaRPr lang="en-US" sz="1600" b="0" baseline="30000" dirty="0">
              <a:solidFill>
                <a:schemeClr val="bg1"/>
              </a:solidFill>
              <a:latin typeface="Calibri" panose="020F0502020204030204" pitchFamily="34" charset="0"/>
            </a:endParaRPr>
          </a:p>
        </p:txBody>
      </p:sp>
      <p:sp>
        <p:nvSpPr>
          <p:cNvPr id="98" name="TextBox 97">
            <a:extLst>
              <a:ext uri="{FF2B5EF4-FFF2-40B4-BE49-F238E27FC236}">
                <a16:creationId xmlns:a16="http://schemas.microsoft.com/office/drawing/2014/main" id="{8D4C1100-777B-4B99-9DE9-22E4A47E2AF8}"/>
              </a:ext>
            </a:extLst>
          </p:cNvPr>
          <p:cNvSpPr txBox="1"/>
          <p:nvPr/>
        </p:nvSpPr>
        <p:spPr bwMode="auto">
          <a:xfrm>
            <a:off x="1050630" y="3903742"/>
            <a:ext cx="504178" cy="38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endParaRPr lang="en-US" sz="1600" b="0" baseline="3000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9D2AD6FC-8B3A-4400-8687-49C88BBA2469}"/>
              </a:ext>
            </a:extLst>
          </p:cNvPr>
          <p:cNvSpPr txBox="1"/>
          <p:nvPr/>
        </p:nvSpPr>
        <p:spPr bwMode="auto">
          <a:xfrm>
            <a:off x="935314" y="4648720"/>
            <a:ext cx="622401" cy="38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0.01</a:t>
            </a:r>
            <a:endParaRPr lang="en-US" sz="1600" b="0" baseline="3000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F6A933B1-8CD7-4E90-B2AB-7AC31AC6447C}"/>
              </a:ext>
            </a:extLst>
          </p:cNvPr>
          <p:cNvSpPr txBox="1"/>
          <p:nvPr/>
        </p:nvSpPr>
        <p:spPr bwMode="auto">
          <a:xfrm rot="16200000">
            <a:off x="421697" y="3523322"/>
            <a:ext cx="9885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EC</a:t>
            </a:r>
            <a:r>
              <a:rPr lang="en-US" sz="1600" b="1" baseline="-25000" dirty="0">
                <a:solidFill>
                  <a:schemeClr val="bg1"/>
                </a:solidFill>
                <a:latin typeface="Calibri" panose="020F0502020204030204" pitchFamily="34" charset="0"/>
              </a:rPr>
              <a:t>50</a:t>
            </a:r>
            <a:r>
              <a:rPr lang="en-US" sz="1600" b="1" dirty="0">
                <a:solidFill>
                  <a:schemeClr val="bg1"/>
                </a:solidFill>
                <a:latin typeface="Calibri" panose="020F0502020204030204" pitchFamily="34" charset="0"/>
              </a:rPr>
              <a:t> (µM)</a:t>
            </a:r>
            <a:endParaRPr lang="en-US" sz="1600" b="1" baseline="30000" dirty="0">
              <a:solidFill>
                <a:schemeClr val="bg1"/>
              </a:solidFill>
              <a:latin typeface="Calibri" panose="020F0502020204030204" pitchFamily="34" charset="0"/>
            </a:endParaRPr>
          </a:p>
        </p:txBody>
      </p:sp>
      <p:grpSp>
        <p:nvGrpSpPr>
          <p:cNvPr id="108" name="Group 107">
            <a:extLst>
              <a:ext uri="{FF2B5EF4-FFF2-40B4-BE49-F238E27FC236}">
                <a16:creationId xmlns:a16="http://schemas.microsoft.com/office/drawing/2014/main" id="{CD128225-F55C-460F-BA58-772E110E73B4}"/>
              </a:ext>
            </a:extLst>
          </p:cNvPr>
          <p:cNvGrpSpPr/>
          <p:nvPr/>
        </p:nvGrpSpPr>
        <p:grpSpPr>
          <a:xfrm>
            <a:off x="1216794" y="4942796"/>
            <a:ext cx="2056178" cy="667228"/>
            <a:chOff x="2279211" y="4637537"/>
            <a:chExt cx="1812191" cy="588054"/>
          </a:xfrm>
        </p:grpSpPr>
        <p:sp>
          <p:nvSpPr>
            <p:cNvPr id="102" name="TextBox 101">
              <a:extLst>
                <a:ext uri="{FF2B5EF4-FFF2-40B4-BE49-F238E27FC236}">
                  <a16:creationId xmlns:a16="http://schemas.microsoft.com/office/drawing/2014/main" id="{C3F9D4C9-20D8-4FF2-AB26-25535B3333E4}"/>
                </a:ext>
              </a:extLst>
            </p:cNvPr>
            <p:cNvSpPr txBox="1"/>
            <p:nvPr/>
          </p:nvSpPr>
          <p:spPr bwMode="auto">
            <a:xfrm rot="19082678">
              <a:off x="2747612" y="4927210"/>
              <a:ext cx="1343790"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Ancestral Strain</a:t>
              </a:r>
              <a:endParaRPr lang="en-US" sz="1600" baseline="3000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4E0F2875-EA11-4FB7-B389-C40D1C878108}"/>
                </a:ext>
              </a:extLst>
            </p:cNvPr>
            <p:cNvSpPr txBox="1"/>
            <p:nvPr/>
          </p:nvSpPr>
          <p:spPr bwMode="auto">
            <a:xfrm rot="19082678">
              <a:off x="2279211" y="4673908"/>
              <a:ext cx="60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Alpha</a:t>
              </a:r>
              <a:endParaRPr lang="en-US" sz="1600" baseline="3000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5477F1A4-1B21-4D9C-8B23-2AB2B5CB703E}"/>
                </a:ext>
              </a:extLst>
            </p:cNvPr>
            <p:cNvSpPr txBox="1"/>
            <p:nvPr/>
          </p:nvSpPr>
          <p:spPr bwMode="auto">
            <a:xfrm rot="19082678">
              <a:off x="2589659" y="4637537"/>
              <a:ext cx="503067"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Beta</a:t>
              </a:r>
              <a:endParaRPr lang="en-US" sz="1600" baseline="3000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55A8DCDC-BFD6-4022-82EE-36DB5655579A}"/>
                </a:ext>
              </a:extLst>
            </p:cNvPr>
            <p:cNvSpPr txBox="1"/>
            <p:nvPr/>
          </p:nvSpPr>
          <p:spPr bwMode="auto">
            <a:xfrm rot="19082678">
              <a:off x="2602890" y="4712599"/>
              <a:ext cx="7569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Gamma</a:t>
              </a:r>
              <a:endParaRPr lang="en-US" sz="1600" baseline="30000" dirty="0">
                <a:solidFill>
                  <a:schemeClr val="bg1"/>
                </a:solidFill>
                <a:latin typeface="Calibri" panose="020F0502020204030204" pitchFamily="34" charset="0"/>
              </a:endParaRPr>
            </a:p>
          </p:txBody>
        </p:sp>
        <p:sp>
          <p:nvSpPr>
            <p:cNvPr id="106" name="TextBox 105">
              <a:extLst>
                <a:ext uri="{FF2B5EF4-FFF2-40B4-BE49-F238E27FC236}">
                  <a16:creationId xmlns:a16="http://schemas.microsoft.com/office/drawing/2014/main" id="{06172FDF-0853-4F05-A480-D22249255183}"/>
                </a:ext>
              </a:extLst>
            </p:cNvPr>
            <p:cNvSpPr txBox="1"/>
            <p:nvPr/>
          </p:nvSpPr>
          <p:spPr bwMode="auto">
            <a:xfrm rot="19082678">
              <a:off x="2982507" y="4654737"/>
              <a:ext cx="572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Delta</a:t>
              </a:r>
              <a:endParaRPr lang="en-US" sz="1600" baseline="30000" dirty="0">
                <a:solidFill>
                  <a:schemeClr val="bg1"/>
                </a:solidFill>
                <a:latin typeface="Calibri" panose="020F0502020204030204" pitchFamily="34" charset="0"/>
              </a:endParaRPr>
            </a:p>
          </p:txBody>
        </p:sp>
        <p:sp>
          <p:nvSpPr>
            <p:cNvPr id="107" name="TextBox 106">
              <a:extLst>
                <a:ext uri="{FF2B5EF4-FFF2-40B4-BE49-F238E27FC236}">
                  <a16:creationId xmlns:a16="http://schemas.microsoft.com/office/drawing/2014/main" id="{FA27C5E0-D7A8-45CE-B9D8-10F50050DB1D}"/>
                </a:ext>
              </a:extLst>
            </p:cNvPr>
            <p:cNvSpPr txBox="1"/>
            <p:nvPr/>
          </p:nvSpPr>
          <p:spPr bwMode="auto">
            <a:xfrm rot="19082678">
              <a:off x="3002537" y="4735265"/>
              <a:ext cx="811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Omicron</a:t>
              </a:r>
              <a:endParaRPr lang="en-US" sz="1600" baseline="30000" dirty="0">
                <a:solidFill>
                  <a:schemeClr val="bg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29F7D0D7-4532-4B74-8804-2F76577B51B5}"/>
              </a:ext>
            </a:extLst>
          </p:cNvPr>
          <p:cNvGrpSpPr/>
          <p:nvPr/>
        </p:nvGrpSpPr>
        <p:grpSpPr>
          <a:xfrm>
            <a:off x="2864781" y="4931783"/>
            <a:ext cx="2047461" cy="675945"/>
            <a:chOff x="2279211" y="4637537"/>
            <a:chExt cx="1804507" cy="595737"/>
          </a:xfrm>
        </p:grpSpPr>
        <p:sp>
          <p:nvSpPr>
            <p:cNvPr id="110" name="TextBox 109">
              <a:extLst>
                <a:ext uri="{FF2B5EF4-FFF2-40B4-BE49-F238E27FC236}">
                  <a16:creationId xmlns:a16="http://schemas.microsoft.com/office/drawing/2014/main" id="{7CEC04BB-ECC2-43EE-B0B7-5CEE56641C67}"/>
                </a:ext>
              </a:extLst>
            </p:cNvPr>
            <p:cNvSpPr txBox="1"/>
            <p:nvPr/>
          </p:nvSpPr>
          <p:spPr bwMode="auto">
            <a:xfrm rot="19082678">
              <a:off x="2739928" y="4934893"/>
              <a:ext cx="1343790"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Ancestral Strain</a:t>
              </a:r>
              <a:endParaRPr lang="en-US" sz="1600" baseline="30000" dirty="0">
                <a:solidFill>
                  <a:schemeClr val="bg1"/>
                </a:solidFill>
                <a:latin typeface="Calibri" panose="020F0502020204030204" pitchFamily="34" charset="0"/>
              </a:endParaRPr>
            </a:p>
          </p:txBody>
        </p:sp>
        <p:sp>
          <p:nvSpPr>
            <p:cNvPr id="111" name="TextBox 110">
              <a:extLst>
                <a:ext uri="{FF2B5EF4-FFF2-40B4-BE49-F238E27FC236}">
                  <a16:creationId xmlns:a16="http://schemas.microsoft.com/office/drawing/2014/main" id="{9BF0C7CF-5F24-4F62-A7E8-BB66DB80D496}"/>
                </a:ext>
              </a:extLst>
            </p:cNvPr>
            <p:cNvSpPr txBox="1"/>
            <p:nvPr/>
          </p:nvSpPr>
          <p:spPr bwMode="auto">
            <a:xfrm rot="19082678">
              <a:off x="2279211" y="4673908"/>
              <a:ext cx="60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Alpha</a:t>
              </a:r>
              <a:endParaRPr lang="en-US" sz="1600" baseline="30000" dirty="0">
                <a:solidFill>
                  <a:schemeClr val="bg1"/>
                </a:solidFill>
                <a:latin typeface="Calibri" panose="020F0502020204030204" pitchFamily="34" charset="0"/>
              </a:endParaRPr>
            </a:p>
          </p:txBody>
        </p:sp>
        <p:sp>
          <p:nvSpPr>
            <p:cNvPr id="112" name="TextBox 111">
              <a:extLst>
                <a:ext uri="{FF2B5EF4-FFF2-40B4-BE49-F238E27FC236}">
                  <a16:creationId xmlns:a16="http://schemas.microsoft.com/office/drawing/2014/main" id="{91B27BC5-50C9-4774-A8A6-9C9B766022C5}"/>
                </a:ext>
              </a:extLst>
            </p:cNvPr>
            <p:cNvSpPr txBox="1"/>
            <p:nvPr/>
          </p:nvSpPr>
          <p:spPr bwMode="auto">
            <a:xfrm rot="19082678">
              <a:off x="2589659" y="4637537"/>
              <a:ext cx="503067"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Beta</a:t>
              </a:r>
              <a:endParaRPr lang="en-US" sz="1600" baseline="30000" dirty="0">
                <a:solidFill>
                  <a:schemeClr val="bg1"/>
                </a:solidFill>
                <a:latin typeface="Calibri" panose="020F0502020204030204" pitchFamily="34" charset="0"/>
              </a:endParaRPr>
            </a:p>
          </p:txBody>
        </p:sp>
        <p:sp>
          <p:nvSpPr>
            <p:cNvPr id="113" name="TextBox 112">
              <a:extLst>
                <a:ext uri="{FF2B5EF4-FFF2-40B4-BE49-F238E27FC236}">
                  <a16:creationId xmlns:a16="http://schemas.microsoft.com/office/drawing/2014/main" id="{10984744-E35C-442B-BC39-8A36478109AF}"/>
                </a:ext>
              </a:extLst>
            </p:cNvPr>
            <p:cNvSpPr txBox="1"/>
            <p:nvPr/>
          </p:nvSpPr>
          <p:spPr bwMode="auto">
            <a:xfrm rot="19082678">
              <a:off x="2602890" y="4712599"/>
              <a:ext cx="7569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Gamma</a:t>
              </a:r>
              <a:endParaRPr lang="en-US" sz="1600" baseline="30000" dirty="0">
                <a:solidFill>
                  <a:schemeClr val="bg1"/>
                </a:solidFill>
                <a:latin typeface="Calibri" panose="020F0502020204030204" pitchFamily="34" charset="0"/>
              </a:endParaRPr>
            </a:p>
          </p:txBody>
        </p:sp>
        <p:sp>
          <p:nvSpPr>
            <p:cNvPr id="114" name="TextBox 113">
              <a:extLst>
                <a:ext uri="{FF2B5EF4-FFF2-40B4-BE49-F238E27FC236}">
                  <a16:creationId xmlns:a16="http://schemas.microsoft.com/office/drawing/2014/main" id="{9967A929-D07D-4BD4-A9BC-EBC1AE95FDB8}"/>
                </a:ext>
              </a:extLst>
            </p:cNvPr>
            <p:cNvSpPr txBox="1"/>
            <p:nvPr/>
          </p:nvSpPr>
          <p:spPr bwMode="auto">
            <a:xfrm rot="19082678">
              <a:off x="2982507" y="4654737"/>
              <a:ext cx="572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Delta</a:t>
              </a:r>
              <a:endParaRPr lang="en-US" sz="1600" baseline="30000" dirty="0">
                <a:solidFill>
                  <a:schemeClr val="bg1"/>
                </a:solidFill>
                <a:latin typeface="Calibri" panose="020F0502020204030204" pitchFamily="34" charset="0"/>
              </a:endParaRPr>
            </a:p>
          </p:txBody>
        </p:sp>
        <p:sp>
          <p:nvSpPr>
            <p:cNvPr id="115" name="TextBox 114">
              <a:extLst>
                <a:ext uri="{FF2B5EF4-FFF2-40B4-BE49-F238E27FC236}">
                  <a16:creationId xmlns:a16="http://schemas.microsoft.com/office/drawing/2014/main" id="{2A791074-AFDE-4C2D-8D74-57F598E59367}"/>
                </a:ext>
              </a:extLst>
            </p:cNvPr>
            <p:cNvSpPr txBox="1"/>
            <p:nvPr/>
          </p:nvSpPr>
          <p:spPr bwMode="auto">
            <a:xfrm rot="19082678">
              <a:off x="3002537" y="4735265"/>
              <a:ext cx="811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Omicron</a:t>
              </a:r>
              <a:endParaRPr lang="en-US" sz="1600" baseline="30000" dirty="0">
                <a:solidFill>
                  <a:schemeClr val="bg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2026DEBD-08E0-4710-AD70-1A4684E06EB8}"/>
              </a:ext>
            </a:extLst>
          </p:cNvPr>
          <p:cNvGrpSpPr/>
          <p:nvPr/>
        </p:nvGrpSpPr>
        <p:grpSpPr>
          <a:xfrm>
            <a:off x="4485877" y="4928962"/>
            <a:ext cx="2047461" cy="658508"/>
            <a:chOff x="2279211" y="4637537"/>
            <a:chExt cx="1804507" cy="580369"/>
          </a:xfrm>
        </p:grpSpPr>
        <p:sp>
          <p:nvSpPr>
            <p:cNvPr id="117" name="TextBox 116">
              <a:extLst>
                <a:ext uri="{FF2B5EF4-FFF2-40B4-BE49-F238E27FC236}">
                  <a16:creationId xmlns:a16="http://schemas.microsoft.com/office/drawing/2014/main" id="{12DF0D7B-8B8D-4437-B597-888ACD220403}"/>
                </a:ext>
              </a:extLst>
            </p:cNvPr>
            <p:cNvSpPr txBox="1"/>
            <p:nvPr/>
          </p:nvSpPr>
          <p:spPr bwMode="auto">
            <a:xfrm rot="19082678">
              <a:off x="2739928" y="4919525"/>
              <a:ext cx="1343790"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Ancestral Strain</a:t>
              </a:r>
              <a:endParaRPr lang="en-US" sz="1600" baseline="30000" dirty="0">
                <a:solidFill>
                  <a:schemeClr val="bg1"/>
                </a:solidFill>
                <a:latin typeface="Calibri" panose="020F0502020204030204" pitchFamily="34" charset="0"/>
              </a:endParaRPr>
            </a:p>
          </p:txBody>
        </p:sp>
        <p:sp>
          <p:nvSpPr>
            <p:cNvPr id="118" name="TextBox 117">
              <a:extLst>
                <a:ext uri="{FF2B5EF4-FFF2-40B4-BE49-F238E27FC236}">
                  <a16:creationId xmlns:a16="http://schemas.microsoft.com/office/drawing/2014/main" id="{8BC6F4FE-B2BD-4643-A7F7-44B556A6B1D5}"/>
                </a:ext>
              </a:extLst>
            </p:cNvPr>
            <p:cNvSpPr txBox="1"/>
            <p:nvPr/>
          </p:nvSpPr>
          <p:spPr bwMode="auto">
            <a:xfrm rot="19082678">
              <a:off x="2279211" y="4673908"/>
              <a:ext cx="60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Alpha</a:t>
              </a:r>
              <a:endParaRPr lang="en-US" sz="1600" baseline="30000" dirty="0">
                <a:solidFill>
                  <a:schemeClr val="bg1"/>
                </a:solidFill>
                <a:latin typeface="Calibri" panose="020F0502020204030204" pitchFamily="34" charset="0"/>
              </a:endParaRPr>
            </a:p>
          </p:txBody>
        </p:sp>
        <p:sp>
          <p:nvSpPr>
            <p:cNvPr id="119" name="TextBox 118">
              <a:extLst>
                <a:ext uri="{FF2B5EF4-FFF2-40B4-BE49-F238E27FC236}">
                  <a16:creationId xmlns:a16="http://schemas.microsoft.com/office/drawing/2014/main" id="{81D54DD8-3B6F-49B0-B662-C3719C22159C}"/>
                </a:ext>
              </a:extLst>
            </p:cNvPr>
            <p:cNvSpPr txBox="1"/>
            <p:nvPr/>
          </p:nvSpPr>
          <p:spPr bwMode="auto">
            <a:xfrm rot="19082678">
              <a:off x="2589659" y="4637537"/>
              <a:ext cx="503067"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Beta</a:t>
              </a:r>
              <a:endParaRPr lang="en-US" sz="1600" baseline="30000" dirty="0">
                <a:solidFill>
                  <a:schemeClr val="bg1"/>
                </a:solidFill>
                <a:latin typeface="Calibri" panose="020F0502020204030204" pitchFamily="34" charset="0"/>
              </a:endParaRPr>
            </a:p>
          </p:txBody>
        </p:sp>
        <p:sp>
          <p:nvSpPr>
            <p:cNvPr id="120" name="TextBox 119">
              <a:extLst>
                <a:ext uri="{FF2B5EF4-FFF2-40B4-BE49-F238E27FC236}">
                  <a16:creationId xmlns:a16="http://schemas.microsoft.com/office/drawing/2014/main" id="{C815A5BE-2365-4111-8861-15B30462B71D}"/>
                </a:ext>
              </a:extLst>
            </p:cNvPr>
            <p:cNvSpPr txBox="1"/>
            <p:nvPr/>
          </p:nvSpPr>
          <p:spPr bwMode="auto">
            <a:xfrm rot="19082678">
              <a:off x="2602890" y="4712599"/>
              <a:ext cx="7569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Gamma</a:t>
              </a:r>
              <a:endParaRPr lang="en-US" sz="1600" baseline="30000" dirty="0">
                <a:solidFill>
                  <a:schemeClr val="bg1"/>
                </a:solidFill>
                <a:latin typeface="Calibri" panose="020F0502020204030204" pitchFamily="34" charset="0"/>
              </a:endParaRPr>
            </a:p>
          </p:txBody>
        </p:sp>
        <p:sp>
          <p:nvSpPr>
            <p:cNvPr id="121" name="TextBox 120">
              <a:extLst>
                <a:ext uri="{FF2B5EF4-FFF2-40B4-BE49-F238E27FC236}">
                  <a16:creationId xmlns:a16="http://schemas.microsoft.com/office/drawing/2014/main" id="{D77B5A9B-656C-4B50-8DC2-2C1A55E7F609}"/>
                </a:ext>
              </a:extLst>
            </p:cNvPr>
            <p:cNvSpPr txBox="1"/>
            <p:nvPr/>
          </p:nvSpPr>
          <p:spPr bwMode="auto">
            <a:xfrm rot="19082678">
              <a:off x="2982507" y="4654737"/>
              <a:ext cx="572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Delta</a:t>
              </a:r>
              <a:endParaRPr lang="en-US" sz="1600" baseline="30000" dirty="0">
                <a:solidFill>
                  <a:schemeClr val="bg1"/>
                </a:solidFill>
                <a:latin typeface="Calibri" panose="020F0502020204030204" pitchFamily="34" charset="0"/>
              </a:endParaRPr>
            </a:p>
          </p:txBody>
        </p:sp>
        <p:sp>
          <p:nvSpPr>
            <p:cNvPr id="122" name="TextBox 121">
              <a:extLst>
                <a:ext uri="{FF2B5EF4-FFF2-40B4-BE49-F238E27FC236}">
                  <a16:creationId xmlns:a16="http://schemas.microsoft.com/office/drawing/2014/main" id="{5B63359D-E314-4E0A-8707-EE9CFC2CCBFA}"/>
                </a:ext>
              </a:extLst>
            </p:cNvPr>
            <p:cNvSpPr txBox="1"/>
            <p:nvPr/>
          </p:nvSpPr>
          <p:spPr bwMode="auto">
            <a:xfrm rot="19082678">
              <a:off x="3002537" y="4735265"/>
              <a:ext cx="811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Omicron</a:t>
              </a:r>
              <a:endParaRPr lang="en-US" sz="1600" baseline="30000" dirty="0">
                <a:solidFill>
                  <a:schemeClr val="bg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9A104264-E120-43F4-BD25-0631392AEC97}"/>
              </a:ext>
            </a:extLst>
          </p:cNvPr>
          <p:cNvGrpSpPr/>
          <p:nvPr/>
        </p:nvGrpSpPr>
        <p:grpSpPr>
          <a:xfrm>
            <a:off x="6132051" y="4919965"/>
            <a:ext cx="2047460" cy="658508"/>
            <a:chOff x="2279211" y="4637537"/>
            <a:chExt cx="1804506" cy="580369"/>
          </a:xfrm>
        </p:grpSpPr>
        <p:sp>
          <p:nvSpPr>
            <p:cNvPr id="124" name="TextBox 123">
              <a:extLst>
                <a:ext uri="{FF2B5EF4-FFF2-40B4-BE49-F238E27FC236}">
                  <a16:creationId xmlns:a16="http://schemas.microsoft.com/office/drawing/2014/main" id="{8A57C6DC-25E4-47ED-A7CF-E4C547CED5CD}"/>
                </a:ext>
              </a:extLst>
            </p:cNvPr>
            <p:cNvSpPr txBox="1"/>
            <p:nvPr/>
          </p:nvSpPr>
          <p:spPr bwMode="auto">
            <a:xfrm rot="19082678">
              <a:off x="2739928" y="4919525"/>
              <a:ext cx="1343789"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spcAft>
                  <a:spcPct val="0"/>
                </a:spcAft>
              </a:pPr>
              <a:r>
                <a:rPr lang="en-US" sz="1600" dirty="0">
                  <a:solidFill>
                    <a:schemeClr val="bg1"/>
                  </a:solidFill>
                  <a:latin typeface="Calibri" panose="020F0502020204030204" pitchFamily="34" charset="0"/>
                </a:rPr>
                <a:t>Ancestral Strain</a:t>
              </a:r>
              <a:endParaRPr lang="en-US" sz="1600" baseline="30000" dirty="0">
                <a:solidFill>
                  <a:schemeClr val="bg1"/>
                </a:solidFill>
                <a:latin typeface="Calibri" panose="020F0502020204030204" pitchFamily="34" charset="0"/>
              </a:endParaRPr>
            </a:p>
          </p:txBody>
        </p:sp>
        <p:sp>
          <p:nvSpPr>
            <p:cNvPr id="125" name="TextBox 124">
              <a:extLst>
                <a:ext uri="{FF2B5EF4-FFF2-40B4-BE49-F238E27FC236}">
                  <a16:creationId xmlns:a16="http://schemas.microsoft.com/office/drawing/2014/main" id="{8C458990-73B3-4EED-8123-A9BE5B46509B}"/>
                </a:ext>
              </a:extLst>
            </p:cNvPr>
            <p:cNvSpPr txBox="1"/>
            <p:nvPr/>
          </p:nvSpPr>
          <p:spPr bwMode="auto">
            <a:xfrm rot="19082678">
              <a:off x="2279211" y="4673908"/>
              <a:ext cx="60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Alpha</a:t>
              </a:r>
              <a:endParaRPr lang="en-US" sz="1600" baseline="30000" dirty="0">
                <a:solidFill>
                  <a:schemeClr val="bg1"/>
                </a:solidFill>
                <a:latin typeface="Calibri" panose="020F0502020204030204" pitchFamily="34" charset="0"/>
              </a:endParaRPr>
            </a:p>
          </p:txBody>
        </p:sp>
        <p:sp>
          <p:nvSpPr>
            <p:cNvPr id="126" name="TextBox 125">
              <a:extLst>
                <a:ext uri="{FF2B5EF4-FFF2-40B4-BE49-F238E27FC236}">
                  <a16:creationId xmlns:a16="http://schemas.microsoft.com/office/drawing/2014/main" id="{C2E73AD5-9D40-4E75-A594-A32B7C9B3044}"/>
                </a:ext>
              </a:extLst>
            </p:cNvPr>
            <p:cNvSpPr txBox="1"/>
            <p:nvPr/>
          </p:nvSpPr>
          <p:spPr bwMode="auto">
            <a:xfrm rot="19082678">
              <a:off x="2589659" y="4637537"/>
              <a:ext cx="503067"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Beta</a:t>
              </a:r>
              <a:endParaRPr lang="en-US" sz="1600" baseline="30000" dirty="0">
                <a:solidFill>
                  <a:schemeClr val="bg1"/>
                </a:solidFill>
                <a:latin typeface="Calibri" panose="020F0502020204030204" pitchFamily="34" charset="0"/>
              </a:endParaRPr>
            </a:p>
          </p:txBody>
        </p:sp>
        <p:sp>
          <p:nvSpPr>
            <p:cNvPr id="127" name="TextBox 126">
              <a:extLst>
                <a:ext uri="{FF2B5EF4-FFF2-40B4-BE49-F238E27FC236}">
                  <a16:creationId xmlns:a16="http://schemas.microsoft.com/office/drawing/2014/main" id="{FABADDD6-81EC-4A44-88C6-63BCD1953814}"/>
                </a:ext>
              </a:extLst>
            </p:cNvPr>
            <p:cNvSpPr txBox="1"/>
            <p:nvPr/>
          </p:nvSpPr>
          <p:spPr bwMode="auto">
            <a:xfrm rot="19082678">
              <a:off x="2602890" y="4712599"/>
              <a:ext cx="7569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Gamma</a:t>
              </a:r>
              <a:endParaRPr lang="en-US" sz="1600" baseline="30000" dirty="0">
                <a:solidFill>
                  <a:schemeClr val="bg1"/>
                </a:solidFill>
                <a:latin typeface="Calibri" panose="020F0502020204030204" pitchFamily="34" charset="0"/>
              </a:endParaRPr>
            </a:p>
          </p:txBody>
        </p:sp>
        <p:sp>
          <p:nvSpPr>
            <p:cNvPr id="128" name="TextBox 127">
              <a:extLst>
                <a:ext uri="{FF2B5EF4-FFF2-40B4-BE49-F238E27FC236}">
                  <a16:creationId xmlns:a16="http://schemas.microsoft.com/office/drawing/2014/main" id="{6F107032-D52C-4C62-8F09-E104A7F1C267}"/>
                </a:ext>
              </a:extLst>
            </p:cNvPr>
            <p:cNvSpPr txBox="1"/>
            <p:nvPr/>
          </p:nvSpPr>
          <p:spPr bwMode="auto">
            <a:xfrm rot="19082678">
              <a:off x="2982507" y="4654737"/>
              <a:ext cx="572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Delta</a:t>
              </a:r>
              <a:endParaRPr lang="en-US" sz="1600" baseline="30000"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7E0005A8-8DDE-46FF-AE88-37B98F8F0729}"/>
                </a:ext>
              </a:extLst>
            </p:cNvPr>
            <p:cNvSpPr txBox="1"/>
            <p:nvPr/>
          </p:nvSpPr>
          <p:spPr bwMode="auto">
            <a:xfrm rot="19082678">
              <a:off x="3002537" y="4735265"/>
              <a:ext cx="811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Omicron</a:t>
              </a:r>
              <a:endParaRPr lang="en-US" sz="1600" baseline="30000" dirty="0">
                <a:solidFill>
                  <a:schemeClr val="bg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14613423-0D05-49E7-A9DF-8819A6D58B27}"/>
              </a:ext>
            </a:extLst>
          </p:cNvPr>
          <p:cNvGrpSpPr/>
          <p:nvPr/>
        </p:nvGrpSpPr>
        <p:grpSpPr>
          <a:xfrm>
            <a:off x="7736714" y="4924909"/>
            <a:ext cx="2064896" cy="649791"/>
            <a:chOff x="2279211" y="4637537"/>
            <a:chExt cx="1819875" cy="572686"/>
          </a:xfrm>
        </p:grpSpPr>
        <p:sp>
          <p:nvSpPr>
            <p:cNvPr id="131" name="TextBox 130">
              <a:extLst>
                <a:ext uri="{FF2B5EF4-FFF2-40B4-BE49-F238E27FC236}">
                  <a16:creationId xmlns:a16="http://schemas.microsoft.com/office/drawing/2014/main" id="{B357D6E4-F6C2-4462-8151-CBB9CE4602DC}"/>
                </a:ext>
              </a:extLst>
            </p:cNvPr>
            <p:cNvSpPr txBox="1"/>
            <p:nvPr/>
          </p:nvSpPr>
          <p:spPr bwMode="auto">
            <a:xfrm rot="19082678">
              <a:off x="2755296" y="4911842"/>
              <a:ext cx="1343790"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Ancestral Strain</a:t>
              </a:r>
              <a:endParaRPr lang="en-US" sz="1600" baseline="30000" dirty="0">
                <a:solidFill>
                  <a:schemeClr val="bg1"/>
                </a:solidFill>
                <a:latin typeface="Calibri" panose="020F0502020204030204" pitchFamily="34" charset="0"/>
              </a:endParaRPr>
            </a:p>
          </p:txBody>
        </p:sp>
        <p:sp>
          <p:nvSpPr>
            <p:cNvPr id="132" name="TextBox 131">
              <a:extLst>
                <a:ext uri="{FF2B5EF4-FFF2-40B4-BE49-F238E27FC236}">
                  <a16:creationId xmlns:a16="http://schemas.microsoft.com/office/drawing/2014/main" id="{8CD7ED13-F27D-4407-9520-CFA5EC6EAF2D}"/>
                </a:ext>
              </a:extLst>
            </p:cNvPr>
            <p:cNvSpPr txBox="1"/>
            <p:nvPr/>
          </p:nvSpPr>
          <p:spPr bwMode="auto">
            <a:xfrm rot="19082678">
              <a:off x="2279211" y="4673908"/>
              <a:ext cx="60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Alpha</a:t>
              </a:r>
              <a:endParaRPr lang="en-US" sz="1600" baseline="30000" dirty="0">
                <a:solidFill>
                  <a:schemeClr val="bg1"/>
                </a:solidFill>
                <a:latin typeface="Calibri" panose="020F0502020204030204" pitchFamily="34" charset="0"/>
              </a:endParaRPr>
            </a:p>
          </p:txBody>
        </p:sp>
        <p:sp>
          <p:nvSpPr>
            <p:cNvPr id="133" name="TextBox 132">
              <a:extLst>
                <a:ext uri="{FF2B5EF4-FFF2-40B4-BE49-F238E27FC236}">
                  <a16:creationId xmlns:a16="http://schemas.microsoft.com/office/drawing/2014/main" id="{F6822249-AAAB-4947-9184-5E792D073794}"/>
                </a:ext>
              </a:extLst>
            </p:cNvPr>
            <p:cNvSpPr txBox="1"/>
            <p:nvPr/>
          </p:nvSpPr>
          <p:spPr bwMode="auto">
            <a:xfrm rot="19082678">
              <a:off x="2589659" y="4637537"/>
              <a:ext cx="503067" cy="298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Beta</a:t>
              </a:r>
              <a:endParaRPr lang="en-US" sz="1600" baseline="30000" dirty="0">
                <a:solidFill>
                  <a:schemeClr val="bg1"/>
                </a:solidFill>
                <a:latin typeface="Calibri" panose="020F0502020204030204" pitchFamily="34" charset="0"/>
              </a:endParaRPr>
            </a:p>
          </p:txBody>
        </p:sp>
        <p:sp>
          <p:nvSpPr>
            <p:cNvPr id="134" name="TextBox 133">
              <a:extLst>
                <a:ext uri="{FF2B5EF4-FFF2-40B4-BE49-F238E27FC236}">
                  <a16:creationId xmlns:a16="http://schemas.microsoft.com/office/drawing/2014/main" id="{4F01BA1A-4AB6-452E-91E5-8FCADE9112CE}"/>
                </a:ext>
              </a:extLst>
            </p:cNvPr>
            <p:cNvSpPr txBox="1"/>
            <p:nvPr/>
          </p:nvSpPr>
          <p:spPr bwMode="auto">
            <a:xfrm rot="19082678">
              <a:off x="2602890" y="4712599"/>
              <a:ext cx="7569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Gamma</a:t>
              </a:r>
              <a:endParaRPr lang="en-US" sz="1600" baseline="30000" dirty="0">
                <a:solidFill>
                  <a:schemeClr val="bg1"/>
                </a:solidFill>
                <a:latin typeface="Calibri" panose="020F0502020204030204" pitchFamily="34" charset="0"/>
              </a:endParaRPr>
            </a:p>
          </p:txBody>
        </p:sp>
        <p:sp>
          <p:nvSpPr>
            <p:cNvPr id="135" name="TextBox 134">
              <a:extLst>
                <a:ext uri="{FF2B5EF4-FFF2-40B4-BE49-F238E27FC236}">
                  <a16:creationId xmlns:a16="http://schemas.microsoft.com/office/drawing/2014/main" id="{F9D7DB45-F6A2-406C-9819-8BAF2A7650F3}"/>
                </a:ext>
              </a:extLst>
            </p:cNvPr>
            <p:cNvSpPr txBox="1"/>
            <p:nvPr/>
          </p:nvSpPr>
          <p:spPr bwMode="auto">
            <a:xfrm rot="19082678">
              <a:off x="2982507" y="4654737"/>
              <a:ext cx="572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Delta</a:t>
              </a:r>
              <a:endParaRPr lang="en-US" sz="1600" baseline="30000" dirty="0">
                <a:solidFill>
                  <a:schemeClr val="bg1"/>
                </a:solidFill>
                <a:latin typeface="Calibri" panose="020F0502020204030204" pitchFamily="34" charset="0"/>
              </a:endParaRPr>
            </a:p>
          </p:txBody>
        </p:sp>
        <p:sp>
          <p:nvSpPr>
            <p:cNvPr id="136" name="TextBox 135">
              <a:extLst>
                <a:ext uri="{FF2B5EF4-FFF2-40B4-BE49-F238E27FC236}">
                  <a16:creationId xmlns:a16="http://schemas.microsoft.com/office/drawing/2014/main" id="{81CB08E6-EC4A-4838-AD2C-067601FE48C3}"/>
                </a:ext>
              </a:extLst>
            </p:cNvPr>
            <p:cNvSpPr txBox="1"/>
            <p:nvPr/>
          </p:nvSpPr>
          <p:spPr bwMode="auto">
            <a:xfrm rot="19082678">
              <a:off x="3002537" y="4735265"/>
              <a:ext cx="811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Omicron</a:t>
              </a:r>
              <a:endParaRPr lang="en-US" sz="1600" baseline="30000" dirty="0">
                <a:solidFill>
                  <a:schemeClr val="bg1"/>
                </a:solidFill>
                <a:latin typeface="Calibri" panose="020F0502020204030204" pitchFamily="34" charset="0"/>
              </a:endParaRPr>
            </a:p>
          </p:txBody>
        </p:sp>
      </p:grpSp>
      <p:sp>
        <p:nvSpPr>
          <p:cNvPr id="139" name="TextBox 138">
            <a:extLst>
              <a:ext uri="{FF2B5EF4-FFF2-40B4-BE49-F238E27FC236}">
                <a16:creationId xmlns:a16="http://schemas.microsoft.com/office/drawing/2014/main" id="{704A0E96-137E-4511-A99F-FE13A5601FE2}"/>
              </a:ext>
            </a:extLst>
          </p:cNvPr>
          <p:cNvSpPr txBox="1"/>
          <p:nvPr/>
        </p:nvSpPr>
        <p:spPr bwMode="auto">
          <a:xfrm>
            <a:off x="10199528" y="2464292"/>
            <a:ext cx="129458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b="0" dirty="0">
                <a:solidFill>
                  <a:schemeClr val="bg1"/>
                </a:solidFill>
                <a:latin typeface="Calibri" panose="020F0502020204030204" pitchFamily="34" charset="0"/>
              </a:rPr>
              <a:t>GS-441524</a:t>
            </a:r>
            <a:endParaRPr lang="en-US" sz="1600" b="0" baseline="30000" dirty="0">
              <a:solidFill>
                <a:schemeClr val="bg1"/>
              </a:solidFill>
              <a:latin typeface="Calibri" panose="020F0502020204030204" pitchFamily="34" charset="0"/>
            </a:endParaRPr>
          </a:p>
          <a:p>
            <a:pPr>
              <a:lnSpc>
                <a:spcPct val="100000"/>
              </a:lnSpc>
              <a:spcAft>
                <a:spcPct val="0"/>
              </a:spcAft>
              <a:buClrTx/>
              <a:buFontTx/>
              <a:buNone/>
            </a:pPr>
            <a:r>
              <a:rPr lang="en-US" sz="1600" b="0" dirty="0">
                <a:solidFill>
                  <a:schemeClr val="bg1"/>
                </a:solidFill>
                <a:latin typeface="Calibri" panose="020F0502020204030204" pitchFamily="34" charset="0"/>
              </a:rPr>
              <a:t>Remdesivir</a:t>
            </a:r>
          </a:p>
          <a:p>
            <a:pPr>
              <a:lnSpc>
                <a:spcPct val="100000"/>
              </a:lnSpc>
              <a:spcAft>
                <a:spcPct val="0"/>
              </a:spcAft>
              <a:buClrTx/>
              <a:buFontTx/>
              <a:buNone/>
            </a:pPr>
            <a:r>
              <a:rPr lang="en-US" sz="1600" b="0" dirty="0">
                <a:solidFill>
                  <a:schemeClr val="bg1"/>
                </a:solidFill>
                <a:latin typeface="Calibri" panose="020F0502020204030204" pitchFamily="34" charset="0"/>
              </a:rPr>
              <a:t>EIDD-1931</a:t>
            </a:r>
          </a:p>
          <a:p>
            <a:pPr>
              <a:lnSpc>
                <a:spcPct val="100000"/>
              </a:lnSpc>
              <a:spcAft>
                <a:spcPct val="0"/>
              </a:spcAft>
              <a:buClrTx/>
              <a:buFontTx/>
              <a:buNone/>
            </a:pPr>
            <a:r>
              <a:rPr lang="en-US" sz="1600" b="0" dirty="0">
                <a:solidFill>
                  <a:schemeClr val="bg1"/>
                </a:solidFill>
                <a:latin typeface="Calibri" panose="020F0502020204030204" pitchFamily="34" charset="0"/>
              </a:rPr>
              <a:t>Molnupiravir</a:t>
            </a:r>
          </a:p>
          <a:p>
            <a:pPr>
              <a:lnSpc>
                <a:spcPct val="100000"/>
              </a:lnSpc>
              <a:spcAft>
                <a:spcPct val="0"/>
              </a:spcAft>
              <a:buClrTx/>
              <a:buFontTx/>
              <a:buNone/>
            </a:pPr>
            <a:r>
              <a:rPr lang="en-US" sz="1600" b="0" dirty="0">
                <a:solidFill>
                  <a:schemeClr val="bg1"/>
                </a:solidFill>
                <a:latin typeface="Calibri" panose="020F0502020204030204" pitchFamily="34" charset="0"/>
              </a:rPr>
              <a:t>Nirmatrelvir</a:t>
            </a:r>
          </a:p>
        </p:txBody>
      </p:sp>
      <p:grpSp>
        <p:nvGrpSpPr>
          <p:cNvPr id="320" name="Group 319">
            <a:extLst>
              <a:ext uri="{FF2B5EF4-FFF2-40B4-BE49-F238E27FC236}">
                <a16:creationId xmlns:a16="http://schemas.microsoft.com/office/drawing/2014/main" id="{0935B4B8-DA29-4C95-8507-497B6B1245DB}"/>
              </a:ext>
            </a:extLst>
          </p:cNvPr>
          <p:cNvGrpSpPr/>
          <p:nvPr/>
        </p:nvGrpSpPr>
        <p:grpSpPr>
          <a:xfrm>
            <a:off x="10079563" y="2562913"/>
            <a:ext cx="129564" cy="1111630"/>
            <a:chOff x="10062734" y="2587189"/>
            <a:chExt cx="146393" cy="1256018"/>
          </a:xfrm>
        </p:grpSpPr>
        <p:sp>
          <p:nvSpPr>
            <p:cNvPr id="140" name="Rectangle 139">
              <a:extLst>
                <a:ext uri="{FF2B5EF4-FFF2-40B4-BE49-F238E27FC236}">
                  <a16:creationId xmlns:a16="http://schemas.microsoft.com/office/drawing/2014/main" id="{4E6FABB3-7A60-4CCD-A057-0B8A07AF3C0A}"/>
                </a:ext>
              </a:extLst>
            </p:cNvPr>
            <p:cNvSpPr/>
            <p:nvPr/>
          </p:nvSpPr>
          <p:spPr bwMode="auto">
            <a:xfrm>
              <a:off x="10062734" y="2587189"/>
              <a:ext cx="146393" cy="14639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E5BD49CB-1D90-40A3-8171-5F36E2D328C6}"/>
                </a:ext>
              </a:extLst>
            </p:cNvPr>
            <p:cNvSpPr/>
            <p:nvPr/>
          </p:nvSpPr>
          <p:spPr bwMode="auto">
            <a:xfrm>
              <a:off x="10062734" y="2864596"/>
              <a:ext cx="146393" cy="14639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426AC3DA-A073-49AB-8893-F12F30327B30}"/>
                </a:ext>
              </a:extLst>
            </p:cNvPr>
            <p:cNvSpPr/>
            <p:nvPr/>
          </p:nvSpPr>
          <p:spPr bwMode="auto">
            <a:xfrm>
              <a:off x="10062734" y="3142002"/>
              <a:ext cx="146393" cy="14639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2BD7E757-1673-4B4E-81A6-4898963F6FC2}"/>
                </a:ext>
              </a:extLst>
            </p:cNvPr>
            <p:cNvSpPr/>
            <p:nvPr/>
          </p:nvSpPr>
          <p:spPr bwMode="auto">
            <a:xfrm>
              <a:off x="10062734" y="3419408"/>
              <a:ext cx="146393" cy="1463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584DA50E-8EE8-4D5B-B752-2F7D96A562CA}"/>
                </a:ext>
              </a:extLst>
            </p:cNvPr>
            <p:cNvSpPr/>
            <p:nvPr/>
          </p:nvSpPr>
          <p:spPr bwMode="auto">
            <a:xfrm>
              <a:off x="10062734" y="3696814"/>
              <a:ext cx="146393" cy="14639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51" name="Rectangle 150">
            <a:extLst>
              <a:ext uri="{FF2B5EF4-FFF2-40B4-BE49-F238E27FC236}">
                <a16:creationId xmlns:a16="http://schemas.microsoft.com/office/drawing/2014/main" id="{926836AB-A5B7-4FEA-938D-CD344D14B95A}"/>
              </a:ext>
            </a:extLst>
          </p:cNvPr>
          <p:cNvSpPr/>
          <p:nvPr/>
        </p:nvSpPr>
        <p:spPr bwMode="auto">
          <a:xfrm>
            <a:off x="1665183" y="3375723"/>
            <a:ext cx="163065" cy="14024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3" name="Straight Connector 152">
            <a:extLst>
              <a:ext uri="{FF2B5EF4-FFF2-40B4-BE49-F238E27FC236}">
                <a16:creationId xmlns:a16="http://schemas.microsoft.com/office/drawing/2014/main" id="{97BF2819-7C56-4D9F-8121-3FED9CD2E849}"/>
              </a:ext>
            </a:extLst>
          </p:cNvPr>
          <p:cNvCxnSpPr>
            <a:cxnSpLocks/>
          </p:cNvCxnSpPr>
          <p:nvPr/>
        </p:nvCxnSpPr>
        <p:spPr bwMode="auto">
          <a:xfrm>
            <a:off x="1666107" y="3409514"/>
            <a:ext cx="162142" cy="0"/>
          </a:xfrm>
          <a:prstGeom prst="line">
            <a:avLst/>
          </a:prstGeom>
          <a:noFill/>
          <a:ln w="28575" cap="flat" cmpd="sng" algn="ctr">
            <a:solidFill>
              <a:schemeClr val="bg1"/>
            </a:solidFill>
            <a:prstDash val="solid"/>
            <a:round/>
            <a:headEnd type="none" w="med" len="med"/>
            <a:tailEnd type="none" w="med" len="med"/>
          </a:ln>
          <a:effectLst/>
        </p:spPr>
      </p:cxnSp>
      <p:sp>
        <p:nvSpPr>
          <p:cNvPr id="162" name="Rectangle 161">
            <a:extLst>
              <a:ext uri="{FF2B5EF4-FFF2-40B4-BE49-F238E27FC236}">
                <a16:creationId xmlns:a16="http://schemas.microsoft.com/office/drawing/2014/main" id="{3E715927-93D8-46E5-A250-3DED3DC3B011}"/>
              </a:ext>
            </a:extLst>
          </p:cNvPr>
          <p:cNvSpPr/>
          <p:nvPr/>
        </p:nvSpPr>
        <p:spPr bwMode="auto">
          <a:xfrm>
            <a:off x="1909924" y="3325618"/>
            <a:ext cx="163065" cy="12165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3" name="Straight Connector 162">
            <a:extLst>
              <a:ext uri="{FF2B5EF4-FFF2-40B4-BE49-F238E27FC236}">
                <a16:creationId xmlns:a16="http://schemas.microsoft.com/office/drawing/2014/main" id="{73BD6B78-F4EA-45AE-86BC-B14B327E4C8B}"/>
              </a:ext>
            </a:extLst>
          </p:cNvPr>
          <p:cNvCxnSpPr>
            <a:cxnSpLocks/>
          </p:cNvCxnSpPr>
          <p:nvPr/>
        </p:nvCxnSpPr>
        <p:spPr bwMode="auto">
          <a:xfrm>
            <a:off x="1910848" y="3411006"/>
            <a:ext cx="162142" cy="0"/>
          </a:xfrm>
          <a:prstGeom prst="line">
            <a:avLst/>
          </a:prstGeom>
          <a:noFill/>
          <a:ln w="28575" cap="flat" cmpd="sng" algn="ctr">
            <a:solidFill>
              <a:schemeClr val="bg1"/>
            </a:solidFill>
            <a:prstDash val="solid"/>
            <a:round/>
            <a:headEnd type="none" w="med" len="med"/>
            <a:tailEnd type="none" w="med" len="med"/>
          </a:ln>
          <a:effectLst/>
        </p:spPr>
      </p:cxnSp>
      <p:sp>
        <p:nvSpPr>
          <p:cNvPr id="168" name="Rectangle 167">
            <a:extLst>
              <a:ext uri="{FF2B5EF4-FFF2-40B4-BE49-F238E27FC236}">
                <a16:creationId xmlns:a16="http://schemas.microsoft.com/office/drawing/2014/main" id="{016F43AF-79E1-4CE4-B426-1180E18E1C21}"/>
              </a:ext>
            </a:extLst>
          </p:cNvPr>
          <p:cNvSpPr/>
          <p:nvPr/>
        </p:nvSpPr>
        <p:spPr bwMode="auto">
          <a:xfrm>
            <a:off x="2156766" y="3218536"/>
            <a:ext cx="163065" cy="165992"/>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9" name="Straight Connector 168">
            <a:extLst>
              <a:ext uri="{FF2B5EF4-FFF2-40B4-BE49-F238E27FC236}">
                <a16:creationId xmlns:a16="http://schemas.microsoft.com/office/drawing/2014/main" id="{A862F152-EEE3-4907-9EC0-96775708C71A}"/>
              </a:ext>
            </a:extLst>
          </p:cNvPr>
          <p:cNvCxnSpPr>
            <a:cxnSpLocks/>
          </p:cNvCxnSpPr>
          <p:nvPr/>
        </p:nvCxnSpPr>
        <p:spPr bwMode="auto">
          <a:xfrm>
            <a:off x="2157689" y="3363085"/>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174" name="Group 173">
            <a:extLst>
              <a:ext uri="{FF2B5EF4-FFF2-40B4-BE49-F238E27FC236}">
                <a16:creationId xmlns:a16="http://schemas.microsoft.com/office/drawing/2014/main" id="{1CBA0CC3-75C8-4FE7-8E68-3ED703F4BDAC}"/>
              </a:ext>
            </a:extLst>
          </p:cNvPr>
          <p:cNvGrpSpPr/>
          <p:nvPr/>
        </p:nvGrpSpPr>
        <p:grpSpPr>
          <a:xfrm>
            <a:off x="2443324" y="3275895"/>
            <a:ext cx="85807" cy="236947"/>
            <a:chOff x="2710326" y="3166884"/>
            <a:chExt cx="70284" cy="299933"/>
          </a:xfrm>
        </p:grpSpPr>
        <p:cxnSp>
          <p:nvCxnSpPr>
            <p:cNvPr id="175" name="Straight Connector 174">
              <a:extLst>
                <a:ext uri="{FF2B5EF4-FFF2-40B4-BE49-F238E27FC236}">
                  <a16:creationId xmlns:a16="http://schemas.microsoft.com/office/drawing/2014/main" id="{185A12F0-9DBB-4630-BE58-85A01E1EBFA7}"/>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2E9CCF6D-16AC-420E-8EE5-4F7164E6A7C9}"/>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10E21B0-6B47-4FFD-9069-CD810948B665}"/>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178" name="Rectangle 177">
            <a:extLst>
              <a:ext uri="{FF2B5EF4-FFF2-40B4-BE49-F238E27FC236}">
                <a16:creationId xmlns:a16="http://schemas.microsoft.com/office/drawing/2014/main" id="{FEA0C8FA-2BBB-4781-A3C7-E2F4323A187B}"/>
              </a:ext>
            </a:extLst>
          </p:cNvPr>
          <p:cNvSpPr/>
          <p:nvPr/>
        </p:nvSpPr>
        <p:spPr bwMode="auto">
          <a:xfrm>
            <a:off x="2402961" y="3319264"/>
            <a:ext cx="163065" cy="12165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9" name="Straight Connector 178">
            <a:extLst>
              <a:ext uri="{FF2B5EF4-FFF2-40B4-BE49-F238E27FC236}">
                <a16:creationId xmlns:a16="http://schemas.microsoft.com/office/drawing/2014/main" id="{D92A329E-BABF-4371-86A4-77F889FC341A}"/>
              </a:ext>
            </a:extLst>
          </p:cNvPr>
          <p:cNvCxnSpPr>
            <a:cxnSpLocks/>
          </p:cNvCxnSpPr>
          <p:nvPr/>
        </p:nvCxnSpPr>
        <p:spPr bwMode="auto">
          <a:xfrm>
            <a:off x="2403885" y="3356482"/>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180" name="Group 179">
            <a:extLst>
              <a:ext uri="{FF2B5EF4-FFF2-40B4-BE49-F238E27FC236}">
                <a16:creationId xmlns:a16="http://schemas.microsoft.com/office/drawing/2014/main" id="{E7890E3E-03DF-4AD1-AC68-43E998A983C4}"/>
              </a:ext>
            </a:extLst>
          </p:cNvPr>
          <p:cNvGrpSpPr/>
          <p:nvPr/>
        </p:nvGrpSpPr>
        <p:grpSpPr>
          <a:xfrm>
            <a:off x="2680634" y="3505774"/>
            <a:ext cx="85807" cy="99519"/>
            <a:chOff x="2710326" y="3166884"/>
            <a:chExt cx="70284" cy="299933"/>
          </a:xfrm>
        </p:grpSpPr>
        <p:cxnSp>
          <p:nvCxnSpPr>
            <p:cNvPr id="181" name="Straight Connector 180">
              <a:extLst>
                <a:ext uri="{FF2B5EF4-FFF2-40B4-BE49-F238E27FC236}">
                  <a16:creationId xmlns:a16="http://schemas.microsoft.com/office/drawing/2014/main" id="{FDB41C9D-30E4-4385-B0E6-84E1E18AD944}"/>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4097D4B-8E9E-4DEA-8A05-20030083A25C}"/>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1AF996B-DAB8-41CB-A21B-BBDF7D7FEF3E}"/>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184" name="Rectangle 183">
            <a:extLst>
              <a:ext uri="{FF2B5EF4-FFF2-40B4-BE49-F238E27FC236}">
                <a16:creationId xmlns:a16="http://schemas.microsoft.com/office/drawing/2014/main" id="{E01F8049-087F-4E69-9BD6-3138D98484B6}"/>
              </a:ext>
            </a:extLst>
          </p:cNvPr>
          <p:cNvSpPr/>
          <p:nvPr/>
        </p:nvSpPr>
        <p:spPr bwMode="auto">
          <a:xfrm>
            <a:off x="2640272" y="3518786"/>
            <a:ext cx="163065" cy="6757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5" name="Straight Connector 184">
            <a:extLst>
              <a:ext uri="{FF2B5EF4-FFF2-40B4-BE49-F238E27FC236}">
                <a16:creationId xmlns:a16="http://schemas.microsoft.com/office/drawing/2014/main" id="{9DF1B82D-E196-468B-848B-0903874D2686}"/>
              </a:ext>
            </a:extLst>
          </p:cNvPr>
          <p:cNvCxnSpPr>
            <a:cxnSpLocks/>
          </p:cNvCxnSpPr>
          <p:nvPr/>
        </p:nvCxnSpPr>
        <p:spPr bwMode="auto">
          <a:xfrm>
            <a:off x="2641195" y="3555615"/>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186" name="Group 185">
            <a:extLst>
              <a:ext uri="{FF2B5EF4-FFF2-40B4-BE49-F238E27FC236}">
                <a16:creationId xmlns:a16="http://schemas.microsoft.com/office/drawing/2014/main" id="{018CC1A4-3B18-4DA3-843D-3C9F44DDE1D1}"/>
              </a:ext>
            </a:extLst>
          </p:cNvPr>
          <p:cNvGrpSpPr/>
          <p:nvPr/>
        </p:nvGrpSpPr>
        <p:grpSpPr>
          <a:xfrm>
            <a:off x="2928588" y="3083048"/>
            <a:ext cx="85807" cy="864893"/>
            <a:chOff x="2710326" y="3166884"/>
            <a:chExt cx="70284" cy="299933"/>
          </a:xfrm>
        </p:grpSpPr>
        <p:cxnSp>
          <p:nvCxnSpPr>
            <p:cNvPr id="187" name="Straight Connector 186">
              <a:extLst>
                <a:ext uri="{FF2B5EF4-FFF2-40B4-BE49-F238E27FC236}">
                  <a16:creationId xmlns:a16="http://schemas.microsoft.com/office/drawing/2014/main" id="{4BCD0BD4-2ADF-4ECF-B679-FA9D905A44D4}"/>
                </a:ext>
              </a:extLst>
            </p:cNvPr>
            <p:cNvCxnSpPr>
              <a:cxnSpLocks/>
            </p:cNvCxnSpPr>
            <p:nvPr/>
          </p:nvCxnSpPr>
          <p:spPr bwMode="auto">
            <a:xfrm>
              <a:off x="2745468" y="3166884"/>
              <a:ext cx="0" cy="299933"/>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ED57EC4-A74B-4754-BD94-5C6473C5C5D1}"/>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EE0200B-46E0-4E1D-97A2-B53665392575}"/>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190" name="Rectangle 189">
            <a:extLst>
              <a:ext uri="{FF2B5EF4-FFF2-40B4-BE49-F238E27FC236}">
                <a16:creationId xmlns:a16="http://schemas.microsoft.com/office/drawing/2014/main" id="{AE910633-9627-422A-AC7A-1F11924AF443}"/>
              </a:ext>
            </a:extLst>
          </p:cNvPr>
          <p:cNvSpPr/>
          <p:nvPr/>
        </p:nvSpPr>
        <p:spPr bwMode="auto">
          <a:xfrm>
            <a:off x="2888226" y="3329937"/>
            <a:ext cx="163065" cy="133997"/>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1" name="Straight Connector 190">
            <a:extLst>
              <a:ext uri="{FF2B5EF4-FFF2-40B4-BE49-F238E27FC236}">
                <a16:creationId xmlns:a16="http://schemas.microsoft.com/office/drawing/2014/main" id="{65C1534A-A0BF-47D2-ADC2-44141F7E0038}"/>
              </a:ext>
            </a:extLst>
          </p:cNvPr>
          <p:cNvCxnSpPr>
            <a:cxnSpLocks/>
          </p:cNvCxnSpPr>
          <p:nvPr/>
        </p:nvCxnSpPr>
        <p:spPr bwMode="auto">
          <a:xfrm>
            <a:off x="2889150" y="3385904"/>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193" name="Group 192">
            <a:extLst>
              <a:ext uri="{FF2B5EF4-FFF2-40B4-BE49-F238E27FC236}">
                <a16:creationId xmlns:a16="http://schemas.microsoft.com/office/drawing/2014/main" id="{94431D90-CB0E-4109-AB58-CC9B071093B7}"/>
              </a:ext>
            </a:extLst>
          </p:cNvPr>
          <p:cNvGrpSpPr/>
          <p:nvPr/>
        </p:nvGrpSpPr>
        <p:grpSpPr>
          <a:xfrm>
            <a:off x="3336714" y="4029354"/>
            <a:ext cx="80729" cy="337334"/>
            <a:chOff x="2710326" y="3166884"/>
            <a:chExt cx="70284" cy="299933"/>
          </a:xfrm>
        </p:grpSpPr>
        <p:cxnSp>
          <p:nvCxnSpPr>
            <p:cNvPr id="194" name="Straight Connector 193">
              <a:extLst>
                <a:ext uri="{FF2B5EF4-FFF2-40B4-BE49-F238E27FC236}">
                  <a16:creationId xmlns:a16="http://schemas.microsoft.com/office/drawing/2014/main" id="{7485C09F-0D70-4BEE-9C48-03BE42EF641E}"/>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9AA50FB-120B-49FA-AE13-72F9DCE39F49}"/>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D280F63-8F81-490F-92AC-AC91EEC546FD}"/>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74AC0F1F-A13A-43D6-AD15-15067965844F}"/>
              </a:ext>
            </a:extLst>
          </p:cNvPr>
          <p:cNvGrpSpPr/>
          <p:nvPr/>
        </p:nvGrpSpPr>
        <p:grpSpPr>
          <a:xfrm>
            <a:off x="3581049" y="4121479"/>
            <a:ext cx="80727" cy="262517"/>
            <a:chOff x="2710326" y="3166884"/>
            <a:chExt cx="70284" cy="299933"/>
          </a:xfrm>
        </p:grpSpPr>
        <p:cxnSp>
          <p:nvCxnSpPr>
            <p:cNvPr id="198" name="Straight Connector 197">
              <a:extLst>
                <a:ext uri="{FF2B5EF4-FFF2-40B4-BE49-F238E27FC236}">
                  <a16:creationId xmlns:a16="http://schemas.microsoft.com/office/drawing/2014/main" id="{00A7F125-940A-48A2-A8EF-0D37C4F9E697}"/>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F712B31-05FF-4477-BA8C-99412DA7A625}"/>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818F7F34-1B95-4F71-8305-8D879DF49EAC}"/>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205" name="Rectangle 204">
            <a:extLst>
              <a:ext uri="{FF2B5EF4-FFF2-40B4-BE49-F238E27FC236}">
                <a16:creationId xmlns:a16="http://schemas.microsoft.com/office/drawing/2014/main" id="{6D823715-8141-4079-B5AD-8B93BC61F400}"/>
              </a:ext>
            </a:extLst>
          </p:cNvPr>
          <p:cNvSpPr/>
          <p:nvPr/>
        </p:nvSpPr>
        <p:spPr bwMode="auto">
          <a:xfrm>
            <a:off x="3298778" y="4110010"/>
            <a:ext cx="163065" cy="14024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6" name="Straight Connector 205">
            <a:extLst>
              <a:ext uri="{FF2B5EF4-FFF2-40B4-BE49-F238E27FC236}">
                <a16:creationId xmlns:a16="http://schemas.microsoft.com/office/drawing/2014/main" id="{097DEAF3-9820-46E2-93FC-429367F0F5A3}"/>
              </a:ext>
            </a:extLst>
          </p:cNvPr>
          <p:cNvCxnSpPr>
            <a:cxnSpLocks/>
          </p:cNvCxnSpPr>
          <p:nvPr/>
        </p:nvCxnSpPr>
        <p:spPr bwMode="auto">
          <a:xfrm>
            <a:off x="3299827" y="4155138"/>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07" name="Rectangle 206">
            <a:extLst>
              <a:ext uri="{FF2B5EF4-FFF2-40B4-BE49-F238E27FC236}">
                <a16:creationId xmlns:a16="http://schemas.microsoft.com/office/drawing/2014/main" id="{3788AA75-22C4-44DD-B590-327C463DA004}"/>
              </a:ext>
            </a:extLst>
          </p:cNvPr>
          <p:cNvSpPr/>
          <p:nvPr/>
        </p:nvSpPr>
        <p:spPr bwMode="auto">
          <a:xfrm>
            <a:off x="3540685" y="4189962"/>
            <a:ext cx="163065" cy="6912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8" name="Straight Connector 207">
            <a:extLst>
              <a:ext uri="{FF2B5EF4-FFF2-40B4-BE49-F238E27FC236}">
                <a16:creationId xmlns:a16="http://schemas.microsoft.com/office/drawing/2014/main" id="{B6AF6908-8159-42B8-9BEC-2CC71869FF93}"/>
              </a:ext>
            </a:extLst>
          </p:cNvPr>
          <p:cNvCxnSpPr>
            <a:cxnSpLocks/>
          </p:cNvCxnSpPr>
          <p:nvPr/>
        </p:nvCxnSpPr>
        <p:spPr bwMode="auto">
          <a:xfrm>
            <a:off x="3541609" y="4225245"/>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09" name="Rectangle 208">
            <a:extLst>
              <a:ext uri="{FF2B5EF4-FFF2-40B4-BE49-F238E27FC236}">
                <a16:creationId xmlns:a16="http://schemas.microsoft.com/office/drawing/2014/main" id="{15EB30FF-2656-42A2-8DA6-8EBF2CF196EB}"/>
              </a:ext>
            </a:extLst>
          </p:cNvPr>
          <p:cNvSpPr/>
          <p:nvPr/>
        </p:nvSpPr>
        <p:spPr bwMode="auto">
          <a:xfrm>
            <a:off x="3787527" y="4134481"/>
            <a:ext cx="163065" cy="6912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0" name="Straight Connector 209">
            <a:extLst>
              <a:ext uri="{FF2B5EF4-FFF2-40B4-BE49-F238E27FC236}">
                <a16:creationId xmlns:a16="http://schemas.microsoft.com/office/drawing/2014/main" id="{175586AF-7300-4326-A660-183D6E4F8D69}"/>
              </a:ext>
            </a:extLst>
          </p:cNvPr>
          <p:cNvCxnSpPr>
            <a:cxnSpLocks/>
          </p:cNvCxnSpPr>
          <p:nvPr/>
        </p:nvCxnSpPr>
        <p:spPr bwMode="auto">
          <a:xfrm>
            <a:off x="3788450" y="4172371"/>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17" name="Group 216">
            <a:extLst>
              <a:ext uri="{FF2B5EF4-FFF2-40B4-BE49-F238E27FC236}">
                <a16:creationId xmlns:a16="http://schemas.microsoft.com/office/drawing/2014/main" id="{7E328A45-0044-4F56-B3ED-CCE6623B6A1F}"/>
              </a:ext>
            </a:extLst>
          </p:cNvPr>
          <p:cNvGrpSpPr/>
          <p:nvPr/>
        </p:nvGrpSpPr>
        <p:grpSpPr>
          <a:xfrm>
            <a:off x="4311395" y="4269884"/>
            <a:ext cx="85807" cy="114113"/>
            <a:chOff x="2710326" y="3166884"/>
            <a:chExt cx="70284" cy="299933"/>
          </a:xfrm>
          <a:solidFill>
            <a:schemeClr val="accent6"/>
          </a:solidFill>
        </p:grpSpPr>
        <p:cxnSp>
          <p:nvCxnSpPr>
            <p:cNvPr id="218" name="Straight Connector 217">
              <a:extLst>
                <a:ext uri="{FF2B5EF4-FFF2-40B4-BE49-F238E27FC236}">
                  <a16:creationId xmlns:a16="http://schemas.microsoft.com/office/drawing/2014/main" id="{CA68F77D-97F6-44C9-B14C-36D90EFC54C1}"/>
                </a:ext>
              </a:extLst>
            </p:cNvPr>
            <p:cNvCxnSpPr>
              <a:cxnSpLocks/>
            </p:cNvCxnSpPr>
            <p:nvPr/>
          </p:nvCxnSpPr>
          <p:spPr bwMode="auto">
            <a:xfrm>
              <a:off x="2745468" y="3166884"/>
              <a:ext cx="0" cy="290346"/>
            </a:xfrm>
            <a:prstGeom prst="line">
              <a:avLst/>
            </a:prstGeom>
            <a:grp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B97FF1C-9B65-400A-B035-027CB446E5F3}"/>
                </a:ext>
              </a:extLst>
            </p:cNvPr>
            <p:cNvCxnSpPr>
              <a:cxnSpLocks/>
            </p:cNvCxnSpPr>
            <p:nvPr/>
          </p:nvCxnSpPr>
          <p:spPr bwMode="auto">
            <a:xfrm>
              <a:off x="2710326" y="3166884"/>
              <a:ext cx="70284" cy="0"/>
            </a:xfrm>
            <a:prstGeom prst="line">
              <a:avLst/>
            </a:prstGeom>
            <a:grp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B9F0CAC-77A5-4B22-AA25-66E180D31047}"/>
                </a:ext>
              </a:extLst>
            </p:cNvPr>
            <p:cNvCxnSpPr>
              <a:cxnSpLocks/>
            </p:cNvCxnSpPr>
            <p:nvPr/>
          </p:nvCxnSpPr>
          <p:spPr bwMode="auto">
            <a:xfrm>
              <a:off x="2710326" y="3466817"/>
              <a:ext cx="70284" cy="0"/>
            </a:xfrm>
            <a:prstGeom prst="line">
              <a:avLst/>
            </a:prstGeom>
            <a:grpFill/>
            <a:ln w="28575" cap="flat" cmpd="sng" algn="ctr">
              <a:solidFill>
                <a:schemeClr val="bg1"/>
              </a:solidFill>
              <a:prstDash val="solid"/>
              <a:round/>
              <a:headEnd type="none" w="med" len="med"/>
              <a:tailEnd type="none" w="med" len="med"/>
            </a:ln>
            <a:effectLst/>
          </p:spPr>
        </p:cxnSp>
      </p:grpSp>
      <p:sp>
        <p:nvSpPr>
          <p:cNvPr id="221" name="Rectangle 220">
            <a:extLst>
              <a:ext uri="{FF2B5EF4-FFF2-40B4-BE49-F238E27FC236}">
                <a16:creationId xmlns:a16="http://schemas.microsoft.com/office/drawing/2014/main" id="{29A56C25-B39B-4B1E-9CE0-5B4D290165D0}"/>
              </a:ext>
            </a:extLst>
          </p:cNvPr>
          <p:cNvSpPr/>
          <p:nvPr/>
        </p:nvSpPr>
        <p:spPr bwMode="auto">
          <a:xfrm>
            <a:off x="4271033" y="4290316"/>
            <a:ext cx="163065" cy="6757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2" name="Straight Connector 221">
            <a:extLst>
              <a:ext uri="{FF2B5EF4-FFF2-40B4-BE49-F238E27FC236}">
                <a16:creationId xmlns:a16="http://schemas.microsoft.com/office/drawing/2014/main" id="{BA5B016F-C374-435F-BDE5-011C0B00C168}"/>
              </a:ext>
            </a:extLst>
          </p:cNvPr>
          <p:cNvCxnSpPr>
            <a:cxnSpLocks/>
          </p:cNvCxnSpPr>
          <p:nvPr/>
        </p:nvCxnSpPr>
        <p:spPr bwMode="auto">
          <a:xfrm>
            <a:off x="4271956" y="4320401"/>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23" name="Group 222">
            <a:extLst>
              <a:ext uri="{FF2B5EF4-FFF2-40B4-BE49-F238E27FC236}">
                <a16:creationId xmlns:a16="http://schemas.microsoft.com/office/drawing/2014/main" id="{CEBDCE86-B879-4D07-A498-742434E9E56C}"/>
              </a:ext>
            </a:extLst>
          </p:cNvPr>
          <p:cNvGrpSpPr/>
          <p:nvPr/>
        </p:nvGrpSpPr>
        <p:grpSpPr>
          <a:xfrm>
            <a:off x="4559349" y="4247806"/>
            <a:ext cx="85807" cy="79804"/>
            <a:chOff x="2710326" y="3166884"/>
            <a:chExt cx="70284" cy="299933"/>
          </a:xfrm>
        </p:grpSpPr>
        <p:cxnSp>
          <p:nvCxnSpPr>
            <p:cNvPr id="224" name="Straight Connector 223">
              <a:extLst>
                <a:ext uri="{FF2B5EF4-FFF2-40B4-BE49-F238E27FC236}">
                  <a16:creationId xmlns:a16="http://schemas.microsoft.com/office/drawing/2014/main" id="{8C5DC05B-D8F7-4D4D-B079-909349BF4837}"/>
                </a:ext>
              </a:extLst>
            </p:cNvPr>
            <p:cNvCxnSpPr>
              <a:cxnSpLocks/>
            </p:cNvCxnSpPr>
            <p:nvPr/>
          </p:nvCxnSpPr>
          <p:spPr bwMode="auto">
            <a:xfrm>
              <a:off x="2745468" y="3166884"/>
              <a:ext cx="0" cy="299933"/>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BD43F5A-36A1-430B-9E36-74B25BBBC018}"/>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3BFB6AF9-9457-45A4-8102-02B16C19D6AC}"/>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227" name="Rectangle 226">
            <a:extLst>
              <a:ext uri="{FF2B5EF4-FFF2-40B4-BE49-F238E27FC236}">
                <a16:creationId xmlns:a16="http://schemas.microsoft.com/office/drawing/2014/main" id="{6EBFBDCA-A2B9-4255-BB81-F3AA0CEBC353}"/>
              </a:ext>
            </a:extLst>
          </p:cNvPr>
          <p:cNvSpPr/>
          <p:nvPr/>
        </p:nvSpPr>
        <p:spPr bwMode="auto">
          <a:xfrm>
            <a:off x="4518987" y="4255434"/>
            <a:ext cx="163065" cy="6152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8" name="Straight Connector 227">
            <a:extLst>
              <a:ext uri="{FF2B5EF4-FFF2-40B4-BE49-F238E27FC236}">
                <a16:creationId xmlns:a16="http://schemas.microsoft.com/office/drawing/2014/main" id="{EBEECA5D-4F6A-4115-82C1-B2A1B388994D}"/>
              </a:ext>
            </a:extLst>
          </p:cNvPr>
          <p:cNvCxnSpPr>
            <a:cxnSpLocks/>
          </p:cNvCxnSpPr>
          <p:nvPr/>
        </p:nvCxnSpPr>
        <p:spPr bwMode="auto">
          <a:xfrm>
            <a:off x="4519911" y="4284773"/>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29" name="Group 228">
            <a:extLst>
              <a:ext uri="{FF2B5EF4-FFF2-40B4-BE49-F238E27FC236}">
                <a16:creationId xmlns:a16="http://schemas.microsoft.com/office/drawing/2014/main" id="{FE4DD0D2-2338-4618-8BA7-170A08B10DB0}"/>
              </a:ext>
            </a:extLst>
          </p:cNvPr>
          <p:cNvGrpSpPr/>
          <p:nvPr/>
        </p:nvGrpSpPr>
        <p:grpSpPr>
          <a:xfrm>
            <a:off x="4965367" y="3017413"/>
            <a:ext cx="80729" cy="62035"/>
            <a:chOff x="2710326" y="3166884"/>
            <a:chExt cx="70284" cy="299933"/>
          </a:xfrm>
        </p:grpSpPr>
        <p:cxnSp>
          <p:nvCxnSpPr>
            <p:cNvPr id="230" name="Straight Connector 229">
              <a:extLst>
                <a:ext uri="{FF2B5EF4-FFF2-40B4-BE49-F238E27FC236}">
                  <a16:creationId xmlns:a16="http://schemas.microsoft.com/office/drawing/2014/main" id="{D0EEA632-8A94-4EDA-90E3-396424183982}"/>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C9C190C-FDE5-4147-B460-EE337A458F40}"/>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D42FD97-3B1A-4BAF-A667-04BD3DE8DDF7}"/>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7717BC94-0F68-4976-946F-9EE793152BCF}"/>
              </a:ext>
            </a:extLst>
          </p:cNvPr>
          <p:cNvGrpSpPr/>
          <p:nvPr/>
        </p:nvGrpSpPr>
        <p:grpSpPr>
          <a:xfrm>
            <a:off x="5209702" y="3159940"/>
            <a:ext cx="80727" cy="51874"/>
            <a:chOff x="2710326" y="3166884"/>
            <a:chExt cx="70284" cy="299933"/>
          </a:xfrm>
        </p:grpSpPr>
        <p:cxnSp>
          <p:nvCxnSpPr>
            <p:cNvPr id="234" name="Straight Connector 233">
              <a:extLst>
                <a:ext uri="{FF2B5EF4-FFF2-40B4-BE49-F238E27FC236}">
                  <a16:creationId xmlns:a16="http://schemas.microsoft.com/office/drawing/2014/main" id="{1083E6CE-623E-4C4E-ABD2-2821531D94E1}"/>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22CC008F-0943-4F43-A62A-3D2F4BC5C3FB}"/>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E9A1D26-C0E9-4755-8979-C6FDA4DCF547}"/>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E230BB97-4DE9-4BDC-9EF4-9A288E8C22CE}"/>
              </a:ext>
            </a:extLst>
          </p:cNvPr>
          <p:cNvGrpSpPr/>
          <p:nvPr/>
        </p:nvGrpSpPr>
        <p:grpSpPr>
          <a:xfrm>
            <a:off x="5456542" y="2995074"/>
            <a:ext cx="86374" cy="146761"/>
            <a:chOff x="2710326" y="3166884"/>
            <a:chExt cx="70284" cy="299933"/>
          </a:xfrm>
        </p:grpSpPr>
        <p:cxnSp>
          <p:nvCxnSpPr>
            <p:cNvPr id="238" name="Straight Connector 237">
              <a:extLst>
                <a:ext uri="{FF2B5EF4-FFF2-40B4-BE49-F238E27FC236}">
                  <a16:creationId xmlns:a16="http://schemas.microsoft.com/office/drawing/2014/main" id="{20F71615-5ADE-40AE-979A-8E41E024B86B}"/>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83DD508-3261-4CDE-8A7E-8E5D22FD03F3}"/>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D7871BF6-E41C-4DD5-ADDF-E3EF14A25888}"/>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241" name="Rectangle 240">
            <a:extLst>
              <a:ext uri="{FF2B5EF4-FFF2-40B4-BE49-F238E27FC236}">
                <a16:creationId xmlns:a16="http://schemas.microsoft.com/office/drawing/2014/main" id="{1F2A1359-C4DB-4840-A9D5-2BF2753A659C}"/>
              </a:ext>
            </a:extLst>
          </p:cNvPr>
          <p:cNvSpPr/>
          <p:nvPr/>
        </p:nvSpPr>
        <p:spPr bwMode="auto">
          <a:xfrm>
            <a:off x="4924597" y="3016704"/>
            <a:ext cx="163065" cy="6274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2" name="Straight Connector 241">
            <a:extLst>
              <a:ext uri="{FF2B5EF4-FFF2-40B4-BE49-F238E27FC236}">
                <a16:creationId xmlns:a16="http://schemas.microsoft.com/office/drawing/2014/main" id="{B864922C-DAB6-4EF1-973F-A48E3B466AD1}"/>
              </a:ext>
            </a:extLst>
          </p:cNvPr>
          <p:cNvCxnSpPr>
            <a:cxnSpLocks/>
          </p:cNvCxnSpPr>
          <p:nvPr/>
        </p:nvCxnSpPr>
        <p:spPr bwMode="auto">
          <a:xfrm>
            <a:off x="4925520" y="3044872"/>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43" name="Rectangle 242">
            <a:extLst>
              <a:ext uri="{FF2B5EF4-FFF2-40B4-BE49-F238E27FC236}">
                <a16:creationId xmlns:a16="http://schemas.microsoft.com/office/drawing/2014/main" id="{C09D00A4-1C54-4AD0-A5CC-26357526FBAF}"/>
              </a:ext>
            </a:extLst>
          </p:cNvPr>
          <p:cNvSpPr/>
          <p:nvPr/>
        </p:nvSpPr>
        <p:spPr bwMode="auto">
          <a:xfrm>
            <a:off x="5169338" y="3152341"/>
            <a:ext cx="163065" cy="5947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4" name="Straight Connector 243">
            <a:extLst>
              <a:ext uri="{FF2B5EF4-FFF2-40B4-BE49-F238E27FC236}">
                <a16:creationId xmlns:a16="http://schemas.microsoft.com/office/drawing/2014/main" id="{4876F3FD-8814-4ED5-A607-D74A18C2C279}"/>
              </a:ext>
            </a:extLst>
          </p:cNvPr>
          <p:cNvCxnSpPr>
            <a:cxnSpLocks/>
          </p:cNvCxnSpPr>
          <p:nvPr/>
        </p:nvCxnSpPr>
        <p:spPr bwMode="auto">
          <a:xfrm>
            <a:off x="5170262" y="3183214"/>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45" name="Rectangle 244">
            <a:extLst>
              <a:ext uri="{FF2B5EF4-FFF2-40B4-BE49-F238E27FC236}">
                <a16:creationId xmlns:a16="http://schemas.microsoft.com/office/drawing/2014/main" id="{66C60B2E-345A-479B-8CB9-67C488A20515}"/>
              </a:ext>
            </a:extLst>
          </p:cNvPr>
          <p:cNvSpPr/>
          <p:nvPr/>
        </p:nvSpPr>
        <p:spPr bwMode="auto">
          <a:xfrm>
            <a:off x="5416179" y="3026374"/>
            <a:ext cx="163065" cy="9683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6" name="Straight Connector 245">
            <a:extLst>
              <a:ext uri="{FF2B5EF4-FFF2-40B4-BE49-F238E27FC236}">
                <a16:creationId xmlns:a16="http://schemas.microsoft.com/office/drawing/2014/main" id="{349B3802-BC12-4C6C-93AE-202E6575E3BB}"/>
              </a:ext>
            </a:extLst>
          </p:cNvPr>
          <p:cNvCxnSpPr>
            <a:cxnSpLocks/>
          </p:cNvCxnSpPr>
          <p:nvPr/>
        </p:nvCxnSpPr>
        <p:spPr bwMode="auto">
          <a:xfrm>
            <a:off x="5417103" y="3088996"/>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47" name="Group 246">
            <a:extLst>
              <a:ext uri="{FF2B5EF4-FFF2-40B4-BE49-F238E27FC236}">
                <a16:creationId xmlns:a16="http://schemas.microsoft.com/office/drawing/2014/main" id="{52425157-8027-4945-AFB4-049EABE27340}"/>
              </a:ext>
            </a:extLst>
          </p:cNvPr>
          <p:cNvGrpSpPr/>
          <p:nvPr/>
        </p:nvGrpSpPr>
        <p:grpSpPr>
          <a:xfrm>
            <a:off x="5702737" y="2733581"/>
            <a:ext cx="85807" cy="467027"/>
            <a:chOff x="2710326" y="3166884"/>
            <a:chExt cx="70284" cy="299933"/>
          </a:xfrm>
        </p:grpSpPr>
        <p:cxnSp>
          <p:nvCxnSpPr>
            <p:cNvPr id="248" name="Straight Connector 247">
              <a:extLst>
                <a:ext uri="{FF2B5EF4-FFF2-40B4-BE49-F238E27FC236}">
                  <a16:creationId xmlns:a16="http://schemas.microsoft.com/office/drawing/2014/main" id="{BDFFE00F-7C51-4F10-8EF4-E8562AAF2CFA}"/>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777BADFB-C1FE-41FF-A271-E887A5F73DAE}"/>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9FF6F33-D73E-42C5-9D18-04906F944F9E}"/>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251" name="Rectangle 250">
            <a:extLst>
              <a:ext uri="{FF2B5EF4-FFF2-40B4-BE49-F238E27FC236}">
                <a16:creationId xmlns:a16="http://schemas.microsoft.com/office/drawing/2014/main" id="{7951581E-28BC-4FA4-92FD-D5A7DDF931EE}"/>
              </a:ext>
            </a:extLst>
          </p:cNvPr>
          <p:cNvSpPr/>
          <p:nvPr/>
        </p:nvSpPr>
        <p:spPr bwMode="auto">
          <a:xfrm>
            <a:off x="5665558" y="2762902"/>
            <a:ext cx="163065" cy="37424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52" name="Straight Connector 251">
            <a:extLst>
              <a:ext uri="{FF2B5EF4-FFF2-40B4-BE49-F238E27FC236}">
                <a16:creationId xmlns:a16="http://schemas.microsoft.com/office/drawing/2014/main" id="{BFF2E3E0-A6A6-45F1-A6E3-C55D5B132966}"/>
              </a:ext>
            </a:extLst>
          </p:cNvPr>
          <p:cNvCxnSpPr>
            <a:cxnSpLocks/>
          </p:cNvCxnSpPr>
          <p:nvPr/>
        </p:nvCxnSpPr>
        <p:spPr bwMode="auto">
          <a:xfrm>
            <a:off x="5666481" y="2937792"/>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59" name="Group 258">
            <a:extLst>
              <a:ext uri="{FF2B5EF4-FFF2-40B4-BE49-F238E27FC236}">
                <a16:creationId xmlns:a16="http://schemas.microsoft.com/office/drawing/2014/main" id="{CFD92940-1DC2-4E87-A23D-EAB26C64B5F4}"/>
              </a:ext>
            </a:extLst>
          </p:cNvPr>
          <p:cNvGrpSpPr/>
          <p:nvPr/>
        </p:nvGrpSpPr>
        <p:grpSpPr>
          <a:xfrm>
            <a:off x="6188002" y="2971949"/>
            <a:ext cx="85807" cy="228658"/>
            <a:chOff x="2710326" y="3166884"/>
            <a:chExt cx="70284" cy="299933"/>
          </a:xfrm>
        </p:grpSpPr>
        <p:cxnSp>
          <p:nvCxnSpPr>
            <p:cNvPr id="260" name="Straight Connector 259">
              <a:extLst>
                <a:ext uri="{FF2B5EF4-FFF2-40B4-BE49-F238E27FC236}">
                  <a16:creationId xmlns:a16="http://schemas.microsoft.com/office/drawing/2014/main" id="{F7E40B2F-B75E-4CD5-9755-F8DFD0629D10}"/>
                </a:ext>
              </a:extLst>
            </p:cNvPr>
            <p:cNvCxnSpPr>
              <a:cxnSpLocks/>
            </p:cNvCxnSpPr>
            <p:nvPr/>
          </p:nvCxnSpPr>
          <p:spPr bwMode="auto">
            <a:xfrm>
              <a:off x="2745468" y="3166884"/>
              <a:ext cx="0" cy="299933"/>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2666572-D205-4AD3-8FD5-3D70FF8038D2}"/>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2E3CB61-E9AB-47DA-93D2-2B3B88E39086}"/>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263" name="Rectangle 262">
            <a:extLst>
              <a:ext uri="{FF2B5EF4-FFF2-40B4-BE49-F238E27FC236}">
                <a16:creationId xmlns:a16="http://schemas.microsoft.com/office/drawing/2014/main" id="{88D35690-E852-4740-9F60-FCD31DFC2BAF}"/>
              </a:ext>
            </a:extLst>
          </p:cNvPr>
          <p:cNvSpPr/>
          <p:nvPr/>
        </p:nvSpPr>
        <p:spPr bwMode="auto">
          <a:xfrm>
            <a:off x="6147640" y="2985463"/>
            <a:ext cx="163065" cy="19453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64" name="Straight Connector 263">
            <a:extLst>
              <a:ext uri="{FF2B5EF4-FFF2-40B4-BE49-F238E27FC236}">
                <a16:creationId xmlns:a16="http://schemas.microsoft.com/office/drawing/2014/main" id="{9AC43006-B4E0-48AB-9BF8-BFD376FB1E16}"/>
              </a:ext>
            </a:extLst>
          </p:cNvPr>
          <p:cNvCxnSpPr>
            <a:cxnSpLocks/>
          </p:cNvCxnSpPr>
          <p:nvPr/>
        </p:nvCxnSpPr>
        <p:spPr bwMode="auto">
          <a:xfrm>
            <a:off x="6148563" y="3059744"/>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65" name="Group 264">
            <a:extLst>
              <a:ext uri="{FF2B5EF4-FFF2-40B4-BE49-F238E27FC236}">
                <a16:creationId xmlns:a16="http://schemas.microsoft.com/office/drawing/2014/main" id="{FDE2042F-4E23-49A8-A382-984763150C34}"/>
              </a:ext>
            </a:extLst>
          </p:cNvPr>
          <p:cNvGrpSpPr/>
          <p:nvPr/>
        </p:nvGrpSpPr>
        <p:grpSpPr>
          <a:xfrm>
            <a:off x="7568940" y="3079075"/>
            <a:ext cx="80729" cy="62035"/>
            <a:chOff x="2710326" y="3166884"/>
            <a:chExt cx="70284" cy="299933"/>
          </a:xfrm>
          <a:solidFill>
            <a:schemeClr val="accent3"/>
          </a:solidFill>
        </p:grpSpPr>
        <p:cxnSp>
          <p:nvCxnSpPr>
            <p:cNvPr id="266" name="Straight Connector 265">
              <a:extLst>
                <a:ext uri="{FF2B5EF4-FFF2-40B4-BE49-F238E27FC236}">
                  <a16:creationId xmlns:a16="http://schemas.microsoft.com/office/drawing/2014/main" id="{552C914B-50D2-4900-94FC-FF9ABA6DB97C}"/>
                </a:ext>
              </a:extLst>
            </p:cNvPr>
            <p:cNvCxnSpPr>
              <a:cxnSpLocks/>
            </p:cNvCxnSpPr>
            <p:nvPr/>
          </p:nvCxnSpPr>
          <p:spPr bwMode="auto">
            <a:xfrm>
              <a:off x="2745468" y="3166884"/>
              <a:ext cx="0" cy="290346"/>
            </a:xfrm>
            <a:prstGeom prst="line">
              <a:avLst/>
            </a:prstGeom>
            <a:grp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ECD4C42-065D-48C7-AAB1-CD76044F8681}"/>
                </a:ext>
              </a:extLst>
            </p:cNvPr>
            <p:cNvCxnSpPr>
              <a:cxnSpLocks/>
            </p:cNvCxnSpPr>
            <p:nvPr/>
          </p:nvCxnSpPr>
          <p:spPr bwMode="auto">
            <a:xfrm>
              <a:off x="2710326" y="3166884"/>
              <a:ext cx="70284" cy="0"/>
            </a:xfrm>
            <a:prstGeom prst="line">
              <a:avLst/>
            </a:prstGeom>
            <a:grp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C5773116-7A85-4226-9BE7-180CC0B071C9}"/>
                </a:ext>
              </a:extLst>
            </p:cNvPr>
            <p:cNvCxnSpPr>
              <a:cxnSpLocks/>
            </p:cNvCxnSpPr>
            <p:nvPr/>
          </p:nvCxnSpPr>
          <p:spPr bwMode="auto">
            <a:xfrm>
              <a:off x="2710326" y="3466817"/>
              <a:ext cx="70284" cy="0"/>
            </a:xfrm>
            <a:prstGeom prst="line">
              <a:avLst/>
            </a:prstGeom>
            <a:grpFill/>
            <a:ln w="28575" cap="flat" cmpd="sng" algn="ctr">
              <a:solidFill>
                <a:schemeClr val="bg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9C9A1D18-FD62-4FC3-9856-A54FF045A561}"/>
              </a:ext>
            </a:extLst>
          </p:cNvPr>
          <p:cNvGrpSpPr/>
          <p:nvPr/>
        </p:nvGrpSpPr>
        <p:grpSpPr>
          <a:xfrm>
            <a:off x="7809857" y="2856759"/>
            <a:ext cx="80727" cy="51874"/>
            <a:chOff x="2710326" y="3166884"/>
            <a:chExt cx="70284" cy="299933"/>
          </a:xfrm>
          <a:solidFill>
            <a:schemeClr val="accent3"/>
          </a:solidFill>
        </p:grpSpPr>
        <p:cxnSp>
          <p:nvCxnSpPr>
            <p:cNvPr id="270" name="Straight Connector 269">
              <a:extLst>
                <a:ext uri="{FF2B5EF4-FFF2-40B4-BE49-F238E27FC236}">
                  <a16:creationId xmlns:a16="http://schemas.microsoft.com/office/drawing/2014/main" id="{D6130D51-32B1-4C42-AF2B-E854D0896BE0}"/>
                </a:ext>
              </a:extLst>
            </p:cNvPr>
            <p:cNvCxnSpPr>
              <a:cxnSpLocks/>
            </p:cNvCxnSpPr>
            <p:nvPr/>
          </p:nvCxnSpPr>
          <p:spPr bwMode="auto">
            <a:xfrm>
              <a:off x="2745468" y="3166884"/>
              <a:ext cx="0" cy="290346"/>
            </a:xfrm>
            <a:prstGeom prst="line">
              <a:avLst/>
            </a:prstGeom>
            <a:grp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2142C5EF-F0A8-45AD-B0CE-B6F595E3F7F8}"/>
                </a:ext>
              </a:extLst>
            </p:cNvPr>
            <p:cNvCxnSpPr>
              <a:cxnSpLocks/>
            </p:cNvCxnSpPr>
            <p:nvPr/>
          </p:nvCxnSpPr>
          <p:spPr bwMode="auto">
            <a:xfrm>
              <a:off x="2710326" y="3166884"/>
              <a:ext cx="70284" cy="0"/>
            </a:xfrm>
            <a:prstGeom prst="line">
              <a:avLst/>
            </a:prstGeom>
            <a:grp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C9C8E785-E0F6-4184-970F-F4D65A91F415}"/>
                </a:ext>
              </a:extLst>
            </p:cNvPr>
            <p:cNvCxnSpPr>
              <a:cxnSpLocks/>
            </p:cNvCxnSpPr>
            <p:nvPr/>
          </p:nvCxnSpPr>
          <p:spPr bwMode="auto">
            <a:xfrm>
              <a:off x="2710326" y="3466817"/>
              <a:ext cx="70284" cy="0"/>
            </a:xfrm>
            <a:prstGeom prst="line">
              <a:avLst/>
            </a:prstGeom>
            <a:grpFill/>
            <a:ln w="28575" cap="flat" cmpd="sng" algn="ctr">
              <a:solidFill>
                <a:schemeClr val="bg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ADFDCB78-960F-4D74-BCDE-47A8E7F98527}"/>
              </a:ext>
            </a:extLst>
          </p:cNvPr>
          <p:cNvGrpSpPr/>
          <p:nvPr/>
        </p:nvGrpSpPr>
        <p:grpSpPr>
          <a:xfrm>
            <a:off x="6588090" y="2791135"/>
            <a:ext cx="86374" cy="279933"/>
            <a:chOff x="2710326" y="3166884"/>
            <a:chExt cx="70284" cy="299933"/>
          </a:xfrm>
        </p:grpSpPr>
        <p:cxnSp>
          <p:nvCxnSpPr>
            <p:cNvPr id="274" name="Straight Connector 273">
              <a:extLst>
                <a:ext uri="{FF2B5EF4-FFF2-40B4-BE49-F238E27FC236}">
                  <a16:creationId xmlns:a16="http://schemas.microsoft.com/office/drawing/2014/main" id="{9CB1BA53-2084-4B07-BBCB-24ACF2AA4647}"/>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F3E9BE41-6B28-4F58-A670-7556AE548EB3}"/>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0300DDB-2A71-45D9-8320-1C5C55A8FE61}"/>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277" name="Rectangle 276">
            <a:extLst>
              <a:ext uri="{FF2B5EF4-FFF2-40B4-BE49-F238E27FC236}">
                <a16:creationId xmlns:a16="http://schemas.microsoft.com/office/drawing/2014/main" id="{CB48EDB0-EBA5-4618-A02B-775A4D3F98F7}"/>
              </a:ext>
            </a:extLst>
          </p:cNvPr>
          <p:cNvSpPr/>
          <p:nvPr/>
        </p:nvSpPr>
        <p:spPr bwMode="auto">
          <a:xfrm>
            <a:off x="7528170" y="3078366"/>
            <a:ext cx="163065" cy="6274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8" name="Straight Connector 277">
            <a:extLst>
              <a:ext uri="{FF2B5EF4-FFF2-40B4-BE49-F238E27FC236}">
                <a16:creationId xmlns:a16="http://schemas.microsoft.com/office/drawing/2014/main" id="{BEC60B1E-0885-4E3F-884A-340371C39E69}"/>
              </a:ext>
            </a:extLst>
          </p:cNvPr>
          <p:cNvCxnSpPr>
            <a:cxnSpLocks/>
          </p:cNvCxnSpPr>
          <p:nvPr/>
        </p:nvCxnSpPr>
        <p:spPr bwMode="auto">
          <a:xfrm>
            <a:off x="7529094" y="3106534"/>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79" name="Rectangle 278">
            <a:extLst>
              <a:ext uri="{FF2B5EF4-FFF2-40B4-BE49-F238E27FC236}">
                <a16:creationId xmlns:a16="http://schemas.microsoft.com/office/drawing/2014/main" id="{78DAD1FB-24AA-4EDA-B73F-EF21B58773A2}"/>
              </a:ext>
            </a:extLst>
          </p:cNvPr>
          <p:cNvSpPr/>
          <p:nvPr/>
        </p:nvSpPr>
        <p:spPr bwMode="auto">
          <a:xfrm>
            <a:off x="7769494" y="2856759"/>
            <a:ext cx="163065" cy="518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80" name="Straight Connector 279">
            <a:extLst>
              <a:ext uri="{FF2B5EF4-FFF2-40B4-BE49-F238E27FC236}">
                <a16:creationId xmlns:a16="http://schemas.microsoft.com/office/drawing/2014/main" id="{DC253432-F792-4B0C-8758-909D17677049}"/>
              </a:ext>
            </a:extLst>
          </p:cNvPr>
          <p:cNvCxnSpPr>
            <a:cxnSpLocks/>
          </p:cNvCxnSpPr>
          <p:nvPr/>
        </p:nvCxnSpPr>
        <p:spPr bwMode="auto">
          <a:xfrm>
            <a:off x="7770417" y="2882363"/>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81" name="Rectangle 280">
            <a:extLst>
              <a:ext uri="{FF2B5EF4-FFF2-40B4-BE49-F238E27FC236}">
                <a16:creationId xmlns:a16="http://schemas.microsoft.com/office/drawing/2014/main" id="{1EF377F9-1139-4AE4-9418-4C733E80EDF8}"/>
              </a:ext>
            </a:extLst>
          </p:cNvPr>
          <p:cNvSpPr/>
          <p:nvPr/>
        </p:nvSpPr>
        <p:spPr bwMode="auto">
          <a:xfrm>
            <a:off x="6547727" y="2871677"/>
            <a:ext cx="163065" cy="627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82" name="Straight Connector 281">
            <a:extLst>
              <a:ext uri="{FF2B5EF4-FFF2-40B4-BE49-F238E27FC236}">
                <a16:creationId xmlns:a16="http://schemas.microsoft.com/office/drawing/2014/main" id="{AF01F9C7-0359-48E0-834F-D947ECDEB9AC}"/>
              </a:ext>
            </a:extLst>
          </p:cNvPr>
          <p:cNvCxnSpPr>
            <a:cxnSpLocks/>
          </p:cNvCxnSpPr>
          <p:nvPr/>
        </p:nvCxnSpPr>
        <p:spPr bwMode="auto">
          <a:xfrm>
            <a:off x="6548651" y="2905580"/>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283" name="Group 282">
            <a:extLst>
              <a:ext uri="{FF2B5EF4-FFF2-40B4-BE49-F238E27FC236}">
                <a16:creationId xmlns:a16="http://schemas.microsoft.com/office/drawing/2014/main" id="{9D67072F-841B-4E0A-B275-7FC79F83C14A}"/>
              </a:ext>
            </a:extLst>
          </p:cNvPr>
          <p:cNvGrpSpPr/>
          <p:nvPr/>
        </p:nvGrpSpPr>
        <p:grpSpPr>
          <a:xfrm>
            <a:off x="8212723" y="3698819"/>
            <a:ext cx="80729" cy="135827"/>
            <a:chOff x="2710326" y="3166884"/>
            <a:chExt cx="70284" cy="299933"/>
          </a:xfrm>
        </p:grpSpPr>
        <p:cxnSp>
          <p:nvCxnSpPr>
            <p:cNvPr id="284" name="Straight Connector 283">
              <a:extLst>
                <a:ext uri="{FF2B5EF4-FFF2-40B4-BE49-F238E27FC236}">
                  <a16:creationId xmlns:a16="http://schemas.microsoft.com/office/drawing/2014/main" id="{84C3C707-0623-4B2C-82A9-FEAA49D64A36}"/>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3561326-B2CB-49F0-B9C0-7D1709CE11C9}"/>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EBBBF6BF-7679-417D-A3EB-87813E54B87F}"/>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FEFAB358-53C0-466F-83F9-5F3304AC32CB}"/>
              </a:ext>
            </a:extLst>
          </p:cNvPr>
          <p:cNvGrpSpPr/>
          <p:nvPr/>
        </p:nvGrpSpPr>
        <p:grpSpPr>
          <a:xfrm>
            <a:off x="8457057" y="3850156"/>
            <a:ext cx="80727" cy="165993"/>
            <a:chOff x="2710326" y="3166884"/>
            <a:chExt cx="70284" cy="299933"/>
          </a:xfrm>
        </p:grpSpPr>
        <p:cxnSp>
          <p:nvCxnSpPr>
            <p:cNvPr id="288" name="Straight Connector 287">
              <a:extLst>
                <a:ext uri="{FF2B5EF4-FFF2-40B4-BE49-F238E27FC236}">
                  <a16:creationId xmlns:a16="http://schemas.microsoft.com/office/drawing/2014/main" id="{24BDED14-150B-4747-8013-C7854B411562}"/>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9634F62-44D7-4662-904A-A75A28F41E35}"/>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E3EB4BE-EABB-4407-B023-4014F6323C26}"/>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F3DEFEB6-431E-4ECC-B163-946992EEE549}"/>
              </a:ext>
            </a:extLst>
          </p:cNvPr>
          <p:cNvGrpSpPr/>
          <p:nvPr/>
        </p:nvGrpSpPr>
        <p:grpSpPr>
          <a:xfrm>
            <a:off x="8703898" y="3714620"/>
            <a:ext cx="86374" cy="68699"/>
            <a:chOff x="2710326" y="3166884"/>
            <a:chExt cx="70284" cy="329457"/>
          </a:xfrm>
          <a:solidFill>
            <a:schemeClr val="accent1"/>
          </a:solidFill>
        </p:grpSpPr>
        <p:cxnSp>
          <p:nvCxnSpPr>
            <p:cNvPr id="292" name="Straight Connector 291">
              <a:extLst>
                <a:ext uri="{FF2B5EF4-FFF2-40B4-BE49-F238E27FC236}">
                  <a16:creationId xmlns:a16="http://schemas.microsoft.com/office/drawing/2014/main" id="{73885BE3-0711-4E4E-BA9C-B8FF09640E29}"/>
                </a:ext>
              </a:extLst>
            </p:cNvPr>
            <p:cNvCxnSpPr>
              <a:cxnSpLocks/>
            </p:cNvCxnSpPr>
            <p:nvPr/>
          </p:nvCxnSpPr>
          <p:spPr bwMode="auto">
            <a:xfrm>
              <a:off x="2745468" y="3166884"/>
              <a:ext cx="0" cy="290346"/>
            </a:xfrm>
            <a:prstGeom prst="line">
              <a:avLst/>
            </a:prstGeom>
            <a:grp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4DE65C3-C81A-4693-BE82-F20F403DA6CF}"/>
                </a:ext>
              </a:extLst>
            </p:cNvPr>
            <p:cNvCxnSpPr>
              <a:cxnSpLocks/>
            </p:cNvCxnSpPr>
            <p:nvPr/>
          </p:nvCxnSpPr>
          <p:spPr bwMode="auto">
            <a:xfrm>
              <a:off x="2710326" y="3166884"/>
              <a:ext cx="70284" cy="0"/>
            </a:xfrm>
            <a:prstGeom prst="line">
              <a:avLst/>
            </a:prstGeom>
            <a:grp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39D0E6B-3923-4E66-B5DD-AD69FA4752C4}"/>
                </a:ext>
              </a:extLst>
            </p:cNvPr>
            <p:cNvCxnSpPr>
              <a:cxnSpLocks/>
            </p:cNvCxnSpPr>
            <p:nvPr/>
          </p:nvCxnSpPr>
          <p:spPr bwMode="auto">
            <a:xfrm>
              <a:off x="2710326" y="3496341"/>
              <a:ext cx="70284" cy="0"/>
            </a:xfrm>
            <a:prstGeom prst="line">
              <a:avLst/>
            </a:prstGeom>
            <a:grpFill/>
            <a:ln w="28575" cap="flat" cmpd="sng" algn="ctr">
              <a:solidFill>
                <a:schemeClr val="bg1"/>
              </a:solidFill>
              <a:prstDash val="solid"/>
              <a:round/>
              <a:headEnd type="none" w="med" len="med"/>
              <a:tailEnd type="none" w="med" len="med"/>
            </a:ln>
            <a:effectLst/>
          </p:spPr>
        </p:cxnSp>
      </p:grpSp>
      <p:sp>
        <p:nvSpPr>
          <p:cNvPr id="295" name="Rectangle 294">
            <a:extLst>
              <a:ext uri="{FF2B5EF4-FFF2-40B4-BE49-F238E27FC236}">
                <a16:creationId xmlns:a16="http://schemas.microsoft.com/office/drawing/2014/main" id="{FE47D352-3F8B-45F7-BD93-D0829DA85A9E}"/>
              </a:ext>
            </a:extLst>
          </p:cNvPr>
          <p:cNvSpPr/>
          <p:nvPr/>
        </p:nvSpPr>
        <p:spPr bwMode="auto">
          <a:xfrm>
            <a:off x="8171953" y="3710941"/>
            <a:ext cx="163065" cy="105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96" name="Straight Connector 295">
            <a:extLst>
              <a:ext uri="{FF2B5EF4-FFF2-40B4-BE49-F238E27FC236}">
                <a16:creationId xmlns:a16="http://schemas.microsoft.com/office/drawing/2014/main" id="{00A92BD2-39A4-4200-99EF-BF7B6BB5A6B9}"/>
              </a:ext>
            </a:extLst>
          </p:cNvPr>
          <p:cNvCxnSpPr>
            <a:cxnSpLocks/>
          </p:cNvCxnSpPr>
          <p:nvPr/>
        </p:nvCxnSpPr>
        <p:spPr bwMode="auto">
          <a:xfrm>
            <a:off x="8172876" y="3742383"/>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97" name="Rectangle 296">
            <a:extLst>
              <a:ext uri="{FF2B5EF4-FFF2-40B4-BE49-F238E27FC236}">
                <a16:creationId xmlns:a16="http://schemas.microsoft.com/office/drawing/2014/main" id="{24DCEA64-3697-46A9-8A1B-462499945A6E}"/>
              </a:ext>
            </a:extLst>
          </p:cNvPr>
          <p:cNvSpPr/>
          <p:nvPr/>
        </p:nvSpPr>
        <p:spPr bwMode="auto">
          <a:xfrm>
            <a:off x="8416694" y="3868466"/>
            <a:ext cx="163065" cy="1792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98" name="Straight Connector 297">
            <a:extLst>
              <a:ext uri="{FF2B5EF4-FFF2-40B4-BE49-F238E27FC236}">
                <a16:creationId xmlns:a16="http://schemas.microsoft.com/office/drawing/2014/main" id="{B11E2DB7-0456-4A0B-8AC7-CF3F43698772}"/>
              </a:ext>
            </a:extLst>
          </p:cNvPr>
          <p:cNvCxnSpPr>
            <a:cxnSpLocks/>
          </p:cNvCxnSpPr>
          <p:nvPr/>
        </p:nvCxnSpPr>
        <p:spPr bwMode="auto">
          <a:xfrm>
            <a:off x="8417617" y="3968993"/>
            <a:ext cx="162142" cy="0"/>
          </a:xfrm>
          <a:prstGeom prst="line">
            <a:avLst/>
          </a:prstGeom>
          <a:noFill/>
          <a:ln w="28575" cap="flat" cmpd="sng" algn="ctr">
            <a:solidFill>
              <a:schemeClr val="bg1"/>
            </a:solidFill>
            <a:prstDash val="solid"/>
            <a:round/>
            <a:headEnd type="none" w="med" len="med"/>
            <a:tailEnd type="none" w="med" len="med"/>
          </a:ln>
          <a:effectLst/>
        </p:spPr>
      </p:cxnSp>
      <p:sp>
        <p:nvSpPr>
          <p:cNvPr id="299" name="Rectangle 298">
            <a:extLst>
              <a:ext uri="{FF2B5EF4-FFF2-40B4-BE49-F238E27FC236}">
                <a16:creationId xmlns:a16="http://schemas.microsoft.com/office/drawing/2014/main" id="{FAF00F94-06CA-4766-B8DC-7DA267C6E1C3}"/>
              </a:ext>
            </a:extLst>
          </p:cNvPr>
          <p:cNvSpPr/>
          <p:nvPr/>
        </p:nvSpPr>
        <p:spPr bwMode="auto">
          <a:xfrm>
            <a:off x="8663535" y="3717662"/>
            <a:ext cx="163065" cy="518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00" name="Straight Connector 299">
            <a:extLst>
              <a:ext uri="{FF2B5EF4-FFF2-40B4-BE49-F238E27FC236}">
                <a16:creationId xmlns:a16="http://schemas.microsoft.com/office/drawing/2014/main" id="{FC8503D3-02E3-466D-AA6E-960008048808}"/>
              </a:ext>
            </a:extLst>
          </p:cNvPr>
          <p:cNvCxnSpPr>
            <a:cxnSpLocks/>
          </p:cNvCxnSpPr>
          <p:nvPr/>
        </p:nvCxnSpPr>
        <p:spPr bwMode="auto">
          <a:xfrm>
            <a:off x="8664459" y="3742383"/>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301" name="Group 300">
            <a:extLst>
              <a:ext uri="{FF2B5EF4-FFF2-40B4-BE49-F238E27FC236}">
                <a16:creationId xmlns:a16="http://schemas.microsoft.com/office/drawing/2014/main" id="{E42C57F8-F214-4C2B-86F9-6C263E0E344D}"/>
              </a:ext>
            </a:extLst>
          </p:cNvPr>
          <p:cNvGrpSpPr/>
          <p:nvPr/>
        </p:nvGrpSpPr>
        <p:grpSpPr>
          <a:xfrm>
            <a:off x="8950093" y="3769535"/>
            <a:ext cx="85807" cy="126041"/>
            <a:chOff x="2710326" y="3166884"/>
            <a:chExt cx="70284" cy="299933"/>
          </a:xfrm>
          <a:solidFill>
            <a:schemeClr val="accent1"/>
          </a:solidFill>
        </p:grpSpPr>
        <p:cxnSp>
          <p:nvCxnSpPr>
            <p:cNvPr id="302" name="Straight Connector 301">
              <a:extLst>
                <a:ext uri="{FF2B5EF4-FFF2-40B4-BE49-F238E27FC236}">
                  <a16:creationId xmlns:a16="http://schemas.microsoft.com/office/drawing/2014/main" id="{D6B93FCC-7438-4946-8891-6A142A307861}"/>
                </a:ext>
              </a:extLst>
            </p:cNvPr>
            <p:cNvCxnSpPr>
              <a:cxnSpLocks/>
            </p:cNvCxnSpPr>
            <p:nvPr/>
          </p:nvCxnSpPr>
          <p:spPr bwMode="auto">
            <a:xfrm>
              <a:off x="2745468" y="3166884"/>
              <a:ext cx="0" cy="290346"/>
            </a:xfrm>
            <a:prstGeom prst="line">
              <a:avLst/>
            </a:prstGeom>
            <a:grp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CBFECC31-BBC2-4D23-A8C6-FDABB17197C0}"/>
                </a:ext>
              </a:extLst>
            </p:cNvPr>
            <p:cNvCxnSpPr>
              <a:cxnSpLocks/>
            </p:cNvCxnSpPr>
            <p:nvPr/>
          </p:nvCxnSpPr>
          <p:spPr bwMode="auto">
            <a:xfrm>
              <a:off x="2710326" y="3166884"/>
              <a:ext cx="70284" cy="0"/>
            </a:xfrm>
            <a:prstGeom prst="line">
              <a:avLst/>
            </a:prstGeom>
            <a:grp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88744B7-9507-45C0-AB1F-AF442D499105}"/>
                </a:ext>
              </a:extLst>
            </p:cNvPr>
            <p:cNvCxnSpPr>
              <a:cxnSpLocks/>
            </p:cNvCxnSpPr>
            <p:nvPr/>
          </p:nvCxnSpPr>
          <p:spPr bwMode="auto">
            <a:xfrm>
              <a:off x="2710326" y="3466817"/>
              <a:ext cx="70284" cy="0"/>
            </a:xfrm>
            <a:prstGeom prst="line">
              <a:avLst/>
            </a:prstGeom>
            <a:grpFill/>
            <a:ln w="28575" cap="flat" cmpd="sng" algn="ctr">
              <a:solidFill>
                <a:schemeClr val="bg1"/>
              </a:solidFill>
              <a:prstDash val="solid"/>
              <a:round/>
              <a:headEnd type="none" w="med" len="med"/>
              <a:tailEnd type="none" w="med" len="med"/>
            </a:ln>
            <a:effectLst/>
          </p:spPr>
        </p:cxnSp>
      </p:grpSp>
      <p:sp>
        <p:nvSpPr>
          <p:cNvPr id="305" name="Rectangle 304">
            <a:extLst>
              <a:ext uri="{FF2B5EF4-FFF2-40B4-BE49-F238E27FC236}">
                <a16:creationId xmlns:a16="http://schemas.microsoft.com/office/drawing/2014/main" id="{317A4837-D10D-4DDC-97EC-7B6090492B2E}"/>
              </a:ext>
            </a:extLst>
          </p:cNvPr>
          <p:cNvSpPr/>
          <p:nvPr/>
        </p:nvSpPr>
        <p:spPr bwMode="auto">
          <a:xfrm>
            <a:off x="8909731" y="3803738"/>
            <a:ext cx="163065" cy="753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06" name="Straight Connector 305">
            <a:extLst>
              <a:ext uri="{FF2B5EF4-FFF2-40B4-BE49-F238E27FC236}">
                <a16:creationId xmlns:a16="http://schemas.microsoft.com/office/drawing/2014/main" id="{8DF141F2-B539-41EC-885C-771D7755F501}"/>
              </a:ext>
            </a:extLst>
          </p:cNvPr>
          <p:cNvCxnSpPr>
            <a:cxnSpLocks/>
          </p:cNvCxnSpPr>
          <p:nvPr/>
        </p:nvCxnSpPr>
        <p:spPr bwMode="auto">
          <a:xfrm>
            <a:off x="8910655" y="3843207"/>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307" name="Group 306">
            <a:extLst>
              <a:ext uri="{FF2B5EF4-FFF2-40B4-BE49-F238E27FC236}">
                <a16:creationId xmlns:a16="http://schemas.microsoft.com/office/drawing/2014/main" id="{262E5E12-FA54-4F03-B091-76E7E5F8F867}"/>
              </a:ext>
            </a:extLst>
          </p:cNvPr>
          <p:cNvGrpSpPr/>
          <p:nvPr/>
        </p:nvGrpSpPr>
        <p:grpSpPr>
          <a:xfrm>
            <a:off x="9187404" y="3832382"/>
            <a:ext cx="85807" cy="268450"/>
            <a:chOff x="2710326" y="3166884"/>
            <a:chExt cx="70284" cy="299933"/>
          </a:xfrm>
        </p:grpSpPr>
        <p:cxnSp>
          <p:nvCxnSpPr>
            <p:cNvPr id="308" name="Straight Connector 307">
              <a:extLst>
                <a:ext uri="{FF2B5EF4-FFF2-40B4-BE49-F238E27FC236}">
                  <a16:creationId xmlns:a16="http://schemas.microsoft.com/office/drawing/2014/main" id="{A7A75FFC-84F5-41C4-9A45-3AD1986A607E}"/>
                </a:ext>
              </a:extLst>
            </p:cNvPr>
            <p:cNvCxnSpPr>
              <a:cxnSpLocks/>
            </p:cNvCxnSpPr>
            <p:nvPr/>
          </p:nvCxnSpPr>
          <p:spPr bwMode="auto">
            <a:xfrm>
              <a:off x="2745468" y="3166884"/>
              <a:ext cx="0" cy="290346"/>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5F398886-AA02-44ED-B44B-B18AA4A501FA}"/>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4705A58-C675-41BE-83A3-139DD7E08FE8}"/>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311" name="Rectangle 310">
            <a:extLst>
              <a:ext uri="{FF2B5EF4-FFF2-40B4-BE49-F238E27FC236}">
                <a16:creationId xmlns:a16="http://schemas.microsoft.com/office/drawing/2014/main" id="{A3280D1C-024A-452F-ADA5-480E641D6A52}"/>
              </a:ext>
            </a:extLst>
          </p:cNvPr>
          <p:cNvSpPr/>
          <p:nvPr/>
        </p:nvSpPr>
        <p:spPr bwMode="auto">
          <a:xfrm>
            <a:off x="9147041" y="3858684"/>
            <a:ext cx="163065" cy="1792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2" name="Straight Connector 311">
            <a:extLst>
              <a:ext uri="{FF2B5EF4-FFF2-40B4-BE49-F238E27FC236}">
                <a16:creationId xmlns:a16="http://schemas.microsoft.com/office/drawing/2014/main" id="{CB93117E-3CD9-48B9-86C6-0E86B0DC7406}"/>
              </a:ext>
            </a:extLst>
          </p:cNvPr>
          <p:cNvCxnSpPr>
            <a:cxnSpLocks/>
          </p:cNvCxnSpPr>
          <p:nvPr/>
        </p:nvCxnSpPr>
        <p:spPr bwMode="auto">
          <a:xfrm>
            <a:off x="9147965" y="3965915"/>
            <a:ext cx="162142" cy="0"/>
          </a:xfrm>
          <a:prstGeom prst="line">
            <a:avLst/>
          </a:prstGeom>
          <a:noFill/>
          <a:ln w="28575" cap="flat" cmpd="sng" algn="ctr">
            <a:solidFill>
              <a:schemeClr val="bg1"/>
            </a:solidFill>
            <a:prstDash val="solid"/>
            <a:round/>
            <a:headEnd type="none" w="med" len="med"/>
            <a:tailEnd type="none" w="med" len="med"/>
          </a:ln>
          <a:effectLst/>
        </p:spPr>
      </p:cxnSp>
      <p:grpSp>
        <p:nvGrpSpPr>
          <p:cNvPr id="313" name="Group 312">
            <a:extLst>
              <a:ext uri="{FF2B5EF4-FFF2-40B4-BE49-F238E27FC236}">
                <a16:creationId xmlns:a16="http://schemas.microsoft.com/office/drawing/2014/main" id="{F8E713FB-F1DC-41E7-8BB9-46DE1AB5E493}"/>
              </a:ext>
            </a:extLst>
          </p:cNvPr>
          <p:cNvGrpSpPr/>
          <p:nvPr/>
        </p:nvGrpSpPr>
        <p:grpSpPr>
          <a:xfrm>
            <a:off x="9435358" y="3874623"/>
            <a:ext cx="85807" cy="280514"/>
            <a:chOff x="2710326" y="3166884"/>
            <a:chExt cx="70284" cy="299933"/>
          </a:xfrm>
        </p:grpSpPr>
        <p:cxnSp>
          <p:nvCxnSpPr>
            <p:cNvPr id="314" name="Straight Connector 313">
              <a:extLst>
                <a:ext uri="{FF2B5EF4-FFF2-40B4-BE49-F238E27FC236}">
                  <a16:creationId xmlns:a16="http://schemas.microsoft.com/office/drawing/2014/main" id="{A2CB51A5-6C98-4EF8-B340-62FD2771A5E9}"/>
                </a:ext>
              </a:extLst>
            </p:cNvPr>
            <p:cNvCxnSpPr>
              <a:cxnSpLocks/>
            </p:cNvCxnSpPr>
            <p:nvPr/>
          </p:nvCxnSpPr>
          <p:spPr bwMode="auto">
            <a:xfrm>
              <a:off x="2745468" y="3166884"/>
              <a:ext cx="0" cy="299933"/>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C225546-34E3-4840-8DB3-A2F6F7A12F68}"/>
                </a:ext>
              </a:extLst>
            </p:cNvPr>
            <p:cNvCxnSpPr>
              <a:cxnSpLocks/>
            </p:cNvCxnSpPr>
            <p:nvPr/>
          </p:nvCxnSpPr>
          <p:spPr bwMode="auto">
            <a:xfrm>
              <a:off x="2710326" y="3166884"/>
              <a:ext cx="70284"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69250B4-1CC2-48E3-BBB8-32FC958290B2}"/>
                </a:ext>
              </a:extLst>
            </p:cNvPr>
            <p:cNvCxnSpPr>
              <a:cxnSpLocks/>
            </p:cNvCxnSpPr>
            <p:nvPr/>
          </p:nvCxnSpPr>
          <p:spPr bwMode="auto">
            <a:xfrm>
              <a:off x="2710326" y="3466817"/>
              <a:ext cx="70284" cy="0"/>
            </a:xfrm>
            <a:prstGeom prst="line">
              <a:avLst/>
            </a:prstGeom>
            <a:noFill/>
            <a:ln w="28575" cap="flat" cmpd="sng" algn="ctr">
              <a:solidFill>
                <a:schemeClr val="bg1"/>
              </a:solidFill>
              <a:prstDash val="solid"/>
              <a:round/>
              <a:headEnd type="none" w="med" len="med"/>
              <a:tailEnd type="none" w="med" len="med"/>
            </a:ln>
            <a:effectLst/>
          </p:spPr>
        </p:cxnSp>
      </p:grpSp>
      <p:sp>
        <p:nvSpPr>
          <p:cNvPr id="317" name="Rectangle 316">
            <a:extLst>
              <a:ext uri="{FF2B5EF4-FFF2-40B4-BE49-F238E27FC236}">
                <a16:creationId xmlns:a16="http://schemas.microsoft.com/office/drawing/2014/main" id="{3E52306C-8F10-4D95-B92D-5A26CEF51131}"/>
              </a:ext>
            </a:extLst>
          </p:cNvPr>
          <p:cNvSpPr/>
          <p:nvPr/>
        </p:nvSpPr>
        <p:spPr bwMode="auto">
          <a:xfrm>
            <a:off x="9394996" y="3931383"/>
            <a:ext cx="163065" cy="1670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8" name="Straight Connector 317">
            <a:extLst>
              <a:ext uri="{FF2B5EF4-FFF2-40B4-BE49-F238E27FC236}">
                <a16:creationId xmlns:a16="http://schemas.microsoft.com/office/drawing/2014/main" id="{C47C7BAE-4594-470D-83EB-87E5CB9743EA}"/>
              </a:ext>
            </a:extLst>
          </p:cNvPr>
          <p:cNvCxnSpPr>
            <a:cxnSpLocks/>
          </p:cNvCxnSpPr>
          <p:nvPr/>
        </p:nvCxnSpPr>
        <p:spPr bwMode="auto">
          <a:xfrm>
            <a:off x="9395919" y="4033727"/>
            <a:ext cx="16214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4821346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9E89-8815-9DEC-CE43-5B815E389057}"/>
              </a:ext>
            </a:extLst>
          </p:cNvPr>
          <p:cNvSpPr>
            <a:spLocks noGrp="1"/>
          </p:cNvSpPr>
          <p:nvPr>
            <p:ph type="title"/>
          </p:nvPr>
        </p:nvSpPr>
        <p:spPr/>
        <p:txBody>
          <a:bodyPr/>
          <a:lstStyle/>
          <a:p>
            <a:r>
              <a:rPr lang="en-US" dirty="0"/>
              <a:t>Real-World Effectiveness of Molnupiravir or Nirmatrelvir Plus Ritonavir in Hong Kong: Overview</a:t>
            </a:r>
          </a:p>
        </p:txBody>
      </p:sp>
      <p:sp>
        <p:nvSpPr>
          <p:cNvPr id="5" name="Content Placeholder 4">
            <a:extLst>
              <a:ext uri="{FF2B5EF4-FFF2-40B4-BE49-F238E27FC236}">
                <a16:creationId xmlns:a16="http://schemas.microsoft.com/office/drawing/2014/main" id="{7AD14B90-C7D5-5CED-8591-545D94DADCA8}"/>
              </a:ext>
            </a:extLst>
          </p:cNvPr>
          <p:cNvSpPr>
            <a:spLocks noGrp="1"/>
          </p:cNvSpPr>
          <p:nvPr>
            <p:ph sz="half" idx="1"/>
          </p:nvPr>
        </p:nvSpPr>
        <p:spPr/>
        <p:txBody>
          <a:bodyPr/>
          <a:lstStyle/>
          <a:p>
            <a:r>
              <a:rPr lang="en-US" sz="2400" dirty="0"/>
              <a:t>Retrospective analysis of hospitalized patients with SARS-CoV-2 infection in Hong Kong during the omicron BA.2 wave (February-April 2022)</a:t>
            </a:r>
          </a:p>
          <a:p>
            <a:r>
              <a:rPr lang="en-US" sz="2400" dirty="0"/>
              <a:t>Of 40,776 patients over a mean follow-up of 41.3 days, 2359 patients initiated </a:t>
            </a:r>
            <a:r>
              <a:rPr lang="en-US" sz="2400" dirty="0" err="1"/>
              <a:t>molnupiravir</a:t>
            </a:r>
            <a:r>
              <a:rPr lang="en-US" sz="2400" dirty="0"/>
              <a:t>, 1000 patients initiated nirmatrelvir plus ritonavir </a:t>
            </a:r>
            <a:endParaRPr lang="en-US" sz="2200" dirty="0"/>
          </a:p>
          <a:p>
            <a:r>
              <a:rPr lang="en-US" sz="2400" dirty="0"/>
              <a:t>Compared outcomes in subset not initially requiring oxygen vs matched controls (1:4 ratio)</a:t>
            </a:r>
          </a:p>
          <a:p>
            <a:r>
              <a:rPr lang="en-US" sz="2400" b="1" dirty="0"/>
              <a:t>Low rates of full vaccination (&lt;10%)</a:t>
            </a:r>
          </a:p>
          <a:p>
            <a:endParaRPr lang="en-US" sz="2400" dirty="0"/>
          </a:p>
        </p:txBody>
      </p:sp>
      <p:graphicFrame>
        <p:nvGraphicFramePr>
          <p:cNvPr id="7" name="Group 3">
            <a:extLst>
              <a:ext uri="{FF2B5EF4-FFF2-40B4-BE49-F238E27FC236}">
                <a16:creationId xmlns:a16="http://schemas.microsoft.com/office/drawing/2014/main" id="{248D7ED9-CCC6-9AE8-CDD0-18417B8585AA}"/>
              </a:ext>
            </a:extLst>
          </p:cNvPr>
          <p:cNvGraphicFramePr>
            <a:graphicFrameLocks noGrp="1"/>
          </p:cNvGraphicFramePr>
          <p:nvPr>
            <p:ph sz="half" idx="2"/>
          </p:nvPr>
        </p:nvGraphicFramePr>
        <p:xfrm>
          <a:off x="6096000" y="1600200"/>
          <a:ext cx="5410199" cy="3247555"/>
        </p:xfrm>
        <a:graphic>
          <a:graphicData uri="http://schemas.openxmlformats.org/drawingml/2006/table">
            <a:tbl>
              <a:tblPr/>
              <a:tblGrid>
                <a:gridCol w="2001519">
                  <a:extLst>
                    <a:ext uri="{9D8B030D-6E8A-4147-A177-3AD203B41FA5}">
                      <a16:colId xmlns:a16="http://schemas.microsoft.com/office/drawing/2014/main" val="20000"/>
                    </a:ext>
                  </a:extLst>
                </a:gridCol>
                <a:gridCol w="1659324">
                  <a:extLst>
                    <a:ext uri="{9D8B030D-6E8A-4147-A177-3AD203B41FA5}">
                      <a16:colId xmlns:a16="http://schemas.microsoft.com/office/drawing/2014/main" val="20003"/>
                    </a:ext>
                  </a:extLst>
                </a:gridCol>
                <a:gridCol w="1749356">
                  <a:extLst>
                    <a:ext uri="{9D8B030D-6E8A-4147-A177-3AD203B41FA5}">
                      <a16:colId xmlns:a16="http://schemas.microsoft.com/office/drawing/2014/main" val="2425227614"/>
                    </a:ext>
                  </a:extLst>
                </a:gridCol>
              </a:tblGrid>
              <a:tr h="1105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Outcome (</a:t>
                      </a:r>
                      <a:r>
                        <a:rPr kumimoji="0" lang="en-GB" sz="2000" b="1" i="0" u="none" strike="noStrike" cap="none" normalizeH="0" baseline="0" dirty="0">
                          <a:ln>
                            <a:noFill/>
                          </a:ln>
                          <a:solidFill>
                            <a:schemeClr val="tx1"/>
                          </a:solidFill>
                          <a:effectLst/>
                          <a:latin typeface="Calibri" panose="020F0502020204030204" pitchFamily="34" charset="0"/>
                        </a:rPr>
                        <a:t>Events/10,000 Person-Days)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Molnupiravir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Nirmatrelvir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Ritonavir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47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All-cause mortality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407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Initiation of invasive mechanical ventilation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8" name="Text Box 15">
            <a:extLst>
              <a:ext uri="{FF2B5EF4-FFF2-40B4-BE49-F238E27FC236}">
                <a16:creationId xmlns:a16="http://schemas.microsoft.com/office/drawing/2014/main" id="{63C50A48-03EE-35B5-5725-44EAC5AC6795}"/>
              </a:ext>
            </a:extLst>
          </p:cNvPr>
          <p:cNvSpPr txBox="1">
            <a:spLocks noChangeArrowheads="1"/>
          </p:cNvSpPr>
          <p:nvPr/>
        </p:nvSpPr>
        <p:spPr bwMode="auto">
          <a:xfrm>
            <a:off x="451744"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Wong. medRxiv preprint. 2022;doi:10.1101/2022.05.19.22275291. Note: this study has not been peer reviewed.  </a:t>
            </a:r>
          </a:p>
        </p:txBody>
      </p:sp>
      <p:grpSp>
        <p:nvGrpSpPr>
          <p:cNvPr id="12" name="Group 11">
            <a:extLst>
              <a:ext uri="{FF2B5EF4-FFF2-40B4-BE49-F238E27FC236}">
                <a16:creationId xmlns:a16="http://schemas.microsoft.com/office/drawing/2014/main" id="{CECC5E2E-BEED-E956-1F12-DE79C21D1D41}"/>
              </a:ext>
            </a:extLst>
          </p:cNvPr>
          <p:cNvGrpSpPr/>
          <p:nvPr/>
        </p:nvGrpSpPr>
        <p:grpSpPr>
          <a:xfrm>
            <a:off x="9392911" y="6212702"/>
            <a:ext cx="2488502" cy="450134"/>
            <a:chOff x="9392911" y="6212702"/>
            <a:chExt cx="2488502" cy="450134"/>
          </a:xfrm>
        </p:grpSpPr>
        <p:pic>
          <p:nvPicPr>
            <p:cNvPr id="13" name="Picture 12" descr="Icon&#10;&#10;Description automatically generated">
              <a:extLst>
                <a:ext uri="{FF2B5EF4-FFF2-40B4-BE49-F238E27FC236}">
                  <a16:creationId xmlns:a16="http://schemas.microsoft.com/office/drawing/2014/main" id="{1DC58AB8-2955-9D95-8F69-109DCE7F4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4" name="Rectangle 8">
              <a:extLst>
                <a:ext uri="{FF2B5EF4-FFF2-40B4-BE49-F238E27FC236}">
                  <a16:creationId xmlns:a16="http://schemas.microsoft.com/office/drawing/2014/main" id="{C181B774-BCEB-F51B-59A6-58F3CB15BCC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9" name="Group 8">
            <a:extLst>
              <a:ext uri="{FF2B5EF4-FFF2-40B4-BE49-F238E27FC236}">
                <a16:creationId xmlns:a16="http://schemas.microsoft.com/office/drawing/2014/main" id="{210A1864-1A4B-D79B-8471-C2BC8529FEDA}"/>
              </a:ext>
            </a:extLst>
          </p:cNvPr>
          <p:cNvGrpSpPr/>
          <p:nvPr/>
        </p:nvGrpSpPr>
        <p:grpSpPr>
          <a:xfrm>
            <a:off x="10671121" y="238227"/>
            <a:ext cx="1385412" cy="883824"/>
            <a:chOff x="10671121" y="238227"/>
            <a:chExt cx="1385412" cy="883824"/>
          </a:xfrm>
          <a:solidFill>
            <a:schemeClr val="accent3"/>
          </a:solidFill>
        </p:grpSpPr>
        <p:sp>
          <p:nvSpPr>
            <p:cNvPr id="10" name="Explosion: 8 Points 9">
              <a:extLst>
                <a:ext uri="{FF2B5EF4-FFF2-40B4-BE49-F238E27FC236}">
                  <a16:creationId xmlns:a16="http://schemas.microsoft.com/office/drawing/2014/main" id="{9B28A651-8185-94BE-1F75-9357523D06DC}"/>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19479F75-477E-0BC6-0835-3EC44A3333CA}"/>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0559003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9E89-8815-9DEC-CE43-5B815E389057}"/>
              </a:ext>
            </a:extLst>
          </p:cNvPr>
          <p:cNvSpPr>
            <a:spLocks noGrp="1"/>
          </p:cNvSpPr>
          <p:nvPr>
            <p:ph type="title"/>
          </p:nvPr>
        </p:nvSpPr>
        <p:spPr/>
        <p:txBody>
          <a:bodyPr/>
          <a:lstStyle/>
          <a:p>
            <a:r>
              <a:rPr lang="en-US" dirty="0"/>
              <a:t>Real-World Effectiveness of Molnupiravir or Nirmatrelvir Plus Ritonavir: Efficacy Summary</a:t>
            </a:r>
          </a:p>
        </p:txBody>
      </p:sp>
      <p:sp>
        <p:nvSpPr>
          <p:cNvPr id="11" name="Content Placeholder 10">
            <a:extLst>
              <a:ext uri="{FF2B5EF4-FFF2-40B4-BE49-F238E27FC236}">
                <a16:creationId xmlns:a16="http://schemas.microsoft.com/office/drawing/2014/main" id="{50577309-11AA-0FDE-A5D3-5F252154BADC}"/>
              </a:ext>
            </a:extLst>
          </p:cNvPr>
          <p:cNvSpPr>
            <a:spLocks noGrp="1"/>
          </p:cNvSpPr>
          <p:nvPr>
            <p:ph idx="1"/>
          </p:nvPr>
        </p:nvSpPr>
        <p:spPr>
          <a:xfrm>
            <a:off x="604675" y="4640093"/>
            <a:ext cx="10877529" cy="1523639"/>
          </a:xfrm>
        </p:spPr>
        <p:txBody>
          <a:bodyPr/>
          <a:lstStyle/>
          <a:p>
            <a:r>
              <a:rPr lang="en-US" dirty="0"/>
              <a:t>In a head-to-head comparison, </a:t>
            </a:r>
            <a:r>
              <a:rPr lang="en-US" dirty="0" err="1"/>
              <a:t>molnupiravir</a:t>
            </a:r>
            <a:r>
              <a:rPr lang="en-US" dirty="0"/>
              <a:t> was associated with a higher risk of mortality vs nirmatrelvir plus ritonavir (HR: 1.53; 95% CI: 1.01-2.31; P = .047) and a longer length of hospital stay (0.83 days; 95% CI: 0.07-1.58; P = .032)</a:t>
            </a:r>
          </a:p>
        </p:txBody>
      </p:sp>
      <p:sp>
        <p:nvSpPr>
          <p:cNvPr id="4" name="Text Box 15">
            <a:extLst>
              <a:ext uri="{FF2B5EF4-FFF2-40B4-BE49-F238E27FC236}">
                <a16:creationId xmlns:a16="http://schemas.microsoft.com/office/drawing/2014/main" id="{D63B636E-B3C8-04EC-8134-3637ECAE768A}"/>
              </a:ext>
            </a:extLst>
          </p:cNvPr>
          <p:cNvSpPr txBox="1">
            <a:spLocks noChangeArrowheads="1"/>
          </p:cNvSpPr>
          <p:nvPr/>
        </p:nvSpPr>
        <p:spPr bwMode="auto">
          <a:xfrm>
            <a:off x="723900" y="4082609"/>
            <a:ext cx="10479027"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*Composite of all-cause mortality, initiation of invasive mechanical ventilation, or ICU admission</a:t>
            </a:r>
          </a:p>
        </p:txBody>
      </p:sp>
      <p:graphicFrame>
        <p:nvGraphicFramePr>
          <p:cNvPr id="9" name="Group 3">
            <a:extLst>
              <a:ext uri="{FF2B5EF4-FFF2-40B4-BE49-F238E27FC236}">
                <a16:creationId xmlns:a16="http://schemas.microsoft.com/office/drawing/2014/main" id="{2AE09952-5316-1920-3EFC-BF75682100B2}"/>
              </a:ext>
            </a:extLst>
          </p:cNvPr>
          <p:cNvGraphicFramePr>
            <a:graphicFrameLocks/>
          </p:cNvGraphicFramePr>
          <p:nvPr/>
        </p:nvGraphicFramePr>
        <p:xfrm>
          <a:off x="723900" y="1600201"/>
          <a:ext cx="10782300" cy="2377536"/>
        </p:xfrm>
        <a:graphic>
          <a:graphicData uri="http://schemas.openxmlformats.org/drawingml/2006/table">
            <a:tbl>
              <a:tblPr/>
              <a:tblGrid>
                <a:gridCol w="3755340">
                  <a:extLst>
                    <a:ext uri="{9D8B030D-6E8A-4147-A177-3AD203B41FA5}">
                      <a16:colId xmlns:a16="http://schemas.microsoft.com/office/drawing/2014/main" val="20000"/>
                    </a:ext>
                  </a:extLst>
                </a:gridCol>
                <a:gridCol w="3133930">
                  <a:extLst>
                    <a:ext uri="{9D8B030D-6E8A-4147-A177-3AD203B41FA5}">
                      <a16:colId xmlns:a16="http://schemas.microsoft.com/office/drawing/2014/main" val="20003"/>
                    </a:ext>
                  </a:extLst>
                </a:gridCol>
                <a:gridCol w="3893030">
                  <a:extLst>
                    <a:ext uri="{9D8B030D-6E8A-4147-A177-3AD203B41FA5}">
                      <a16:colId xmlns:a16="http://schemas.microsoft.com/office/drawing/2014/main" val="2425227614"/>
                    </a:ext>
                  </a:extLst>
                </a:gridCol>
              </a:tblGrid>
              <a:tr h="15549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for Event With Antiviral vs Control (95% CI); </a:t>
                      </a: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32609111"/>
                  </a:ext>
                </a:extLst>
              </a:tr>
              <a:tr h="18956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Molnupiravir (n = 2116)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Nirmatrelvir + Ritonavir (n = 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9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Disease progression*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0.53 (0.46-0.62);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0.33 (0.24-0.46);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9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All-cause mortality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0.55 (0.47-0.63);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0.32 (0.23-0.45);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9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Invasive mechanical ventilation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0.31 (0.16-0.61);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0.69 (0.29-1.65);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=.405</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38273351"/>
                  </a:ext>
                </a:extLst>
              </a:tr>
              <a:tr h="189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Time to achieve lower viral load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1.21 (1.07-1.37);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=.002</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1.25 (1.04-1.50);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=.015</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24181586"/>
                  </a:ext>
                </a:extLst>
              </a:tr>
            </a:tbl>
          </a:graphicData>
        </a:graphic>
      </p:graphicFrame>
      <p:sp>
        <p:nvSpPr>
          <p:cNvPr id="14" name="Text Box 15">
            <a:extLst>
              <a:ext uri="{FF2B5EF4-FFF2-40B4-BE49-F238E27FC236}">
                <a16:creationId xmlns:a16="http://schemas.microsoft.com/office/drawing/2014/main" id="{197D3FA6-3115-6349-D55C-655272528023}"/>
              </a:ext>
            </a:extLst>
          </p:cNvPr>
          <p:cNvSpPr txBox="1">
            <a:spLocks noChangeArrowheads="1"/>
          </p:cNvSpPr>
          <p:nvPr/>
        </p:nvSpPr>
        <p:spPr bwMode="auto">
          <a:xfrm>
            <a:off x="442016"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Wong. medRxiv preprint. 2022;doi:10.1101/2022.05.19.22275291. Note: this study has not been peer reviewed.</a:t>
            </a:r>
          </a:p>
        </p:txBody>
      </p:sp>
      <p:grpSp>
        <p:nvGrpSpPr>
          <p:cNvPr id="6" name="Group 5">
            <a:extLst>
              <a:ext uri="{FF2B5EF4-FFF2-40B4-BE49-F238E27FC236}">
                <a16:creationId xmlns:a16="http://schemas.microsoft.com/office/drawing/2014/main" id="{A347108C-B5D6-C58B-CC2B-4C6B80C17B85}"/>
              </a:ext>
            </a:extLst>
          </p:cNvPr>
          <p:cNvGrpSpPr/>
          <p:nvPr/>
        </p:nvGrpSpPr>
        <p:grpSpPr>
          <a:xfrm>
            <a:off x="9392911" y="6212702"/>
            <a:ext cx="2488502" cy="450134"/>
            <a:chOff x="9392911" y="6212702"/>
            <a:chExt cx="2488502" cy="450134"/>
          </a:xfrm>
        </p:grpSpPr>
        <p:pic>
          <p:nvPicPr>
            <p:cNvPr id="12" name="Picture 11" descr="Icon&#10;&#10;Description automatically generated">
              <a:extLst>
                <a:ext uri="{FF2B5EF4-FFF2-40B4-BE49-F238E27FC236}">
                  <a16:creationId xmlns:a16="http://schemas.microsoft.com/office/drawing/2014/main" id="{6249F94E-5E35-0839-CA49-63FFB07D2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13" name="Rectangle 8">
              <a:extLst>
                <a:ext uri="{FF2B5EF4-FFF2-40B4-BE49-F238E27FC236}">
                  <a16:creationId xmlns:a16="http://schemas.microsoft.com/office/drawing/2014/main" id="{27B1B292-B14D-932B-77CB-E751A26F58C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0" name="Group 9">
            <a:extLst>
              <a:ext uri="{FF2B5EF4-FFF2-40B4-BE49-F238E27FC236}">
                <a16:creationId xmlns:a16="http://schemas.microsoft.com/office/drawing/2014/main" id="{DDE2401D-1C68-072E-4EE9-063F27623596}"/>
              </a:ext>
            </a:extLst>
          </p:cNvPr>
          <p:cNvGrpSpPr/>
          <p:nvPr/>
        </p:nvGrpSpPr>
        <p:grpSpPr>
          <a:xfrm>
            <a:off x="10671121" y="238227"/>
            <a:ext cx="1385412" cy="883824"/>
            <a:chOff x="10671121" y="238227"/>
            <a:chExt cx="1385412" cy="883824"/>
          </a:xfrm>
          <a:solidFill>
            <a:schemeClr val="accent3"/>
          </a:solidFill>
        </p:grpSpPr>
        <p:sp>
          <p:nvSpPr>
            <p:cNvPr id="15" name="Explosion: 8 Points 14">
              <a:extLst>
                <a:ext uri="{FF2B5EF4-FFF2-40B4-BE49-F238E27FC236}">
                  <a16:creationId xmlns:a16="http://schemas.microsoft.com/office/drawing/2014/main" id="{1E6367BC-DA11-D218-8C01-D360E694E8D6}"/>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C4F42429-478A-DD05-0763-68F0E0B07C9E}"/>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67520176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9E89-8815-9DEC-CE43-5B815E389057}"/>
              </a:ext>
            </a:extLst>
          </p:cNvPr>
          <p:cNvSpPr>
            <a:spLocks noGrp="1"/>
          </p:cNvSpPr>
          <p:nvPr>
            <p:ph type="title"/>
          </p:nvPr>
        </p:nvSpPr>
        <p:spPr/>
        <p:txBody>
          <a:bodyPr/>
          <a:lstStyle/>
          <a:p>
            <a:r>
              <a:rPr lang="en-US" dirty="0"/>
              <a:t>Israeli Study: Nirmatrelvir Plus Ritonavir in </a:t>
            </a:r>
            <a:br>
              <a:rPr lang="en-US" dirty="0"/>
            </a:br>
            <a:r>
              <a:rPr lang="en-US" dirty="0"/>
              <a:t>High-Risk Patients With COVID-19</a:t>
            </a:r>
          </a:p>
        </p:txBody>
      </p:sp>
      <p:sp>
        <p:nvSpPr>
          <p:cNvPr id="20" name="Content Placeholder 19">
            <a:extLst>
              <a:ext uri="{FF2B5EF4-FFF2-40B4-BE49-F238E27FC236}">
                <a16:creationId xmlns:a16="http://schemas.microsoft.com/office/drawing/2014/main" id="{8E4589BE-BA0C-52EE-055F-281FC7876561}"/>
              </a:ext>
            </a:extLst>
          </p:cNvPr>
          <p:cNvSpPr>
            <a:spLocks noGrp="1"/>
          </p:cNvSpPr>
          <p:nvPr>
            <p:ph sz="half" idx="1"/>
          </p:nvPr>
        </p:nvSpPr>
        <p:spPr>
          <a:xfrm>
            <a:off x="601820" y="1510730"/>
            <a:ext cx="4894308" cy="4678738"/>
          </a:xfrm>
        </p:spPr>
        <p:txBody>
          <a:bodyPr/>
          <a:lstStyle/>
          <a:p>
            <a:r>
              <a:rPr lang="en-US" sz="2200" dirty="0"/>
              <a:t>Retrospective analysis of an Israeli database that includes all adults with a first positive test for SARS-CoV-2 in January-February 2022 who were at high risk for severe COVID-19 </a:t>
            </a:r>
            <a:br>
              <a:rPr lang="en-US" sz="2200" dirty="0"/>
            </a:br>
            <a:r>
              <a:rPr lang="en-US" sz="2200" dirty="0"/>
              <a:t>(N = 180,351)</a:t>
            </a:r>
          </a:p>
          <a:p>
            <a:r>
              <a:rPr lang="en-US" sz="2200" dirty="0"/>
              <a:t>4737 patients (2.6%) received </a:t>
            </a:r>
            <a:r>
              <a:rPr lang="en-US" sz="2200" dirty="0" err="1"/>
              <a:t>nirmatrelvir</a:t>
            </a:r>
            <a:r>
              <a:rPr lang="en-US" sz="2200" dirty="0"/>
              <a:t> plus ritonavir</a:t>
            </a:r>
          </a:p>
          <a:p>
            <a:r>
              <a:rPr lang="en-US" sz="2200" dirty="0"/>
              <a:t>135,482 patients (75%) had adequate COVID-19 vaccination status</a:t>
            </a:r>
          </a:p>
          <a:p>
            <a:endParaRPr lang="en-US" sz="2200" dirty="0"/>
          </a:p>
        </p:txBody>
      </p:sp>
      <p:sp>
        <p:nvSpPr>
          <p:cNvPr id="14" name="Content Placeholder 13">
            <a:extLst>
              <a:ext uri="{FF2B5EF4-FFF2-40B4-BE49-F238E27FC236}">
                <a16:creationId xmlns:a16="http://schemas.microsoft.com/office/drawing/2014/main" id="{CE0F042F-76EF-82D0-8E80-DCE827B1DDB1}"/>
              </a:ext>
            </a:extLst>
          </p:cNvPr>
          <p:cNvSpPr>
            <a:spLocks noGrp="1"/>
          </p:cNvSpPr>
          <p:nvPr>
            <p:ph sz="half" idx="2"/>
          </p:nvPr>
        </p:nvSpPr>
        <p:spPr>
          <a:xfrm>
            <a:off x="6252634" y="5027993"/>
            <a:ext cx="5229570" cy="1365973"/>
          </a:xfrm>
        </p:spPr>
        <p:txBody>
          <a:bodyPr/>
          <a:lstStyle/>
          <a:p>
            <a:r>
              <a:rPr lang="en-US" sz="2200" dirty="0"/>
              <a:t>Incidence rate in patients receiving </a:t>
            </a:r>
            <a:r>
              <a:rPr lang="en-US" sz="2200" dirty="0" err="1"/>
              <a:t>nirmatrelvir</a:t>
            </a:r>
            <a:r>
              <a:rPr lang="en-US" sz="2200" dirty="0"/>
              <a:t> plus ritonavir likely reflects the older age, higher rate of underlying comorbidities among treated patients</a:t>
            </a:r>
          </a:p>
          <a:p>
            <a:endParaRPr lang="en-US" sz="2200" dirty="0"/>
          </a:p>
        </p:txBody>
      </p:sp>
      <p:sp>
        <p:nvSpPr>
          <p:cNvPr id="8" name="Text Box 15">
            <a:extLst>
              <a:ext uri="{FF2B5EF4-FFF2-40B4-BE49-F238E27FC236}">
                <a16:creationId xmlns:a16="http://schemas.microsoft.com/office/drawing/2014/main" id="{63C50A48-03EE-35B5-5725-44EAC5AC6795}"/>
              </a:ext>
            </a:extLst>
          </p:cNvPr>
          <p:cNvSpPr txBox="1">
            <a:spLocks noChangeArrowheads="1"/>
          </p:cNvSpPr>
          <p:nvPr/>
        </p:nvSpPr>
        <p:spPr bwMode="auto">
          <a:xfrm>
            <a:off x="442016" y="6402419"/>
            <a:ext cx="868952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Najjar-Debbiny. Clin Infect Dis. 2022;[Epub].</a:t>
            </a:r>
          </a:p>
        </p:txBody>
      </p:sp>
      <p:graphicFrame>
        <p:nvGraphicFramePr>
          <p:cNvPr id="15" name="Group 3">
            <a:extLst>
              <a:ext uri="{FF2B5EF4-FFF2-40B4-BE49-F238E27FC236}">
                <a16:creationId xmlns:a16="http://schemas.microsoft.com/office/drawing/2014/main" id="{B158C594-1560-CC46-41F0-04881A0FE9C6}"/>
              </a:ext>
            </a:extLst>
          </p:cNvPr>
          <p:cNvGraphicFramePr>
            <a:graphicFrameLocks/>
          </p:cNvGraphicFramePr>
          <p:nvPr/>
        </p:nvGraphicFramePr>
        <p:xfrm>
          <a:off x="5758774" y="1600200"/>
          <a:ext cx="5747427" cy="3291936"/>
        </p:xfrm>
        <a:graphic>
          <a:graphicData uri="http://schemas.openxmlformats.org/drawingml/2006/table">
            <a:tbl>
              <a:tblPr/>
              <a:tblGrid>
                <a:gridCol w="2587558">
                  <a:extLst>
                    <a:ext uri="{9D8B030D-6E8A-4147-A177-3AD203B41FA5}">
                      <a16:colId xmlns:a16="http://schemas.microsoft.com/office/drawing/2014/main" val="20000"/>
                    </a:ext>
                  </a:extLst>
                </a:gridCol>
                <a:gridCol w="3159869">
                  <a:extLst>
                    <a:ext uri="{9D8B030D-6E8A-4147-A177-3AD203B41FA5}">
                      <a16:colId xmlns:a16="http://schemas.microsoft.com/office/drawing/2014/main" val="20003"/>
                    </a:ext>
                  </a:extLst>
                </a:gridCol>
              </a:tblGrid>
              <a:tr h="578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Unadjusted Rate of Severe COVID-19 or Mortality, Events per 1000 Person-Mo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80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80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Vaccinated patients</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80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Unvaccinated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5280905"/>
                  </a:ext>
                </a:extLst>
              </a:tr>
              <a:tr h="311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Patients receiving nirmatrelvir + ritonavir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10.4</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4541991"/>
                  </a:ext>
                </a:extLst>
              </a:tr>
              <a:tr h="3116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Patients not receiving nirmatrelvir + ritonavir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7760790"/>
                  </a:ext>
                </a:extLst>
              </a:tr>
            </a:tbl>
          </a:graphicData>
        </a:graphic>
      </p:graphicFrame>
      <p:grpSp>
        <p:nvGrpSpPr>
          <p:cNvPr id="24" name="Group 23">
            <a:extLst>
              <a:ext uri="{FF2B5EF4-FFF2-40B4-BE49-F238E27FC236}">
                <a16:creationId xmlns:a16="http://schemas.microsoft.com/office/drawing/2014/main" id="{4D7109D2-3131-22C8-E2F3-6532193AFE6D}"/>
              </a:ext>
            </a:extLst>
          </p:cNvPr>
          <p:cNvGrpSpPr/>
          <p:nvPr/>
        </p:nvGrpSpPr>
        <p:grpSpPr>
          <a:xfrm>
            <a:off x="9392911" y="6212702"/>
            <a:ext cx="2488502" cy="450134"/>
            <a:chOff x="9392911" y="6212702"/>
            <a:chExt cx="2488502" cy="450134"/>
          </a:xfrm>
        </p:grpSpPr>
        <p:pic>
          <p:nvPicPr>
            <p:cNvPr id="25" name="Picture 24" descr="Icon&#10;&#10;Description automatically generated">
              <a:extLst>
                <a:ext uri="{FF2B5EF4-FFF2-40B4-BE49-F238E27FC236}">
                  <a16:creationId xmlns:a16="http://schemas.microsoft.com/office/drawing/2014/main" id="{8E398193-3FF9-EDA9-1E64-18DB058D1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26" name="Rectangle 8">
              <a:extLst>
                <a:ext uri="{FF2B5EF4-FFF2-40B4-BE49-F238E27FC236}">
                  <a16:creationId xmlns:a16="http://schemas.microsoft.com/office/drawing/2014/main" id="{C1B5FE8D-0A8C-29B4-7845-64F527ECFE4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0" name="Group 9">
            <a:extLst>
              <a:ext uri="{FF2B5EF4-FFF2-40B4-BE49-F238E27FC236}">
                <a16:creationId xmlns:a16="http://schemas.microsoft.com/office/drawing/2014/main" id="{3A184132-20A5-67E3-5FE9-DAAF02A62468}"/>
              </a:ext>
            </a:extLst>
          </p:cNvPr>
          <p:cNvGrpSpPr/>
          <p:nvPr/>
        </p:nvGrpSpPr>
        <p:grpSpPr>
          <a:xfrm>
            <a:off x="10671121" y="238227"/>
            <a:ext cx="1385412" cy="883824"/>
            <a:chOff x="10671121" y="238227"/>
            <a:chExt cx="1385412" cy="883824"/>
          </a:xfrm>
          <a:solidFill>
            <a:schemeClr val="accent3"/>
          </a:solidFill>
        </p:grpSpPr>
        <p:sp>
          <p:nvSpPr>
            <p:cNvPr id="11" name="Explosion: 8 Points 10">
              <a:extLst>
                <a:ext uri="{FF2B5EF4-FFF2-40B4-BE49-F238E27FC236}">
                  <a16:creationId xmlns:a16="http://schemas.microsoft.com/office/drawing/2014/main" id="{8403EAAB-E172-F408-3F38-C6A659EAABDD}"/>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995300FA-9A0E-4BA0-C319-9BFDA2A5506E}"/>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29769521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89E89-8815-9DEC-CE43-5B815E389057}"/>
              </a:ext>
            </a:extLst>
          </p:cNvPr>
          <p:cNvSpPr>
            <a:spLocks noGrp="1"/>
          </p:cNvSpPr>
          <p:nvPr>
            <p:ph type="title"/>
          </p:nvPr>
        </p:nvSpPr>
        <p:spPr/>
        <p:txBody>
          <a:bodyPr/>
          <a:lstStyle/>
          <a:p>
            <a:r>
              <a:rPr lang="en-US" dirty="0"/>
              <a:t>Israeli Study: Nirmatrelvir Plus Ritonavir in High-Risk Patients With COVID-19—Multivariate Analysis</a:t>
            </a:r>
          </a:p>
        </p:txBody>
      </p:sp>
      <p:graphicFrame>
        <p:nvGraphicFramePr>
          <p:cNvPr id="7" name="Group 3">
            <a:extLst>
              <a:ext uri="{FF2B5EF4-FFF2-40B4-BE49-F238E27FC236}">
                <a16:creationId xmlns:a16="http://schemas.microsoft.com/office/drawing/2014/main" id="{248D7ED9-CCC6-9AE8-CDD0-18417B8585AA}"/>
              </a:ext>
            </a:extLst>
          </p:cNvPr>
          <p:cNvGraphicFramePr>
            <a:graphicFrameLocks noGrp="1"/>
          </p:cNvGraphicFramePr>
          <p:nvPr>
            <p:ph sz="half" idx="1"/>
          </p:nvPr>
        </p:nvGraphicFramePr>
        <p:xfrm>
          <a:off x="723900" y="1600200"/>
          <a:ext cx="5310185" cy="3031526"/>
        </p:xfrm>
        <a:graphic>
          <a:graphicData uri="http://schemas.openxmlformats.org/drawingml/2006/table">
            <a:tbl>
              <a:tblPr/>
              <a:tblGrid>
                <a:gridCol w="2409412">
                  <a:extLst>
                    <a:ext uri="{9D8B030D-6E8A-4147-A177-3AD203B41FA5}">
                      <a16:colId xmlns:a16="http://schemas.microsoft.com/office/drawing/2014/main" val="20000"/>
                    </a:ext>
                  </a:extLst>
                </a:gridCol>
                <a:gridCol w="2032509">
                  <a:extLst>
                    <a:ext uri="{9D8B030D-6E8A-4147-A177-3AD203B41FA5}">
                      <a16:colId xmlns:a16="http://schemas.microsoft.com/office/drawing/2014/main" val="20003"/>
                    </a:ext>
                  </a:extLst>
                </a:gridCol>
                <a:gridCol w="868264">
                  <a:extLst>
                    <a:ext uri="{9D8B030D-6E8A-4147-A177-3AD203B41FA5}">
                      <a16:colId xmlns:a16="http://schemas.microsoft.com/office/drawing/2014/main" val="1952409535"/>
                    </a:ext>
                  </a:extLst>
                </a:gridCol>
              </a:tblGrid>
              <a:tr h="4083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Adjusted HR for Time to Severe COVID-19 or Mortality (95% CI)</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Diabetes</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1.32 (1.15-1.51)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7760790"/>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Cardiovascular disease</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1.70 (1.47-1.97)</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2176726"/>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Chronic lung disease</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2.20 (1.85-2.61)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98455315"/>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Chronic kidney disease</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1.63 (1.36-1.94)</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9922103"/>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Neurologic disease</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2.28 (1.95-2.67)</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7736260"/>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Malignancy in the prior yr</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2.15 (1.54-3.00)</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9177981"/>
                  </a:ext>
                </a:extLst>
              </a:tr>
              <a:tr h="328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Immunosuppression</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6.43 (4.95-8.34)</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3583" marR="123583"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04105548"/>
                  </a:ext>
                </a:extLst>
              </a:tr>
            </a:tbl>
          </a:graphicData>
        </a:graphic>
      </p:graphicFrame>
      <p:sp>
        <p:nvSpPr>
          <p:cNvPr id="8" name="Text Box 15">
            <a:extLst>
              <a:ext uri="{FF2B5EF4-FFF2-40B4-BE49-F238E27FC236}">
                <a16:creationId xmlns:a16="http://schemas.microsoft.com/office/drawing/2014/main" id="{63C50A48-03EE-35B5-5725-44EAC5AC6795}"/>
              </a:ext>
            </a:extLst>
          </p:cNvPr>
          <p:cNvSpPr txBox="1">
            <a:spLocks noChangeArrowheads="1"/>
          </p:cNvSpPr>
          <p:nvPr/>
        </p:nvSpPr>
        <p:spPr bwMode="auto">
          <a:xfrm>
            <a:off x="442017" y="6402419"/>
            <a:ext cx="378951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Najjar-Debbiny. Clin Infect Dis. 2022;[Epub].</a:t>
            </a:r>
          </a:p>
        </p:txBody>
      </p:sp>
      <p:graphicFrame>
        <p:nvGraphicFramePr>
          <p:cNvPr id="9" name="Group 3">
            <a:extLst>
              <a:ext uri="{FF2B5EF4-FFF2-40B4-BE49-F238E27FC236}">
                <a16:creationId xmlns:a16="http://schemas.microsoft.com/office/drawing/2014/main" id="{2086ADEB-5A43-4F76-1FF9-E761DD4D762B}"/>
              </a:ext>
            </a:extLst>
          </p:cNvPr>
          <p:cNvGraphicFramePr>
            <a:graphicFrameLocks/>
          </p:cNvGraphicFramePr>
          <p:nvPr/>
        </p:nvGraphicFramePr>
        <p:xfrm>
          <a:off x="6217603" y="1600200"/>
          <a:ext cx="5288597" cy="4480672"/>
        </p:xfrm>
        <a:graphic>
          <a:graphicData uri="http://schemas.openxmlformats.org/drawingml/2006/table">
            <a:tbl>
              <a:tblPr/>
              <a:tblGrid>
                <a:gridCol w="2399617">
                  <a:extLst>
                    <a:ext uri="{9D8B030D-6E8A-4147-A177-3AD203B41FA5}">
                      <a16:colId xmlns:a16="http://schemas.microsoft.com/office/drawing/2014/main" val="20000"/>
                    </a:ext>
                  </a:extLst>
                </a:gridCol>
                <a:gridCol w="2024246">
                  <a:extLst>
                    <a:ext uri="{9D8B030D-6E8A-4147-A177-3AD203B41FA5}">
                      <a16:colId xmlns:a16="http://schemas.microsoft.com/office/drawing/2014/main" val="20003"/>
                    </a:ext>
                  </a:extLst>
                </a:gridCol>
                <a:gridCol w="864734">
                  <a:extLst>
                    <a:ext uri="{9D8B030D-6E8A-4147-A177-3AD203B41FA5}">
                      <a16:colId xmlns:a16="http://schemas.microsoft.com/office/drawing/2014/main" val="1952409535"/>
                    </a:ext>
                  </a:extLst>
                </a:gridCol>
              </a:tblGrid>
              <a:tr h="2449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Adjusted HR for Time to Severe COVID-19 or Mortality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3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with nirmatrelvir + ritonavir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 (0.39-0.75)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3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Adequate COVID-19 vaccination status</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0.20 (0.17-0.22)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3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Age (HR for each </a:t>
                      </a:r>
                      <a:b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10-yr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2.28 (2.16-2.41)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52809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Male 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1.74 (1.52-1.99)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4541991"/>
                  </a:ext>
                </a:extLst>
              </a:tr>
              <a:tr h="3164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Population</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Ultraorthodox Jewish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General Jewish</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1.36 (1.12-1.64)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0.82 (0.59-1.15)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47760790"/>
                  </a:ext>
                </a:extLst>
              </a:tr>
              <a:tr h="3164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Socioeconomic status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Middle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High</a:t>
                      </a:r>
                      <a:endPar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1.37 (1.10-1.70)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1.20 (0.99-1.47)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Reference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2176726"/>
                  </a:ext>
                </a:extLst>
              </a:tr>
            </a:tbl>
          </a:graphicData>
        </a:graphic>
      </p:graphicFrame>
      <p:grpSp>
        <p:nvGrpSpPr>
          <p:cNvPr id="3" name="Group 2">
            <a:extLst>
              <a:ext uri="{FF2B5EF4-FFF2-40B4-BE49-F238E27FC236}">
                <a16:creationId xmlns:a16="http://schemas.microsoft.com/office/drawing/2014/main" id="{BEB38CA9-2B79-E04E-8B71-38CAFE8B8AA1}"/>
              </a:ext>
            </a:extLst>
          </p:cNvPr>
          <p:cNvGrpSpPr/>
          <p:nvPr/>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339DACE3-D434-CCE8-63AA-5A15BF12E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ECBF532E-737E-C910-BE39-4391E2EB050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pSp>
        <p:nvGrpSpPr>
          <p:cNvPr id="10" name="Group 9">
            <a:extLst>
              <a:ext uri="{FF2B5EF4-FFF2-40B4-BE49-F238E27FC236}">
                <a16:creationId xmlns:a16="http://schemas.microsoft.com/office/drawing/2014/main" id="{4546F69C-7EE3-A08F-FF84-6B63B9DE6BB3}"/>
              </a:ext>
            </a:extLst>
          </p:cNvPr>
          <p:cNvGrpSpPr/>
          <p:nvPr/>
        </p:nvGrpSpPr>
        <p:grpSpPr>
          <a:xfrm>
            <a:off x="10671121" y="238227"/>
            <a:ext cx="1385412" cy="883824"/>
            <a:chOff x="10671121" y="238227"/>
            <a:chExt cx="1385412" cy="883824"/>
          </a:xfrm>
          <a:solidFill>
            <a:schemeClr val="accent3"/>
          </a:solidFill>
        </p:grpSpPr>
        <p:sp>
          <p:nvSpPr>
            <p:cNvPr id="11" name="Explosion: 8 Points 10">
              <a:extLst>
                <a:ext uri="{FF2B5EF4-FFF2-40B4-BE49-F238E27FC236}">
                  <a16:creationId xmlns:a16="http://schemas.microsoft.com/office/drawing/2014/main" id="{900F5E2E-E153-4333-AA72-EA320EBF1FF6}"/>
                </a:ext>
              </a:extLst>
            </p:cNvPr>
            <p:cNvSpPr/>
            <p:nvPr/>
          </p:nvSpPr>
          <p:spPr bwMode="auto">
            <a:xfrm rot="354158">
              <a:off x="10671121" y="238227"/>
              <a:ext cx="1385412" cy="883824"/>
            </a:xfrm>
            <a:prstGeom prst="irregularSeal1">
              <a:avLst/>
            </a:prstGeom>
            <a:grp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86096E23-EC1F-B7D5-F286-6273DAAB5D39}"/>
                </a:ext>
              </a:extLst>
            </p:cNvPr>
            <p:cNvSpPr/>
            <p:nvPr/>
          </p:nvSpPr>
          <p:spPr>
            <a:xfrm>
              <a:off x="11052906" y="460881"/>
              <a:ext cx="604653" cy="338554"/>
            </a:xfrm>
            <a:prstGeom prst="rect">
              <a:avLst/>
            </a:prstGeom>
            <a:grp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82073434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Anti–SARS-CoV-2 mAbs: Outpatient Use</a:t>
            </a:r>
          </a:p>
        </p:txBody>
      </p:sp>
    </p:spTree>
    <p:extLst>
      <p:ext uri="{BB962C8B-B14F-4D97-AF65-F5344CB8AC3E}">
        <p14:creationId xmlns:p14="http://schemas.microsoft.com/office/powerpoint/2010/main" val="104022595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A7F6304E-3DC9-41CA-9AD6-497320DFC29C}"/>
              </a:ext>
            </a:extLst>
          </p:cNvPr>
          <p:cNvSpPr txBox="1">
            <a:spLocks/>
          </p:cNvSpPr>
          <p:nvPr/>
        </p:nvSpPr>
        <p:spPr bwMode="auto">
          <a:xfrm>
            <a:off x="604675" y="1610323"/>
            <a:ext cx="10877529"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pPr>
            <a:endParaRPr lang="en-US" sz="2400" b="0" kern="0" dirty="0"/>
          </a:p>
          <a:p>
            <a:pPr>
              <a:lnSpc>
                <a:spcPct val="100000"/>
              </a:lnSpc>
            </a:pPr>
            <a:endParaRPr lang="en-US" sz="2400" b="0" kern="0" dirty="0"/>
          </a:p>
          <a:p>
            <a:pPr>
              <a:lnSpc>
                <a:spcPct val="100000"/>
              </a:lnSpc>
            </a:pPr>
            <a:endParaRPr lang="en-US" sz="2400" b="0" kern="0" dirty="0"/>
          </a:p>
          <a:p>
            <a:pPr>
              <a:lnSpc>
                <a:spcPct val="100000"/>
              </a:lnSpc>
            </a:pPr>
            <a:endParaRPr lang="en-US" sz="2400" b="0" kern="0" dirty="0"/>
          </a:p>
          <a:p>
            <a:pPr>
              <a:lnSpc>
                <a:spcPct val="100000"/>
              </a:lnSpc>
            </a:pPr>
            <a:endParaRPr lang="en-US" sz="2400" b="0" kern="0" dirty="0"/>
          </a:p>
          <a:p>
            <a:pPr>
              <a:lnSpc>
                <a:spcPct val="100000"/>
              </a:lnSpc>
            </a:pPr>
            <a:endParaRPr lang="en-US" sz="2400" b="0" kern="0" dirty="0"/>
          </a:p>
          <a:p>
            <a:pPr>
              <a:lnSpc>
                <a:spcPct val="100000"/>
              </a:lnSpc>
              <a:spcBef>
                <a:spcPts val="0"/>
              </a:spcBef>
              <a:spcAft>
                <a:spcPts val="0"/>
              </a:spcAft>
            </a:pPr>
            <a:r>
              <a:rPr lang="en-US" sz="2400" b="0" kern="0" dirty="0"/>
              <a:t>Combining ACE2-blocking mAbs increases resistance against variants</a:t>
            </a:r>
          </a:p>
          <a:p>
            <a:pPr>
              <a:lnSpc>
                <a:spcPct val="100000"/>
              </a:lnSpc>
              <a:spcBef>
                <a:spcPts val="0"/>
              </a:spcBef>
              <a:spcAft>
                <a:spcPts val="0"/>
              </a:spcAft>
            </a:pPr>
            <a:r>
              <a:rPr lang="en-US" sz="2400" b="0" kern="0" dirty="0"/>
              <a:t>mAbs that recognize epitopes conserved among SARS-CoV-2 variants provide protection against viral evolution</a:t>
            </a:r>
          </a:p>
        </p:txBody>
      </p:sp>
      <p:sp>
        <p:nvSpPr>
          <p:cNvPr id="2" name="Title 1">
            <a:extLst>
              <a:ext uri="{FF2B5EF4-FFF2-40B4-BE49-F238E27FC236}">
                <a16:creationId xmlns:a16="http://schemas.microsoft.com/office/drawing/2014/main" id="{5E8A68ED-8632-45E5-B92B-255689B0BB87}"/>
              </a:ext>
            </a:extLst>
          </p:cNvPr>
          <p:cNvSpPr>
            <a:spLocks noGrp="1"/>
          </p:cNvSpPr>
          <p:nvPr>
            <p:ph type="title"/>
          </p:nvPr>
        </p:nvSpPr>
        <p:spPr/>
        <p:txBody>
          <a:bodyPr/>
          <a:lstStyle/>
          <a:p>
            <a:r>
              <a:rPr lang="en-US" dirty="0"/>
              <a:t>Mechanisms of Authorized or </a:t>
            </a:r>
            <a:br>
              <a:rPr lang="en-US" dirty="0"/>
            </a:br>
            <a:r>
              <a:rPr lang="en-US" dirty="0"/>
              <a:t>Approved Monoclonal Antibodies</a:t>
            </a:r>
          </a:p>
        </p:txBody>
      </p:sp>
      <p:graphicFrame>
        <p:nvGraphicFramePr>
          <p:cNvPr id="4" name="Table 4">
            <a:extLst>
              <a:ext uri="{FF2B5EF4-FFF2-40B4-BE49-F238E27FC236}">
                <a16:creationId xmlns:a16="http://schemas.microsoft.com/office/drawing/2014/main" id="{370B3742-33F0-4751-87B3-9929E0F6B339}"/>
              </a:ext>
            </a:extLst>
          </p:cNvPr>
          <p:cNvGraphicFramePr>
            <a:graphicFrameLocks noGrp="1"/>
          </p:cNvGraphicFramePr>
          <p:nvPr>
            <p:ph idx="1"/>
          </p:nvPr>
        </p:nvGraphicFramePr>
        <p:xfrm>
          <a:off x="719138" y="1610164"/>
          <a:ext cx="10763250" cy="3387861"/>
        </p:xfrm>
        <a:graphic>
          <a:graphicData uri="http://schemas.openxmlformats.org/drawingml/2006/table">
            <a:tbl>
              <a:tblPr firstRow="1" bandRow="1">
                <a:tableStyleId>{073A0DAA-6AF3-43AB-8588-CEC1D06C72B9}</a:tableStyleId>
              </a:tblPr>
              <a:tblGrid>
                <a:gridCol w="2801943">
                  <a:extLst>
                    <a:ext uri="{9D8B030D-6E8A-4147-A177-3AD203B41FA5}">
                      <a16:colId xmlns:a16="http://schemas.microsoft.com/office/drawing/2014/main" val="1084120901"/>
                    </a:ext>
                  </a:extLst>
                </a:gridCol>
                <a:gridCol w="4337428">
                  <a:extLst>
                    <a:ext uri="{9D8B030D-6E8A-4147-A177-3AD203B41FA5}">
                      <a16:colId xmlns:a16="http://schemas.microsoft.com/office/drawing/2014/main" val="367608598"/>
                    </a:ext>
                  </a:extLst>
                </a:gridCol>
                <a:gridCol w="3623879">
                  <a:extLst>
                    <a:ext uri="{9D8B030D-6E8A-4147-A177-3AD203B41FA5}">
                      <a16:colId xmlns:a16="http://schemas.microsoft.com/office/drawing/2014/main" val="3691871723"/>
                    </a:ext>
                  </a:extLst>
                </a:gridCol>
              </a:tblGrid>
              <a:tr h="370840">
                <a:tc>
                  <a:txBody>
                    <a:bodyPr/>
                    <a:lstStyle/>
                    <a:p>
                      <a:pPr algn="l"/>
                      <a:r>
                        <a:rPr lang="en-US" dirty="0">
                          <a:latin typeface="Calibri" panose="020F0502020204030204" pitchFamily="34" charset="0"/>
                          <a:cs typeface="Calibri" panose="020F0502020204030204" pitchFamily="34" charset="0"/>
                        </a:rPr>
                        <a:t>Monoclonal Antibody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Block Binding of Viral Spike Protein to ACE2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Target Non-RBM Epitopes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5023627"/>
                  </a:ext>
                </a:extLst>
              </a:tr>
              <a:tr h="370840">
                <a:tc>
                  <a:txBody>
                    <a:bodyPr/>
                    <a:lstStyle/>
                    <a:p>
                      <a:r>
                        <a:rPr lang="en-US" dirty="0">
                          <a:solidFill>
                            <a:schemeClr val="bg1"/>
                          </a:solidFill>
                          <a:latin typeface="Calibri" panose="020F0502020204030204" pitchFamily="34" charset="0"/>
                          <a:cs typeface="Calibri" panose="020F0502020204030204" pitchFamily="34" charset="0"/>
                        </a:rPr>
                        <a:t>Bamlanivimab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556173"/>
                  </a:ext>
                </a:extLst>
              </a:tr>
              <a:tr h="370840">
                <a:tc>
                  <a:txBody>
                    <a:bodyPr/>
                    <a:lstStyle/>
                    <a:p>
                      <a:r>
                        <a:rPr lang="en-US" dirty="0">
                          <a:solidFill>
                            <a:schemeClr val="bg1"/>
                          </a:solidFill>
                          <a:latin typeface="Calibri" panose="020F0502020204030204" pitchFamily="34" charset="0"/>
                          <a:cs typeface="Calibri" panose="020F0502020204030204" pitchFamily="34" charset="0"/>
                        </a:rPr>
                        <a:t>Casirivimab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83130817"/>
                  </a:ext>
                </a:extLst>
              </a:tr>
              <a:tr h="370840">
                <a:tc>
                  <a:txBody>
                    <a:bodyPr/>
                    <a:lstStyle/>
                    <a:p>
                      <a:r>
                        <a:rPr lang="en-US" dirty="0">
                          <a:solidFill>
                            <a:schemeClr val="bg1"/>
                          </a:solidFill>
                          <a:latin typeface="Calibri" panose="020F0502020204030204" pitchFamily="34" charset="0"/>
                          <a:cs typeface="Calibri" panose="020F0502020204030204" pitchFamily="34" charset="0"/>
                        </a:rPr>
                        <a:t>Cilgavimab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57144437"/>
                  </a:ext>
                </a:extLst>
              </a:tr>
              <a:tr h="370840">
                <a:tc>
                  <a:txBody>
                    <a:bodyPr/>
                    <a:lstStyle/>
                    <a:p>
                      <a:r>
                        <a:rPr lang="en-US" dirty="0">
                          <a:solidFill>
                            <a:schemeClr val="bg1"/>
                          </a:solidFill>
                          <a:latin typeface="Calibri" panose="020F0502020204030204" pitchFamily="34" charset="0"/>
                          <a:cs typeface="Calibri" panose="020F0502020204030204" pitchFamily="34" charset="0"/>
                        </a:rPr>
                        <a:t>Etesevimab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1357546"/>
                  </a:ext>
                </a:extLst>
              </a:tr>
              <a:tr h="421141">
                <a:tc>
                  <a:txBody>
                    <a:bodyPr/>
                    <a:lstStyle/>
                    <a:p>
                      <a:r>
                        <a:rPr lang="en-US" dirty="0">
                          <a:solidFill>
                            <a:schemeClr val="bg1"/>
                          </a:solidFill>
                          <a:latin typeface="Calibri" panose="020F0502020204030204" pitchFamily="34" charset="0"/>
                          <a:cs typeface="Calibri" panose="020F0502020204030204" pitchFamily="34" charset="0"/>
                        </a:rPr>
                        <a:t>Imdevimab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83598537"/>
                  </a:ext>
                </a:extLst>
              </a:tr>
              <a:tr h="370840">
                <a:tc>
                  <a:txBody>
                    <a:bodyPr/>
                    <a:lstStyle/>
                    <a:p>
                      <a:r>
                        <a:rPr lang="en-US" dirty="0">
                          <a:solidFill>
                            <a:schemeClr val="bg1"/>
                          </a:solidFill>
                          <a:latin typeface="Calibri" panose="020F0502020204030204" pitchFamily="34" charset="0"/>
                          <a:cs typeface="Calibri" panose="020F0502020204030204" pitchFamily="34" charset="0"/>
                        </a:rPr>
                        <a:t>Regdanvimab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85730251"/>
                  </a:ext>
                </a:extLst>
              </a:tr>
              <a:tr h="370840">
                <a:tc>
                  <a:txBody>
                    <a:bodyPr/>
                    <a:lstStyle/>
                    <a:p>
                      <a:r>
                        <a:rPr lang="en-US" dirty="0">
                          <a:solidFill>
                            <a:schemeClr val="bg1"/>
                          </a:solidFill>
                          <a:latin typeface="Calibri" panose="020F0502020204030204" pitchFamily="34" charset="0"/>
                          <a:cs typeface="Calibri" panose="020F0502020204030204" pitchFamily="34" charset="0"/>
                        </a:rPr>
                        <a:t>Sotrovimab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70882919"/>
                  </a:ext>
                </a:extLst>
              </a:tr>
              <a:tr h="370840">
                <a:tc>
                  <a:txBody>
                    <a:bodyPr/>
                    <a:lstStyle/>
                    <a:p>
                      <a:r>
                        <a:rPr lang="en-US" dirty="0">
                          <a:solidFill>
                            <a:schemeClr val="bg1"/>
                          </a:solidFill>
                          <a:latin typeface="Calibri" panose="020F0502020204030204" pitchFamily="34" charset="0"/>
                          <a:cs typeface="Calibri" panose="020F0502020204030204" pitchFamily="34" charset="0"/>
                        </a:rPr>
                        <a:t>Tixagevimab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solidFill>
                            <a:schemeClr val="bg1"/>
                          </a:solidFill>
                          <a:latin typeface="Calibri" panose="020F0502020204030204" pitchFamily="34" charset="0"/>
                          <a:cs typeface="Calibri" panose="020F0502020204030204" pitchFamily="34" charset="0"/>
                        </a:rPr>
                        <a:t>X</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08045450"/>
                  </a:ext>
                </a:extLst>
              </a:tr>
            </a:tbl>
          </a:graphicData>
        </a:graphic>
      </p:graphicFrame>
      <p:sp>
        <p:nvSpPr>
          <p:cNvPr id="5" name="TextBox 4">
            <a:extLst>
              <a:ext uri="{FF2B5EF4-FFF2-40B4-BE49-F238E27FC236}">
                <a16:creationId xmlns:a16="http://schemas.microsoft.com/office/drawing/2014/main" id="{9324C85E-4E08-4172-B037-0430285C5536}"/>
              </a:ext>
            </a:extLst>
          </p:cNvPr>
          <p:cNvSpPr txBox="1"/>
          <p:nvPr/>
        </p:nvSpPr>
        <p:spPr bwMode="auto">
          <a:xfrm>
            <a:off x="424595" y="6372058"/>
            <a:ext cx="23193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200" b="0" dirty="0">
                <a:solidFill>
                  <a:schemeClr val="bg2"/>
                </a:solidFill>
                <a:latin typeface="Calibri" panose="020F0502020204030204" pitchFamily="34" charset="0"/>
              </a:rPr>
              <a:t>Cameroni. Nature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2022. 604;664. </a:t>
            </a:r>
            <a:endParaRPr lang="en-US" sz="1200" b="0" dirty="0">
              <a:solidFill>
                <a:schemeClr val="bg2"/>
              </a:solidFill>
              <a:latin typeface="Calibri" panose="020F0502020204030204" pitchFamily="34" charset="0"/>
            </a:endParaRPr>
          </a:p>
        </p:txBody>
      </p:sp>
      <p:grpSp>
        <p:nvGrpSpPr>
          <p:cNvPr id="6" name="Group 1">
            <a:extLst>
              <a:ext uri="{FF2B5EF4-FFF2-40B4-BE49-F238E27FC236}">
                <a16:creationId xmlns:a16="http://schemas.microsoft.com/office/drawing/2014/main" id="{02AF862A-6949-4A46-9096-4D02355B259B}"/>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FE598658-73EF-44A7-B7E4-8306A1337A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19657012-D956-4E0F-A5D0-39A985988C4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4042645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3459-9793-4708-A3BD-F5CCC8A4A391}"/>
              </a:ext>
            </a:extLst>
          </p:cNvPr>
          <p:cNvSpPr>
            <a:spLocks noGrp="1"/>
          </p:cNvSpPr>
          <p:nvPr>
            <p:ph type="title"/>
          </p:nvPr>
        </p:nvSpPr>
        <p:spPr/>
        <p:txBody>
          <a:bodyPr/>
          <a:lstStyle/>
          <a:p>
            <a:r>
              <a:rPr lang="en-US" dirty="0"/>
              <a:t>Efficacy of Monoclonal Antibodies Against </a:t>
            </a:r>
            <a:br>
              <a:rPr lang="en-US" dirty="0"/>
            </a:br>
            <a:r>
              <a:rPr lang="en-US" dirty="0"/>
              <a:t>SARS-CoV-2 Omicron Subvariant BA.2</a:t>
            </a:r>
          </a:p>
        </p:txBody>
      </p:sp>
      <p:sp>
        <p:nvSpPr>
          <p:cNvPr id="6" name="TextBox 5">
            <a:extLst>
              <a:ext uri="{FF2B5EF4-FFF2-40B4-BE49-F238E27FC236}">
                <a16:creationId xmlns:a16="http://schemas.microsoft.com/office/drawing/2014/main" id="{F3B0625E-7413-4ED7-9AF4-A3BA470328CD}"/>
              </a:ext>
            </a:extLst>
          </p:cNvPr>
          <p:cNvSpPr txBox="1"/>
          <p:nvPr/>
        </p:nvSpPr>
        <p:spPr bwMode="auto">
          <a:xfrm>
            <a:off x="431959" y="6414063"/>
            <a:ext cx="22520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Takashita. NEJM. 2022;386:1475.</a:t>
            </a:r>
          </a:p>
        </p:txBody>
      </p:sp>
      <p:sp>
        <p:nvSpPr>
          <p:cNvPr id="4" name="TextBox 3">
            <a:extLst>
              <a:ext uri="{FF2B5EF4-FFF2-40B4-BE49-F238E27FC236}">
                <a16:creationId xmlns:a16="http://schemas.microsoft.com/office/drawing/2014/main" id="{87B2FCB5-2E32-4C90-A3D8-DF5F7C1812D5}"/>
              </a:ext>
            </a:extLst>
          </p:cNvPr>
          <p:cNvSpPr txBox="1"/>
          <p:nvPr/>
        </p:nvSpPr>
        <p:spPr bwMode="auto">
          <a:xfrm>
            <a:off x="6394268" y="1507063"/>
            <a:ext cx="50879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Letter to the Editor: Efficacy of Monoclonal Antibodies and Antivirals Against BA.2 In Vitro</a:t>
            </a:r>
          </a:p>
        </p:txBody>
      </p:sp>
      <p:graphicFrame>
        <p:nvGraphicFramePr>
          <p:cNvPr id="10" name="Table 10">
            <a:extLst>
              <a:ext uri="{FF2B5EF4-FFF2-40B4-BE49-F238E27FC236}">
                <a16:creationId xmlns:a16="http://schemas.microsoft.com/office/drawing/2014/main" id="{2F9E4244-D93F-4CE6-B95B-E49CFF68E2FD}"/>
              </a:ext>
            </a:extLst>
          </p:cNvPr>
          <p:cNvGraphicFramePr>
            <a:graphicFrameLocks noGrp="1"/>
          </p:cNvGraphicFramePr>
          <p:nvPr/>
        </p:nvGraphicFramePr>
        <p:xfrm>
          <a:off x="5789531" y="1425051"/>
          <a:ext cx="6001283" cy="4681728"/>
        </p:xfrm>
        <a:graphic>
          <a:graphicData uri="http://schemas.openxmlformats.org/drawingml/2006/table">
            <a:tbl>
              <a:tblPr firstRow="1" bandRow="1">
                <a:tableStyleId>{F5AB1C69-6EDB-4FF4-983F-18BD219EF322}</a:tableStyleId>
              </a:tblPr>
              <a:tblGrid>
                <a:gridCol w="2076353">
                  <a:extLst>
                    <a:ext uri="{9D8B030D-6E8A-4147-A177-3AD203B41FA5}">
                      <a16:colId xmlns:a16="http://schemas.microsoft.com/office/drawing/2014/main" val="457482052"/>
                    </a:ext>
                  </a:extLst>
                </a:gridCol>
                <a:gridCol w="1816167">
                  <a:extLst>
                    <a:ext uri="{9D8B030D-6E8A-4147-A177-3AD203B41FA5}">
                      <a16:colId xmlns:a16="http://schemas.microsoft.com/office/drawing/2014/main" val="2954982541"/>
                    </a:ext>
                  </a:extLst>
                </a:gridCol>
                <a:gridCol w="2108763">
                  <a:extLst>
                    <a:ext uri="{9D8B030D-6E8A-4147-A177-3AD203B41FA5}">
                      <a16:colId xmlns:a16="http://schemas.microsoft.com/office/drawing/2014/main" val="2275470657"/>
                    </a:ext>
                  </a:extLst>
                </a:gridCol>
              </a:tblGrid>
              <a:tr h="222119">
                <a:tc>
                  <a:txBody>
                    <a:bodyPr/>
                    <a:lstStyle/>
                    <a:p>
                      <a:pPr>
                        <a:lnSpc>
                          <a:spcPct val="90000"/>
                        </a:lnSpc>
                      </a:pPr>
                      <a:r>
                        <a:rPr lang="en-US" sz="1200" dirty="0">
                          <a:latin typeface="Calibri" panose="020F0502020204030204" pitchFamily="34" charset="0"/>
                          <a:cs typeface="Calibri" panose="020F0502020204030204" pitchFamily="34" charset="0"/>
                        </a:rPr>
                        <a:t>Monoclonal Antibody or Antiviral Drug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lnSpc>
                          <a:spcPct val="90000"/>
                        </a:lnSpc>
                      </a:pPr>
                      <a:r>
                        <a:rPr lang="en-US" sz="1200" dirty="0">
                          <a:latin typeface="Calibri" panose="020F0502020204030204" pitchFamily="34" charset="0"/>
                          <a:cs typeface="Calibri" panose="020F0502020204030204" pitchFamily="34" charset="0"/>
                        </a:rPr>
                        <a:t>Omicron BA.2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lnSpc>
                          <a:spcPct val="90000"/>
                        </a:lnSpc>
                      </a:pPr>
                      <a:endParaRPr lang="en-US" sz="12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01609481"/>
                  </a:ext>
                </a:extLst>
              </a:tr>
              <a:tr h="222119">
                <a:tc>
                  <a:txBody>
                    <a:bodyPr/>
                    <a:lstStyle/>
                    <a:p>
                      <a:pPr>
                        <a:lnSpc>
                          <a:spcPct val="90000"/>
                        </a:lnSpc>
                      </a:pPr>
                      <a:endParaRPr lang="en-US" sz="1200" b="1" dirty="0">
                        <a:solidFill>
                          <a:schemeClr val="tx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latin typeface="Calibri" panose="020F0502020204030204" pitchFamily="34" charset="0"/>
                          <a:cs typeface="Calibri" panose="020F0502020204030204" pitchFamily="34" charset="0"/>
                        </a:rPr>
                        <a:t>Tested Value</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200" b="1" dirty="0">
                          <a:solidFill>
                            <a:schemeClr val="tx1"/>
                          </a:solidFill>
                          <a:latin typeface="Calibri" panose="020F0502020204030204" pitchFamily="34" charset="0"/>
                          <a:cs typeface="Calibri" panose="020F0502020204030204" pitchFamily="34" charset="0"/>
                        </a:rPr>
                        <a:t>Factor Increase Compared With the Ancestral Strain</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16596240"/>
                  </a:ext>
                </a:extLst>
              </a:tr>
              <a:tr h="149305">
                <a:tc gridSpan="3">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Neutralization activity of monoclonal antibody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hMerge="1">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solidFill>
                      <a:schemeClr val="accent3">
                        <a:lumMod val="40000"/>
                        <a:lumOff val="60000"/>
                      </a:schemeClr>
                    </a:solidFill>
                  </a:tcPr>
                </a:tc>
                <a:tc hMerge="1">
                  <a:txBody>
                    <a:bodyPr/>
                    <a:lstStyle/>
                    <a:p>
                      <a:pP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2857465849"/>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LY-CoV016, etesevimab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&gt;50,000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&gt;2749</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5353812"/>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LY-CoV555, bamlanivimab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&gt;50,000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&gt;10,661</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39355128"/>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REGN10987, imdevimab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68.65 ± 8.84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22.5</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90981852"/>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REGN10933, </a:t>
                      </a:r>
                      <a:r>
                        <a:rPr lang="en-US" sz="1200" dirty="0" err="1">
                          <a:solidFill>
                            <a:schemeClr val="bg1"/>
                          </a:solidFill>
                          <a:latin typeface="Calibri" panose="020F0502020204030204" pitchFamily="34" charset="0"/>
                          <a:cs typeface="Calibri" panose="020F0502020204030204" pitchFamily="34" charset="0"/>
                        </a:rPr>
                        <a:t>casirivimab</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1666.19 ± 771.77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597.2</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8356884"/>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COV2-2196, tixagevimab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395.78 ± 62.37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206.1</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81178568"/>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COV2-2130, cilgavimab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4.44 ± 2.72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0.6</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79328406"/>
                  </a:ext>
                </a:extLst>
              </a:tr>
              <a:tr h="13520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200" dirty="0">
                          <a:solidFill>
                            <a:schemeClr val="bg1"/>
                          </a:solidFill>
                          <a:latin typeface="Calibri" panose="020F0502020204030204" pitchFamily="34" charset="0"/>
                          <a:cs typeface="Calibri" panose="020F0502020204030204" pitchFamily="34" charset="0"/>
                        </a:rPr>
                        <a:t>S309, sotrovimab precursor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1359.05 ± 269.23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49.7</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09620576"/>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LY-CoV016 + LY-CoV555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&gt;10,000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&gt;794</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10735544"/>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REGEN10987 + REGN10933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222.59 ± 64.47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63.1</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4520177"/>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COV2-2196 + COV2-2130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14.48 ± 2.04 ng/mL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4.2</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74292786"/>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Viral susceptibility to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lnSpc>
                          <a:spcPct val="90000"/>
                        </a:lnSpc>
                      </a:pP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991870557"/>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Remdesivir oral prodrug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i="0" dirty="0">
                          <a:solidFill>
                            <a:schemeClr val="bg1"/>
                          </a:solidFill>
                          <a:latin typeface="Calibri" panose="020F0502020204030204" pitchFamily="34" charset="0"/>
                          <a:cs typeface="Calibri" panose="020F0502020204030204" pitchFamily="34" charset="0"/>
                        </a:rPr>
                        <a:t>2.85 ± 0.31 µM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2.7</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4301749"/>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Molnupiravir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i="0" dirty="0">
                          <a:solidFill>
                            <a:schemeClr val="bg1"/>
                          </a:solidFill>
                          <a:latin typeface="Calibri" panose="020F0502020204030204" pitchFamily="34" charset="0"/>
                          <a:cs typeface="Calibri" panose="020F0502020204030204" pitchFamily="34" charset="0"/>
                        </a:rPr>
                        <a:t>0.67 ± 0.22 µM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200">
                          <a:solidFill>
                            <a:schemeClr val="bg1"/>
                          </a:solidFill>
                          <a:latin typeface="Calibri" panose="020F0502020204030204" pitchFamily="34" charset="0"/>
                          <a:cs typeface="Calibri" panose="020F0502020204030204" pitchFamily="34" charset="0"/>
                        </a:rPr>
                        <a:t>1.3</a:t>
                      </a:r>
                      <a:endParaRPr lang="en-US" sz="12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509047"/>
                  </a:ext>
                </a:extLst>
              </a:tr>
              <a:tr h="135203">
                <a:tc>
                  <a:txBody>
                    <a:bodyPr/>
                    <a:lstStyle/>
                    <a:p>
                      <a:pPr>
                        <a:lnSpc>
                          <a:spcPct val="90000"/>
                        </a:lnSpc>
                      </a:pPr>
                      <a:r>
                        <a:rPr lang="en-US" sz="1200" dirty="0">
                          <a:solidFill>
                            <a:schemeClr val="bg1"/>
                          </a:solidFill>
                          <a:latin typeface="Calibri" panose="020F0502020204030204" pitchFamily="34" charset="0"/>
                          <a:cs typeface="Calibri" panose="020F0502020204030204" pitchFamily="34" charset="0"/>
                        </a:rPr>
                        <a:t>Nirmatrelvir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200" i="0" dirty="0">
                          <a:solidFill>
                            <a:schemeClr val="bg1"/>
                          </a:solidFill>
                          <a:latin typeface="Calibri" panose="020F0502020204030204" pitchFamily="34" charset="0"/>
                          <a:cs typeface="Calibri" panose="020F0502020204030204" pitchFamily="34" charset="0"/>
                        </a:rPr>
                        <a:t>6.76 ± 0.69 µM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200" dirty="0">
                          <a:solidFill>
                            <a:schemeClr val="bg1"/>
                          </a:solidFill>
                          <a:latin typeface="Calibri" panose="020F0502020204030204" pitchFamily="34" charset="0"/>
                          <a:cs typeface="Calibri" panose="020F0502020204030204" pitchFamily="34" charset="0"/>
                        </a:rPr>
                        <a:t>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2938016"/>
                  </a:ext>
                </a:extLst>
              </a:tr>
            </a:tbl>
          </a:graphicData>
        </a:graphic>
      </p:graphicFrame>
      <p:sp>
        <p:nvSpPr>
          <p:cNvPr id="14" name="Content Placeholder 2">
            <a:extLst>
              <a:ext uri="{FF2B5EF4-FFF2-40B4-BE49-F238E27FC236}">
                <a16:creationId xmlns:a16="http://schemas.microsoft.com/office/drawing/2014/main" id="{DBE642A9-E7C9-09D1-1CAA-6473EA9955D5}"/>
              </a:ext>
            </a:extLst>
          </p:cNvPr>
          <p:cNvSpPr txBox="1">
            <a:spLocks/>
          </p:cNvSpPr>
          <p:nvPr/>
        </p:nvSpPr>
        <p:spPr bwMode="auto">
          <a:xfrm>
            <a:off x="457142" y="1428041"/>
            <a:ext cx="5309278"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spcBef>
                <a:spcPts val="700"/>
              </a:spcBef>
            </a:pPr>
            <a:r>
              <a:rPr lang="en-US" sz="1800" kern="0" dirty="0" err="1"/>
              <a:t>Bamlanivimab</a:t>
            </a:r>
            <a:r>
              <a:rPr lang="en-US" sz="1800" kern="0" dirty="0"/>
              <a:t>/</a:t>
            </a:r>
            <a:r>
              <a:rPr lang="en-US" sz="1800" kern="0" dirty="0" err="1"/>
              <a:t>etesevimab</a:t>
            </a:r>
            <a:endParaRPr lang="en-US" sz="1800" kern="0" dirty="0"/>
          </a:p>
          <a:p>
            <a:pPr lvl="1">
              <a:spcBef>
                <a:spcPts val="700"/>
              </a:spcBef>
            </a:pPr>
            <a:r>
              <a:rPr lang="en-US" sz="1600" b="1" kern="0" dirty="0">
                <a:solidFill>
                  <a:schemeClr val="accent3"/>
                </a:solidFill>
              </a:rPr>
              <a:t>Lost neutralizing activity against BA.2</a:t>
            </a:r>
            <a:r>
              <a:rPr lang="en-US" sz="1600" kern="0" dirty="0">
                <a:solidFill>
                  <a:schemeClr val="accent3"/>
                </a:solidFill>
              </a:rPr>
              <a:t>, </a:t>
            </a:r>
            <a:br>
              <a:rPr lang="en-US" sz="1600" kern="0" dirty="0">
                <a:solidFill>
                  <a:schemeClr val="accent3"/>
                </a:solidFill>
              </a:rPr>
            </a:br>
            <a:r>
              <a:rPr lang="en-US" sz="1600" kern="0" dirty="0"/>
              <a:t>similar to BA.1 </a:t>
            </a:r>
          </a:p>
          <a:p>
            <a:pPr>
              <a:spcBef>
                <a:spcPts val="700"/>
              </a:spcBef>
            </a:pPr>
            <a:r>
              <a:rPr lang="en-US" sz="1800" kern="0" dirty="0"/>
              <a:t>S309 (</a:t>
            </a:r>
            <a:r>
              <a:rPr lang="en-US" sz="1800" kern="0" dirty="0" err="1"/>
              <a:t>sotrovimab</a:t>
            </a:r>
            <a:r>
              <a:rPr lang="en-US" sz="1800" kern="0" dirty="0"/>
              <a:t> precursor) </a:t>
            </a:r>
          </a:p>
          <a:p>
            <a:pPr lvl="1">
              <a:spcBef>
                <a:spcPts val="700"/>
              </a:spcBef>
            </a:pPr>
            <a:r>
              <a:rPr lang="en-US" sz="1600" kern="0" dirty="0"/>
              <a:t>Less neutralizing activity against BA.1 and BA.1.1 than against the ancestral strain and has </a:t>
            </a:r>
            <a:r>
              <a:rPr lang="en-US" sz="1600" b="1" kern="0" dirty="0">
                <a:solidFill>
                  <a:schemeClr val="accent3"/>
                </a:solidFill>
              </a:rPr>
              <a:t>even less neutralizing activity against BA.2</a:t>
            </a:r>
          </a:p>
          <a:p>
            <a:pPr>
              <a:spcBef>
                <a:spcPts val="700"/>
              </a:spcBef>
            </a:pPr>
            <a:r>
              <a:rPr lang="en-US" sz="1800" kern="0" dirty="0"/>
              <a:t>Casirivimab/imdevimab </a:t>
            </a:r>
          </a:p>
          <a:p>
            <a:pPr lvl="1">
              <a:spcBef>
                <a:spcPts val="700"/>
              </a:spcBef>
            </a:pPr>
            <a:r>
              <a:rPr lang="en-US" sz="1600" b="1" kern="0" dirty="0">
                <a:solidFill>
                  <a:schemeClr val="accent1"/>
                </a:solidFill>
              </a:rPr>
              <a:t>Regained neutralizing activity against BA.2 </a:t>
            </a:r>
            <a:br>
              <a:rPr lang="en-US" sz="1600" b="1" kern="0" dirty="0">
                <a:solidFill>
                  <a:schemeClr val="accent1"/>
                </a:solidFill>
              </a:rPr>
            </a:br>
            <a:r>
              <a:rPr lang="en-US" sz="1600" kern="0" dirty="0"/>
              <a:t>but</a:t>
            </a:r>
            <a:r>
              <a:rPr lang="en-US" sz="1600" b="1" kern="0" dirty="0"/>
              <a:t> </a:t>
            </a:r>
            <a:r>
              <a:rPr lang="en-US" sz="1600" kern="0" dirty="0"/>
              <a:t>does not inhibit BA.1</a:t>
            </a:r>
          </a:p>
          <a:p>
            <a:pPr lvl="2">
              <a:spcBef>
                <a:spcPts val="700"/>
              </a:spcBef>
            </a:pPr>
            <a:r>
              <a:rPr lang="en-US" sz="1400" kern="0" dirty="0"/>
              <a:t>However, FRNT50 was higher by a factor of </a:t>
            </a:r>
            <a:br>
              <a:rPr lang="en-US" sz="1400" kern="0" dirty="0"/>
            </a:br>
            <a:r>
              <a:rPr lang="en-US" sz="1400" kern="0" dirty="0"/>
              <a:t>43.0 to 143.6 for BA.2 than for an ancestral strain</a:t>
            </a:r>
          </a:p>
          <a:p>
            <a:pPr>
              <a:spcBef>
                <a:spcPts val="700"/>
              </a:spcBef>
            </a:pPr>
            <a:r>
              <a:rPr lang="en-US" sz="1800" kern="0" dirty="0" err="1"/>
              <a:t>Tixagevimab</a:t>
            </a:r>
            <a:r>
              <a:rPr lang="en-US" sz="1800" kern="0" dirty="0"/>
              <a:t> + </a:t>
            </a:r>
            <a:r>
              <a:rPr lang="en-US" sz="1800" kern="0" dirty="0" err="1"/>
              <a:t>cilgavimab</a:t>
            </a:r>
            <a:endParaRPr lang="en-US" sz="1800" kern="0" dirty="0"/>
          </a:p>
          <a:p>
            <a:pPr lvl="1">
              <a:spcBef>
                <a:spcPts val="700"/>
              </a:spcBef>
            </a:pPr>
            <a:r>
              <a:rPr lang="en-US" sz="1600" b="1" kern="0" dirty="0">
                <a:solidFill>
                  <a:schemeClr val="accent1"/>
                </a:solidFill>
              </a:rPr>
              <a:t>Retained neutralizing activity against BA.2</a:t>
            </a:r>
          </a:p>
          <a:p>
            <a:pPr marL="0" indent="0">
              <a:spcBef>
                <a:spcPts val="700"/>
              </a:spcBef>
              <a:buNone/>
            </a:pPr>
            <a:endParaRPr lang="en-US" sz="1800" kern="0" dirty="0"/>
          </a:p>
        </p:txBody>
      </p:sp>
      <p:grpSp>
        <p:nvGrpSpPr>
          <p:cNvPr id="15" name="Group 1">
            <a:extLst>
              <a:ext uri="{FF2B5EF4-FFF2-40B4-BE49-F238E27FC236}">
                <a16:creationId xmlns:a16="http://schemas.microsoft.com/office/drawing/2014/main" id="{EEAC2471-CF04-B518-209C-622ED498A88A}"/>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87C45401-8659-BC83-7ADF-369B28D1B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59F97CF6-0743-F449-3C70-2F0872CFA2E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72112996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TACKLE: Tixagevimab/Cilgavimab for </a:t>
            </a:r>
            <a:br>
              <a:rPr lang="en-US" altLang="en-US" dirty="0"/>
            </a:br>
            <a:r>
              <a:rPr lang="en-US" altLang="en-US" dirty="0"/>
              <a:t>Early Outpatient Treatment of COVID-19</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11287"/>
          </a:xfrm>
        </p:spPr>
        <p:txBody>
          <a:bodyPr/>
          <a:lstStyle/>
          <a:p>
            <a:r>
              <a:rPr lang="en-US" altLang="en-US" sz="2000" dirty="0"/>
              <a:t>Randomized, double-blind, placebo-controlled phase III study</a:t>
            </a:r>
          </a:p>
        </p:txBody>
      </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Montgomery. ECCMID 2022. Abstr O0146.</a:t>
            </a:r>
          </a:p>
        </p:txBody>
      </p:sp>
      <p:sp>
        <p:nvSpPr>
          <p:cNvPr id="11" name="Text Box 45">
            <a:extLst>
              <a:ext uri="{FF2B5EF4-FFF2-40B4-BE49-F238E27FC236}">
                <a16:creationId xmlns:a16="http://schemas.microsoft.com/office/drawing/2014/main" id="{2C06B6A0-4F84-DD43-9679-E567628C4D74}"/>
              </a:ext>
            </a:extLst>
          </p:cNvPr>
          <p:cNvSpPr txBox="1">
            <a:spLocks noChangeArrowheads="1"/>
          </p:cNvSpPr>
          <p:nvPr/>
        </p:nvSpPr>
        <p:spPr bwMode="auto">
          <a:xfrm>
            <a:off x="1214439" y="2236986"/>
            <a:ext cx="256857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Nonhospitalized adults with mild to moderate COVID-19 and symptom onset within ≤7 days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903)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49">
            <a:extLst>
              <a:ext uri="{FF2B5EF4-FFF2-40B4-BE49-F238E27FC236}">
                <a16:creationId xmlns:a16="http://schemas.microsoft.com/office/drawing/2014/main" id="{68CC1F19-B3D1-B746-A5FE-4B8339B2C545}"/>
              </a:ext>
            </a:extLst>
          </p:cNvPr>
          <p:cNvSpPr>
            <a:spLocks noChangeArrowheads="1"/>
          </p:cNvSpPr>
          <p:nvPr/>
        </p:nvSpPr>
        <p:spPr bwMode="auto">
          <a:xfrm>
            <a:off x="4633914" y="2080772"/>
            <a:ext cx="379095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Tixagevimab/Cilgavimab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452)</a:t>
            </a:r>
          </a:p>
        </p:txBody>
      </p:sp>
      <p:sp>
        <p:nvSpPr>
          <p:cNvPr id="15" name="Rectangle 50">
            <a:extLst>
              <a:ext uri="{FF2B5EF4-FFF2-40B4-BE49-F238E27FC236}">
                <a16:creationId xmlns:a16="http://schemas.microsoft.com/office/drawing/2014/main" id="{A350C2B7-9D5D-6644-AA84-A3C59C90A200}"/>
              </a:ext>
            </a:extLst>
          </p:cNvPr>
          <p:cNvSpPr>
            <a:spLocks noChangeArrowheads="1"/>
          </p:cNvSpPr>
          <p:nvPr/>
        </p:nvSpPr>
        <p:spPr bwMode="auto">
          <a:xfrm>
            <a:off x="4633914" y="3025335"/>
            <a:ext cx="3790950"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451)</a:t>
            </a:r>
          </a:p>
        </p:txBody>
      </p:sp>
      <p:sp>
        <p:nvSpPr>
          <p:cNvPr id="18" name="Line 53">
            <a:extLst>
              <a:ext uri="{FF2B5EF4-FFF2-40B4-BE49-F238E27FC236}">
                <a16:creationId xmlns:a16="http://schemas.microsoft.com/office/drawing/2014/main" id="{D056D37F-A5EC-1849-BB79-3474B005C820}"/>
              </a:ext>
            </a:extLst>
          </p:cNvPr>
          <p:cNvSpPr>
            <a:spLocks noChangeShapeType="1"/>
          </p:cNvSpPr>
          <p:nvPr/>
        </p:nvSpPr>
        <p:spPr bwMode="auto">
          <a:xfrm>
            <a:off x="3897314" y="303327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Line 54">
            <a:extLst>
              <a:ext uri="{FF2B5EF4-FFF2-40B4-BE49-F238E27FC236}">
                <a16:creationId xmlns:a16="http://schemas.microsoft.com/office/drawing/2014/main" id="{DA7AA5CC-2313-A945-AEB9-17791FD75160}"/>
              </a:ext>
            </a:extLst>
          </p:cNvPr>
          <p:cNvSpPr>
            <a:spLocks noChangeShapeType="1"/>
          </p:cNvSpPr>
          <p:nvPr/>
        </p:nvSpPr>
        <p:spPr bwMode="auto">
          <a:xfrm flipV="1">
            <a:off x="3897314" y="243319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3">
            <a:extLst>
              <a:ext uri="{FF2B5EF4-FFF2-40B4-BE49-F238E27FC236}">
                <a16:creationId xmlns:a16="http://schemas.microsoft.com/office/drawing/2014/main" id="{D62F8CD0-E0F9-1D40-BB8A-676BE530F283}"/>
              </a:ext>
            </a:extLst>
          </p:cNvPr>
          <p:cNvSpPr txBox="1">
            <a:spLocks noChangeArrowheads="1"/>
          </p:cNvSpPr>
          <p:nvPr/>
        </p:nvSpPr>
        <p:spPr bwMode="auto">
          <a:xfrm>
            <a:off x="657235" y="3978515"/>
            <a:ext cx="10877529" cy="41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Efficacy: composite of either severe COVID-19 or death from any cause through Day 29</a:t>
            </a:r>
          </a:p>
          <a:p>
            <a:pPr lvl="2" indent="-285750">
              <a:buClr>
                <a:srgbClr val="000000"/>
              </a:buClr>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COVID-19: minimum of either pneumonia (fever, cough, tachypnea, or dyspnea and </a:t>
            </a:r>
            <a:b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lung infiltrates) or hypoxemia (oxygen saturation &lt;90% in room air and/or severe respiratory distress), plus a WHO clinical progression scale score of ≥5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adverse event incidence, serious adverse events, and adverse events of special interest</a:t>
            </a:r>
          </a:p>
        </p:txBody>
      </p:sp>
      <p:sp>
        <p:nvSpPr>
          <p:cNvPr id="16" name="TextBox 15">
            <a:extLst>
              <a:ext uri="{FF2B5EF4-FFF2-40B4-BE49-F238E27FC236}">
                <a16:creationId xmlns:a16="http://schemas.microsoft.com/office/drawing/2014/main" id="{745D7430-7B48-4E0C-96E0-FDEA3D634C8A}"/>
              </a:ext>
            </a:extLst>
          </p:cNvPr>
          <p:cNvSpPr txBox="1"/>
          <p:nvPr/>
        </p:nvSpPr>
        <p:spPr bwMode="auto">
          <a:xfrm>
            <a:off x="4627766" y="3736887"/>
            <a:ext cx="3905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*Given as two 3-mL IM injections.</a:t>
            </a:r>
          </a:p>
        </p:txBody>
      </p:sp>
      <p:grpSp>
        <p:nvGrpSpPr>
          <p:cNvPr id="23" name="Group 1">
            <a:extLst>
              <a:ext uri="{FF2B5EF4-FFF2-40B4-BE49-F238E27FC236}">
                <a16:creationId xmlns:a16="http://schemas.microsoft.com/office/drawing/2014/main" id="{D374A0D6-994D-4840-5001-9E7A0986A8F8}"/>
              </a:ext>
            </a:extLst>
          </p:cNvPr>
          <p:cNvGrpSpPr>
            <a:grpSpLocks/>
          </p:cNvGrpSpPr>
          <p:nvPr/>
        </p:nvGrpSpPr>
        <p:grpSpPr bwMode="auto">
          <a:xfrm>
            <a:off x="9392911" y="6213768"/>
            <a:ext cx="2488502" cy="449064"/>
            <a:chOff x="9602074" y="3550251"/>
            <a:chExt cx="2488502" cy="449257"/>
          </a:xfrm>
        </p:grpSpPr>
        <p:pic>
          <p:nvPicPr>
            <p:cNvPr id="24" name="Picture 23">
              <a:extLst>
                <a:ext uri="{FF2B5EF4-FFF2-40B4-BE49-F238E27FC236}">
                  <a16:creationId xmlns:a16="http://schemas.microsoft.com/office/drawing/2014/main" id="{A7C112EC-39EF-89EE-7393-A76CCC33B1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35ADF2F0-CCD8-3C6F-131A-A77F96996A1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38203980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TACKLE: Reduction in Severe COVID-19 or </a:t>
            </a:r>
            <a:br>
              <a:rPr lang="en-US" altLang="en-US" dirty="0"/>
            </a:br>
            <a:r>
              <a:rPr lang="en-US" altLang="en-US" dirty="0"/>
              <a:t>Death With Tixagevimab/Cilgavimab </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11287"/>
          </a:xfrm>
        </p:spPr>
        <p:txBody>
          <a:bodyPr/>
          <a:lstStyle/>
          <a:p>
            <a:r>
              <a:rPr lang="en-US" altLang="en-US" sz="2000" b="0" kern="0" dirty="0"/>
              <a:t>89.6% of individuals had high risk of progression to severe COVID-19</a:t>
            </a:r>
          </a:p>
          <a:p>
            <a:r>
              <a:rPr lang="en-US" altLang="en-US" sz="2000" dirty="0"/>
              <a:t>Tixagevimab/cilgavimab </a:t>
            </a:r>
            <a:r>
              <a:rPr lang="en-US" altLang="en-US" sz="2000" b="1" dirty="0">
                <a:solidFill>
                  <a:schemeClr val="accent3"/>
                </a:solidFill>
              </a:rPr>
              <a:t>reduced the risk of developing severe COVID-19 or death by 50%</a:t>
            </a:r>
            <a:r>
              <a:rPr lang="en-US" altLang="en-US" sz="2000" dirty="0"/>
              <a:t> vs placebo when administered within ≤7 days of symptom onset (</a:t>
            </a:r>
            <a:r>
              <a:rPr lang="en-US" altLang="en-US" sz="2000" i="1" dirty="0"/>
              <a:t>P </a:t>
            </a:r>
            <a:r>
              <a:rPr lang="en-US" altLang="en-US" sz="2000" dirty="0"/>
              <a:t>= .010)</a:t>
            </a:r>
          </a:p>
          <a:p>
            <a:pPr lvl="1"/>
            <a:r>
              <a:rPr lang="en-US" altLang="en-US" sz="2000" dirty="0"/>
              <a:t>Earlier treatment initiation led to </a:t>
            </a:r>
            <a:r>
              <a:rPr lang="en-US" altLang="en-US" sz="2000" b="1" dirty="0"/>
              <a:t>even greater risk reduction</a:t>
            </a:r>
          </a:p>
          <a:p>
            <a:pPr lvl="1"/>
            <a:endParaRPr lang="en-US" altLang="en-US" sz="2000" dirty="0"/>
          </a:p>
        </p:txBody>
      </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Montgomery. ECCMID 2022. Abstr O0146.</a:t>
            </a:r>
          </a:p>
        </p:txBody>
      </p:sp>
      <p:graphicFrame>
        <p:nvGraphicFramePr>
          <p:cNvPr id="11" name="Group 32">
            <a:extLst>
              <a:ext uri="{FF2B5EF4-FFF2-40B4-BE49-F238E27FC236}">
                <a16:creationId xmlns:a16="http://schemas.microsoft.com/office/drawing/2014/main" id="{B06B902D-B526-4E2C-B158-821EF55C424E}"/>
              </a:ext>
            </a:extLst>
          </p:cNvPr>
          <p:cNvGraphicFramePr>
            <a:graphicFrameLocks noGrp="1"/>
          </p:cNvGraphicFramePr>
          <p:nvPr/>
        </p:nvGraphicFramePr>
        <p:xfrm>
          <a:off x="720725" y="3281719"/>
          <a:ext cx="10267688" cy="2926208"/>
        </p:xfrm>
        <a:graphic>
          <a:graphicData uri="http://schemas.openxmlformats.org/drawingml/2006/table">
            <a:tbl>
              <a:tblPr/>
              <a:tblGrid>
                <a:gridCol w="5275015">
                  <a:extLst>
                    <a:ext uri="{9D8B030D-6E8A-4147-A177-3AD203B41FA5}">
                      <a16:colId xmlns:a16="http://schemas.microsoft.com/office/drawing/2014/main" val="20000"/>
                    </a:ext>
                  </a:extLst>
                </a:gridCol>
                <a:gridCol w="4992673">
                  <a:extLst>
                    <a:ext uri="{9D8B030D-6E8A-4147-A177-3AD203B41FA5}">
                      <a16:colId xmlns:a16="http://schemas.microsoft.com/office/drawing/2014/main" val="20001"/>
                    </a:ext>
                  </a:extLst>
                </a:gridCol>
              </a:tblGrid>
              <a:tr h="4042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Days From Symptom Onset at Randomization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Relative Risk Reduction, % (95% CI) Tixagevimab/Cilgavimab vs Placebo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21787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(9-98)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4824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(37-93)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82058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(31-84)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3885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(30-82)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599304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(15-71)</a:t>
                      </a:r>
                    </a:p>
                  </a:txBody>
                  <a:tcPr marL="121881" marR="121881"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1040251"/>
                  </a:ext>
                </a:extLst>
              </a:tr>
            </a:tbl>
          </a:graphicData>
        </a:graphic>
      </p:graphicFrame>
      <p:grpSp>
        <p:nvGrpSpPr>
          <p:cNvPr id="15" name="Group 1">
            <a:extLst>
              <a:ext uri="{FF2B5EF4-FFF2-40B4-BE49-F238E27FC236}">
                <a16:creationId xmlns:a16="http://schemas.microsoft.com/office/drawing/2014/main" id="{5D1F205B-F0DF-A6F8-04E7-E10CB5FB037F}"/>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75112D77-0E11-3887-4BBA-8014D395EA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38664C44-3431-FBF8-CB5E-15BF9FB7C96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037797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TACKLE: Tixagevimab/Cilgavimab Safety</a:t>
            </a:r>
          </a:p>
        </p:txBody>
      </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Montgomery. ECCMID 2022. Abstr O0146.</a:t>
            </a:r>
          </a:p>
        </p:txBody>
      </p:sp>
      <p:graphicFrame>
        <p:nvGraphicFramePr>
          <p:cNvPr id="16" name="Group 32">
            <a:extLst>
              <a:ext uri="{FF2B5EF4-FFF2-40B4-BE49-F238E27FC236}">
                <a16:creationId xmlns:a16="http://schemas.microsoft.com/office/drawing/2014/main" id="{5D38560A-43BB-B541-AA66-6C40D212C43A}"/>
              </a:ext>
            </a:extLst>
          </p:cNvPr>
          <p:cNvGraphicFramePr>
            <a:graphicFrameLocks noGrp="1"/>
          </p:cNvGraphicFramePr>
          <p:nvPr/>
        </p:nvGraphicFramePr>
        <p:xfrm>
          <a:off x="720725" y="1600200"/>
          <a:ext cx="10761663" cy="3474848"/>
        </p:xfrm>
        <a:graphic>
          <a:graphicData uri="http://schemas.openxmlformats.org/drawingml/2006/table">
            <a:tbl>
              <a:tblPr/>
              <a:tblGrid>
                <a:gridCol w="4398379">
                  <a:extLst>
                    <a:ext uri="{9D8B030D-6E8A-4147-A177-3AD203B41FA5}">
                      <a16:colId xmlns:a16="http://schemas.microsoft.com/office/drawing/2014/main" val="20000"/>
                    </a:ext>
                  </a:extLst>
                </a:gridCol>
                <a:gridCol w="3181642">
                  <a:extLst>
                    <a:ext uri="{9D8B030D-6E8A-4147-A177-3AD203B41FA5}">
                      <a16:colId xmlns:a16="http://schemas.microsoft.com/office/drawing/2014/main" val="20001"/>
                    </a:ext>
                  </a:extLst>
                </a:gridCol>
                <a:gridCol w="3181642">
                  <a:extLst>
                    <a:ext uri="{9D8B030D-6E8A-4147-A177-3AD203B41FA5}">
                      <a16:colId xmlns:a16="http://schemas.microsoft.com/office/drawing/2014/main" val="1224784260"/>
                    </a:ext>
                  </a:extLst>
                </a:gridCol>
              </a:tblGrid>
              <a:tr h="40429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Adverse Event,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Tixagevimab/Cilgavimab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452)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451)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Mild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521787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Moderate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4824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adverse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82058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Likely 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3885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adverse event of special interest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599304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1040251"/>
                  </a:ext>
                </a:extLst>
              </a:tr>
            </a:tbl>
          </a:graphicData>
        </a:graphic>
      </p:graphicFrame>
      <p:grpSp>
        <p:nvGrpSpPr>
          <p:cNvPr id="14" name="Group 1">
            <a:extLst>
              <a:ext uri="{FF2B5EF4-FFF2-40B4-BE49-F238E27FC236}">
                <a16:creationId xmlns:a16="http://schemas.microsoft.com/office/drawing/2014/main" id="{73B0754F-4D88-EEB9-C7E3-4855FB178DE2}"/>
              </a:ext>
            </a:extLst>
          </p:cNvPr>
          <p:cNvGrpSpPr>
            <a:grpSpLocks/>
          </p:cNvGrpSpPr>
          <p:nvPr/>
        </p:nvGrpSpPr>
        <p:grpSpPr bwMode="auto">
          <a:xfrm>
            <a:off x="9392911" y="6213768"/>
            <a:ext cx="2488502" cy="449064"/>
            <a:chOff x="9602074" y="3550251"/>
            <a:chExt cx="2488502" cy="449257"/>
          </a:xfrm>
        </p:grpSpPr>
        <p:pic>
          <p:nvPicPr>
            <p:cNvPr id="15" name="Picture 14">
              <a:extLst>
                <a:ext uri="{FF2B5EF4-FFF2-40B4-BE49-F238E27FC236}">
                  <a16:creationId xmlns:a16="http://schemas.microsoft.com/office/drawing/2014/main" id="{E0946EFA-A471-8301-092B-4D59C7F0C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0FC845A7-97A8-C110-A26B-E74920A17B9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753955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75DE4-8A5D-45C1-A15A-165EC9803508}"/>
              </a:ext>
            </a:extLst>
          </p:cNvPr>
          <p:cNvSpPr>
            <a:spLocks noGrp="1"/>
          </p:cNvSpPr>
          <p:nvPr>
            <p:ph type="title"/>
          </p:nvPr>
        </p:nvSpPr>
        <p:spPr/>
        <p:txBody>
          <a:bodyPr/>
          <a:lstStyle/>
          <a:p>
            <a:r>
              <a:rPr lang="en-US" dirty="0"/>
              <a:t>Postexposure Prophylaxis</a:t>
            </a:r>
            <a:br>
              <a:rPr lang="en-US" dirty="0"/>
            </a:br>
            <a:r>
              <a:rPr lang="en-US" dirty="0"/>
              <a:t>(Data Collected Pre-Omicron)</a:t>
            </a:r>
          </a:p>
        </p:txBody>
      </p:sp>
    </p:spTree>
    <p:extLst>
      <p:ext uri="{BB962C8B-B14F-4D97-AF65-F5344CB8AC3E}">
        <p14:creationId xmlns:p14="http://schemas.microsoft.com/office/powerpoint/2010/main" val="25351957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2803-AA99-4CA4-93C2-E7DD1AFDBDBF}"/>
              </a:ext>
            </a:extLst>
          </p:cNvPr>
          <p:cNvSpPr>
            <a:spLocks noGrp="1"/>
          </p:cNvSpPr>
          <p:nvPr>
            <p:ph type="title"/>
          </p:nvPr>
        </p:nvSpPr>
        <p:spPr/>
        <p:txBody>
          <a:bodyPr/>
          <a:lstStyle/>
          <a:p>
            <a:r>
              <a:rPr lang="en-US" dirty="0"/>
              <a:t>BLAZE-2: Bamlanivimab in Skilled Nursing and </a:t>
            </a:r>
            <a:br>
              <a:rPr lang="en-US" dirty="0"/>
            </a:br>
            <a:r>
              <a:rPr lang="en-US" dirty="0"/>
              <a:t>Assisted Living Facilities With COVID-19 Exposure</a:t>
            </a:r>
          </a:p>
        </p:txBody>
      </p:sp>
      <p:sp>
        <p:nvSpPr>
          <p:cNvPr id="3" name="Content Placeholder 2">
            <a:extLst>
              <a:ext uri="{FF2B5EF4-FFF2-40B4-BE49-F238E27FC236}">
                <a16:creationId xmlns:a16="http://schemas.microsoft.com/office/drawing/2014/main" id="{F50D710D-883B-40D7-AAC0-0BAAAF0C1C04}"/>
              </a:ext>
            </a:extLst>
          </p:cNvPr>
          <p:cNvSpPr>
            <a:spLocks noGrp="1"/>
          </p:cNvSpPr>
          <p:nvPr>
            <p:ph sz="half" idx="1"/>
          </p:nvPr>
        </p:nvSpPr>
        <p:spPr>
          <a:xfrm>
            <a:off x="601820" y="1510730"/>
            <a:ext cx="5309278" cy="809896"/>
          </a:xfrm>
        </p:spPr>
        <p:txBody>
          <a:bodyPr/>
          <a:lstStyle/>
          <a:p>
            <a:r>
              <a:rPr lang="en-US" sz="2200" dirty="0"/>
              <a:t>Randomized, double-blind, </a:t>
            </a:r>
            <a:br>
              <a:rPr lang="en-US" sz="2200" dirty="0"/>
            </a:br>
            <a:r>
              <a:rPr lang="en-US" sz="2200" dirty="0"/>
              <a:t>placebo-controlled phase III trial</a:t>
            </a:r>
            <a:r>
              <a:rPr lang="en-US" sz="2200" baseline="30000" dirty="0"/>
              <a:t>1</a:t>
            </a:r>
          </a:p>
        </p:txBody>
      </p:sp>
      <p:sp>
        <p:nvSpPr>
          <p:cNvPr id="8" name="Content Placeholder 7">
            <a:extLst>
              <a:ext uri="{FF2B5EF4-FFF2-40B4-BE49-F238E27FC236}">
                <a16:creationId xmlns:a16="http://schemas.microsoft.com/office/drawing/2014/main" id="{B195A0AC-B132-46D8-8726-D3E41D953773}"/>
              </a:ext>
            </a:extLst>
          </p:cNvPr>
          <p:cNvSpPr>
            <a:spLocks noGrp="1"/>
          </p:cNvSpPr>
          <p:nvPr>
            <p:ph sz="half" idx="2"/>
          </p:nvPr>
        </p:nvSpPr>
        <p:spPr>
          <a:xfrm>
            <a:off x="6252634" y="1510730"/>
            <a:ext cx="5337546" cy="4679462"/>
          </a:xfrm>
        </p:spPr>
        <p:txBody>
          <a:bodyPr/>
          <a:lstStyle/>
          <a:p>
            <a:r>
              <a:rPr lang="en-US" sz="2200" dirty="0"/>
              <a:t>Mild or worse COVID-19 in the resident prevention population:</a:t>
            </a:r>
          </a:p>
          <a:p>
            <a:pPr lvl="1"/>
            <a:r>
              <a:rPr lang="en-US" sz="2000" dirty="0"/>
              <a:t>8.8% in the bamlanivimab arm</a:t>
            </a:r>
          </a:p>
          <a:p>
            <a:pPr lvl="1"/>
            <a:r>
              <a:rPr lang="en-US" sz="2000" dirty="0"/>
              <a:t>22.5% in the placebo arm</a:t>
            </a:r>
          </a:p>
          <a:p>
            <a:r>
              <a:rPr lang="en-US" sz="2200" dirty="0"/>
              <a:t>Mild or worse COVID-19 in the staff prevention population</a:t>
            </a:r>
          </a:p>
          <a:p>
            <a:pPr lvl="1"/>
            <a:r>
              <a:rPr lang="en-US" sz="2000" dirty="0"/>
              <a:t>8.4% in the bamlanivimab arm</a:t>
            </a:r>
          </a:p>
          <a:p>
            <a:pPr lvl="1"/>
            <a:r>
              <a:rPr lang="en-US" sz="2000" dirty="0"/>
              <a:t>12.2% in the placebo arm</a:t>
            </a:r>
          </a:p>
        </p:txBody>
      </p:sp>
      <p:grpSp>
        <p:nvGrpSpPr>
          <p:cNvPr id="4" name="Group 1">
            <a:extLst>
              <a:ext uri="{FF2B5EF4-FFF2-40B4-BE49-F238E27FC236}">
                <a16:creationId xmlns:a16="http://schemas.microsoft.com/office/drawing/2014/main" id="{E7E79E37-5B43-4219-83C6-099BA42D6500}"/>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93A04B10-3BBD-4F7D-88AE-C7BA1EDF629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10959BAD-9467-4061-B814-6623F5F5AF6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45">
            <a:extLst>
              <a:ext uri="{FF2B5EF4-FFF2-40B4-BE49-F238E27FC236}">
                <a16:creationId xmlns:a16="http://schemas.microsoft.com/office/drawing/2014/main" id="{BC623D20-47AE-447B-994D-FBCE52B09B9A}"/>
              </a:ext>
            </a:extLst>
          </p:cNvPr>
          <p:cNvSpPr txBox="1">
            <a:spLocks noChangeArrowheads="1"/>
          </p:cNvSpPr>
          <p:nvPr/>
        </p:nvSpPr>
        <p:spPr bwMode="auto">
          <a:xfrm>
            <a:off x="266700" y="2640367"/>
            <a:ext cx="2439147"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Residents and staff of 74 skilled nursing and assisted living facilities with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confirmed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SARS-CoV-2 index case</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US" altLang="en-US" sz="1800" b="0" dirty="0">
                <a:solidFill>
                  <a:srgbClr val="000000"/>
                </a:solidFill>
                <a:latin typeface="Calibri" panose="020F0502020204030204" pitchFamily="34" charset="0"/>
                <a:cs typeface="Arial" panose="020B0604020202020204" pitchFamily="34" charset="0"/>
              </a:rPr>
              <a:t>1175</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2" name="Rectangle 49">
            <a:extLst>
              <a:ext uri="{FF2B5EF4-FFF2-40B4-BE49-F238E27FC236}">
                <a16:creationId xmlns:a16="http://schemas.microsoft.com/office/drawing/2014/main" id="{BE968AF6-8C91-43C8-B586-9C918BA6FB86}"/>
              </a:ext>
            </a:extLst>
          </p:cNvPr>
          <p:cNvSpPr>
            <a:spLocks noChangeArrowheads="1"/>
          </p:cNvSpPr>
          <p:nvPr/>
        </p:nvSpPr>
        <p:spPr bwMode="auto">
          <a:xfrm>
            <a:off x="3114137" y="2586116"/>
            <a:ext cx="2796661" cy="90929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Bamlanivimab</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4200 mg IV</a:t>
            </a:r>
          </a:p>
          <a:p>
            <a:pPr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(n = 588)*</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50">
            <a:extLst>
              <a:ext uri="{FF2B5EF4-FFF2-40B4-BE49-F238E27FC236}">
                <a16:creationId xmlns:a16="http://schemas.microsoft.com/office/drawing/2014/main" id="{268BB3F7-058F-4E36-AE83-5602D50DE1D0}"/>
              </a:ext>
            </a:extLst>
          </p:cNvPr>
          <p:cNvSpPr>
            <a:spLocks noChangeArrowheads="1"/>
          </p:cNvSpPr>
          <p:nvPr/>
        </p:nvSpPr>
        <p:spPr bwMode="auto">
          <a:xfrm>
            <a:off x="3114137" y="3636599"/>
            <a:ext cx="2796661" cy="909292"/>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800" b="1" dirty="0">
                <a:solidFill>
                  <a:srgbClr val="FFFFFF"/>
                </a:solidFill>
                <a:latin typeface="Calibri" panose="020F0502020204030204" pitchFamily="34" charset="0"/>
                <a:cs typeface="Arial" panose="020B0604020202020204" pitchFamily="34" charset="0"/>
              </a:rPr>
              <a:t>(n = 587)</a:t>
            </a:r>
            <a:r>
              <a:rPr lang="en-US" altLang="en-US" sz="1800" b="1" baseline="30000" dirty="0">
                <a:solidFill>
                  <a:srgbClr val="FFFFFF"/>
                </a:solidFill>
                <a:latin typeface="Calibri" panose="020F0502020204030204" pitchFamily="34" charset="0"/>
                <a:cs typeface="Arial" panose="020B0604020202020204" pitchFamily="34" charset="0"/>
              </a:rPr>
              <a:t>†</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Line 53">
            <a:extLst>
              <a:ext uri="{FF2B5EF4-FFF2-40B4-BE49-F238E27FC236}">
                <a16:creationId xmlns:a16="http://schemas.microsoft.com/office/drawing/2014/main" id="{75E140FC-E794-48A3-B1F8-21E817F84B38}"/>
              </a:ext>
            </a:extLst>
          </p:cNvPr>
          <p:cNvSpPr>
            <a:spLocks noChangeShapeType="1"/>
          </p:cNvSpPr>
          <p:nvPr/>
        </p:nvSpPr>
        <p:spPr bwMode="auto">
          <a:xfrm>
            <a:off x="2566012" y="3732470"/>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FA94B6A9-19FC-43A4-9838-F7173ECEF2D2}"/>
              </a:ext>
            </a:extLst>
          </p:cNvPr>
          <p:cNvSpPr>
            <a:spLocks noChangeShapeType="1"/>
          </p:cNvSpPr>
          <p:nvPr/>
        </p:nvSpPr>
        <p:spPr bwMode="auto">
          <a:xfrm flipV="1">
            <a:off x="2585964" y="2960245"/>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D7642CB8-89BD-4A99-8D92-4A96A59AF8B4}"/>
              </a:ext>
            </a:extLst>
          </p:cNvPr>
          <p:cNvSpPr txBox="1">
            <a:spLocks noChangeArrowheads="1"/>
          </p:cNvSpPr>
          <p:nvPr/>
        </p:nvSpPr>
        <p:spPr bwMode="auto">
          <a:xfrm>
            <a:off x="412750" y="6365685"/>
            <a:ext cx="873124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Cohen. JAMA. 2021;326:46. 2. Bamlanivimab and Etesevimab. EUA Fact Sheet for Healthcare Providers. Last updated January 24, 2022. </a:t>
            </a:r>
          </a:p>
        </p:txBody>
      </p:sp>
      <p:sp>
        <p:nvSpPr>
          <p:cNvPr id="22" name="Content Placeholder 2">
            <a:extLst>
              <a:ext uri="{FF2B5EF4-FFF2-40B4-BE49-F238E27FC236}">
                <a16:creationId xmlns:a16="http://schemas.microsoft.com/office/drawing/2014/main" id="{F50D710D-883B-40D7-AAC0-0BAAAF0C1C04}"/>
              </a:ext>
            </a:extLst>
          </p:cNvPr>
          <p:cNvSpPr txBox="1">
            <a:spLocks/>
          </p:cNvSpPr>
          <p:nvPr/>
        </p:nvSpPr>
        <p:spPr bwMode="auto">
          <a:xfrm>
            <a:off x="6280902" y="5207015"/>
            <a:ext cx="5309278" cy="659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200" dirty="0"/>
              <a:t>Relative risk reduction of SARS-CoV-2 infection was 57% (OR: 0.43; </a:t>
            </a:r>
            <a:r>
              <a:rPr lang="en-US" sz="2200" i="1" dirty="0"/>
              <a:t>P</a:t>
            </a:r>
            <a:r>
              <a:rPr lang="en-US" sz="2200" dirty="0"/>
              <a:t> &lt;.001)</a:t>
            </a:r>
            <a:endParaRPr lang="en-US" sz="1600" dirty="0"/>
          </a:p>
        </p:txBody>
      </p:sp>
      <p:sp>
        <p:nvSpPr>
          <p:cNvPr id="7" name="TextBox 6">
            <a:extLst>
              <a:ext uri="{FF2B5EF4-FFF2-40B4-BE49-F238E27FC236}">
                <a16:creationId xmlns:a16="http://schemas.microsoft.com/office/drawing/2014/main" id="{7476B137-7479-4366-961D-527498DCD7EB}"/>
              </a:ext>
            </a:extLst>
          </p:cNvPr>
          <p:cNvSpPr txBox="1"/>
          <p:nvPr/>
        </p:nvSpPr>
        <p:spPr bwMode="auto">
          <a:xfrm>
            <a:off x="3011594" y="4637796"/>
            <a:ext cx="30277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*484 SARS-CoV-2 RT-PCR negative at baseline</a:t>
            </a:r>
          </a:p>
          <a:p>
            <a:pPr algn="l">
              <a:lnSpc>
                <a:spcPct val="100000"/>
              </a:lnSpc>
              <a:spcBef>
                <a:spcPts val="0"/>
              </a:spcBef>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482 SARS-CoV-2 RT-PCR negative at baseline</a:t>
            </a:r>
          </a:p>
        </p:txBody>
      </p:sp>
      <p:sp>
        <p:nvSpPr>
          <p:cNvPr id="9" name="TextBox 8">
            <a:extLst>
              <a:ext uri="{FF2B5EF4-FFF2-40B4-BE49-F238E27FC236}">
                <a16:creationId xmlns:a16="http://schemas.microsoft.com/office/drawing/2014/main" id="{9C442333-526D-4114-976D-A9D11F8B44F3}"/>
              </a:ext>
            </a:extLst>
          </p:cNvPr>
          <p:cNvSpPr txBox="1"/>
          <p:nvPr/>
        </p:nvSpPr>
        <p:spPr bwMode="auto">
          <a:xfrm>
            <a:off x="609759" y="5165356"/>
            <a:ext cx="521230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i="1" dirty="0">
                <a:solidFill>
                  <a:schemeClr val="bg1"/>
                </a:solidFill>
                <a:latin typeface="Calibri" panose="020F0502020204030204" pitchFamily="34" charset="0"/>
              </a:rPr>
              <a:t>Although this study only evaluated dosing with bamlanivimab monotherapy, it is reasonable to expect that bamlanivimab plus etesevimab may be safe and effective for postexposure prophylaxis</a:t>
            </a:r>
            <a:r>
              <a:rPr lang="en-US" b="0" i="1" baseline="30000" dirty="0">
                <a:solidFill>
                  <a:schemeClr val="bg1"/>
                </a:solidFill>
                <a:latin typeface="Calibri" panose="020F0502020204030204" pitchFamily="34" charset="0"/>
              </a:rPr>
              <a:t>2</a:t>
            </a:r>
          </a:p>
        </p:txBody>
      </p:sp>
    </p:spTree>
    <p:extLst>
      <p:ext uri="{BB962C8B-B14F-4D97-AF65-F5344CB8AC3E}">
        <p14:creationId xmlns:p14="http://schemas.microsoft.com/office/powerpoint/2010/main" val="30026965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FDA EUA for Bamlanivimab Plus Etesevimab: </a:t>
            </a:r>
            <a:br>
              <a:rPr lang="en-US" dirty="0"/>
            </a:br>
            <a:r>
              <a:rPr lang="en-US" dirty="0"/>
              <a:t>Postexposure Prophylaxis</a:t>
            </a:r>
          </a:p>
        </p:txBody>
      </p:sp>
      <p:sp>
        <p:nvSpPr>
          <p:cNvPr id="7" name="Rectangle: Rounded Corners 6">
            <a:extLst>
              <a:ext uri="{FF2B5EF4-FFF2-40B4-BE49-F238E27FC236}">
                <a16:creationId xmlns:a16="http://schemas.microsoft.com/office/drawing/2014/main" id="{6FBD69AF-E732-45B9-99AB-B1B2160B4AA3}"/>
              </a:ext>
            </a:extLst>
          </p:cNvPr>
          <p:cNvSpPr/>
          <p:nvPr/>
        </p:nvSpPr>
        <p:spPr bwMode="auto">
          <a:xfrm>
            <a:off x="1341120" y="1600199"/>
            <a:ext cx="9509760" cy="1828801"/>
          </a:xfrm>
          <a:prstGeom prst="round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 permit the emergency use of the unapproved products bamlanivimab and etesevimab administered together in </a:t>
            </a:r>
            <a:r>
              <a:rPr kumimoji="0" lang="en-US" sz="24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adults and pediatric patients, including neonates</a:t>
            </a: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for </a:t>
            </a:r>
            <a:r>
              <a:rPr kumimoji="0" lang="en-US" sz="2400" b="1"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postexposure prophylaxis of COVID-19 </a:t>
            </a: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 individuals who are at </a:t>
            </a:r>
            <a:r>
              <a:rPr kumimoji="0" lang="en-US" sz="240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high risk of progression to severe COVID-19, including hospitalization or death</a:t>
            </a:r>
            <a:r>
              <a:rPr lang="en-US" sz="2400" i="1" dirty="0">
                <a:solidFill>
                  <a:srgbClr val="FFFFFF"/>
                </a:solidFill>
                <a:latin typeface="Calibri" panose="020F0502020204030204" pitchFamily="34" charset="0"/>
                <a:cs typeface="Arial" panose="020B0604020202020204" pitchFamily="34" charset="0"/>
              </a:rPr>
              <a:t> . . .</a:t>
            </a:r>
            <a:r>
              <a:rPr kumimoji="0" lang="en-US" sz="24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sz="24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Bamlanivimab and Etesevimab. EUA Fact Sheet for Healthcare Providers. Last updated January 24, 2022.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15559CCE-2686-4FAB-96B2-98A90926BD80}"/>
              </a:ext>
            </a:extLst>
          </p:cNvPr>
          <p:cNvSpPr txBox="1"/>
          <p:nvPr/>
        </p:nvSpPr>
        <p:spPr bwMode="auto">
          <a:xfrm>
            <a:off x="624282" y="3477149"/>
            <a:ext cx="10943435"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200" b="0" dirty="0">
                <a:solidFill>
                  <a:schemeClr val="bg1"/>
                </a:solidFill>
                <a:latin typeface="Calibri" panose="020F0502020204030204" pitchFamily="34" charset="0"/>
              </a:rPr>
              <a:t>Bamlanivimab and etesevimab must be diluted and </a:t>
            </a:r>
            <a:r>
              <a:rPr lang="en-US" sz="2200" b="1" dirty="0">
                <a:solidFill>
                  <a:schemeClr val="bg1"/>
                </a:solidFill>
                <a:latin typeface="Calibri" panose="020F0502020204030204" pitchFamily="34" charset="0"/>
              </a:rPr>
              <a:t>administered together </a:t>
            </a:r>
            <a:r>
              <a:rPr lang="en-US" sz="2200" b="0" dirty="0">
                <a:solidFill>
                  <a:schemeClr val="bg1"/>
                </a:solidFill>
                <a:latin typeface="Calibri" panose="020F0502020204030204" pitchFamily="34" charset="0"/>
              </a:rPr>
              <a:t>as a </a:t>
            </a:r>
            <a:br>
              <a:rPr lang="en-US" sz="2200" b="0" dirty="0">
                <a:solidFill>
                  <a:schemeClr val="bg1"/>
                </a:solidFill>
                <a:latin typeface="Calibri" panose="020F0502020204030204" pitchFamily="34" charset="0"/>
              </a:rPr>
            </a:br>
            <a:r>
              <a:rPr lang="en-US" sz="2200" dirty="0">
                <a:solidFill>
                  <a:schemeClr val="bg1"/>
                </a:solidFill>
                <a:latin typeface="Calibri" panose="020F0502020204030204" pitchFamily="34" charset="0"/>
              </a:rPr>
              <a:t>single IV infusion </a:t>
            </a:r>
            <a:r>
              <a:rPr lang="en-US" sz="2200" b="1" dirty="0">
                <a:solidFill>
                  <a:schemeClr val="bg1"/>
                </a:solidFill>
                <a:latin typeface="Calibri" panose="020F0502020204030204" pitchFamily="34" charset="0"/>
              </a:rPr>
              <a:t>as soon as possible following exposure </a:t>
            </a:r>
            <a:r>
              <a:rPr lang="en-US" sz="2200" b="0" dirty="0">
                <a:solidFill>
                  <a:schemeClr val="bg1"/>
                </a:solidFill>
                <a:latin typeface="Calibri" panose="020F0502020204030204" pitchFamily="34" charset="0"/>
              </a:rPr>
              <a:t>to SARS-CoV-2</a:t>
            </a:r>
          </a:p>
          <a:p>
            <a:pPr marL="285750" indent="-285750">
              <a:spcBef>
                <a:spcPct val="50000"/>
              </a:spcBef>
              <a:spcAft>
                <a:spcPct val="0"/>
              </a:spcAft>
              <a:buFont typeface="Wingdings" panose="05000000000000000000" pitchFamily="2" charset="2"/>
              <a:buChar char="§"/>
            </a:pPr>
            <a:r>
              <a:rPr lang="en-US" sz="2200" dirty="0">
                <a:solidFill>
                  <a:schemeClr val="bg1"/>
                </a:solidFill>
                <a:latin typeface="Calibri" panose="020F0502020204030204" pitchFamily="34" charset="0"/>
              </a:rPr>
              <a:t>“</a:t>
            </a:r>
            <a:r>
              <a:rPr lang="en-US" sz="2200" i="1" dirty="0">
                <a:solidFill>
                  <a:schemeClr val="bg1"/>
                </a:solidFill>
                <a:latin typeface="Calibri" panose="020F0502020204030204" pitchFamily="34" charset="0"/>
              </a:rPr>
              <a:t>Bamlanivimab and etesevimab are </a:t>
            </a:r>
            <a:r>
              <a:rPr lang="en-US" sz="2200" b="1" i="1" dirty="0">
                <a:solidFill>
                  <a:schemeClr val="bg1"/>
                </a:solidFill>
                <a:latin typeface="Calibri" panose="020F0502020204030204" pitchFamily="34" charset="0"/>
              </a:rPr>
              <a:t>not</a:t>
            </a:r>
            <a:r>
              <a:rPr lang="en-US" sz="2200" i="1" dirty="0">
                <a:solidFill>
                  <a:schemeClr val="bg1"/>
                </a:solidFill>
                <a:latin typeface="Calibri" panose="020F0502020204030204" pitchFamily="34" charset="0"/>
              </a:rPr>
              <a:t> authorized for post-exposure prophylaxis of </a:t>
            </a:r>
            <a:br>
              <a:rPr lang="en-US" sz="2200" i="1" dirty="0">
                <a:solidFill>
                  <a:schemeClr val="bg1"/>
                </a:solidFill>
                <a:latin typeface="Calibri" panose="020F0502020204030204" pitchFamily="34" charset="0"/>
              </a:rPr>
            </a:br>
            <a:r>
              <a:rPr lang="en-US" sz="2200" i="1" dirty="0">
                <a:solidFill>
                  <a:schemeClr val="bg1"/>
                </a:solidFill>
                <a:latin typeface="Calibri" panose="020F0502020204030204" pitchFamily="34" charset="0"/>
              </a:rPr>
              <a:t>COVID-19 in geographic regions where exposure is likely to have been to a nonsusceptible SARS-CoV-2 variant, based on available information including variant susceptibility to these drugs and regional variant frequency</a:t>
            </a:r>
            <a:r>
              <a:rPr lang="en-US" sz="2200" dirty="0">
                <a:solidFill>
                  <a:schemeClr val="bg1"/>
                </a:solidFill>
                <a:latin typeface="Calibri" panose="020F0502020204030204" pitchFamily="34" charset="0"/>
              </a:rPr>
              <a:t>.”</a:t>
            </a:r>
          </a:p>
          <a:p>
            <a:pPr marL="285750" indent="-285750">
              <a:spcBef>
                <a:spcPct val="50000"/>
              </a:spcBef>
              <a:spcAft>
                <a:spcPct val="0"/>
              </a:spcAft>
              <a:buFont typeface="Wingdings" panose="05000000000000000000" pitchFamily="2" charset="2"/>
              <a:buChar char="§"/>
            </a:pPr>
            <a:endParaRPr lang="en-US" sz="2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382368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2803-AA99-4CA4-93C2-E7DD1AFDBDBF}"/>
              </a:ext>
            </a:extLst>
          </p:cNvPr>
          <p:cNvSpPr>
            <a:spLocks noGrp="1"/>
          </p:cNvSpPr>
          <p:nvPr>
            <p:ph type="title"/>
          </p:nvPr>
        </p:nvSpPr>
        <p:spPr/>
        <p:txBody>
          <a:bodyPr/>
          <a:lstStyle/>
          <a:p>
            <a:r>
              <a:rPr lang="en-US" dirty="0"/>
              <a:t>Casirivimab + Imdevimab to Treat Nonhospitalized Patients With COVID-19 Exposure</a:t>
            </a:r>
          </a:p>
        </p:txBody>
      </p:sp>
      <p:sp>
        <p:nvSpPr>
          <p:cNvPr id="3" name="Content Placeholder 2">
            <a:extLst>
              <a:ext uri="{FF2B5EF4-FFF2-40B4-BE49-F238E27FC236}">
                <a16:creationId xmlns:a16="http://schemas.microsoft.com/office/drawing/2014/main" id="{F50D710D-883B-40D7-AAC0-0BAAAF0C1C04}"/>
              </a:ext>
            </a:extLst>
          </p:cNvPr>
          <p:cNvSpPr>
            <a:spLocks noGrp="1"/>
          </p:cNvSpPr>
          <p:nvPr>
            <p:ph sz="half" idx="1"/>
          </p:nvPr>
        </p:nvSpPr>
        <p:spPr>
          <a:xfrm>
            <a:off x="601820" y="1510730"/>
            <a:ext cx="5309278" cy="809896"/>
          </a:xfrm>
        </p:spPr>
        <p:txBody>
          <a:bodyPr/>
          <a:lstStyle/>
          <a:p>
            <a:r>
              <a:rPr lang="en-US" sz="2200" dirty="0"/>
              <a:t>Randomized, double-blind, </a:t>
            </a:r>
            <a:br>
              <a:rPr lang="en-US" sz="2200" dirty="0"/>
            </a:br>
            <a:r>
              <a:rPr lang="en-US" sz="2200" dirty="0"/>
              <a:t>placebo-controlled phase I-III trial</a:t>
            </a:r>
          </a:p>
        </p:txBody>
      </p:sp>
      <p:sp>
        <p:nvSpPr>
          <p:cNvPr id="8" name="Content Placeholder 7">
            <a:extLst>
              <a:ext uri="{FF2B5EF4-FFF2-40B4-BE49-F238E27FC236}">
                <a16:creationId xmlns:a16="http://schemas.microsoft.com/office/drawing/2014/main" id="{B195A0AC-B132-46D8-8726-D3E41D953773}"/>
              </a:ext>
            </a:extLst>
          </p:cNvPr>
          <p:cNvSpPr>
            <a:spLocks noGrp="1"/>
          </p:cNvSpPr>
          <p:nvPr>
            <p:ph sz="half" idx="2"/>
          </p:nvPr>
        </p:nvSpPr>
        <p:spPr>
          <a:xfrm>
            <a:off x="6252634" y="1510730"/>
            <a:ext cx="5337546" cy="4679462"/>
          </a:xfrm>
        </p:spPr>
        <p:txBody>
          <a:bodyPr/>
          <a:lstStyle/>
          <a:p>
            <a:r>
              <a:rPr lang="en-US" sz="2200" dirty="0"/>
              <a:t>Symptomatic SARS-CoV-2 infection developed in:</a:t>
            </a:r>
          </a:p>
          <a:p>
            <a:pPr lvl="1"/>
            <a:r>
              <a:rPr lang="en-US" sz="2000" dirty="0"/>
              <a:t>11 patients (1.5%) in the </a:t>
            </a:r>
            <a:r>
              <a:rPr lang="en-US" sz="2000" dirty="0" err="1"/>
              <a:t>casirivimab</a:t>
            </a:r>
            <a:r>
              <a:rPr lang="en-US" sz="2000" dirty="0"/>
              <a:t> + imdevimab arm</a:t>
            </a:r>
          </a:p>
          <a:p>
            <a:pPr lvl="1"/>
            <a:r>
              <a:rPr lang="en-US" sz="2000" dirty="0"/>
              <a:t>59 patients (7.8%) in the placebo arm</a:t>
            </a:r>
          </a:p>
          <a:p>
            <a:r>
              <a:rPr lang="en-US" sz="2200" dirty="0"/>
              <a:t>Asymptomatic SARS-CoV-2 infection developed in:</a:t>
            </a:r>
          </a:p>
          <a:p>
            <a:pPr lvl="1"/>
            <a:r>
              <a:rPr lang="en-US" sz="2000" dirty="0"/>
              <a:t>25 patients (3.3%) in the </a:t>
            </a:r>
            <a:r>
              <a:rPr lang="en-US" sz="2000" dirty="0" err="1"/>
              <a:t>casirivimab</a:t>
            </a:r>
            <a:r>
              <a:rPr lang="en-US" sz="2000" dirty="0"/>
              <a:t> + imdevimab arm</a:t>
            </a:r>
          </a:p>
          <a:p>
            <a:pPr lvl="1"/>
            <a:r>
              <a:rPr lang="en-US" sz="2000" dirty="0"/>
              <a:t>48 patients (6.4%) in the placebo arm</a:t>
            </a:r>
          </a:p>
        </p:txBody>
      </p:sp>
      <p:grpSp>
        <p:nvGrpSpPr>
          <p:cNvPr id="4" name="Group 1">
            <a:extLst>
              <a:ext uri="{FF2B5EF4-FFF2-40B4-BE49-F238E27FC236}">
                <a16:creationId xmlns:a16="http://schemas.microsoft.com/office/drawing/2014/main" id="{E7E79E37-5B43-4219-83C6-099BA42D6500}"/>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93A04B10-3BBD-4F7D-88AE-C7BA1EDF629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10959BAD-9467-4061-B814-6623F5F5AF6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45">
            <a:extLst>
              <a:ext uri="{FF2B5EF4-FFF2-40B4-BE49-F238E27FC236}">
                <a16:creationId xmlns:a16="http://schemas.microsoft.com/office/drawing/2014/main" id="{BC623D20-47AE-447B-994D-FBCE52B09B9A}"/>
              </a:ext>
            </a:extLst>
          </p:cNvPr>
          <p:cNvSpPr txBox="1">
            <a:spLocks noChangeArrowheads="1"/>
          </p:cNvSpPr>
          <p:nvPr/>
        </p:nvSpPr>
        <p:spPr bwMode="auto">
          <a:xfrm>
            <a:off x="412751" y="2487967"/>
            <a:ext cx="2204196"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lang="en-US" altLang="en-US" sz="1800" dirty="0">
                <a:solidFill>
                  <a:srgbClr val="000000"/>
                </a:solidFill>
                <a:latin typeface="Calibri" panose="020F0502020204030204" pitchFamily="34" charset="0"/>
                <a:cs typeface="Arial" panose="020B0604020202020204" pitchFamily="34" charset="0"/>
              </a:rPr>
              <a:t>household contact diagnosed with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COVID-19 within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past 96 hr</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US" altLang="en-US" sz="1800" dirty="0">
                <a:solidFill>
                  <a:srgbClr val="000000"/>
                </a:solidFill>
                <a:latin typeface="Calibri" panose="020F0502020204030204" pitchFamily="34" charset="0"/>
                <a:cs typeface="Arial" panose="020B0604020202020204" pitchFamily="34" charset="0"/>
              </a:rPr>
              <a:t>1505</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2" name="Rectangle 49">
            <a:extLst>
              <a:ext uri="{FF2B5EF4-FFF2-40B4-BE49-F238E27FC236}">
                <a16:creationId xmlns:a16="http://schemas.microsoft.com/office/drawing/2014/main" id="{BE968AF6-8C91-43C8-B586-9C918BA6FB86}"/>
              </a:ext>
            </a:extLst>
          </p:cNvPr>
          <p:cNvSpPr>
            <a:spLocks noChangeArrowheads="1"/>
          </p:cNvSpPr>
          <p:nvPr/>
        </p:nvSpPr>
        <p:spPr bwMode="auto">
          <a:xfrm>
            <a:off x="3114137" y="2586116"/>
            <a:ext cx="2796661" cy="90929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Casirivimab + Imdevimab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 g SC</a:t>
            </a:r>
          </a:p>
          <a:p>
            <a:pPr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(n = 753)</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50">
            <a:extLst>
              <a:ext uri="{FF2B5EF4-FFF2-40B4-BE49-F238E27FC236}">
                <a16:creationId xmlns:a16="http://schemas.microsoft.com/office/drawing/2014/main" id="{268BB3F7-058F-4E36-AE83-5602D50DE1D0}"/>
              </a:ext>
            </a:extLst>
          </p:cNvPr>
          <p:cNvSpPr>
            <a:spLocks noChangeArrowheads="1"/>
          </p:cNvSpPr>
          <p:nvPr/>
        </p:nvSpPr>
        <p:spPr bwMode="auto">
          <a:xfrm>
            <a:off x="3114137" y="3636599"/>
            <a:ext cx="2796661" cy="909292"/>
          </a:xfrm>
          <a:prstGeom prst="rect">
            <a:avLst/>
          </a:prstGeom>
          <a:solidFill>
            <a:srgbClr val="E1471D"/>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800" b="1" dirty="0">
                <a:solidFill>
                  <a:srgbClr val="FFFFFF"/>
                </a:solidFill>
                <a:latin typeface="Calibri" panose="020F0502020204030204" pitchFamily="34" charset="0"/>
                <a:cs typeface="Arial" panose="020B0604020202020204" pitchFamily="34" charset="0"/>
              </a:rPr>
              <a:t>(n = 752)</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Line 53">
            <a:extLst>
              <a:ext uri="{FF2B5EF4-FFF2-40B4-BE49-F238E27FC236}">
                <a16:creationId xmlns:a16="http://schemas.microsoft.com/office/drawing/2014/main" id="{75E140FC-E794-48A3-B1F8-21E817F84B38}"/>
              </a:ext>
            </a:extLst>
          </p:cNvPr>
          <p:cNvSpPr>
            <a:spLocks noChangeShapeType="1"/>
          </p:cNvSpPr>
          <p:nvPr/>
        </p:nvSpPr>
        <p:spPr bwMode="auto">
          <a:xfrm>
            <a:off x="2566012" y="3732470"/>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FA94B6A9-19FC-43A4-9838-F7173ECEF2D2}"/>
              </a:ext>
            </a:extLst>
          </p:cNvPr>
          <p:cNvSpPr>
            <a:spLocks noChangeShapeType="1"/>
          </p:cNvSpPr>
          <p:nvPr/>
        </p:nvSpPr>
        <p:spPr bwMode="auto">
          <a:xfrm flipV="1">
            <a:off x="2585964" y="2960245"/>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D7642CB8-89BD-4A99-8D92-4A96A59AF8B4}"/>
              </a:ext>
            </a:extLst>
          </p:cNvPr>
          <p:cNvSpPr txBox="1">
            <a:spLocks noChangeArrowheads="1"/>
          </p:cNvSpPr>
          <p:nvPr/>
        </p:nvSpPr>
        <p:spPr bwMode="auto">
          <a:xfrm>
            <a:off x="412751" y="63656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cs typeface="Arial" panose="020B0604020202020204" pitchFamily="34" charset="0"/>
              </a:rPr>
              <a:t>O’Brien. NEJM. 2021;385:13.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2" name="Content Placeholder 2">
            <a:extLst>
              <a:ext uri="{FF2B5EF4-FFF2-40B4-BE49-F238E27FC236}">
                <a16:creationId xmlns:a16="http://schemas.microsoft.com/office/drawing/2014/main" id="{F50D710D-883B-40D7-AAC0-0BAAAF0C1C04}"/>
              </a:ext>
            </a:extLst>
          </p:cNvPr>
          <p:cNvSpPr txBox="1">
            <a:spLocks/>
          </p:cNvSpPr>
          <p:nvPr/>
        </p:nvSpPr>
        <p:spPr bwMode="auto">
          <a:xfrm>
            <a:off x="601820" y="4437414"/>
            <a:ext cx="5309278" cy="17527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endParaRPr lang="en-US" sz="2200" dirty="0"/>
          </a:p>
          <a:p>
            <a:r>
              <a:rPr lang="en-US" sz="2200" dirty="0"/>
              <a:t>Relative risk reduction of symptomatic or asymptomatic SARS-CoV-2 infection was 66.4% (OR: 0.31; </a:t>
            </a:r>
            <a:r>
              <a:rPr lang="en-US" sz="2200" i="1" dirty="0"/>
              <a:t>P</a:t>
            </a:r>
            <a:r>
              <a:rPr lang="en-US" sz="2200" dirty="0"/>
              <a:t> &lt;.001)</a:t>
            </a:r>
            <a:endParaRPr lang="en-US" sz="1600" dirty="0"/>
          </a:p>
          <a:p>
            <a:endParaRPr lang="en-US" sz="2200" dirty="0"/>
          </a:p>
        </p:txBody>
      </p:sp>
    </p:spTree>
    <p:extLst>
      <p:ext uri="{BB962C8B-B14F-4D97-AF65-F5344CB8AC3E}">
        <p14:creationId xmlns:p14="http://schemas.microsoft.com/office/powerpoint/2010/main" val="13196057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FDA EUA for Casirivimab With Imdevimab: </a:t>
            </a:r>
            <a:br>
              <a:rPr lang="en-US" dirty="0"/>
            </a:br>
            <a:r>
              <a:rPr lang="en-US" dirty="0"/>
              <a:t>Postexposure Prophylaxis</a:t>
            </a:r>
          </a:p>
        </p:txBody>
      </p:sp>
      <p:sp>
        <p:nvSpPr>
          <p:cNvPr id="19" name="Content Placeholder 18"/>
          <p:cNvSpPr>
            <a:spLocks noGrp="1"/>
          </p:cNvSpPr>
          <p:nvPr>
            <p:ph sz="half" idx="2"/>
          </p:nvPr>
        </p:nvSpPr>
        <p:spPr>
          <a:xfrm>
            <a:off x="6155527" y="1510730"/>
            <a:ext cx="5326677" cy="4679462"/>
          </a:xfrm>
        </p:spPr>
        <p:txBody>
          <a:bodyPr/>
          <a:lstStyle/>
          <a:p>
            <a:pPr marL="0" indent="0" algn="ctr">
              <a:buNone/>
            </a:pPr>
            <a:r>
              <a:rPr lang="en-US" sz="2600" dirty="0"/>
              <a:t>Casirivimab with imdevimab “</a:t>
            </a:r>
            <a:r>
              <a:rPr lang="en-US" sz="2600" i="1" dirty="0"/>
              <a:t>is </a:t>
            </a:r>
            <a:r>
              <a:rPr lang="en-US" sz="2600" b="1" i="1" dirty="0"/>
              <a:t>not</a:t>
            </a:r>
            <a:r>
              <a:rPr lang="en-US" sz="2600" i="1" dirty="0"/>
              <a:t> authorized for postexposure prophylaxis of COVID-19 in geographic regions where exposure is likely to have been to a nonsusceptible SARS-CoV-2 variant, based on available information including variant susceptibility to this drug and regional variant frequency</a:t>
            </a:r>
            <a:r>
              <a:rPr lang="en-US" sz="2600" dirty="0"/>
              <a:t>.”</a:t>
            </a: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Casirivimab </a:t>
            </a:r>
            <a:r>
              <a:rPr lang="en-US" altLang="en-US" sz="1200" b="0" spc="-10" noProof="0" dirty="0">
                <a:solidFill>
                  <a:srgbClr val="455560"/>
                </a:solidFill>
                <a:latin typeface="Calibri" panose="020F0502020204030204" pitchFamily="34" charset="0"/>
                <a:cs typeface="Arial" panose="020B0604020202020204" pitchFamily="34" charset="0"/>
              </a:rPr>
              <a:t>With</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Imdevimab</a:t>
            </a:r>
            <a:r>
              <a:rPr lang="en-US" altLang="en-US" sz="1200" b="0" spc="-10" dirty="0">
                <a:solidFill>
                  <a:srgbClr val="455560"/>
                </a:solidFill>
                <a:latin typeface="Calibri" panose="020F0502020204030204" pitchFamily="34" charset="0"/>
                <a:cs typeface="Arial" panose="020B0604020202020204" pitchFamily="34" charset="0"/>
              </a:rPr>
              <a:t>. EUA Fact Sheet for Healthcare Providers. Last updated January 24, 2022.</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20" name="Rectangle 19"/>
          <p:cNvSpPr/>
          <p:nvPr/>
        </p:nvSpPr>
        <p:spPr>
          <a:xfrm>
            <a:off x="709796" y="1609262"/>
            <a:ext cx="5386204" cy="3785652"/>
          </a:xfrm>
          <a:prstGeom prst="rect">
            <a:avLst/>
          </a:prstGeom>
          <a:solidFill>
            <a:srgbClr val="4DA1BB"/>
          </a:solidFill>
        </p:spPr>
        <p:txBody>
          <a:bodyPr wrap="square">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a:ea typeface="+mn-ea"/>
                <a:cs typeface="Calibri"/>
              </a:rPr>
              <a:t>“ . . . permit the emergency use of the unapproved product, </a:t>
            </a:r>
            <a:r>
              <a:rPr kumimoji="0" lang="en-US" sz="2400" b="0" i="1" u="none" strike="noStrike" kern="1200" cap="none" spc="0" normalizeH="0" baseline="0" noProof="0" dirty="0" err="1">
                <a:ln>
                  <a:noFill/>
                </a:ln>
                <a:solidFill>
                  <a:srgbClr val="FFFFFF"/>
                </a:solidFill>
                <a:effectLst/>
                <a:uLnTx/>
                <a:uFillTx/>
                <a:latin typeface="Calibri"/>
                <a:ea typeface="+mn-ea"/>
                <a:cs typeface="Calibri"/>
              </a:rPr>
              <a:t>casirivimab</a:t>
            </a:r>
            <a:r>
              <a:rPr kumimoji="0" lang="en-US" sz="2400" b="0" i="1" u="none" strike="noStrike" kern="1200" cap="none" spc="0" normalizeH="0" baseline="0" noProof="0" dirty="0">
                <a:ln>
                  <a:noFill/>
                </a:ln>
                <a:solidFill>
                  <a:srgbClr val="FFFFFF"/>
                </a:solidFill>
                <a:effectLst/>
                <a:uLnTx/>
                <a:uFillTx/>
                <a:latin typeface="Calibri"/>
                <a:ea typeface="+mn-ea"/>
                <a:cs typeface="Calibri"/>
              </a:rPr>
              <a:t> </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a:ea typeface="+mn-ea"/>
                <a:cs typeface="Calibri"/>
              </a:rPr>
              <a:t>with imdevimab,</a:t>
            </a:r>
            <a:r>
              <a:rPr lang="en-US" sz="2400" i="1" dirty="0">
                <a:solidFill>
                  <a:srgbClr val="FFFFFF"/>
                </a:solidFill>
                <a:latin typeface="Calibri"/>
                <a:cs typeface="Calibri"/>
              </a:rPr>
              <a:t> </a:t>
            </a:r>
            <a:r>
              <a:rPr kumimoji="0" lang="en-US" sz="2400" b="0" i="1" u="none" strike="noStrike" kern="1200" cap="none" spc="0" normalizeH="0" baseline="0" noProof="0" dirty="0">
                <a:ln>
                  <a:noFill/>
                </a:ln>
                <a:solidFill>
                  <a:srgbClr val="FFFFFF"/>
                </a:solidFill>
                <a:effectLst/>
                <a:uLnTx/>
                <a:uFillTx/>
                <a:latin typeface="Calibri"/>
                <a:ea typeface="+mn-ea"/>
                <a:cs typeface="Calibri"/>
              </a:rPr>
              <a:t>to be administered together, in adult and pediatric individuals (12 yr of age and older weighing at least 40 kg) </a:t>
            </a:r>
            <a:r>
              <a:rPr kumimoji="0" lang="en-US" sz="2400" b="1" i="1" u="none" strike="noStrike" kern="1200" cap="none" spc="0" normalizeH="0" baseline="0" noProof="0" dirty="0">
                <a:ln>
                  <a:noFill/>
                </a:ln>
                <a:solidFill>
                  <a:srgbClr val="FFFFFF"/>
                </a:solidFill>
                <a:effectLst/>
                <a:uLnTx/>
                <a:uFillTx/>
                <a:latin typeface="Calibri"/>
                <a:ea typeface="+mn-ea"/>
                <a:cs typeface="Calibri"/>
              </a:rPr>
              <a:t>for postexposure prophylaxis of COVID-19</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a:ea typeface="+mn-ea"/>
                <a:cs typeface="Calibri"/>
              </a:rPr>
              <a:t>in individuals who are at </a:t>
            </a:r>
            <a:r>
              <a:rPr kumimoji="0" lang="en-US" sz="2400" b="1" i="1" u="none" strike="noStrike" kern="1200" cap="none" spc="0" normalizeH="0" baseline="0" noProof="0" dirty="0">
                <a:ln>
                  <a:noFill/>
                </a:ln>
                <a:solidFill>
                  <a:srgbClr val="FFFFFF"/>
                </a:solidFill>
                <a:effectLst/>
                <a:uLnTx/>
                <a:uFillTx/>
                <a:latin typeface="Calibri"/>
                <a:ea typeface="+mn-ea"/>
                <a:cs typeface="Calibri"/>
              </a:rPr>
              <a:t>high risk for progression to severe COVID-19, including hospitalization or death</a:t>
            </a:r>
            <a:r>
              <a:rPr kumimoji="0" lang="en-US" sz="2400" b="0" i="1" u="none" strike="noStrike" kern="1200" cap="none" spc="0" normalizeH="0" baseline="0" noProof="0" dirty="0">
                <a:ln>
                  <a:noFill/>
                </a:ln>
                <a:solidFill>
                  <a:srgbClr val="FFFFFF"/>
                </a:solidFill>
                <a:effectLst/>
                <a:uLnTx/>
                <a:uFillTx/>
                <a:latin typeface="Calibri"/>
                <a:ea typeface="+mn-ea"/>
                <a:cs typeface="Calibri"/>
              </a:rPr>
              <a:t>.”</a:t>
            </a:r>
          </a:p>
        </p:txBody>
      </p:sp>
    </p:spTree>
    <p:extLst>
      <p:ext uri="{BB962C8B-B14F-4D97-AF65-F5344CB8AC3E}">
        <p14:creationId xmlns:p14="http://schemas.microsoft.com/office/powerpoint/2010/main" val="159262620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Sotrovimab</a:t>
            </a:r>
          </a:p>
        </p:txBody>
      </p:sp>
      <p:sp>
        <p:nvSpPr>
          <p:cNvPr id="4" name="Content Placeholder 3">
            <a:extLst>
              <a:ext uri="{FF2B5EF4-FFF2-40B4-BE49-F238E27FC236}">
                <a16:creationId xmlns:a16="http://schemas.microsoft.com/office/drawing/2014/main" id="{D25F3EC5-77F6-416A-80CE-D887CAA887C3}"/>
              </a:ext>
            </a:extLst>
          </p:cNvPr>
          <p:cNvSpPr>
            <a:spLocks noGrp="1"/>
          </p:cNvSpPr>
          <p:nvPr>
            <p:ph idx="1"/>
          </p:nvPr>
        </p:nvSpPr>
        <p:spPr/>
        <p:txBody>
          <a:bodyPr/>
          <a:lstStyle/>
          <a:p>
            <a:r>
              <a:rPr lang="en-US" sz="2400" dirty="0"/>
              <a:t>Pan-sarbecovirus neutralizing antibody originally isolated from a patient recovered from SARS-CoV-1</a:t>
            </a:r>
          </a:p>
          <a:p>
            <a:pPr lvl="1"/>
            <a:r>
              <a:rPr lang="en-US" sz="2200" dirty="0"/>
              <a:t>Retains activity against major variants, including delta and omicron</a:t>
            </a:r>
          </a:p>
          <a:p>
            <a:pPr lvl="1"/>
            <a:r>
              <a:rPr lang="en-US" sz="2200" dirty="0"/>
              <a:t>Fc modified to increase bioavailability in the respiratory mucosa and increase half-life</a:t>
            </a:r>
          </a:p>
          <a:p>
            <a:r>
              <a:rPr lang="en-US" sz="2400" dirty="0"/>
              <a:t>Authorized for emergency use for treatment of outpatient mild to moderate COVID-19</a:t>
            </a:r>
          </a:p>
          <a:p>
            <a:r>
              <a:rPr lang="en-US" sz="2400" b="1" dirty="0"/>
              <a:t>No data yet for using sotrovimab for pre- or postexposure prophylaxis</a:t>
            </a:r>
          </a:p>
          <a:p>
            <a:r>
              <a:rPr lang="en-US" sz="2400" dirty="0"/>
              <a:t>Recent press release regarding intramuscular administration as noninferior to </a:t>
            </a:r>
            <a:br>
              <a:rPr lang="en-US" sz="2400" dirty="0"/>
            </a:br>
            <a:r>
              <a:rPr lang="en-US" sz="2400" dirty="0"/>
              <a:t>IV administration in COMET-TAIL trial (COVID-19 treatment)</a:t>
            </a:r>
          </a:p>
        </p:txBody>
      </p:sp>
      <p:sp>
        <p:nvSpPr>
          <p:cNvPr id="6" name="Text Box 15">
            <a:extLst>
              <a:ext uri="{FF2B5EF4-FFF2-40B4-BE49-F238E27FC236}">
                <a16:creationId xmlns:a16="http://schemas.microsoft.com/office/drawing/2014/main" id="{72D3130C-E43D-48A5-8958-2C268F0F79FD}"/>
              </a:ext>
            </a:extLst>
          </p:cNvPr>
          <p:cNvSpPr txBox="1">
            <a:spLocks noChangeArrowheads="1"/>
          </p:cNvSpPr>
          <p:nvPr/>
        </p:nvSpPr>
        <p:spPr bwMode="auto">
          <a:xfrm>
            <a:off x="411232" y="6181486"/>
            <a:ext cx="832636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Gupta. NEJM. 2021;385:1941. gsk.com/en-gb/media/press-releases/primary-endpoint-met-in-comet-tail-phase-iii-trial-evaluating-intramuscular-administration-of-sotrovimab-for-early-treatment-of-covid-19/. Press release; data not peer reviewed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1">
            <a:extLst>
              <a:ext uri="{FF2B5EF4-FFF2-40B4-BE49-F238E27FC236}">
                <a16:creationId xmlns:a16="http://schemas.microsoft.com/office/drawing/2014/main" id="{680BFBB8-C396-437D-AEC1-77411F941356}"/>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97196AA5-095D-435E-94AC-C62064557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6EB79E3C-200F-40F2-8FB5-2B32EC93EB6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916406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503FB-E2FC-40FA-B1CC-3E5C1DCDA07F}"/>
              </a:ext>
            </a:extLst>
          </p:cNvPr>
          <p:cNvSpPr>
            <a:spLocks noGrp="1"/>
          </p:cNvSpPr>
          <p:nvPr>
            <p:ph type="title"/>
          </p:nvPr>
        </p:nvSpPr>
        <p:spPr/>
        <p:txBody>
          <a:bodyPr/>
          <a:lstStyle/>
          <a:p>
            <a:r>
              <a:rPr lang="en-US" dirty="0"/>
              <a:t>Pre-Exposure Prophylaxis</a:t>
            </a:r>
            <a:br>
              <a:rPr lang="en-US" dirty="0"/>
            </a:br>
            <a:r>
              <a:rPr lang="en-US" dirty="0"/>
              <a:t>(Data Collected Pre-Omicron)</a:t>
            </a:r>
          </a:p>
        </p:txBody>
      </p:sp>
    </p:spTree>
    <p:extLst>
      <p:ext uri="{BB962C8B-B14F-4D97-AF65-F5344CB8AC3E}">
        <p14:creationId xmlns:p14="http://schemas.microsoft.com/office/powerpoint/2010/main" val="378610815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3565EEDC-72B1-48B3-8313-C5A1C83869C0}"/>
              </a:ext>
            </a:extLst>
          </p:cNvPr>
          <p:cNvSpPr txBox="1">
            <a:spLocks/>
          </p:cNvSpPr>
          <p:nvPr/>
        </p:nvSpPr>
        <p:spPr bwMode="auto">
          <a:xfrm>
            <a:off x="600242" y="1514788"/>
            <a:ext cx="10877529" cy="4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Randomized, double-blind, placebo-controlled phase III study of long-acting mAb combination</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TextBox 25">
            <a:extLst>
              <a:ext uri="{FF2B5EF4-FFF2-40B4-BE49-F238E27FC236}">
                <a16:creationId xmlns:a16="http://schemas.microsoft.com/office/drawing/2014/main" id="{05F4159E-B892-4B59-B556-9278A797DDC7}"/>
              </a:ext>
            </a:extLst>
          </p:cNvPr>
          <p:cNvSpPr txBox="1"/>
          <p:nvPr/>
        </p:nvSpPr>
        <p:spPr bwMode="auto">
          <a:xfrm>
            <a:off x="7041598" y="2281918"/>
            <a:ext cx="23021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Efficacy Analysis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183 </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849856" y="3167751"/>
            <a:ext cx="247826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Unvaccinated adults ≥18 yr of age with no prior SARS-CoV-2 infection and increased risk of either inadequate vaccination response or SARS-CoV-2 exposure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5197)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43773" y="4135313"/>
            <a:ext cx="4087841"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1737)</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307174" y="414325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PROVENT: Tixagevimab + Cilgavimab (AZD7442) as</a:t>
            </a:r>
            <a:br>
              <a:rPr lang="en-US" altLang="en-US" dirty="0"/>
            </a:br>
            <a:r>
              <a:rPr lang="en-US" altLang="en-US" dirty="0"/>
              <a:t>Pre-Exposure Prophylaxis of COVID-19  </a:t>
            </a:r>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4294967295"/>
          </p:nvPr>
        </p:nvSpPr>
        <p:spPr>
          <a:xfrm>
            <a:off x="922338" y="5154613"/>
            <a:ext cx="11269662" cy="414337"/>
          </a:xfrm>
        </p:spPr>
        <p:txBody>
          <a:bodyPr rtlCol="0">
            <a:noAutofit/>
          </a:bodyPr>
          <a:lstStyle/>
          <a:p>
            <a:pPr marL="176213" indent="-176213">
              <a:spcBef>
                <a:spcPts val="500"/>
              </a:spcBef>
              <a:spcAft>
                <a:spcPct val="0"/>
              </a:spcAft>
              <a:buClrTx/>
              <a:defRPr/>
            </a:pPr>
            <a:endParaRPr lang="en-US" sz="2200" b="1" dirty="0"/>
          </a:p>
          <a:p>
            <a:pPr marL="176213" indent="-176213">
              <a:spcBef>
                <a:spcPts val="500"/>
              </a:spcBef>
              <a:spcAft>
                <a:spcPct val="0"/>
              </a:spcAft>
              <a:buClrTx/>
              <a:defRPr/>
            </a:pPr>
            <a:r>
              <a:rPr lang="en-US" sz="2200" dirty="0"/>
              <a:t>Primary endpoints: first SARS-CoV-2 RT-PCR–positive symptomatic illness prior to Day 183, safety</a:t>
            </a:r>
            <a:endParaRPr lang="en-US" sz="2200" u="sng" dirty="0"/>
          </a:p>
          <a:p>
            <a:pPr marL="176213" indent="-176213">
              <a:spcBef>
                <a:spcPts val="500"/>
              </a:spcBef>
              <a:spcAft>
                <a:spcPct val="0"/>
              </a:spcAft>
              <a:buClrTx/>
              <a:defRPr/>
            </a:pPr>
            <a:endParaRPr lang="en-US" sz="2200" i="1" dirty="0"/>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43773" y="3190749"/>
            <a:ext cx="4087842" cy="90484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Tixagevimab + Cilgavimab 300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3460)</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307174" y="354317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04179" y="63755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Levin. IDWeek 2021. Abstr LB5.</a:t>
            </a:r>
          </a:p>
        </p:txBody>
      </p:sp>
      <p:sp>
        <p:nvSpPr>
          <p:cNvPr id="18" name="Text Box 30">
            <a:extLst>
              <a:ext uri="{FF2B5EF4-FFF2-40B4-BE49-F238E27FC236}">
                <a16:creationId xmlns:a16="http://schemas.microsoft.com/office/drawing/2014/main" id="{0C30276B-140C-40F6-A961-41F7CCF41CAC}"/>
              </a:ext>
            </a:extLst>
          </p:cNvPr>
          <p:cNvSpPr txBox="1">
            <a:spLocks noChangeArrowheads="1"/>
          </p:cNvSpPr>
          <p:nvPr/>
        </p:nvSpPr>
        <p:spPr bwMode="auto">
          <a:xfrm>
            <a:off x="4004117" y="5000304"/>
            <a:ext cx="4202140"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*AZD7442 was given as a single 300-mg dose of 2 IM injections (150 mg each of tixagevimab and cilgavimab)</a:t>
            </a:r>
          </a:p>
        </p:txBody>
      </p:sp>
      <p:sp>
        <p:nvSpPr>
          <p:cNvPr id="22" name="TextBox 21">
            <a:extLst>
              <a:ext uri="{FF2B5EF4-FFF2-40B4-BE49-F238E27FC236}">
                <a16:creationId xmlns:a16="http://schemas.microsoft.com/office/drawing/2014/main" id="{E1C8BEDF-E81D-49F8-B93A-B6DD4FFEED5F}"/>
              </a:ext>
            </a:extLst>
          </p:cNvPr>
          <p:cNvSpPr txBox="1"/>
          <p:nvPr/>
        </p:nvSpPr>
        <p:spPr bwMode="auto">
          <a:xfrm>
            <a:off x="2490833" y="2236035"/>
            <a:ext cx="1552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Randomized 2:1</a:t>
            </a:r>
          </a:p>
        </p:txBody>
      </p:sp>
      <p:cxnSp>
        <p:nvCxnSpPr>
          <p:cNvPr id="25" name="Straight Arrow Connector 24">
            <a:extLst>
              <a:ext uri="{FF2B5EF4-FFF2-40B4-BE49-F238E27FC236}">
                <a16:creationId xmlns:a16="http://schemas.microsoft.com/office/drawing/2014/main" id="{104F261E-E747-4E06-AEE0-B38434B4DE9E}"/>
              </a:ext>
            </a:extLst>
          </p:cNvPr>
          <p:cNvCxnSpPr>
            <a:cxnSpLocks/>
          </p:cNvCxnSpPr>
          <p:nvPr/>
        </p:nvCxnSpPr>
        <p:spPr bwMode="auto">
          <a:xfrm>
            <a:off x="8118007" y="2916444"/>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4DB9AFB8-FBD7-4A1D-B07E-58FD42A31498}"/>
              </a:ext>
            </a:extLst>
          </p:cNvPr>
          <p:cNvSpPr txBox="1"/>
          <p:nvPr/>
        </p:nvSpPr>
        <p:spPr bwMode="auto">
          <a:xfrm>
            <a:off x="3749226" y="2492903"/>
            <a:ext cx="670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a:t>
            </a:r>
          </a:p>
        </p:txBody>
      </p:sp>
      <p:cxnSp>
        <p:nvCxnSpPr>
          <p:cNvPr id="28" name="Straight Arrow Connector 27">
            <a:extLst>
              <a:ext uri="{FF2B5EF4-FFF2-40B4-BE49-F238E27FC236}">
                <a16:creationId xmlns:a16="http://schemas.microsoft.com/office/drawing/2014/main" id="{1E0311D4-1D19-4AE8-BAAD-71CE7488CBA3}"/>
              </a:ext>
            </a:extLst>
          </p:cNvPr>
          <p:cNvCxnSpPr>
            <a:cxnSpLocks/>
          </p:cNvCxnSpPr>
          <p:nvPr/>
        </p:nvCxnSpPr>
        <p:spPr bwMode="auto">
          <a:xfrm>
            <a:off x="4073993" y="2906743"/>
            <a:ext cx="1" cy="274320"/>
          </a:xfrm>
          <a:prstGeom prst="straightConnector1">
            <a:avLst/>
          </a:prstGeom>
          <a:noFill/>
          <a:ln w="28575" cap="flat" cmpd="sng" algn="ctr">
            <a:solidFill>
              <a:schemeClr val="bg1"/>
            </a:solidFill>
            <a:prstDash val="solid"/>
            <a:round/>
            <a:headEnd type="none" w="med" len="med"/>
            <a:tailEnd type="triangle"/>
          </a:ln>
          <a:effectLst/>
        </p:spPr>
      </p:cxn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3565EEDC-72B1-48B3-8313-C5A1C83869C0}"/>
              </a:ext>
            </a:extLst>
          </p:cNvPr>
          <p:cNvSpPr txBox="1">
            <a:spLocks/>
          </p:cNvSpPr>
          <p:nvPr/>
        </p:nvSpPr>
        <p:spPr bwMode="auto">
          <a:xfrm>
            <a:off x="600242" y="1521714"/>
            <a:ext cx="10877529" cy="483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Full analysis set: randomized participants who received ≥1 dose of tixagevimab + cilgavimab or placebo (safety analysis set); mean age: 53.5 yr; 46% female</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Full pre-exposure analysis set included all study participants in the full analysis set who had no prior SARS-CoV-2 RT-PCR–confirmed infection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Result: 1 dose of tixagevimab + cilgavimab demonstrated significant protection against </a:t>
            </a: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symptomatic COVID-19</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23" name="Group 32">
            <a:extLst>
              <a:ext uri="{FF2B5EF4-FFF2-40B4-BE49-F238E27FC236}">
                <a16:creationId xmlns:a16="http://schemas.microsoft.com/office/drawing/2014/main" id="{7281219F-C247-4D02-86CE-02E966DF5EF5}"/>
              </a:ext>
            </a:extLst>
          </p:cNvPr>
          <p:cNvGraphicFramePr>
            <a:graphicFrameLocks noGrp="1"/>
          </p:cNvGraphicFramePr>
          <p:nvPr/>
        </p:nvGraphicFramePr>
        <p:xfrm>
          <a:off x="726324" y="3123630"/>
          <a:ext cx="10763544" cy="2087912"/>
        </p:xfrm>
        <a:graphic>
          <a:graphicData uri="http://schemas.openxmlformats.org/drawingml/2006/table">
            <a:tbl>
              <a:tblPr/>
              <a:tblGrid>
                <a:gridCol w="3620172">
                  <a:extLst>
                    <a:ext uri="{9D8B030D-6E8A-4147-A177-3AD203B41FA5}">
                      <a16:colId xmlns:a16="http://schemas.microsoft.com/office/drawing/2014/main" val="20000"/>
                    </a:ext>
                  </a:extLst>
                </a:gridCol>
                <a:gridCol w="1771218">
                  <a:extLst>
                    <a:ext uri="{9D8B030D-6E8A-4147-A177-3AD203B41FA5}">
                      <a16:colId xmlns:a16="http://schemas.microsoft.com/office/drawing/2014/main" val="20001"/>
                    </a:ext>
                  </a:extLst>
                </a:gridCol>
                <a:gridCol w="1771218">
                  <a:extLst>
                    <a:ext uri="{9D8B030D-6E8A-4147-A177-3AD203B41FA5}">
                      <a16:colId xmlns:a16="http://schemas.microsoft.com/office/drawing/2014/main" val="2339149581"/>
                    </a:ext>
                  </a:extLst>
                </a:gridCol>
                <a:gridCol w="1800468">
                  <a:extLst>
                    <a:ext uri="{9D8B030D-6E8A-4147-A177-3AD203B41FA5}">
                      <a16:colId xmlns:a16="http://schemas.microsoft.com/office/drawing/2014/main" val="20002"/>
                    </a:ext>
                  </a:extLst>
                </a:gridCol>
                <a:gridCol w="1800468">
                  <a:extLst>
                    <a:ext uri="{9D8B030D-6E8A-4147-A177-3AD203B41FA5}">
                      <a16:colId xmlns:a16="http://schemas.microsoft.com/office/drawing/2014/main" val="4067767174"/>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Tixagevimab + Cilgavimab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3441)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1731)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Relative Risk Reduction,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First SARS-CoV-2 RT-PCR–positive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symptomatic illness,*</a:t>
                      </a:r>
                    </a:p>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77</a:t>
                      </a:r>
                      <a:br>
                        <a:rPr kumimoji="0" lang="en-US" sz="2000" b="1"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(46.1-90.0)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24" name="Text Box 30">
            <a:extLst>
              <a:ext uri="{FF2B5EF4-FFF2-40B4-BE49-F238E27FC236}">
                <a16:creationId xmlns:a16="http://schemas.microsoft.com/office/drawing/2014/main" id="{232DBEA7-E9F4-40BD-A8CD-F5CE0BF720BA}"/>
              </a:ext>
            </a:extLst>
          </p:cNvPr>
          <p:cNvSpPr txBox="1">
            <a:spLocks noChangeArrowheads="1"/>
          </p:cNvSpPr>
          <p:nvPr/>
        </p:nvSpPr>
        <p:spPr bwMode="auto">
          <a:xfrm>
            <a:off x="609759" y="5208313"/>
            <a:ext cx="1073935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*Censored at unblinding and/or treatment with any COVID-19 preventive product (full pre-exposure analysis set).</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PROVENT: Primary Efficacy Analysis </a:t>
            </a:r>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04179" y="63755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Levin. IDWeek 2021. Abstr LB5.</a:t>
            </a:r>
          </a:p>
        </p:txBody>
      </p:sp>
    </p:spTree>
    <p:extLst>
      <p:ext uri="{BB962C8B-B14F-4D97-AF65-F5344CB8AC3E}">
        <p14:creationId xmlns:p14="http://schemas.microsoft.com/office/powerpoint/2010/main" val="175235526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3565EEDC-72B1-48B3-8313-C5A1C83869C0}"/>
              </a:ext>
            </a:extLst>
          </p:cNvPr>
          <p:cNvSpPr txBox="1">
            <a:spLocks/>
          </p:cNvSpPr>
          <p:nvPr/>
        </p:nvSpPr>
        <p:spPr bwMode="auto">
          <a:xfrm>
            <a:off x="610402" y="1536466"/>
            <a:ext cx="10877529" cy="4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Tixagevimab + cilgavimab was well tolerated with a favorable safety profile</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PROVENT: Safety</a:t>
            </a:r>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Levin. IDWeek 2021. Abstr LB5.</a:t>
            </a:r>
          </a:p>
        </p:txBody>
      </p:sp>
      <p:graphicFrame>
        <p:nvGraphicFramePr>
          <p:cNvPr id="23" name="Group 32">
            <a:extLst>
              <a:ext uri="{FF2B5EF4-FFF2-40B4-BE49-F238E27FC236}">
                <a16:creationId xmlns:a16="http://schemas.microsoft.com/office/drawing/2014/main" id="{7281219F-C247-4D02-86CE-02E966DF5EF5}"/>
              </a:ext>
            </a:extLst>
          </p:cNvPr>
          <p:cNvGraphicFramePr>
            <a:graphicFrameLocks noGrp="1"/>
          </p:cNvGraphicFramePr>
          <p:nvPr/>
        </p:nvGraphicFramePr>
        <p:xfrm>
          <a:off x="719137" y="2199320"/>
          <a:ext cx="10758634" cy="2362280"/>
        </p:xfrm>
        <a:graphic>
          <a:graphicData uri="http://schemas.openxmlformats.org/drawingml/2006/table">
            <a:tbl>
              <a:tblPr/>
              <a:tblGrid>
                <a:gridCol w="4242080">
                  <a:extLst>
                    <a:ext uri="{9D8B030D-6E8A-4147-A177-3AD203B41FA5}">
                      <a16:colId xmlns:a16="http://schemas.microsoft.com/office/drawing/2014/main" val="20000"/>
                    </a:ext>
                  </a:extLst>
                </a:gridCol>
                <a:gridCol w="3379263">
                  <a:extLst>
                    <a:ext uri="{9D8B030D-6E8A-4147-A177-3AD203B41FA5}">
                      <a16:colId xmlns:a16="http://schemas.microsoft.com/office/drawing/2014/main" val="20001"/>
                    </a:ext>
                  </a:extLst>
                </a:gridCol>
                <a:gridCol w="3137291">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Adverse Event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AZD7442</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3460)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(n = 1737)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adverse event,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Injection-site reactions,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Severe/critical COVID-19,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38415716"/>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COVID-19–related deaths, n </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42515784"/>
                  </a:ext>
                </a:extLst>
              </a:tr>
            </a:tbl>
          </a:graphicData>
        </a:graphic>
      </p:graphicFrame>
    </p:spTree>
    <p:extLst>
      <p:ext uri="{BB962C8B-B14F-4D97-AF65-F5344CB8AC3E}">
        <p14:creationId xmlns:p14="http://schemas.microsoft.com/office/powerpoint/2010/main" val="265123468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6F3A-A8F4-492B-BB35-96AE6AE12CD8}"/>
              </a:ext>
            </a:extLst>
          </p:cNvPr>
          <p:cNvSpPr>
            <a:spLocks noGrp="1"/>
          </p:cNvSpPr>
          <p:nvPr>
            <p:ph type="title"/>
          </p:nvPr>
        </p:nvSpPr>
        <p:spPr/>
        <p:txBody>
          <a:bodyPr>
            <a:noAutofit/>
          </a:bodyPr>
          <a:lstStyle/>
          <a:p>
            <a:r>
              <a:rPr lang="en-US" sz="3600" b="1" dirty="0"/>
              <a:t>Tixagevimab </a:t>
            </a:r>
            <a:r>
              <a:rPr lang="en-US" dirty="0"/>
              <a:t>+</a:t>
            </a:r>
            <a:r>
              <a:rPr lang="en-US" sz="3600" b="1" dirty="0"/>
              <a:t> Cilgavimab</a:t>
            </a:r>
            <a:r>
              <a:rPr lang="en-US" dirty="0"/>
              <a:t> </a:t>
            </a:r>
            <a:br>
              <a:rPr lang="en-US" dirty="0"/>
            </a:br>
            <a:r>
              <a:rPr lang="en-US" dirty="0"/>
              <a:t>Emergency Use Authorization </a:t>
            </a:r>
            <a:endParaRPr lang="en-US" sz="3600" b="1" dirty="0"/>
          </a:p>
        </p:txBody>
      </p:sp>
      <p:sp>
        <p:nvSpPr>
          <p:cNvPr id="14" name="Content Placeholder 13">
            <a:extLst>
              <a:ext uri="{FF2B5EF4-FFF2-40B4-BE49-F238E27FC236}">
                <a16:creationId xmlns:a16="http://schemas.microsoft.com/office/drawing/2014/main" id="{6C6FCC87-8436-4B7F-8B03-0734AE9C8AD5}"/>
              </a:ext>
            </a:extLst>
          </p:cNvPr>
          <p:cNvSpPr>
            <a:spLocks noGrp="1"/>
          </p:cNvSpPr>
          <p:nvPr>
            <p:ph sz="half" idx="1"/>
          </p:nvPr>
        </p:nvSpPr>
        <p:spPr>
          <a:xfrm>
            <a:off x="609332" y="1618192"/>
            <a:ext cx="5301765" cy="4678738"/>
          </a:xfrm>
        </p:spPr>
        <p:txBody>
          <a:bodyPr/>
          <a:lstStyle/>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2000" b="0" i="0" dirty="0">
                <a:effectLst/>
                <a:cs typeface="Calibri" panose="020F0502020204030204" pitchFamily="34" charset="0"/>
              </a:rPr>
              <a:t>EUA was updated in June 2022 to modify the initial dose and repeat dosing recommendations</a:t>
            </a:r>
            <a:endParaRPr lang="en-US" sz="2000" dirty="0">
              <a:cs typeface="Calibri" panose="020F0502020204030204" pitchFamily="34" charset="0"/>
            </a:endParaRPr>
          </a:p>
          <a:p>
            <a:endParaRPr lang="en-US" sz="1800" dirty="0"/>
          </a:p>
        </p:txBody>
      </p:sp>
      <p:sp>
        <p:nvSpPr>
          <p:cNvPr id="4" name="Content Placeholder 3">
            <a:extLst>
              <a:ext uri="{FF2B5EF4-FFF2-40B4-BE49-F238E27FC236}">
                <a16:creationId xmlns:a16="http://schemas.microsoft.com/office/drawing/2014/main" id="{68C233F7-F1D3-4ACF-BFBE-E937C2CA629A}"/>
              </a:ext>
            </a:extLst>
          </p:cNvPr>
          <p:cNvSpPr>
            <a:spLocks noGrp="1"/>
          </p:cNvSpPr>
          <p:nvPr>
            <p:ph sz="half" idx="2"/>
          </p:nvPr>
        </p:nvSpPr>
        <p:spPr>
          <a:xfrm>
            <a:off x="6252634" y="1653361"/>
            <a:ext cx="5229570" cy="4679462"/>
          </a:xfrm>
        </p:spPr>
        <p:txBody>
          <a:bodyPr/>
          <a:lstStyle/>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0"/>
              </a:spcAft>
            </a:pPr>
            <a:endParaRPr lang="en-US" sz="1800" dirty="0">
              <a:cs typeface="Calibri" panose="020F0502020204030204" pitchFamily="34" charset="0"/>
            </a:endParaRPr>
          </a:p>
          <a:p>
            <a:pPr>
              <a:spcBef>
                <a:spcPts val="0"/>
              </a:spcBef>
              <a:spcAft>
                <a:spcPts val="300"/>
              </a:spcAft>
            </a:pPr>
            <a:r>
              <a:rPr lang="en-US" sz="2000" dirty="0">
                <a:cs typeface="Calibri" panose="020F0502020204030204" pitchFamily="34" charset="0"/>
              </a:rPr>
              <a:t>Omicron BA.1 or BA.1.1 showed </a:t>
            </a:r>
            <a:r>
              <a:rPr lang="en-US" sz="2000" b="1" dirty="0">
                <a:solidFill>
                  <a:schemeClr val="accent3"/>
                </a:solidFill>
                <a:cs typeface="Calibri" panose="020F0502020204030204" pitchFamily="34" charset="0"/>
              </a:rPr>
              <a:t>reduced</a:t>
            </a:r>
            <a:r>
              <a:rPr lang="en-US" sz="2000" dirty="0">
                <a:cs typeface="Calibri" panose="020F0502020204030204" pitchFamily="34" charset="0"/>
              </a:rPr>
              <a:t> neutralizing activity</a:t>
            </a:r>
          </a:p>
          <a:p>
            <a:pPr>
              <a:spcBef>
                <a:spcPts val="0"/>
              </a:spcBef>
              <a:spcAft>
                <a:spcPts val="300"/>
              </a:spcAft>
            </a:pPr>
            <a:r>
              <a:rPr lang="en-US" sz="2000" dirty="0">
                <a:cs typeface="Calibri" panose="020F0502020204030204" pitchFamily="34" charset="0"/>
              </a:rPr>
              <a:t>Omicron BA.2 showed </a:t>
            </a:r>
            <a:r>
              <a:rPr lang="en-US" sz="2000" b="1" dirty="0">
                <a:solidFill>
                  <a:schemeClr val="accent1"/>
                </a:solidFill>
                <a:cs typeface="Calibri" panose="020F0502020204030204" pitchFamily="34" charset="0"/>
              </a:rPr>
              <a:t>minimal change </a:t>
            </a:r>
            <a:r>
              <a:rPr lang="en-US" sz="2000" dirty="0">
                <a:cs typeface="Calibri" panose="020F0502020204030204" pitchFamily="34" charset="0"/>
              </a:rPr>
              <a:t>in neutralizing activity</a:t>
            </a:r>
          </a:p>
          <a:p>
            <a:pPr>
              <a:spcBef>
                <a:spcPts val="0"/>
              </a:spcBef>
              <a:spcAft>
                <a:spcPts val="0"/>
              </a:spcAft>
            </a:pPr>
            <a:endParaRPr lang="en-US" sz="1800" dirty="0"/>
          </a:p>
        </p:txBody>
      </p:sp>
      <p:sp>
        <p:nvSpPr>
          <p:cNvPr id="8" name="TextBox 7">
            <a:extLst>
              <a:ext uri="{FF2B5EF4-FFF2-40B4-BE49-F238E27FC236}">
                <a16:creationId xmlns:a16="http://schemas.microsoft.com/office/drawing/2014/main" id="{F038E471-BAB0-4662-B313-DAE0AE498ADB}"/>
              </a:ext>
            </a:extLst>
          </p:cNvPr>
          <p:cNvSpPr txBox="1"/>
          <p:nvPr/>
        </p:nvSpPr>
        <p:spPr>
          <a:xfrm>
            <a:off x="429272" y="6391769"/>
            <a:ext cx="7484928" cy="27699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FDA. Fact sheet for healthcare providers: Emergency Use Authorization for </a:t>
            </a:r>
            <a:r>
              <a:rPr kumimoji="0" 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tixagevimab</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co-packaged with cilgavimab. </a:t>
            </a:r>
          </a:p>
        </p:txBody>
      </p:sp>
      <p:sp>
        <p:nvSpPr>
          <p:cNvPr id="13" name="Rectangle 12">
            <a:extLst>
              <a:ext uri="{FF2B5EF4-FFF2-40B4-BE49-F238E27FC236}">
                <a16:creationId xmlns:a16="http://schemas.microsoft.com/office/drawing/2014/main" id="{4B439751-F421-4193-8198-B6EB9801CEC3}"/>
              </a:ext>
            </a:extLst>
          </p:cNvPr>
          <p:cNvSpPr/>
          <p:nvPr/>
        </p:nvSpPr>
        <p:spPr>
          <a:xfrm>
            <a:off x="735881" y="1923389"/>
            <a:ext cx="5229571" cy="2677656"/>
          </a:xfrm>
          <a:prstGeom prst="rect">
            <a:avLst/>
          </a:prstGeom>
          <a:solidFill>
            <a:schemeClr val="accent2">
              <a:lumMod val="20000"/>
              <a:lumOff val="80000"/>
            </a:schemeClr>
          </a:solidFill>
        </p:spPr>
        <p:txBody>
          <a:bodyPr wrap="square">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Calibri"/>
                <a:ea typeface="+mn-ea"/>
                <a:cs typeface="Calibri"/>
              </a:rPr>
              <a:t>. . . for </a:t>
            </a:r>
            <a:r>
              <a:rPr kumimoji="0" lang="en-US" sz="2400" b="1" i="1" u="none" strike="noStrike" kern="1200" cap="none" spc="0" normalizeH="0" baseline="0" noProof="0" dirty="0">
                <a:ln>
                  <a:noFill/>
                </a:ln>
                <a:solidFill>
                  <a:srgbClr val="E1471D"/>
                </a:solidFill>
                <a:effectLst/>
                <a:uLnTx/>
                <a:uFillTx/>
                <a:latin typeface="Calibri"/>
                <a:ea typeface="+mn-ea"/>
                <a:cs typeface="Calibri"/>
              </a:rPr>
              <a:t>pre-exposure prophylaxis of COVID-19 </a:t>
            </a:r>
            <a:r>
              <a:rPr kumimoji="0" lang="en-US" sz="2400" b="0" i="1" u="none" strike="noStrike" kern="1200" cap="none" spc="0" normalizeH="0" baseline="0" noProof="0" dirty="0">
                <a:ln>
                  <a:noFill/>
                </a:ln>
                <a:solidFill>
                  <a:srgbClr val="000000"/>
                </a:solidFill>
                <a:effectLst/>
                <a:uLnTx/>
                <a:uFillTx/>
                <a:latin typeface="Calibri"/>
                <a:ea typeface="+mn-ea"/>
                <a:cs typeface="Calibri"/>
              </a:rPr>
              <a:t>in patients ≥12 yr of age weighing ≥40 kg who are not currently infected with SARS-CoV-2 and who have moderate to severe immune compromise and/or for whom COVID-19 vaccination is not recommended</a:t>
            </a:r>
          </a:p>
        </p:txBody>
      </p:sp>
      <p:graphicFrame>
        <p:nvGraphicFramePr>
          <p:cNvPr id="18" name="Table 16">
            <a:extLst>
              <a:ext uri="{FF2B5EF4-FFF2-40B4-BE49-F238E27FC236}">
                <a16:creationId xmlns:a16="http://schemas.microsoft.com/office/drawing/2014/main" id="{5EE9F28F-A8AA-402B-B0B0-1A2C5505CF68}"/>
              </a:ext>
            </a:extLst>
          </p:cNvPr>
          <p:cNvGraphicFramePr>
            <a:graphicFrameLocks noGrp="1"/>
          </p:cNvGraphicFramePr>
          <p:nvPr/>
        </p:nvGraphicFramePr>
        <p:xfrm>
          <a:off x="6276630" y="2132165"/>
          <a:ext cx="5229572" cy="2468880"/>
        </p:xfrm>
        <a:graphic>
          <a:graphicData uri="http://schemas.openxmlformats.org/drawingml/2006/table">
            <a:tbl>
              <a:tblPr firstRow="1" bandRow="1">
                <a:tableStyleId>{F5AB1C69-6EDB-4FF4-983F-18BD219EF322}</a:tableStyleId>
              </a:tblPr>
              <a:tblGrid>
                <a:gridCol w="1165570">
                  <a:extLst>
                    <a:ext uri="{9D8B030D-6E8A-4147-A177-3AD203B41FA5}">
                      <a16:colId xmlns:a16="http://schemas.microsoft.com/office/drawing/2014/main" val="1976426930"/>
                    </a:ext>
                  </a:extLst>
                </a:gridCol>
                <a:gridCol w="1354667">
                  <a:extLst>
                    <a:ext uri="{9D8B030D-6E8A-4147-A177-3AD203B41FA5}">
                      <a16:colId xmlns:a16="http://schemas.microsoft.com/office/drawing/2014/main" val="1065957679"/>
                    </a:ext>
                  </a:extLst>
                </a:gridCol>
                <a:gridCol w="1354666">
                  <a:extLst>
                    <a:ext uri="{9D8B030D-6E8A-4147-A177-3AD203B41FA5}">
                      <a16:colId xmlns:a16="http://schemas.microsoft.com/office/drawing/2014/main" val="3864585695"/>
                    </a:ext>
                  </a:extLst>
                </a:gridCol>
                <a:gridCol w="1354669">
                  <a:extLst>
                    <a:ext uri="{9D8B030D-6E8A-4147-A177-3AD203B41FA5}">
                      <a16:colId xmlns:a16="http://schemas.microsoft.com/office/drawing/2014/main" val="1414888837"/>
                    </a:ext>
                  </a:extLst>
                </a:gridCol>
              </a:tblGrid>
              <a:tr h="179195">
                <a:tc>
                  <a:txBody>
                    <a:bodyPr/>
                    <a:lstStyle/>
                    <a:p>
                      <a:pPr>
                        <a:lnSpc>
                          <a:spcPct val="90000"/>
                        </a:lnSpc>
                      </a:pPr>
                      <a:r>
                        <a:rPr lang="en-US" sz="1400" dirty="0">
                          <a:latin typeface="Calibri" panose="020F0502020204030204" pitchFamily="34" charset="0"/>
                          <a:cs typeface="Calibri" panose="020F0502020204030204" pitchFamily="34" charset="0"/>
                        </a:rPr>
                        <a:t>Lineage With Spike Protein Substitution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latin typeface="Calibri" panose="020F0502020204030204" pitchFamily="34" charset="0"/>
                          <a:cs typeface="Calibri" panose="020F0502020204030204" pitchFamily="34" charset="0"/>
                        </a:rPr>
                        <a:t>WHO Nomenclature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US" sz="1400" dirty="0">
                          <a:latin typeface="Calibri" panose="020F0502020204030204" pitchFamily="34" charset="0"/>
                          <a:cs typeface="Calibri" panose="020F0502020204030204" pitchFamily="34" charset="0"/>
                        </a:rPr>
                        <a:t>Fold Reduction in Susceptibility (Pseudotyped VLPs)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Fold Reduction in Susceptibility (Authentic Virus)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442572467"/>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B.1.617.2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Delta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0054761"/>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AY.1/AY.2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Delta [+K417N]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18609018"/>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BA.1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 (BA.1)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132- to 183-fold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12- to 30-fold</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84929056"/>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BA.1.1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Omicron (BA.1) [+R346K]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424-fold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176-fold</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36722688"/>
                  </a:ext>
                </a:extLst>
              </a:tr>
              <a:tr h="179195">
                <a:tc>
                  <a:txBody>
                    <a:bodyPr/>
                    <a:lstStyle/>
                    <a:p>
                      <a:pPr>
                        <a:lnSpc>
                          <a:spcPct val="90000"/>
                        </a:lnSpc>
                      </a:pPr>
                      <a:r>
                        <a:rPr lang="en-US" sz="1400" dirty="0">
                          <a:solidFill>
                            <a:schemeClr val="bg1"/>
                          </a:solidFill>
                          <a:latin typeface="Calibri" panose="020F0502020204030204" pitchFamily="34" charset="0"/>
                          <a:cs typeface="Calibri" panose="020F0502020204030204" pitchFamily="34" charset="0"/>
                        </a:rPr>
                        <a:t>BA.2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Omicron (BA.2)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No change</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5.4-fold</a:t>
                      </a:r>
                      <a:endParaRPr lang="en-US" sz="14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02923896"/>
                  </a:ext>
                </a:extLst>
              </a:tr>
            </a:tbl>
          </a:graphicData>
        </a:graphic>
      </p:graphicFrame>
      <p:sp>
        <p:nvSpPr>
          <p:cNvPr id="7" name="TextBox 6">
            <a:extLst>
              <a:ext uri="{FF2B5EF4-FFF2-40B4-BE49-F238E27FC236}">
                <a16:creationId xmlns:a16="http://schemas.microsoft.com/office/drawing/2014/main" id="{E9830ACE-F9A7-4781-B899-1B7E198ED647}"/>
              </a:ext>
            </a:extLst>
          </p:cNvPr>
          <p:cNvSpPr txBox="1"/>
          <p:nvPr/>
        </p:nvSpPr>
        <p:spPr bwMode="auto">
          <a:xfrm>
            <a:off x="6484065" y="1509284"/>
            <a:ext cx="48147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Tixagevimab + Cilgavimab Neutralization Data for SARS-CoV-2 Variants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17" name="Group 1">
            <a:extLst>
              <a:ext uri="{FF2B5EF4-FFF2-40B4-BE49-F238E27FC236}">
                <a16:creationId xmlns:a16="http://schemas.microsoft.com/office/drawing/2014/main" id="{117D743E-B306-F07B-C4C4-41A4CA0793CE}"/>
              </a:ext>
            </a:extLst>
          </p:cNvPr>
          <p:cNvGrpSpPr>
            <a:grpSpLocks/>
          </p:cNvGrpSpPr>
          <p:nvPr/>
        </p:nvGrpSpPr>
        <p:grpSpPr bwMode="auto">
          <a:xfrm>
            <a:off x="9392911" y="6213768"/>
            <a:ext cx="2488502" cy="449064"/>
            <a:chOff x="9602074" y="3550251"/>
            <a:chExt cx="2488502" cy="449257"/>
          </a:xfrm>
        </p:grpSpPr>
        <p:pic>
          <p:nvPicPr>
            <p:cNvPr id="19" name="Picture 18">
              <a:extLst>
                <a:ext uri="{FF2B5EF4-FFF2-40B4-BE49-F238E27FC236}">
                  <a16:creationId xmlns:a16="http://schemas.microsoft.com/office/drawing/2014/main" id="{60F73981-F094-2036-E8E2-DF0C197EED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36B70BD4-2D9F-37EA-B340-00B56336998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71105287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The ideal outpatient therapy would…"/>
          <p:cNvSpPr txBox="1">
            <a:spLocks noGrp="1"/>
          </p:cNvSpPr>
          <p:nvPr>
            <p:ph type="title"/>
          </p:nvPr>
        </p:nvSpPr>
        <p:spPr/>
        <p:txBody>
          <a:bodyPr/>
          <a:lstStyle/>
          <a:p>
            <a:r>
              <a:rPr lang="en-US" dirty="0"/>
              <a:t>Outpatient mAb Delivery: Plan of Action </a:t>
            </a:r>
          </a:p>
        </p:txBody>
      </p:sp>
      <p:sp>
        <p:nvSpPr>
          <p:cNvPr id="294" name="Retain efficacy against all SARS-CoV-2 strains…"/>
          <p:cNvSpPr txBox="1"/>
          <p:nvPr/>
        </p:nvSpPr>
        <p:spPr>
          <a:xfrm>
            <a:off x="4289701" y="3298224"/>
            <a:ext cx="3612598" cy="446276"/>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p>
            <a:pPr marL="228600" indent="-228600" eaLnBrk="1" fontAlgn="auto">
              <a:lnSpc>
                <a:spcPct val="90000"/>
              </a:lnSpc>
              <a:spcBef>
                <a:spcPts val="1000"/>
              </a:spcBef>
              <a:spcAft>
                <a:spcPts val="0"/>
              </a:spcAft>
              <a:buSzPct val="100000"/>
              <a:buFont typeface="Arial"/>
              <a:buChar char="•"/>
              <a:defRPr sz="5600" b="0">
                <a:latin typeface="Calibri"/>
                <a:ea typeface="Calibri"/>
                <a:cs typeface="Calibri"/>
                <a:sym typeface="Calibri"/>
              </a:defRPr>
            </a:pPr>
            <a:endParaRPr sz="2800" b="0" kern="0" dirty="0">
              <a:solidFill>
                <a:srgbClr val="000000"/>
              </a:solidFill>
              <a:latin typeface="Calibri"/>
              <a:ea typeface="Calibri"/>
              <a:cs typeface="Calibri"/>
              <a:sym typeface="Calibri"/>
            </a:endParaRPr>
          </a:p>
        </p:txBody>
      </p:sp>
      <p:sp>
        <p:nvSpPr>
          <p:cNvPr id="19" name="TextBox 18"/>
          <p:cNvSpPr txBox="1"/>
          <p:nvPr/>
        </p:nvSpPr>
        <p:spPr bwMode="auto">
          <a:xfrm>
            <a:off x="4464342" y="1604487"/>
            <a:ext cx="3283658" cy="1015663"/>
          </a:xfrm>
          <a:prstGeom prst="rect">
            <a:avLst/>
          </a:prstGeom>
          <a:solidFill>
            <a:schemeClr val="accent3"/>
          </a:solidFill>
          <a:ln>
            <a:noFill/>
          </a:ln>
        </p:spPr>
        <p:txBody>
          <a:bodyPr wrap="square" rtlCol="0">
            <a:spAutoFit/>
          </a:bodyPr>
          <a:lstStyle/>
          <a:p>
            <a:pPr lvl="0" algn="ctr">
              <a:spcBef>
                <a:spcPts val="0"/>
              </a:spcBef>
              <a:defRPr/>
            </a:pPr>
            <a:r>
              <a:rPr lang="en-US" sz="2000" b="1" dirty="0">
                <a:solidFill>
                  <a:srgbClr val="FFFFFF"/>
                </a:solidFill>
                <a:latin typeface="Calibri" panose="020F0502020204030204" pitchFamily="34" charset="0"/>
              </a:rPr>
              <a:t>Prepare your site and staff for outpatient mAb administration</a:t>
            </a:r>
          </a:p>
        </p:txBody>
      </p:sp>
      <p:sp>
        <p:nvSpPr>
          <p:cNvPr id="18" name="TextBox 17"/>
          <p:cNvSpPr txBox="1"/>
          <p:nvPr/>
        </p:nvSpPr>
        <p:spPr bwMode="auto">
          <a:xfrm>
            <a:off x="727963" y="1604487"/>
            <a:ext cx="3287055" cy="707886"/>
          </a:xfrm>
          <a:prstGeom prst="rect">
            <a:avLst/>
          </a:prstGeom>
          <a:solidFill>
            <a:schemeClr val="accent1"/>
          </a:solidFill>
          <a:ln>
            <a:noFill/>
          </a:ln>
        </p:spPr>
        <p:txBody>
          <a:bodyPr wrap="square" rtlCol="0">
            <a:spAutoFit/>
          </a:bodyPr>
          <a:lstStyle/>
          <a:p>
            <a:pPr lvl="0" algn="ctr">
              <a:spcBef>
                <a:spcPts val="0"/>
              </a:spcBef>
              <a:defRPr/>
            </a:pPr>
            <a:r>
              <a:rPr lang="en-US" sz="2000" b="1" dirty="0">
                <a:solidFill>
                  <a:srgbClr val="FFFFFF"/>
                </a:solidFill>
                <a:latin typeface="Calibri" panose="020F0502020204030204" pitchFamily="34" charset="0"/>
              </a:rPr>
              <a:t>Confirm your site</a:t>
            </a:r>
          </a:p>
          <a:p>
            <a:pPr lvl="0" algn="ctr">
              <a:spcBef>
                <a:spcPts val="0"/>
              </a:spcBef>
              <a:defRPr/>
            </a:pPr>
            <a:r>
              <a:rPr lang="en-US" sz="2000" b="1" dirty="0">
                <a:solidFill>
                  <a:srgbClr val="FFFFFF"/>
                </a:solidFill>
                <a:latin typeface="Calibri" panose="020F0502020204030204" pitchFamily="34" charset="0"/>
              </a:rPr>
              <a:t>wants to participate</a:t>
            </a:r>
          </a:p>
        </p:txBody>
      </p:sp>
      <p:sp>
        <p:nvSpPr>
          <p:cNvPr id="20" name="TextBox 19"/>
          <p:cNvSpPr txBox="1"/>
          <p:nvPr/>
        </p:nvSpPr>
        <p:spPr bwMode="auto">
          <a:xfrm>
            <a:off x="727963" y="2347006"/>
            <a:ext cx="3284610" cy="2554545"/>
          </a:xfrm>
          <a:prstGeom prst="rect">
            <a:avLst/>
          </a:prstGeom>
          <a:solidFill>
            <a:schemeClr val="accent2">
              <a:lumMod val="20000"/>
              <a:lumOff val="80000"/>
            </a:schemeClr>
          </a:solidFill>
          <a:ln>
            <a:noFill/>
          </a:ln>
        </p:spPr>
        <p:txBody>
          <a:bodyPr wrap="square" rtlCol="0">
            <a:spAutoFit/>
          </a:bodyPr>
          <a:lstStyle/>
          <a:p>
            <a:pPr marL="342900" lvl="0" indent="-342900">
              <a:spcBef>
                <a:spcPts val="0"/>
              </a:spcBef>
              <a:buFont typeface="Wingdings" charset="2"/>
              <a:buChar char="§"/>
              <a:defRPr/>
            </a:pPr>
            <a:r>
              <a:rPr lang="en-US" sz="1600" dirty="0">
                <a:solidFill>
                  <a:srgbClr val="000000"/>
                </a:solidFill>
                <a:latin typeface="Calibri" panose="020F0502020204030204" pitchFamily="34" charset="0"/>
              </a:rPr>
              <a:t>Review needs </a:t>
            </a:r>
            <a:r>
              <a:rPr lang="en-US" sz="1600" b="0" dirty="0">
                <a:solidFill>
                  <a:srgbClr val="000000"/>
                </a:solidFill>
                <a:latin typeface="Calibri" panose="020F0502020204030204" pitchFamily="34" charset="0"/>
              </a:rPr>
              <a:t>for treatment in outpatient settings</a:t>
            </a:r>
          </a:p>
          <a:p>
            <a:pPr marL="342900" lvl="0" indent="-342900">
              <a:spcBef>
                <a:spcPts val="0"/>
              </a:spcBef>
              <a:buFont typeface="Wingdings" charset="2"/>
              <a:buChar char="§"/>
              <a:defRPr/>
            </a:pPr>
            <a:r>
              <a:rPr lang="en-US" sz="1600" dirty="0">
                <a:solidFill>
                  <a:srgbClr val="000000"/>
                </a:solidFill>
                <a:latin typeface="Calibri" panose="020F0502020204030204" pitchFamily="34" charset="0"/>
              </a:rPr>
              <a:t>Ensure site is prepared </a:t>
            </a:r>
            <a:r>
              <a:rPr lang="en-US" sz="1600" b="0" dirty="0">
                <a:solidFill>
                  <a:srgbClr val="000000"/>
                </a:solidFill>
                <a:latin typeface="Calibri" panose="020F0502020204030204" pitchFamily="34" charset="0"/>
              </a:rPr>
              <a:t>to meet needs for treatment or willing to make required investments</a:t>
            </a:r>
          </a:p>
          <a:p>
            <a:pPr marL="342900" lvl="0" indent="-342900">
              <a:spcBef>
                <a:spcPts val="0"/>
              </a:spcBef>
              <a:buFont typeface="Wingdings" charset="2"/>
              <a:buChar char="§"/>
              <a:defRPr/>
            </a:pPr>
            <a:r>
              <a:rPr lang="en-US" sz="1600" dirty="0">
                <a:solidFill>
                  <a:srgbClr val="000000"/>
                </a:solidFill>
                <a:latin typeface="Calibri" panose="020F0502020204030204" pitchFamily="34" charset="0"/>
              </a:rPr>
              <a:t>Confirm site leadership is supportive </a:t>
            </a:r>
            <a:r>
              <a:rPr lang="en-US" sz="1600" b="0" dirty="0">
                <a:solidFill>
                  <a:srgbClr val="000000"/>
                </a:solidFill>
                <a:latin typeface="Calibri" panose="020F0502020204030204" pitchFamily="34" charset="0"/>
              </a:rPr>
              <a:t>of participation (including senior leadership)</a:t>
            </a:r>
          </a:p>
          <a:p>
            <a:pPr marL="342900" lvl="0" indent="-342900">
              <a:spcBef>
                <a:spcPts val="0"/>
              </a:spcBef>
              <a:buFont typeface="Wingdings" charset="2"/>
              <a:buChar char="§"/>
              <a:defRPr/>
            </a:pPr>
            <a:r>
              <a:rPr lang="en-US" sz="1600" dirty="0">
                <a:solidFill>
                  <a:srgbClr val="000000"/>
                </a:solidFill>
                <a:latin typeface="Calibri" panose="020F0502020204030204" pitchFamily="34" charset="0"/>
              </a:rPr>
              <a:t>Establish direct ordering account </a:t>
            </a:r>
            <a:r>
              <a:rPr lang="en-US" sz="1600" b="0" dirty="0">
                <a:solidFill>
                  <a:srgbClr val="000000"/>
                </a:solidFill>
                <a:latin typeface="Calibri" panose="020F0502020204030204" pitchFamily="34" charset="0"/>
              </a:rPr>
              <a:t>for mAb product</a:t>
            </a:r>
          </a:p>
        </p:txBody>
      </p:sp>
      <p:sp>
        <p:nvSpPr>
          <p:cNvPr id="21" name="TextBox 20"/>
          <p:cNvSpPr txBox="1"/>
          <p:nvPr/>
        </p:nvSpPr>
        <p:spPr bwMode="auto">
          <a:xfrm>
            <a:off x="4463119" y="2654783"/>
            <a:ext cx="3283658" cy="3539430"/>
          </a:xfrm>
          <a:prstGeom prst="rect">
            <a:avLst/>
          </a:prstGeom>
          <a:solidFill>
            <a:schemeClr val="accent3">
              <a:lumMod val="20000"/>
              <a:lumOff val="80000"/>
            </a:schemeClr>
          </a:solidFill>
          <a:ln>
            <a:solidFill>
              <a:schemeClr val="accent3">
                <a:lumMod val="20000"/>
                <a:lumOff val="80000"/>
              </a:schemeClr>
            </a:solidFill>
          </a:ln>
        </p:spPr>
        <p:txBody>
          <a:bodyPr wrap="square" rtlCol="0">
            <a:spAutoFit/>
          </a:bodyPr>
          <a:lstStyle/>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Ensure </a:t>
            </a:r>
            <a:r>
              <a:rPr lang="en-US" sz="1600" dirty="0">
                <a:solidFill>
                  <a:srgbClr val="000000"/>
                </a:solidFill>
                <a:latin typeface="Calibri" panose="020F0502020204030204" pitchFamily="34" charset="0"/>
              </a:rPr>
              <a:t>sufficient supply </a:t>
            </a:r>
            <a:r>
              <a:rPr lang="en-US" sz="1600" b="0" dirty="0">
                <a:solidFill>
                  <a:srgbClr val="000000"/>
                </a:solidFill>
                <a:latin typeface="Calibri" panose="020F0502020204030204" pitchFamily="34" charset="0"/>
              </a:rPr>
              <a:t>of needed materials for storage/treatment</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Develop </a:t>
            </a:r>
            <a:r>
              <a:rPr lang="en-US" sz="1600" dirty="0">
                <a:solidFill>
                  <a:srgbClr val="000000"/>
                </a:solidFill>
                <a:latin typeface="Calibri" panose="020F0502020204030204" pitchFamily="34" charset="0"/>
              </a:rPr>
              <a:t>staffing and personnel </a:t>
            </a:r>
            <a:r>
              <a:rPr lang="en-US" sz="1600" b="0" dirty="0">
                <a:solidFill>
                  <a:srgbClr val="000000"/>
                </a:solidFill>
                <a:latin typeface="Calibri" panose="020F0502020204030204" pitchFamily="34" charset="0"/>
              </a:rPr>
              <a:t>plan to support treatment</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Allocate </a:t>
            </a:r>
            <a:r>
              <a:rPr lang="en-US" sz="1600" dirty="0">
                <a:solidFill>
                  <a:srgbClr val="000000"/>
                </a:solidFill>
                <a:latin typeface="Calibri" panose="020F0502020204030204" pitchFamily="34" charset="0"/>
              </a:rPr>
              <a:t>needed facilities and equipment</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Ensure existing </a:t>
            </a:r>
            <a:r>
              <a:rPr lang="en-US" sz="1600" dirty="0">
                <a:solidFill>
                  <a:srgbClr val="000000"/>
                </a:solidFill>
                <a:latin typeface="Calibri" panose="020F0502020204030204" pitchFamily="34" charset="0"/>
              </a:rPr>
              <a:t>infection prevention </a:t>
            </a:r>
            <a:r>
              <a:rPr lang="en-US" sz="1600" b="0" dirty="0">
                <a:solidFill>
                  <a:srgbClr val="000000"/>
                </a:solidFill>
                <a:latin typeface="Calibri" panose="020F0502020204030204" pitchFamily="34" charset="0"/>
              </a:rPr>
              <a:t>plan is sufficient</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Review </a:t>
            </a:r>
            <a:r>
              <a:rPr lang="en-US" sz="1600" dirty="0">
                <a:solidFill>
                  <a:srgbClr val="000000"/>
                </a:solidFill>
                <a:latin typeface="Calibri" panose="020F0502020204030204" pitchFamily="34" charset="0"/>
              </a:rPr>
              <a:t>drug administration needs</a:t>
            </a:r>
            <a:r>
              <a:rPr lang="en-US" sz="1600" b="0" dirty="0">
                <a:solidFill>
                  <a:srgbClr val="000000"/>
                </a:solidFill>
                <a:latin typeface="Calibri" panose="020F0502020204030204" pitchFamily="34" charset="0"/>
              </a:rPr>
              <a:t> with staff</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Review and establish </a:t>
            </a:r>
            <a:r>
              <a:rPr lang="en-US" sz="1600" dirty="0">
                <a:solidFill>
                  <a:srgbClr val="000000"/>
                </a:solidFill>
                <a:latin typeface="Calibri" panose="020F0502020204030204" pitchFamily="34" charset="0"/>
              </a:rPr>
              <a:t>reimbursement process </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Prepare for </a:t>
            </a:r>
            <a:r>
              <a:rPr lang="en-US" sz="1600" dirty="0">
                <a:solidFill>
                  <a:srgbClr val="000000"/>
                </a:solidFill>
                <a:latin typeface="Calibri" panose="020F0502020204030204" pitchFamily="34" charset="0"/>
              </a:rPr>
              <a:t>AE data tracking</a:t>
            </a:r>
          </a:p>
        </p:txBody>
      </p:sp>
      <p:sp>
        <p:nvSpPr>
          <p:cNvPr id="22" name="TextBox 21"/>
          <p:cNvSpPr txBox="1"/>
          <p:nvPr/>
        </p:nvSpPr>
        <p:spPr bwMode="auto">
          <a:xfrm>
            <a:off x="8198546" y="1604487"/>
            <a:ext cx="3283658" cy="1015663"/>
          </a:xfrm>
          <a:prstGeom prst="rect">
            <a:avLst/>
          </a:prstGeom>
          <a:solidFill>
            <a:schemeClr val="accent6"/>
          </a:solidFill>
          <a:ln>
            <a:noFill/>
          </a:ln>
        </p:spPr>
        <p:txBody>
          <a:bodyPr wrap="square" rtlCol="0">
            <a:spAutoFit/>
          </a:bodyPr>
          <a:lstStyle/>
          <a:p>
            <a:pPr lvl="0" algn="ctr">
              <a:spcBef>
                <a:spcPts val="0"/>
              </a:spcBef>
              <a:defRPr/>
            </a:pPr>
            <a:r>
              <a:rPr lang="en-US" sz="2000" b="1" dirty="0">
                <a:solidFill>
                  <a:srgbClr val="FFFFFF"/>
                </a:solidFill>
                <a:latin typeface="Calibri" panose="020F0502020204030204" pitchFamily="34" charset="0"/>
              </a:rPr>
              <a:t>Develop procedures to identify and treat patients in a timely manner</a:t>
            </a:r>
          </a:p>
        </p:txBody>
      </p:sp>
      <p:sp>
        <p:nvSpPr>
          <p:cNvPr id="23" name="TextBox 22"/>
          <p:cNvSpPr txBox="1"/>
          <p:nvPr/>
        </p:nvSpPr>
        <p:spPr bwMode="auto">
          <a:xfrm>
            <a:off x="8198546" y="2654783"/>
            <a:ext cx="3283658" cy="3539430"/>
          </a:xfrm>
          <a:prstGeom prst="rect">
            <a:avLst/>
          </a:prstGeom>
          <a:solidFill>
            <a:schemeClr val="accent6">
              <a:lumMod val="20000"/>
              <a:lumOff val="80000"/>
            </a:schemeClr>
          </a:solidFill>
          <a:ln>
            <a:noFill/>
          </a:ln>
        </p:spPr>
        <p:txBody>
          <a:bodyPr wrap="square" rtlCol="0">
            <a:spAutoFit/>
          </a:bodyPr>
          <a:lstStyle/>
          <a:p>
            <a:pPr marL="342900" lvl="0" indent="-342900">
              <a:spcBef>
                <a:spcPts val="0"/>
              </a:spcBef>
              <a:buFont typeface="Wingdings" charset="2"/>
              <a:buChar char="§"/>
              <a:defRPr/>
            </a:pPr>
            <a:r>
              <a:rPr lang="en-US" sz="1600" dirty="0">
                <a:solidFill>
                  <a:srgbClr val="000000"/>
                </a:solidFill>
                <a:latin typeface="Calibri" panose="020F0502020204030204" pitchFamily="34" charset="0"/>
              </a:rPr>
              <a:t>Prepare for scheduling and routing of referrals </a:t>
            </a:r>
            <a:r>
              <a:rPr lang="en-US" sz="1600" b="0" dirty="0">
                <a:solidFill>
                  <a:srgbClr val="000000"/>
                </a:solidFill>
                <a:latin typeface="Calibri" panose="020F0502020204030204" pitchFamily="34" charset="0"/>
              </a:rPr>
              <a:t>from testing center or other sites to treatment</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Ensure administration site staff and providers are </a:t>
            </a:r>
            <a:r>
              <a:rPr lang="en-US" sz="1600" dirty="0">
                <a:solidFill>
                  <a:srgbClr val="000000"/>
                </a:solidFill>
                <a:latin typeface="Calibri" panose="020F0502020204030204" pitchFamily="34" charset="0"/>
              </a:rPr>
              <a:t>aware of outpatient treatment </a:t>
            </a:r>
            <a:r>
              <a:rPr lang="en-US" sz="1600" b="0" dirty="0">
                <a:solidFill>
                  <a:srgbClr val="000000"/>
                </a:solidFill>
                <a:latin typeface="Calibri" panose="020F0502020204030204" pitchFamily="34" charset="0"/>
              </a:rPr>
              <a:t>availability</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Ensure </a:t>
            </a:r>
            <a:r>
              <a:rPr lang="en-US" sz="1600" dirty="0">
                <a:solidFill>
                  <a:srgbClr val="000000"/>
                </a:solidFill>
                <a:latin typeface="Calibri" panose="020F0502020204030204" pitchFamily="34" charset="0"/>
              </a:rPr>
              <a:t>patient privacy </a:t>
            </a:r>
            <a:r>
              <a:rPr lang="en-US" sz="1600" b="0" dirty="0">
                <a:solidFill>
                  <a:srgbClr val="000000"/>
                </a:solidFill>
                <a:latin typeface="Calibri" panose="020F0502020204030204" pitchFamily="34" charset="0"/>
              </a:rPr>
              <a:t>(HIPAA compliant) </a:t>
            </a:r>
          </a:p>
          <a:p>
            <a:pPr marL="342900" lvl="0" indent="-342900">
              <a:spcBef>
                <a:spcPts val="0"/>
              </a:spcBef>
              <a:buFont typeface="Wingdings" charset="2"/>
              <a:buChar char="§"/>
              <a:defRPr/>
            </a:pPr>
            <a:r>
              <a:rPr lang="en-US" sz="1600" b="0" dirty="0">
                <a:solidFill>
                  <a:srgbClr val="000000"/>
                </a:solidFill>
                <a:latin typeface="Calibri" panose="020F0502020204030204" pitchFamily="34" charset="0"/>
              </a:rPr>
              <a:t>Communicate to patient that EUA issued for investigational treatment but </a:t>
            </a:r>
            <a:r>
              <a:rPr lang="en-US" sz="1600" dirty="0">
                <a:solidFill>
                  <a:srgbClr val="000000"/>
                </a:solidFill>
                <a:latin typeface="Calibri" panose="020F0502020204030204" pitchFamily="34" charset="0"/>
              </a:rPr>
              <a:t>does not constitute research </a:t>
            </a:r>
            <a:r>
              <a:rPr lang="en-US" sz="1600" b="0" dirty="0">
                <a:solidFill>
                  <a:srgbClr val="000000"/>
                </a:solidFill>
                <a:latin typeface="Calibri" panose="020F0502020204030204" pitchFamily="34" charset="0"/>
              </a:rPr>
              <a:t>on behalf of the administration site</a:t>
            </a:r>
          </a:p>
        </p:txBody>
      </p:sp>
      <p:sp>
        <p:nvSpPr>
          <p:cNvPr id="24"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phe.gov/emergency/events/COVID19/investigation-MCM/Documents/USG-COVID19-Tx-Playbook.pdf. </a:t>
            </a:r>
          </a:p>
        </p:txBody>
      </p:sp>
      <p:grpSp>
        <p:nvGrpSpPr>
          <p:cNvPr id="17" name="Group 1">
            <a:extLst>
              <a:ext uri="{FF2B5EF4-FFF2-40B4-BE49-F238E27FC236}">
                <a16:creationId xmlns:a16="http://schemas.microsoft.com/office/drawing/2014/main" id="{9D6D4E3F-F17C-D253-071D-05B3D84AE7F1}"/>
              </a:ext>
            </a:extLst>
          </p:cNvPr>
          <p:cNvGrpSpPr>
            <a:grpSpLocks/>
          </p:cNvGrpSpPr>
          <p:nvPr/>
        </p:nvGrpSpPr>
        <p:grpSpPr bwMode="auto">
          <a:xfrm>
            <a:off x="9392911" y="6213768"/>
            <a:ext cx="2488502" cy="449064"/>
            <a:chOff x="9602074" y="3550251"/>
            <a:chExt cx="2488502" cy="449257"/>
          </a:xfrm>
        </p:grpSpPr>
        <p:pic>
          <p:nvPicPr>
            <p:cNvPr id="25" name="Picture 24">
              <a:extLst>
                <a:ext uri="{FF2B5EF4-FFF2-40B4-BE49-F238E27FC236}">
                  <a16:creationId xmlns:a16="http://schemas.microsoft.com/office/drawing/2014/main" id="{0A740DE4-F5D2-42BF-9AF2-B7F305EC1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6" name="Rectangle 8">
              <a:extLst>
                <a:ext uri="{FF2B5EF4-FFF2-40B4-BE49-F238E27FC236}">
                  <a16:creationId xmlns:a16="http://schemas.microsoft.com/office/drawing/2014/main" id="{0D37D4C1-E68C-E427-D67B-BF5243DE0FA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1494955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JAK Inhibitors</a:t>
            </a:r>
          </a:p>
        </p:txBody>
      </p:sp>
    </p:spTree>
    <p:extLst>
      <p:ext uri="{BB962C8B-B14F-4D97-AF65-F5344CB8AC3E}">
        <p14:creationId xmlns:p14="http://schemas.microsoft.com/office/powerpoint/2010/main" val="17202726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DF6FBCA7-FD63-442A-A640-4AAFBFAB4EAA}"/>
              </a:ext>
            </a:extLst>
          </p:cNvPr>
          <p:cNvSpPr/>
          <p:nvPr/>
        </p:nvSpPr>
        <p:spPr bwMode="auto">
          <a:xfrm rot="10800000">
            <a:off x="5022695" y="4287467"/>
            <a:ext cx="3172875" cy="1756660"/>
          </a:xfrm>
          <a:prstGeom prst="rect">
            <a:avLst/>
          </a:prstGeom>
          <a:gradFill>
            <a:gsLst>
              <a:gs pos="0">
                <a:schemeClr val="accent2"/>
              </a:gs>
              <a:gs pos="100000">
                <a:schemeClr val="tx1"/>
              </a:gs>
            </a:gsLst>
            <a:lin ang="5400000" scaled="0"/>
          </a:gradFill>
          <a:ln w="0">
            <a:gradFill>
              <a:gsLst>
                <a:gs pos="0">
                  <a:schemeClr val="accent2"/>
                </a:gs>
                <a:gs pos="100000">
                  <a:schemeClr val="tx1"/>
                </a:gs>
              </a:gsLst>
              <a:lin ang="5400000" scaled="1"/>
            </a:gra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03" name="Group 102">
            <a:extLst>
              <a:ext uri="{FF2B5EF4-FFF2-40B4-BE49-F238E27FC236}">
                <a16:creationId xmlns:a16="http://schemas.microsoft.com/office/drawing/2014/main" id="{773DBBA6-E801-4184-B2B8-747D0D8F1D18}"/>
              </a:ext>
            </a:extLst>
          </p:cNvPr>
          <p:cNvGrpSpPr/>
          <p:nvPr/>
        </p:nvGrpSpPr>
        <p:grpSpPr>
          <a:xfrm>
            <a:off x="4987989" y="3952822"/>
            <a:ext cx="3207581" cy="409478"/>
            <a:chOff x="0" y="2650787"/>
            <a:chExt cx="12192000" cy="1556426"/>
          </a:xfrm>
        </p:grpSpPr>
        <p:pic>
          <p:nvPicPr>
            <p:cNvPr id="102" name="Graphic 101">
              <a:extLst>
                <a:ext uri="{FF2B5EF4-FFF2-40B4-BE49-F238E27FC236}">
                  <a16:creationId xmlns:a16="http://schemas.microsoft.com/office/drawing/2014/main" id="{AC5B1046-1351-41F2-A59A-18DB687BFB9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2808049"/>
              <a:ext cx="12192000" cy="1241901"/>
            </a:xfrm>
            <a:prstGeom prst="rect">
              <a:avLst/>
            </a:prstGeom>
          </p:spPr>
        </p:pic>
        <p:pic>
          <p:nvPicPr>
            <p:cNvPr id="101" name="Graphic 100">
              <a:extLst>
                <a:ext uri="{FF2B5EF4-FFF2-40B4-BE49-F238E27FC236}">
                  <a16:creationId xmlns:a16="http://schemas.microsoft.com/office/drawing/2014/main" id="{AC5C174F-B5AA-4286-B35E-AADCFCC8848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0" y="2650787"/>
              <a:ext cx="12192000" cy="1556426"/>
            </a:xfrm>
            <a:prstGeom prst="rect">
              <a:avLst/>
            </a:prstGeom>
          </p:spPr>
        </p:pic>
      </p:grpSp>
      <p:sp>
        <p:nvSpPr>
          <p:cNvPr id="71" name="Freeform: Shape 70">
            <a:extLst>
              <a:ext uri="{FF2B5EF4-FFF2-40B4-BE49-F238E27FC236}">
                <a16:creationId xmlns:a16="http://schemas.microsoft.com/office/drawing/2014/main" id="{B9382BF0-C4FB-4737-8E16-5322A8C75603}"/>
              </a:ext>
            </a:extLst>
          </p:cNvPr>
          <p:cNvSpPr/>
          <p:nvPr/>
        </p:nvSpPr>
        <p:spPr bwMode="auto">
          <a:xfrm>
            <a:off x="6086385" y="3191877"/>
            <a:ext cx="514439" cy="1751598"/>
          </a:xfrm>
          <a:custGeom>
            <a:avLst/>
            <a:gdLst>
              <a:gd name="connsiteX0" fmla="*/ 342900 w 457200"/>
              <a:gd name="connsiteY0" fmla="*/ 1692275 h 1692275"/>
              <a:gd name="connsiteX1" fmla="*/ 447675 w 457200"/>
              <a:gd name="connsiteY1" fmla="*/ 1692275 h 1692275"/>
              <a:gd name="connsiteX2" fmla="*/ 457200 w 457200"/>
              <a:gd name="connsiteY2" fmla="*/ 1044575 h 1692275"/>
              <a:gd name="connsiteX3" fmla="*/ 431800 w 457200"/>
              <a:gd name="connsiteY3" fmla="*/ 1019175 h 1692275"/>
              <a:gd name="connsiteX4" fmla="*/ 434975 w 457200"/>
              <a:gd name="connsiteY4" fmla="*/ 403225 h 1692275"/>
              <a:gd name="connsiteX5" fmla="*/ 336550 w 457200"/>
              <a:gd name="connsiteY5" fmla="*/ 225425 h 1692275"/>
              <a:gd name="connsiteX6" fmla="*/ 317500 w 457200"/>
              <a:gd name="connsiteY6" fmla="*/ 19050 h 1692275"/>
              <a:gd name="connsiteX7" fmla="*/ 57150 w 457200"/>
              <a:gd name="connsiteY7" fmla="*/ 0 h 1692275"/>
              <a:gd name="connsiteX8" fmla="*/ 0 w 457200"/>
              <a:gd name="connsiteY8" fmla="*/ 323850 h 1692275"/>
              <a:gd name="connsiteX9" fmla="*/ 228600 w 457200"/>
              <a:gd name="connsiteY9" fmla="*/ 393700 h 1692275"/>
              <a:gd name="connsiteX10" fmla="*/ 349250 w 457200"/>
              <a:gd name="connsiteY10" fmla="*/ 565150 h 1692275"/>
              <a:gd name="connsiteX11" fmla="*/ 352425 w 457200"/>
              <a:gd name="connsiteY11" fmla="*/ 1006475 h 1692275"/>
              <a:gd name="connsiteX12" fmla="*/ 333375 w 457200"/>
              <a:gd name="connsiteY12" fmla="*/ 1031875 h 1692275"/>
              <a:gd name="connsiteX13" fmla="*/ 342900 w 457200"/>
              <a:gd name="connsiteY13" fmla="*/ 1692275 h 1692275"/>
              <a:gd name="connsiteX0" fmla="*/ 342900 w 457200"/>
              <a:gd name="connsiteY0" fmla="*/ 1745413 h 1745413"/>
              <a:gd name="connsiteX1" fmla="*/ 447675 w 457200"/>
              <a:gd name="connsiteY1" fmla="*/ 1745413 h 1745413"/>
              <a:gd name="connsiteX2" fmla="*/ 457200 w 457200"/>
              <a:gd name="connsiteY2" fmla="*/ 1097713 h 1745413"/>
              <a:gd name="connsiteX3" fmla="*/ 431800 w 457200"/>
              <a:gd name="connsiteY3" fmla="*/ 1072313 h 1745413"/>
              <a:gd name="connsiteX4" fmla="*/ 434975 w 457200"/>
              <a:gd name="connsiteY4" fmla="*/ 456363 h 1745413"/>
              <a:gd name="connsiteX5" fmla="*/ 336550 w 457200"/>
              <a:gd name="connsiteY5" fmla="*/ 278563 h 1745413"/>
              <a:gd name="connsiteX6" fmla="*/ 317500 w 457200"/>
              <a:gd name="connsiteY6" fmla="*/ 72188 h 1745413"/>
              <a:gd name="connsiteX7" fmla="*/ 57150 w 457200"/>
              <a:gd name="connsiteY7" fmla="*/ 53138 h 1745413"/>
              <a:gd name="connsiteX8" fmla="*/ 0 w 457200"/>
              <a:gd name="connsiteY8" fmla="*/ 376988 h 1745413"/>
              <a:gd name="connsiteX9" fmla="*/ 228600 w 457200"/>
              <a:gd name="connsiteY9" fmla="*/ 446838 h 1745413"/>
              <a:gd name="connsiteX10" fmla="*/ 349250 w 457200"/>
              <a:gd name="connsiteY10" fmla="*/ 618288 h 1745413"/>
              <a:gd name="connsiteX11" fmla="*/ 352425 w 457200"/>
              <a:gd name="connsiteY11" fmla="*/ 1059613 h 1745413"/>
              <a:gd name="connsiteX12" fmla="*/ 333375 w 457200"/>
              <a:gd name="connsiteY12" fmla="*/ 1085013 h 1745413"/>
              <a:gd name="connsiteX13" fmla="*/ 342900 w 457200"/>
              <a:gd name="connsiteY13" fmla="*/ 1745413 h 1745413"/>
              <a:gd name="connsiteX0" fmla="*/ 342900 w 457200"/>
              <a:gd name="connsiteY0" fmla="*/ 1751598 h 1751598"/>
              <a:gd name="connsiteX1" fmla="*/ 447675 w 457200"/>
              <a:gd name="connsiteY1" fmla="*/ 1751598 h 1751598"/>
              <a:gd name="connsiteX2" fmla="*/ 457200 w 457200"/>
              <a:gd name="connsiteY2" fmla="*/ 1103898 h 1751598"/>
              <a:gd name="connsiteX3" fmla="*/ 431800 w 457200"/>
              <a:gd name="connsiteY3" fmla="*/ 1078498 h 1751598"/>
              <a:gd name="connsiteX4" fmla="*/ 434975 w 457200"/>
              <a:gd name="connsiteY4" fmla="*/ 462548 h 1751598"/>
              <a:gd name="connsiteX5" fmla="*/ 336550 w 457200"/>
              <a:gd name="connsiteY5" fmla="*/ 284748 h 1751598"/>
              <a:gd name="connsiteX6" fmla="*/ 317500 w 457200"/>
              <a:gd name="connsiteY6" fmla="*/ 78373 h 1751598"/>
              <a:gd name="connsiteX7" fmla="*/ 57150 w 457200"/>
              <a:gd name="connsiteY7" fmla="*/ 59323 h 1751598"/>
              <a:gd name="connsiteX8" fmla="*/ 0 w 457200"/>
              <a:gd name="connsiteY8" fmla="*/ 383173 h 1751598"/>
              <a:gd name="connsiteX9" fmla="*/ 228600 w 457200"/>
              <a:gd name="connsiteY9" fmla="*/ 453023 h 1751598"/>
              <a:gd name="connsiteX10" fmla="*/ 349250 w 457200"/>
              <a:gd name="connsiteY10" fmla="*/ 624473 h 1751598"/>
              <a:gd name="connsiteX11" fmla="*/ 352425 w 457200"/>
              <a:gd name="connsiteY11" fmla="*/ 1065798 h 1751598"/>
              <a:gd name="connsiteX12" fmla="*/ 333375 w 457200"/>
              <a:gd name="connsiteY12" fmla="*/ 1091198 h 1751598"/>
              <a:gd name="connsiteX13" fmla="*/ 342900 w 457200"/>
              <a:gd name="connsiteY13" fmla="*/ 1751598 h 1751598"/>
              <a:gd name="connsiteX0" fmla="*/ 391893 w 506193"/>
              <a:gd name="connsiteY0" fmla="*/ 1751598 h 1751598"/>
              <a:gd name="connsiteX1" fmla="*/ 496668 w 506193"/>
              <a:gd name="connsiteY1" fmla="*/ 1751598 h 1751598"/>
              <a:gd name="connsiteX2" fmla="*/ 506193 w 506193"/>
              <a:gd name="connsiteY2" fmla="*/ 1103898 h 1751598"/>
              <a:gd name="connsiteX3" fmla="*/ 480793 w 506193"/>
              <a:gd name="connsiteY3" fmla="*/ 1078498 h 1751598"/>
              <a:gd name="connsiteX4" fmla="*/ 483968 w 506193"/>
              <a:gd name="connsiteY4" fmla="*/ 462548 h 1751598"/>
              <a:gd name="connsiteX5" fmla="*/ 385543 w 506193"/>
              <a:gd name="connsiteY5" fmla="*/ 284748 h 1751598"/>
              <a:gd name="connsiteX6" fmla="*/ 366493 w 506193"/>
              <a:gd name="connsiteY6" fmla="*/ 78373 h 1751598"/>
              <a:gd name="connsiteX7" fmla="*/ 106143 w 506193"/>
              <a:gd name="connsiteY7" fmla="*/ 59323 h 1751598"/>
              <a:gd name="connsiteX8" fmla="*/ 48993 w 506193"/>
              <a:gd name="connsiteY8" fmla="*/ 383173 h 1751598"/>
              <a:gd name="connsiteX9" fmla="*/ 277593 w 506193"/>
              <a:gd name="connsiteY9" fmla="*/ 453023 h 1751598"/>
              <a:gd name="connsiteX10" fmla="*/ 398243 w 506193"/>
              <a:gd name="connsiteY10" fmla="*/ 624473 h 1751598"/>
              <a:gd name="connsiteX11" fmla="*/ 401418 w 506193"/>
              <a:gd name="connsiteY11" fmla="*/ 1065798 h 1751598"/>
              <a:gd name="connsiteX12" fmla="*/ 382368 w 506193"/>
              <a:gd name="connsiteY12" fmla="*/ 1091198 h 1751598"/>
              <a:gd name="connsiteX13" fmla="*/ 391893 w 506193"/>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4439" h="1751598">
                <a:moveTo>
                  <a:pt x="400139" y="1751598"/>
                </a:moveTo>
                <a:lnTo>
                  <a:pt x="504914" y="1751598"/>
                </a:lnTo>
                <a:lnTo>
                  <a:pt x="514439" y="1103898"/>
                </a:lnTo>
                <a:lnTo>
                  <a:pt x="489039" y="1078498"/>
                </a:lnTo>
                <a:cubicBezTo>
                  <a:pt x="490097" y="873181"/>
                  <a:pt x="491156" y="667865"/>
                  <a:pt x="492214" y="462548"/>
                </a:cubicBezTo>
                <a:cubicBezTo>
                  <a:pt x="484806" y="393756"/>
                  <a:pt x="483747" y="334490"/>
                  <a:pt x="393789" y="284748"/>
                </a:cubicBezTo>
                <a:lnTo>
                  <a:pt x="374739" y="78373"/>
                </a:lnTo>
                <a:cubicBezTo>
                  <a:pt x="329231" y="43448"/>
                  <a:pt x="324997" y="-67677"/>
                  <a:pt x="114389" y="59323"/>
                </a:cubicBezTo>
                <a:cubicBezTo>
                  <a:pt x="50889" y="125998"/>
                  <a:pt x="-72936" y="218073"/>
                  <a:pt x="57239" y="383173"/>
                </a:cubicBezTo>
                <a:cubicBezTo>
                  <a:pt x="117564" y="431856"/>
                  <a:pt x="101689" y="432915"/>
                  <a:pt x="285839" y="453023"/>
                </a:cubicBezTo>
                <a:lnTo>
                  <a:pt x="406489" y="624473"/>
                </a:lnTo>
                <a:cubicBezTo>
                  <a:pt x="407547" y="771581"/>
                  <a:pt x="408606" y="918690"/>
                  <a:pt x="409664" y="1065798"/>
                </a:cubicBezTo>
                <a:lnTo>
                  <a:pt x="390614" y="1091198"/>
                </a:lnTo>
                <a:lnTo>
                  <a:pt x="400139" y="1751598"/>
                </a:ln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Freeform: Shape 71">
            <a:extLst>
              <a:ext uri="{FF2B5EF4-FFF2-40B4-BE49-F238E27FC236}">
                <a16:creationId xmlns:a16="http://schemas.microsoft.com/office/drawing/2014/main" id="{CB648475-AD68-45CF-9C2D-9F301F31534F}"/>
              </a:ext>
            </a:extLst>
          </p:cNvPr>
          <p:cNvSpPr/>
          <p:nvPr/>
        </p:nvSpPr>
        <p:spPr bwMode="auto">
          <a:xfrm flipH="1">
            <a:off x="6640422" y="3191877"/>
            <a:ext cx="514439" cy="1751598"/>
          </a:xfrm>
          <a:custGeom>
            <a:avLst/>
            <a:gdLst>
              <a:gd name="connsiteX0" fmla="*/ 342900 w 457200"/>
              <a:gd name="connsiteY0" fmla="*/ 1692275 h 1692275"/>
              <a:gd name="connsiteX1" fmla="*/ 447675 w 457200"/>
              <a:gd name="connsiteY1" fmla="*/ 1692275 h 1692275"/>
              <a:gd name="connsiteX2" fmla="*/ 457200 w 457200"/>
              <a:gd name="connsiteY2" fmla="*/ 1044575 h 1692275"/>
              <a:gd name="connsiteX3" fmla="*/ 431800 w 457200"/>
              <a:gd name="connsiteY3" fmla="*/ 1019175 h 1692275"/>
              <a:gd name="connsiteX4" fmla="*/ 434975 w 457200"/>
              <a:gd name="connsiteY4" fmla="*/ 403225 h 1692275"/>
              <a:gd name="connsiteX5" fmla="*/ 336550 w 457200"/>
              <a:gd name="connsiteY5" fmla="*/ 225425 h 1692275"/>
              <a:gd name="connsiteX6" fmla="*/ 317500 w 457200"/>
              <a:gd name="connsiteY6" fmla="*/ 19050 h 1692275"/>
              <a:gd name="connsiteX7" fmla="*/ 57150 w 457200"/>
              <a:gd name="connsiteY7" fmla="*/ 0 h 1692275"/>
              <a:gd name="connsiteX8" fmla="*/ 0 w 457200"/>
              <a:gd name="connsiteY8" fmla="*/ 323850 h 1692275"/>
              <a:gd name="connsiteX9" fmla="*/ 228600 w 457200"/>
              <a:gd name="connsiteY9" fmla="*/ 393700 h 1692275"/>
              <a:gd name="connsiteX10" fmla="*/ 349250 w 457200"/>
              <a:gd name="connsiteY10" fmla="*/ 565150 h 1692275"/>
              <a:gd name="connsiteX11" fmla="*/ 352425 w 457200"/>
              <a:gd name="connsiteY11" fmla="*/ 1006475 h 1692275"/>
              <a:gd name="connsiteX12" fmla="*/ 333375 w 457200"/>
              <a:gd name="connsiteY12" fmla="*/ 1031875 h 1692275"/>
              <a:gd name="connsiteX13" fmla="*/ 342900 w 457200"/>
              <a:gd name="connsiteY13" fmla="*/ 1692275 h 1692275"/>
              <a:gd name="connsiteX0" fmla="*/ 342900 w 457200"/>
              <a:gd name="connsiteY0" fmla="*/ 1745413 h 1745413"/>
              <a:gd name="connsiteX1" fmla="*/ 447675 w 457200"/>
              <a:gd name="connsiteY1" fmla="*/ 1745413 h 1745413"/>
              <a:gd name="connsiteX2" fmla="*/ 457200 w 457200"/>
              <a:gd name="connsiteY2" fmla="*/ 1097713 h 1745413"/>
              <a:gd name="connsiteX3" fmla="*/ 431800 w 457200"/>
              <a:gd name="connsiteY3" fmla="*/ 1072313 h 1745413"/>
              <a:gd name="connsiteX4" fmla="*/ 434975 w 457200"/>
              <a:gd name="connsiteY4" fmla="*/ 456363 h 1745413"/>
              <a:gd name="connsiteX5" fmla="*/ 336550 w 457200"/>
              <a:gd name="connsiteY5" fmla="*/ 278563 h 1745413"/>
              <a:gd name="connsiteX6" fmla="*/ 317500 w 457200"/>
              <a:gd name="connsiteY6" fmla="*/ 72188 h 1745413"/>
              <a:gd name="connsiteX7" fmla="*/ 57150 w 457200"/>
              <a:gd name="connsiteY7" fmla="*/ 53138 h 1745413"/>
              <a:gd name="connsiteX8" fmla="*/ 0 w 457200"/>
              <a:gd name="connsiteY8" fmla="*/ 376988 h 1745413"/>
              <a:gd name="connsiteX9" fmla="*/ 228600 w 457200"/>
              <a:gd name="connsiteY9" fmla="*/ 446838 h 1745413"/>
              <a:gd name="connsiteX10" fmla="*/ 349250 w 457200"/>
              <a:gd name="connsiteY10" fmla="*/ 618288 h 1745413"/>
              <a:gd name="connsiteX11" fmla="*/ 352425 w 457200"/>
              <a:gd name="connsiteY11" fmla="*/ 1059613 h 1745413"/>
              <a:gd name="connsiteX12" fmla="*/ 333375 w 457200"/>
              <a:gd name="connsiteY12" fmla="*/ 1085013 h 1745413"/>
              <a:gd name="connsiteX13" fmla="*/ 342900 w 457200"/>
              <a:gd name="connsiteY13" fmla="*/ 1745413 h 1745413"/>
              <a:gd name="connsiteX0" fmla="*/ 342900 w 457200"/>
              <a:gd name="connsiteY0" fmla="*/ 1751598 h 1751598"/>
              <a:gd name="connsiteX1" fmla="*/ 447675 w 457200"/>
              <a:gd name="connsiteY1" fmla="*/ 1751598 h 1751598"/>
              <a:gd name="connsiteX2" fmla="*/ 457200 w 457200"/>
              <a:gd name="connsiteY2" fmla="*/ 1103898 h 1751598"/>
              <a:gd name="connsiteX3" fmla="*/ 431800 w 457200"/>
              <a:gd name="connsiteY3" fmla="*/ 1078498 h 1751598"/>
              <a:gd name="connsiteX4" fmla="*/ 434975 w 457200"/>
              <a:gd name="connsiteY4" fmla="*/ 462548 h 1751598"/>
              <a:gd name="connsiteX5" fmla="*/ 336550 w 457200"/>
              <a:gd name="connsiteY5" fmla="*/ 284748 h 1751598"/>
              <a:gd name="connsiteX6" fmla="*/ 317500 w 457200"/>
              <a:gd name="connsiteY6" fmla="*/ 78373 h 1751598"/>
              <a:gd name="connsiteX7" fmla="*/ 57150 w 457200"/>
              <a:gd name="connsiteY7" fmla="*/ 59323 h 1751598"/>
              <a:gd name="connsiteX8" fmla="*/ 0 w 457200"/>
              <a:gd name="connsiteY8" fmla="*/ 383173 h 1751598"/>
              <a:gd name="connsiteX9" fmla="*/ 228600 w 457200"/>
              <a:gd name="connsiteY9" fmla="*/ 453023 h 1751598"/>
              <a:gd name="connsiteX10" fmla="*/ 349250 w 457200"/>
              <a:gd name="connsiteY10" fmla="*/ 624473 h 1751598"/>
              <a:gd name="connsiteX11" fmla="*/ 352425 w 457200"/>
              <a:gd name="connsiteY11" fmla="*/ 1065798 h 1751598"/>
              <a:gd name="connsiteX12" fmla="*/ 333375 w 457200"/>
              <a:gd name="connsiteY12" fmla="*/ 1091198 h 1751598"/>
              <a:gd name="connsiteX13" fmla="*/ 342900 w 457200"/>
              <a:gd name="connsiteY13" fmla="*/ 1751598 h 1751598"/>
              <a:gd name="connsiteX0" fmla="*/ 391893 w 506193"/>
              <a:gd name="connsiteY0" fmla="*/ 1751598 h 1751598"/>
              <a:gd name="connsiteX1" fmla="*/ 496668 w 506193"/>
              <a:gd name="connsiteY1" fmla="*/ 1751598 h 1751598"/>
              <a:gd name="connsiteX2" fmla="*/ 506193 w 506193"/>
              <a:gd name="connsiteY2" fmla="*/ 1103898 h 1751598"/>
              <a:gd name="connsiteX3" fmla="*/ 480793 w 506193"/>
              <a:gd name="connsiteY3" fmla="*/ 1078498 h 1751598"/>
              <a:gd name="connsiteX4" fmla="*/ 483968 w 506193"/>
              <a:gd name="connsiteY4" fmla="*/ 462548 h 1751598"/>
              <a:gd name="connsiteX5" fmla="*/ 385543 w 506193"/>
              <a:gd name="connsiteY5" fmla="*/ 284748 h 1751598"/>
              <a:gd name="connsiteX6" fmla="*/ 366493 w 506193"/>
              <a:gd name="connsiteY6" fmla="*/ 78373 h 1751598"/>
              <a:gd name="connsiteX7" fmla="*/ 106143 w 506193"/>
              <a:gd name="connsiteY7" fmla="*/ 59323 h 1751598"/>
              <a:gd name="connsiteX8" fmla="*/ 48993 w 506193"/>
              <a:gd name="connsiteY8" fmla="*/ 383173 h 1751598"/>
              <a:gd name="connsiteX9" fmla="*/ 277593 w 506193"/>
              <a:gd name="connsiteY9" fmla="*/ 453023 h 1751598"/>
              <a:gd name="connsiteX10" fmla="*/ 398243 w 506193"/>
              <a:gd name="connsiteY10" fmla="*/ 624473 h 1751598"/>
              <a:gd name="connsiteX11" fmla="*/ 401418 w 506193"/>
              <a:gd name="connsiteY11" fmla="*/ 1065798 h 1751598"/>
              <a:gd name="connsiteX12" fmla="*/ 382368 w 506193"/>
              <a:gd name="connsiteY12" fmla="*/ 1091198 h 1751598"/>
              <a:gd name="connsiteX13" fmla="*/ 391893 w 506193"/>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 name="connsiteX0" fmla="*/ 400139 w 514439"/>
              <a:gd name="connsiteY0" fmla="*/ 1751598 h 1751598"/>
              <a:gd name="connsiteX1" fmla="*/ 504914 w 514439"/>
              <a:gd name="connsiteY1" fmla="*/ 1751598 h 1751598"/>
              <a:gd name="connsiteX2" fmla="*/ 514439 w 514439"/>
              <a:gd name="connsiteY2" fmla="*/ 1103898 h 1751598"/>
              <a:gd name="connsiteX3" fmla="*/ 489039 w 514439"/>
              <a:gd name="connsiteY3" fmla="*/ 1078498 h 1751598"/>
              <a:gd name="connsiteX4" fmla="*/ 492214 w 514439"/>
              <a:gd name="connsiteY4" fmla="*/ 462548 h 1751598"/>
              <a:gd name="connsiteX5" fmla="*/ 393789 w 514439"/>
              <a:gd name="connsiteY5" fmla="*/ 284748 h 1751598"/>
              <a:gd name="connsiteX6" fmla="*/ 374739 w 514439"/>
              <a:gd name="connsiteY6" fmla="*/ 78373 h 1751598"/>
              <a:gd name="connsiteX7" fmla="*/ 114389 w 514439"/>
              <a:gd name="connsiteY7" fmla="*/ 59323 h 1751598"/>
              <a:gd name="connsiteX8" fmla="*/ 57239 w 514439"/>
              <a:gd name="connsiteY8" fmla="*/ 383173 h 1751598"/>
              <a:gd name="connsiteX9" fmla="*/ 285839 w 514439"/>
              <a:gd name="connsiteY9" fmla="*/ 453023 h 1751598"/>
              <a:gd name="connsiteX10" fmla="*/ 406489 w 514439"/>
              <a:gd name="connsiteY10" fmla="*/ 624473 h 1751598"/>
              <a:gd name="connsiteX11" fmla="*/ 409664 w 514439"/>
              <a:gd name="connsiteY11" fmla="*/ 1065798 h 1751598"/>
              <a:gd name="connsiteX12" fmla="*/ 390614 w 514439"/>
              <a:gd name="connsiteY12" fmla="*/ 1091198 h 1751598"/>
              <a:gd name="connsiteX13" fmla="*/ 400139 w 514439"/>
              <a:gd name="connsiteY13" fmla="*/ 1751598 h 1751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4439" h="1751598">
                <a:moveTo>
                  <a:pt x="400139" y="1751598"/>
                </a:moveTo>
                <a:lnTo>
                  <a:pt x="504914" y="1751598"/>
                </a:lnTo>
                <a:lnTo>
                  <a:pt x="514439" y="1103898"/>
                </a:lnTo>
                <a:lnTo>
                  <a:pt x="489039" y="1078498"/>
                </a:lnTo>
                <a:cubicBezTo>
                  <a:pt x="490097" y="873181"/>
                  <a:pt x="491156" y="667865"/>
                  <a:pt x="492214" y="462548"/>
                </a:cubicBezTo>
                <a:cubicBezTo>
                  <a:pt x="484806" y="393756"/>
                  <a:pt x="483747" y="334490"/>
                  <a:pt x="393789" y="284748"/>
                </a:cubicBezTo>
                <a:lnTo>
                  <a:pt x="374739" y="78373"/>
                </a:lnTo>
                <a:cubicBezTo>
                  <a:pt x="329231" y="43448"/>
                  <a:pt x="324997" y="-67677"/>
                  <a:pt x="114389" y="59323"/>
                </a:cubicBezTo>
                <a:cubicBezTo>
                  <a:pt x="50889" y="125998"/>
                  <a:pt x="-72936" y="218073"/>
                  <a:pt x="57239" y="383173"/>
                </a:cubicBezTo>
                <a:cubicBezTo>
                  <a:pt x="117564" y="431856"/>
                  <a:pt x="101689" y="432915"/>
                  <a:pt x="285839" y="453023"/>
                </a:cubicBezTo>
                <a:lnTo>
                  <a:pt x="406489" y="624473"/>
                </a:lnTo>
                <a:cubicBezTo>
                  <a:pt x="407547" y="771581"/>
                  <a:pt x="408606" y="918690"/>
                  <a:pt x="409664" y="1065798"/>
                </a:cubicBezTo>
                <a:lnTo>
                  <a:pt x="390614" y="1091198"/>
                </a:lnTo>
                <a:lnTo>
                  <a:pt x="400139" y="1751598"/>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58F73F73-34EE-4B91-AE1C-3179D8E23B4A}"/>
              </a:ext>
            </a:extLst>
          </p:cNvPr>
          <p:cNvSpPr>
            <a:spLocks noGrp="1"/>
          </p:cNvSpPr>
          <p:nvPr>
            <p:ph type="title"/>
          </p:nvPr>
        </p:nvSpPr>
        <p:spPr/>
        <p:txBody>
          <a:bodyPr/>
          <a:lstStyle/>
          <a:p>
            <a:r>
              <a:rPr lang="en-US" dirty="0"/>
              <a:t>JAK1/2 Inhibitors</a:t>
            </a:r>
          </a:p>
        </p:txBody>
      </p:sp>
      <p:grpSp>
        <p:nvGrpSpPr>
          <p:cNvPr id="6" name="Group 1">
            <a:extLst>
              <a:ext uri="{FF2B5EF4-FFF2-40B4-BE49-F238E27FC236}">
                <a16:creationId xmlns:a16="http://schemas.microsoft.com/office/drawing/2014/main" id="{3260CE64-5382-40B6-BF98-502086B511F0}"/>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AB68AAFD-18B5-4C07-936A-EA5613556B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36548EE4-065F-48C9-818D-DC2F679D31C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7"/>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Box 12">
            <a:extLst>
              <a:ext uri="{FF2B5EF4-FFF2-40B4-BE49-F238E27FC236}">
                <a16:creationId xmlns:a16="http://schemas.microsoft.com/office/drawing/2014/main" id="{A4E75593-8B32-4E8F-9FEA-A9DA6C34C8D1}"/>
              </a:ext>
            </a:extLst>
          </p:cNvPr>
          <p:cNvSpPr txBox="1"/>
          <p:nvPr/>
        </p:nvSpPr>
        <p:spPr bwMode="auto">
          <a:xfrm>
            <a:off x="5280539" y="1159044"/>
            <a:ext cx="3266802"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Elevated in blood</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IL-1b, IL-2, IL-6, IL-7, IL-8,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IL-9, IL-10, IL-17, G-CSF, GM-CSF, </a:t>
            </a:r>
            <a:r>
              <a:rPr kumimoji="0" lang="en-US" sz="18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IFN</a:t>
            </a:r>
            <a:r>
              <a:rPr kumimoji="0" lang="el-GR" sz="18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α</a:t>
            </a:r>
            <a:r>
              <a:rPr kumimoji="0" lang="en-US" sz="18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 IFN</a:t>
            </a:r>
            <a:r>
              <a:rPr kumimoji="0" lang="el-GR" sz="18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γ</a:t>
            </a:r>
            <a:r>
              <a:rPr kumimoji="0" lang="en-US" sz="18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 TNF-</a:t>
            </a:r>
            <a:r>
              <a:rPr kumimoji="0" lang="el-GR" sz="1800" b="1" i="0" u="none" strike="noStrike" kern="1200" cap="none" spc="0" normalizeH="0" baseline="0" noProof="0" dirty="0">
                <a:ln>
                  <a:noFill/>
                </a:ln>
                <a:solidFill>
                  <a:schemeClr val="accent3"/>
                </a:solidFill>
                <a:effectLst/>
                <a:uLnTx/>
                <a:uFillTx/>
                <a:latin typeface="Arial" panose="020B0604020202020204" pitchFamily="34" charset="0"/>
                <a:ea typeface="+mn-ea"/>
                <a:cs typeface="Arial" panose="020B0604020202020204" pitchFamily="34" charset="0"/>
              </a:rPr>
              <a:t>α</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IP10, MCP1, MIP1A, MIP1B</a:t>
            </a:r>
          </a:p>
        </p:txBody>
      </p:sp>
      <p:sp>
        <p:nvSpPr>
          <p:cNvPr id="15" name="TextBox 14">
            <a:extLst>
              <a:ext uri="{FF2B5EF4-FFF2-40B4-BE49-F238E27FC236}">
                <a16:creationId xmlns:a16="http://schemas.microsoft.com/office/drawing/2014/main" id="{82931310-3320-423A-9612-351E132534DE}"/>
              </a:ext>
            </a:extLst>
          </p:cNvPr>
          <p:cNvSpPr txBox="1"/>
          <p:nvPr/>
        </p:nvSpPr>
        <p:spPr bwMode="auto">
          <a:xfrm>
            <a:off x="2849078" y="2408975"/>
            <a:ext cx="2298847" cy="646331"/>
          </a:xfrm>
          <a:prstGeom prst="rect">
            <a:avLst/>
          </a:prstGeom>
          <a:solidFill>
            <a:schemeClr val="tx1"/>
          </a:solidFill>
          <a:ln w="28575">
            <a:solidFill>
              <a:schemeClr val="accent3"/>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Hyperinflammatory</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Stage</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Arrow: Right 19">
            <a:extLst>
              <a:ext uri="{FF2B5EF4-FFF2-40B4-BE49-F238E27FC236}">
                <a16:creationId xmlns:a16="http://schemas.microsoft.com/office/drawing/2014/main" id="{201EBCBD-78C7-4FD9-BD8C-9F1671D91A29}"/>
              </a:ext>
            </a:extLst>
          </p:cNvPr>
          <p:cNvSpPr/>
          <p:nvPr/>
        </p:nvSpPr>
        <p:spPr bwMode="auto">
          <a:xfrm rot="19872375">
            <a:off x="4847778" y="1856419"/>
            <a:ext cx="349824" cy="447438"/>
          </a:xfrm>
          <a:prstGeom prst="rightArrow">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 name="Arrow: Right 20">
            <a:extLst>
              <a:ext uri="{FF2B5EF4-FFF2-40B4-BE49-F238E27FC236}">
                <a16:creationId xmlns:a16="http://schemas.microsoft.com/office/drawing/2014/main" id="{B91EF821-C2FA-4E08-A79D-3404398524AD}"/>
              </a:ext>
            </a:extLst>
          </p:cNvPr>
          <p:cNvSpPr/>
          <p:nvPr/>
        </p:nvSpPr>
        <p:spPr bwMode="auto">
          <a:xfrm rot="16200000">
            <a:off x="4120516" y="3081158"/>
            <a:ext cx="349824" cy="447438"/>
          </a:xfrm>
          <a:prstGeom prst="rightArrow">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Arc 22">
            <a:extLst>
              <a:ext uri="{FF2B5EF4-FFF2-40B4-BE49-F238E27FC236}">
                <a16:creationId xmlns:a16="http://schemas.microsoft.com/office/drawing/2014/main" id="{AF02F0C1-2107-4A0D-9808-6F4F2EF54604}"/>
              </a:ext>
            </a:extLst>
          </p:cNvPr>
          <p:cNvSpPr/>
          <p:nvPr/>
        </p:nvSpPr>
        <p:spPr bwMode="auto">
          <a:xfrm>
            <a:off x="5007233" y="5456638"/>
            <a:ext cx="3207581" cy="1369429"/>
          </a:xfrm>
          <a:prstGeom prst="arc">
            <a:avLst>
              <a:gd name="adj1" fmla="val 10828134"/>
              <a:gd name="adj2" fmla="val 20452"/>
            </a:avLst>
          </a:prstGeom>
          <a:solidFill>
            <a:schemeClr val="tx1"/>
          </a:solidFill>
          <a:ln w="28575" cap="flat" cmpd="sng" algn="ctr">
            <a:solidFill>
              <a:schemeClr val="accent5"/>
            </a:solidFill>
            <a:prstDash val="dash"/>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 name="Group 25">
            <a:extLst>
              <a:ext uri="{FF2B5EF4-FFF2-40B4-BE49-F238E27FC236}">
                <a16:creationId xmlns:a16="http://schemas.microsoft.com/office/drawing/2014/main" id="{F62234A4-297C-48A5-B855-A42C8AC3210A}"/>
              </a:ext>
            </a:extLst>
          </p:cNvPr>
          <p:cNvGrpSpPr/>
          <p:nvPr/>
        </p:nvGrpSpPr>
        <p:grpSpPr>
          <a:xfrm>
            <a:off x="5557073" y="5089543"/>
            <a:ext cx="301463" cy="369332"/>
            <a:chOff x="2839453" y="5056319"/>
            <a:chExt cx="301463" cy="369332"/>
          </a:xfrm>
        </p:grpSpPr>
        <p:sp>
          <p:nvSpPr>
            <p:cNvPr id="24" name="Hexagon 23">
              <a:extLst>
                <a:ext uri="{FF2B5EF4-FFF2-40B4-BE49-F238E27FC236}">
                  <a16:creationId xmlns:a16="http://schemas.microsoft.com/office/drawing/2014/main" id="{62D95328-E89C-4586-9427-C2C6971E35A5}"/>
                </a:ext>
              </a:extLst>
            </p:cNvPr>
            <p:cNvSpPr/>
            <p:nvPr/>
          </p:nvSpPr>
          <p:spPr bwMode="auto">
            <a:xfrm>
              <a:off x="2839453" y="5111015"/>
              <a:ext cx="301463" cy="259882"/>
            </a:xfrm>
            <a:prstGeom prst="hexagon">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E5C94183-470A-46F9-988A-2AB85823C5BE}"/>
                </a:ext>
              </a:extLst>
            </p:cNvPr>
            <p:cNvSpPr txBox="1"/>
            <p:nvPr/>
          </p:nvSpPr>
          <p:spPr bwMode="auto">
            <a:xfrm>
              <a:off x="2849078" y="5056319"/>
              <a:ext cx="2887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7" name="TextBox 26">
            <a:extLst>
              <a:ext uri="{FF2B5EF4-FFF2-40B4-BE49-F238E27FC236}">
                <a16:creationId xmlns:a16="http://schemas.microsoft.com/office/drawing/2014/main" id="{BD1E352E-7F5B-4BFB-AEC0-5BFD436B65B2}"/>
              </a:ext>
            </a:extLst>
          </p:cNvPr>
          <p:cNvSpPr txBox="1"/>
          <p:nvPr/>
        </p:nvSpPr>
        <p:spPr bwMode="auto">
          <a:xfrm>
            <a:off x="7233050" y="6139611"/>
            <a:ext cx="116192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IL6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RNA</a:t>
            </a:r>
          </a:p>
        </p:txBody>
      </p:sp>
      <p:sp>
        <p:nvSpPr>
          <p:cNvPr id="34" name="TextBox 33">
            <a:extLst>
              <a:ext uri="{FF2B5EF4-FFF2-40B4-BE49-F238E27FC236}">
                <a16:creationId xmlns:a16="http://schemas.microsoft.com/office/drawing/2014/main" id="{232A803D-F759-4800-A09C-980FD2E49234}"/>
              </a:ext>
            </a:extLst>
          </p:cNvPr>
          <p:cNvSpPr txBox="1"/>
          <p:nvPr/>
        </p:nvSpPr>
        <p:spPr bwMode="auto">
          <a:xfrm>
            <a:off x="6154079" y="3240623"/>
            <a:ext cx="4138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t>
            </a:r>
          </a:p>
        </p:txBody>
      </p:sp>
      <p:sp>
        <p:nvSpPr>
          <p:cNvPr id="36" name="TextBox 35">
            <a:extLst>
              <a:ext uri="{FF2B5EF4-FFF2-40B4-BE49-F238E27FC236}">
                <a16:creationId xmlns:a16="http://schemas.microsoft.com/office/drawing/2014/main" id="{AF58ED7A-73FE-4FD7-A093-0649C64A5099}"/>
              </a:ext>
            </a:extLst>
          </p:cNvPr>
          <p:cNvSpPr txBox="1"/>
          <p:nvPr/>
        </p:nvSpPr>
        <p:spPr bwMode="auto">
          <a:xfrm>
            <a:off x="6796418" y="3229664"/>
            <a:ext cx="4138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a:t>
            </a:r>
          </a:p>
        </p:txBody>
      </p:sp>
      <p:grpSp>
        <p:nvGrpSpPr>
          <p:cNvPr id="44" name="Group 43">
            <a:extLst>
              <a:ext uri="{FF2B5EF4-FFF2-40B4-BE49-F238E27FC236}">
                <a16:creationId xmlns:a16="http://schemas.microsoft.com/office/drawing/2014/main" id="{B62012E4-FC7E-4E45-B5A3-3E93E9E9592C}"/>
              </a:ext>
            </a:extLst>
          </p:cNvPr>
          <p:cNvGrpSpPr/>
          <p:nvPr/>
        </p:nvGrpSpPr>
        <p:grpSpPr>
          <a:xfrm>
            <a:off x="5840446" y="5096912"/>
            <a:ext cx="627265" cy="307777"/>
            <a:chOff x="9221862" y="3460189"/>
            <a:chExt cx="689990" cy="338554"/>
          </a:xfrm>
        </p:grpSpPr>
        <p:sp>
          <p:nvSpPr>
            <p:cNvPr id="41" name="Rectangle: Rounded Corners 40">
              <a:extLst>
                <a:ext uri="{FF2B5EF4-FFF2-40B4-BE49-F238E27FC236}">
                  <a16:creationId xmlns:a16="http://schemas.microsoft.com/office/drawing/2014/main" id="{E4F9D9D2-F945-41F7-B4AE-7FDD08DB73EB}"/>
                </a:ext>
              </a:extLst>
            </p:cNvPr>
            <p:cNvSpPr/>
            <p:nvPr/>
          </p:nvSpPr>
          <p:spPr bwMode="auto">
            <a:xfrm>
              <a:off x="9274797" y="3471717"/>
              <a:ext cx="562222" cy="307777"/>
            </a:xfrm>
            <a:prstGeom prst="roundRect">
              <a:avLst>
                <a:gd name="adj" fmla="val 50000"/>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0FA23581-1EF8-4D58-ABE3-DD744A856611}"/>
                </a:ext>
              </a:extLst>
            </p:cNvPr>
            <p:cNvSpPr txBox="1"/>
            <p:nvPr/>
          </p:nvSpPr>
          <p:spPr bwMode="auto">
            <a:xfrm>
              <a:off x="9221862" y="3460189"/>
              <a:ext cx="6899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STAT</a:t>
              </a:r>
            </a:p>
          </p:txBody>
        </p:sp>
      </p:grpSp>
      <p:grpSp>
        <p:nvGrpSpPr>
          <p:cNvPr id="46" name="Group 45">
            <a:extLst>
              <a:ext uri="{FF2B5EF4-FFF2-40B4-BE49-F238E27FC236}">
                <a16:creationId xmlns:a16="http://schemas.microsoft.com/office/drawing/2014/main" id="{B461309B-5453-46E6-8A9D-012B177C35FC}"/>
              </a:ext>
            </a:extLst>
          </p:cNvPr>
          <p:cNvGrpSpPr/>
          <p:nvPr/>
        </p:nvGrpSpPr>
        <p:grpSpPr>
          <a:xfrm>
            <a:off x="6111900" y="5784882"/>
            <a:ext cx="627265" cy="307777"/>
            <a:chOff x="9221862" y="3460189"/>
            <a:chExt cx="689990" cy="338554"/>
          </a:xfrm>
        </p:grpSpPr>
        <p:sp>
          <p:nvSpPr>
            <p:cNvPr id="47" name="Rectangle: Rounded Corners 46">
              <a:extLst>
                <a:ext uri="{FF2B5EF4-FFF2-40B4-BE49-F238E27FC236}">
                  <a16:creationId xmlns:a16="http://schemas.microsoft.com/office/drawing/2014/main" id="{C4AD6155-747B-45AE-8321-7F3C40E7899C}"/>
                </a:ext>
              </a:extLst>
            </p:cNvPr>
            <p:cNvSpPr/>
            <p:nvPr/>
          </p:nvSpPr>
          <p:spPr bwMode="auto">
            <a:xfrm>
              <a:off x="9274797" y="3471717"/>
              <a:ext cx="562222" cy="307777"/>
            </a:xfrm>
            <a:prstGeom prst="roundRect">
              <a:avLst>
                <a:gd name="adj" fmla="val 50000"/>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61BA76F9-0CE4-4465-BC54-01EA38C97875}"/>
                </a:ext>
              </a:extLst>
            </p:cNvPr>
            <p:cNvSpPr txBox="1"/>
            <p:nvPr/>
          </p:nvSpPr>
          <p:spPr bwMode="auto">
            <a:xfrm>
              <a:off x="9221862" y="3460189"/>
              <a:ext cx="6899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STAT</a:t>
              </a:r>
            </a:p>
          </p:txBody>
        </p:sp>
      </p:grpSp>
      <p:grpSp>
        <p:nvGrpSpPr>
          <p:cNvPr id="49" name="Group 48">
            <a:extLst>
              <a:ext uri="{FF2B5EF4-FFF2-40B4-BE49-F238E27FC236}">
                <a16:creationId xmlns:a16="http://schemas.microsoft.com/office/drawing/2014/main" id="{9CD9C5EE-EBF1-45F3-9BED-56962D4BAC44}"/>
              </a:ext>
            </a:extLst>
          </p:cNvPr>
          <p:cNvGrpSpPr/>
          <p:nvPr/>
        </p:nvGrpSpPr>
        <p:grpSpPr>
          <a:xfrm>
            <a:off x="6600307" y="5784882"/>
            <a:ext cx="627265" cy="307777"/>
            <a:chOff x="9221862" y="3460189"/>
            <a:chExt cx="689990" cy="338554"/>
          </a:xfrm>
        </p:grpSpPr>
        <p:sp>
          <p:nvSpPr>
            <p:cNvPr id="50" name="Rectangle: Rounded Corners 49">
              <a:extLst>
                <a:ext uri="{FF2B5EF4-FFF2-40B4-BE49-F238E27FC236}">
                  <a16:creationId xmlns:a16="http://schemas.microsoft.com/office/drawing/2014/main" id="{F93AB364-1F78-4A1F-8EBC-BF8ED2962381}"/>
                </a:ext>
              </a:extLst>
            </p:cNvPr>
            <p:cNvSpPr/>
            <p:nvPr/>
          </p:nvSpPr>
          <p:spPr bwMode="auto">
            <a:xfrm>
              <a:off x="9274797" y="3471717"/>
              <a:ext cx="562222" cy="307777"/>
            </a:xfrm>
            <a:prstGeom prst="roundRect">
              <a:avLst>
                <a:gd name="adj" fmla="val 50000"/>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EFA74D16-D619-4D74-B882-5C8F737B65CF}"/>
                </a:ext>
              </a:extLst>
            </p:cNvPr>
            <p:cNvSpPr txBox="1"/>
            <p:nvPr/>
          </p:nvSpPr>
          <p:spPr bwMode="auto">
            <a:xfrm>
              <a:off x="9221862" y="3460189"/>
              <a:ext cx="6899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STAT</a:t>
              </a:r>
            </a:p>
          </p:txBody>
        </p:sp>
      </p:grpSp>
      <p:grpSp>
        <p:nvGrpSpPr>
          <p:cNvPr id="28" name="Group 27">
            <a:extLst>
              <a:ext uri="{FF2B5EF4-FFF2-40B4-BE49-F238E27FC236}">
                <a16:creationId xmlns:a16="http://schemas.microsoft.com/office/drawing/2014/main" id="{392FDECA-E997-4984-91E6-17CF79620BD1}"/>
              </a:ext>
            </a:extLst>
          </p:cNvPr>
          <p:cNvGrpSpPr/>
          <p:nvPr/>
        </p:nvGrpSpPr>
        <p:grpSpPr>
          <a:xfrm>
            <a:off x="6182954" y="5481373"/>
            <a:ext cx="301463" cy="369332"/>
            <a:chOff x="2839453" y="5056319"/>
            <a:chExt cx="301463" cy="369332"/>
          </a:xfrm>
        </p:grpSpPr>
        <p:sp>
          <p:nvSpPr>
            <p:cNvPr id="29" name="Hexagon 28">
              <a:extLst>
                <a:ext uri="{FF2B5EF4-FFF2-40B4-BE49-F238E27FC236}">
                  <a16:creationId xmlns:a16="http://schemas.microsoft.com/office/drawing/2014/main" id="{653C382A-DC87-4500-8DEA-10DF001C8D06}"/>
                </a:ext>
              </a:extLst>
            </p:cNvPr>
            <p:cNvSpPr/>
            <p:nvPr/>
          </p:nvSpPr>
          <p:spPr bwMode="auto">
            <a:xfrm>
              <a:off x="2839453" y="5111015"/>
              <a:ext cx="301463" cy="259882"/>
            </a:xfrm>
            <a:prstGeom prst="hexagon">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3BF1C922-A1CA-49A9-A8EB-8EE9D1FEB9FF}"/>
                </a:ext>
              </a:extLst>
            </p:cNvPr>
            <p:cNvSpPr txBox="1"/>
            <p:nvPr/>
          </p:nvSpPr>
          <p:spPr bwMode="auto">
            <a:xfrm>
              <a:off x="2849078" y="5056319"/>
              <a:ext cx="2887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1" name="Group 30">
            <a:extLst>
              <a:ext uri="{FF2B5EF4-FFF2-40B4-BE49-F238E27FC236}">
                <a16:creationId xmlns:a16="http://schemas.microsoft.com/office/drawing/2014/main" id="{EC03982C-39F7-4752-B795-9A6DC35A004D}"/>
              </a:ext>
            </a:extLst>
          </p:cNvPr>
          <p:cNvGrpSpPr/>
          <p:nvPr/>
        </p:nvGrpSpPr>
        <p:grpSpPr>
          <a:xfrm>
            <a:off x="6782458" y="6018572"/>
            <a:ext cx="301463" cy="369332"/>
            <a:chOff x="2839453" y="5056319"/>
            <a:chExt cx="301463" cy="369332"/>
          </a:xfrm>
        </p:grpSpPr>
        <p:sp>
          <p:nvSpPr>
            <p:cNvPr id="32" name="Hexagon 31">
              <a:extLst>
                <a:ext uri="{FF2B5EF4-FFF2-40B4-BE49-F238E27FC236}">
                  <a16:creationId xmlns:a16="http://schemas.microsoft.com/office/drawing/2014/main" id="{4530CACA-CB97-42EF-A5C3-D4D1206A3586}"/>
                </a:ext>
              </a:extLst>
            </p:cNvPr>
            <p:cNvSpPr/>
            <p:nvPr/>
          </p:nvSpPr>
          <p:spPr bwMode="auto">
            <a:xfrm>
              <a:off x="2839453" y="5111015"/>
              <a:ext cx="301463" cy="259882"/>
            </a:xfrm>
            <a:prstGeom prst="hexagon">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CC681F6B-3E0D-4D4A-8848-2B4406547B48}"/>
                </a:ext>
              </a:extLst>
            </p:cNvPr>
            <p:cNvSpPr txBox="1"/>
            <p:nvPr/>
          </p:nvSpPr>
          <p:spPr bwMode="auto">
            <a:xfrm>
              <a:off x="2849078" y="5056319"/>
              <a:ext cx="2887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B50CDA95-375B-4E76-9615-8AA46812DB74}"/>
              </a:ext>
            </a:extLst>
          </p:cNvPr>
          <p:cNvGrpSpPr/>
          <p:nvPr/>
        </p:nvGrpSpPr>
        <p:grpSpPr>
          <a:xfrm>
            <a:off x="6071073" y="4292761"/>
            <a:ext cx="627265" cy="307777"/>
            <a:chOff x="9518573" y="3551971"/>
            <a:chExt cx="627265" cy="307777"/>
          </a:xfrm>
        </p:grpSpPr>
        <p:sp>
          <p:nvSpPr>
            <p:cNvPr id="45" name="Oval 44">
              <a:extLst>
                <a:ext uri="{FF2B5EF4-FFF2-40B4-BE49-F238E27FC236}">
                  <a16:creationId xmlns:a16="http://schemas.microsoft.com/office/drawing/2014/main" id="{EFEDEDBD-24AF-43EF-BDC2-51873DE4BC2D}"/>
                </a:ext>
              </a:extLst>
            </p:cNvPr>
            <p:cNvSpPr/>
            <p:nvPr/>
          </p:nvSpPr>
          <p:spPr bwMode="auto">
            <a:xfrm>
              <a:off x="9596387" y="3598996"/>
              <a:ext cx="452388" cy="231859"/>
            </a:xfrm>
            <a:prstGeom prst="ellipse">
              <a:avLst/>
            </a:prstGeom>
            <a:solidFill>
              <a:schemeClr val="tx1"/>
            </a:solid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TextBox 51">
              <a:extLst>
                <a:ext uri="{FF2B5EF4-FFF2-40B4-BE49-F238E27FC236}">
                  <a16:creationId xmlns:a16="http://schemas.microsoft.com/office/drawing/2014/main" id="{04FE3FFA-F610-4AB7-AC49-DD38C23D9759}"/>
                </a:ext>
              </a:extLst>
            </p:cNvPr>
            <p:cNvSpPr txBox="1"/>
            <p:nvPr/>
          </p:nvSpPr>
          <p:spPr bwMode="auto">
            <a:xfrm>
              <a:off x="9518573" y="3551971"/>
              <a:ext cx="62726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Jak1</a:t>
              </a:r>
            </a:p>
          </p:txBody>
        </p:sp>
      </p:grpSp>
      <p:grpSp>
        <p:nvGrpSpPr>
          <p:cNvPr id="56" name="Group 55">
            <a:extLst>
              <a:ext uri="{FF2B5EF4-FFF2-40B4-BE49-F238E27FC236}">
                <a16:creationId xmlns:a16="http://schemas.microsoft.com/office/drawing/2014/main" id="{8570A774-ACFB-41AD-AD47-4D0C618CB024}"/>
              </a:ext>
            </a:extLst>
          </p:cNvPr>
          <p:cNvGrpSpPr/>
          <p:nvPr/>
        </p:nvGrpSpPr>
        <p:grpSpPr>
          <a:xfrm>
            <a:off x="6606886" y="4292761"/>
            <a:ext cx="627265" cy="307777"/>
            <a:chOff x="9518573" y="3555870"/>
            <a:chExt cx="627265" cy="307777"/>
          </a:xfrm>
        </p:grpSpPr>
        <p:sp>
          <p:nvSpPr>
            <p:cNvPr id="57" name="Oval 56">
              <a:extLst>
                <a:ext uri="{FF2B5EF4-FFF2-40B4-BE49-F238E27FC236}">
                  <a16:creationId xmlns:a16="http://schemas.microsoft.com/office/drawing/2014/main" id="{539ECF1F-A16A-4387-8C5E-C5D613E8C312}"/>
                </a:ext>
              </a:extLst>
            </p:cNvPr>
            <p:cNvSpPr/>
            <p:nvPr/>
          </p:nvSpPr>
          <p:spPr bwMode="auto">
            <a:xfrm>
              <a:off x="9596387" y="3598996"/>
              <a:ext cx="452388" cy="231859"/>
            </a:xfrm>
            <a:prstGeom prst="ellipse">
              <a:avLst/>
            </a:prstGeom>
            <a:solidFill>
              <a:schemeClr val="tx1"/>
            </a:solid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86B18857-449F-4034-9958-202963F8D051}"/>
                </a:ext>
              </a:extLst>
            </p:cNvPr>
            <p:cNvSpPr txBox="1"/>
            <p:nvPr/>
          </p:nvSpPr>
          <p:spPr bwMode="auto">
            <a:xfrm>
              <a:off x="9518573" y="3555870"/>
              <a:ext cx="62726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Jak2</a:t>
              </a:r>
            </a:p>
          </p:txBody>
        </p:sp>
      </p:grpSp>
      <p:grpSp>
        <p:nvGrpSpPr>
          <p:cNvPr id="62" name="Group 61">
            <a:extLst>
              <a:ext uri="{FF2B5EF4-FFF2-40B4-BE49-F238E27FC236}">
                <a16:creationId xmlns:a16="http://schemas.microsoft.com/office/drawing/2014/main" id="{780FA5A6-522B-4814-A67A-D0F7A15C25F1}"/>
              </a:ext>
            </a:extLst>
          </p:cNvPr>
          <p:cNvGrpSpPr/>
          <p:nvPr/>
        </p:nvGrpSpPr>
        <p:grpSpPr>
          <a:xfrm>
            <a:off x="7020774" y="4516276"/>
            <a:ext cx="245445" cy="237755"/>
            <a:chOff x="9591574" y="4276508"/>
            <a:chExt cx="245445" cy="237755"/>
          </a:xfrm>
        </p:grpSpPr>
        <p:cxnSp>
          <p:nvCxnSpPr>
            <p:cNvPr id="59" name="Straight Connector 58">
              <a:extLst>
                <a:ext uri="{FF2B5EF4-FFF2-40B4-BE49-F238E27FC236}">
                  <a16:creationId xmlns:a16="http://schemas.microsoft.com/office/drawing/2014/main" id="{441B0F72-B7BB-4965-B830-8291828783C2}"/>
                </a:ext>
              </a:extLst>
            </p:cNvPr>
            <p:cNvCxnSpPr>
              <a:cxnSpLocks/>
            </p:cNvCxnSpPr>
            <p:nvPr/>
          </p:nvCxnSpPr>
          <p:spPr bwMode="auto">
            <a:xfrm flipH="1" flipV="1">
              <a:off x="9673389" y="4356863"/>
              <a:ext cx="163630" cy="157400"/>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D8B5E18-23C5-4570-851B-89BF32394567}"/>
                </a:ext>
              </a:extLst>
            </p:cNvPr>
            <p:cNvCxnSpPr>
              <a:cxnSpLocks/>
            </p:cNvCxnSpPr>
            <p:nvPr/>
          </p:nvCxnSpPr>
          <p:spPr bwMode="auto">
            <a:xfrm flipV="1">
              <a:off x="9591574" y="4276508"/>
              <a:ext cx="163630" cy="1503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9B5A7F55-8550-48BF-B37A-6AF168AAF41A}"/>
              </a:ext>
            </a:extLst>
          </p:cNvPr>
          <p:cNvGrpSpPr/>
          <p:nvPr/>
        </p:nvGrpSpPr>
        <p:grpSpPr>
          <a:xfrm rot="5400000">
            <a:off x="5978872" y="4496278"/>
            <a:ext cx="245445" cy="237755"/>
            <a:chOff x="9591574" y="4276508"/>
            <a:chExt cx="245445" cy="237755"/>
          </a:xfrm>
        </p:grpSpPr>
        <p:cxnSp>
          <p:nvCxnSpPr>
            <p:cNvPr id="65" name="Straight Connector 64">
              <a:extLst>
                <a:ext uri="{FF2B5EF4-FFF2-40B4-BE49-F238E27FC236}">
                  <a16:creationId xmlns:a16="http://schemas.microsoft.com/office/drawing/2014/main" id="{4D10B14D-3D09-45C0-94C6-12D415BFEF2C}"/>
                </a:ext>
              </a:extLst>
            </p:cNvPr>
            <p:cNvCxnSpPr>
              <a:cxnSpLocks/>
            </p:cNvCxnSpPr>
            <p:nvPr/>
          </p:nvCxnSpPr>
          <p:spPr bwMode="auto">
            <a:xfrm flipH="1" flipV="1">
              <a:off x="9673389" y="4356863"/>
              <a:ext cx="163630" cy="157400"/>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96DDA7B-02FD-45A8-922F-C261258E923C}"/>
                </a:ext>
              </a:extLst>
            </p:cNvPr>
            <p:cNvCxnSpPr>
              <a:cxnSpLocks/>
            </p:cNvCxnSpPr>
            <p:nvPr/>
          </p:nvCxnSpPr>
          <p:spPr bwMode="auto">
            <a:xfrm flipV="1">
              <a:off x="9591574" y="4276508"/>
              <a:ext cx="163630" cy="1503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C337CEAA-F530-4CB9-B5B5-E8A64988E4D8}"/>
              </a:ext>
            </a:extLst>
          </p:cNvPr>
          <p:cNvGrpSpPr/>
          <p:nvPr/>
        </p:nvGrpSpPr>
        <p:grpSpPr>
          <a:xfrm rot="15297365">
            <a:off x="6449641" y="5088923"/>
            <a:ext cx="663947" cy="565036"/>
            <a:chOff x="9218094" y="3876661"/>
            <a:chExt cx="663947" cy="565036"/>
          </a:xfrm>
        </p:grpSpPr>
        <p:cxnSp>
          <p:nvCxnSpPr>
            <p:cNvPr id="68" name="Straight Connector 67">
              <a:extLst>
                <a:ext uri="{FF2B5EF4-FFF2-40B4-BE49-F238E27FC236}">
                  <a16:creationId xmlns:a16="http://schemas.microsoft.com/office/drawing/2014/main" id="{41F97E8E-A5E2-427D-AF23-904A711E89BD}"/>
                </a:ext>
              </a:extLst>
            </p:cNvPr>
            <p:cNvCxnSpPr>
              <a:cxnSpLocks/>
            </p:cNvCxnSpPr>
            <p:nvPr/>
          </p:nvCxnSpPr>
          <p:spPr bwMode="auto">
            <a:xfrm rot="6302635" flipH="1">
              <a:off x="9352131" y="3911787"/>
              <a:ext cx="413004" cy="646816"/>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B1D46EA-A92D-419A-96DD-473564C9CA92}"/>
                </a:ext>
              </a:extLst>
            </p:cNvPr>
            <p:cNvCxnSpPr>
              <a:cxnSpLocks/>
            </p:cNvCxnSpPr>
            <p:nvPr/>
          </p:nvCxnSpPr>
          <p:spPr bwMode="auto">
            <a:xfrm flipV="1">
              <a:off x="9218094" y="3876661"/>
              <a:ext cx="163630" cy="150332"/>
            </a:xfrm>
            <a:prstGeom prst="line">
              <a:avLst/>
            </a:prstGeom>
            <a:noFill/>
            <a:ln w="28575" cap="flat" cmpd="sng" algn="ctr">
              <a:solidFill>
                <a:schemeClr val="accent3"/>
              </a:solidFill>
              <a:prstDash val="solid"/>
              <a:round/>
              <a:headEnd type="none" w="med" len="med"/>
              <a:tailEnd type="none" w="med" len="med"/>
            </a:ln>
            <a:effectLst/>
          </p:spPr>
        </p:cxnSp>
      </p:grpSp>
      <p:sp>
        <p:nvSpPr>
          <p:cNvPr id="40" name="Oval 39">
            <a:extLst>
              <a:ext uri="{FF2B5EF4-FFF2-40B4-BE49-F238E27FC236}">
                <a16:creationId xmlns:a16="http://schemas.microsoft.com/office/drawing/2014/main" id="{76BE1F70-AFF6-4157-9931-D3A570EEF04E}"/>
              </a:ext>
            </a:extLst>
          </p:cNvPr>
          <p:cNvSpPr/>
          <p:nvPr/>
        </p:nvSpPr>
        <p:spPr bwMode="auto">
          <a:xfrm>
            <a:off x="6378698" y="2934138"/>
            <a:ext cx="473874" cy="473874"/>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TextBox 37">
            <a:extLst>
              <a:ext uri="{FF2B5EF4-FFF2-40B4-BE49-F238E27FC236}">
                <a16:creationId xmlns:a16="http://schemas.microsoft.com/office/drawing/2014/main" id="{B8F68D09-8235-48D7-B0EE-B72DA7E50A02}"/>
              </a:ext>
            </a:extLst>
          </p:cNvPr>
          <p:cNvSpPr txBox="1"/>
          <p:nvPr/>
        </p:nvSpPr>
        <p:spPr bwMode="auto">
          <a:xfrm>
            <a:off x="5521355" y="2613229"/>
            <a:ext cx="21912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Cytokine</a:t>
            </a:r>
          </a:p>
        </p:txBody>
      </p:sp>
      <p:cxnSp>
        <p:nvCxnSpPr>
          <p:cNvPr id="76" name="Straight Arrow Connector 75">
            <a:extLst>
              <a:ext uri="{FF2B5EF4-FFF2-40B4-BE49-F238E27FC236}">
                <a16:creationId xmlns:a16="http://schemas.microsoft.com/office/drawing/2014/main" id="{1C233FA6-3C41-4D7F-BC40-3C4F25ACF140}"/>
              </a:ext>
            </a:extLst>
          </p:cNvPr>
          <p:cNvCxnSpPr>
            <a:cxnSpLocks/>
          </p:cNvCxnSpPr>
          <p:nvPr/>
        </p:nvCxnSpPr>
        <p:spPr bwMode="auto">
          <a:xfrm>
            <a:off x="6619555" y="4994901"/>
            <a:ext cx="0" cy="560418"/>
          </a:xfrm>
          <a:prstGeom prst="straightConnector1">
            <a:avLst/>
          </a:prstGeom>
          <a:noFill/>
          <a:ln w="38100" cap="flat" cmpd="sng" algn="ctr">
            <a:solidFill>
              <a:schemeClr val="bg1"/>
            </a:solidFill>
            <a:prstDash val="solid"/>
            <a:round/>
            <a:headEnd type="none" w="med" len="med"/>
            <a:tailEnd type="triangle"/>
          </a:ln>
          <a:effectLst/>
        </p:spPr>
      </p:cxnSp>
      <p:grpSp>
        <p:nvGrpSpPr>
          <p:cNvPr id="81" name="Group 80">
            <a:extLst>
              <a:ext uri="{FF2B5EF4-FFF2-40B4-BE49-F238E27FC236}">
                <a16:creationId xmlns:a16="http://schemas.microsoft.com/office/drawing/2014/main" id="{61C43B6D-0439-47E0-B3F1-E49A456E38B9}"/>
              </a:ext>
            </a:extLst>
          </p:cNvPr>
          <p:cNvGrpSpPr/>
          <p:nvPr/>
        </p:nvGrpSpPr>
        <p:grpSpPr>
          <a:xfrm>
            <a:off x="3861450" y="3563296"/>
            <a:ext cx="601670" cy="687623"/>
            <a:chOff x="10811229" y="2383177"/>
            <a:chExt cx="601670" cy="687623"/>
          </a:xfrm>
        </p:grpSpPr>
        <p:sp>
          <p:nvSpPr>
            <p:cNvPr id="79" name="Oval 78">
              <a:extLst>
                <a:ext uri="{FF2B5EF4-FFF2-40B4-BE49-F238E27FC236}">
                  <a16:creationId xmlns:a16="http://schemas.microsoft.com/office/drawing/2014/main" id="{E1300DF5-5ACC-46DE-A7B8-D9269CDA8F85}"/>
                </a:ext>
              </a:extLst>
            </p:cNvPr>
            <p:cNvSpPr/>
            <p:nvPr/>
          </p:nvSpPr>
          <p:spPr bwMode="auto">
            <a:xfrm>
              <a:off x="10915789" y="2530714"/>
              <a:ext cx="392550" cy="392550"/>
            </a:xfrm>
            <a:prstGeom prst="ellipse">
              <a:avLst/>
            </a:prstGeom>
            <a:solidFill>
              <a:srgbClr val="92D050"/>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78" name="Graphic 77">
              <a:extLst>
                <a:ext uri="{FF2B5EF4-FFF2-40B4-BE49-F238E27FC236}">
                  <a16:creationId xmlns:a16="http://schemas.microsoft.com/office/drawing/2014/main" id="{A47A753B-BBF4-41D5-943A-F0CF2560D9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11229" y="2383177"/>
              <a:ext cx="601670" cy="687623"/>
            </a:xfrm>
            <a:prstGeom prst="rect">
              <a:avLst/>
            </a:prstGeom>
          </p:spPr>
        </p:pic>
      </p:grpSp>
      <p:grpSp>
        <p:nvGrpSpPr>
          <p:cNvPr id="83" name="Group 82">
            <a:extLst>
              <a:ext uri="{FF2B5EF4-FFF2-40B4-BE49-F238E27FC236}">
                <a16:creationId xmlns:a16="http://schemas.microsoft.com/office/drawing/2014/main" id="{1EF9172C-A6DB-4448-8C25-B222F0D69215}"/>
              </a:ext>
            </a:extLst>
          </p:cNvPr>
          <p:cNvGrpSpPr/>
          <p:nvPr/>
        </p:nvGrpSpPr>
        <p:grpSpPr>
          <a:xfrm>
            <a:off x="4514379" y="3860304"/>
            <a:ext cx="601670" cy="687623"/>
            <a:chOff x="10811229" y="2383177"/>
            <a:chExt cx="601670" cy="687623"/>
          </a:xfrm>
        </p:grpSpPr>
        <p:sp>
          <p:nvSpPr>
            <p:cNvPr id="84" name="Oval 83">
              <a:extLst>
                <a:ext uri="{FF2B5EF4-FFF2-40B4-BE49-F238E27FC236}">
                  <a16:creationId xmlns:a16="http://schemas.microsoft.com/office/drawing/2014/main" id="{E594E294-4A7B-4248-915F-B0339C375F24}"/>
                </a:ext>
              </a:extLst>
            </p:cNvPr>
            <p:cNvSpPr/>
            <p:nvPr/>
          </p:nvSpPr>
          <p:spPr bwMode="auto">
            <a:xfrm>
              <a:off x="10915789" y="2530714"/>
              <a:ext cx="392550" cy="392550"/>
            </a:xfrm>
            <a:prstGeom prst="ellipse">
              <a:avLst/>
            </a:prstGeom>
            <a:solidFill>
              <a:srgbClr val="92D050"/>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85" name="Graphic 84">
              <a:extLst>
                <a:ext uri="{FF2B5EF4-FFF2-40B4-BE49-F238E27FC236}">
                  <a16:creationId xmlns:a16="http://schemas.microsoft.com/office/drawing/2014/main" id="{62CF8190-A4F9-48C1-9775-37B6D77C172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11229" y="2383177"/>
              <a:ext cx="601670" cy="687623"/>
            </a:xfrm>
            <a:prstGeom prst="rect">
              <a:avLst/>
            </a:prstGeom>
          </p:spPr>
        </p:pic>
      </p:grpSp>
      <p:grpSp>
        <p:nvGrpSpPr>
          <p:cNvPr id="86" name="Group 85">
            <a:extLst>
              <a:ext uri="{FF2B5EF4-FFF2-40B4-BE49-F238E27FC236}">
                <a16:creationId xmlns:a16="http://schemas.microsoft.com/office/drawing/2014/main" id="{A76495EF-8739-4D07-8413-79BBBE0100D6}"/>
              </a:ext>
            </a:extLst>
          </p:cNvPr>
          <p:cNvGrpSpPr/>
          <p:nvPr/>
        </p:nvGrpSpPr>
        <p:grpSpPr>
          <a:xfrm>
            <a:off x="4015719" y="4345271"/>
            <a:ext cx="601670" cy="687623"/>
            <a:chOff x="10811229" y="2383177"/>
            <a:chExt cx="601670" cy="687623"/>
          </a:xfrm>
        </p:grpSpPr>
        <p:sp>
          <p:nvSpPr>
            <p:cNvPr id="87" name="Oval 86">
              <a:extLst>
                <a:ext uri="{FF2B5EF4-FFF2-40B4-BE49-F238E27FC236}">
                  <a16:creationId xmlns:a16="http://schemas.microsoft.com/office/drawing/2014/main" id="{592F1581-4787-4E15-8C22-BF87A636652A}"/>
                </a:ext>
              </a:extLst>
            </p:cNvPr>
            <p:cNvSpPr/>
            <p:nvPr/>
          </p:nvSpPr>
          <p:spPr bwMode="auto">
            <a:xfrm>
              <a:off x="10915789" y="2530714"/>
              <a:ext cx="392550" cy="392550"/>
            </a:xfrm>
            <a:prstGeom prst="ellipse">
              <a:avLst/>
            </a:prstGeom>
            <a:solidFill>
              <a:srgbClr val="92D050"/>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pic>
          <p:nvPicPr>
            <p:cNvPr id="88" name="Graphic 87">
              <a:extLst>
                <a:ext uri="{FF2B5EF4-FFF2-40B4-BE49-F238E27FC236}">
                  <a16:creationId xmlns:a16="http://schemas.microsoft.com/office/drawing/2014/main" id="{59ED808B-C217-4FC3-9BD4-6E0BFF5EDB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11229" y="2383177"/>
              <a:ext cx="601670" cy="687623"/>
            </a:xfrm>
            <a:prstGeom prst="rect">
              <a:avLst/>
            </a:prstGeom>
          </p:spPr>
        </p:pic>
      </p:grpSp>
      <p:sp>
        <p:nvSpPr>
          <p:cNvPr id="104" name="TextBox 103">
            <a:extLst>
              <a:ext uri="{FF2B5EF4-FFF2-40B4-BE49-F238E27FC236}">
                <a16:creationId xmlns:a16="http://schemas.microsoft.com/office/drawing/2014/main" id="{DCD74EB3-52C1-4DF4-BEAD-D35CB4777EF0}"/>
              </a:ext>
            </a:extLst>
          </p:cNvPr>
          <p:cNvSpPr txBox="1"/>
          <p:nvPr/>
        </p:nvSpPr>
        <p:spPr bwMode="auto">
          <a:xfrm>
            <a:off x="6873734" y="4738503"/>
            <a:ext cx="1411673" cy="307777"/>
          </a:xfrm>
          <a:prstGeom prst="rect">
            <a:avLst/>
          </a:prstGeom>
          <a:solidFill>
            <a:schemeClr val="tx1"/>
          </a:solidFill>
          <a:ln w="28575">
            <a:solidFill>
              <a:schemeClr val="accent3"/>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JAK1/2 inhibitor</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6" name="TextBox 105">
            <a:extLst>
              <a:ext uri="{FF2B5EF4-FFF2-40B4-BE49-F238E27FC236}">
                <a16:creationId xmlns:a16="http://schemas.microsoft.com/office/drawing/2014/main" id="{3C739197-C798-4A8F-ABF5-ACE5A7F70404}"/>
              </a:ext>
            </a:extLst>
          </p:cNvPr>
          <p:cNvSpPr txBox="1"/>
          <p:nvPr/>
        </p:nvSpPr>
        <p:spPr bwMode="auto">
          <a:xfrm>
            <a:off x="4947692" y="4738503"/>
            <a:ext cx="1411674" cy="307777"/>
          </a:xfrm>
          <a:prstGeom prst="rect">
            <a:avLst/>
          </a:prstGeom>
          <a:solidFill>
            <a:schemeClr val="tx1"/>
          </a:solidFill>
          <a:ln w="28575">
            <a:solidFill>
              <a:schemeClr val="accent3"/>
            </a:solid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JAK1/2 inhibitor</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0" name="Text Box 11">
            <a:extLst>
              <a:ext uri="{FF2B5EF4-FFF2-40B4-BE49-F238E27FC236}">
                <a16:creationId xmlns:a16="http://schemas.microsoft.com/office/drawing/2014/main" id="{430D15F3-7C9F-4A93-AC46-005740D4B9B6}"/>
              </a:ext>
            </a:extLst>
          </p:cNvPr>
          <p:cNvSpPr txBox="1">
            <a:spLocks noChangeArrowheads="1"/>
          </p:cNvSpPr>
          <p:nvPr/>
        </p:nvSpPr>
        <p:spPr bwMode="auto">
          <a:xfrm>
            <a:off x="399438" y="637934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lvl="0" eaLnBrk="0" fontAlgn="base" hangingPunct="0">
              <a:lnSpc>
                <a:spcPct val="100000"/>
              </a:lnSpc>
              <a:spcBef>
                <a:spcPct val="0"/>
              </a:spcBef>
              <a:spcAft>
                <a:spcPct val="0"/>
              </a:spcAft>
              <a:buClrTx/>
              <a:buNone/>
              <a:defRPr/>
            </a:pPr>
            <a:r>
              <a:rPr lang="hu-HU" altLang="en-US" sz="1200" dirty="0">
                <a:solidFill>
                  <a:srgbClr val="455560"/>
                </a:solidFill>
                <a:latin typeface="Calibri" panose="020F0502020204030204" pitchFamily="34" charset="0"/>
                <a:cs typeface="Calibri" panose="020F0502020204030204" pitchFamily="34" charset="0"/>
              </a:rPr>
              <a:t>Stebbing. EMBO Mol Med. 2020;12:e12697.</a:t>
            </a:r>
          </a:p>
        </p:txBody>
      </p:sp>
    </p:spTree>
    <p:extLst>
      <p:ext uri="{BB962C8B-B14F-4D97-AF65-F5344CB8AC3E}">
        <p14:creationId xmlns:p14="http://schemas.microsoft.com/office/powerpoint/2010/main" val="37853563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Key Ongoing Trials Investigating JAK1/2 Inhibitors</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918794078"/>
              </p:ext>
            </p:extLst>
          </p:nvPr>
        </p:nvGraphicFramePr>
        <p:xfrm>
          <a:off x="727075" y="1604965"/>
          <a:ext cx="10735056" cy="2743248"/>
        </p:xfrm>
        <a:graphic>
          <a:graphicData uri="http://schemas.openxmlformats.org/drawingml/2006/table">
            <a:tbl>
              <a:tblPr/>
              <a:tblGrid>
                <a:gridCol w="2339975">
                  <a:extLst>
                    <a:ext uri="{9D8B030D-6E8A-4147-A177-3AD203B41FA5}">
                      <a16:colId xmlns:a16="http://schemas.microsoft.com/office/drawing/2014/main" val="20000"/>
                    </a:ext>
                  </a:extLst>
                </a:gridCol>
                <a:gridCol w="1419225">
                  <a:extLst>
                    <a:ext uri="{9D8B030D-6E8A-4147-A177-3AD203B41FA5}">
                      <a16:colId xmlns:a16="http://schemas.microsoft.com/office/drawing/2014/main" val="20001"/>
                    </a:ext>
                  </a:extLst>
                </a:gridCol>
                <a:gridCol w="1057275">
                  <a:extLst>
                    <a:ext uri="{9D8B030D-6E8A-4147-A177-3AD203B41FA5}">
                      <a16:colId xmlns:a16="http://schemas.microsoft.com/office/drawing/2014/main" val="3106433320"/>
                    </a:ext>
                  </a:extLst>
                </a:gridCol>
                <a:gridCol w="5918581">
                  <a:extLst>
                    <a:ext uri="{9D8B030D-6E8A-4147-A177-3AD203B41FA5}">
                      <a16:colId xmlns:a16="http://schemas.microsoft.com/office/drawing/2014/main" val="20003"/>
                    </a:ext>
                  </a:extLst>
                </a:gridCol>
              </a:tblGrid>
              <a:tr h="4482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Agent and Comparator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Primary Endpoint/Patient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245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Ruxolitinib vs placebo*</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RUXCOVID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 respiratory failure, or ICU admission;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hospitalized patients with SARS-CoV-2 and either radiographic infiltrates by imaging, SpO</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≤94% on room air, requiring supplemental oxygen, increased respiratory rate, or PaO</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/FiO</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&lt;300 mm/Hg</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482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Ruxolitinib vs placebo</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RUXCOVID-DEVENT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All-cause mortality;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hospitalized patients with SARS-CoV-2 receiving mechanical ventilation</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1449585"/>
                  </a:ext>
                </a:extLst>
              </a:tr>
            </a:tbl>
          </a:graphicData>
        </a:graphic>
      </p:graphicFrame>
      <p:grpSp>
        <p:nvGrpSpPr>
          <p:cNvPr id="13" name="Group 1">
            <a:extLst>
              <a:ext uri="{FF2B5EF4-FFF2-40B4-BE49-F238E27FC236}">
                <a16:creationId xmlns:a16="http://schemas.microsoft.com/office/drawing/2014/main" id="{AE3F60C7-19C7-48F3-9A99-9A9A16425C55}"/>
              </a:ext>
            </a:extLst>
          </p:cNvPr>
          <p:cNvGrpSpPr>
            <a:grpSpLocks/>
          </p:cNvGrpSpPr>
          <p:nvPr/>
        </p:nvGrpSpPr>
        <p:grpSpPr bwMode="auto">
          <a:xfrm>
            <a:off x="9392911" y="6213768"/>
            <a:ext cx="2488502" cy="449064"/>
            <a:chOff x="9602074" y="3550251"/>
            <a:chExt cx="2488502" cy="449257"/>
          </a:xfrm>
        </p:grpSpPr>
        <p:pic>
          <p:nvPicPr>
            <p:cNvPr id="14" name="Picture 13">
              <a:extLst>
                <a:ext uri="{FF2B5EF4-FFF2-40B4-BE49-F238E27FC236}">
                  <a16:creationId xmlns:a16="http://schemas.microsoft.com/office/drawing/2014/main" id="{B9FFC7A1-25AF-4911-8F81-2845501C9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CCF0FC0B-05C6-44C9-8FAF-AA43FEA6896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10"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1" y="618392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1. NCT04362137. 2. NCT04377620. 3. https://www.novartis.com/news/media-releases/novartis-provides-update-ruxcovid-study-ruxolitinib-hospitalized-patients-covid-19. Press release only, not peer reviewed. </a:t>
            </a:r>
          </a:p>
        </p:txBody>
      </p:sp>
      <p:sp>
        <p:nvSpPr>
          <p:cNvPr id="12" name="Rectangle 11">
            <a:extLst>
              <a:ext uri="{FF2B5EF4-FFF2-40B4-BE49-F238E27FC236}">
                <a16:creationId xmlns:a16="http://schemas.microsoft.com/office/drawing/2014/main" id="{685ABCBD-539E-42ED-B910-75C16F4CEC0C}"/>
              </a:ext>
            </a:extLst>
          </p:cNvPr>
          <p:cNvSpPr/>
          <p:nvPr/>
        </p:nvSpPr>
        <p:spPr>
          <a:xfrm>
            <a:off x="11144276" y="460881"/>
            <a:ext cx="421910" cy="338554"/>
          </a:xfrm>
          <a:prstGeom prst="rect">
            <a:avLst/>
          </a:prstGeom>
          <a:noFill/>
        </p:spPr>
        <p:txBody>
          <a:bodyPr wrap="none">
            <a:spAutoFit/>
          </a:bodyPr>
          <a:lstStyle/>
          <a:p>
            <a:pPr algn="ctr" eaLnBrk="0" fontAlgn="base" hangingPunct="0">
              <a:spcBef>
                <a:spcPct val="0"/>
              </a:spcBef>
              <a:spcAft>
                <a:spcPct val="0"/>
              </a:spcAft>
              <a:defRPr/>
            </a:pPr>
            <a:r>
              <a:rPr lang="en-US" sz="1600" b="1" dirty="0">
                <a:solidFill>
                  <a:srgbClr val="FFFFFF"/>
                </a:solidFill>
                <a:latin typeface="Calibri" panose="020F0502020204030204" pitchFamily="34" charset="0"/>
                <a:cs typeface="Arial" panose="020B0604020202020204" pitchFamily="34" charset="0"/>
              </a:rPr>
              <a:t>Ne</a:t>
            </a:r>
            <a:endParaRPr lang="en-US" sz="1600" b="1" dirty="0">
              <a:solidFill>
                <a:srgbClr val="FFFFFF"/>
              </a:solidFill>
              <a:latin typeface="Arial" panose="020B0604020202020204" pitchFamily="34" charset="0"/>
              <a:cs typeface="Arial" panose="020B0604020202020204" pitchFamily="34" charset="0"/>
            </a:endParaRPr>
          </a:p>
        </p:txBody>
      </p:sp>
      <p:sp>
        <p:nvSpPr>
          <p:cNvPr id="2" name="Rectangle 1"/>
          <p:cNvSpPr/>
          <p:nvPr/>
        </p:nvSpPr>
        <p:spPr>
          <a:xfrm>
            <a:off x="706012" y="4442461"/>
            <a:ext cx="10756119" cy="307777"/>
          </a:xfrm>
          <a:prstGeom prst="rect">
            <a:avLst/>
          </a:prstGeom>
        </p:spPr>
        <p:txBody>
          <a:bodyPr wrap="square">
            <a:spAutoFit/>
          </a:bodyPr>
          <a:lstStyle/>
          <a:p>
            <a:pPr lvl="0" fontAlgn="base">
              <a:spcBef>
                <a:spcPct val="0"/>
              </a:spcBef>
              <a:spcAft>
                <a:spcPct val="0"/>
              </a:spcAft>
              <a:defRPr/>
            </a:pPr>
            <a:r>
              <a:rPr lang="en-US" sz="1400" dirty="0">
                <a:solidFill>
                  <a:schemeClr val="bg2">
                    <a:lumMod val="10000"/>
                  </a:schemeClr>
                </a:solidFill>
                <a:latin typeface="Calibri" panose="020F0502020204030204" pitchFamily="34" charset="0"/>
              </a:rPr>
              <a:t>*Published results pending; did not meet its primary endpoint per press release on December 14, 2020.</a:t>
            </a:r>
            <a:r>
              <a:rPr lang="en-US" sz="1400" baseline="30000" dirty="0">
                <a:solidFill>
                  <a:schemeClr val="bg2">
                    <a:lumMod val="10000"/>
                  </a:schemeClr>
                </a:solidFill>
                <a:latin typeface="Calibri" panose="020F0502020204030204" pitchFamily="34" charset="0"/>
              </a:rPr>
              <a:t>3</a:t>
            </a:r>
            <a:endParaRPr lang="en-US" sz="1400" dirty="0">
              <a:solidFill>
                <a:schemeClr val="bg2">
                  <a:lumMod val="10000"/>
                </a:schemeClr>
              </a:solidFill>
              <a:latin typeface="Calibri" panose="020F0502020204030204" pitchFamily="34" charset="0"/>
            </a:endParaRPr>
          </a:p>
        </p:txBody>
      </p:sp>
    </p:spTree>
    <p:extLst>
      <p:ext uri="{BB962C8B-B14F-4D97-AF65-F5344CB8AC3E}">
        <p14:creationId xmlns:p14="http://schemas.microsoft.com/office/powerpoint/2010/main" val="190662758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Baricitinib"/>
          <p:cNvSpPr txBox="1">
            <a:spLocks noGrp="1"/>
          </p:cNvSpPr>
          <p:nvPr>
            <p:ph type="title"/>
          </p:nvPr>
        </p:nvSpPr>
        <p:spPr>
          <a:prstGeom prst="rect">
            <a:avLst/>
          </a:prstGeom>
        </p:spPr>
        <p:txBody>
          <a:bodyPr/>
          <a:lstStyle/>
          <a:p>
            <a:r>
              <a:rPr dirty="0"/>
              <a:t>Baricitinib</a:t>
            </a:r>
          </a:p>
        </p:txBody>
      </p:sp>
      <p:sp>
        <p:nvSpPr>
          <p:cNvPr id="204" name="Identified as therapeutic candidate by artificial intelligence for both antiviral and immunomodulatory properties…"/>
          <p:cNvSpPr txBox="1">
            <a:spLocks noGrp="1"/>
          </p:cNvSpPr>
          <p:nvPr>
            <p:ph idx="1"/>
          </p:nvPr>
        </p:nvSpPr>
        <p:spPr>
          <a:prstGeom prst="rect">
            <a:avLst/>
          </a:prstGeom>
        </p:spPr>
        <p:txBody>
          <a:bodyPr/>
          <a:lstStyle/>
          <a:p>
            <a:pPr marL="198882" indent="-198882" defTabSz="795528">
              <a:spcBef>
                <a:spcPts val="850"/>
              </a:spcBef>
              <a:defRPr sz="4872"/>
            </a:pPr>
            <a:r>
              <a:rPr lang="en-US" sz="2400" dirty="0"/>
              <a:t>Janus kinase inhibitor approved as a DMARD for rheumatoid arthritis</a:t>
            </a:r>
            <a:endParaRPr lang="en-US" sz="2400" baseline="30000" dirty="0"/>
          </a:p>
          <a:p>
            <a:pPr marL="198882" indent="-198882" defTabSz="795528">
              <a:spcBef>
                <a:spcPts val="850"/>
              </a:spcBef>
              <a:defRPr sz="4872"/>
            </a:pPr>
            <a:r>
              <a:rPr sz="2400" dirty="0"/>
              <a:t>Identified as </a:t>
            </a:r>
            <a:r>
              <a:rPr lang="en-US" sz="2400" dirty="0"/>
              <a:t>a </a:t>
            </a:r>
            <a:r>
              <a:rPr sz="2400" dirty="0"/>
              <a:t>therapeutic candidate by artificial intelligence for both</a:t>
            </a:r>
            <a:r>
              <a:rPr lang="en-US" sz="2400" dirty="0"/>
              <a:t> immunomodulatory and potential </a:t>
            </a:r>
            <a:r>
              <a:rPr sz="2400" dirty="0"/>
              <a:t>antiviral properties</a:t>
            </a:r>
            <a:endParaRPr sz="2400" baseline="30000" dirty="0"/>
          </a:p>
          <a:p>
            <a:pPr marL="198882" indent="-198882" defTabSz="795528">
              <a:spcBef>
                <a:spcPts val="850"/>
              </a:spcBef>
              <a:defRPr sz="4872"/>
            </a:pPr>
            <a:r>
              <a:rPr sz="2400" dirty="0"/>
              <a:t>Inhibits host proteins (P2-associated kinase 1 AAK1 and the cyclin</a:t>
            </a:r>
            <a:r>
              <a:rPr lang="en-US" sz="2400" dirty="0"/>
              <a:t> </a:t>
            </a:r>
            <a:r>
              <a:rPr sz="2400" dirty="0"/>
              <a:t>G–associated kinase GAK)</a:t>
            </a:r>
          </a:p>
          <a:p>
            <a:pPr marL="198882" indent="-198882" defTabSz="795528">
              <a:spcBef>
                <a:spcPts val="850"/>
              </a:spcBef>
              <a:defRPr sz="4872"/>
            </a:pPr>
            <a:r>
              <a:rPr sz="2400" dirty="0"/>
              <a:t>May inhibit </a:t>
            </a:r>
            <a:r>
              <a:rPr lang="en-US" sz="2400" dirty="0"/>
              <a:t>virus </a:t>
            </a:r>
            <a:r>
              <a:rPr sz="2400" dirty="0"/>
              <a:t>entry </a:t>
            </a:r>
            <a:r>
              <a:rPr lang="en-US" sz="2400" dirty="0"/>
              <a:t>into cells </a:t>
            </a:r>
            <a:r>
              <a:rPr sz="2400" dirty="0"/>
              <a:t>and reduce inflammatory responses</a:t>
            </a:r>
          </a:p>
        </p:txBody>
      </p:sp>
      <p:sp>
        <p:nvSpPr>
          <p:cNvPr id="209" name="Baricitinib may have mechanisms of action within both infected cells and immune responder cells"/>
          <p:cNvSpPr txBox="1"/>
          <p:nvPr/>
        </p:nvSpPr>
        <p:spPr>
          <a:xfrm>
            <a:off x="5341360" y="891131"/>
            <a:ext cx="6342167" cy="651460"/>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defRPr sz="3900"/>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sz="195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Baricitinib may have mechanisms of action within both infected cells and immune responder cells</a:t>
            </a:r>
          </a:p>
        </p:txBody>
      </p:sp>
      <p:grpSp>
        <p:nvGrpSpPr>
          <p:cNvPr id="9" name="Group 1">
            <a:extLst>
              <a:ext uri="{FF2B5EF4-FFF2-40B4-BE49-F238E27FC236}">
                <a16:creationId xmlns:a16="http://schemas.microsoft.com/office/drawing/2014/main" id="{1914B56B-8273-422C-B6D1-743CE0599463}"/>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83E32E39-05E7-49AE-9B6F-6B1F3AE930D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2DA56E4-669F-4DD1-A1A2-B96957AE7F7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1">
            <a:extLst>
              <a:ext uri="{FF2B5EF4-FFF2-40B4-BE49-F238E27FC236}">
                <a16:creationId xmlns:a16="http://schemas.microsoft.com/office/drawing/2014/main" id="{430D15F3-7C9F-4A93-AC46-005740D4B9B6}"/>
              </a:ext>
            </a:extLst>
          </p:cNvPr>
          <p:cNvSpPr txBox="1">
            <a:spLocks noChangeArrowheads="1"/>
          </p:cNvSpPr>
          <p:nvPr/>
        </p:nvSpPr>
        <p:spPr bwMode="auto">
          <a:xfrm>
            <a:off x="399438" y="636918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Stebbing. Sci Adv. 2021;7:eabe4724. </a:t>
            </a:r>
          </a:p>
        </p:txBody>
      </p:sp>
    </p:spTree>
    <p:extLst>
      <p:ext uri="{BB962C8B-B14F-4D97-AF65-F5344CB8AC3E}">
        <p14:creationId xmlns:p14="http://schemas.microsoft.com/office/powerpoint/2010/main" val="265323930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D42E228-12C5-4000-8F48-03C525FBEA2C}"/>
              </a:ext>
            </a:extLst>
          </p:cNvPr>
          <p:cNvSpPr txBox="1"/>
          <p:nvPr/>
        </p:nvSpPr>
        <p:spPr bwMode="auto">
          <a:xfrm>
            <a:off x="10728200" y="1707964"/>
            <a:ext cx="115321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Baricitinib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Control</a:t>
            </a:r>
          </a:p>
        </p:txBody>
      </p:sp>
      <p:grpSp>
        <p:nvGrpSpPr>
          <p:cNvPr id="241" name="Group 240">
            <a:extLst>
              <a:ext uri="{FF2B5EF4-FFF2-40B4-BE49-F238E27FC236}">
                <a16:creationId xmlns:a16="http://schemas.microsoft.com/office/drawing/2014/main" id="{EC24D170-030A-477E-93E6-1F67A7DEB49D}"/>
              </a:ext>
            </a:extLst>
          </p:cNvPr>
          <p:cNvGrpSpPr/>
          <p:nvPr/>
        </p:nvGrpSpPr>
        <p:grpSpPr>
          <a:xfrm>
            <a:off x="8071408" y="4676249"/>
            <a:ext cx="91440" cy="683200"/>
            <a:chOff x="8018504" y="1805898"/>
            <a:chExt cx="91440" cy="683200"/>
          </a:xfrm>
        </p:grpSpPr>
        <p:cxnSp>
          <p:nvCxnSpPr>
            <p:cNvPr id="242" name="Straight Connector 241">
              <a:extLst>
                <a:ext uri="{FF2B5EF4-FFF2-40B4-BE49-F238E27FC236}">
                  <a16:creationId xmlns:a16="http://schemas.microsoft.com/office/drawing/2014/main" id="{0C2CEABA-4FAC-40CA-BEE6-2E93ED7BAEB0}"/>
                </a:ext>
              </a:extLst>
            </p:cNvPr>
            <p:cNvCxnSpPr>
              <a:cxnSpLocks/>
            </p:cNvCxnSpPr>
            <p:nvPr/>
          </p:nvCxnSpPr>
          <p:spPr bwMode="auto">
            <a:xfrm>
              <a:off x="8064224" y="1805898"/>
              <a:ext cx="0" cy="68320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96EFA946-3D79-49C0-BA6C-420F6614E6B8}"/>
                </a:ext>
              </a:extLst>
            </p:cNvPr>
            <p:cNvCxnSpPr>
              <a:cxnSpLocks/>
            </p:cNvCxnSpPr>
            <p:nvPr/>
          </p:nvCxnSpPr>
          <p:spPr bwMode="auto">
            <a:xfrm flipH="1">
              <a:off x="8018504" y="1805898"/>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15F7018-28B8-4BB2-99B2-7264320AF68D}"/>
                </a:ext>
              </a:extLst>
            </p:cNvPr>
            <p:cNvCxnSpPr>
              <a:cxnSpLocks/>
            </p:cNvCxnSpPr>
            <p:nvPr/>
          </p:nvCxnSpPr>
          <p:spPr bwMode="auto">
            <a:xfrm flipH="1">
              <a:off x="8018504" y="2489098"/>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70860AFD-DAC4-4D41-A61B-A32BC3B9645C}"/>
              </a:ext>
            </a:extLst>
          </p:cNvPr>
          <p:cNvGrpSpPr/>
          <p:nvPr/>
        </p:nvGrpSpPr>
        <p:grpSpPr>
          <a:xfrm>
            <a:off x="8076998" y="5266125"/>
            <a:ext cx="91440" cy="177849"/>
            <a:chOff x="8018504" y="2852168"/>
            <a:chExt cx="91440" cy="177849"/>
          </a:xfrm>
        </p:grpSpPr>
        <p:cxnSp>
          <p:nvCxnSpPr>
            <p:cNvPr id="232" name="Straight Connector 231">
              <a:extLst>
                <a:ext uri="{FF2B5EF4-FFF2-40B4-BE49-F238E27FC236}">
                  <a16:creationId xmlns:a16="http://schemas.microsoft.com/office/drawing/2014/main" id="{9A16FFE3-16E8-45F9-9D65-1E0370303EEF}"/>
                </a:ext>
              </a:extLst>
            </p:cNvPr>
            <p:cNvCxnSpPr>
              <a:cxnSpLocks/>
            </p:cNvCxnSpPr>
            <p:nvPr/>
          </p:nvCxnSpPr>
          <p:spPr bwMode="auto">
            <a:xfrm>
              <a:off x="8064224" y="2852168"/>
              <a:ext cx="0" cy="172809"/>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A6BF82DD-E4E3-4FE6-A2F5-A06972A7C721}"/>
                </a:ext>
              </a:extLst>
            </p:cNvPr>
            <p:cNvCxnSpPr>
              <a:cxnSpLocks/>
            </p:cNvCxnSpPr>
            <p:nvPr/>
          </p:nvCxnSpPr>
          <p:spPr bwMode="auto">
            <a:xfrm flipH="1">
              <a:off x="8018504" y="2852168"/>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12A4411-08D9-46E9-B419-B8E3A0AEC096}"/>
                </a:ext>
              </a:extLst>
            </p:cNvPr>
            <p:cNvCxnSpPr>
              <a:cxnSpLocks/>
            </p:cNvCxnSpPr>
            <p:nvPr/>
          </p:nvCxnSpPr>
          <p:spPr bwMode="auto">
            <a:xfrm flipH="1">
              <a:off x="8018504" y="303001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2FEF0402-070F-42E2-8B52-296602CFF9BA}"/>
              </a:ext>
            </a:extLst>
          </p:cNvPr>
          <p:cNvGrpSpPr/>
          <p:nvPr/>
        </p:nvGrpSpPr>
        <p:grpSpPr>
          <a:xfrm>
            <a:off x="9844417" y="2299075"/>
            <a:ext cx="91440" cy="889039"/>
            <a:chOff x="8018504" y="2664801"/>
            <a:chExt cx="91440" cy="889039"/>
          </a:xfrm>
        </p:grpSpPr>
        <p:cxnSp>
          <p:nvCxnSpPr>
            <p:cNvPr id="223" name="Straight Connector 222">
              <a:extLst>
                <a:ext uri="{FF2B5EF4-FFF2-40B4-BE49-F238E27FC236}">
                  <a16:creationId xmlns:a16="http://schemas.microsoft.com/office/drawing/2014/main" id="{24C18430-9BEE-402B-A373-FE2F59C85148}"/>
                </a:ext>
              </a:extLst>
            </p:cNvPr>
            <p:cNvCxnSpPr>
              <a:cxnSpLocks/>
            </p:cNvCxnSpPr>
            <p:nvPr/>
          </p:nvCxnSpPr>
          <p:spPr bwMode="auto">
            <a:xfrm>
              <a:off x="8068987" y="2664801"/>
              <a:ext cx="0" cy="884433"/>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FD413680-7E98-4B13-8D31-FF7C0C3B20D7}"/>
                </a:ext>
              </a:extLst>
            </p:cNvPr>
            <p:cNvCxnSpPr>
              <a:cxnSpLocks/>
            </p:cNvCxnSpPr>
            <p:nvPr/>
          </p:nvCxnSpPr>
          <p:spPr bwMode="auto">
            <a:xfrm flipH="1">
              <a:off x="8018504" y="2673708"/>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DE0C535-AFFD-46CB-868C-C563C4CA8117}"/>
                </a:ext>
              </a:extLst>
            </p:cNvPr>
            <p:cNvCxnSpPr>
              <a:cxnSpLocks/>
            </p:cNvCxnSpPr>
            <p:nvPr/>
          </p:nvCxnSpPr>
          <p:spPr bwMode="auto">
            <a:xfrm flipH="1">
              <a:off x="8018504" y="3553840"/>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2FB1A22E-13F3-47BD-BF53-31D564085AE2}"/>
              </a:ext>
            </a:extLst>
          </p:cNvPr>
          <p:cNvGrpSpPr/>
          <p:nvPr/>
        </p:nvGrpSpPr>
        <p:grpSpPr>
          <a:xfrm>
            <a:off x="6203721" y="1592393"/>
            <a:ext cx="2468645" cy="2382219"/>
            <a:chOff x="6203721" y="1592393"/>
            <a:chExt cx="2468645" cy="2382219"/>
          </a:xfrm>
        </p:grpSpPr>
        <p:sp>
          <p:nvSpPr>
            <p:cNvPr id="61" name="Rectangle 60">
              <a:extLst>
                <a:ext uri="{FF2B5EF4-FFF2-40B4-BE49-F238E27FC236}">
                  <a16:creationId xmlns:a16="http://schemas.microsoft.com/office/drawing/2014/main" id="{5B8E418E-AB60-4C13-9614-71B0E206B448}"/>
                </a:ext>
              </a:extLst>
            </p:cNvPr>
            <p:cNvSpPr/>
            <p:nvPr/>
          </p:nvSpPr>
          <p:spPr bwMode="auto">
            <a:xfrm>
              <a:off x="6959066" y="3151371"/>
              <a:ext cx="1558106" cy="453900"/>
            </a:xfrm>
            <a:prstGeom prst="rect">
              <a:avLst/>
            </a:prstGeom>
            <a:solidFill>
              <a:srgbClr val="CDCDCF">
                <a:alpha val="50196"/>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2" name="Straight Connector 21">
              <a:extLst>
                <a:ext uri="{FF2B5EF4-FFF2-40B4-BE49-F238E27FC236}">
                  <a16:creationId xmlns:a16="http://schemas.microsoft.com/office/drawing/2014/main" id="{5028775C-01E5-470E-9776-D3248EECB6C4}"/>
                </a:ext>
              </a:extLst>
            </p:cNvPr>
            <p:cNvCxnSpPr>
              <a:cxnSpLocks/>
            </p:cNvCxnSpPr>
            <p:nvPr/>
          </p:nvCxnSpPr>
          <p:spPr bwMode="auto">
            <a:xfrm>
              <a:off x="6973354" y="1766886"/>
              <a:ext cx="0" cy="184258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B95739E-6C0D-4306-B836-D3A6F31D8294}"/>
                </a:ext>
              </a:extLst>
            </p:cNvPr>
            <p:cNvCxnSpPr>
              <a:cxnSpLocks/>
            </p:cNvCxnSpPr>
            <p:nvPr/>
          </p:nvCxnSpPr>
          <p:spPr bwMode="auto">
            <a:xfrm>
              <a:off x="6959066" y="3609474"/>
              <a:ext cx="155810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5CDF099-A89D-4ADC-8F41-FBF792FFABCC}"/>
                </a:ext>
              </a:extLst>
            </p:cNvPr>
            <p:cNvCxnSpPr>
              <a:cxnSpLocks/>
            </p:cNvCxnSpPr>
            <p:nvPr/>
          </p:nvCxnSpPr>
          <p:spPr bwMode="auto">
            <a:xfrm flipH="1">
              <a:off x="6910388" y="17770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F0E5644-B2CB-41FE-84EE-685D6173346B}"/>
                </a:ext>
              </a:extLst>
            </p:cNvPr>
            <p:cNvCxnSpPr>
              <a:cxnSpLocks/>
            </p:cNvCxnSpPr>
            <p:nvPr/>
          </p:nvCxnSpPr>
          <p:spPr bwMode="auto">
            <a:xfrm flipH="1">
              <a:off x="6910388" y="22351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FCB55BC-475D-4C68-B0A6-A91436570EF0}"/>
                </a:ext>
              </a:extLst>
            </p:cNvPr>
            <p:cNvCxnSpPr>
              <a:cxnSpLocks/>
            </p:cNvCxnSpPr>
            <p:nvPr/>
          </p:nvCxnSpPr>
          <p:spPr bwMode="auto">
            <a:xfrm flipH="1">
              <a:off x="6910388" y="26932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1D48BDB-FF80-4056-8364-04B2F8A3C5F0}"/>
                </a:ext>
              </a:extLst>
            </p:cNvPr>
            <p:cNvCxnSpPr>
              <a:cxnSpLocks/>
            </p:cNvCxnSpPr>
            <p:nvPr/>
          </p:nvCxnSpPr>
          <p:spPr bwMode="auto">
            <a:xfrm flipH="1">
              <a:off x="6910388" y="31513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BB77B19-EBB2-44D9-81E0-4D2124A04AD2}"/>
                </a:ext>
              </a:extLst>
            </p:cNvPr>
            <p:cNvCxnSpPr>
              <a:cxnSpLocks/>
            </p:cNvCxnSpPr>
            <p:nvPr/>
          </p:nvCxnSpPr>
          <p:spPr bwMode="auto">
            <a:xfrm flipH="1">
              <a:off x="6910388" y="3609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1B646A0-87EE-45A3-9EDF-0ECC89F801E4}"/>
                </a:ext>
              </a:extLst>
            </p:cNvPr>
            <p:cNvCxnSpPr>
              <a:cxnSpLocks/>
            </p:cNvCxnSpPr>
            <p:nvPr/>
          </p:nvCxnSpPr>
          <p:spPr bwMode="auto">
            <a:xfrm>
              <a:off x="7405688" y="3609474"/>
              <a:ext cx="0" cy="67176"/>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BDD6DEA-70C0-4508-9189-117A50A97032}"/>
                </a:ext>
              </a:extLst>
            </p:cNvPr>
            <p:cNvCxnSpPr>
              <a:cxnSpLocks/>
            </p:cNvCxnSpPr>
            <p:nvPr/>
          </p:nvCxnSpPr>
          <p:spPr bwMode="auto">
            <a:xfrm>
              <a:off x="8067675" y="3609474"/>
              <a:ext cx="0" cy="67176"/>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2EE7A152-15E5-4136-85F3-49181D1F2330}"/>
                </a:ext>
              </a:extLst>
            </p:cNvPr>
            <p:cNvSpPr txBox="1"/>
            <p:nvPr/>
          </p:nvSpPr>
          <p:spPr bwMode="auto">
            <a:xfrm>
              <a:off x="6367479" y="1592393"/>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4" name="TextBox 43">
              <a:extLst>
                <a:ext uri="{FF2B5EF4-FFF2-40B4-BE49-F238E27FC236}">
                  <a16:creationId xmlns:a16="http://schemas.microsoft.com/office/drawing/2014/main" id="{E390BC2C-3913-49DB-BF92-1FEF0B67FAAE}"/>
                </a:ext>
              </a:extLst>
            </p:cNvPr>
            <p:cNvSpPr txBox="1"/>
            <p:nvPr/>
          </p:nvSpPr>
          <p:spPr bwMode="auto">
            <a:xfrm>
              <a:off x="6367479" y="2046565"/>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CE6D8C89-FFEC-4627-B56A-6ACF6C5818EE}"/>
                </a:ext>
              </a:extLst>
            </p:cNvPr>
            <p:cNvSpPr txBox="1"/>
            <p:nvPr/>
          </p:nvSpPr>
          <p:spPr bwMode="auto">
            <a:xfrm>
              <a:off x="6367479" y="2500737"/>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8" name="TextBox 47">
              <a:extLst>
                <a:ext uri="{FF2B5EF4-FFF2-40B4-BE49-F238E27FC236}">
                  <a16:creationId xmlns:a16="http://schemas.microsoft.com/office/drawing/2014/main" id="{93624134-AB74-4E42-A193-7D41610F73A8}"/>
                </a:ext>
              </a:extLst>
            </p:cNvPr>
            <p:cNvSpPr txBox="1"/>
            <p:nvPr/>
          </p:nvSpPr>
          <p:spPr bwMode="auto">
            <a:xfrm>
              <a:off x="6367479" y="2954909"/>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50" name="TextBox 49">
              <a:extLst>
                <a:ext uri="{FF2B5EF4-FFF2-40B4-BE49-F238E27FC236}">
                  <a16:creationId xmlns:a16="http://schemas.microsoft.com/office/drawing/2014/main" id="{A466E3C8-1F14-491D-BFA8-F0DD241B1E4A}"/>
                </a:ext>
              </a:extLst>
            </p:cNvPr>
            <p:cNvSpPr txBox="1"/>
            <p:nvPr/>
          </p:nvSpPr>
          <p:spPr bwMode="auto">
            <a:xfrm>
              <a:off x="6367479" y="34090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52" name="TextBox 51">
              <a:extLst>
                <a:ext uri="{FF2B5EF4-FFF2-40B4-BE49-F238E27FC236}">
                  <a16:creationId xmlns:a16="http://schemas.microsoft.com/office/drawing/2014/main" id="{5DA75C2C-1621-4AE8-88D5-D653EB519EC1}"/>
                </a:ext>
              </a:extLst>
            </p:cNvPr>
            <p:cNvSpPr txBox="1"/>
            <p:nvPr/>
          </p:nvSpPr>
          <p:spPr bwMode="auto">
            <a:xfrm rot="16200000">
              <a:off x="5467095" y="2503512"/>
              <a:ext cx="1842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pg/mL</a:t>
              </a:r>
            </a:p>
          </p:txBody>
        </p:sp>
        <p:sp>
          <p:nvSpPr>
            <p:cNvPr id="54" name="TextBox 53">
              <a:extLst>
                <a:ext uri="{FF2B5EF4-FFF2-40B4-BE49-F238E27FC236}">
                  <a16:creationId xmlns:a16="http://schemas.microsoft.com/office/drawing/2014/main" id="{8B85D38E-162C-4361-A953-3681168DB687}"/>
                </a:ext>
              </a:extLst>
            </p:cNvPr>
            <p:cNvSpPr txBox="1"/>
            <p:nvPr/>
          </p:nvSpPr>
          <p:spPr bwMode="auto">
            <a:xfrm>
              <a:off x="7094550"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t0</a:t>
              </a:r>
            </a:p>
          </p:txBody>
        </p:sp>
        <p:sp>
          <p:nvSpPr>
            <p:cNvPr id="56" name="TextBox 55">
              <a:extLst>
                <a:ext uri="{FF2B5EF4-FFF2-40B4-BE49-F238E27FC236}">
                  <a16:creationId xmlns:a16="http://schemas.microsoft.com/office/drawing/2014/main" id="{D8DC3D57-8EAE-45E3-98E9-BA5A41FE3435}"/>
                </a:ext>
              </a:extLst>
            </p:cNvPr>
            <p:cNvSpPr txBox="1"/>
            <p:nvPr/>
          </p:nvSpPr>
          <p:spPr bwMode="auto">
            <a:xfrm>
              <a:off x="7769757"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t7</a:t>
              </a:r>
            </a:p>
          </p:txBody>
        </p:sp>
        <p:sp>
          <p:nvSpPr>
            <p:cNvPr id="58" name="TextBox 57">
              <a:extLst>
                <a:ext uri="{FF2B5EF4-FFF2-40B4-BE49-F238E27FC236}">
                  <a16:creationId xmlns:a16="http://schemas.microsoft.com/office/drawing/2014/main" id="{9FBFCD00-D95F-4D90-8343-56C126528C2F}"/>
                </a:ext>
              </a:extLst>
            </p:cNvPr>
            <p:cNvSpPr txBox="1"/>
            <p:nvPr/>
          </p:nvSpPr>
          <p:spPr bwMode="auto">
            <a:xfrm>
              <a:off x="7514833" y="1828997"/>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.62</a:t>
              </a:r>
            </a:p>
          </p:txBody>
        </p:sp>
        <p:sp>
          <p:nvSpPr>
            <p:cNvPr id="60" name="TextBox 59">
              <a:extLst>
                <a:ext uri="{FF2B5EF4-FFF2-40B4-BE49-F238E27FC236}">
                  <a16:creationId xmlns:a16="http://schemas.microsoft.com/office/drawing/2014/main" id="{EF311357-B671-4A90-BF4E-2827802FB44A}"/>
                </a:ext>
              </a:extLst>
            </p:cNvPr>
            <p:cNvSpPr txBox="1"/>
            <p:nvPr/>
          </p:nvSpPr>
          <p:spPr bwMode="auto">
            <a:xfrm>
              <a:off x="7488908" y="3201475"/>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.02</a:t>
              </a:r>
            </a:p>
          </p:txBody>
        </p:sp>
      </p:grpSp>
      <p:grpSp>
        <p:nvGrpSpPr>
          <p:cNvPr id="84" name="Group 83">
            <a:extLst>
              <a:ext uri="{FF2B5EF4-FFF2-40B4-BE49-F238E27FC236}">
                <a16:creationId xmlns:a16="http://schemas.microsoft.com/office/drawing/2014/main" id="{9D449922-7858-47A9-A83E-2A6161C237F1}"/>
              </a:ext>
            </a:extLst>
          </p:cNvPr>
          <p:cNvGrpSpPr/>
          <p:nvPr/>
        </p:nvGrpSpPr>
        <p:grpSpPr>
          <a:xfrm>
            <a:off x="6203721" y="4094969"/>
            <a:ext cx="2494244" cy="2382219"/>
            <a:chOff x="6203721" y="1592393"/>
            <a:chExt cx="2494244" cy="2382219"/>
          </a:xfrm>
        </p:grpSpPr>
        <p:sp>
          <p:nvSpPr>
            <p:cNvPr id="85" name="Rectangle 84">
              <a:extLst>
                <a:ext uri="{FF2B5EF4-FFF2-40B4-BE49-F238E27FC236}">
                  <a16:creationId xmlns:a16="http://schemas.microsoft.com/office/drawing/2014/main" id="{F8F44DD2-9905-440C-929C-CE17776DC900}"/>
                </a:ext>
              </a:extLst>
            </p:cNvPr>
            <p:cNvSpPr/>
            <p:nvPr/>
          </p:nvSpPr>
          <p:spPr bwMode="auto">
            <a:xfrm>
              <a:off x="6959066" y="3304449"/>
              <a:ext cx="1558106" cy="300821"/>
            </a:xfrm>
            <a:prstGeom prst="rect">
              <a:avLst/>
            </a:prstGeom>
            <a:solidFill>
              <a:srgbClr val="CDCDCF">
                <a:alpha val="50196"/>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86" name="Straight Connector 85">
              <a:extLst>
                <a:ext uri="{FF2B5EF4-FFF2-40B4-BE49-F238E27FC236}">
                  <a16:creationId xmlns:a16="http://schemas.microsoft.com/office/drawing/2014/main" id="{FDCC84AF-D3B1-4021-B1F6-5D7B07C3F754}"/>
                </a:ext>
              </a:extLst>
            </p:cNvPr>
            <p:cNvCxnSpPr>
              <a:cxnSpLocks/>
            </p:cNvCxnSpPr>
            <p:nvPr/>
          </p:nvCxnSpPr>
          <p:spPr bwMode="auto">
            <a:xfrm>
              <a:off x="6973354" y="1766886"/>
              <a:ext cx="0" cy="184258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145EAD3-A195-45DB-9B5C-C75EE6E8E31F}"/>
                </a:ext>
              </a:extLst>
            </p:cNvPr>
            <p:cNvCxnSpPr>
              <a:cxnSpLocks/>
            </p:cNvCxnSpPr>
            <p:nvPr/>
          </p:nvCxnSpPr>
          <p:spPr bwMode="auto">
            <a:xfrm>
              <a:off x="6959066" y="3609474"/>
              <a:ext cx="1558106"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5A0F0EE-6AAA-48D2-9A80-9BD28E492CCE}"/>
                </a:ext>
              </a:extLst>
            </p:cNvPr>
            <p:cNvCxnSpPr>
              <a:cxnSpLocks/>
            </p:cNvCxnSpPr>
            <p:nvPr/>
          </p:nvCxnSpPr>
          <p:spPr bwMode="auto">
            <a:xfrm flipH="1">
              <a:off x="6910388" y="17770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DFBD74C-FA25-4D34-A8E7-79F412BD991B}"/>
                </a:ext>
              </a:extLst>
            </p:cNvPr>
            <p:cNvCxnSpPr>
              <a:cxnSpLocks/>
            </p:cNvCxnSpPr>
            <p:nvPr/>
          </p:nvCxnSpPr>
          <p:spPr bwMode="auto">
            <a:xfrm flipH="1">
              <a:off x="6910388" y="22351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B4B7C08-56DA-41CD-9A59-CF0A8E0556A9}"/>
                </a:ext>
              </a:extLst>
            </p:cNvPr>
            <p:cNvCxnSpPr>
              <a:cxnSpLocks/>
            </p:cNvCxnSpPr>
            <p:nvPr/>
          </p:nvCxnSpPr>
          <p:spPr bwMode="auto">
            <a:xfrm flipH="1">
              <a:off x="6910388" y="26932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649B772-18F6-480C-A144-848935AE8A44}"/>
                </a:ext>
              </a:extLst>
            </p:cNvPr>
            <p:cNvCxnSpPr>
              <a:cxnSpLocks/>
            </p:cNvCxnSpPr>
            <p:nvPr/>
          </p:nvCxnSpPr>
          <p:spPr bwMode="auto">
            <a:xfrm flipH="1">
              <a:off x="6910388" y="31513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D860B41-4EA0-406E-AB57-F0841E21EF6F}"/>
                </a:ext>
              </a:extLst>
            </p:cNvPr>
            <p:cNvCxnSpPr>
              <a:cxnSpLocks/>
            </p:cNvCxnSpPr>
            <p:nvPr/>
          </p:nvCxnSpPr>
          <p:spPr bwMode="auto">
            <a:xfrm flipH="1">
              <a:off x="6910388" y="3609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1D90B98-BDD1-4C0C-9A27-71F33617BCFB}"/>
                </a:ext>
              </a:extLst>
            </p:cNvPr>
            <p:cNvCxnSpPr>
              <a:cxnSpLocks/>
            </p:cNvCxnSpPr>
            <p:nvPr/>
          </p:nvCxnSpPr>
          <p:spPr bwMode="auto">
            <a:xfrm>
              <a:off x="7405688" y="3609474"/>
              <a:ext cx="0" cy="67176"/>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28CC44B-C14D-4475-B9E3-1D360E2796CB}"/>
                </a:ext>
              </a:extLst>
            </p:cNvPr>
            <p:cNvCxnSpPr>
              <a:cxnSpLocks/>
            </p:cNvCxnSpPr>
            <p:nvPr/>
          </p:nvCxnSpPr>
          <p:spPr bwMode="auto">
            <a:xfrm>
              <a:off x="8067675" y="3609474"/>
              <a:ext cx="0" cy="67176"/>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5E20075A-C5D1-45AF-A5FF-CE31E38479D8}"/>
                </a:ext>
              </a:extLst>
            </p:cNvPr>
            <p:cNvSpPr txBox="1"/>
            <p:nvPr/>
          </p:nvSpPr>
          <p:spPr bwMode="auto">
            <a:xfrm>
              <a:off x="6367479" y="1592393"/>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6" name="TextBox 95">
              <a:extLst>
                <a:ext uri="{FF2B5EF4-FFF2-40B4-BE49-F238E27FC236}">
                  <a16:creationId xmlns:a16="http://schemas.microsoft.com/office/drawing/2014/main" id="{AA12B1D2-0170-4D59-9C84-C588ADB217F9}"/>
                </a:ext>
              </a:extLst>
            </p:cNvPr>
            <p:cNvSpPr txBox="1"/>
            <p:nvPr/>
          </p:nvSpPr>
          <p:spPr bwMode="auto">
            <a:xfrm>
              <a:off x="6367479" y="2046565"/>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7" name="TextBox 96">
              <a:extLst>
                <a:ext uri="{FF2B5EF4-FFF2-40B4-BE49-F238E27FC236}">
                  <a16:creationId xmlns:a16="http://schemas.microsoft.com/office/drawing/2014/main" id="{5C016C1F-2DEB-47B8-B236-3360E79942BD}"/>
                </a:ext>
              </a:extLst>
            </p:cNvPr>
            <p:cNvSpPr txBox="1"/>
            <p:nvPr/>
          </p:nvSpPr>
          <p:spPr bwMode="auto">
            <a:xfrm>
              <a:off x="6367479" y="2500737"/>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8" name="TextBox 97">
              <a:extLst>
                <a:ext uri="{FF2B5EF4-FFF2-40B4-BE49-F238E27FC236}">
                  <a16:creationId xmlns:a16="http://schemas.microsoft.com/office/drawing/2014/main" id="{CB251A88-11FC-45FD-833D-6D11C8C4AB82}"/>
                </a:ext>
              </a:extLst>
            </p:cNvPr>
            <p:cNvSpPr txBox="1"/>
            <p:nvPr/>
          </p:nvSpPr>
          <p:spPr bwMode="auto">
            <a:xfrm>
              <a:off x="6367479" y="2954909"/>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9" name="TextBox 98">
              <a:extLst>
                <a:ext uri="{FF2B5EF4-FFF2-40B4-BE49-F238E27FC236}">
                  <a16:creationId xmlns:a16="http://schemas.microsoft.com/office/drawing/2014/main" id="{108770A9-AAB6-45CB-ABA4-22F1B88E2243}"/>
                </a:ext>
              </a:extLst>
            </p:cNvPr>
            <p:cNvSpPr txBox="1"/>
            <p:nvPr/>
          </p:nvSpPr>
          <p:spPr bwMode="auto">
            <a:xfrm>
              <a:off x="6367479" y="34090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0" name="TextBox 99">
              <a:extLst>
                <a:ext uri="{FF2B5EF4-FFF2-40B4-BE49-F238E27FC236}">
                  <a16:creationId xmlns:a16="http://schemas.microsoft.com/office/drawing/2014/main" id="{6C910C6D-7747-4B92-A92B-F8B3EA50A1E2}"/>
                </a:ext>
              </a:extLst>
            </p:cNvPr>
            <p:cNvSpPr txBox="1"/>
            <p:nvPr/>
          </p:nvSpPr>
          <p:spPr bwMode="auto">
            <a:xfrm rot="16200000">
              <a:off x="5467095" y="2503512"/>
              <a:ext cx="1842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pg/mL</a:t>
              </a:r>
            </a:p>
          </p:txBody>
        </p:sp>
        <p:sp>
          <p:nvSpPr>
            <p:cNvPr id="101" name="TextBox 100">
              <a:extLst>
                <a:ext uri="{FF2B5EF4-FFF2-40B4-BE49-F238E27FC236}">
                  <a16:creationId xmlns:a16="http://schemas.microsoft.com/office/drawing/2014/main" id="{80417727-6C39-4FAE-9CB9-47ECB2D07CDD}"/>
                </a:ext>
              </a:extLst>
            </p:cNvPr>
            <p:cNvSpPr txBox="1"/>
            <p:nvPr/>
          </p:nvSpPr>
          <p:spPr bwMode="auto">
            <a:xfrm>
              <a:off x="7094550"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t0</a:t>
              </a:r>
            </a:p>
          </p:txBody>
        </p:sp>
        <p:sp>
          <p:nvSpPr>
            <p:cNvPr id="102" name="TextBox 101">
              <a:extLst>
                <a:ext uri="{FF2B5EF4-FFF2-40B4-BE49-F238E27FC236}">
                  <a16:creationId xmlns:a16="http://schemas.microsoft.com/office/drawing/2014/main" id="{BEBB9A83-6914-484A-88BB-594E53E60FC0}"/>
                </a:ext>
              </a:extLst>
            </p:cNvPr>
            <p:cNvSpPr txBox="1"/>
            <p:nvPr/>
          </p:nvSpPr>
          <p:spPr bwMode="auto">
            <a:xfrm>
              <a:off x="7769757"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t7</a:t>
              </a:r>
            </a:p>
          </p:txBody>
        </p:sp>
        <p:sp>
          <p:nvSpPr>
            <p:cNvPr id="103" name="TextBox 102">
              <a:extLst>
                <a:ext uri="{FF2B5EF4-FFF2-40B4-BE49-F238E27FC236}">
                  <a16:creationId xmlns:a16="http://schemas.microsoft.com/office/drawing/2014/main" id="{9B76C640-3ABE-4B41-921D-AF24D7F9FEEA}"/>
                </a:ext>
              </a:extLst>
            </p:cNvPr>
            <p:cNvSpPr txBox="1"/>
            <p:nvPr/>
          </p:nvSpPr>
          <p:spPr bwMode="auto">
            <a:xfrm>
              <a:off x="7514833" y="1828997"/>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.76</a:t>
              </a:r>
            </a:p>
          </p:txBody>
        </p:sp>
        <p:sp>
          <p:nvSpPr>
            <p:cNvPr id="104" name="TextBox 103">
              <a:extLst>
                <a:ext uri="{FF2B5EF4-FFF2-40B4-BE49-F238E27FC236}">
                  <a16:creationId xmlns:a16="http://schemas.microsoft.com/office/drawing/2014/main" id="{6A3F7BEC-9FC7-4629-B505-78171325D470}"/>
                </a:ext>
              </a:extLst>
            </p:cNvPr>
            <p:cNvSpPr txBox="1"/>
            <p:nvPr/>
          </p:nvSpPr>
          <p:spPr bwMode="auto">
            <a:xfrm>
              <a:off x="7540432" y="2951225"/>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.006</a:t>
              </a:r>
            </a:p>
          </p:txBody>
        </p:sp>
      </p:grpSp>
      <p:sp>
        <p:nvSpPr>
          <p:cNvPr id="2" name="Title 1">
            <a:extLst>
              <a:ext uri="{FF2B5EF4-FFF2-40B4-BE49-F238E27FC236}">
                <a16:creationId xmlns:a16="http://schemas.microsoft.com/office/drawing/2014/main" id="{614FF3BA-36D9-4A91-B8E2-1D98E2F35003}"/>
              </a:ext>
            </a:extLst>
          </p:cNvPr>
          <p:cNvSpPr>
            <a:spLocks noGrp="1"/>
          </p:cNvSpPr>
          <p:nvPr>
            <p:ph type="title"/>
          </p:nvPr>
        </p:nvSpPr>
        <p:spPr/>
        <p:txBody>
          <a:bodyPr/>
          <a:lstStyle/>
          <a:p>
            <a:r>
              <a:rPr lang="en-US" dirty="0"/>
              <a:t>Baricitinib and Immune Dysregulation in COVID-19</a:t>
            </a:r>
          </a:p>
        </p:txBody>
      </p:sp>
      <p:sp>
        <p:nvSpPr>
          <p:cNvPr id="14" name="Content Placeholder 13">
            <a:extLst>
              <a:ext uri="{FF2B5EF4-FFF2-40B4-BE49-F238E27FC236}">
                <a16:creationId xmlns:a16="http://schemas.microsoft.com/office/drawing/2014/main" id="{AB27D993-20B6-45C9-99AD-FE4D66B73E66}"/>
              </a:ext>
            </a:extLst>
          </p:cNvPr>
          <p:cNvSpPr>
            <a:spLocks noGrp="1"/>
          </p:cNvSpPr>
          <p:nvPr>
            <p:ph sz="half" idx="1"/>
          </p:nvPr>
        </p:nvSpPr>
        <p:spPr>
          <a:xfrm>
            <a:off x="601820" y="1510730"/>
            <a:ext cx="5381042" cy="1992792"/>
          </a:xfrm>
        </p:spPr>
        <p:txBody>
          <a:bodyPr/>
          <a:lstStyle/>
          <a:p>
            <a:r>
              <a:rPr lang="en-US" sz="2600" dirty="0"/>
              <a:t>Observational study assessing baricitinib 4 mg BID for 2 days followed by QD for 7 days vs no baricitinib in patients hospitalized with COVID-19 pneumonia</a:t>
            </a:r>
          </a:p>
        </p:txBody>
      </p:sp>
      <p:sp>
        <p:nvSpPr>
          <p:cNvPr id="4" name="Text Box 11">
            <a:extLst>
              <a:ext uri="{FF2B5EF4-FFF2-40B4-BE49-F238E27FC236}">
                <a16:creationId xmlns:a16="http://schemas.microsoft.com/office/drawing/2014/main" id="{B3056320-7EE4-48EA-9D98-D7C02F2C6B74}"/>
              </a:ext>
            </a:extLst>
          </p:cNvPr>
          <p:cNvSpPr txBox="1">
            <a:spLocks noChangeArrowheads="1"/>
          </p:cNvSpPr>
          <p:nvPr/>
        </p:nvSpPr>
        <p:spPr bwMode="auto">
          <a:xfrm>
            <a:off x="399438" y="636918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Bronte. J Clin Invest. 2020;</a:t>
            </a:r>
            <a:r>
              <a:rPr lang="it-IT" altLang="en-US" sz="1200" dirty="0">
                <a:solidFill>
                  <a:srgbClr val="455560"/>
                </a:solidFill>
                <a:latin typeface="Calibri" panose="020F0502020204030204" pitchFamily="34" charset="0"/>
                <a:cs typeface="Calibri" panose="020F0502020204030204" pitchFamily="34" charset="0"/>
              </a:rPr>
              <a:t>130:6409.</a:t>
            </a:r>
            <a:endPar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5" name="Group 1">
            <a:extLst>
              <a:ext uri="{FF2B5EF4-FFF2-40B4-BE49-F238E27FC236}">
                <a16:creationId xmlns:a16="http://schemas.microsoft.com/office/drawing/2014/main" id="{F198DF06-F65B-4ED7-A68F-42CCA49DC2F0}"/>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0C30A407-7CB7-4FCF-8631-08B060E689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C5A65ECD-6959-4904-BB9E-F78E730D87C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1" name="Group 3">
            <a:extLst>
              <a:ext uri="{FF2B5EF4-FFF2-40B4-BE49-F238E27FC236}">
                <a16:creationId xmlns:a16="http://schemas.microsoft.com/office/drawing/2014/main" id="{4D78B4B2-F511-4978-939A-8772070E36AE}"/>
              </a:ext>
            </a:extLst>
          </p:cNvPr>
          <p:cNvGraphicFramePr>
            <a:graphicFrameLocks/>
          </p:cNvGraphicFramePr>
          <p:nvPr/>
        </p:nvGraphicFramePr>
        <p:xfrm>
          <a:off x="723899" y="3570897"/>
          <a:ext cx="5372101" cy="2072704"/>
        </p:xfrm>
        <a:graphic>
          <a:graphicData uri="http://schemas.openxmlformats.org/drawingml/2006/table">
            <a:tbl>
              <a:tblPr/>
              <a:tblGrid>
                <a:gridCol w="1930148">
                  <a:extLst>
                    <a:ext uri="{9D8B030D-6E8A-4147-A177-3AD203B41FA5}">
                      <a16:colId xmlns:a16="http://schemas.microsoft.com/office/drawing/2014/main" val="20000"/>
                    </a:ext>
                  </a:extLst>
                </a:gridCol>
                <a:gridCol w="1105421">
                  <a:extLst>
                    <a:ext uri="{9D8B030D-6E8A-4147-A177-3AD203B41FA5}">
                      <a16:colId xmlns:a16="http://schemas.microsoft.com/office/drawing/2014/main" val="20001"/>
                    </a:ext>
                  </a:extLst>
                </a:gridCol>
                <a:gridCol w="1544681">
                  <a:extLst>
                    <a:ext uri="{9D8B030D-6E8A-4147-A177-3AD203B41FA5}">
                      <a16:colId xmlns:a16="http://schemas.microsoft.com/office/drawing/2014/main" val="3106433320"/>
                    </a:ext>
                  </a:extLst>
                </a:gridCol>
                <a:gridCol w="791851">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Baricitinib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 Baricitinib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ARDS,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hospitalization,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Wingdings"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Wingdings"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07836590"/>
                  </a:ext>
                </a:extLst>
              </a:tr>
            </a:tbl>
          </a:graphicData>
        </a:graphic>
      </p:graphicFrame>
      <p:sp>
        <p:nvSpPr>
          <p:cNvPr id="13" name="TextBox 12">
            <a:extLst>
              <a:ext uri="{FF2B5EF4-FFF2-40B4-BE49-F238E27FC236}">
                <a16:creationId xmlns:a16="http://schemas.microsoft.com/office/drawing/2014/main" id="{C3A79C04-C9F1-4FD6-B052-19ADCD5C9F8E}"/>
              </a:ext>
            </a:extLst>
          </p:cNvPr>
          <p:cNvSpPr txBox="1"/>
          <p:nvPr/>
        </p:nvSpPr>
        <p:spPr bwMode="auto">
          <a:xfrm>
            <a:off x="723899" y="5634718"/>
            <a:ext cx="498894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Assessable in 19 patients in baricitinib arm and 31 patients in no baricitinib arm.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6892879D-E2A3-48B3-8314-07095BEC07A3}"/>
              </a:ext>
            </a:extLst>
          </p:cNvPr>
          <p:cNvSpPr txBox="1"/>
          <p:nvPr/>
        </p:nvSpPr>
        <p:spPr bwMode="auto">
          <a:xfrm>
            <a:off x="6996128" y="1437663"/>
            <a:ext cx="15306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IL-1</a:t>
            </a:r>
            <a:r>
              <a:rPr kumimoji="0" lang="el-GR"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β</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D8AB1FB7-5516-412E-9138-04C8910262FF}"/>
              </a:ext>
            </a:extLst>
          </p:cNvPr>
          <p:cNvSpPr txBox="1"/>
          <p:nvPr/>
        </p:nvSpPr>
        <p:spPr bwMode="auto">
          <a:xfrm>
            <a:off x="9449806" y="1437663"/>
            <a:ext cx="154495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IL-6</a:t>
            </a:r>
          </a:p>
        </p:txBody>
      </p:sp>
      <p:sp>
        <p:nvSpPr>
          <p:cNvPr id="27" name="TextBox 26">
            <a:extLst>
              <a:ext uri="{FF2B5EF4-FFF2-40B4-BE49-F238E27FC236}">
                <a16:creationId xmlns:a16="http://schemas.microsoft.com/office/drawing/2014/main" id="{D52A8359-BC5A-43AE-A48E-A30DEA0E8EDF}"/>
              </a:ext>
            </a:extLst>
          </p:cNvPr>
          <p:cNvSpPr txBox="1"/>
          <p:nvPr/>
        </p:nvSpPr>
        <p:spPr bwMode="auto">
          <a:xfrm>
            <a:off x="6996128" y="3973149"/>
            <a:ext cx="153066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TNFα</a:t>
            </a:r>
          </a:p>
        </p:txBody>
      </p:sp>
      <p:sp>
        <p:nvSpPr>
          <p:cNvPr id="32" name="TextBox 31">
            <a:extLst>
              <a:ext uri="{FF2B5EF4-FFF2-40B4-BE49-F238E27FC236}">
                <a16:creationId xmlns:a16="http://schemas.microsoft.com/office/drawing/2014/main" id="{24B9772D-E807-4B6D-9DD9-49F52DFD05B4}"/>
              </a:ext>
            </a:extLst>
          </p:cNvPr>
          <p:cNvSpPr txBox="1"/>
          <p:nvPr/>
        </p:nvSpPr>
        <p:spPr bwMode="auto">
          <a:xfrm>
            <a:off x="9449806" y="3973149"/>
            <a:ext cx="154495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IL-8</a:t>
            </a:r>
          </a:p>
        </p:txBody>
      </p:sp>
      <p:cxnSp>
        <p:nvCxnSpPr>
          <p:cNvPr id="12" name="Straight Connector 11">
            <a:extLst>
              <a:ext uri="{FF2B5EF4-FFF2-40B4-BE49-F238E27FC236}">
                <a16:creationId xmlns:a16="http://schemas.microsoft.com/office/drawing/2014/main" id="{88CE15ED-A97A-4B42-A481-9E03477F946E}"/>
              </a:ext>
            </a:extLst>
          </p:cNvPr>
          <p:cNvCxnSpPr>
            <a:cxnSpLocks/>
          </p:cNvCxnSpPr>
          <p:nvPr/>
        </p:nvCxnSpPr>
        <p:spPr bwMode="auto">
          <a:xfrm flipH="1">
            <a:off x="10501162" y="1887036"/>
            <a:ext cx="253935" cy="0"/>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134457F-3E4F-4203-9FE0-3592A570D18A}"/>
              </a:ext>
            </a:extLst>
          </p:cNvPr>
          <p:cNvCxnSpPr>
            <a:cxnSpLocks/>
          </p:cNvCxnSpPr>
          <p:nvPr/>
        </p:nvCxnSpPr>
        <p:spPr bwMode="auto">
          <a:xfrm flipH="1">
            <a:off x="10501162" y="2162969"/>
            <a:ext cx="253935" cy="0"/>
          </a:xfrm>
          <a:prstGeom prst="line">
            <a:avLst/>
          </a:prstGeom>
          <a:noFill/>
          <a:ln w="28575" cap="flat" cmpd="sng" algn="ctr">
            <a:solidFill>
              <a:schemeClr val="accent3"/>
            </a:solidFill>
            <a:prstDash val="solid"/>
            <a:round/>
            <a:headEnd type="none" w="med" len="med"/>
            <a:tailEnd type="none" w="med" len="med"/>
          </a:ln>
          <a:effectLst/>
        </p:spPr>
      </p:cxnSp>
      <p:grpSp>
        <p:nvGrpSpPr>
          <p:cNvPr id="63" name="Group 62">
            <a:extLst>
              <a:ext uri="{FF2B5EF4-FFF2-40B4-BE49-F238E27FC236}">
                <a16:creationId xmlns:a16="http://schemas.microsoft.com/office/drawing/2014/main" id="{692DA902-9A23-4F34-A673-C0B32DD23593}"/>
              </a:ext>
            </a:extLst>
          </p:cNvPr>
          <p:cNvGrpSpPr/>
          <p:nvPr/>
        </p:nvGrpSpPr>
        <p:grpSpPr>
          <a:xfrm>
            <a:off x="8700561" y="1596110"/>
            <a:ext cx="2551067" cy="2382219"/>
            <a:chOff x="6222971" y="1592393"/>
            <a:chExt cx="2551067" cy="2382219"/>
          </a:xfrm>
        </p:grpSpPr>
        <p:sp>
          <p:nvSpPr>
            <p:cNvPr id="64" name="Rectangle 63">
              <a:extLst>
                <a:ext uri="{FF2B5EF4-FFF2-40B4-BE49-F238E27FC236}">
                  <a16:creationId xmlns:a16="http://schemas.microsoft.com/office/drawing/2014/main" id="{FA78E110-5F8D-4C46-A09C-FD55B97CD97D}"/>
                </a:ext>
              </a:extLst>
            </p:cNvPr>
            <p:cNvSpPr/>
            <p:nvPr/>
          </p:nvSpPr>
          <p:spPr bwMode="auto">
            <a:xfrm>
              <a:off x="6959066" y="3026701"/>
              <a:ext cx="1558106" cy="578570"/>
            </a:xfrm>
            <a:prstGeom prst="rect">
              <a:avLst/>
            </a:prstGeom>
            <a:solidFill>
              <a:srgbClr val="CDCDCF">
                <a:alpha val="50196"/>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5" name="Straight Connector 64">
              <a:extLst>
                <a:ext uri="{FF2B5EF4-FFF2-40B4-BE49-F238E27FC236}">
                  <a16:creationId xmlns:a16="http://schemas.microsoft.com/office/drawing/2014/main" id="{DB789684-4064-4E9E-8901-B0C2450FF33C}"/>
                </a:ext>
              </a:extLst>
            </p:cNvPr>
            <p:cNvCxnSpPr>
              <a:cxnSpLocks/>
            </p:cNvCxnSpPr>
            <p:nvPr/>
          </p:nvCxnSpPr>
          <p:spPr bwMode="auto">
            <a:xfrm>
              <a:off x="6973354" y="1766886"/>
              <a:ext cx="0" cy="184258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55B81C6-5F29-4499-A315-D4D6C7AEBBF9}"/>
                </a:ext>
              </a:extLst>
            </p:cNvPr>
            <p:cNvCxnSpPr>
              <a:cxnSpLocks/>
            </p:cNvCxnSpPr>
            <p:nvPr/>
          </p:nvCxnSpPr>
          <p:spPr bwMode="auto">
            <a:xfrm>
              <a:off x="6959066" y="3609474"/>
              <a:ext cx="155810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77671C7-9D05-470F-9CAC-8ED3DA5748C3}"/>
                </a:ext>
              </a:extLst>
            </p:cNvPr>
            <p:cNvCxnSpPr>
              <a:cxnSpLocks/>
            </p:cNvCxnSpPr>
            <p:nvPr/>
          </p:nvCxnSpPr>
          <p:spPr bwMode="auto">
            <a:xfrm flipH="1">
              <a:off x="6910388" y="17770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31C2FEA-2954-4BF2-BB9B-D27317C99040}"/>
                </a:ext>
              </a:extLst>
            </p:cNvPr>
            <p:cNvCxnSpPr>
              <a:cxnSpLocks/>
            </p:cNvCxnSpPr>
            <p:nvPr/>
          </p:nvCxnSpPr>
          <p:spPr bwMode="auto">
            <a:xfrm flipH="1">
              <a:off x="6910388" y="22351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C77603D-553F-410A-9C71-BE97F38D995E}"/>
                </a:ext>
              </a:extLst>
            </p:cNvPr>
            <p:cNvCxnSpPr>
              <a:cxnSpLocks/>
            </p:cNvCxnSpPr>
            <p:nvPr/>
          </p:nvCxnSpPr>
          <p:spPr bwMode="auto">
            <a:xfrm flipH="1">
              <a:off x="6910388" y="26932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A4D5632-F1A5-4FA1-BEA6-BF1AFA04AA5A}"/>
                </a:ext>
              </a:extLst>
            </p:cNvPr>
            <p:cNvCxnSpPr>
              <a:cxnSpLocks/>
            </p:cNvCxnSpPr>
            <p:nvPr/>
          </p:nvCxnSpPr>
          <p:spPr bwMode="auto">
            <a:xfrm flipH="1">
              <a:off x="6910388" y="31513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DBF946E-A081-4739-B2D1-44DF9DAB5772}"/>
                </a:ext>
              </a:extLst>
            </p:cNvPr>
            <p:cNvCxnSpPr>
              <a:cxnSpLocks/>
            </p:cNvCxnSpPr>
            <p:nvPr/>
          </p:nvCxnSpPr>
          <p:spPr bwMode="auto">
            <a:xfrm flipH="1">
              <a:off x="6910388" y="3609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2207FAF-D8ED-4F8F-AA28-47C1CB89A55B}"/>
                </a:ext>
              </a:extLst>
            </p:cNvPr>
            <p:cNvCxnSpPr>
              <a:cxnSpLocks/>
            </p:cNvCxnSpPr>
            <p:nvPr/>
          </p:nvCxnSpPr>
          <p:spPr bwMode="auto">
            <a:xfrm>
              <a:off x="7405688" y="3609474"/>
              <a:ext cx="0" cy="67176"/>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B5B4C1C-11C5-48EA-986A-6D0C4E263B6F}"/>
                </a:ext>
              </a:extLst>
            </p:cNvPr>
            <p:cNvCxnSpPr>
              <a:cxnSpLocks/>
            </p:cNvCxnSpPr>
            <p:nvPr/>
          </p:nvCxnSpPr>
          <p:spPr bwMode="auto">
            <a:xfrm>
              <a:off x="8067675" y="3609474"/>
              <a:ext cx="0" cy="67176"/>
            </a:xfrm>
            <a:prstGeom prst="line">
              <a:avLst/>
            </a:prstGeom>
            <a:noFill/>
            <a:ln w="28575"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BD5DFD31-A9B1-41E1-9AE0-3FB207680077}"/>
                </a:ext>
              </a:extLst>
            </p:cNvPr>
            <p:cNvSpPr txBox="1"/>
            <p:nvPr/>
          </p:nvSpPr>
          <p:spPr bwMode="auto">
            <a:xfrm>
              <a:off x="6367479" y="1592393"/>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5" name="TextBox 74">
              <a:extLst>
                <a:ext uri="{FF2B5EF4-FFF2-40B4-BE49-F238E27FC236}">
                  <a16:creationId xmlns:a16="http://schemas.microsoft.com/office/drawing/2014/main" id="{8DD0EFF7-B34F-43A4-805B-E27CC7EE9EDF}"/>
                </a:ext>
              </a:extLst>
            </p:cNvPr>
            <p:cNvSpPr txBox="1"/>
            <p:nvPr/>
          </p:nvSpPr>
          <p:spPr bwMode="auto">
            <a:xfrm>
              <a:off x="6367479" y="2046565"/>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6" name="TextBox 75">
              <a:extLst>
                <a:ext uri="{FF2B5EF4-FFF2-40B4-BE49-F238E27FC236}">
                  <a16:creationId xmlns:a16="http://schemas.microsoft.com/office/drawing/2014/main" id="{9F1B1C2C-E891-457B-B140-5426A0239101}"/>
                </a:ext>
              </a:extLst>
            </p:cNvPr>
            <p:cNvSpPr txBox="1"/>
            <p:nvPr/>
          </p:nvSpPr>
          <p:spPr bwMode="auto">
            <a:xfrm>
              <a:off x="6367479" y="2500737"/>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7" name="TextBox 76">
              <a:extLst>
                <a:ext uri="{FF2B5EF4-FFF2-40B4-BE49-F238E27FC236}">
                  <a16:creationId xmlns:a16="http://schemas.microsoft.com/office/drawing/2014/main" id="{6D656854-91B7-4918-B1B2-BE53321F0082}"/>
                </a:ext>
              </a:extLst>
            </p:cNvPr>
            <p:cNvSpPr txBox="1"/>
            <p:nvPr/>
          </p:nvSpPr>
          <p:spPr bwMode="auto">
            <a:xfrm>
              <a:off x="6367479" y="2954909"/>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78" name="TextBox 77">
              <a:extLst>
                <a:ext uri="{FF2B5EF4-FFF2-40B4-BE49-F238E27FC236}">
                  <a16:creationId xmlns:a16="http://schemas.microsoft.com/office/drawing/2014/main" id="{07241C6E-82D8-4D14-A2FE-108135DE6261}"/>
                </a:ext>
              </a:extLst>
            </p:cNvPr>
            <p:cNvSpPr txBox="1"/>
            <p:nvPr/>
          </p:nvSpPr>
          <p:spPr bwMode="auto">
            <a:xfrm>
              <a:off x="6367479" y="34090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9" name="TextBox 78">
              <a:extLst>
                <a:ext uri="{FF2B5EF4-FFF2-40B4-BE49-F238E27FC236}">
                  <a16:creationId xmlns:a16="http://schemas.microsoft.com/office/drawing/2014/main" id="{5C991EA9-2088-47BC-A094-7622CE886333}"/>
                </a:ext>
              </a:extLst>
            </p:cNvPr>
            <p:cNvSpPr txBox="1"/>
            <p:nvPr/>
          </p:nvSpPr>
          <p:spPr bwMode="auto">
            <a:xfrm rot="16200000">
              <a:off x="5486345" y="2503512"/>
              <a:ext cx="1842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pg/mL</a:t>
              </a:r>
            </a:p>
          </p:txBody>
        </p:sp>
        <p:sp>
          <p:nvSpPr>
            <p:cNvPr id="80" name="TextBox 79">
              <a:extLst>
                <a:ext uri="{FF2B5EF4-FFF2-40B4-BE49-F238E27FC236}">
                  <a16:creationId xmlns:a16="http://schemas.microsoft.com/office/drawing/2014/main" id="{1F4D67F7-F02F-436E-AA3C-8C2151F0E714}"/>
                </a:ext>
              </a:extLst>
            </p:cNvPr>
            <p:cNvSpPr txBox="1"/>
            <p:nvPr/>
          </p:nvSpPr>
          <p:spPr bwMode="auto">
            <a:xfrm>
              <a:off x="7094550"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t0</a:t>
              </a:r>
            </a:p>
          </p:txBody>
        </p:sp>
        <p:sp>
          <p:nvSpPr>
            <p:cNvPr id="81" name="TextBox 80">
              <a:extLst>
                <a:ext uri="{FF2B5EF4-FFF2-40B4-BE49-F238E27FC236}">
                  <a16:creationId xmlns:a16="http://schemas.microsoft.com/office/drawing/2014/main" id="{AF1185DE-7883-4C1D-90BD-093215BCDA80}"/>
                </a:ext>
              </a:extLst>
            </p:cNvPr>
            <p:cNvSpPr txBox="1"/>
            <p:nvPr/>
          </p:nvSpPr>
          <p:spPr bwMode="auto">
            <a:xfrm>
              <a:off x="7769757"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t7</a:t>
              </a:r>
            </a:p>
          </p:txBody>
        </p:sp>
        <p:sp>
          <p:nvSpPr>
            <p:cNvPr id="83" name="TextBox 82">
              <a:extLst>
                <a:ext uri="{FF2B5EF4-FFF2-40B4-BE49-F238E27FC236}">
                  <a16:creationId xmlns:a16="http://schemas.microsoft.com/office/drawing/2014/main" id="{4AAD72E1-32CE-4480-84D3-33A6DA7B2924}"/>
                </a:ext>
              </a:extLst>
            </p:cNvPr>
            <p:cNvSpPr txBox="1"/>
            <p:nvPr/>
          </p:nvSpPr>
          <p:spPr bwMode="auto">
            <a:xfrm>
              <a:off x="7616505" y="3255461"/>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.005</a:t>
              </a:r>
            </a:p>
          </p:txBody>
        </p:sp>
      </p:grpSp>
      <p:grpSp>
        <p:nvGrpSpPr>
          <p:cNvPr id="105" name="Group 104">
            <a:extLst>
              <a:ext uri="{FF2B5EF4-FFF2-40B4-BE49-F238E27FC236}">
                <a16:creationId xmlns:a16="http://schemas.microsoft.com/office/drawing/2014/main" id="{51ED252C-ED77-46AB-BDF3-35D66345C6DF}"/>
              </a:ext>
            </a:extLst>
          </p:cNvPr>
          <p:cNvGrpSpPr/>
          <p:nvPr/>
        </p:nvGrpSpPr>
        <p:grpSpPr>
          <a:xfrm>
            <a:off x="8700561" y="4098686"/>
            <a:ext cx="2978110" cy="2382219"/>
            <a:chOff x="6222971" y="1592393"/>
            <a:chExt cx="2978110" cy="2382219"/>
          </a:xfrm>
        </p:grpSpPr>
        <p:sp>
          <p:nvSpPr>
            <p:cNvPr id="116" name="TextBox 115">
              <a:extLst>
                <a:ext uri="{FF2B5EF4-FFF2-40B4-BE49-F238E27FC236}">
                  <a16:creationId xmlns:a16="http://schemas.microsoft.com/office/drawing/2014/main" id="{D1C3EB87-F8BD-40FD-8060-C01D0EFC7957}"/>
                </a:ext>
              </a:extLst>
            </p:cNvPr>
            <p:cNvSpPr txBox="1"/>
            <p:nvPr/>
          </p:nvSpPr>
          <p:spPr bwMode="auto">
            <a:xfrm>
              <a:off x="6367479" y="1592393"/>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7" name="TextBox 116">
              <a:extLst>
                <a:ext uri="{FF2B5EF4-FFF2-40B4-BE49-F238E27FC236}">
                  <a16:creationId xmlns:a16="http://schemas.microsoft.com/office/drawing/2014/main" id="{96E1543E-2ED3-4AF2-AFE8-6E5E8EC508B7}"/>
                </a:ext>
              </a:extLst>
            </p:cNvPr>
            <p:cNvSpPr txBox="1"/>
            <p:nvPr/>
          </p:nvSpPr>
          <p:spPr bwMode="auto">
            <a:xfrm>
              <a:off x="6367479" y="2197955"/>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 name="TextBox 117">
              <a:extLst>
                <a:ext uri="{FF2B5EF4-FFF2-40B4-BE49-F238E27FC236}">
                  <a16:creationId xmlns:a16="http://schemas.microsoft.com/office/drawing/2014/main" id="{AD5E5A07-537E-46E2-A38B-237F17193CA9}"/>
                </a:ext>
              </a:extLst>
            </p:cNvPr>
            <p:cNvSpPr txBox="1"/>
            <p:nvPr/>
          </p:nvSpPr>
          <p:spPr bwMode="auto">
            <a:xfrm>
              <a:off x="6367479" y="2803517"/>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0" name="TextBox 119">
              <a:extLst>
                <a:ext uri="{FF2B5EF4-FFF2-40B4-BE49-F238E27FC236}">
                  <a16:creationId xmlns:a16="http://schemas.microsoft.com/office/drawing/2014/main" id="{FF33192C-C928-4747-AEE4-32B7952EB5C3}"/>
                </a:ext>
              </a:extLst>
            </p:cNvPr>
            <p:cNvSpPr txBox="1"/>
            <p:nvPr/>
          </p:nvSpPr>
          <p:spPr bwMode="auto">
            <a:xfrm>
              <a:off x="6367479" y="34090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6" name="Rectangle 105">
              <a:extLst>
                <a:ext uri="{FF2B5EF4-FFF2-40B4-BE49-F238E27FC236}">
                  <a16:creationId xmlns:a16="http://schemas.microsoft.com/office/drawing/2014/main" id="{50E10802-2B2F-4E21-9ACE-2C8EEE779FEC}"/>
                </a:ext>
              </a:extLst>
            </p:cNvPr>
            <p:cNvSpPr/>
            <p:nvPr/>
          </p:nvSpPr>
          <p:spPr bwMode="auto">
            <a:xfrm>
              <a:off x="6959066" y="3412135"/>
              <a:ext cx="1558106" cy="193135"/>
            </a:xfrm>
            <a:prstGeom prst="rect">
              <a:avLst/>
            </a:prstGeom>
            <a:solidFill>
              <a:srgbClr val="CDCDCF">
                <a:alpha val="50196"/>
              </a:srgb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07" name="Straight Connector 106">
              <a:extLst>
                <a:ext uri="{FF2B5EF4-FFF2-40B4-BE49-F238E27FC236}">
                  <a16:creationId xmlns:a16="http://schemas.microsoft.com/office/drawing/2014/main" id="{45F3A5B0-96F0-4907-8BBA-FF0A3D0E0F73}"/>
                </a:ext>
              </a:extLst>
            </p:cNvPr>
            <p:cNvCxnSpPr>
              <a:cxnSpLocks/>
            </p:cNvCxnSpPr>
            <p:nvPr/>
          </p:nvCxnSpPr>
          <p:spPr bwMode="auto">
            <a:xfrm>
              <a:off x="6973354" y="1766886"/>
              <a:ext cx="0" cy="184258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ABB53B8-A38C-4CE6-952A-087FD7D95B88}"/>
                </a:ext>
              </a:extLst>
            </p:cNvPr>
            <p:cNvCxnSpPr>
              <a:cxnSpLocks/>
            </p:cNvCxnSpPr>
            <p:nvPr/>
          </p:nvCxnSpPr>
          <p:spPr bwMode="auto">
            <a:xfrm>
              <a:off x="6959066" y="3609474"/>
              <a:ext cx="1558106"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AAA32C3-3595-4D01-BB83-45DCBAA93BE2}"/>
                </a:ext>
              </a:extLst>
            </p:cNvPr>
            <p:cNvCxnSpPr>
              <a:cxnSpLocks/>
            </p:cNvCxnSpPr>
            <p:nvPr/>
          </p:nvCxnSpPr>
          <p:spPr bwMode="auto">
            <a:xfrm flipH="1">
              <a:off x="6910388" y="17770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B4B74B4-EB13-4374-ACD6-50774CE05852}"/>
                </a:ext>
              </a:extLst>
            </p:cNvPr>
            <p:cNvCxnSpPr>
              <a:cxnSpLocks/>
            </p:cNvCxnSpPr>
            <p:nvPr/>
          </p:nvCxnSpPr>
          <p:spPr bwMode="auto">
            <a:xfrm flipH="1">
              <a:off x="6910388" y="23878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C5821AD-0620-4473-B9C6-E69B3CFB2665}"/>
                </a:ext>
              </a:extLst>
            </p:cNvPr>
            <p:cNvCxnSpPr>
              <a:cxnSpLocks/>
            </p:cNvCxnSpPr>
            <p:nvPr/>
          </p:nvCxnSpPr>
          <p:spPr bwMode="auto">
            <a:xfrm flipH="1">
              <a:off x="6910388" y="2998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40C435A-D802-4731-9677-680DFB2038E0}"/>
                </a:ext>
              </a:extLst>
            </p:cNvPr>
            <p:cNvCxnSpPr>
              <a:cxnSpLocks/>
            </p:cNvCxnSpPr>
            <p:nvPr/>
          </p:nvCxnSpPr>
          <p:spPr bwMode="auto">
            <a:xfrm flipH="1">
              <a:off x="6910388" y="3609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80404E1-D514-4598-BBDC-88AE383B117E}"/>
                </a:ext>
              </a:extLst>
            </p:cNvPr>
            <p:cNvCxnSpPr>
              <a:cxnSpLocks/>
            </p:cNvCxnSpPr>
            <p:nvPr/>
          </p:nvCxnSpPr>
          <p:spPr bwMode="auto">
            <a:xfrm>
              <a:off x="7405688" y="3609474"/>
              <a:ext cx="0" cy="67176"/>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9539794-29FC-4A23-A2D7-0C9F9A4DC52A}"/>
                </a:ext>
              </a:extLst>
            </p:cNvPr>
            <p:cNvCxnSpPr>
              <a:cxnSpLocks/>
            </p:cNvCxnSpPr>
            <p:nvPr/>
          </p:nvCxnSpPr>
          <p:spPr bwMode="auto">
            <a:xfrm>
              <a:off x="8067675" y="3609474"/>
              <a:ext cx="0" cy="67176"/>
            </a:xfrm>
            <a:prstGeom prst="line">
              <a:avLst/>
            </a:prstGeom>
            <a:noFill/>
            <a:ln w="28575" cap="flat" cmpd="sng" algn="ctr">
              <a:solidFill>
                <a:schemeClr val="bg1"/>
              </a:solidFill>
              <a:prstDash val="solid"/>
              <a:round/>
              <a:headEnd type="none" w="med" len="med"/>
              <a:tailEnd type="none" w="med" len="med"/>
            </a:ln>
            <a:effectLst/>
          </p:spPr>
        </p:cxnSp>
        <p:sp>
          <p:nvSpPr>
            <p:cNvPr id="121" name="TextBox 120">
              <a:extLst>
                <a:ext uri="{FF2B5EF4-FFF2-40B4-BE49-F238E27FC236}">
                  <a16:creationId xmlns:a16="http://schemas.microsoft.com/office/drawing/2014/main" id="{36AF3696-4F2F-4F96-9AC4-3B3B75677A0C}"/>
                </a:ext>
              </a:extLst>
            </p:cNvPr>
            <p:cNvSpPr txBox="1"/>
            <p:nvPr/>
          </p:nvSpPr>
          <p:spPr bwMode="auto">
            <a:xfrm rot="16200000">
              <a:off x="5486345" y="2503512"/>
              <a:ext cx="184258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pg/mL</a:t>
              </a:r>
            </a:p>
          </p:txBody>
        </p:sp>
        <p:sp>
          <p:nvSpPr>
            <p:cNvPr id="122" name="TextBox 121">
              <a:extLst>
                <a:ext uri="{FF2B5EF4-FFF2-40B4-BE49-F238E27FC236}">
                  <a16:creationId xmlns:a16="http://schemas.microsoft.com/office/drawing/2014/main" id="{060B158B-524F-4BEA-9051-D80AD418F06A}"/>
                </a:ext>
              </a:extLst>
            </p:cNvPr>
            <p:cNvSpPr txBox="1"/>
            <p:nvPr/>
          </p:nvSpPr>
          <p:spPr bwMode="auto">
            <a:xfrm>
              <a:off x="7094550"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t0</a:t>
              </a:r>
            </a:p>
          </p:txBody>
        </p:sp>
        <p:sp>
          <p:nvSpPr>
            <p:cNvPr id="123" name="TextBox 122">
              <a:extLst>
                <a:ext uri="{FF2B5EF4-FFF2-40B4-BE49-F238E27FC236}">
                  <a16:creationId xmlns:a16="http://schemas.microsoft.com/office/drawing/2014/main" id="{1F87E2FF-4B34-4C2F-B3A0-AD8C1FDBFB83}"/>
                </a:ext>
              </a:extLst>
            </p:cNvPr>
            <p:cNvSpPr txBox="1"/>
            <p:nvPr/>
          </p:nvSpPr>
          <p:spPr bwMode="auto">
            <a:xfrm>
              <a:off x="7769757" y="3605280"/>
              <a:ext cx="60483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t7</a:t>
              </a:r>
            </a:p>
          </p:txBody>
        </p:sp>
        <p:sp>
          <p:nvSpPr>
            <p:cNvPr id="124" name="TextBox 123">
              <a:extLst>
                <a:ext uri="{FF2B5EF4-FFF2-40B4-BE49-F238E27FC236}">
                  <a16:creationId xmlns:a16="http://schemas.microsoft.com/office/drawing/2014/main" id="{02F41300-35AD-4272-994D-D96F56159050}"/>
                </a:ext>
              </a:extLst>
            </p:cNvPr>
            <p:cNvSpPr txBox="1"/>
            <p:nvPr/>
          </p:nvSpPr>
          <p:spPr bwMode="auto">
            <a:xfrm>
              <a:off x="8036461" y="2675373"/>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.95</a:t>
              </a:r>
            </a:p>
          </p:txBody>
        </p:sp>
        <p:sp>
          <p:nvSpPr>
            <p:cNvPr id="125" name="TextBox 124">
              <a:extLst>
                <a:ext uri="{FF2B5EF4-FFF2-40B4-BE49-F238E27FC236}">
                  <a16:creationId xmlns:a16="http://schemas.microsoft.com/office/drawing/2014/main" id="{4ED6B143-0CA7-4E5D-B64F-C65DD29EC5BA}"/>
                </a:ext>
              </a:extLst>
            </p:cNvPr>
            <p:cNvSpPr txBox="1"/>
            <p:nvPr/>
          </p:nvSpPr>
          <p:spPr bwMode="auto">
            <a:xfrm>
              <a:off x="8043548" y="2169765"/>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27" name="TextBox 126">
            <a:extLst>
              <a:ext uri="{FF2B5EF4-FFF2-40B4-BE49-F238E27FC236}">
                <a16:creationId xmlns:a16="http://schemas.microsoft.com/office/drawing/2014/main" id="{A92431C9-91F7-42D1-B44E-8EE94E1415EA}"/>
              </a:ext>
            </a:extLst>
          </p:cNvPr>
          <p:cNvSpPr txBox="1"/>
          <p:nvPr/>
        </p:nvSpPr>
        <p:spPr bwMode="auto">
          <a:xfrm>
            <a:off x="10526014" y="2746618"/>
            <a:ext cx="11575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.67</a:t>
            </a:r>
          </a:p>
        </p:txBody>
      </p:sp>
      <p:cxnSp>
        <p:nvCxnSpPr>
          <p:cNvPr id="129" name="Straight Connector 128">
            <a:extLst>
              <a:ext uri="{FF2B5EF4-FFF2-40B4-BE49-F238E27FC236}">
                <a16:creationId xmlns:a16="http://schemas.microsoft.com/office/drawing/2014/main" id="{1C889393-5479-4E4D-84CF-2FFD2DA8CDDB}"/>
              </a:ext>
            </a:extLst>
          </p:cNvPr>
          <p:cNvCxnSpPr>
            <a:cxnSpLocks/>
          </p:cNvCxnSpPr>
          <p:nvPr/>
        </p:nvCxnSpPr>
        <p:spPr bwMode="auto">
          <a:xfrm flipV="1">
            <a:off x="7432322" y="2500737"/>
            <a:ext cx="635352" cy="209134"/>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68024F5-F40E-4B39-87B3-6D4951099AA8}"/>
              </a:ext>
            </a:extLst>
          </p:cNvPr>
          <p:cNvCxnSpPr/>
          <p:nvPr/>
        </p:nvCxnSpPr>
        <p:spPr bwMode="auto">
          <a:xfrm flipH="1" flipV="1">
            <a:off x="7426545" y="2614267"/>
            <a:ext cx="656750" cy="569241"/>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339BE527-4B74-4228-90D2-BDE74C9AB72B}"/>
              </a:ext>
            </a:extLst>
          </p:cNvPr>
          <p:cNvCxnSpPr>
            <a:cxnSpLocks/>
          </p:cNvCxnSpPr>
          <p:nvPr/>
        </p:nvCxnSpPr>
        <p:spPr bwMode="auto">
          <a:xfrm>
            <a:off x="9898457" y="2734934"/>
            <a:ext cx="627557" cy="196350"/>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E97F8D2-CD31-450F-9C99-F0590682FDBD}"/>
              </a:ext>
            </a:extLst>
          </p:cNvPr>
          <p:cNvCxnSpPr/>
          <p:nvPr/>
        </p:nvCxnSpPr>
        <p:spPr bwMode="auto">
          <a:xfrm flipH="1" flipV="1">
            <a:off x="9912879" y="2453674"/>
            <a:ext cx="608259" cy="806951"/>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689C14F-2499-49C4-BEF4-0A82D4875BD8}"/>
              </a:ext>
            </a:extLst>
          </p:cNvPr>
          <p:cNvCxnSpPr/>
          <p:nvPr/>
        </p:nvCxnSpPr>
        <p:spPr bwMode="auto">
          <a:xfrm flipH="1" flipV="1">
            <a:off x="7419825" y="4700905"/>
            <a:ext cx="707848" cy="665427"/>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A9A1D02-9F3D-44AD-B454-4FF9758C7232}"/>
              </a:ext>
            </a:extLst>
          </p:cNvPr>
          <p:cNvCxnSpPr/>
          <p:nvPr/>
        </p:nvCxnSpPr>
        <p:spPr bwMode="auto">
          <a:xfrm flipV="1">
            <a:off x="7418979" y="5003313"/>
            <a:ext cx="693247" cy="115673"/>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0B67BBA-52FB-41FD-BCC4-A68FB2E99E8C}"/>
              </a:ext>
            </a:extLst>
          </p:cNvPr>
          <p:cNvCxnSpPr>
            <a:cxnSpLocks/>
          </p:cNvCxnSpPr>
          <p:nvPr/>
        </p:nvCxnSpPr>
        <p:spPr bwMode="auto">
          <a:xfrm>
            <a:off x="9932293" y="5366332"/>
            <a:ext cx="615594" cy="0"/>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D3C0837-E31C-4EE6-A3F3-981D2C382C83}"/>
              </a:ext>
            </a:extLst>
          </p:cNvPr>
          <p:cNvCxnSpPr>
            <a:cxnSpLocks/>
          </p:cNvCxnSpPr>
          <p:nvPr/>
        </p:nvCxnSpPr>
        <p:spPr bwMode="auto">
          <a:xfrm flipV="1">
            <a:off x="9819092" y="4860724"/>
            <a:ext cx="702046" cy="56827"/>
          </a:xfrm>
          <a:prstGeom prst="line">
            <a:avLst/>
          </a:prstGeom>
          <a:noFill/>
          <a:ln w="28575" cap="flat" cmpd="sng" algn="ctr">
            <a:solidFill>
              <a:schemeClr val="accent1"/>
            </a:solidFill>
            <a:prstDash val="solid"/>
            <a:round/>
            <a:headEnd type="none" w="med" len="med"/>
            <a:tailEnd type="none" w="med" len="med"/>
          </a:ln>
          <a:effectLst/>
        </p:spPr>
      </p:cxnSp>
      <p:grpSp>
        <p:nvGrpSpPr>
          <p:cNvPr id="151" name="Group 150">
            <a:extLst>
              <a:ext uri="{FF2B5EF4-FFF2-40B4-BE49-F238E27FC236}">
                <a16:creationId xmlns:a16="http://schemas.microsoft.com/office/drawing/2014/main" id="{3BFAFDD6-62B7-4445-BBA1-838662945BBA}"/>
              </a:ext>
            </a:extLst>
          </p:cNvPr>
          <p:cNvGrpSpPr/>
          <p:nvPr/>
        </p:nvGrpSpPr>
        <p:grpSpPr>
          <a:xfrm>
            <a:off x="7367560" y="2454014"/>
            <a:ext cx="752024" cy="308351"/>
            <a:chOff x="7367560" y="2454014"/>
            <a:chExt cx="752024" cy="308351"/>
          </a:xfrm>
        </p:grpSpPr>
        <p:sp>
          <p:nvSpPr>
            <p:cNvPr id="148" name="Rectangle 147">
              <a:extLst>
                <a:ext uri="{FF2B5EF4-FFF2-40B4-BE49-F238E27FC236}">
                  <a16:creationId xmlns:a16="http://schemas.microsoft.com/office/drawing/2014/main" id="{1C533CF0-927E-4F72-AF6B-318003B67B30}"/>
                </a:ext>
              </a:extLst>
            </p:cNvPr>
            <p:cNvSpPr/>
            <p:nvPr/>
          </p:nvSpPr>
          <p:spPr bwMode="auto">
            <a:xfrm>
              <a:off x="7367560" y="2672391"/>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563CAA32-AC6A-4FE8-8653-1F07701F693F}"/>
                </a:ext>
              </a:extLst>
            </p:cNvPr>
            <p:cNvSpPr/>
            <p:nvPr/>
          </p:nvSpPr>
          <p:spPr bwMode="auto">
            <a:xfrm>
              <a:off x="8029610" y="2454014"/>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5" name="Group 154">
            <a:extLst>
              <a:ext uri="{FF2B5EF4-FFF2-40B4-BE49-F238E27FC236}">
                <a16:creationId xmlns:a16="http://schemas.microsoft.com/office/drawing/2014/main" id="{F411D874-2F30-4B9A-8304-B872CDCF4825}"/>
              </a:ext>
            </a:extLst>
          </p:cNvPr>
          <p:cNvGrpSpPr/>
          <p:nvPr/>
        </p:nvGrpSpPr>
        <p:grpSpPr>
          <a:xfrm>
            <a:off x="7366316" y="2544358"/>
            <a:ext cx="752882" cy="677898"/>
            <a:chOff x="7366316" y="2544358"/>
            <a:chExt cx="752882" cy="677898"/>
          </a:xfrm>
        </p:grpSpPr>
        <p:sp>
          <p:nvSpPr>
            <p:cNvPr id="152" name="Oval 151">
              <a:extLst>
                <a:ext uri="{FF2B5EF4-FFF2-40B4-BE49-F238E27FC236}">
                  <a16:creationId xmlns:a16="http://schemas.microsoft.com/office/drawing/2014/main" id="{19A88498-4D32-4C76-B9C0-1DFCBB192EC7}"/>
                </a:ext>
              </a:extLst>
            </p:cNvPr>
            <p:cNvSpPr/>
            <p:nvPr/>
          </p:nvSpPr>
          <p:spPr bwMode="auto">
            <a:xfrm>
              <a:off x="7366316" y="2544358"/>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32B18EA9-07C8-4BC3-B6DA-6E7E39EE34CC}"/>
                </a:ext>
              </a:extLst>
            </p:cNvPr>
            <p:cNvSpPr/>
            <p:nvPr/>
          </p:nvSpPr>
          <p:spPr bwMode="auto">
            <a:xfrm>
              <a:off x="8027758" y="3130816"/>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0" name="Group 159">
            <a:extLst>
              <a:ext uri="{FF2B5EF4-FFF2-40B4-BE49-F238E27FC236}">
                <a16:creationId xmlns:a16="http://schemas.microsoft.com/office/drawing/2014/main" id="{51DD6057-C3DB-4D9B-B01B-86FF81B6F996}"/>
              </a:ext>
            </a:extLst>
          </p:cNvPr>
          <p:cNvGrpSpPr/>
          <p:nvPr/>
        </p:nvGrpSpPr>
        <p:grpSpPr>
          <a:xfrm>
            <a:off x="9855142" y="2395498"/>
            <a:ext cx="730182" cy="935049"/>
            <a:chOff x="9855142" y="2395498"/>
            <a:chExt cx="730182" cy="935049"/>
          </a:xfrm>
        </p:grpSpPr>
        <p:sp>
          <p:nvSpPr>
            <p:cNvPr id="157" name="Oval 156">
              <a:extLst>
                <a:ext uri="{FF2B5EF4-FFF2-40B4-BE49-F238E27FC236}">
                  <a16:creationId xmlns:a16="http://schemas.microsoft.com/office/drawing/2014/main" id="{DF976905-616E-4CDB-8319-8EBAD38FA387}"/>
                </a:ext>
              </a:extLst>
            </p:cNvPr>
            <p:cNvSpPr/>
            <p:nvPr/>
          </p:nvSpPr>
          <p:spPr bwMode="auto">
            <a:xfrm>
              <a:off x="9855142" y="2395498"/>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9B076867-C630-4400-B21C-2325468FCAE0}"/>
                </a:ext>
              </a:extLst>
            </p:cNvPr>
            <p:cNvSpPr/>
            <p:nvPr/>
          </p:nvSpPr>
          <p:spPr bwMode="auto">
            <a:xfrm>
              <a:off x="10493884" y="3239107"/>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5" name="Group 164">
            <a:extLst>
              <a:ext uri="{FF2B5EF4-FFF2-40B4-BE49-F238E27FC236}">
                <a16:creationId xmlns:a16="http://schemas.microsoft.com/office/drawing/2014/main" id="{982AD069-EDA8-4402-8A33-F80CA0F2E3DB}"/>
              </a:ext>
            </a:extLst>
          </p:cNvPr>
          <p:cNvGrpSpPr/>
          <p:nvPr/>
        </p:nvGrpSpPr>
        <p:grpSpPr>
          <a:xfrm>
            <a:off x="9852650" y="2697212"/>
            <a:ext cx="741911" cy="303577"/>
            <a:chOff x="9852650" y="2697212"/>
            <a:chExt cx="741911" cy="303577"/>
          </a:xfrm>
        </p:grpSpPr>
        <p:sp>
          <p:nvSpPr>
            <p:cNvPr id="162" name="Rectangle 161">
              <a:extLst>
                <a:ext uri="{FF2B5EF4-FFF2-40B4-BE49-F238E27FC236}">
                  <a16:creationId xmlns:a16="http://schemas.microsoft.com/office/drawing/2014/main" id="{1552652F-548C-442A-9EC0-BE6159BC3328}"/>
                </a:ext>
              </a:extLst>
            </p:cNvPr>
            <p:cNvSpPr/>
            <p:nvPr/>
          </p:nvSpPr>
          <p:spPr bwMode="auto">
            <a:xfrm>
              <a:off x="9852650" y="2697212"/>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DBE64601-A874-4B73-8FD3-D0D590F9EE40}"/>
                </a:ext>
              </a:extLst>
            </p:cNvPr>
            <p:cNvSpPr/>
            <p:nvPr/>
          </p:nvSpPr>
          <p:spPr bwMode="auto">
            <a:xfrm>
              <a:off x="10504587" y="2910815"/>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67" name="Oval 166">
            <a:extLst>
              <a:ext uri="{FF2B5EF4-FFF2-40B4-BE49-F238E27FC236}">
                <a16:creationId xmlns:a16="http://schemas.microsoft.com/office/drawing/2014/main" id="{70C96A52-F6FF-4D5B-8EA8-C6DC248C0336}"/>
              </a:ext>
            </a:extLst>
          </p:cNvPr>
          <p:cNvSpPr/>
          <p:nvPr/>
        </p:nvSpPr>
        <p:spPr bwMode="auto">
          <a:xfrm>
            <a:off x="7366827" y="4645804"/>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A09BABED-A159-4BB4-8160-5116E3928B9E}"/>
              </a:ext>
            </a:extLst>
          </p:cNvPr>
          <p:cNvSpPr/>
          <p:nvPr/>
        </p:nvSpPr>
        <p:spPr bwMode="auto">
          <a:xfrm>
            <a:off x="8073478" y="5308480"/>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74" name="Group 173">
            <a:extLst>
              <a:ext uri="{FF2B5EF4-FFF2-40B4-BE49-F238E27FC236}">
                <a16:creationId xmlns:a16="http://schemas.microsoft.com/office/drawing/2014/main" id="{522E9833-30D5-4B45-A203-0CF4244DEFF6}"/>
              </a:ext>
            </a:extLst>
          </p:cNvPr>
          <p:cNvGrpSpPr/>
          <p:nvPr/>
        </p:nvGrpSpPr>
        <p:grpSpPr>
          <a:xfrm>
            <a:off x="7374100" y="4967766"/>
            <a:ext cx="790471" cy="209517"/>
            <a:chOff x="7374100" y="4967766"/>
            <a:chExt cx="790471" cy="209517"/>
          </a:xfrm>
        </p:grpSpPr>
        <p:sp>
          <p:nvSpPr>
            <p:cNvPr id="171" name="Rectangle 170">
              <a:extLst>
                <a:ext uri="{FF2B5EF4-FFF2-40B4-BE49-F238E27FC236}">
                  <a16:creationId xmlns:a16="http://schemas.microsoft.com/office/drawing/2014/main" id="{28E65B1D-0FCA-4EDB-B78B-E30E0444E063}"/>
                </a:ext>
              </a:extLst>
            </p:cNvPr>
            <p:cNvSpPr/>
            <p:nvPr/>
          </p:nvSpPr>
          <p:spPr bwMode="auto">
            <a:xfrm>
              <a:off x="7374100" y="5087309"/>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D6C476A4-1580-41DB-92BB-E2913F019776}"/>
                </a:ext>
              </a:extLst>
            </p:cNvPr>
            <p:cNvSpPr/>
            <p:nvPr/>
          </p:nvSpPr>
          <p:spPr bwMode="auto">
            <a:xfrm>
              <a:off x="8074597" y="4967766"/>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9" name="Group 178">
            <a:extLst>
              <a:ext uri="{FF2B5EF4-FFF2-40B4-BE49-F238E27FC236}">
                <a16:creationId xmlns:a16="http://schemas.microsoft.com/office/drawing/2014/main" id="{5A51BAE3-C538-4CB2-ADEF-D1B76E550F3D}"/>
              </a:ext>
            </a:extLst>
          </p:cNvPr>
          <p:cNvGrpSpPr/>
          <p:nvPr/>
        </p:nvGrpSpPr>
        <p:grpSpPr>
          <a:xfrm>
            <a:off x="9859463" y="5320017"/>
            <a:ext cx="770848" cy="89974"/>
            <a:chOff x="9859463" y="5320017"/>
            <a:chExt cx="770848" cy="89974"/>
          </a:xfrm>
        </p:grpSpPr>
        <p:sp>
          <p:nvSpPr>
            <p:cNvPr id="176" name="Rectangle 175">
              <a:extLst>
                <a:ext uri="{FF2B5EF4-FFF2-40B4-BE49-F238E27FC236}">
                  <a16:creationId xmlns:a16="http://schemas.microsoft.com/office/drawing/2014/main" id="{2E9B9907-632E-4013-A999-B34B097F2BFC}"/>
                </a:ext>
              </a:extLst>
            </p:cNvPr>
            <p:cNvSpPr/>
            <p:nvPr/>
          </p:nvSpPr>
          <p:spPr bwMode="auto">
            <a:xfrm>
              <a:off x="9859463" y="5320017"/>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D2D0DCD8-32A7-4718-B899-9B07EFF4B209}"/>
                </a:ext>
              </a:extLst>
            </p:cNvPr>
            <p:cNvSpPr/>
            <p:nvPr/>
          </p:nvSpPr>
          <p:spPr bwMode="auto">
            <a:xfrm>
              <a:off x="10540337" y="5320017"/>
              <a:ext cx="89974" cy="8997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4" name="Group 183">
            <a:extLst>
              <a:ext uri="{FF2B5EF4-FFF2-40B4-BE49-F238E27FC236}">
                <a16:creationId xmlns:a16="http://schemas.microsoft.com/office/drawing/2014/main" id="{D410C326-C6EA-4E37-9161-5B509166715E}"/>
              </a:ext>
            </a:extLst>
          </p:cNvPr>
          <p:cNvGrpSpPr/>
          <p:nvPr/>
        </p:nvGrpSpPr>
        <p:grpSpPr>
          <a:xfrm>
            <a:off x="9855142" y="4815921"/>
            <a:ext cx="774860" cy="155262"/>
            <a:chOff x="9855142" y="4815921"/>
            <a:chExt cx="774860" cy="155262"/>
          </a:xfrm>
        </p:grpSpPr>
        <p:sp>
          <p:nvSpPr>
            <p:cNvPr id="181" name="Oval 180">
              <a:extLst>
                <a:ext uri="{FF2B5EF4-FFF2-40B4-BE49-F238E27FC236}">
                  <a16:creationId xmlns:a16="http://schemas.microsoft.com/office/drawing/2014/main" id="{7EC8CC5E-1A41-417B-9A73-0E105D945CB8}"/>
                </a:ext>
              </a:extLst>
            </p:cNvPr>
            <p:cNvSpPr/>
            <p:nvPr/>
          </p:nvSpPr>
          <p:spPr bwMode="auto">
            <a:xfrm>
              <a:off x="9855142" y="4879743"/>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B10A59AC-AA44-4501-BAF4-747D7C8B6E0E}"/>
                </a:ext>
              </a:extLst>
            </p:cNvPr>
            <p:cNvSpPr/>
            <p:nvPr/>
          </p:nvSpPr>
          <p:spPr bwMode="auto">
            <a:xfrm>
              <a:off x="10538562" y="4815921"/>
              <a:ext cx="91440" cy="91440"/>
            </a:xfrm>
            <a:prstGeom prst="ellipse">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2" name="Group 191">
            <a:extLst>
              <a:ext uri="{FF2B5EF4-FFF2-40B4-BE49-F238E27FC236}">
                <a16:creationId xmlns:a16="http://schemas.microsoft.com/office/drawing/2014/main" id="{544EF104-2DD7-49B1-B79B-0EF9822E0F5A}"/>
              </a:ext>
            </a:extLst>
          </p:cNvPr>
          <p:cNvGrpSpPr/>
          <p:nvPr/>
        </p:nvGrpSpPr>
        <p:grpSpPr>
          <a:xfrm>
            <a:off x="8028030" y="2160065"/>
            <a:ext cx="91440" cy="697790"/>
            <a:chOff x="8018504" y="2160065"/>
            <a:chExt cx="91440" cy="697790"/>
          </a:xfrm>
        </p:grpSpPr>
        <p:cxnSp>
          <p:nvCxnSpPr>
            <p:cNvPr id="186" name="Straight Connector 185">
              <a:extLst>
                <a:ext uri="{FF2B5EF4-FFF2-40B4-BE49-F238E27FC236}">
                  <a16:creationId xmlns:a16="http://schemas.microsoft.com/office/drawing/2014/main" id="{890FA450-3E8D-4B61-97A8-0FA9DFEC378F}"/>
                </a:ext>
              </a:extLst>
            </p:cNvPr>
            <p:cNvCxnSpPr>
              <a:cxnSpLocks/>
            </p:cNvCxnSpPr>
            <p:nvPr/>
          </p:nvCxnSpPr>
          <p:spPr bwMode="auto">
            <a:xfrm>
              <a:off x="8064224" y="2160065"/>
              <a:ext cx="0" cy="697084"/>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6D4632C-C5C9-47C2-B9C3-335B6E7BAAED}"/>
                </a:ext>
              </a:extLst>
            </p:cNvPr>
            <p:cNvCxnSpPr>
              <a:cxnSpLocks/>
            </p:cNvCxnSpPr>
            <p:nvPr/>
          </p:nvCxnSpPr>
          <p:spPr bwMode="auto">
            <a:xfrm flipH="1">
              <a:off x="8018504" y="216288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6CC257C-3121-4BE8-8E2B-62C80C785FBD}"/>
                </a:ext>
              </a:extLst>
            </p:cNvPr>
            <p:cNvCxnSpPr>
              <a:cxnSpLocks/>
            </p:cNvCxnSpPr>
            <p:nvPr/>
          </p:nvCxnSpPr>
          <p:spPr bwMode="auto">
            <a:xfrm flipH="1">
              <a:off x="8018504" y="2857855"/>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0B0A8F2A-1CF0-4DF8-8E21-48F6B4D6F9BF}"/>
              </a:ext>
            </a:extLst>
          </p:cNvPr>
          <p:cNvGrpSpPr/>
          <p:nvPr/>
        </p:nvGrpSpPr>
        <p:grpSpPr>
          <a:xfrm>
            <a:off x="7360237" y="2447297"/>
            <a:ext cx="91440" cy="553492"/>
            <a:chOff x="8018504" y="2160065"/>
            <a:chExt cx="91440" cy="553492"/>
          </a:xfrm>
        </p:grpSpPr>
        <p:cxnSp>
          <p:nvCxnSpPr>
            <p:cNvPr id="194" name="Straight Connector 193">
              <a:extLst>
                <a:ext uri="{FF2B5EF4-FFF2-40B4-BE49-F238E27FC236}">
                  <a16:creationId xmlns:a16="http://schemas.microsoft.com/office/drawing/2014/main" id="{469310D8-7644-4225-957F-535FF2F23592}"/>
                </a:ext>
              </a:extLst>
            </p:cNvPr>
            <p:cNvCxnSpPr>
              <a:cxnSpLocks/>
            </p:cNvCxnSpPr>
            <p:nvPr/>
          </p:nvCxnSpPr>
          <p:spPr bwMode="auto">
            <a:xfrm>
              <a:off x="8064224" y="2160065"/>
              <a:ext cx="0" cy="553492"/>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B9F9448-F1C8-4550-8D14-7B998D462065}"/>
                </a:ext>
              </a:extLst>
            </p:cNvPr>
            <p:cNvCxnSpPr>
              <a:cxnSpLocks/>
            </p:cNvCxnSpPr>
            <p:nvPr/>
          </p:nvCxnSpPr>
          <p:spPr bwMode="auto">
            <a:xfrm flipH="1">
              <a:off x="8018504" y="216288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3422F52-E537-4DBA-B4DD-AF49C2C16F5E}"/>
                </a:ext>
              </a:extLst>
            </p:cNvPr>
            <p:cNvCxnSpPr>
              <a:cxnSpLocks/>
            </p:cNvCxnSpPr>
            <p:nvPr/>
          </p:nvCxnSpPr>
          <p:spPr bwMode="auto">
            <a:xfrm flipH="1">
              <a:off x="8018504" y="2713557"/>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230314DA-2A6E-48F1-88CF-F8755C8BF5A3}"/>
              </a:ext>
            </a:extLst>
          </p:cNvPr>
          <p:cNvGrpSpPr/>
          <p:nvPr/>
        </p:nvGrpSpPr>
        <p:grpSpPr>
          <a:xfrm>
            <a:off x="7359968" y="2392649"/>
            <a:ext cx="91440" cy="403078"/>
            <a:chOff x="8018504" y="2310479"/>
            <a:chExt cx="91440" cy="403078"/>
          </a:xfrm>
        </p:grpSpPr>
        <p:cxnSp>
          <p:nvCxnSpPr>
            <p:cNvPr id="199" name="Straight Connector 198">
              <a:extLst>
                <a:ext uri="{FF2B5EF4-FFF2-40B4-BE49-F238E27FC236}">
                  <a16:creationId xmlns:a16="http://schemas.microsoft.com/office/drawing/2014/main" id="{FAB69AFD-899C-44FF-8A76-92A6E84CEBBC}"/>
                </a:ext>
              </a:extLst>
            </p:cNvPr>
            <p:cNvCxnSpPr>
              <a:cxnSpLocks/>
            </p:cNvCxnSpPr>
            <p:nvPr/>
          </p:nvCxnSpPr>
          <p:spPr bwMode="auto">
            <a:xfrm>
              <a:off x="8064224" y="2310479"/>
              <a:ext cx="0" cy="403078"/>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F70E88E-D984-497D-8EA2-07BBB86CC4FF}"/>
                </a:ext>
              </a:extLst>
            </p:cNvPr>
            <p:cNvCxnSpPr>
              <a:cxnSpLocks/>
            </p:cNvCxnSpPr>
            <p:nvPr/>
          </p:nvCxnSpPr>
          <p:spPr bwMode="auto">
            <a:xfrm flipH="1">
              <a:off x="8018504" y="2310479"/>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48AFA10-CAD3-414D-9ADE-F9AC1E340667}"/>
                </a:ext>
              </a:extLst>
            </p:cNvPr>
            <p:cNvCxnSpPr>
              <a:cxnSpLocks/>
            </p:cNvCxnSpPr>
            <p:nvPr/>
          </p:nvCxnSpPr>
          <p:spPr bwMode="auto">
            <a:xfrm flipH="1">
              <a:off x="8018504" y="271355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A06C71F6-0F2C-48E4-9459-178CB0EEC80E}"/>
              </a:ext>
            </a:extLst>
          </p:cNvPr>
          <p:cNvGrpSpPr/>
          <p:nvPr/>
        </p:nvGrpSpPr>
        <p:grpSpPr>
          <a:xfrm>
            <a:off x="8028049" y="3111187"/>
            <a:ext cx="91440" cy="113021"/>
            <a:chOff x="8018504" y="2600536"/>
            <a:chExt cx="91440" cy="113021"/>
          </a:xfrm>
        </p:grpSpPr>
        <p:cxnSp>
          <p:nvCxnSpPr>
            <p:cNvPr id="204" name="Straight Connector 203">
              <a:extLst>
                <a:ext uri="{FF2B5EF4-FFF2-40B4-BE49-F238E27FC236}">
                  <a16:creationId xmlns:a16="http://schemas.microsoft.com/office/drawing/2014/main" id="{F4264F9B-0650-4B39-93CF-2DEC9366D472}"/>
                </a:ext>
              </a:extLst>
            </p:cNvPr>
            <p:cNvCxnSpPr>
              <a:cxnSpLocks/>
            </p:cNvCxnSpPr>
            <p:nvPr/>
          </p:nvCxnSpPr>
          <p:spPr bwMode="auto">
            <a:xfrm>
              <a:off x="8064224" y="2600536"/>
              <a:ext cx="0" cy="113021"/>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B4C4530-03CB-45BA-B293-E919DF0572C8}"/>
                </a:ext>
              </a:extLst>
            </p:cNvPr>
            <p:cNvCxnSpPr>
              <a:cxnSpLocks/>
            </p:cNvCxnSpPr>
            <p:nvPr/>
          </p:nvCxnSpPr>
          <p:spPr bwMode="auto">
            <a:xfrm flipH="1">
              <a:off x="8018504" y="2602266"/>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B35EDC79-B532-4C53-BC45-A017DDB62DF6}"/>
                </a:ext>
              </a:extLst>
            </p:cNvPr>
            <p:cNvCxnSpPr>
              <a:cxnSpLocks/>
            </p:cNvCxnSpPr>
            <p:nvPr/>
          </p:nvCxnSpPr>
          <p:spPr bwMode="auto">
            <a:xfrm flipH="1">
              <a:off x="8018504" y="271355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0217965B-4182-494A-B6BB-9DD8D5C4E0C5}"/>
              </a:ext>
            </a:extLst>
          </p:cNvPr>
          <p:cNvGrpSpPr/>
          <p:nvPr/>
        </p:nvGrpSpPr>
        <p:grpSpPr>
          <a:xfrm>
            <a:off x="10493884" y="3216980"/>
            <a:ext cx="91440" cy="113021"/>
            <a:chOff x="8018504" y="2600536"/>
            <a:chExt cx="91440" cy="113021"/>
          </a:xfrm>
        </p:grpSpPr>
        <p:cxnSp>
          <p:nvCxnSpPr>
            <p:cNvPr id="209" name="Straight Connector 208">
              <a:extLst>
                <a:ext uri="{FF2B5EF4-FFF2-40B4-BE49-F238E27FC236}">
                  <a16:creationId xmlns:a16="http://schemas.microsoft.com/office/drawing/2014/main" id="{676439FF-D04B-4C21-B24E-1C0263BAD9D2}"/>
                </a:ext>
              </a:extLst>
            </p:cNvPr>
            <p:cNvCxnSpPr>
              <a:cxnSpLocks/>
            </p:cNvCxnSpPr>
            <p:nvPr/>
          </p:nvCxnSpPr>
          <p:spPr bwMode="auto">
            <a:xfrm>
              <a:off x="8064224" y="2600536"/>
              <a:ext cx="0" cy="113021"/>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2E6A36B-7FBC-4622-BD6A-919DCEFF59DD}"/>
                </a:ext>
              </a:extLst>
            </p:cNvPr>
            <p:cNvCxnSpPr>
              <a:cxnSpLocks/>
            </p:cNvCxnSpPr>
            <p:nvPr/>
          </p:nvCxnSpPr>
          <p:spPr bwMode="auto">
            <a:xfrm flipH="1">
              <a:off x="8018504" y="2602266"/>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B07D7D2-6043-47DB-922A-D5B5F0CCA186}"/>
                </a:ext>
              </a:extLst>
            </p:cNvPr>
            <p:cNvCxnSpPr>
              <a:cxnSpLocks/>
            </p:cNvCxnSpPr>
            <p:nvPr/>
          </p:nvCxnSpPr>
          <p:spPr bwMode="auto">
            <a:xfrm flipH="1">
              <a:off x="8018504" y="271355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E475ACC1-4035-4B81-B1B6-9321E481454A}"/>
              </a:ext>
            </a:extLst>
          </p:cNvPr>
          <p:cNvGrpSpPr/>
          <p:nvPr/>
        </p:nvGrpSpPr>
        <p:grpSpPr>
          <a:xfrm>
            <a:off x="9852737" y="2211357"/>
            <a:ext cx="91440" cy="429481"/>
            <a:chOff x="8018504" y="2600536"/>
            <a:chExt cx="91440" cy="429481"/>
          </a:xfrm>
        </p:grpSpPr>
        <p:cxnSp>
          <p:nvCxnSpPr>
            <p:cNvPr id="213" name="Straight Connector 212">
              <a:extLst>
                <a:ext uri="{FF2B5EF4-FFF2-40B4-BE49-F238E27FC236}">
                  <a16:creationId xmlns:a16="http://schemas.microsoft.com/office/drawing/2014/main" id="{11730C16-1C9D-42EE-B59C-2B323542C2AE}"/>
                </a:ext>
              </a:extLst>
            </p:cNvPr>
            <p:cNvCxnSpPr>
              <a:cxnSpLocks/>
            </p:cNvCxnSpPr>
            <p:nvPr/>
          </p:nvCxnSpPr>
          <p:spPr bwMode="auto">
            <a:xfrm>
              <a:off x="8064224" y="2600536"/>
              <a:ext cx="0" cy="424441"/>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3D1987B9-D2F7-4B2F-B1B7-CC4C5BA5FF25}"/>
                </a:ext>
              </a:extLst>
            </p:cNvPr>
            <p:cNvCxnSpPr>
              <a:cxnSpLocks/>
            </p:cNvCxnSpPr>
            <p:nvPr/>
          </p:nvCxnSpPr>
          <p:spPr bwMode="auto">
            <a:xfrm flipH="1">
              <a:off x="8018504" y="2602266"/>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D3CFFA1A-B96D-4B5C-A3E0-ED12877EDEAD}"/>
                </a:ext>
              </a:extLst>
            </p:cNvPr>
            <p:cNvCxnSpPr>
              <a:cxnSpLocks/>
            </p:cNvCxnSpPr>
            <p:nvPr/>
          </p:nvCxnSpPr>
          <p:spPr bwMode="auto">
            <a:xfrm flipH="1">
              <a:off x="8018504" y="303001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D9A98D3D-D0CB-4C46-A044-EC92DE4B8889}"/>
              </a:ext>
            </a:extLst>
          </p:cNvPr>
          <p:cNvGrpSpPr/>
          <p:nvPr/>
        </p:nvGrpSpPr>
        <p:grpSpPr>
          <a:xfrm>
            <a:off x="10504587" y="2762365"/>
            <a:ext cx="91440" cy="365216"/>
            <a:chOff x="8018504" y="2664801"/>
            <a:chExt cx="91440" cy="365216"/>
          </a:xfrm>
        </p:grpSpPr>
        <p:cxnSp>
          <p:nvCxnSpPr>
            <p:cNvPr id="218" name="Straight Connector 217">
              <a:extLst>
                <a:ext uri="{FF2B5EF4-FFF2-40B4-BE49-F238E27FC236}">
                  <a16:creationId xmlns:a16="http://schemas.microsoft.com/office/drawing/2014/main" id="{2C44DEFE-2031-42E3-B5AF-CBF1AC7DFC8E}"/>
                </a:ext>
              </a:extLst>
            </p:cNvPr>
            <p:cNvCxnSpPr>
              <a:cxnSpLocks/>
            </p:cNvCxnSpPr>
            <p:nvPr/>
          </p:nvCxnSpPr>
          <p:spPr bwMode="auto">
            <a:xfrm>
              <a:off x="8064224" y="2664801"/>
              <a:ext cx="0" cy="360176"/>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AD1D7BC-62E2-4041-823A-DB45C7E2B1E8}"/>
                </a:ext>
              </a:extLst>
            </p:cNvPr>
            <p:cNvCxnSpPr>
              <a:cxnSpLocks/>
            </p:cNvCxnSpPr>
            <p:nvPr/>
          </p:nvCxnSpPr>
          <p:spPr bwMode="auto">
            <a:xfrm flipH="1">
              <a:off x="8018504" y="2673708"/>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4D4DBD9-29BA-4D39-BD64-4F47EB08E242}"/>
                </a:ext>
              </a:extLst>
            </p:cNvPr>
            <p:cNvCxnSpPr>
              <a:cxnSpLocks/>
            </p:cNvCxnSpPr>
            <p:nvPr/>
          </p:nvCxnSpPr>
          <p:spPr bwMode="auto">
            <a:xfrm flipH="1">
              <a:off x="8018504" y="3030017"/>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B3D5B54E-E134-4547-89DD-25553EA829EB}"/>
              </a:ext>
            </a:extLst>
          </p:cNvPr>
          <p:cNvGrpSpPr/>
          <p:nvPr/>
        </p:nvGrpSpPr>
        <p:grpSpPr>
          <a:xfrm>
            <a:off x="7376375" y="4473248"/>
            <a:ext cx="91440" cy="429481"/>
            <a:chOff x="8018504" y="2600536"/>
            <a:chExt cx="91440" cy="429481"/>
          </a:xfrm>
        </p:grpSpPr>
        <p:cxnSp>
          <p:nvCxnSpPr>
            <p:cNvPr id="228" name="Straight Connector 227">
              <a:extLst>
                <a:ext uri="{FF2B5EF4-FFF2-40B4-BE49-F238E27FC236}">
                  <a16:creationId xmlns:a16="http://schemas.microsoft.com/office/drawing/2014/main" id="{27CCE83E-CDCF-49C9-A292-D2F5A688BFBB}"/>
                </a:ext>
              </a:extLst>
            </p:cNvPr>
            <p:cNvCxnSpPr>
              <a:cxnSpLocks/>
            </p:cNvCxnSpPr>
            <p:nvPr/>
          </p:nvCxnSpPr>
          <p:spPr bwMode="auto">
            <a:xfrm>
              <a:off x="8064224" y="2600536"/>
              <a:ext cx="0" cy="424441"/>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6DDBCD7-F254-433F-97DF-0F97298AC777}"/>
                </a:ext>
              </a:extLst>
            </p:cNvPr>
            <p:cNvCxnSpPr>
              <a:cxnSpLocks/>
            </p:cNvCxnSpPr>
            <p:nvPr/>
          </p:nvCxnSpPr>
          <p:spPr bwMode="auto">
            <a:xfrm flipH="1">
              <a:off x="8018504" y="2602266"/>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C30E95B-618D-44E9-9F15-7AC3F7F21888}"/>
                </a:ext>
              </a:extLst>
            </p:cNvPr>
            <p:cNvCxnSpPr>
              <a:cxnSpLocks/>
            </p:cNvCxnSpPr>
            <p:nvPr/>
          </p:nvCxnSpPr>
          <p:spPr bwMode="auto">
            <a:xfrm flipH="1">
              <a:off x="8018504" y="303001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D7A01835-2414-4F7E-B986-ED7B55062A46}"/>
              </a:ext>
            </a:extLst>
          </p:cNvPr>
          <p:cNvGrpSpPr/>
          <p:nvPr/>
        </p:nvGrpSpPr>
        <p:grpSpPr>
          <a:xfrm>
            <a:off x="7367560" y="4971183"/>
            <a:ext cx="91440" cy="329033"/>
            <a:chOff x="8018504" y="2160065"/>
            <a:chExt cx="91440" cy="329033"/>
          </a:xfrm>
        </p:grpSpPr>
        <p:cxnSp>
          <p:nvCxnSpPr>
            <p:cNvPr id="237" name="Straight Connector 236">
              <a:extLst>
                <a:ext uri="{FF2B5EF4-FFF2-40B4-BE49-F238E27FC236}">
                  <a16:creationId xmlns:a16="http://schemas.microsoft.com/office/drawing/2014/main" id="{3492B760-7C9C-4D07-8550-BCF67F4585B0}"/>
                </a:ext>
              </a:extLst>
            </p:cNvPr>
            <p:cNvCxnSpPr>
              <a:cxnSpLocks/>
            </p:cNvCxnSpPr>
            <p:nvPr/>
          </p:nvCxnSpPr>
          <p:spPr bwMode="auto">
            <a:xfrm>
              <a:off x="8064224" y="2160065"/>
              <a:ext cx="0" cy="329033"/>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3E9FAA8-5EB6-4AE5-9D97-601A26AB21B1}"/>
                </a:ext>
              </a:extLst>
            </p:cNvPr>
            <p:cNvCxnSpPr>
              <a:cxnSpLocks/>
            </p:cNvCxnSpPr>
            <p:nvPr/>
          </p:nvCxnSpPr>
          <p:spPr bwMode="auto">
            <a:xfrm flipH="1">
              <a:off x="8018504" y="2162881"/>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9D4554C-6EA8-4CAA-A7ED-069F6DDA7819}"/>
                </a:ext>
              </a:extLst>
            </p:cNvPr>
            <p:cNvCxnSpPr>
              <a:cxnSpLocks/>
            </p:cNvCxnSpPr>
            <p:nvPr/>
          </p:nvCxnSpPr>
          <p:spPr bwMode="auto">
            <a:xfrm flipH="1">
              <a:off x="8018504" y="2489098"/>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3E5C75B3-1245-4AF6-8F4B-2A93D20A2495}"/>
              </a:ext>
            </a:extLst>
          </p:cNvPr>
          <p:cNvGrpSpPr/>
          <p:nvPr/>
        </p:nvGrpSpPr>
        <p:grpSpPr>
          <a:xfrm>
            <a:off x="9857593" y="5219319"/>
            <a:ext cx="91440" cy="299932"/>
            <a:chOff x="8018504" y="2600536"/>
            <a:chExt cx="91440" cy="299932"/>
          </a:xfrm>
        </p:grpSpPr>
        <p:cxnSp>
          <p:nvCxnSpPr>
            <p:cNvPr id="247" name="Straight Connector 246">
              <a:extLst>
                <a:ext uri="{FF2B5EF4-FFF2-40B4-BE49-F238E27FC236}">
                  <a16:creationId xmlns:a16="http://schemas.microsoft.com/office/drawing/2014/main" id="{FF26BCBB-8C45-4353-9C05-5E51DF77D742}"/>
                </a:ext>
              </a:extLst>
            </p:cNvPr>
            <p:cNvCxnSpPr>
              <a:cxnSpLocks/>
            </p:cNvCxnSpPr>
            <p:nvPr/>
          </p:nvCxnSpPr>
          <p:spPr bwMode="auto">
            <a:xfrm>
              <a:off x="8064224" y="2600536"/>
              <a:ext cx="0" cy="299932"/>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F31A508-B007-43FC-A438-965F3FF7165C}"/>
                </a:ext>
              </a:extLst>
            </p:cNvPr>
            <p:cNvCxnSpPr>
              <a:cxnSpLocks/>
            </p:cNvCxnSpPr>
            <p:nvPr/>
          </p:nvCxnSpPr>
          <p:spPr bwMode="auto">
            <a:xfrm flipH="1">
              <a:off x="8018504" y="2602266"/>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2F2F98B-7B4F-4563-9A0F-977943FF3D1C}"/>
                </a:ext>
              </a:extLst>
            </p:cNvPr>
            <p:cNvCxnSpPr>
              <a:cxnSpLocks/>
            </p:cNvCxnSpPr>
            <p:nvPr/>
          </p:nvCxnSpPr>
          <p:spPr bwMode="auto">
            <a:xfrm flipH="1">
              <a:off x="8018504" y="2900468"/>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481A12E2-C305-401A-A9A8-B79336B690DD}"/>
              </a:ext>
            </a:extLst>
          </p:cNvPr>
          <p:cNvGrpSpPr/>
          <p:nvPr/>
        </p:nvGrpSpPr>
        <p:grpSpPr>
          <a:xfrm>
            <a:off x="10538562" y="5226192"/>
            <a:ext cx="91440" cy="276118"/>
            <a:chOff x="8018504" y="2600536"/>
            <a:chExt cx="91440" cy="276118"/>
          </a:xfrm>
        </p:grpSpPr>
        <p:cxnSp>
          <p:nvCxnSpPr>
            <p:cNvPr id="252" name="Straight Connector 251">
              <a:extLst>
                <a:ext uri="{FF2B5EF4-FFF2-40B4-BE49-F238E27FC236}">
                  <a16:creationId xmlns:a16="http://schemas.microsoft.com/office/drawing/2014/main" id="{A013D1DF-5E1B-4E63-A945-0D125F671939}"/>
                </a:ext>
              </a:extLst>
            </p:cNvPr>
            <p:cNvCxnSpPr>
              <a:cxnSpLocks/>
            </p:cNvCxnSpPr>
            <p:nvPr/>
          </p:nvCxnSpPr>
          <p:spPr bwMode="auto">
            <a:xfrm>
              <a:off x="8064224" y="2600536"/>
              <a:ext cx="0" cy="276118"/>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FF8FE44-AFF3-4F28-874E-F4188E0547E5}"/>
                </a:ext>
              </a:extLst>
            </p:cNvPr>
            <p:cNvCxnSpPr>
              <a:cxnSpLocks/>
            </p:cNvCxnSpPr>
            <p:nvPr/>
          </p:nvCxnSpPr>
          <p:spPr bwMode="auto">
            <a:xfrm flipH="1">
              <a:off x="8018504" y="2602266"/>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F7B5538-78A0-4538-873D-1C1C7B2477F9}"/>
                </a:ext>
              </a:extLst>
            </p:cNvPr>
            <p:cNvCxnSpPr>
              <a:cxnSpLocks/>
            </p:cNvCxnSpPr>
            <p:nvPr/>
          </p:nvCxnSpPr>
          <p:spPr bwMode="auto">
            <a:xfrm flipH="1">
              <a:off x="8018504" y="2876654"/>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6F06D9EA-2869-4981-9CDF-050A3AA691F6}"/>
              </a:ext>
            </a:extLst>
          </p:cNvPr>
          <p:cNvGrpSpPr/>
          <p:nvPr/>
        </p:nvGrpSpPr>
        <p:grpSpPr>
          <a:xfrm>
            <a:off x="9852481" y="4769423"/>
            <a:ext cx="91440" cy="314220"/>
            <a:chOff x="8018504" y="2600536"/>
            <a:chExt cx="91440" cy="314220"/>
          </a:xfrm>
        </p:grpSpPr>
        <p:cxnSp>
          <p:nvCxnSpPr>
            <p:cNvPr id="257" name="Straight Connector 256">
              <a:extLst>
                <a:ext uri="{FF2B5EF4-FFF2-40B4-BE49-F238E27FC236}">
                  <a16:creationId xmlns:a16="http://schemas.microsoft.com/office/drawing/2014/main" id="{BB267FB7-761D-4DFF-90B6-86A572F5D805}"/>
                </a:ext>
              </a:extLst>
            </p:cNvPr>
            <p:cNvCxnSpPr>
              <a:cxnSpLocks/>
            </p:cNvCxnSpPr>
            <p:nvPr/>
          </p:nvCxnSpPr>
          <p:spPr bwMode="auto">
            <a:xfrm>
              <a:off x="8064224" y="2600536"/>
              <a:ext cx="0" cy="314220"/>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2D977ABF-AC07-4E75-A190-5C265280B7D0}"/>
                </a:ext>
              </a:extLst>
            </p:cNvPr>
            <p:cNvCxnSpPr>
              <a:cxnSpLocks/>
            </p:cNvCxnSpPr>
            <p:nvPr/>
          </p:nvCxnSpPr>
          <p:spPr bwMode="auto">
            <a:xfrm flipH="1">
              <a:off x="8018504" y="2602266"/>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ED1B44C-0F98-48EC-8A35-40E5BB713F23}"/>
                </a:ext>
              </a:extLst>
            </p:cNvPr>
            <p:cNvCxnSpPr>
              <a:cxnSpLocks/>
            </p:cNvCxnSpPr>
            <p:nvPr/>
          </p:nvCxnSpPr>
          <p:spPr bwMode="auto">
            <a:xfrm flipH="1">
              <a:off x="8018504" y="2914756"/>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D32A0E30-9910-42D2-AF40-06B21CFE767B}"/>
              </a:ext>
            </a:extLst>
          </p:cNvPr>
          <p:cNvGrpSpPr/>
          <p:nvPr/>
        </p:nvGrpSpPr>
        <p:grpSpPr>
          <a:xfrm>
            <a:off x="10536943" y="4611537"/>
            <a:ext cx="91440" cy="520759"/>
            <a:chOff x="8018504" y="2600536"/>
            <a:chExt cx="91440" cy="520759"/>
          </a:xfrm>
        </p:grpSpPr>
        <p:cxnSp>
          <p:nvCxnSpPr>
            <p:cNvPr id="262" name="Straight Connector 261">
              <a:extLst>
                <a:ext uri="{FF2B5EF4-FFF2-40B4-BE49-F238E27FC236}">
                  <a16:creationId xmlns:a16="http://schemas.microsoft.com/office/drawing/2014/main" id="{4EBB29B8-E8A4-40C7-AF09-4D5F952746C9}"/>
                </a:ext>
              </a:extLst>
            </p:cNvPr>
            <p:cNvCxnSpPr>
              <a:cxnSpLocks/>
            </p:cNvCxnSpPr>
            <p:nvPr/>
          </p:nvCxnSpPr>
          <p:spPr bwMode="auto">
            <a:xfrm>
              <a:off x="8064224" y="2600536"/>
              <a:ext cx="0" cy="520759"/>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9A9B6502-A1D3-45C5-9170-F508C9E9B931}"/>
                </a:ext>
              </a:extLst>
            </p:cNvPr>
            <p:cNvCxnSpPr>
              <a:cxnSpLocks/>
            </p:cNvCxnSpPr>
            <p:nvPr/>
          </p:nvCxnSpPr>
          <p:spPr bwMode="auto">
            <a:xfrm flipH="1">
              <a:off x="8018504" y="2602266"/>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74AB284-2F4C-47CF-9C45-B63C36CD9970}"/>
                </a:ext>
              </a:extLst>
            </p:cNvPr>
            <p:cNvCxnSpPr>
              <a:cxnSpLocks/>
            </p:cNvCxnSpPr>
            <p:nvPr/>
          </p:nvCxnSpPr>
          <p:spPr bwMode="auto">
            <a:xfrm flipH="1">
              <a:off x="8018504" y="3107985"/>
              <a:ext cx="91440" cy="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5537941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NIAID ACTT-2: Baricitinib + Remdesivir vs Remdesivir </a:t>
            </a:r>
            <a:br>
              <a:rPr lang="en-US" altLang="en-US" dirty="0"/>
            </a:br>
            <a:r>
              <a:rPr lang="en-US" altLang="en-US" dirty="0"/>
              <a:t>in Hospitalized Patients With Severe COVID-19</a:t>
            </a:r>
          </a:p>
        </p:txBody>
      </p:sp>
      <p:sp>
        <p:nvSpPr>
          <p:cNvPr id="2" name="Content Placeholder 1">
            <a:extLst>
              <a:ext uri="{FF2B5EF4-FFF2-40B4-BE49-F238E27FC236}">
                <a16:creationId xmlns:a16="http://schemas.microsoft.com/office/drawing/2014/main" id="{B8562AB4-BDC1-40F7-ABE8-B1978BDA092F}"/>
              </a:ext>
            </a:extLst>
          </p:cNvPr>
          <p:cNvSpPr>
            <a:spLocks noGrp="1"/>
          </p:cNvSpPr>
          <p:nvPr>
            <p:ph idx="1"/>
          </p:nvPr>
        </p:nvSpPr>
        <p:spPr>
          <a:xfrm>
            <a:off x="604675" y="1523263"/>
            <a:ext cx="10877529" cy="510619"/>
          </a:xfrm>
        </p:spPr>
        <p:txBody>
          <a:bodyPr/>
          <a:lstStyle/>
          <a:p>
            <a:r>
              <a:rPr lang="en-US" sz="2200" dirty="0"/>
              <a:t>Multicenter, adaptive, randomized, double-blind, placebo-controlled phase III trial</a:t>
            </a:r>
            <a:endParaRPr lang="en-US" sz="2200" baseline="300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91639" y="1962285"/>
            <a:ext cx="3291474" cy="2308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≥18 yr of age; hospitalized with confirmed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SARS-CoV-2 infection and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of following: radiographic infiltrates by imaging, SpO</a:t>
            </a:r>
            <a:r>
              <a:rPr kumimoji="0" lang="en-US" altLang="en-US" sz="16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≤94% on room air, requiring supplemental oxygen, or requiring mechanical ventilation</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1034)</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23037" y="2201546"/>
            <a:ext cx="3790950" cy="832104"/>
          </a:xfrm>
          <a:prstGeom prst="rect">
            <a:avLst/>
          </a:prstGeom>
          <a:solidFill>
            <a:schemeClr val="accent1"/>
          </a:solidFill>
          <a:ln>
            <a:noFill/>
          </a:ln>
        </p:spPr>
        <p:txBody>
          <a:bodyPr wrap="square" anchor="ctr" anchorCtr="1">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Baricitinib PO* + Remdesivir IV QD</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515) </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223043" y="3126887"/>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PO + Remdesivir IV QD</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518) </a:t>
            </a: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8389830" y="2751486"/>
            <a:ext cx="0" cy="57751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683113" y="3126887"/>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683113" y="2534748"/>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E58E73BD-D5F2-4E64-B43E-E0CF6D98EB3C}"/>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9FB91D8D-845C-44A8-AD3D-0D51B8296AC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C8238E82-3097-4F2D-9B63-6AD2A169D23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F114CB94-B1A3-45C5-B072-BA5F9B27C86E}"/>
              </a:ext>
            </a:extLst>
          </p:cNvPr>
          <p:cNvSpPr txBox="1">
            <a:spLocks noChangeArrowheads="1"/>
          </p:cNvSpPr>
          <p:nvPr/>
        </p:nvSpPr>
        <p:spPr bwMode="auto">
          <a:xfrm>
            <a:off x="392431" y="6368595"/>
            <a:ext cx="785336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Kalil.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NEJM. 2021;384:795.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F0E44199-0196-4D3F-B282-4037EEEC5862}"/>
              </a:ext>
            </a:extLst>
          </p:cNvPr>
          <p:cNvSpPr txBox="1"/>
          <p:nvPr/>
        </p:nvSpPr>
        <p:spPr bwMode="auto">
          <a:xfrm>
            <a:off x="8508888" y="2290598"/>
            <a:ext cx="3083672"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Daily assessment to Day 29 for time to clinical improvement while hospitalized; </a:t>
            </a:r>
            <a:b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discharged, assessments at Days 15, 22, and 29</a:t>
            </a:r>
          </a:p>
        </p:txBody>
      </p:sp>
      <p:sp>
        <p:nvSpPr>
          <p:cNvPr id="18" name="Content Placeholder 1">
            <a:extLst>
              <a:ext uri="{FF2B5EF4-FFF2-40B4-BE49-F238E27FC236}">
                <a16:creationId xmlns:a16="http://schemas.microsoft.com/office/drawing/2014/main" id="{981D528D-1725-4B13-B816-120B04CFE13E}"/>
              </a:ext>
            </a:extLst>
          </p:cNvPr>
          <p:cNvSpPr txBox="1">
            <a:spLocks/>
          </p:cNvSpPr>
          <p:nvPr/>
        </p:nvSpPr>
        <p:spPr bwMode="auto">
          <a:xfrm>
            <a:off x="607903" y="4697976"/>
            <a:ext cx="10875440" cy="13398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6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time to recovery by Day 29 defined as the first day patient satisfies 1 of these categories from ordinal scale: 1) hospitalized, not requiring supplemental oxygen or ongoing medical care; 2) not hospitalized, limitation on activities and/or requiring home oxygen; or 3) not hospitalized, no limitations on activities </a:t>
            </a:r>
          </a:p>
        </p:txBody>
      </p:sp>
      <p:sp>
        <p:nvSpPr>
          <p:cNvPr id="5" name="TextBox 4">
            <a:extLst>
              <a:ext uri="{FF2B5EF4-FFF2-40B4-BE49-F238E27FC236}">
                <a16:creationId xmlns:a16="http://schemas.microsoft.com/office/drawing/2014/main" id="{FBF5E529-87FB-478A-A165-D86845220FE7}"/>
              </a:ext>
            </a:extLst>
          </p:cNvPr>
          <p:cNvSpPr txBox="1"/>
          <p:nvPr/>
        </p:nvSpPr>
        <p:spPr bwMode="auto">
          <a:xfrm>
            <a:off x="4108743" y="4007056"/>
            <a:ext cx="591155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mg administered for duration of hospitalization, up to 14 days.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 mg on Day 1 followed by 100 mg on Days 2-10. </a:t>
            </a:r>
          </a:p>
        </p:txBody>
      </p:sp>
    </p:spTree>
    <p:extLst>
      <p:ext uri="{BB962C8B-B14F-4D97-AF65-F5344CB8AC3E}">
        <p14:creationId xmlns:p14="http://schemas.microsoft.com/office/powerpoint/2010/main" val="42787317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 name="Topline results available in EUA"/>
          <p:cNvSpPr txBox="1">
            <a:spLocks noGrp="1"/>
          </p:cNvSpPr>
          <p:nvPr>
            <p:ph type="title"/>
          </p:nvPr>
        </p:nvSpPr>
        <p:spPr>
          <a:prstGeom prst="rect">
            <a:avLst/>
          </a:prstGeom>
        </p:spPr>
        <p:txBody>
          <a:bodyPr/>
          <a:lstStyle/>
          <a:p>
            <a:r>
              <a:rPr lang="en-US" altLang="en-US" dirty="0"/>
              <a:t>NIAID ACTT-2: </a:t>
            </a:r>
            <a:r>
              <a:rPr lang="en-US" dirty="0"/>
              <a:t>R</a:t>
            </a:r>
            <a:r>
              <a:rPr dirty="0"/>
              <a:t>esults</a:t>
            </a:r>
            <a:r>
              <a:rPr lang="en-US" dirty="0"/>
              <a:t> for </a:t>
            </a:r>
            <a:r>
              <a:rPr lang="en-US" altLang="en-US" dirty="0"/>
              <a:t>Baricitinib + Remdesivir vs Remdesivir in Severe COVID-19</a:t>
            </a:r>
            <a:endParaRPr dirty="0"/>
          </a:p>
        </p:txBody>
      </p:sp>
      <p:sp>
        <p:nvSpPr>
          <p:cNvPr id="268" name="Primary endpoint: Median time to recovery was 7 days for baricitinib + remdesivir compared to 8 days for placebo + remdesivir [hazard ratio: 1.15 (95% CI 1.00, 1.31); p=0.047].…"/>
          <p:cNvSpPr txBox="1">
            <a:spLocks noGrp="1"/>
          </p:cNvSpPr>
          <p:nvPr>
            <p:ph idx="1"/>
          </p:nvPr>
        </p:nvSpPr>
        <p:spPr>
          <a:xfrm>
            <a:off x="652671" y="1510419"/>
            <a:ext cx="10877529" cy="4650686"/>
          </a:xfrm>
          <a:prstGeom prst="rect">
            <a:avLst/>
          </a:prstGeom>
        </p:spPr>
        <p:txBody>
          <a:bodyPr vert="horz" wrap="square" lIns="45719" tIns="45719" rIns="45719" bIns="45719" numCol="1" anchor="t" anchorCtr="0" compatLnSpc="1">
            <a:prstTxWarp prst="textNoShape">
              <a:avLst/>
            </a:prstTxWarp>
          </a:bodyPr>
          <a:lstStyle/>
          <a:p>
            <a:pPr defTabSz="795528">
              <a:spcBef>
                <a:spcPts val="850"/>
              </a:spcBef>
              <a:buSzPct val="100000"/>
              <a:defRPr sz="4872">
                <a:latin typeface="Calibri"/>
                <a:ea typeface="Calibri"/>
                <a:cs typeface="Calibri"/>
                <a:sym typeface="Calibri"/>
              </a:defRPr>
            </a:pPr>
            <a:r>
              <a:rPr lang="en-US" sz="2400" dirty="0">
                <a:latin typeface="Calibri"/>
                <a:cs typeface="Calibri"/>
              </a:rPr>
              <a:t>30% higher odds of improvement in clinical status at Day 15 (according to ordinal scale) with baricitinib + remdesivir vs placebo + remdesivir</a:t>
            </a:r>
          </a:p>
          <a:p>
            <a:pPr lvl="1" defTabSz="795528">
              <a:spcBef>
                <a:spcPts val="850"/>
              </a:spcBef>
              <a:buSzPct val="100000"/>
              <a:defRPr sz="4872">
                <a:latin typeface="Calibri"/>
                <a:ea typeface="Calibri"/>
                <a:cs typeface="Calibri"/>
                <a:sym typeface="Calibri"/>
              </a:defRPr>
            </a:pPr>
            <a:r>
              <a:rPr lang="en-US" sz="2200" b="1" dirty="0">
                <a:solidFill>
                  <a:schemeClr val="accent3"/>
                </a:solidFill>
                <a:latin typeface="Calibri"/>
                <a:cs typeface="Calibri"/>
              </a:rPr>
              <a:t>OR:</a:t>
            </a:r>
            <a:r>
              <a:rPr lang="en-US" sz="2200" b="1" dirty="0">
                <a:solidFill>
                  <a:schemeClr val="accent3"/>
                </a:solidFill>
              </a:rPr>
              <a:t> 1.3 (95% CI: 1.0-1.6) </a:t>
            </a:r>
            <a:endParaRPr sz="2200" b="1" dirty="0">
              <a:solidFill>
                <a:schemeClr val="accent3"/>
              </a:solidFill>
            </a:endParaRPr>
          </a:p>
        </p:txBody>
      </p:sp>
      <p:sp>
        <p:nvSpPr>
          <p:cNvPr id="5" name="Text Box 15">
            <a:extLst>
              <a:ext uri="{FF2B5EF4-FFF2-40B4-BE49-F238E27FC236}">
                <a16:creationId xmlns:a16="http://schemas.microsoft.com/office/drawing/2014/main" id="{BD9214D7-5EA4-424B-81C7-8D595AE68424}"/>
              </a:ext>
            </a:extLst>
          </p:cNvPr>
          <p:cNvSpPr txBox="1">
            <a:spLocks noChangeArrowheads="1"/>
          </p:cNvSpPr>
          <p:nvPr/>
        </p:nvSpPr>
        <p:spPr bwMode="auto">
          <a:xfrm>
            <a:off x="392431" y="6368595"/>
            <a:ext cx="785336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0" fontAlgn="base" hangingPunct="0">
              <a:spcBef>
                <a:spcPct val="0"/>
              </a:spcBef>
              <a:spcAft>
                <a:spcPct val="0"/>
              </a:spcAft>
              <a:defRPr/>
            </a:pPr>
            <a:r>
              <a:rPr lang="en-US" altLang="en-US" sz="1200" b="0" dirty="0">
                <a:solidFill>
                  <a:srgbClr val="455560"/>
                </a:solidFill>
                <a:latin typeface="Calibri" panose="020F0502020204030204" pitchFamily="34" charset="0"/>
                <a:cs typeface="Calibri" panose="020F0502020204030204" pitchFamily="34" charset="0"/>
              </a:rPr>
              <a:t>Kalil. </a:t>
            </a:r>
            <a:r>
              <a:rPr lang="en-US" sz="1200" b="0" dirty="0">
                <a:solidFill>
                  <a:srgbClr val="455560"/>
                </a:solidFill>
                <a:latin typeface="Calibri" panose="020F0502020204030204" pitchFamily="34" charset="0"/>
                <a:cs typeface="Calibri" panose="020F0502020204030204" pitchFamily="34" charset="0"/>
              </a:rPr>
              <a:t>NEJM. 2021;384:795.</a:t>
            </a:r>
            <a:endParaRPr lang="en-US" altLang="en-US" sz="1200" b="0" dirty="0">
              <a:solidFill>
                <a:srgbClr val="455560"/>
              </a:solidFill>
              <a:latin typeface="Calibri" panose="020F0502020204030204" pitchFamily="34" charset="0"/>
              <a:cs typeface="Calibri" panose="020F0502020204030204" pitchFamily="34" charset="0"/>
            </a:endParaRPr>
          </a:p>
        </p:txBody>
      </p:sp>
      <p:grpSp>
        <p:nvGrpSpPr>
          <p:cNvPr id="7" name="Group 1">
            <a:extLst>
              <a:ext uri="{FF2B5EF4-FFF2-40B4-BE49-F238E27FC236}">
                <a16:creationId xmlns:a16="http://schemas.microsoft.com/office/drawing/2014/main" id="{EF1C57D5-758F-44CB-848A-72F209658A37}"/>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A6736DBD-E9DA-4320-811B-27E3CEEC565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4C90BB07-4286-4A22-99E7-0B13D8C63CB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Group 3">
            <a:extLst>
              <a:ext uri="{FF2B5EF4-FFF2-40B4-BE49-F238E27FC236}">
                <a16:creationId xmlns:a16="http://schemas.microsoft.com/office/drawing/2014/main" id="{6FAA09C9-6C9A-4C48-8911-284AC07E4236}"/>
              </a:ext>
            </a:extLst>
          </p:cNvPr>
          <p:cNvGraphicFramePr>
            <a:graphicFrameLocks/>
          </p:cNvGraphicFramePr>
          <p:nvPr/>
        </p:nvGraphicFramePr>
        <p:xfrm>
          <a:off x="719138" y="2987139"/>
          <a:ext cx="10744596" cy="2560384"/>
        </p:xfrm>
        <a:graphic>
          <a:graphicData uri="http://schemas.openxmlformats.org/drawingml/2006/table">
            <a:tbl>
              <a:tblPr/>
              <a:tblGrid>
                <a:gridCol w="3337956">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2834640">
                  <a:extLst>
                    <a:ext uri="{9D8B030D-6E8A-4147-A177-3AD203B41FA5}">
                      <a16:colId xmlns:a16="http://schemas.microsoft.com/office/drawing/2014/main" val="3220211720"/>
                    </a:ext>
                  </a:extLst>
                </a:gridCol>
                <a:gridCol w="1097280">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Baricitinib + Remdesivir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Remdesivir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Rate Ratio for Recovery or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time to recovery (primary endpoint),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1.16 (1.01-1.32)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966233"/>
                  </a:ext>
                </a:extLst>
              </a:tr>
              <a:tr h="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In patients receiving high-flow oxygen or noninvasive ventilation at enrollment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1.51 (1.10-2.08)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985535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Calibri" panose="020F0502020204030204" pitchFamily="34" charset="0"/>
                        </a:rPr>
                        <a:t>28-day mortality,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0.65 (0.39-1.09)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35772446"/>
                  </a:ext>
                </a:extLst>
              </a:tr>
            </a:tbl>
          </a:graphicData>
        </a:graphic>
      </p:graphicFrame>
      <p:sp>
        <p:nvSpPr>
          <p:cNvPr id="2" name="TextBox 1">
            <a:extLst>
              <a:ext uri="{FF2B5EF4-FFF2-40B4-BE49-F238E27FC236}">
                <a16:creationId xmlns:a16="http://schemas.microsoft.com/office/drawing/2014/main" id="{F9AABFF2-1EBA-41D2-8B16-84AAD0CB2E65}"/>
              </a:ext>
            </a:extLst>
          </p:cNvPr>
          <p:cNvSpPr txBox="1"/>
          <p:nvPr/>
        </p:nvSpPr>
        <p:spPr bwMode="auto">
          <a:xfrm>
            <a:off x="609759" y="5547523"/>
            <a:ext cx="100032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*Rate ratio for time to recovery endpoints, HR for mortality.</a:t>
            </a:r>
          </a:p>
        </p:txBody>
      </p:sp>
    </p:spTree>
    <p:extLst>
      <p:ext uri="{BB962C8B-B14F-4D97-AF65-F5344CB8AC3E}">
        <p14:creationId xmlns:p14="http://schemas.microsoft.com/office/powerpoint/2010/main" val="86053059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FDA EUA for Baricitinib</a:t>
            </a:r>
          </a:p>
        </p:txBody>
      </p:sp>
      <p:sp>
        <p:nvSpPr>
          <p:cNvPr id="19" name="Content Placeholder 18"/>
          <p:cNvSpPr>
            <a:spLocks noGrp="1"/>
          </p:cNvSpPr>
          <p:nvPr>
            <p:ph sz="half" idx="2"/>
          </p:nvPr>
        </p:nvSpPr>
        <p:spPr>
          <a:xfrm>
            <a:off x="6155527" y="1510730"/>
            <a:ext cx="5439573" cy="4679462"/>
          </a:xfrm>
        </p:spPr>
        <p:txBody>
          <a:bodyPr/>
          <a:lstStyle/>
          <a:p>
            <a:r>
              <a:rPr lang="en-US" sz="2600" b="1" dirty="0"/>
              <a:t>Recommended dosage under EUA:</a:t>
            </a:r>
          </a:p>
          <a:p>
            <a:pPr lvl="1"/>
            <a:r>
              <a:rPr lang="en-US" sz="2400" dirty="0"/>
              <a:t>Adults and pediatric patients ≥9 yr of age: 4 mg orally once daily</a:t>
            </a:r>
          </a:p>
          <a:p>
            <a:pPr lvl="1"/>
            <a:r>
              <a:rPr lang="en-US" sz="2400" dirty="0"/>
              <a:t>Pediatric patients 2 yr to &lt;9 yr of age: 2 mg orally once daily</a:t>
            </a:r>
          </a:p>
          <a:p>
            <a:pPr lvl="1"/>
            <a:r>
              <a:rPr lang="en-US" sz="2400" dirty="0"/>
              <a:t>Optimal duration of treatment unknown; 14 days or until hospital discharge (if first) recommended</a:t>
            </a:r>
          </a:p>
          <a:p>
            <a:r>
              <a:rPr lang="en-US" sz="2600" dirty="0"/>
              <a:t>eGFR, aminotransferase levels, and CBC with differential must be determined before first dose</a:t>
            </a: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39243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Baricitinib.</a:t>
            </a:r>
            <a:r>
              <a:rPr kumimoji="0" lang="en-US" altLang="en-US" sz="1200" b="0" i="0" u="none" strike="noStrike" kern="1200" cap="none" spc="-10" normalizeH="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200" b="0" spc="-10" dirty="0">
                <a:solidFill>
                  <a:srgbClr val="455560"/>
                </a:solidFill>
                <a:latin typeface="Calibri" panose="020F0502020204030204" pitchFamily="34" charset="0"/>
                <a:cs typeface="Arial" panose="020B0604020202020204" pitchFamily="34" charset="0"/>
              </a:rPr>
              <a:t>EUA Fact Sheet for Healthcare Providers. Last updated May 2022.</a:t>
            </a:r>
            <a:endParaRPr lang="en-US" altLang="en-US" sz="1200" b="0" dirty="0">
              <a:solidFill>
                <a:srgbClr val="455560"/>
              </a:solidFill>
              <a:latin typeface="Calibri" panose="020F0502020204030204" pitchFamily="34" charset="0"/>
              <a:cs typeface="Arial" panose="020B0604020202020204" pitchFamily="34" charset="0"/>
            </a:endParaRPr>
          </a:p>
        </p:txBody>
      </p:sp>
      <p:sp>
        <p:nvSpPr>
          <p:cNvPr id="20" name="Rectangle 19"/>
          <p:cNvSpPr/>
          <p:nvPr/>
        </p:nvSpPr>
        <p:spPr>
          <a:xfrm>
            <a:off x="723900" y="1600200"/>
            <a:ext cx="5148580" cy="3416320"/>
          </a:xfrm>
          <a:prstGeom prst="rect">
            <a:avLst/>
          </a:prstGeom>
          <a:solidFill>
            <a:srgbClr val="4DA1BB"/>
          </a:solidFill>
        </p:spPr>
        <p:txBody>
          <a:bodyPr wrap="square">
            <a:spAutoFit/>
          </a:bodyPr>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a:ea typeface="+mn-ea"/>
                <a:cs typeface="Calibri"/>
              </a:rPr>
              <a:t>“. . . permit the emergency use of </a:t>
            </a:r>
            <a:r>
              <a:rPr kumimoji="0" lang="en-US" sz="2400" b="1" i="1" u="none" strike="noStrike" kern="1200" cap="none" spc="0" normalizeH="0" baseline="0" noProof="0" dirty="0">
                <a:ln>
                  <a:noFill/>
                </a:ln>
                <a:solidFill>
                  <a:srgbClr val="FFFFFF"/>
                </a:solidFill>
                <a:effectLst/>
                <a:uLnTx/>
                <a:uFillTx/>
                <a:latin typeface="Calibri"/>
                <a:ea typeface="+mn-ea"/>
                <a:cs typeface="Calibri"/>
              </a:rPr>
              <a:t>baricitinib</a:t>
            </a:r>
            <a:r>
              <a:rPr kumimoji="0" lang="en-US" sz="2400" b="0" i="1" u="none" strike="noStrike" kern="1200" cap="none" spc="0" normalizeH="0" baseline="0" noProof="0" dirty="0">
                <a:ln>
                  <a:noFill/>
                </a:ln>
                <a:solidFill>
                  <a:srgbClr val="FFFFFF"/>
                </a:solidFill>
                <a:effectLst/>
                <a:uLnTx/>
                <a:uFillTx/>
                <a:latin typeface="Calibri"/>
                <a:ea typeface="+mn-ea"/>
                <a:cs typeface="Calibri"/>
              </a:rPr>
              <a:t> for treatment of </a:t>
            </a:r>
          </a:p>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Calibri"/>
                <a:ea typeface="+mn-ea"/>
                <a:cs typeface="Calibri"/>
              </a:rPr>
              <a:t>coronavirus disease 2019 (COVID-19) in </a:t>
            </a:r>
            <a:r>
              <a:rPr kumimoji="0" lang="en-US" sz="2400" i="1" u="none" strike="noStrike" kern="1200" cap="none" spc="0" normalizeH="0" baseline="0" noProof="0" dirty="0">
                <a:ln>
                  <a:noFill/>
                </a:ln>
                <a:solidFill>
                  <a:srgbClr val="FFFFFF"/>
                </a:solidFill>
                <a:effectLst/>
                <a:uLnTx/>
                <a:uFillTx/>
                <a:latin typeface="Calibri"/>
                <a:ea typeface="+mn-ea"/>
                <a:cs typeface="Calibri"/>
              </a:rPr>
              <a:t>hospitalized adults and pediatric patients 2 years of age or older requiring supplemental oxygen, non-invasive or invasive mechanical ventilation, or extracorporeal membrane oxygenation (ECMO).”</a:t>
            </a:r>
          </a:p>
        </p:txBody>
      </p:sp>
    </p:spTree>
    <p:extLst>
      <p:ext uri="{BB962C8B-B14F-4D97-AF65-F5344CB8AC3E}">
        <p14:creationId xmlns:p14="http://schemas.microsoft.com/office/powerpoint/2010/main" val="122046857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Baricitinib EUA: Contraindications and Warnings</a:t>
            </a:r>
          </a:p>
        </p:txBody>
      </p:sp>
      <p:sp>
        <p:nvSpPr>
          <p:cNvPr id="3" name="Content Placeholder 2">
            <a:extLst>
              <a:ext uri="{FF2B5EF4-FFF2-40B4-BE49-F238E27FC236}">
                <a16:creationId xmlns:a16="http://schemas.microsoft.com/office/drawing/2014/main" id="{C9EE760D-0569-4C28-8AEC-499CBF59592C}"/>
              </a:ext>
            </a:extLst>
          </p:cNvPr>
          <p:cNvSpPr>
            <a:spLocks noGrp="1"/>
          </p:cNvSpPr>
          <p:nvPr>
            <p:ph sz="half" idx="1"/>
          </p:nvPr>
        </p:nvSpPr>
        <p:spPr>
          <a:xfrm>
            <a:off x="601819" y="1510730"/>
            <a:ext cx="5337547" cy="4678738"/>
          </a:xfrm>
        </p:spPr>
        <p:txBody>
          <a:bodyPr/>
          <a:lstStyle/>
          <a:p>
            <a:r>
              <a:rPr lang="en-US" sz="2200" b="1" dirty="0"/>
              <a:t>No known contraindications</a:t>
            </a:r>
          </a:p>
          <a:p>
            <a:r>
              <a:rPr lang="en-US" sz="2200" b="1" dirty="0">
                <a:solidFill>
                  <a:srgbClr val="E1471D"/>
                </a:solidFill>
              </a:rPr>
              <a:t>Hypersensitivity:</a:t>
            </a:r>
          </a:p>
          <a:p>
            <a:pPr lvl="1"/>
            <a:r>
              <a:rPr lang="en-US" sz="2000" dirty="0"/>
              <a:t>If serious hypersensitivity occurs, discontinue baricitinib</a:t>
            </a:r>
          </a:p>
          <a:p>
            <a:r>
              <a:rPr lang="en-US" sz="2200" b="1" dirty="0">
                <a:solidFill>
                  <a:schemeClr val="accent3"/>
                </a:solidFill>
              </a:rPr>
              <a:t>Serious infections:</a:t>
            </a:r>
          </a:p>
          <a:p>
            <a:pPr lvl="1"/>
            <a:r>
              <a:rPr lang="en-US" sz="2000" dirty="0"/>
              <a:t>Serious infections have occurred in patients receiving baricitinib</a:t>
            </a:r>
          </a:p>
          <a:p>
            <a:pPr lvl="1"/>
            <a:r>
              <a:rPr lang="en-US" sz="2000" dirty="0"/>
              <a:t>Avoid use in cases of known active tuberculosis</a:t>
            </a:r>
          </a:p>
          <a:p>
            <a:pPr lvl="1"/>
            <a:r>
              <a:rPr lang="en-US" sz="2000" dirty="0"/>
              <a:t>Weigh potential benefits vs risks in situations with active coinfections other than COVID-19</a:t>
            </a:r>
          </a:p>
        </p:txBody>
      </p:sp>
      <p:sp>
        <p:nvSpPr>
          <p:cNvPr id="6" name="Content Placeholder 5"/>
          <p:cNvSpPr>
            <a:spLocks noGrp="1"/>
          </p:cNvSpPr>
          <p:nvPr>
            <p:ph sz="half" idx="2"/>
          </p:nvPr>
        </p:nvSpPr>
        <p:spPr/>
        <p:txBody>
          <a:bodyPr/>
          <a:lstStyle/>
          <a:p>
            <a:r>
              <a:rPr lang="en-US" sz="2200" b="1" dirty="0">
                <a:solidFill>
                  <a:srgbClr val="E1471D"/>
                </a:solidFill>
              </a:rPr>
              <a:t>Thrombosis:</a:t>
            </a:r>
          </a:p>
          <a:p>
            <a:pPr lvl="1"/>
            <a:r>
              <a:rPr lang="en-US" sz="2000" dirty="0"/>
              <a:t>In hospitalized patients with COVID-19, VTE prophylaxis recommended, unless contraindicated</a:t>
            </a:r>
          </a:p>
          <a:p>
            <a:r>
              <a:rPr lang="en-US" sz="2200" b="1" dirty="0">
                <a:solidFill>
                  <a:srgbClr val="E1471D"/>
                </a:solidFill>
              </a:rPr>
              <a:t>Vaccinations:</a:t>
            </a:r>
          </a:p>
          <a:p>
            <a:pPr lvl="1"/>
            <a:r>
              <a:rPr lang="en-US" sz="2000" dirty="0"/>
              <a:t>Avoid use of live vaccines with baricitinib</a:t>
            </a:r>
          </a:p>
          <a:p>
            <a:r>
              <a:rPr lang="en-US" sz="2200" b="1" dirty="0">
                <a:solidFill>
                  <a:srgbClr val="E1471D"/>
                </a:solidFill>
              </a:rPr>
              <a:t>Abnormal laboratory values:</a:t>
            </a:r>
          </a:p>
          <a:p>
            <a:pPr lvl="1"/>
            <a:r>
              <a:rPr lang="en-US" sz="2000" dirty="0"/>
              <a:t>Evaluate at baseline and thereafter according to management practice</a:t>
            </a:r>
          </a:p>
          <a:p>
            <a:pPr lvl="1"/>
            <a:r>
              <a:rPr lang="en-US" sz="2000" dirty="0"/>
              <a:t>Dose adjustments for patients with abnormal renal, hepatic, and hematologic values</a:t>
            </a: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Baricitinib. EUA Fact Sheet for Healthcare Providers. Last updated May 2022.</a:t>
            </a:r>
            <a:endParaRPr lang="en-US" altLang="en-US" sz="1200" b="0" dirty="0">
              <a:solidFill>
                <a:srgbClr val="45556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1482605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E1AF80F-C422-460F-87C1-D3613F702F89}"/>
              </a:ext>
            </a:extLst>
          </p:cNvPr>
          <p:cNvSpPr>
            <a:spLocks noGrp="1"/>
          </p:cNvSpPr>
          <p:nvPr>
            <p:ph type="title"/>
          </p:nvPr>
        </p:nvSpPr>
        <p:spPr/>
        <p:txBody>
          <a:bodyPr/>
          <a:lstStyle/>
          <a:p>
            <a:r>
              <a:rPr lang="en-US" dirty="0"/>
              <a:t>Baricitinib EUA: Special Populations</a:t>
            </a:r>
          </a:p>
        </p:txBody>
      </p:sp>
      <p:sp>
        <p:nvSpPr>
          <p:cNvPr id="7" name="Content Placeholder 6">
            <a:extLst>
              <a:ext uri="{FF2B5EF4-FFF2-40B4-BE49-F238E27FC236}">
                <a16:creationId xmlns:a16="http://schemas.microsoft.com/office/drawing/2014/main" id="{0D067185-5769-499B-9A98-8AEB1019B0E9}"/>
              </a:ext>
            </a:extLst>
          </p:cNvPr>
          <p:cNvSpPr>
            <a:spLocks noGrp="1"/>
          </p:cNvSpPr>
          <p:nvPr>
            <p:ph sz="half" idx="1"/>
          </p:nvPr>
        </p:nvSpPr>
        <p:spPr/>
        <p:txBody>
          <a:bodyPr/>
          <a:lstStyle/>
          <a:p>
            <a:pPr>
              <a:spcAft>
                <a:spcPts val="400"/>
              </a:spcAft>
            </a:pPr>
            <a:r>
              <a:rPr lang="en-US" sz="2200" b="1" dirty="0">
                <a:solidFill>
                  <a:schemeClr val="accent1"/>
                </a:solidFill>
              </a:rPr>
              <a:t>Pregnancy</a:t>
            </a:r>
            <a:r>
              <a:rPr lang="en-US" sz="2000" b="1" dirty="0">
                <a:solidFill>
                  <a:schemeClr val="accent1"/>
                </a:solidFill>
              </a:rPr>
              <a:t>:</a:t>
            </a:r>
          </a:p>
          <a:p>
            <a:pPr lvl="1">
              <a:spcAft>
                <a:spcPts val="400"/>
              </a:spcAft>
            </a:pPr>
            <a:r>
              <a:rPr lang="en-US" sz="2000" dirty="0"/>
              <a:t>Limited data are insufficient to inform drug-associated risk for major birth defects or miscarriage</a:t>
            </a:r>
          </a:p>
          <a:p>
            <a:pPr lvl="1">
              <a:spcAft>
                <a:spcPts val="400"/>
              </a:spcAft>
            </a:pPr>
            <a:r>
              <a:rPr lang="en-US" sz="2000" dirty="0"/>
              <a:t>Use only if potential benefit justifies potential risk to mother and fetus</a:t>
            </a:r>
          </a:p>
          <a:p>
            <a:pPr>
              <a:spcAft>
                <a:spcPts val="400"/>
              </a:spcAft>
            </a:pPr>
            <a:r>
              <a:rPr lang="en-US" sz="2200" b="1" dirty="0">
                <a:solidFill>
                  <a:schemeClr val="accent1"/>
                </a:solidFill>
              </a:rPr>
              <a:t>Hepatic impairment:</a:t>
            </a:r>
          </a:p>
          <a:p>
            <a:pPr lvl="1">
              <a:spcAft>
                <a:spcPts val="400"/>
              </a:spcAft>
            </a:pPr>
            <a:r>
              <a:rPr lang="en-US" sz="2000" dirty="0"/>
              <a:t>Not studied in patients with severe hepatic impairment; unknown if dose adjustment required</a:t>
            </a:r>
          </a:p>
          <a:p>
            <a:pPr lvl="1">
              <a:spcAft>
                <a:spcPts val="400"/>
              </a:spcAft>
            </a:pPr>
            <a:r>
              <a:rPr lang="en-US" sz="2000" dirty="0"/>
              <a:t>Use only if potential benefit outweighs potential risk</a:t>
            </a:r>
          </a:p>
          <a:p>
            <a:pPr>
              <a:spcAft>
                <a:spcPts val="400"/>
              </a:spcAft>
            </a:pPr>
            <a:endParaRPr lang="en-US" sz="2400" dirty="0"/>
          </a:p>
        </p:txBody>
      </p:sp>
      <p:sp>
        <p:nvSpPr>
          <p:cNvPr id="8" name="Content Placeholder 7">
            <a:extLst>
              <a:ext uri="{FF2B5EF4-FFF2-40B4-BE49-F238E27FC236}">
                <a16:creationId xmlns:a16="http://schemas.microsoft.com/office/drawing/2014/main" id="{B7449D54-232C-4686-AA13-EF62D962667E}"/>
              </a:ext>
            </a:extLst>
          </p:cNvPr>
          <p:cNvSpPr>
            <a:spLocks noGrp="1"/>
          </p:cNvSpPr>
          <p:nvPr>
            <p:ph sz="half" idx="2"/>
          </p:nvPr>
        </p:nvSpPr>
        <p:spPr>
          <a:xfrm>
            <a:off x="6252634" y="1510730"/>
            <a:ext cx="5510094" cy="4679462"/>
          </a:xfrm>
        </p:spPr>
        <p:txBody>
          <a:bodyPr/>
          <a:lstStyle/>
          <a:p>
            <a:pPr>
              <a:spcAft>
                <a:spcPts val="400"/>
              </a:spcAft>
            </a:pPr>
            <a:r>
              <a:rPr lang="en-US" sz="2200" b="1" dirty="0">
                <a:solidFill>
                  <a:schemeClr val="accent1"/>
                </a:solidFill>
              </a:rPr>
              <a:t>Renal impairment:</a:t>
            </a:r>
          </a:p>
          <a:p>
            <a:pPr lvl="1">
              <a:spcAft>
                <a:spcPts val="400"/>
              </a:spcAft>
            </a:pPr>
            <a:r>
              <a:rPr lang="en-US" sz="2000" dirty="0"/>
              <a:t>Patients ≥9 yr of age with eGFR 30-59 mL/min/1.73 m</a:t>
            </a:r>
            <a:r>
              <a:rPr lang="en-US" sz="2000" baseline="30000" dirty="0"/>
              <a:t>2</a:t>
            </a:r>
            <a:r>
              <a:rPr lang="en-US" sz="2000" dirty="0"/>
              <a:t>, use 2 mg once daily</a:t>
            </a:r>
          </a:p>
          <a:p>
            <a:pPr lvl="1">
              <a:spcAft>
                <a:spcPts val="400"/>
              </a:spcAft>
            </a:pPr>
            <a:r>
              <a:rPr lang="en-US" sz="2000" dirty="0"/>
              <a:t>Patients 2-8 yr of age with eGFR 30-59 mL/min/1.73 m</a:t>
            </a:r>
            <a:r>
              <a:rPr lang="en-US" sz="2000" baseline="30000" dirty="0"/>
              <a:t>2 </a:t>
            </a:r>
            <a:r>
              <a:rPr lang="en-US" sz="2000" dirty="0"/>
              <a:t>or ≥9 yr of age with eGFR 15-29 mL/min/1.73 m</a:t>
            </a:r>
            <a:r>
              <a:rPr lang="en-US" sz="2000" baseline="30000" dirty="0"/>
              <a:t>2</a:t>
            </a:r>
            <a:r>
              <a:rPr lang="en-US" sz="2000" dirty="0"/>
              <a:t>, use 1 mg once daily</a:t>
            </a:r>
          </a:p>
          <a:p>
            <a:pPr lvl="1">
              <a:spcAft>
                <a:spcPts val="400"/>
              </a:spcAft>
            </a:pPr>
            <a:r>
              <a:rPr lang="en-US" sz="2000" b="1" dirty="0"/>
              <a:t>Not recommended in</a:t>
            </a:r>
            <a:r>
              <a:rPr lang="en-US" sz="2000" dirty="0"/>
              <a:t>:</a:t>
            </a:r>
          </a:p>
          <a:p>
            <a:pPr lvl="2">
              <a:spcAft>
                <a:spcPts val="400"/>
              </a:spcAft>
            </a:pPr>
            <a:r>
              <a:rPr lang="en-US" sz="1800" dirty="0"/>
              <a:t>Patients on dialysis; with end-stage renal disease or acute kidney injury</a:t>
            </a:r>
          </a:p>
          <a:p>
            <a:pPr lvl="2">
              <a:spcAft>
                <a:spcPts val="400"/>
              </a:spcAft>
            </a:pPr>
            <a:r>
              <a:rPr lang="en-US" sz="1800" dirty="0"/>
              <a:t>Patients ≥9 yr of age with</a:t>
            </a:r>
            <a:br>
              <a:rPr lang="en-US" sz="1800" dirty="0"/>
            </a:br>
            <a:r>
              <a:rPr lang="en-US" sz="1800" dirty="0"/>
              <a:t>eGFR &lt;15 mL/min/1.73 m</a:t>
            </a:r>
            <a:r>
              <a:rPr lang="en-US" sz="1800" baseline="30000" dirty="0"/>
              <a:t>2</a:t>
            </a:r>
            <a:r>
              <a:rPr lang="en-US" sz="1800" dirty="0"/>
              <a:t> </a:t>
            </a:r>
          </a:p>
          <a:p>
            <a:pPr lvl="2">
              <a:spcAft>
                <a:spcPts val="400"/>
              </a:spcAft>
            </a:pPr>
            <a:r>
              <a:rPr lang="en-US" sz="1800" dirty="0"/>
              <a:t>Patients 2-8 yr of age with</a:t>
            </a:r>
            <a:br>
              <a:rPr lang="en-US" sz="1800" dirty="0"/>
            </a:br>
            <a:r>
              <a:rPr lang="en-US" sz="1800" dirty="0"/>
              <a:t>eGFR &lt;30 mL/min/1.73 m</a:t>
            </a:r>
            <a:r>
              <a:rPr lang="en-US" sz="1800" baseline="30000" dirty="0"/>
              <a:t>2</a:t>
            </a:r>
          </a:p>
          <a:p>
            <a:pPr lvl="1">
              <a:spcAft>
                <a:spcPts val="400"/>
              </a:spcAft>
            </a:pPr>
            <a:endParaRPr lang="en-US" sz="1800" dirty="0"/>
          </a:p>
          <a:p>
            <a:pPr lvl="1">
              <a:spcAft>
                <a:spcPts val="400"/>
              </a:spcAft>
            </a:pPr>
            <a:endParaRPr lang="en-US" sz="1800" dirty="0"/>
          </a:p>
          <a:p>
            <a:pPr lvl="2">
              <a:spcAft>
                <a:spcPts val="400"/>
              </a:spcAft>
            </a:pPr>
            <a:endParaRPr lang="en-US" sz="1800" dirty="0"/>
          </a:p>
        </p:txBody>
      </p:sp>
      <p:grpSp>
        <p:nvGrpSpPr>
          <p:cNvPr id="9" name="Group 1">
            <a:extLst>
              <a:ext uri="{FF2B5EF4-FFF2-40B4-BE49-F238E27FC236}">
                <a16:creationId xmlns:a16="http://schemas.microsoft.com/office/drawing/2014/main" id="{75050F4C-3535-499F-A8B2-5DA3033CFC24}"/>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53F3044C-D4B2-4673-9840-89939D416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9C913D58-4657-49C5-B434-C584E869227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BB917225-476E-4184-8351-F1A29CAD1213}"/>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Baricitinib. EUA Fact Sheet for Healthcare Providers. Last updated May 2022.</a:t>
            </a:r>
            <a:endParaRPr lang="en-US" altLang="en-US" sz="1200" b="0" dirty="0">
              <a:solidFill>
                <a:srgbClr val="45556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768431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1AEA-68D5-47B0-8F3F-58081B5D8235}"/>
              </a:ext>
            </a:extLst>
          </p:cNvPr>
          <p:cNvSpPr>
            <a:spLocks noGrp="1"/>
          </p:cNvSpPr>
          <p:nvPr>
            <p:ph type="title"/>
          </p:nvPr>
        </p:nvSpPr>
        <p:spPr/>
        <p:txBody>
          <a:bodyPr/>
          <a:lstStyle/>
          <a:p>
            <a:r>
              <a:rPr lang="en-US" dirty="0"/>
              <a:t>Baricitinib EUA: Dose Adjustments</a:t>
            </a:r>
          </a:p>
        </p:txBody>
      </p:sp>
      <p:sp>
        <p:nvSpPr>
          <p:cNvPr id="3" name="Content Placeholder 2">
            <a:extLst>
              <a:ext uri="{FF2B5EF4-FFF2-40B4-BE49-F238E27FC236}">
                <a16:creationId xmlns:a16="http://schemas.microsoft.com/office/drawing/2014/main" id="{C9EE760D-0569-4C28-8AEC-499CBF59592C}"/>
              </a:ext>
            </a:extLst>
          </p:cNvPr>
          <p:cNvSpPr>
            <a:spLocks noGrp="1"/>
          </p:cNvSpPr>
          <p:nvPr>
            <p:ph sz="half" idx="1"/>
          </p:nvPr>
        </p:nvSpPr>
        <p:spPr>
          <a:xfrm>
            <a:off x="601820" y="1531050"/>
            <a:ext cx="5309278" cy="445570"/>
          </a:xfrm>
        </p:spPr>
        <p:txBody>
          <a:bodyPr/>
          <a:lstStyle/>
          <a:p>
            <a:pPr marL="0" indent="0" algn="ctr">
              <a:buNone/>
            </a:pPr>
            <a:r>
              <a:rPr lang="en-US" sz="2200" b="1" dirty="0"/>
              <a:t>Renal Impairment</a:t>
            </a:r>
          </a:p>
        </p:txBody>
      </p:sp>
      <p:sp>
        <p:nvSpPr>
          <p:cNvPr id="4" name="Content Placeholder 3"/>
          <p:cNvSpPr>
            <a:spLocks noGrp="1"/>
          </p:cNvSpPr>
          <p:nvPr>
            <p:ph sz="half" idx="2"/>
          </p:nvPr>
        </p:nvSpPr>
        <p:spPr>
          <a:xfrm>
            <a:off x="6252634" y="1531050"/>
            <a:ext cx="5229570" cy="430971"/>
          </a:xfrm>
        </p:spPr>
        <p:txBody>
          <a:bodyPr/>
          <a:lstStyle/>
          <a:p>
            <a:pPr marL="0" indent="0" algn="ctr">
              <a:buNone/>
            </a:pPr>
            <a:r>
              <a:rPr lang="en-US" sz="2200" b="1" dirty="0"/>
              <a:t>Lab Abnormalities</a:t>
            </a:r>
          </a:p>
        </p:txBody>
      </p:sp>
      <p:grpSp>
        <p:nvGrpSpPr>
          <p:cNvPr id="8" name="Group 1">
            <a:extLst>
              <a:ext uri="{FF2B5EF4-FFF2-40B4-BE49-F238E27FC236}">
                <a16:creationId xmlns:a16="http://schemas.microsoft.com/office/drawing/2014/main" id="{19D52439-BB9F-4D05-974A-B7D5F2B4E1FE}"/>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9DD568C3-BF3F-4881-8BE9-A333CBE4A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34A19C6-828E-4746-BE11-522CFF60E1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B5547289-1788-426B-B102-6D09BA396827}"/>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Baricitinib. EUA Fact Sheet for Healthcare Providers. Last updated May 2022.</a:t>
            </a:r>
            <a:endParaRPr lang="en-US" altLang="en-US" sz="1200" b="0" dirty="0">
              <a:solidFill>
                <a:srgbClr val="455560"/>
              </a:solidFill>
              <a:latin typeface="Calibri" panose="020F0502020204030204" pitchFamily="34" charset="0"/>
              <a:cs typeface="Arial" panose="020B0604020202020204" pitchFamily="34" charset="0"/>
            </a:endParaRPr>
          </a:p>
        </p:txBody>
      </p:sp>
      <p:graphicFrame>
        <p:nvGraphicFramePr>
          <p:cNvPr id="12" name="Group 3">
            <a:extLst>
              <a:ext uri="{FF2B5EF4-FFF2-40B4-BE49-F238E27FC236}">
                <a16:creationId xmlns:a16="http://schemas.microsoft.com/office/drawing/2014/main" id="{2409099E-8992-4F22-BE48-A930644DF2FF}"/>
              </a:ext>
            </a:extLst>
          </p:cNvPr>
          <p:cNvGraphicFramePr>
            <a:graphicFrameLocks/>
          </p:cNvGraphicFramePr>
          <p:nvPr>
            <p:extLst>
              <p:ext uri="{D42A27DB-BD31-4B8C-83A1-F6EECF244321}">
                <p14:modId xmlns:p14="http://schemas.microsoft.com/office/powerpoint/2010/main" val="35373900"/>
              </p:ext>
            </p:extLst>
          </p:nvPr>
        </p:nvGraphicFramePr>
        <p:xfrm>
          <a:off x="723900" y="2021732"/>
          <a:ext cx="5223397" cy="3474800"/>
        </p:xfrm>
        <a:graphic>
          <a:graphicData uri="http://schemas.openxmlformats.org/drawingml/2006/table">
            <a:tbl>
              <a:tblPr/>
              <a:tblGrid>
                <a:gridCol w="1289538">
                  <a:extLst>
                    <a:ext uri="{9D8B030D-6E8A-4147-A177-3AD203B41FA5}">
                      <a16:colId xmlns:a16="http://schemas.microsoft.com/office/drawing/2014/main" val="20001"/>
                    </a:ext>
                  </a:extLst>
                </a:gridCol>
                <a:gridCol w="1916724">
                  <a:extLst>
                    <a:ext uri="{9D8B030D-6E8A-4147-A177-3AD203B41FA5}">
                      <a16:colId xmlns:a16="http://schemas.microsoft.com/office/drawing/2014/main" val="20003"/>
                    </a:ext>
                  </a:extLst>
                </a:gridCol>
                <a:gridCol w="2017135">
                  <a:extLst>
                    <a:ext uri="{9D8B030D-6E8A-4147-A177-3AD203B41FA5}">
                      <a16:colId xmlns:a16="http://schemas.microsoft.com/office/drawing/2014/main" val="20002"/>
                    </a:ext>
                  </a:extLst>
                </a:gridCol>
              </a:tblGrid>
              <a:tr h="27953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eGFR, </a:t>
                      </a:r>
                      <a:r>
                        <a:rPr lang="en-US" sz="1800" b="1" dirty="0">
                          <a:latin typeface="Calibri" panose="020F0502020204030204" pitchFamily="34" charset="0"/>
                          <a:cs typeface="Calibri" panose="020F0502020204030204" pitchFamily="34" charset="0"/>
                        </a:rPr>
                        <a:t>mL/min/</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1.73 m</a:t>
                      </a:r>
                      <a:r>
                        <a:rPr lang="en-US" sz="1800" b="1" baseline="30000" dirty="0">
                          <a:latin typeface="Calibri" panose="020F0502020204030204" pitchFamily="34" charset="0"/>
                          <a:cs typeface="Calibri" panose="020F0502020204030204" pitchFamily="34" charset="0"/>
                        </a:rPr>
                        <a:t>2</a:t>
                      </a: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953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≥9 Yr of 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2-8 Yr of 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89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 ≥60</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 adjustment needed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No adjustment needed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4138682"/>
                  </a:ext>
                </a:extLst>
              </a:tr>
              <a:tr h="489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dirty="0">
                          <a:solidFill>
                            <a:schemeClr val="bg1"/>
                          </a:solidFill>
                          <a:latin typeface="Calibri" panose="020F0502020204030204" pitchFamily="34" charset="0"/>
                          <a:cs typeface="Calibri" panose="020F0502020204030204" pitchFamily="34" charset="0"/>
                        </a:rPr>
                        <a:t> 30 to &lt;60</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to) 2 mg orally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to) 1 mg orally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89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15 to &lt;30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to) 1 mg orally QD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Not recommended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89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 &lt;15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Not recommended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Not recommended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1449585"/>
                  </a:ext>
                </a:extLst>
              </a:tr>
            </a:tbl>
          </a:graphicData>
        </a:graphic>
      </p:graphicFrame>
      <p:graphicFrame>
        <p:nvGraphicFramePr>
          <p:cNvPr id="14" name="Group 3">
            <a:extLst>
              <a:ext uri="{FF2B5EF4-FFF2-40B4-BE49-F238E27FC236}">
                <a16:creationId xmlns:a16="http://schemas.microsoft.com/office/drawing/2014/main" id="{2409099E-8992-4F22-BE48-A930644DF2FF}"/>
              </a:ext>
            </a:extLst>
          </p:cNvPr>
          <p:cNvGraphicFramePr>
            <a:graphicFrameLocks/>
          </p:cNvGraphicFramePr>
          <p:nvPr>
            <p:extLst>
              <p:ext uri="{D42A27DB-BD31-4B8C-83A1-F6EECF244321}">
                <p14:modId xmlns:p14="http://schemas.microsoft.com/office/powerpoint/2010/main" val="1101438860"/>
              </p:ext>
            </p:extLst>
          </p:nvPr>
        </p:nvGraphicFramePr>
        <p:xfrm>
          <a:off x="6252634" y="2021733"/>
          <a:ext cx="5235069" cy="2834704"/>
        </p:xfrm>
        <a:graphic>
          <a:graphicData uri="http://schemas.openxmlformats.org/drawingml/2006/table">
            <a:tbl>
              <a:tblPr/>
              <a:tblGrid>
                <a:gridCol w="1501837">
                  <a:extLst>
                    <a:ext uri="{9D8B030D-6E8A-4147-A177-3AD203B41FA5}">
                      <a16:colId xmlns:a16="http://schemas.microsoft.com/office/drawing/2014/main" val="20001"/>
                    </a:ext>
                  </a:extLst>
                </a:gridCol>
                <a:gridCol w="3733232">
                  <a:extLst>
                    <a:ext uri="{9D8B030D-6E8A-4147-A177-3AD203B41FA5}">
                      <a16:colId xmlns:a16="http://schemas.microsoft.com/office/drawing/2014/main" val="20003"/>
                    </a:ext>
                  </a:extLst>
                </a:gridCol>
              </a:tblGrid>
              <a:tr h="5036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Lab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036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dirty="0">
                          <a:solidFill>
                            <a:schemeClr val="bg1"/>
                          </a:solidFill>
                          <a:latin typeface="Calibri" panose="020F0502020204030204" pitchFamily="34" charset="0"/>
                          <a:cs typeface="Calibri" panose="020F0502020204030204" pitchFamily="34" charset="0"/>
                        </a:rPr>
                        <a:t>ALC</a:t>
                      </a:r>
                      <a:r>
                        <a:rPr lang="en-US" sz="1800" baseline="0" dirty="0">
                          <a:solidFill>
                            <a:schemeClr val="bg1"/>
                          </a:solidFill>
                          <a:latin typeface="Calibri" panose="020F0502020204030204" pitchFamily="34" charset="0"/>
                          <a:cs typeface="Calibri" panose="020F0502020204030204" pitchFamily="34" charset="0"/>
                        </a:rPr>
                        <a:t> </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&lt;200</a:t>
                      </a:r>
                      <a:r>
                        <a:rPr lang="en-US" sz="1800" dirty="0">
                          <a:solidFill>
                            <a:schemeClr val="bg1"/>
                          </a:solidFill>
                          <a:latin typeface="Calibri" panose="020F0502020204030204" pitchFamily="34" charset="0"/>
                          <a:cs typeface="Calibri" panose="020F0502020204030204" pitchFamily="34" charset="0"/>
                        </a:rPr>
                        <a:t> cells/mm</a:t>
                      </a:r>
                      <a:r>
                        <a:rPr lang="en-US" sz="1800" baseline="30000" dirty="0">
                          <a:solidFill>
                            <a:schemeClr val="bg1"/>
                          </a:solidFill>
                          <a:latin typeface="Calibri" panose="020F0502020204030204" pitchFamily="34" charset="0"/>
                          <a:cs typeface="Calibri" panose="020F0502020204030204" pitchFamily="34" charset="0"/>
                        </a:rPr>
                        <a:t>3</a:t>
                      </a:r>
                      <a:endParaRPr kumimoji="0" lang="en-US" sz="1800" b="0" i="0" u="none" strike="noStrike" cap="none" normalizeH="0" baseline="3000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Consider interruption until</a:t>
                      </a:r>
                      <a:b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ALC ≥200 cells/mm</a:t>
                      </a:r>
                      <a:r>
                        <a:rPr kumimoji="0" lang="en-US" sz="18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4138682"/>
                  </a:ext>
                </a:extLst>
              </a:tr>
              <a:tr h="5036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dirty="0">
                          <a:solidFill>
                            <a:schemeClr val="bg1"/>
                          </a:solidFill>
                          <a:latin typeface="Calibri" panose="020F0502020204030204" pitchFamily="34" charset="0"/>
                          <a:cs typeface="Calibri" panose="020F0502020204030204" pitchFamily="34" charset="0"/>
                        </a:rPr>
                        <a:t>ANC</a:t>
                      </a:r>
                      <a:r>
                        <a:rPr lang="en-US" sz="1800" baseline="0" dirty="0">
                          <a:solidFill>
                            <a:schemeClr val="bg1"/>
                          </a:solidFill>
                          <a:latin typeface="Calibri" panose="020F0502020204030204" pitchFamily="34" charset="0"/>
                          <a:cs typeface="Calibri" panose="020F0502020204030204" pitchFamily="34" charset="0"/>
                        </a:rPr>
                        <a:t> </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&lt;500 </a:t>
                      </a:r>
                      <a:r>
                        <a:rPr lang="en-US" sz="1800" dirty="0">
                          <a:solidFill>
                            <a:schemeClr val="bg1"/>
                          </a:solidFill>
                          <a:latin typeface="Calibri" panose="020F0502020204030204" pitchFamily="34" charset="0"/>
                          <a:cs typeface="Calibri" panose="020F0502020204030204" pitchFamily="34" charset="0"/>
                        </a:rPr>
                        <a:t>cells/mm</a:t>
                      </a:r>
                      <a:r>
                        <a:rPr lang="en-US" sz="1800" baseline="30000" dirty="0">
                          <a:solidFill>
                            <a:schemeClr val="bg1"/>
                          </a:solidFill>
                          <a:latin typeface="Calibri" panose="020F0502020204030204" pitchFamily="34" charset="0"/>
                          <a:cs typeface="Calibri" panose="020F0502020204030204" pitchFamily="34" charset="0"/>
                        </a:rPr>
                        <a:t>3</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Consider interruption until</a:t>
                      </a:r>
                    </a:p>
                    <a:p>
                      <a:pPr marL="0" marR="0" lvl="0" indent="0" algn="l" defTabSz="914400" rtl="0" eaLnBrk="1" fontAlgn="base" latinLnBrk="0" hangingPunct="1">
                        <a:lnSpc>
                          <a:spcPct val="100000"/>
                        </a:lnSpc>
                        <a:spcBef>
                          <a:spcPct val="0"/>
                        </a:spcBef>
                        <a:spcAft>
                          <a:spcPct val="0"/>
                        </a:spcAft>
                        <a:buClrTx/>
                        <a:buSzTx/>
                        <a:buFont typeface="Wingdings"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ANC ≥500 cells/mm</a:t>
                      </a:r>
                      <a:r>
                        <a:rPr kumimoji="0" lang="en-US" sz="18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194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Elevated ALT or AST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If drug-induced liver injury (DILI) is suspected, interrupt until DILI diagnosis excluded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6244705" y="4870134"/>
            <a:ext cx="5242710" cy="923330"/>
          </a:xfrm>
          <a:prstGeom prst="rect">
            <a:avLst/>
          </a:prstGeom>
        </p:spPr>
        <p:txBody>
          <a:bodyPr wrap="square">
            <a:spAutoFit/>
          </a:bodyPr>
          <a:lstStyle/>
          <a:p>
            <a:pPr lvl="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If lab abnormality likely due to underlying disease state, consider risks vs benefits of continuing baricitinib at same or reduced dose.</a:t>
            </a:r>
          </a:p>
        </p:txBody>
      </p:sp>
    </p:spTree>
    <p:extLst>
      <p:ext uri="{BB962C8B-B14F-4D97-AF65-F5344CB8AC3E}">
        <p14:creationId xmlns:p14="http://schemas.microsoft.com/office/powerpoint/2010/main" val="165361137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D7B82-EB1F-4D6C-815F-56E4763ABEC6}"/>
              </a:ext>
            </a:extLst>
          </p:cNvPr>
          <p:cNvSpPr>
            <a:spLocks noGrp="1"/>
          </p:cNvSpPr>
          <p:nvPr>
            <p:ph type="title"/>
          </p:nvPr>
        </p:nvSpPr>
        <p:spPr/>
        <p:txBody>
          <a:bodyPr/>
          <a:lstStyle/>
          <a:p>
            <a:r>
              <a:rPr lang="en-US" dirty="0"/>
              <a:t>NIH Guidelines on Baricitinib</a:t>
            </a:r>
          </a:p>
        </p:txBody>
      </p:sp>
      <p:sp>
        <p:nvSpPr>
          <p:cNvPr id="10" name="Content Placeholder 9"/>
          <p:cNvSpPr>
            <a:spLocks noGrp="1"/>
          </p:cNvSpPr>
          <p:nvPr>
            <p:ph idx="1"/>
          </p:nvPr>
        </p:nvSpPr>
        <p:spPr/>
        <p:txBody>
          <a:bodyPr/>
          <a:lstStyle/>
          <a:p>
            <a:r>
              <a:rPr lang="en-US" dirty="0"/>
              <a:t>The Panel’s recommendations are based on data from the RECOVERY, ACTT-2, ACTT-4, COV-BARRIER, and STOP-COVID clinical trials</a:t>
            </a:r>
          </a:p>
          <a:p>
            <a:r>
              <a:rPr lang="en-US" dirty="0"/>
              <a:t>Add </a:t>
            </a:r>
            <a:r>
              <a:rPr lang="en-US" b="1" dirty="0" err="1"/>
              <a:t>baricitinib</a:t>
            </a:r>
            <a:r>
              <a:rPr lang="en-US" dirty="0"/>
              <a:t> or </a:t>
            </a:r>
            <a:r>
              <a:rPr lang="en-US" b="1" dirty="0"/>
              <a:t>tofacitinib</a:t>
            </a:r>
            <a:r>
              <a:rPr lang="en-US" dirty="0"/>
              <a:t> to dexamethasone in hospitalized patients with increasing oxygen needs (high-flow oxygen, noninvasive ventilation, mechanical ventilation, and ECMO) and systemic inflammation</a:t>
            </a:r>
          </a:p>
          <a:p>
            <a:r>
              <a:rPr lang="en-US" i="1" dirty="0"/>
              <a:t>“The Panel </a:t>
            </a:r>
            <a:r>
              <a:rPr lang="en-US" b="1" i="1" dirty="0"/>
              <a:t>recommends against</a:t>
            </a:r>
            <a:r>
              <a:rPr lang="en-US" i="1" dirty="0"/>
              <a:t> the use of </a:t>
            </a:r>
            <a:r>
              <a:rPr lang="en-US" b="1" i="1" dirty="0"/>
              <a:t>JAK inhibitors other than baricitinib or tofacitinib</a:t>
            </a:r>
            <a:r>
              <a:rPr lang="en-US" i="1" dirty="0"/>
              <a:t> for the treatment of COVID-19, except in a clinical trial (AIII).”</a:t>
            </a:r>
          </a:p>
        </p:txBody>
      </p:sp>
      <p:grpSp>
        <p:nvGrpSpPr>
          <p:cNvPr id="5" name="Group 1">
            <a:extLst>
              <a:ext uri="{FF2B5EF4-FFF2-40B4-BE49-F238E27FC236}">
                <a16:creationId xmlns:a16="http://schemas.microsoft.com/office/drawing/2014/main" id="{A6D34562-C1A1-4371-85B4-BE1FC956783C}"/>
              </a:ext>
            </a:extLst>
          </p:cNvPr>
          <p:cNvGrpSpPr>
            <a:grpSpLocks/>
          </p:cNvGrpSpPr>
          <p:nvPr/>
        </p:nvGrpSpPr>
        <p:grpSpPr bwMode="auto">
          <a:xfrm>
            <a:off x="9392911" y="6213768"/>
            <a:ext cx="2488502" cy="449064"/>
            <a:chOff x="9602074" y="3550251"/>
            <a:chExt cx="2488502" cy="449257"/>
          </a:xfrm>
        </p:grpSpPr>
        <p:pic>
          <p:nvPicPr>
            <p:cNvPr id="6" name="Picture 5">
              <a:extLst>
                <a:ext uri="{FF2B5EF4-FFF2-40B4-BE49-F238E27FC236}">
                  <a16:creationId xmlns:a16="http://schemas.microsoft.com/office/drawing/2014/main" id="{3694361E-13F7-4C1B-AB04-50C74C341E7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1E0C7C6C-110D-4844-98C8-1D2C3837FD5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F37ACF36-E550-49DE-84B3-321986D6B163}"/>
              </a:ext>
            </a:extLst>
          </p:cNvPr>
          <p:cNvSpPr txBox="1">
            <a:spLocks noChangeArrowheads="1"/>
          </p:cNvSpPr>
          <p:nvPr/>
        </p:nvSpPr>
        <p:spPr bwMode="auto">
          <a:xfrm>
            <a:off x="412751" y="6368595"/>
            <a:ext cx="785336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NIH COVID-19 Treatment Guidelines. Kinase inhibitors. Last updated August 8, 2022.</a:t>
            </a:r>
          </a:p>
        </p:txBody>
      </p:sp>
      <p:grpSp>
        <p:nvGrpSpPr>
          <p:cNvPr id="9" name="Group 8">
            <a:extLst>
              <a:ext uri="{FF2B5EF4-FFF2-40B4-BE49-F238E27FC236}">
                <a16:creationId xmlns:a16="http://schemas.microsoft.com/office/drawing/2014/main" id="{9755AE60-A418-DD28-D43B-E424DEFCBE2D}"/>
              </a:ext>
            </a:extLst>
          </p:cNvPr>
          <p:cNvGrpSpPr/>
          <p:nvPr/>
        </p:nvGrpSpPr>
        <p:grpSpPr>
          <a:xfrm>
            <a:off x="10637162" y="305249"/>
            <a:ext cx="1385412" cy="883824"/>
            <a:chOff x="10671121" y="238227"/>
            <a:chExt cx="1385412" cy="883824"/>
          </a:xfrm>
        </p:grpSpPr>
        <p:sp>
          <p:nvSpPr>
            <p:cNvPr id="11" name="Explosion: 8 Points 10">
              <a:extLst>
                <a:ext uri="{FF2B5EF4-FFF2-40B4-BE49-F238E27FC236}">
                  <a16:creationId xmlns:a16="http://schemas.microsoft.com/office/drawing/2014/main" id="{EC3B2908-E666-F99F-6C1E-8E43D5224E24}"/>
                </a:ext>
              </a:extLst>
            </p:cNvPr>
            <p:cNvSpPr/>
            <p:nvPr/>
          </p:nvSpPr>
          <p:spPr bwMode="auto">
            <a:xfrm rot="354158">
              <a:off x="10671121" y="238227"/>
              <a:ext cx="1385412" cy="883824"/>
            </a:xfrm>
            <a:prstGeom prst="irregularSeal1">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0B9EA342-D2A3-CFD9-D47F-2BDFEC3CF789}"/>
                </a:ext>
              </a:extLst>
            </p:cNvPr>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235740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3565EEDC-72B1-48B3-8313-C5A1C83869C0}"/>
              </a:ext>
            </a:extLst>
          </p:cNvPr>
          <p:cNvSpPr txBox="1">
            <a:spLocks/>
          </p:cNvSpPr>
          <p:nvPr/>
        </p:nvSpPr>
        <p:spPr bwMode="auto">
          <a:xfrm>
            <a:off x="600242" y="1546640"/>
            <a:ext cx="10877529" cy="4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double-blind, placebo-controlled phase III trial</a:t>
            </a:r>
            <a:r>
              <a:rPr kumimoji="0" lang="en-US" sz="22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TextBox 25">
            <a:extLst>
              <a:ext uri="{FF2B5EF4-FFF2-40B4-BE49-F238E27FC236}">
                <a16:creationId xmlns:a16="http://schemas.microsoft.com/office/drawing/2014/main" id="{05F4159E-B892-4B59-B556-9278A797DDC7}"/>
              </a:ext>
            </a:extLst>
          </p:cNvPr>
          <p:cNvSpPr txBox="1"/>
          <p:nvPr/>
        </p:nvSpPr>
        <p:spPr bwMode="auto">
          <a:xfrm>
            <a:off x="7558283" y="1792768"/>
            <a:ext cx="82105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14 </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95300" y="2573146"/>
            <a:ext cx="253088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≥18 yr of age with RT-PCR–confirmed SARS-CoV-2 infection requiring invasive mechanical ventilation or ECMO and elevation of ≥1 serum inflammatory marker</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1,2</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819935" y="3539284"/>
            <a:ext cx="4087841"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 SoC*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50 )</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083336" y="354722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COV-BARRIER Addendum Study: Baricitinib + Standard of Care for Hospitalized Adults With COVID-19</a:t>
            </a:r>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4294967295"/>
          </p:nvPr>
        </p:nvSpPr>
        <p:spPr>
          <a:xfrm>
            <a:off x="600242" y="4865591"/>
            <a:ext cx="11269662" cy="413329"/>
          </a:xfrm>
        </p:spPr>
        <p:txBody>
          <a:bodyPr rtlCol="0">
            <a:noAutofit/>
          </a:bodyPr>
          <a:lstStyle/>
          <a:p>
            <a:pPr marL="176213" indent="-176213">
              <a:spcBef>
                <a:spcPts val="500"/>
              </a:spcBef>
              <a:spcAft>
                <a:spcPct val="0"/>
              </a:spcAft>
              <a:buClrTx/>
              <a:defRPr/>
            </a:pPr>
            <a:r>
              <a:rPr lang="en-US" sz="2200" dirty="0">
                <a:cs typeface="Calibri" panose="020F0502020204030204" pitchFamily="34" charset="0"/>
              </a:rPr>
              <a:t>Excluded: patients who received immunosuppressant drugs, convalescent plasma, or IVIG</a:t>
            </a:r>
          </a:p>
          <a:p>
            <a:pPr marL="176213" indent="-176213">
              <a:spcBef>
                <a:spcPts val="500"/>
              </a:spcBef>
              <a:spcAft>
                <a:spcPct val="0"/>
              </a:spcAft>
              <a:buClrTx/>
              <a:defRPr/>
            </a:pPr>
            <a:r>
              <a:rPr lang="en-US" sz="2200" dirty="0">
                <a:cs typeface="Calibri" panose="020F0502020204030204" pitchFamily="34" charset="0"/>
              </a:rPr>
              <a:t>Primary and secondary </a:t>
            </a:r>
            <a:r>
              <a:rPr lang="en-US" sz="2200" dirty="0"/>
              <a:t>efficacy endpoints: all-cause mortality, ventilator-free days, </a:t>
            </a:r>
            <a:br>
              <a:rPr lang="en-US" sz="2200" dirty="0"/>
            </a:br>
            <a:r>
              <a:rPr lang="en-US" sz="2200" dirty="0"/>
              <a:t>duration of hospitalization, time to recovery</a:t>
            </a:r>
          </a:p>
          <a:p>
            <a:pPr marL="176213" indent="-176213">
              <a:spcBef>
                <a:spcPts val="500"/>
              </a:spcBef>
              <a:spcAft>
                <a:spcPct val="0"/>
              </a:spcAft>
              <a:buClrTx/>
              <a:defRPr/>
            </a:pPr>
            <a:r>
              <a:rPr lang="en-US" sz="2200" dirty="0"/>
              <a:t>Safety endpoints: AEs</a:t>
            </a:r>
            <a:endParaRPr lang="en-US" sz="2200" u="sng" dirty="0"/>
          </a:p>
          <a:p>
            <a:pPr marL="176213" indent="-176213">
              <a:spcBef>
                <a:spcPts val="500"/>
              </a:spcBef>
              <a:spcAft>
                <a:spcPct val="0"/>
              </a:spcAft>
              <a:buClrTx/>
              <a:defRPr/>
            </a:pPr>
            <a:endParaRPr lang="en-US" sz="2200" i="1" dirty="0"/>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819935" y="2594721"/>
            <a:ext cx="4087842"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Baricitinib 4 mg + SoC*</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51 )</a:t>
            </a: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083336" y="294714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04179" y="63755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Ely. IDWeek 2021. Abstr LB3. 2. ClinicalTrials.gov. NCT</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04421027.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18" name="Text Box 30">
            <a:extLst>
              <a:ext uri="{FF2B5EF4-FFF2-40B4-BE49-F238E27FC236}">
                <a16:creationId xmlns:a16="http://schemas.microsoft.com/office/drawing/2014/main" id="{0C30276B-140C-40F6-A961-41F7CCF41CAC}"/>
              </a:ext>
            </a:extLst>
          </p:cNvPr>
          <p:cNvSpPr txBox="1">
            <a:spLocks noChangeArrowheads="1"/>
          </p:cNvSpPr>
          <p:nvPr/>
        </p:nvSpPr>
        <p:spPr bwMode="auto">
          <a:xfrm>
            <a:off x="3780278" y="4404275"/>
            <a:ext cx="5601249"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*Included baseline systemic corticosteroid use in 86% of participants.</a:t>
            </a:r>
          </a:p>
        </p:txBody>
      </p:sp>
      <p:cxnSp>
        <p:nvCxnSpPr>
          <p:cNvPr id="25" name="Straight Arrow Connector 24">
            <a:extLst>
              <a:ext uri="{FF2B5EF4-FFF2-40B4-BE49-F238E27FC236}">
                <a16:creationId xmlns:a16="http://schemas.microsoft.com/office/drawing/2014/main" id="{104F261E-E747-4E06-AEE0-B38434B4DE9E}"/>
              </a:ext>
            </a:extLst>
          </p:cNvPr>
          <p:cNvCxnSpPr>
            <a:cxnSpLocks/>
          </p:cNvCxnSpPr>
          <p:nvPr/>
        </p:nvCxnSpPr>
        <p:spPr bwMode="auto">
          <a:xfrm>
            <a:off x="7894169" y="2320415"/>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4DB9AFB8-FBD7-4A1D-B07E-58FD42A31498}"/>
              </a:ext>
            </a:extLst>
          </p:cNvPr>
          <p:cNvSpPr txBox="1"/>
          <p:nvPr/>
        </p:nvSpPr>
        <p:spPr bwMode="auto">
          <a:xfrm>
            <a:off x="3525388" y="2003753"/>
            <a:ext cx="670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a:t>
            </a:r>
          </a:p>
        </p:txBody>
      </p:sp>
      <p:cxnSp>
        <p:nvCxnSpPr>
          <p:cNvPr id="28" name="Straight Arrow Connector 27">
            <a:extLst>
              <a:ext uri="{FF2B5EF4-FFF2-40B4-BE49-F238E27FC236}">
                <a16:creationId xmlns:a16="http://schemas.microsoft.com/office/drawing/2014/main" id="{1E0311D4-1D19-4AE8-BAAD-71CE7488CBA3}"/>
              </a:ext>
            </a:extLst>
          </p:cNvPr>
          <p:cNvCxnSpPr>
            <a:cxnSpLocks/>
          </p:cNvCxnSpPr>
          <p:nvPr/>
        </p:nvCxnSpPr>
        <p:spPr bwMode="auto">
          <a:xfrm>
            <a:off x="3850155" y="2310714"/>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6">
            <a:extLst>
              <a:ext uri="{FF2B5EF4-FFF2-40B4-BE49-F238E27FC236}">
                <a16:creationId xmlns:a16="http://schemas.microsoft.com/office/drawing/2014/main" id="{140C695F-4104-44D1-965F-E345D46EDCD1}"/>
              </a:ext>
            </a:extLst>
          </p:cNvPr>
          <p:cNvSpPr>
            <a:spLocks noChangeArrowheads="1"/>
          </p:cNvSpPr>
          <p:nvPr/>
        </p:nvSpPr>
        <p:spPr bwMode="auto">
          <a:xfrm>
            <a:off x="8604720" y="3087424"/>
            <a:ext cx="2922256"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Prespecified exploratory analyses</a:t>
            </a:r>
          </a:p>
        </p:txBody>
      </p:sp>
      <p:sp>
        <p:nvSpPr>
          <p:cNvPr id="24" name="Line 52">
            <a:extLst>
              <a:ext uri="{FF2B5EF4-FFF2-40B4-BE49-F238E27FC236}">
                <a16:creationId xmlns:a16="http://schemas.microsoft.com/office/drawing/2014/main" id="{AF944790-D6F6-41DC-B325-62497638499D}"/>
              </a:ext>
            </a:extLst>
          </p:cNvPr>
          <p:cNvSpPr>
            <a:spLocks noChangeShapeType="1"/>
          </p:cNvSpPr>
          <p:nvPr/>
        </p:nvSpPr>
        <p:spPr bwMode="auto">
          <a:xfrm>
            <a:off x="7982419" y="341059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DC2ABADB-C99B-4C76-B61D-EDAEA611D538}"/>
              </a:ext>
            </a:extLst>
          </p:cNvPr>
          <p:cNvSpPr txBox="1"/>
          <p:nvPr/>
        </p:nvSpPr>
        <p:spPr bwMode="auto">
          <a:xfrm>
            <a:off x="11054562" y="1782655"/>
            <a:ext cx="7745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60</a:t>
            </a:r>
          </a:p>
        </p:txBody>
      </p:sp>
      <p:cxnSp>
        <p:nvCxnSpPr>
          <p:cNvPr id="30" name="Straight Arrow Connector 29">
            <a:extLst>
              <a:ext uri="{FF2B5EF4-FFF2-40B4-BE49-F238E27FC236}">
                <a16:creationId xmlns:a16="http://schemas.microsoft.com/office/drawing/2014/main" id="{5F97EB62-5562-49CE-9405-933587A077E3}"/>
              </a:ext>
            </a:extLst>
          </p:cNvPr>
          <p:cNvCxnSpPr>
            <a:cxnSpLocks/>
          </p:cNvCxnSpPr>
          <p:nvPr/>
        </p:nvCxnSpPr>
        <p:spPr bwMode="auto">
          <a:xfrm>
            <a:off x="11367204" y="2310302"/>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31" name="TextBox 30">
            <a:extLst>
              <a:ext uri="{FF2B5EF4-FFF2-40B4-BE49-F238E27FC236}">
                <a16:creationId xmlns:a16="http://schemas.microsoft.com/office/drawing/2014/main" id="{1836E0DE-C10D-4B7D-890E-2D3478A52C9E}"/>
              </a:ext>
            </a:extLst>
          </p:cNvPr>
          <p:cNvSpPr txBox="1"/>
          <p:nvPr/>
        </p:nvSpPr>
        <p:spPr bwMode="auto">
          <a:xfrm>
            <a:off x="9068885" y="1803175"/>
            <a:ext cx="7745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28</a:t>
            </a:r>
          </a:p>
        </p:txBody>
      </p:sp>
      <p:cxnSp>
        <p:nvCxnSpPr>
          <p:cNvPr id="32" name="Straight Arrow Connector 31">
            <a:extLst>
              <a:ext uri="{FF2B5EF4-FFF2-40B4-BE49-F238E27FC236}">
                <a16:creationId xmlns:a16="http://schemas.microsoft.com/office/drawing/2014/main" id="{94E7319C-93F2-4EDC-832B-96C28E0399EA}"/>
              </a:ext>
            </a:extLst>
          </p:cNvPr>
          <p:cNvCxnSpPr>
            <a:cxnSpLocks/>
          </p:cNvCxnSpPr>
          <p:nvPr/>
        </p:nvCxnSpPr>
        <p:spPr bwMode="auto">
          <a:xfrm>
            <a:off x="9381527" y="2330822"/>
            <a:ext cx="1" cy="274320"/>
          </a:xfrm>
          <a:prstGeom prst="straightConnector1">
            <a:avLst/>
          </a:prstGeom>
          <a:noFill/>
          <a:ln w="28575" cap="flat" cmpd="sng" algn="ctr">
            <a:solidFill>
              <a:schemeClr val="bg1"/>
            </a:solidFill>
            <a:prstDash val="solid"/>
            <a:round/>
            <a:headEnd type="none" w="med" len="med"/>
            <a:tailEnd type="triangle"/>
          </a:ln>
          <a:effectLst/>
        </p:spPr>
      </p:cxn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598608" y="238127"/>
            <a:ext cx="10872444" cy="1103313"/>
          </a:xfrm>
        </p:spPr>
        <p:txBody>
          <a:bodyPr/>
          <a:lstStyle/>
          <a:p>
            <a:pPr eaLnBrk="1" hangingPunct="1"/>
            <a:r>
              <a:rPr lang="en-US" altLang="en-US" dirty="0"/>
              <a:t>COV-BARRIER: Day 28 Efficacy Outcomes </a:t>
            </a:r>
            <a:br>
              <a:rPr lang="en-US" altLang="en-US" dirty="0"/>
            </a:br>
            <a:r>
              <a:rPr lang="en-US" altLang="en-US" dirty="0"/>
              <a:t>(ITT Population)</a:t>
            </a:r>
          </a:p>
        </p:txBody>
      </p:sp>
      <p:sp>
        <p:nvSpPr>
          <p:cNvPr id="2" name="Content Placeholder 1">
            <a:extLst>
              <a:ext uri="{FF2B5EF4-FFF2-40B4-BE49-F238E27FC236}">
                <a16:creationId xmlns:a16="http://schemas.microsoft.com/office/drawing/2014/main" id="{7C1BD0D9-640D-40C2-A12A-43B8ED7B3E4A}"/>
              </a:ext>
            </a:extLst>
          </p:cNvPr>
          <p:cNvSpPr>
            <a:spLocks noGrp="1"/>
          </p:cNvSpPr>
          <p:nvPr>
            <p:ph sz="half" idx="1"/>
          </p:nvPr>
        </p:nvSpPr>
        <p:spPr>
          <a:xfrm>
            <a:off x="601820" y="1510730"/>
            <a:ext cx="4193700" cy="4678738"/>
          </a:xfrm>
        </p:spPr>
        <p:txBody>
          <a:bodyPr/>
          <a:lstStyle/>
          <a:p>
            <a:r>
              <a:rPr lang="en-US" sz="2400" dirty="0"/>
              <a:t>Among patients on invasive mechanical ventilation or ECMO at enrollment), treatment with baricitinib + SoC resulted in </a:t>
            </a:r>
            <a:r>
              <a:rPr lang="en-US" sz="2400" b="1" dirty="0"/>
              <a:t>absolute RR in mortality of 19% at Day 28 and 17% at Day 60 </a:t>
            </a:r>
          </a:p>
          <a:p>
            <a:pPr lvl="1"/>
            <a:r>
              <a:rPr lang="en-US" sz="2200" dirty="0"/>
              <a:t>86% overall received corticosteroids</a:t>
            </a:r>
          </a:p>
          <a:p>
            <a:pPr lvl="1"/>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Results consistent with mortality reduction in less severely ill hospitalized patients in primary COV-BARRIER study population</a:t>
            </a:r>
            <a:endParaRPr lang="en-US" sz="2200" dirty="0"/>
          </a:p>
          <a:p>
            <a:endParaRPr lang="en-US" dirty="0"/>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Ely. IDWeek 2021. Abstr LB3. </a:t>
            </a:r>
          </a:p>
        </p:txBody>
      </p:sp>
      <p:sp>
        <p:nvSpPr>
          <p:cNvPr id="18" name="Text Box 30">
            <a:extLst>
              <a:ext uri="{FF2B5EF4-FFF2-40B4-BE49-F238E27FC236}">
                <a16:creationId xmlns:a16="http://schemas.microsoft.com/office/drawing/2014/main" id="{6BC8281E-24AC-4A3A-A2AF-21DE2CF7A62E}"/>
              </a:ext>
            </a:extLst>
          </p:cNvPr>
          <p:cNvSpPr txBox="1">
            <a:spLocks noChangeArrowheads="1"/>
          </p:cNvSpPr>
          <p:nvPr/>
        </p:nvSpPr>
        <p:spPr bwMode="auto">
          <a:xfrm>
            <a:off x="5146199" y="5741340"/>
            <a:ext cx="5979207" cy="70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 calculated using cox proportional hazard regression model adjusted for age (&lt;65 yr, ≥65 yr), region (US, non-US).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value: unstratified log-rank test.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
                <a:srgbClr val="015873"/>
              </a:buClr>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aphicFrame>
        <p:nvGraphicFramePr>
          <p:cNvPr id="22" name="Group 32">
            <a:extLst>
              <a:ext uri="{FF2B5EF4-FFF2-40B4-BE49-F238E27FC236}">
                <a16:creationId xmlns:a16="http://schemas.microsoft.com/office/drawing/2014/main" id="{8F1FD686-D04D-4DAE-A356-6852AC840E87}"/>
              </a:ext>
            </a:extLst>
          </p:cNvPr>
          <p:cNvGraphicFramePr>
            <a:graphicFrameLocks noGrp="1"/>
          </p:cNvGraphicFramePr>
          <p:nvPr>
            <p:ph sz="half" idx="2"/>
            <p:extLst>
              <p:ext uri="{D42A27DB-BD31-4B8C-83A1-F6EECF244321}">
                <p14:modId xmlns:p14="http://schemas.microsoft.com/office/powerpoint/2010/main" val="85504552"/>
              </p:ext>
            </p:extLst>
          </p:nvPr>
        </p:nvGraphicFramePr>
        <p:xfrm>
          <a:off x="5146199" y="1610048"/>
          <a:ext cx="6339680" cy="4092020"/>
        </p:xfrm>
        <a:graphic>
          <a:graphicData uri="http://schemas.openxmlformats.org/drawingml/2006/table">
            <a:tbl>
              <a:tblPr/>
              <a:tblGrid>
                <a:gridCol w="2179161">
                  <a:extLst>
                    <a:ext uri="{9D8B030D-6E8A-4147-A177-3AD203B41FA5}">
                      <a16:colId xmlns:a16="http://schemas.microsoft.com/office/drawing/2014/main" val="20000"/>
                    </a:ext>
                  </a:extLst>
                </a:gridCol>
                <a:gridCol w="1644285">
                  <a:extLst>
                    <a:ext uri="{9D8B030D-6E8A-4147-A177-3AD203B41FA5}">
                      <a16:colId xmlns:a16="http://schemas.microsoft.com/office/drawing/2014/main" val="20001"/>
                    </a:ext>
                  </a:extLst>
                </a:gridCol>
                <a:gridCol w="1425038">
                  <a:extLst>
                    <a:ext uri="{9D8B030D-6E8A-4147-A177-3AD203B41FA5}">
                      <a16:colId xmlns:a16="http://schemas.microsoft.com/office/drawing/2014/main" val="2702078771"/>
                    </a:ext>
                  </a:extLst>
                </a:gridCol>
                <a:gridCol w="1091196">
                  <a:extLst>
                    <a:ext uri="{9D8B030D-6E8A-4147-A177-3AD203B41FA5}">
                      <a16:colId xmlns:a16="http://schemas.microsoft.com/office/drawing/2014/main" val="593638497"/>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 by Day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Baricitinib + SoC</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Placebo + SoC</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 50)</a:t>
                      </a: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Value</a:t>
                      </a:r>
                      <a:r>
                        <a:rPr kumimoji="0" lang="en-US" sz="1800" b="1" i="0" u="none" strike="noStrike" kern="1200" cap="none" normalizeH="0" baseline="30000" dirty="0">
                          <a:ln>
                            <a:noFill/>
                          </a:ln>
                          <a:solidFill>
                            <a:schemeClr val="tx1"/>
                          </a:solidFill>
                          <a:effectLst/>
                          <a:latin typeface="Calibri" panose="020F0502020204030204" pitchFamily="34" charset="0"/>
                          <a:ea typeface="+mn-ea"/>
                          <a:cs typeface="+mn-cs"/>
                        </a:rPr>
                        <a:t>†</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1817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All-cause mortality,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KM estimates,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(39.2)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40.6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(25.8-59.7)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(58.0)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59.0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(41.1-77.7)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8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r>
                        <a:rPr kumimoji="0" lang="en-US" sz="1800" b="1"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336">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0.54 (0.31-0.96)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ventilator-free days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8.1 (10.2)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cap="none" normalizeH="0" baseline="0" dirty="0">
                          <a:ln>
                            <a:noFill/>
                          </a:ln>
                          <a:solidFill>
                            <a:schemeClr val="bg2">
                              <a:lumMod val="10000"/>
                            </a:schemeClr>
                          </a:solidFill>
                          <a:effectLst/>
                          <a:latin typeface="Calibri" panose="020F0502020204030204" pitchFamily="34" charset="0"/>
                        </a:rPr>
                        <a:t>5.5 (8.4)</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42515784"/>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duration of hospitalization, days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23.7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kumimoji="0" lang="en-US" sz="1800" b="0" i="0" u="none" strike="noStrike" cap="none" normalizeH="0" baseline="0" dirty="0">
                          <a:ln>
                            <a:noFill/>
                          </a:ln>
                          <a:solidFill>
                            <a:schemeClr val="bg2">
                              <a:lumMod val="10000"/>
                            </a:schemeClr>
                          </a:solidFill>
                          <a:effectLst/>
                          <a:latin typeface="Calibri" panose="020F0502020204030204" pitchFamily="34" charset="0"/>
                        </a:rPr>
                        <a:t>26.1 (3.9)</a:t>
                      </a:r>
                      <a:endParaRPr lang="en-US" sz="1800"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54162797"/>
                  </a:ext>
                </a:extLst>
              </a:tr>
            </a:tbl>
          </a:graphicData>
        </a:graphic>
      </p:graphicFrame>
    </p:spTree>
    <p:extLst>
      <p:ext uri="{BB962C8B-B14F-4D97-AF65-F5344CB8AC3E}">
        <p14:creationId xmlns:p14="http://schemas.microsoft.com/office/powerpoint/2010/main" val="323994099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3565EEDC-72B1-48B3-8313-C5A1C83869C0}"/>
              </a:ext>
            </a:extLst>
          </p:cNvPr>
          <p:cNvSpPr txBox="1">
            <a:spLocks/>
          </p:cNvSpPr>
          <p:nvPr/>
        </p:nvSpPr>
        <p:spPr bwMode="auto">
          <a:xfrm>
            <a:off x="609759" y="1540948"/>
            <a:ext cx="10877529" cy="4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new safety findings observed with baricitinib vs placebo</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COV-BARRIER: AEs (Safety Population)</a:t>
            </a:r>
          </a:p>
        </p:txBody>
      </p:sp>
      <p:grpSp>
        <p:nvGrpSpPr>
          <p:cNvPr id="19" name="Group 1">
            <a:extLst>
              <a:ext uri="{FF2B5EF4-FFF2-40B4-BE49-F238E27FC236}">
                <a16:creationId xmlns:a16="http://schemas.microsoft.com/office/drawing/2014/main" id="{C6E38A46-B9BE-40E9-A6E3-30005A711610}"/>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0E140BE5-6489-4E74-996C-A207265C59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A3801ABF-C9C0-40F0-9C54-FA9C2EB9D28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1">
            <a:extLst>
              <a:ext uri="{FF2B5EF4-FFF2-40B4-BE49-F238E27FC236}">
                <a16:creationId xmlns:a16="http://schemas.microsoft.com/office/drawing/2014/main" id="{C5372687-CCEB-4EFA-BAA4-DAA022D7C907}"/>
              </a:ext>
            </a:extLst>
          </p:cNvPr>
          <p:cNvSpPr txBox="1">
            <a:spLocks noChangeArrowheads="1"/>
          </p:cNvSpPr>
          <p:nvPr/>
        </p:nvSpPr>
        <p:spPr bwMode="auto">
          <a:xfrm>
            <a:off x="404179" y="637558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Ely. IDWeek 2021. Abstr LB3. </a:t>
            </a:r>
          </a:p>
        </p:txBody>
      </p:sp>
      <p:graphicFrame>
        <p:nvGraphicFramePr>
          <p:cNvPr id="23" name="Group 32">
            <a:extLst>
              <a:ext uri="{FF2B5EF4-FFF2-40B4-BE49-F238E27FC236}">
                <a16:creationId xmlns:a16="http://schemas.microsoft.com/office/drawing/2014/main" id="{7281219F-C247-4D02-86CE-02E966DF5EF5}"/>
              </a:ext>
            </a:extLst>
          </p:cNvPr>
          <p:cNvGraphicFramePr>
            <a:graphicFrameLocks noGrp="1"/>
          </p:cNvGraphicFramePr>
          <p:nvPr/>
        </p:nvGraphicFramePr>
        <p:xfrm>
          <a:off x="719138" y="2042705"/>
          <a:ext cx="10768149" cy="3291936"/>
        </p:xfrm>
        <a:graphic>
          <a:graphicData uri="http://schemas.openxmlformats.org/drawingml/2006/table">
            <a:tbl>
              <a:tblPr/>
              <a:tblGrid>
                <a:gridCol w="3291704">
                  <a:extLst>
                    <a:ext uri="{9D8B030D-6E8A-4147-A177-3AD203B41FA5}">
                      <a16:colId xmlns:a16="http://schemas.microsoft.com/office/drawing/2014/main" val="20000"/>
                    </a:ext>
                  </a:extLst>
                </a:gridCol>
                <a:gridCol w="2617079">
                  <a:extLst>
                    <a:ext uri="{9D8B030D-6E8A-4147-A177-3AD203B41FA5}">
                      <a16:colId xmlns:a16="http://schemas.microsoft.com/office/drawing/2014/main" val="20001"/>
                    </a:ext>
                  </a:extLst>
                </a:gridCol>
                <a:gridCol w="2429683">
                  <a:extLst>
                    <a:ext uri="{9D8B030D-6E8A-4147-A177-3AD203B41FA5}">
                      <a16:colId xmlns:a16="http://schemas.microsoft.com/office/drawing/2014/main" val="20002"/>
                    </a:ext>
                  </a:extLst>
                </a:gridCol>
                <a:gridCol w="2429683">
                  <a:extLst>
                    <a:ext uri="{9D8B030D-6E8A-4147-A177-3AD203B41FA5}">
                      <a16:colId xmlns:a16="http://schemas.microsoft.com/office/drawing/2014/main" val="593638497"/>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Events by Day 28,*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Baricitinib + SoC</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Placebo + SoC</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Total</a:t>
                      </a:r>
                    </a:p>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Treatment-emergent AE</a:t>
                      </a:r>
                      <a:r>
                        <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Mild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Moderate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Severe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(88.0)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(34.0)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(48.0)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(95.9)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(67.3)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(91.9)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(28.3)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(57.6)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 due to AE</a:t>
                      </a:r>
                      <a:r>
                        <a:rPr lang="en-US" altLang="en-US" sz="1600" b="0" baseline="30000" dirty="0">
                          <a:solidFill>
                            <a:srgbClr val="000000"/>
                          </a:solidFill>
                          <a:latin typeface="Calibri" panose="020F0502020204030204" pitchFamily="34" charset="0"/>
                        </a:rPr>
                        <a:t>‡</a:t>
                      </a:r>
                      <a:endParaRPr lang="en-US" altLang="en-US" sz="1600" b="0" dirty="0">
                        <a:solidFill>
                          <a:srgbClr val="000000"/>
                        </a:solidFill>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(50.0)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(60.6)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38415716"/>
                  </a:ext>
                </a:extLst>
              </a:tr>
              <a:tr h="0">
                <a:tc>
                  <a:txBody>
                    <a:bodyPr/>
                    <a:lstStyle/>
                    <a:p>
                      <a:pPr marL="0" marR="0" lvl="0" indent="0" algn="l" defTabSz="914400" rtl="0" eaLnBrk="1" fontAlgn="base" latinLnBrk="0" hangingPunct="1">
                        <a:lnSpc>
                          <a:spcPct val="100000"/>
                        </a:lnSpc>
                        <a:spcBef>
                          <a:spcPct val="35000"/>
                        </a:spcBef>
                        <a:spcAft>
                          <a:spcPct val="25000"/>
                        </a:spcAft>
                        <a:buClrTx/>
                        <a:buSzTx/>
                        <a:buFont typeface="Wingdings" panose="05000000000000000000" pitchFamily="2" charset="2"/>
                        <a:buNone/>
                        <a:tabLst/>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Discontinuation due to AE (including death)</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(34.7)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(31.3)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42515784"/>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VTE</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54162797"/>
                  </a:ext>
                </a:extLst>
              </a:tr>
            </a:tbl>
          </a:graphicData>
        </a:graphic>
      </p:graphicFrame>
      <p:sp>
        <p:nvSpPr>
          <p:cNvPr id="9" name="Text Box 30">
            <a:extLst>
              <a:ext uri="{FF2B5EF4-FFF2-40B4-BE49-F238E27FC236}">
                <a16:creationId xmlns:a16="http://schemas.microsoft.com/office/drawing/2014/main" id="{032D1C6C-85DB-43FB-B59C-F37CE84A9413}"/>
              </a:ext>
            </a:extLst>
          </p:cNvPr>
          <p:cNvSpPr txBox="1">
            <a:spLocks noChangeArrowheads="1"/>
          </p:cNvSpPr>
          <p:nvPr/>
        </p:nvSpPr>
        <p:spPr bwMode="auto">
          <a:xfrm>
            <a:off x="719138" y="5403321"/>
            <a:ext cx="10277857"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
                <a:srgbClr val="015873"/>
              </a:buClr>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*Safety population: all randomized participants who received ≥1 dose of study intervention and were not lost to follow-up at first postbaseline visit. </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multiple occurrences of an AE counted under highest severity.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Included in overall mortality w</a:t>
            </a:r>
            <a:r>
              <a:rPr lang="en-US" altLang="en-US" sz="1200" b="0" dirty="0">
                <a:solidFill>
                  <a:srgbClr val="000000"/>
                </a:solidFill>
                <a:latin typeface="Calibri" panose="020F0502020204030204" pitchFamily="34" charset="0"/>
              </a:rPr>
              <a:t>ith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deaths due to disease progression.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Includes patients with ≥1 positively adjudicated TE-VTE.</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197015966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Retrospective Study of Baricitinib for </a:t>
            </a:r>
            <a:br>
              <a:rPr lang="en-US" altLang="en-US" dirty="0"/>
            </a:br>
            <a:r>
              <a:rPr lang="en-US" altLang="en-US" dirty="0"/>
              <a:t>Critically Ill Patients With COVID-19</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Retrospective review of baricitinib use for COVID-19 in eligible patients during tocilizumab shortage</a:t>
            </a:r>
          </a:p>
          <a:p>
            <a:r>
              <a:rPr lang="en-US" altLang="en-US" dirty="0"/>
              <a:t>Patients hospitalized with COVID-19 eligible for treatment with baricitinib if rapidly progressing and required high-flow nasal cannula or noninvasive ventilation, or if within 24 hr of mechanical ventilation</a:t>
            </a:r>
          </a:p>
          <a:p>
            <a:r>
              <a:rPr lang="en-US" altLang="en-US" dirty="0"/>
              <a:t>Patients were ineligible for baricitinib if ALT &gt;10x ULN, prior tocilizumab use, or contraindications to baricitinib (active VTE or malignancy) </a:t>
            </a:r>
          </a:p>
        </p:txBody>
      </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Deronde. ECCMID 2022. Abstr O0247.</a:t>
            </a:r>
          </a:p>
        </p:txBody>
      </p:sp>
      <p:grpSp>
        <p:nvGrpSpPr>
          <p:cNvPr id="14" name="Group 1">
            <a:extLst>
              <a:ext uri="{FF2B5EF4-FFF2-40B4-BE49-F238E27FC236}">
                <a16:creationId xmlns:a16="http://schemas.microsoft.com/office/drawing/2014/main" id="{7FF0C520-1515-B8FF-E478-E2BED2460929}"/>
              </a:ext>
            </a:extLst>
          </p:cNvPr>
          <p:cNvGrpSpPr>
            <a:grpSpLocks/>
          </p:cNvGrpSpPr>
          <p:nvPr/>
        </p:nvGrpSpPr>
        <p:grpSpPr bwMode="auto">
          <a:xfrm>
            <a:off x="9392911" y="6213768"/>
            <a:ext cx="2488502" cy="449064"/>
            <a:chOff x="9602074" y="3550251"/>
            <a:chExt cx="2488502" cy="449257"/>
          </a:xfrm>
        </p:grpSpPr>
        <p:pic>
          <p:nvPicPr>
            <p:cNvPr id="15" name="Picture 14">
              <a:extLst>
                <a:ext uri="{FF2B5EF4-FFF2-40B4-BE49-F238E27FC236}">
                  <a16:creationId xmlns:a16="http://schemas.microsoft.com/office/drawing/2014/main" id="{23904C73-93A7-8E3C-2A0E-B3828DF0C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C8E0BA4F-2BD0-9761-8AC5-AC8F8CF7A32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Baricitinib For Critically Ill Patients With COVID-19: Change in WHO Severity Score</a:t>
            </a:r>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1382553"/>
          </a:xfrm>
        </p:spPr>
        <p:txBody>
          <a:bodyPr/>
          <a:lstStyle/>
          <a:p>
            <a:r>
              <a:rPr lang="en-US" altLang="en-US" sz="2400" dirty="0"/>
              <a:t>207 patients received baricitinib for median duration of 9 days</a:t>
            </a:r>
          </a:p>
          <a:p>
            <a:r>
              <a:rPr lang="en-US" altLang="en-US" sz="2400" dirty="0"/>
              <a:t>WHO Severity Score* changed from 6 (median IQR: 5-6) at start of therapy to </a:t>
            </a:r>
            <a:br>
              <a:rPr lang="en-US" altLang="en-US" sz="2400" dirty="0"/>
            </a:br>
            <a:r>
              <a:rPr lang="en-US" altLang="en-US" sz="2400" dirty="0"/>
              <a:t>6 (median IQR: 5-7) at end of therapy to 0 (median IQR: 0-8) at 30 days</a:t>
            </a:r>
          </a:p>
        </p:txBody>
      </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Deronde. ECCMID 2022. Abstr </a:t>
            </a:r>
            <a:r>
              <a:rPr lang="en-US" altLang="en-US" sz="1200" b="0" dirty="0">
                <a:solidFill>
                  <a:srgbClr val="455560"/>
                </a:solidFill>
                <a:latin typeface="Calibri" panose="020F0502020204030204" pitchFamily="34" charset="0"/>
              </a:rPr>
              <a:t>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0247.</a:t>
            </a:r>
          </a:p>
        </p:txBody>
      </p:sp>
      <p:graphicFrame>
        <p:nvGraphicFramePr>
          <p:cNvPr id="12" name="Group 32">
            <a:extLst>
              <a:ext uri="{FF2B5EF4-FFF2-40B4-BE49-F238E27FC236}">
                <a16:creationId xmlns:a16="http://schemas.microsoft.com/office/drawing/2014/main" id="{50A3DC60-1D89-2F4A-94CD-FEB39C3D9610}"/>
              </a:ext>
            </a:extLst>
          </p:cNvPr>
          <p:cNvGraphicFramePr>
            <a:graphicFrameLocks noGrp="1"/>
          </p:cNvGraphicFramePr>
          <p:nvPr>
            <p:extLst>
              <p:ext uri="{D42A27DB-BD31-4B8C-83A1-F6EECF244321}">
                <p14:modId xmlns:p14="http://schemas.microsoft.com/office/powerpoint/2010/main" val="743465303"/>
              </p:ext>
            </p:extLst>
          </p:nvPr>
        </p:nvGraphicFramePr>
        <p:xfrm>
          <a:off x="731675" y="2918678"/>
          <a:ext cx="10750528" cy="1889824"/>
        </p:xfrm>
        <a:graphic>
          <a:graphicData uri="http://schemas.openxmlformats.org/drawingml/2006/table">
            <a:tbl>
              <a:tblPr/>
              <a:tblGrid>
                <a:gridCol w="4007392">
                  <a:extLst>
                    <a:ext uri="{9D8B030D-6E8A-4147-A177-3AD203B41FA5}">
                      <a16:colId xmlns:a16="http://schemas.microsoft.com/office/drawing/2014/main" val="20000"/>
                    </a:ext>
                  </a:extLst>
                </a:gridCol>
                <a:gridCol w="3145520">
                  <a:extLst>
                    <a:ext uri="{9D8B030D-6E8A-4147-A177-3AD203B41FA5}">
                      <a16:colId xmlns:a16="http://schemas.microsoft.com/office/drawing/2014/main" val="20001"/>
                    </a:ext>
                  </a:extLst>
                </a:gridCol>
                <a:gridCol w="359761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WHO Severity Score,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End of Therapy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cap="none" normalizeH="0" baseline="0" dirty="0">
                          <a:ln>
                            <a:noFill/>
                          </a:ln>
                          <a:solidFill>
                            <a:schemeClr val="tx1"/>
                          </a:solidFill>
                          <a:effectLst/>
                          <a:latin typeface="Calibri" panose="020F0502020204030204" pitchFamily="34" charset="0"/>
                        </a:rPr>
                        <a:t>At 30 Days</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Worsened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change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Improved</a:t>
                      </a:r>
                    </a:p>
                  </a:txBody>
                  <a:tcPr marL="121881" marR="121881" marT="45728" marB="45728" horzOverflow="overflow">
                    <a:lnL w="38100"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112</a:t>
                      </a:r>
                    </a:p>
                  </a:txBody>
                  <a:tcPr marL="121881" marR="121881" marT="45728" marB="45728" anchor="ctr" horzOverflow="overflow">
                    <a:lnL w="12700" cap="flat" cmpd="sng" algn="ctr">
                      <a:no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bl>
          </a:graphicData>
        </a:graphic>
      </p:graphicFrame>
      <p:sp>
        <p:nvSpPr>
          <p:cNvPr id="2" name="TextBox 1">
            <a:extLst>
              <a:ext uri="{FF2B5EF4-FFF2-40B4-BE49-F238E27FC236}">
                <a16:creationId xmlns:a16="http://schemas.microsoft.com/office/drawing/2014/main" id="{B7EFDCDD-E5A8-CC41-8405-79BFD485520C}"/>
              </a:ext>
            </a:extLst>
          </p:cNvPr>
          <p:cNvSpPr txBox="1"/>
          <p:nvPr/>
        </p:nvSpPr>
        <p:spPr bwMode="auto">
          <a:xfrm>
            <a:off x="719677" y="4907040"/>
            <a:ext cx="102785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composite of WHO Severity Score 1-3; 1: not hospitalized and no limitations of activities; 2: not hospitalized, limitation of activities, home oxygen requirement, or both; 3: hospitalized, not requiring supplemental oxygen, and no longer requiring ongoing medical care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(used if hospitalization was extended for infection control reasons); 4: hospitalized, not requiring supplemental oxygen but requiring ongoing medical care (COVID-19</a:t>
            </a:r>
            <a:r>
              <a:rPr kumimoji="0" lang="en-US" sz="1400" b="0" i="0" u="none" strike="noStrike" kern="1200" cap="none" spc="0" normalizeH="0" baseline="0" noProof="0" dirty="0">
                <a:ln>
                  <a:noFill/>
                </a:ln>
                <a:solidFill>
                  <a:srgbClr val="000000"/>
                </a:solidFill>
                <a:effectLst/>
                <a:uLnTx/>
                <a:uFillTx/>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related or other); 5: hospitalized, requiring any supplemental oxygen; 6: hospitalized, requiring noninvasive ventilation or use of high-flow oxygen devices; 7: hospitalized, receiving invasive mechanical ventilation or ECMO; 8: death. </a:t>
            </a:r>
          </a:p>
        </p:txBody>
      </p:sp>
      <p:grpSp>
        <p:nvGrpSpPr>
          <p:cNvPr id="15" name="Group 1">
            <a:extLst>
              <a:ext uri="{FF2B5EF4-FFF2-40B4-BE49-F238E27FC236}">
                <a16:creationId xmlns:a16="http://schemas.microsoft.com/office/drawing/2014/main" id="{EB37EB52-218C-BCA3-593A-17CC1053D274}"/>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288E4D3F-5230-82EB-0C27-AB119C2AB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73D3B658-3916-4182-6B38-A545D22C407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53232946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Baricitinib for Critically Ill Patients With COVID-19: Patient Disposition and Adverse Events</a:t>
            </a:r>
          </a:p>
        </p:txBody>
      </p:sp>
      <p:sp>
        <p:nvSpPr>
          <p:cNvPr id="10" name="Text Box 11">
            <a:extLst>
              <a:ext uri="{FF2B5EF4-FFF2-40B4-BE49-F238E27FC236}">
                <a16:creationId xmlns:a16="http://schemas.microsoft.com/office/drawing/2014/main" id="{B9535736-39F8-2C47-B280-417C542BE40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Deronde. ECCMID 2022. Abstr O0247.</a:t>
            </a:r>
          </a:p>
        </p:txBody>
      </p:sp>
      <p:graphicFrame>
        <p:nvGraphicFramePr>
          <p:cNvPr id="12" name="Group 32">
            <a:extLst>
              <a:ext uri="{FF2B5EF4-FFF2-40B4-BE49-F238E27FC236}">
                <a16:creationId xmlns:a16="http://schemas.microsoft.com/office/drawing/2014/main" id="{50A3DC60-1D89-2F4A-94CD-FEB39C3D9610}"/>
              </a:ext>
            </a:extLst>
          </p:cNvPr>
          <p:cNvGraphicFramePr>
            <a:graphicFrameLocks noGrp="1"/>
          </p:cNvGraphicFramePr>
          <p:nvPr>
            <p:extLst>
              <p:ext uri="{D42A27DB-BD31-4B8C-83A1-F6EECF244321}">
                <p14:modId xmlns:p14="http://schemas.microsoft.com/office/powerpoint/2010/main" val="3243040003"/>
              </p:ext>
            </p:extLst>
          </p:nvPr>
        </p:nvGraphicFramePr>
        <p:xfrm>
          <a:off x="720725" y="1595511"/>
          <a:ext cx="5380359" cy="2255616"/>
        </p:xfrm>
        <a:graphic>
          <a:graphicData uri="http://schemas.openxmlformats.org/drawingml/2006/table">
            <a:tbl>
              <a:tblPr/>
              <a:tblGrid>
                <a:gridCol w="2404484">
                  <a:extLst>
                    <a:ext uri="{9D8B030D-6E8A-4147-A177-3AD203B41FA5}">
                      <a16:colId xmlns:a16="http://schemas.microsoft.com/office/drawing/2014/main" val="20000"/>
                    </a:ext>
                  </a:extLst>
                </a:gridCol>
                <a:gridCol w="1640585">
                  <a:extLst>
                    <a:ext uri="{9D8B030D-6E8A-4147-A177-3AD203B41FA5}">
                      <a16:colId xmlns:a16="http://schemas.microsoft.com/office/drawing/2014/main" val="20001"/>
                    </a:ext>
                  </a:extLst>
                </a:gridCol>
                <a:gridCol w="1335290">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Disposition,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End of Therapy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At 30 Days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Step-down facility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Inpatient, floor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Inpatient, ICU</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0014717"/>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2520806"/>
                  </a:ext>
                </a:extLst>
              </a:tr>
            </a:tbl>
          </a:graphicData>
        </a:graphic>
      </p:graphicFrame>
      <p:graphicFrame>
        <p:nvGraphicFramePr>
          <p:cNvPr id="11" name="Group 32">
            <a:extLst>
              <a:ext uri="{FF2B5EF4-FFF2-40B4-BE49-F238E27FC236}">
                <a16:creationId xmlns:a16="http://schemas.microsoft.com/office/drawing/2014/main" id="{992940B5-EC50-074C-9DAE-0F9AB76A7217}"/>
              </a:ext>
            </a:extLst>
          </p:cNvPr>
          <p:cNvGraphicFramePr>
            <a:graphicFrameLocks noGrp="1"/>
          </p:cNvGraphicFramePr>
          <p:nvPr>
            <p:extLst>
              <p:ext uri="{D42A27DB-BD31-4B8C-83A1-F6EECF244321}">
                <p14:modId xmlns:p14="http://schemas.microsoft.com/office/powerpoint/2010/main" val="737837808"/>
              </p:ext>
            </p:extLst>
          </p:nvPr>
        </p:nvGraphicFramePr>
        <p:xfrm>
          <a:off x="6267289" y="1595511"/>
          <a:ext cx="5215100" cy="4206336"/>
        </p:xfrm>
        <a:graphic>
          <a:graphicData uri="http://schemas.openxmlformats.org/drawingml/2006/table">
            <a:tbl>
              <a:tblPr/>
              <a:tblGrid>
                <a:gridCol w="3288191">
                  <a:extLst>
                    <a:ext uri="{9D8B030D-6E8A-4147-A177-3AD203B41FA5}">
                      <a16:colId xmlns:a16="http://schemas.microsoft.com/office/drawing/2014/main" val="20000"/>
                    </a:ext>
                  </a:extLst>
                </a:gridCol>
                <a:gridCol w="1926909">
                  <a:extLst>
                    <a:ext uri="{9D8B030D-6E8A-4147-A177-3AD203B41FA5}">
                      <a16:colId xmlns:a16="http://schemas.microsoft.com/office/drawing/2014/main" val="200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Baricitinib (N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function,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&gt;10x ULN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&gt;10x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15 (7)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Thromboembolism on imaging,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D-dimer, µ/mL FEU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1.39 (0.78 to 2.73)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7.81 (1.9 to &gt;20)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11150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ALC, cells/µL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800 (600 to 1200)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600 (300 to 800)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800147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ANC, cells/µL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Lowest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6800 (4800 to 9525)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4850 (3800 to 7050)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2520806"/>
                  </a:ext>
                </a:extLst>
              </a:tr>
            </a:tbl>
          </a:graphicData>
        </a:graphic>
      </p:graphicFrame>
      <p:graphicFrame>
        <p:nvGraphicFramePr>
          <p:cNvPr id="13" name="Group 32">
            <a:extLst>
              <a:ext uri="{FF2B5EF4-FFF2-40B4-BE49-F238E27FC236}">
                <a16:creationId xmlns:a16="http://schemas.microsoft.com/office/drawing/2014/main" id="{765014FB-BC56-7546-ACE3-2A45C0260CE1}"/>
              </a:ext>
            </a:extLst>
          </p:cNvPr>
          <p:cNvGraphicFramePr>
            <a:graphicFrameLocks noGrp="1"/>
          </p:cNvGraphicFramePr>
          <p:nvPr>
            <p:extLst>
              <p:ext uri="{D42A27DB-BD31-4B8C-83A1-F6EECF244321}">
                <p14:modId xmlns:p14="http://schemas.microsoft.com/office/powerpoint/2010/main" val="1109972594"/>
              </p:ext>
            </p:extLst>
          </p:nvPr>
        </p:nvGraphicFramePr>
        <p:xfrm>
          <a:off x="712938" y="4027819"/>
          <a:ext cx="5377978" cy="2133632"/>
        </p:xfrm>
        <a:graphic>
          <a:graphicData uri="http://schemas.openxmlformats.org/drawingml/2006/table">
            <a:tbl>
              <a:tblPr/>
              <a:tblGrid>
                <a:gridCol w="3304917">
                  <a:extLst>
                    <a:ext uri="{9D8B030D-6E8A-4147-A177-3AD203B41FA5}">
                      <a16:colId xmlns:a16="http://schemas.microsoft.com/office/drawing/2014/main" val="20000"/>
                    </a:ext>
                  </a:extLst>
                </a:gridCol>
                <a:gridCol w="2073061">
                  <a:extLst>
                    <a:ext uri="{9D8B030D-6E8A-4147-A177-3AD203B41FA5}">
                      <a16:colId xmlns:a16="http://schemas.microsoft.com/office/drawing/2014/main" val="20001"/>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Adverse Events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Baricitinib (N = 207)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Bacteremia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Bacterial 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Urinary tract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Fungemia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Possible pulmonary aspergillosis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34 (16)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 (7)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 (8)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 (5)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grpSp>
        <p:nvGrpSpPr>
          <p:cNvPr id="17" name="Group 1">
            <a:extLst>
              <a:ext uri="{FF2B5EF4-FFF2-40B4-BE49-F238E27FC236}">
                <a16:creationId xmlns:a16="http://schemas.microsoft.com/office/drawing/2014/main" id="{E255B027-7E62-608D-D6A9-D85B577F7ED6}"/>
              </a:ext>
            </a:extLst>
          </p:cNvPr>
          <p:cNvGrpSpPr>
            <a:grpSpLocks/>
          </p:cNvGrpSpPr>
          <p:nvPr/>
        </p:nvGrpSpPr>
        <p:grpSpPr bwMode="auto">
          <a:xfrm>
            <a:off x="9392911" y="6213768"/>
            <a:ext cx="2488502" cy="449064"/>
            <a:chOff x="9602074" y="3550251"/>
            <a:chExt cx="2488502" cy="449257"/>
          </a:xfrm>
        </p:grpSpPr>
        <p:pic>
          <p:nvPicPr>
            <p:cNvPr id="18" name="Picture 17">
              <a:extLst>
                <a:ext uri="{FF2B5EF4-FFF2-40B4-BE49-F238E27FC236}">
                  <a16:creationId xmlns:a16="http://schemas.microsoft.com/office/drawing/2014/main" id="{58F8961B-759F-D6EE-3FFD-9C3E4751FC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19" name="Rectangle 8">
              <a:extLst>
                <a:ext uri="{FF2B5EF4-FFF2-40B4-BE49-F238E27FC236}">
                  <a16:creationId xmlns:a16="http://schemas.microsoft.com/office/drawing/2014/main" id="{A881D774-0A3A-24C8-70ED-A59174F1D5B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842353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IL-6R Inhibitors</a:t>
            </a:r>
          </a:p>
        </p:txBody>
      </p:sp>
    </p:spTree>
    <p:extLst>
      <p:ext uri="{BB962C8B-B14F-4D97-AF65-F5344CB8AC3E}">
        <p14:creationId xmlns:p14="http://schemas.microsoft.com/office/powerpoint/2010/main" val="173208094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4DB4EE1-FB61-40EE-B1D7-8B9F798C6292}"/>
              </a:ext>
            </a:extLst>
          </p:cNvPr>
          <p:cNvSpPr/>
          <p:nvPr/>
        </p:nvSpPr>
        <p:spPr bwMode="auto">
          <a:xfrm>
            <a:off x="2173234" y="3697816"/>
            <a:ext cx="3919538" cy="2315383"/>
          </a:xfrm>
          <a:prstGeom prst="rect">
            <a:avLst/>
          </a:prstGeom>
          <a:gradFill flip="none" rotWithShape="1">
            <a:gsLst>
              <a:gs pos="0">
                <a:schemeClr val="accent3">
                  <a:alpha val="50000"/>
                </a:schemeClr>
              </a:gs>
              <a:gs pos="100000">
                <a:schemeClr val="tx1"/>
              </a:gs>
            </a:gsLst>
            <a:lin ang="16200000" scaled="1"/>
            <a:tileRect/>
          </a:gra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D7F75FC0-2BFE-45E2-8E0D-4DDF45437649}"/>
              </a:ext>
            </a:extLst>
          </p:cNvPr>
          <p:cNvSpPr/>
          <p:nvPr/>
        </p:nvSpPr>
        <p:spPr bwMode="auto">
          <a:xfrm>
            <a:off x="6092299" y="3697816"/>
            <a:ext cx="3919538" cy="2315383"/>
          </a:xfrm>
          <a:prstGeom prst="rect">
            <a:avLst/>
          </a:prstGeom>
          <a:gradFill flip="none" rotWithShape="1">
            <a:gsLst>
              <a:gs pos="0">
                <a:schemeClr val="accent1">
                  <a:alpha val="50000"/>
                </a:schemeClr>
              </a:gs>
              <a:gs pos="100000">
                <a:schemeClr val="tx1"/>
              </a:gs>
            </a:gsLst>
            <a:lin ang="16200000" scaled="1"/>
            <a:tileRect/>
          </a:gra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cxnSp>
        <p:nvCxnSpPr>
          <p:cNvPr id="36" name="Straight Connector 35">
            <a:extLst>
              <a:ext uri="{FF2B5EF4-FFF2-40B4-BE49-F238E27FC236}">
                <a16:creationId xmlns:a16="http://schemas.microsoft.com/office/drawing/2014/main" id="{6D8CA8B8-A456-4F74-A229-FC0D412518CB}"/>
              </a:ext>
            </a:extLst>
          </p:cNvPr>
          <p:cNvCxnSpPr/>
          <p:nvPr/>
        </p:nvCxnSpPr>
        <p:spPr bwMode="auto">
          <a:xfrm>
            <a:off x="2195459" y="3698229"/>
            <a:ext cx="7794625" cy="28360"/>
          </a:xfrm>
          <a:prstGeom prst="line">
            <a:avLst/>
          </a:prstGeom>
          <a:noFill/>
          <a:ln w="38100" cap="flat" cmpd="sng" algn="ctr">
            <a:solidFill>
              <a:schemeClr val="tx2"/>
            </a:solidFill>
            <a:prstDash val="solid"/>
            <a:round/>
            <a:headEnd type="none" w="med" len="med"/>
            <a:tailEnd type="none" w="med" len="med"/>
          </a:ln>
          <a:effectLst/>
        </p:spPr>
      </p:cxnSp>
      <p:grpSp>
        <p:nvGrpSpPr>
          <p:cNvPr id="110" name="Group 109">
            <a:extLst>
              <a:ext uri="{FF2B5EF4-FFF2-40B4-BE49-F238E27FC236}">
                <a16:creationId xmlns:a16="http://schemas.microsoft.com/office/drawing/2014/main" id="{BDA7EB7D-C2CE-4105-9957-6B422D36EFD2}"/>
              </a:ext>
            </a:extLst>
          </p:cNvPr>
          <p:cNvGrpSpPr/>
          <p:nvPr/>
        </p:nvGrpSpPr>
        <p:grpSpPr>
          <a:xfrm rot="1836686">
            <a:off x="9096171" y="2376678"/>
            <a:ext cx="250257" cy="654784"/>
            <a:chOff x="1263171" y="3458583"/>
            <a:chExt cx="250257" cy="654784"/>
          </a:xfrm>
        </p:grpSpPr>
        <p:grpSp>
          <p:nvGrpSpPr>
            <p:cNvPr id="111" name="Group 110">
              <a:extLst>
                <a:ext uri="{FF2B5EF4-FFF2-40B4-BE49-F238E27FC236}">
                  <a16:creationId xmlns:a16="http://schemas.microsoft.com/office/drawing/2014/main" id="{0D0F8CBE-3723-4C8A-916E-E66E2F561B0C}"/>
                </a:ext>
              </a:extLst>
            </p:cNvPr>
            <p:cNvGrpSpPr/>
            <p:nvPr/>
          </p:nvGrpSpPr>
          <p:grpSpPr>
            <a:xfrm>
              <a:off x="1263171" y="3535876"/>
              <a:ext cx="250257" cy="577491"/>
              <a:chOff x="1263171" y="3535876"/>
              <a:chExt cx="250257" cy="577491"/>
            </a:xfrm>
          </p:grpSpPr>
          <p:sp>
            <p:nvSpPr>
              <p:cNvPr id="113" name="Flowchart: Off-page Connector 112">
                <a:extLst>
                  <a:ext uri="{FF2B5EF4-FFF2-40B4-BE49-F238E27FC236}">
                    <a16:creationId xmlns:a16="http://schemas.microsoft.com/office/drawing/2014/main" id="{52E2F60D-37A3-46A3-BCFE-52AD035F9AB3}"/>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14" name="Rectangle 113">
                <a:extLst>
                  <a:ext uri="{FF2B5EF4-FFF2-40B4-BE49-F238E27FC236}">
                    <a16:creationId xmlns:a16="http://schemas.microsoft.com/office/drawing/2014/main" id="{ED124A57-9460-4300-9364-1A78BB337FCF}"/>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112" name="Flowchart: Off-page Connector 111">
              <a:extLst>
                <a:ext uri="{FF2B5EF4-FFF2-40B4-BE49-F238E27FC236}">
                  <a16:creationId xmlns:a16="http://schemas.microsoft.com/office/drawing/2014/main" id="{3F84D2C4-8D88-4343-93DA-7DFEB929B072}"/>
                </a:ext>
              </a:extLst>
            </p:cNvPr>
            <p:cNvSpPr/>
            <p:nvPr/>
          </p:nvSpPr>
          <p:spPr bwMode="auto">
            <a:xfrm>
              <a:off x="1310576" y="3458583"/>
              <a:ext cx="155448" cy="274320"/>
            </a:xfrm>
            <a:prstGeom prst="flowChartOffpageConnector">
              <a:avLst/>
            </a:prstGeom>
            <a:solidFill>
              <a:schemeClr val="tx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05" name="Group 104">
            <a:extLst>
              <a:ext uri="{FF2B5EF4-FFF2-40B4-BE49-F238E27FC236}">
                <a16:creationId xmlns:a16="http://schemas.microsoft.com/office/drawing/2014/main" id="{359916DD-7287-47F8-90FC-3E134468B7F2}"/>
              </a:ext>
            </a:extLst>
          </p:cNvPr>
          <p:cNvGrpSpPr/>
          <p:nvPr/>
        </p:nvGrpSpPr>
        <p:grpSpPr>
          <a:xfrm rot="20363264">
            <a:off x="8500636" y="2639242"/>
            <a:ext cx="250257" cy="654784"/>
            <a:chOff x="1263171" y="3458583"/>
            <a:chExt cx="250257" cy="654784"/>
          </a:xfrm>
        </p:grpSpPr>
        <p:grpSp>
          <p:nvGrpSpPr>
            <p:cNvPr id="106" name="Group 105">
              <a:extLst>
                <a:ext uri="{FF2B5EF4-FFF2-40B4-BE49-F238E27FC236}">
                  <a16:creationId xmlns:a16="http://schemas.microsoft.com/office/drawing/2014/main" id="{1F74AEF0-37AD-498C-8566-206A5DA7D99C}"/>
                </a:ext>
              </a:extLst>
            </p:cNvPr>
            <p:cNvGrpSpPr/>
            <p:nvPr/>
          </p:nvGrpSpPr>
          <p:grpSpPr>
            <a:xfrm>
              <a:off x="1263171" y="3535876"/>
              <a:ext cx="250257" cy="577491"/>
              <a:chOff x="1263171" y="3535876"/>
              <a:chExt cx="250257" cy="577491"/>
            </a:xfrm>
          </p:grpSpPr>
          <p:sp>
            <p:nvSpPr>
              <p:cNvPr id="108" name="Flowchart: Off-page Connector 107">
                <a:extLst>
                  <a:ext uri="{FF2B5EF4-FFF2-40B4-BE49-F238E27FC236}">
                    <a16:creationId xmlns:a16="http://schemas.microsoft.com/office/drawing/2014/main" id="{8DFEC24F-BE4D-4FB7-8088-8832EFA40BC1}"/>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09" name="Rectangle 108">
                <a:extLst>
                  <a:ext uri="{FF2B5EF4-FFF2-40B4-BE49-F238E27FC236}">
                    <a16:creationId xmlns:a16="http://schemas.microsoft.com/office/drawing/2014/main" id="{110F59EA-D2A7-4758-9ECF-F084C7A0E542}"/>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107" name="Flowchart: Off-page Connector 106">
              <a:extLst>
                <a:ext uri="{FF2B5EF4-FFF2-40B4-BE49-F238E27FC236}">
                  <a16:creationId xmlns:a16="http://schemas.microsoft.com/office/drawing/2014/main" id="{3C850B1C-A6CD-4B00-8E2B-9EE7465C1EA8}"/>
                </a:ext>
              </a:extLst>
            </p:cNvPr>
            <p:cNvSpPr/>
            <p:nvPr/>
          </p:nvSpPr>
          <p:spPr bwMode="auto">
            <a:xfrm>
              <a:off x="1310576" y="3458583"/>
              <a:ext cx="155448" cy="274320"/>
            </a:xfrm>
            <a:prstGeom prst="flowChartOffpageConnector">
              <a:avLst/>
            </a:prstGeom>
            <a:solidFill>
              <a:schemeClr val="tx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90" name="Group 89">
            <a:extLst>
              <a:ext uri="{FF2B5EF4-FFF2-40B4-BE49-F238E27FC236}">
                <a16:creationId xmlns:a16="http://schemas.microsoft.com/office/drawing/2014/main" id="{4F35CA2C-346E-48E8-A0BA-995516F64177}"/>
              </a:ext>
            </a:extLst>
          </p:cNvPr>
          <p:cNvGrpSpPr/>
          <p:nvPr/>
        </p:nvGrpSpPr>
        <p:grpSpPr>
          <a:xfrm rot="19619583">
            <a:off x="4479988" y="2325287"/>
            <a:ext cx="250257" cy="654784"/>
            <a:chOff x="1263171" y="3458583"/>
            <a:chExt cx="250257" cy="654784"/>
          </a:xfrm>
        </p:grpSpPr>
        <p:grpSp>
          <p:nvGrpSpPr>
            <p:cNvPr id="91" name="Group 90">
              <a:extLst>
                <a:ext uri="{FF2B5EF4-FFF2-40B4-BE49-F238E27FC236}">
                  <a16:creationId xmlns:a16="http://schemas.microsoft.com/office/drawing/2014/main" id="{3DAB25D9-A1D3-45BB-AC13-DA155211F3F6}"/>
                </a:ext>
              </a:extLst>
            </p:cNvPr>
            <p:cNvGrpSpPr/>
            <p:nvPr/>
          </p:nvGrpSpPr>
          <p:grpSpPr>
            <a:xfrm>
              <a:off x="1263171" y="3535876"/>
              <a:ext cx="250257" cy="577491"/>
              <a:chOff x="1263171" y="3535876"/>
              <a:chExt cx="250257" cy="577491"/>
            </a:xfrm>
          </p:grpSpPr>
          <p:sp>
            <p:nvSpPr>
              <p:cNvPr id="93" name="Flowchart: Off-page Connector 92">
                <a:extLst>
                  <a:ext uri="{FF2B5EF4-FFF2-40B4-BE49-F238E27FC236}">
                    <a16:creationId xmlns:a16="http://schemas.microsoft.com/office/drawing/2014/main" id="{17558181-4A25-4500-B1B8-73FF87793F37}"/>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94" name="Rectangle 93">
                <a:extLst>
                  <a:ext uri="{FF2B5EF4-FFF2-40B4-BE49-F238E27FC236}">
                    <a16:creationId xmlns:a16="http://schemas.microsoft.com/office/drawing/2014/main" id="{0E19D14F-1601-401D-AA53-9E89308E9348}"/>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92" name="Flowchart: Off-page Connector 91">
              <a:extLst>
                <a:ext uri="{FF2B5EF4-FFF2-40B4-BE49-F238E27FC236}">
                  <a16:creationId xmlns:a16="http://schemas.microsoft.com/office/drawing/2014/main" id="{1AC7E1E7-8BDE-47BB-895F-065AD36B71F4}"/>
                </a:ext>
              </a:extLst>
            </p:cNvPr>
            <p:cNvSpPr/>
            <p:nvPr/>
          </p:nvSpPr>
          <p:spPr bwMode="auto">
            <a:xfrm>
              <a:off x="1310576" y="3458583"/>
              <a:ext cx="155448" cy="274320"/>
            </a:xfrm>
            <a:prstGeom prst="flowChartOffpageConnector">
              <a:avLst/>
            </a:prstGeom>
            <a:solidFill>
              <a:schemeClr val="tx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85" name="Group 84">
            <a:extLst>
              <a:ext uri="{FF2B5EF4-FFF2-40B4-BE49-F238E27FC236}">
                <a16:creationId xmlns:a16="http://schemas.microsoft.com/office/drawing/2014/main" id="{8B19710B-5984-4897-9781-3E6A34D6DD1E}"/>
              </a:ext>
            </a:extLst>
          </p:cNvPr>
          <p:cNvGrpSpPr/>
          <p:nvPr/>
        </p:nvGrpSpPr>
        <p:grpSpPr>
          <a:xfrm rot="2344540">
            <a:off x="5095910" y="2066432"/>
            <a:ext cx="250257" cy="654784"/>
            <a:chOff x="1263171" y="3458583"/>
            <a:chExt cx="250257" cy="654784"/>
          </a:xfrm>
        </p:grpSpPr>
        <p:grpSp>
          <p:nvGrpSpPr>
            <p:cNvPr id="86" name="Group 85">
              <a:extLst>
                <a:ext uri="{FF2B5EF4-FFF2-40B4-BE49-F238E27FC236}">
                  <a16:creationId xmlns:a16="http://schemas.microsoft.com/office/drawing/2014/main" id="{BC8353EA-A961-42A1-B92C-A38156E63ED0}"/>
                </a:ext>
              </a:extLst>
            </p:cNvPr>
            <p:cNvGrpSpPr/>
            <p:nvPr/>
          </p:nvGrpSpPr>
          <p:grpSpPr>
            <a:xfrm>
              <a:off x="1263171" y="3535876"/>
              <a:ext cx="250257" cy="577491"/>
              <a:chOff x="1263171" y="3535876"/>
              <a:chExt cx="250257" cy="577491"/>
            </a:xfrm>
          </p:grpSpPr>
          <p:sp>
            <p:nvSpPr>
              <p:cNvPr id="88" name="Flowchart: Off-page Connector 87">
                <a:extLst>
                  <a:ext uri="{FF2B5EF4-FFF2-40B4-BE49-F238E27FC236}">
                    <a16:creationId xmlns:a16="http://schemas.microsoft.com/office/drawing/2014/main" id="{0B9A9C54-A034-4DE5-9524-BA28868814FC}"/>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C74142A7-6F16-4312-9E18-99DE595F7416}"/>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87" name="Flowchart: Off-page Connector 86">
              <a:extLst>
                <a:ext uri="{FF2B5EF4-FFF2-40B4-BE49-F238E27FC236}">
                  <a16:creationId xmlns:a16="http://schemas.microsoft.com/office/drawing/2014/main" id="{5EB52D1C-200A-4F5E-8B95-CECDC4CE79D4}"/>
                </a:ext>
              </a:extLst>
            </p:cNvPr>
            <p:cNvSpPr/>
            <p:nvPr/>
          </p:nvSpPr>
          <p:spPr bwMode="auto">
            <a:xfrm>
              <a:off x="1310576" y="3458583"/>
              <a:ext cx="155448" cy="274320"/>
            </a:xfrm>
            <a:prstGeom prst="flowChartOffpageConnector">
              <a:avLst/>
            </a:prstGeom>
            <a:solidFill>
              <a:schemeClr val="tx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id="{0B5EF952-888D-4ABE-BA62-99D5C0667B3F}"/>
              </a:ext>
            </a:extLst>
          </p:cNvPr>
          <p:cNvSpPr>
            <a:spLocks noGrp="1"/>
          </p:cNvSpPr>
          <p:nvPr>
            <p:ph type="title"/>
          </p:nvPr>
        </p:nvSpPr>
        <p:spPr/>
        <p:txBody>
          <a:bodyPr/>
          <a:lstStyle/>
          <a:p>
            <a:r>
              <a:rPr lang="en-US" dirty="0"/>
              <a:t>Anti–IL-6 Receptor Antibodies</a:t>
            </a:r>
          </a:p>
        </p:txBody>
      </p:sp>
      <p:sp>
        <p:nvSpPr>
          <p:cNvPr id="4" name="TextBox 3">
            <a:extLst>
              <a:ext uri="{FF2B5EF4-FFF2-40B4-BE49-F238E27FC236}">
                <a16:creationId xmlns:a16="http://schemas.microsoft.com/office/drawing/2014/main" id="{B666BB34-661A-4F5C-B967-9620C6414C00}"/>
              </a:ext>
            </a:extLst>
          </p:cNvPr>
          <p:cNvSpPr txBox="1"/>
          <p:nvPr/>
        </p:nvSpPr>
        <p:spPr bwMode="auto">
          <a:xfrm>
            <a:off x="6523585" y="1493175"/>
            <a:ext cx="362243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2000" b="1" dirty="0">
                <a:solidFill>
                  <a:srgbClr val="E1471D"/>
                </a:solidFill>
                <a:latin typeface="Calibri" panose="020F0502020204030204" pitchFamily="34" charset="0"/>
                <a:cs typeface="Arial" panose="020B0604020202020204" pitchFamily="34" charset="0"/>
              </a:rPr>
              <a:t>Anti–IL-6 receptor antibodies</a:t>
            </a:r>
          </a:p>
        </p:txBody>
      </p:sp>
      <p:sp>
        <p:nvSpPr>
          <p:cNvPr id="6" name="Text Box 11">
            <a:extLst>
              <a:ext uri="{FF2B5EF4-FFF2-40B4-BE49-F238E27FC236}">
                <a16:creationId xmlns:a16="http://schemas.microsoft.com/office/drawing/2014/main" id="{7ABFD1EE-2E35-4A27-92D1-B74450DA77E0}"/>
              </a:ext>
            </a:extLst>
          </p:cNvPr>
          <p:cNvSpPr txBox="1">
            <a:spLocks noChangeArrowheads="1"/>
          </p:cNvSpPr>
          <p:nvPr/>
        </p:nvSpPr>
        <p:spPr bwMode="auto">
          <a:xfrm>
            <a:off x="399438" y="637934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FontTx/>
              <a:buNone/>
              <a:defRPr/>
            </a:pPr>
            <a:r>
              <a:rPr lang="it-IT" altLang="en-US" sz="1200" dirty="0">
                <a:solidFill>
                  <a:srgbClr val="455560"/>
                </a:solidFill>
                <a:latin typeface="Calibri" panose="020F0502020204030204" pitchFamily="34" charset="0"/>
                <a:cs typeface="Calibri" panose="020F0502020204030204" pitchFamily="34" charset="0"/>
              </a:rPr>
              <a:t>Fu. J Translational Medicine. 2020;18:164.</a:t>
            </a:r>
          </a:p>
        </p:txBody>
      </p:sp>
      <p:grpSp>
        <p:nvGrpSpPr>
          <p:cNvPr id="7" name="Group 1">
            <a:extLst>
              <a:ext uri="{FF2B5EF4-FFF2-40B4-BE49-F238E27FC236}">
                <a16:creationId xmlns:a16="http://schemas.microsoft.com/office/drawing/2014/main" id="{B21CDC10-E174-499A-96C2-53B05EFAEBD6}"/>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71ABBBD7-F093-443D-9241-ED2BE0D37A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C2E098E7-7D0B-42DF-ADAB-7F47D659DBC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3"/>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3" name="TextBox 2">
            <a:extLst>
              <a:ext uri="{FF2B5EF4-FFF2-40B4-BE49-F238E27FC236}">
                <a16:creationId xmlns:a16="http://schemas.microsoft.com/office/drawing/2014/main" id="{C67EFB6C-01B4-4FD7-97D3-29308CF35F07}"/>
              </a:ext>
            </a:extLst>
          </p:cNvPr>
          <p:cNvSpPr txBox="1"/>
          <p:nvPr/>
        </p:nvSpPr>
        <p:spPr bwMode="auto">
          <a:xfrm>
            <a:off x="2688175" y="5422161"/>
            <a:ext cx="2661396" cy="400110"/>
          </a:xfrm>
          <a:prstGeom prst="rect">
            <a:avLst/>
          </a:prstGeom>
          <a:noFill/>
          <a:ln>
            <a:solidFill>
              <a:schemeClr val="accent3"/>
            </a:solidFill>
          </a:ln>
          <a:extLst>
            <a:ext uri="{909E8E84-426E-40dd-AFC4-6F175D3DCCD1}">
              <a14:hiddenFill xmlns:a14="http://schemas.microsoft.com/office/drawing/2010/main" xmlns="">
                <a:solidFill>
                  <a:srgbClr val="FFFFFF"/>
                </a:solidFill>
              </a14:hiddenFill>
            </a:ext>
          </a:extLst>
        </p:spPr>
        <p:txBody>
          <a:bodyPr wrap="square" rtlCol="0">
            <a:spAutoFit/>
          </a:bodyPr>
          <a:lstStyle/>
          <a:p>
            <a:pPr algn="ctr" eaLnBrk="0" fontAlgn="base" hangingPunct="0">
              <a:spcBef>
                <a:spcPct val="50000"/>
              </a:spcBef>
              <a:spcAft>
                <a:spcPct val="0"/>
              </a:spcAft>
              <a:defRPr/>
            </a:pPr>
            <a:r>
              <a:rPr lang="en-US" sz="2000" b="1" dirty="0">
                <a:solidFill>
                  <a:srgbClr val="E1471D"/>
                </a:solidFill>
                <a:latin typeface="Calibri" panose="020F0502020204030204" pitchFamily="34" charset="0"/>
                <a:cs typeface="Arial" panose="020B0604020202020204" pitchFamily="34" charset="0"/>
              </a:rPr>
              <a:t>Inflammatory storm</a:t>
            </a:r>
          </a:p>
        </p:txBody>
      </p:sp>
      <p:sp>
        <p:nvSpPr>
          <p:cNvPr id="5" name="TextBox 4">
            <a:extLst>
              <a:ext uri="{FF2B5EF4-FFF2-40B4-BE49-F238E27FC236}">
                <a16:creationId xmlns:a16="http://schemas.microsoft.com/office/drawing/2014/main" id="{1817DCD2-6039-49C0-B3A1-F76C70D5967C}"/>
              </a:ext>
            </a:extLst>
          </p:cNvPr>
          <p:cNvSpPr txBox="1"/>
          <p:nvPr/>
        </p:nvSpPr>
        <p:spPr bwMode="auto">
          <a:xfrm>
            <a:off x="3387504" y="1494513"/>
            <a:ext cx="268304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2000" b="1" dirty="0">
                <a:solidFill>
                  <a:srgbClr val="000000"/>
                </a:solidFill>
                <a:latin typeface="Calibri" panose="020F0502020204030204" pitchFamily="34" charset="0"/>
                <a:cs typeface="Arial" panose="020B0604020202020204" pitchFamily="34" charset="0"/>
              </a:rPr>
              <a:t>Soluble IL-6 receptor</a:t>
            </a:r>
          </a:p>
        </p:txBody>
      </p:sp>
      <p:sp>
        <p:nvSpPr>
          <p:cNvPr id="12" name="TextBox 11">
            <a:extLst>
              <a:ext uri="{FF2B5EF4-FFF2-40B4-BE49-F238E27FC236}">
                <a16:creationId xmlns:a16="http://schemas.microsoft.com/office/drawing/2014/main" id="{DF4C23A4-00CE-41CA-AB66-4646CED16314}"/>
              </a:ext>
            </a:extLst>
          </p:cNvPr>
          <p:cNvSpPr txBox="1"/>
          <p:nvPr/>
        </p:nvSpPr>
        <p:spPr bwMode="auto">
          <a:xfrm>
            <a:off x="2045983" y="1851043"/>
            <a:ext cx="268304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2000" b="1" dirty="0">
                <a:solidFill>
                  <a:srgbClr val="000000"/>
                </a:solidFill>
                <a:latin typeface="Calibri" panose="020F0502020204030204" pitchFamily="34" charset="0"/>
                <a:cs typeface="Arial" panose="020B0604020202020204" pitchFamily="34" charset="0"/>
              </a:rPr>
              <a:t>IL-6</a:t>
            </a:r>
          </a:p>
        </p:txBody>
      </p:sp>
      <p:sp>
        <p:nvSpPr>
          <p:cNvPr id="14" name="TextBox 13">
            <a:extLst>
              <a:ext uri="{FF2B5EF4-FFF2-40B4-BE49-F238E27FC236}">
                <a16:creationId xmlns:a16="http://schemas.microsoft.com/office/drawing/2014/main" id="{C1EBC82D-C999-4325-90D1-EEAE8F6E1436}"/>
              </a:ext>
            </a:extLst>
          </p:cNvPr>
          <p:cNvSpPr txBox="1"/>
          <p:nvPr/>
        </p:nvSpPr>
        <p:spPr bwMode="auto">
          <a:xfrm>
            <a:off x="3463557" y="4282946"/>
            <a:ext cx="111063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2000" b="1" dirty="0">
                <a:solidFill>
                  <a:srgbClr val="000000"/>
                </a:solidFill>
                <a:latin typeface="Calibri" panose="020F0502020204030204" pitchFamily="34" charset="0"/>
                <a:cs typeface="Arial" panose="020B0604020202020204" pitchFamily="34" charset="0"/>
              </a:rPr>
              <a:t>gp130</a:t>
            </a:r>
          </a:p>
        </p:txBody>
      </p:sp>
      <p:sp>
        <p:nvSpPr>
          <p:cNvPr id="16" name="TextBox 15">
            <a:extLst>
              <a:ext uri="{FF2B5EF4-FFF2-40B4-BE49-F238E27FC236}">
                <a16:creationId xmlns:a16="http://schemas.microsoft.com/office/drawing/2014/main" id="{E3CFAA77-D705-4645-8172-A78C24C97578}"/>
              </a:ext>
            </a:extLst>
          </p:cNvPr>
          <p:cNvSpPr txBox="1"/>
          <p:nvPr/>
        </p:nvSpPr>
        <p:spPr bwMode="auto">
          <a:xfrm>
            <a:off x="2688175" y="4776235"/>
            <a:ext cx="2661396" cy="400110"/>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txBody>
          <a:bodyPr wrap="square" rtlCol="0">
            <a:spAutoFit/>
          </a:bodyPr>
          <a:lstStyle/>
          <a:p>
            <a:pPr algn="ctr" eaLnBrk="0" fontAlgn="base" hangingPunct="0">
              <a:spcBef>
                <a:spcPct val="50000"/>
              </a:spcBef>
              <a:spcAft>
                <a:spcPct val="0"/>
              </a:spcAft>
              <a:defRPr/>
            </a:pPr>
            <a:r>
              <a:rPr lang="en-US" sz="2000" b="1" dirty="0">
                <a:solidFill>
                  <a:srgbClr val="000000"/>
                </a:solidFill>
                <a:latin typeface="Calibri" panose="020F0502020204030204" pitchFamily="34" charset="0"/>
                <a:cs typeface="Arial" panose="020B0604020202020204" pitchFamily="34" charset="0"/>
              </a:rPr>
              <a:t>Signal transduction</a:t>
            </a:r>
          </a:p>
        </p:txBody>
      </p:sp>
      <p:sp>
        <p:nvSpPr>
          <p:cNvPr id="18" name="TextBox 17">
            <a:extLst>
              <a:ext uri="{FF2B5EF4-FFF2-40B4-BE49-F238E27FC236}">
                <a16:creationId xmlns:a16="http://schemas.microsoft.com/office/drawing/2014/main" id="{7B689D39-44E8-4268-AA5C-86F61CF1D6F9}"/>
              </a:ext>
            </a:extLst>
          </p:cNvPr>
          <p:cNvSpPr txBox="1"/>
          <p:nvPr/>
        </p:nvSpPr>
        <p:spPr bwMode="auto">
          <a:xfrm>
            <a:off x="6376267" y="5422161"/>
            <a:ext cx="3418583" cy="400110"/>
          </a:xfrm>
          <a:prstGeom prst="rect">
            <a:avLst/>
          </a:prstGeom>
          <a:noFill/>
          <a:ln>
            <a:solidFill>
              <a:schemeClr val="accent1"/>
            </a:solidFill>
          </a:ln>
          <a:extLst>
            <a:ext uri="{909E8E84-426E-40dd-AFC4-6F175D3DCCD1}">
              <a14:hiddenFill xmlns:a14="http://schemas.microsoft.com/office/drawing/2010/main" xmlns="">
                <a:solidFill>
                  <a:srgbClr val="FFFFFF"/>
                </a:solidFill>
              </a14:hiddenFill>
            </a:ext>
          </a:extLst>
        </p:spPr>
        <p:txBody>
          <a:bodyPr wrap="square" rtlCol="0">
            <a:spAutoFit/>
          </a:bodyPr>
          <a:lstStyle/>
          <a:p>
            <a:pPr algn="ctr" eaLnBrk="0" fontAlgn="base" hangingPunct="0">
              <a:spcBef>
                <a:spcPct val="50000"/>
              </a:spcBef>
              <a:spcAft>
                <a:spcPct val="0"/>
              </a:spcAft>
              <a:defRPr/>
            </a:pPr>
            <a:r>
              <a:rPr lang="en-US" sz="2000" b="1" dirty="0">
                <a:solidFill>
                  <a:srgbClr val="015873"/>
                </a:solidFill>
                <a:latin typeface="Calibri" panose="020F0502020204030204" pitchFamily="34" charset="0"/>
                <a:cs typeface="Arial" panose="020B0604020202020204" pitchFamily="34" charset="0"/>
              </a:rPr>
              <a:t>Calm inflammatory storm</a:t>
            </a:r>
          </a:p>
        </p:txBody>
      </p:sp>
      <p:sp>
        <p:nvSpPr>
          <p:cNvPr id="20" name="TextBox 19">
            <a:extLst>
              <a:ext uri="{FF2B5EF4-FFF2-40B4-BE49-F238E27FC236}">
                <a16:creationId xmlns:a16="http://schemas.microsoft.com/office/drawing/2014/main" id="{1C5FEC41-CF99-410A-8A83-36B977C08E46}"/>
              </a:ext>
            </a:extLst>
          </p:cNvPr>
          <p:cNvSpPr txBox="1"/>
          <p:nvPr/>
        </p:nvSpPr>
        <p:spPr bwMode="auto">
          <a:xfrm>
            <a:off x="6376267" y="4776235"/>
            <a:ext cx="3418583" cy="400110"/>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txBody>
          <a:bodyPr wrap="square" rtlCol="0">
            <a:spAutoFit/>
          </a:bodyPr>
          <a:lstStyle/>
          <a:p>
            <a:pPr algn="ctr" eaLnBrk="0" fontAlgn="base" hangingPunct="0">
              <a:spcBef>
                <a:spcPct val="50000"/>
              </a:spcBef>
              <a:spcAft>
                <a:spcPct val="0"/>
              </a:spcAft>
              <a:defRPr/>
            </a:pPr>
            <a:r>
              <a:rPr lang="en-US" sz="2000" b="1" dirty="0">
                <a:solidFill>
                  <a:srgbClr val="000000"/>
                </a:solidFill>
                <a:latin typeface="Calibri" panose="020F0502020204030204" pitchFamily="34" charset="0"/>
                <a:cs typeface="Arial" panose="020B0604020202020204" pitchFamily="34" charset="0"/>
              </a:rPr>
              <a:t>Blocking signal transduction</a:t>
            </a:r>
          </a:p>
        </p:txBody>
      </p:sp>
      <p:cxnSp>
        <p:nvCxnSpPr>
          <p:cNvPr id="25" name="Straight Arrow Connector 24">
            <a:extLst>
              <a:ext uri="{FF2B5EF4-FFF2-40B4-BE49-F238E27FC236}">
                <a16:creationId xmlns:a16="http://schemas.microsoft.com/office/drawing/2014/main" id="{56440D92-E4D8-404F-BCB1-7F95DC08401B}"/>
              </a:ext>
            </a:extLst>
          </p:cNvPr>
          <p:cNvCxnSpPr>
            <a:cxnSpLocks/>
          </p:cNvCxnSpPr>
          <p:nvPr/>
        </p:nvCxnSpPr>
        <p:spPr bwMode="auto">
          <a:xfrm>
            <a:off x="4018873" y="5176345"/>
            <a:ext cx="0" cy="245816"/>
          </a:xfrm>
          <a:prstGeom prst="straightConnector1">
            <a:avLst/>
          </a:prstGeom>
          <a:noFill/>
          <a:ln w="38100" cap="flat" cmpd="sng" algn="ctr">
            <a:solidFill>
              <a:schemeClr val="accent3"/>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D1000A3F-E73C-456C-A33F-7A63CEEBB9DB}"/>
              </a:ext>
            </a:extLst>
          </p:cNvPr>
          <p:cNvCxnSpPr>
            <a:cxnSpLocks/>
          </p:cNvCxnSpPr>
          <p:nvPr/>
        </p:nvCxnSpPr>
        <p:spPr bwMode="auto">
          <a:xfrm>
            <a:off x="8085558" y="5176345"/>
            <a:ext cx="0" cy="245816"/>
          </a:xfrm>
          <a:prstGeom prst="straightConnector1">
            <a:avLst/>
          </a:prstGeom>
          <a:noFill/>
          <a:ln w="38100" cap="flat" cmpd="sng" algn="ctr">
            <a:solidFill>
              <a:schemeClr val="accent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1AA641E4-027D-480D-8145-335D647D5053}"/>
              </a:ext>
            </a:extLst>
          </p:cNvPr>
          <p:cNvCxnSpPr>
            <a:cxnSpLocks/>
          </p:cNvCxnSpPr>
          <p:nvPr/>
        </p:nvCxnSpPr>
        <p:spPr bwMode="auto">
          <a:xfrm>
            <a:off x="3280139" y="4114206"/>
            <a:ext cx="0" cy="623529"/>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2998C719-D181-4EE2-B077-057E41E943E6}"/>
              </a:ext>
            </a:extLst>
          </p:cNvPr>
          <p:cNvCxnSpPr>
            <a:cxnSpLocks/>
          </p:cNvCxnSpPr>
          <p:nvPr/>
        </p:nvCxnSpPr>
        <p:spPr bwMode="auto">
          <a:xfrm>
            <a:off x="4729025" y="4114206"/>
            <a:ext cx="0" cy="623529"/>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BEBA0EC2-B509-4F32-B62D-A0B871755D2A}"/>
              </a:ext>
            </a:extLst>
          </p:cNvPr>
          <p:cNvCxnSpPr>
            <a:cxnSpLocks/>
          </p:cNvCxnSpPr>
          <p:nvPr/>
        </p:nvCxnSpPr>
        <p:spPr bwMode="auto">
          <a:xfrm>
            <a:off x="7061264" y="4114206"/>
            <a:ext cx="0" cy="623529"/>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E7B713C9-77B5-4E3C-8EF8-B67165945A88}"/>
              </a:ext>
            </a:extLst>
          </p:cNvPr>
          <p:cNvCxnSpPr>
            <a:cxnSpLocks/>
          </p:cNvCxnSpPr>
          <p:nvPr/>
        </p:nvCxnSpPr>
        <p:spPr bwMode="auto">
          <a:xfrm>
            <a:off x="8885535" y="4114206"/>
            <a:ext cx="0" cy="623529"/>
          </a:xfrm>
          <a:prstGeom prst="straightConnector1">
            <a:avLst/>
          </a:prstGeom>
          <a:noFill/>
          <a:ln w="28575" cap="flat" cmpd="sng" algn="ctr">
            <a:solidFill>
              <a:schemeClr val="bg1"/>
            </a:solidFill>
            <a:prstDash val="solid"/>
            <a:round/>
            <a:headEnd type="none" w="med" len="med"/>
            <a:tailEnd type="triangle"/>
          </a:ln>
          <a:effectLst/>
        </p:spPr>
      </p:cxnSp>
      <p:cxnSp>
        <p:nvCxnSpPr>
          <p:cNvPr id="2048" name="Straight Arrow Connector 2047">
            <a:extLst>
              <a:ext uri="{FF2B5EF4-FFF2-40B4-BE49-F238E27FC236}">
                <a16:creationId xmlns:a16="http://schemas.microsoft.com/office/drawing/2014/main" id="{93E40370-65F6-470D-8733-10056500B30A}"/>
              </a:ext>
            </a:extLst>
          </p:cNvPr>
          <p:cNvCxnSpPr/>
          <p:nvPr/>
        </p:nvCxnSpPr>
        <p:spPr bwMode="auto">
          <a:xfrm>
            <a:off x="3280139" y="2362407"/>
            <a:ext cx="904775" cy="0"/>
          </a:xfrm>
          <a:prstGeom prst="straightConnector1">
            <a:avLst/>
          </a:prstGeom>
          <a:noFill/>
          <a:ln w="28575" cap="flat" cmpd="sng" algn="ctr">
            <a:solidFill>
              <a:schemeClr val="bg1"/>
            </a:solidFill>
            <a:prstDash val="solid"/>
            <a:round/>
            <a:headEnd type="none" w="med" len="med"/>
            <a:tailEnd type="triangle"/>
          </a:ln>
          <a:effectLst/>
        </p:spPr>
      </p:cxnSp>
      <p:cxnSp>
        <p:nvCxnSpPr>
          <p:cNvPr id="2051" name="Straight Arrow Connector 2050">
            <a:extLst>
              <a:ext uri="{FF2B5EF4-FFF2-40B4-BE49-F238E27FC236}">
                <a16:creationId xmlns:a16="http://schemas.microsoft.com/office/drawing/2014/main" id="{42E2590C-4C00-4B2C-93F7-63F8971175D4}"/>
              </a:ext>
            </a:extLst>
          </p:cNvPr>
          <p:cNvCxnSpPr/>
          <p:nvPr/>
        </p:nvCxnSpPr>
        <p:spPr bwMode="auto">
          <a:xfrm flipH="1">
            <a:off x="3164636" y="2362407"/>
            <a:ext cx="115503" cy="926432"/>
          </a:xfrm>
          <a:prstGeom prst="straightConnector1">
            <a:avLst/>
          </a:prstGeom>
          <a:noFill/>
          <a:ln w="28575" cap="flat" cmpd="sng" algn="ctr">
            <a:solidFill>
              <a:schemeClr val="bg1"/>
            </a:solidFill>
            <a:prstDash val="solid"/>
            <a:round/>
            <a:headEnd type="none" w="med" len="med"/>
            <a:tailEnd type="triangle"/>
          </a:ln>
          <a:effectLst/>
        </p:spPr>
      </p:cxnSp>
      <p:cxnSp>
        <p:nvCxnSpPr>
          <p:cNvPr id="2053" name="Straight Arrow Connector 2052">
            <a:extLst>
              <a:ext uri="{FF2B5EF4-FFF2-40B4-BE49-F238E27FC236}">
                <a16:creationId xmlns:a16="http://schemas.microsoft.com/office/drawing/2014/main" id="{40B6DC95-DA0D-4CFA-868C-857D275B2A4C}"/>
              </a:ext>
            </a:extLst>
          </p:cNvPr>
          <p:cNvCxnSpPr/>
          <p:nvPr/>
        </p:nvCxnSpPr>
        <p:spPr bwMode="auto">
          <a:xfrm>
            <a:off x="3280139" y="2344332"/>
            <a:ext cx="183418" cy="912681"/>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87D735B3-2223-4FDD-A0BD-3C823D482580}"/>
              </a:ext>
            </a:extLst>
          </p:cNvPr>
          <p:cNvCxnSpPr>
            <a:cxnSpLocks/>
          </p:cNvCxnSpPr>
          <p:nvPr/>
        </p:nvCxnSpPr>
        <p:spPr bwMode="auto">
          <a:xfrm flipH="1">
            <a:off x="7345356" y="1965548"/>
            <a:ext cx="452402" cy="100626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Arrow Connector 40">
            <a:extLst>
              <a:ext uri="{FF2B5EF4-FFF2-40B4-BE49-F238E27FC236}">
                <a16:creationId xmlns:a16="http://schemas.microsoft.com/office/drawing/2014/main" id="{9FB2477A-0C54-4885-B51B-7A9C87430A66}"/>
              </a:ext>
            </a:extLst>
          </p:cNvPr>
          <p:cNvCxnSpPr>
            <a:cxnSpLocks/>
          </p:cNvCxnSpPr>
          <p:nvPr/>
        </p:nvCxnSpPr>
        <p:spPr bwMode="auto">
          <a:xfrm>
            <a:off x="7788133" y="1958244"/>
            <a:ext cx="381640" cy="404163"/>
          </a:xfrm>
          <a:prstGeom prst="straightConnector1">
            <a:avLst/>
          </a:prstGeom>
          <a:noFill/>
          <a:ln w="28575" cap="flat" cmpd="sng" algn="ctr">
            <a:solidFill>
              <a:schemeClr val="bg1"/>
            </a:solidFill>
            <a:prstDash val="solid"/>
            <a:round/>
            <a:headEnd type="none" w="med" len="med"/>
            <a:tailEnd type="triangle"/>
          </a:ln>
          <a:effectLst/>
        </p:spPr>
      </p:cxnSp>
      <p:sp>
        <p:nvSpPr>
          <p:cNvPr id="2057" name="TextBox 2056">
            <a:extLst>
              <a:ext uri="{FF2B5EF4-FFF2-40B4-BE49-F238E27FC236}">
                <a16:creationId xmlns:a16="http://schemas.microsoft.com/office/drawing/2014/main" id="{836CD589-1F81-4887-8D2A-3DE340A022EF}"/>
              </a:ext>
            </a:extLst>
          </p:cNvPr>
          <p:cNvSpPr txBox="1"/>
          <p:nvPr/>
        </p:nvSpPr>
        <p:spPr bwMode="auto">
          <a:xfrm rot="5400000">
            <a:off x="6878114" y="4179859"/>
            <a:ext cx="38555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2800" dirty="0">
                <a:solidFill>
                  <a:srgbClr val="E1471D"/>
                </a:solidFill>
                <a:latin typeface="Calibri" panose="020F0502020204030204" pitchFamily="34" charset="0"/>
                <a:cs typeface="Arial" panose="020B0604020202020204" pitchFamily="34" charset="0"/>
              </a:rPr>
              <a:t>X</a:t>
            </a:r>
          </a:p>
        </p:txBody>
      </p:sp>
      <p:sp>
        <p:nvSpPr>
          <p:cNvPr id="2058" name="TextBox 2057">
            <a:extLst>
              <a:ext uri="{FF2B5EF4-FFF2-40B4-BE49-F238E27FC236}">
                <a16:creationId xmlns:a16="http://schemas.microsoft.com/office/drawing/2014/main" id="{2511D34B-A8B8-4A55-96DE-346BF8815BF0}"/>
              </a:ext>
            </a:extLst>
          </p:cNvPr>
          <p:cNvSpPr txBox="1"/>
          <p:nvPr/>
        </p:nvSpPr>
        <p:spPr bwMode="auto">
          <a:xfrm rot="5400000">
            <a:off x="8705444" y="4153233"/>
            <a:ext cx="38555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2800" dirty="0">
                <a:solidFill>
                  <a:srgbClr val="E1471D"/>
                </a:solidFill>
                <a:latin typeface="Calibri" panose="020F0502020204030204" pitchFamily="34" charset="0"/>
                <a:cs typeface="Arial" panose="020B0604020202020204" pitchFamily="34" charset="0"/>
              </a:rPr>
              <a:t>X</a:t>
            </a:r>
          </a:p>
        </p:txBody>
      </p:sp>
      <p:cxnSp>
        <p:nvCxnSpPr>
          <p:cNvPr id="47" name="Straight Arrow Connector 46">
            <a:extLst>
              <a:ext uri="{FF2B5EF4-FFF2-40B4-BE49-F238E27FC236}">
                <a16:creationId xmlns:a16="http://schemas.microsoft.com/office/drawing/2014/main" id="{E00645DB-1307-4E97-A652-2B5E8BAA20E9}"/>
              </a:ext>
            </a:extLst>
          </p:cNvPr>
          <p:cNvCxnSpPr>
            <a:cxnSpLocks/>
          </p:cNvCxnSpPr>
          <p:nvPr/>
        </p:nvCxnSpPr>
        <p:spPr bwMode="auto">
          <a:xfrm>
            <a:off x="4764672" y="1887657"/>
            <a:ext cx="291960" cy="437425"/>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7A463277-C113-4DF6-978C-A3378C2A668B}"/>
              </a:ext>
            </a:extLst>
          </p:cNvPr>
          <p:cNvCxnSpPr>
            <a:cxnSpLocks/>
          </p:cNvCxnSpPr>
          <p:nvPr/>
        </p:nvCxnSpPr>
        <p:spPr bwMode="auto">
          <a:xfrm flipH="1">
            <a:off x="4673702" y="1878031"/>
            <a:ext cx="89083" cy="516466"/>
          </a:xfrm>
          <a:prstGeom prst="straightConnector1">
            <a:avLst/>
          </a:prstGeom>
          <a:noFill/>
          <a:ln w="28575" cap="flat" cmpd="sng" algn="ctr">
            <a:solidFill>
              <a:schemeClr val="bg1"/>
            </a:solidFill>
            <a:prstDash val="solid"/>
            <a:round/>
            <a:headEnd type="none" w="med" len="med"/>
            <a:tailEnd type="triangle"/>
          </a:ln>
          <a:effectLst/>
        </p:spPr>
      </p:cxnSp>
      <p:sp>
        <p:nvSpPr>
          <p:cNvPr id="2061" name="Flowchart: Off-page Connector 2060">
            <a:extLst>
              <a:ext uri="{FF2B5EF4-FFF2-40B4-BE49-F238E27FC236}">
                <a16:creationId xmlns:a16="http://schemas.microsoft.com/office/drawing/2014/main" id="{9B1A99E0-E6B0-4757-8932-3584B6C3B896}"/>
              </a:ext>
            </a:extLst>
          </p:cNvPr>
          <p:cNvSpPr/>
          <p:nvPr/>
        </p:nvSpPr>
        <p:spPr bwMode="auto">
          <a:xfrm rot="1579286">
            <a:off x="9527805" y="2149467"/>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62" name="Flowchart: Off-page Connector 2061">
            <a:extLst>
              <a:ext uri="{FF2B5EF4-FFF2-40B4-BE49-F238E27FC236}">
                <a16:creationId xmlns:a16="http://schemas.microsoft.com/office/drawing/2014/main" id="{44C0C734-7947-4384-BF6F-102B9E75C4FB}"/>
              </a:ext>
            </a:extLst>
          </p:cNvPr>
          <p:cNvSpPr/>
          <p:nvPr/>
        </p:nvSpPr>
        <p:spPr bwMode="auto">
          <a:xfrm rot="1579286">
            <a:off x="7568350" y="2798282"/>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63" name="Flowchart: Off-page Connector 2062">
            <a:extLst>
              <a:ext uri="{FF2B5EF4-FFF2-40B4-BE49-F238E27FC236}">
                <a16:creationId xmlns:a16="http://schemas.microsoft.com/office/drawing/2014/main" id="{53BD38F4-92D4-4671-875F-1C73969901DB}"/>
              </a:ext>
            </a:extLst>
          </p:cNvPr>
          <p:cNvSpPr/>
          <p:nvPr/>
        </p:nvSpPr>
        <p:spPr bwMode="auto">
          <a:xfrm rot="1218056">
            <a:off x="7004871" y="2333849"/>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64" name="Flowchart: Off-page Connector 2063">
            <a:extLst>
              <a:ext uri="{FF2B5EF4-FFF2-40B4-BE49-F238E27FC236}">
                <a16:creationId xmlns:a16="http://schemas.microsoft.com/office/drawing/2014/main" id="{41F8EAB4-0EA6-49FB-BF36-2E03C9A2C50B}"/>
              </a:ext>
            </a:extLst>
          </p:cNvPr>
          <p:cNvSpPr/>
          <p:nvPr/>
        </p:nvSpPr>
        <p:spPr bwMode="auto">
          <a:xfrm rot="1218056">
            <a:off x="6590540" y="2331518"/>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65" name="Flowchart: Off-page Connector 2064">
            <a:extLst>
              <a:ext uri="{FF2B5EF4-FFF2-40B4-BE49-F238E27FC236}">
                <a16:creationId xmlns:a16="http://schemas.microsoft.com/office/drawing/2014/main" id="{43544E37-FE1A-479C-BD46-62483B1D4E63}"/>
              </a:ext>
            </a:extLst>
          </p:cNvPr>
          <p:cNvSpPr/>
          <p:nvPr/>
        </p:nvSpPr>
        <p:spPr bwMode="auto">
          <a:xfrm rot="19822341">
            <a:off x="6706864" y="2782600"/>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66" name="Flowchart: Off-page Connector 2065">
            <a:extLst>
              <a:ext uri="{FF2B5EF4-FFF2-40B4-BE49-F238E27FC236}">
                <a16:creationId xmlns:a16="http://schemas.microsoft.com/office/drawing/2014/main" id="{90B3B5EF-E74C-4F34-9CC4-FF6BC17C14D3}"/>
              </a:ext>
            </a:extLst>
          </p:cNvPr>
          <p:cNvSpPr/>
          <p:nvPr/>
        </p:nvSpPr>
        <p:spPr bwMode="auto">
          <a:xfrm rot="19822341">
            <a:off x="4329185" y="2225247"/>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67" name="Flowchart: Off-page Connector 2066">
            <a:extLst>
              <a:ext uri="{FF2B5EF4-FFF2-40B4-BE49-F238E27FC236}">
                <a16:creationId xmlns:a16="http://schemas.microsoft.com/office/drawing/2014/main" id="{25EBCBA6-559C-48A5-AD25-3B865544616E}"/>
              </a:ext>
            </a:extLst>
          </p:cNvPr>
          <p:cNvSpPr/>
          <p:nvPr/>
        </p:nvSpPr>
        <p:spPr bwMode="auto">
          <a:xfrm rot="2088583">
            <a:off x="5381591" y="1935727"/>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nvGrpSpPr>
          <p:cNvPr id="2072" name="Group 2071">
            <a:extLst>
              <a:ext uri="{FF2B5EF4-FFF2-40B4-BE49-F238E27FC236}">
                <a16:creationId xmlns:a16="http://schemas.microsoft.com/office/drawing/2014/main" id="{516BA14A-7E5C-4F68-91E7-1E5DD66DED6F}"/>
              </a:ext>
            </a:extLst>
          </p:cNvPr>
          <p:cNvGrpSpPr/>
          <p:nvPr/>
        </p:nvGrpSpPr>
        <p:grpSpPr>
          <a:xfrm>
            <a:off x="3039507" y="3275088"/>
            <a:ext cx="250257" cy="654784"/>
            <a:chOff x="1263171" y="3458583"/>
            <a:chExt cx="250257" cy="654784"/>
          </a:xfrm>
        </p:grpSpPr>
        <p:grpSp>
          <p:nvGrpSpPr>
            <p:cNvPr id="2071" name="Group 2070">
              <a:extLst>
                <a:ext uri="{FF2B5EF4-FFF2-40B4-BE49-F238E27FC236}">
                  <a16:creationId xmlns:a16="http://schemas.microsoft.com/office/drawing/2014/main" id="{C7AAA184-E892-48D7-A44D-246C45E1F2B6}"/>
                </a:ext>
              </a:extLst>
            </p:cNvPr>
            <p:cNvGrpSpPr/>
            <p:nvPr/>
          </p:nvGrpSpPr>
          <p:grpSpPr>
            <a:xfrm>
              <a:off x="1263171" y="3535876"/>
              <a:ext cx="250257" cy="577491"/>
              <a:chOff x="1263171" y="3535876"/>
              <a:chExt cx="250257" cy="577491"/>
            </a:xfrm>
          </p:grpSpPr>
          <p:sp>
            <p:nvSpPr>
              <p:cNvPr id="2069" name="Flowchart: Off-page Connector 2068">
                <a:extLst>
                  <a:ext uri="{FF2B5EF4-FFF2-40B4-BE49-F238E27FC236}">
                    <a16:creationId xmlns:a16="http://schemas.microsoft.com/office/drawing/2014/main" id="{1DEA5248-6F97-4393-8914-C0420B9DF930}"/>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70" name="Rectangle 2069">
                <a:extLst>
                  <a:ext uri="{FF2B5EF4-FFF2-40B4-BE49-F238E27FC236}">
                    <a16:creationId xmlns:a16="http://schemas.microsoft.com/office/drawing/2014/main" id="{26809772-02BD-4EB8-B204-E7C7EBD2EE2A}"/>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2068" name="Flowchart: Off-page Connector 2067">
              <a:extLst>
                <a:ext uri="{FF2B5EF4-FFF2-40B4-BE49-F238E27FC236}">
                  <a16:creationId xmlns:a16="http://schemas.microsoft.com/office/drawing/2014/main" id="{EF4B0172-5FBE-4F53-9AB8-8C40F59A9661}"/>
                </a:ext>
              </a:extLst>
            </p:cNvPr>
            <p:cNvSpPr/>
            <p:nvPr/>
          </p:nvSpPr>
          <p:spPr bwMode="auto">
            <a:xfrm>
              <a:off x="1310576" y="3458583"/>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70" name="Group 69">
            <a:extLst>
              <a:ext uri="{FF2B5EF4-FFF2-40B4-BE49-F238E27FC236}">
                <a16:creationId xmlns:a16="http://schemas.microsoft.com/office/drawing/2014/main" id="{C9252FC7-F583-498D-8858-F17F214C5675}"/>
              </a:ext>
            </a:extLst>
          </p:cNvPr>
          <p:cNvGrpSpPr/>
          <p:nvPr/>
        </p:nvGrpSpPr>
        <p:grpSpPr>
          <a:xfrm>
            <a:off x="3320084" y="3275088"/>
            <a:ext cx="250257" cy="654784"/>
            <a:chOff x="1263171" y="3458583"/>
            <a:chExt cx="250257" cy="654784"/>
          </a:xfrm>
        </p:grpSpPr>
        <p:grpSp>
          <p:nvGrpSpPr>
            <p:cNvPr id="71" name="Group 70">
              <a:extLst>
                <a:ext uri="{FF2B5EF4-FFF2-40B4-BE49-F238E27FC236}">
                  <a16:creationId xmlns:a16="http://schemas.microsoft.com/office/drawing/2014/main" id="{53A85B9F-41A0-4B3D-A4C9-687F39D8BB67}"/>
                </a:ext>
              </a:extLst>
            </p:cNvPr>
            <p:cNvGrpSpPr/>
            <p:nvPr/>
          </p:nvGrpSpPr>
          <p:grpSpPr>
            <a:xfrm>
              <a:off x="1263171" y="3535876"/>
              <a:ext cx="250257" cy="577491"/>
              <a:chOff x="1263171" y="3535876"/>
              <a:chExt cx="250257" cy="577491"/>
            </a:xfrm>
          </p:grpSpPr>
          <p:sp>
            <p:nvSpPr>
              <p:cNvPr id="73" name="Flowchart: Off-page Connector 72">
                <a:extLst>
                  <a:ext uri="{FF2B5EF4-FFF2-40B4-BE49-F238E27FC236}">
                    <a16:creationId xmlns:a16="http://schemas.microsoft.com/office/drawing/2014/main" id="{2CFE2707-7699-43EC-A925-9B3EA613EC20}"/>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74" name="Rectangle 73">
                <a:extLst>
                  <a:ext uri="{FF2B5EF4-FFF2-40B4-BE49-F238E27FC236}">
                    <a16:creationId xmlns:a16="http://schemas.microsoft.com/office/drawing/2014/main" id="{7F75C200-C3B9-4546-AB20-0CA266945A40}"/>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72" name="Flowchart: Off-page Connector 71">
              <a:extLst>
                <a:ext uri="{FF2B5EF4-FFF2-40B4-BE49-F238E27FC236}">
                  <a16:creationId xmlns:a16="http://schemas.microsoft.com/office/drawing/2014/main" id="{8E0EDEAA-5475-405E-8EB5-35C125939A17}"/>
                </a:ext>
              </a:extLst>
            </p:cNvPr>
            <p:cNvSpPr/>
            <p:nvPr/>
          </p:nvSpPr>
          <p:spPr bwMode="auto">
            <a:xfrm>
              <a:off x="1310576" y="3458583"/>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75" name="Group 74">
            <a:extLst>
              <a:ext uri="{FF2B5EF4-FFF2-40B4-BE49-F238E27FC236}">
                <a16:creationId xmlns:a16="http://schemas.microsoft.com/office/drawing/2014/main" id="{E48406D6-EE70-4CC6-AE48-E6FBED3E1E44}"/>
              </a:ext>
            </a:extLst>
          </p:cNvPr>
          <p:cNvGrpSpPr/>
          <p:nvPr/>
        </p:nvGrpSpPr>
        <p:grpSpPr>
          <a:xfrm>
            <a:off x="4501260" y="3271632"/>
            <a:ext cx="250257" cy="654784"/>
            <a:chOff x="1263171" y="3458583"/>
            <a:chExt cx="250257" cy="654784"/>
          </a:xfrm>
        </p:grpSpPr>
        <p:grpSp>
          <p:nvGrpSpPr>
            <p:cNvPr id="76" name="Group 75">
              <a:extLst>
                <a:ext uri="{FF2B5EF4-FFF2-40B4-BE49-F238E27FC236}">
                  <a16:creationId xmlns:a16="http://schemas.microsoft.com/office/drawing/2014/main" id="{FA36BA5C-2FDA-4E6D-8FB6-A09F9C963F2A}"/>
                </a:ext>
              </a:extLst>
            </p:cNvPr>
            <p:cNvGrpSpPr/>
            <p:nvPr/>
          </p:nvGrpSpPr>
          <p:grpSpPr>
            <a:xfrm>
              <a:off x="1263171" y="3535876"/>
              <a:ext cx="250257" cy="577491"/>
              <a:chOff x="1263171" y="3535876"/>
              <a:chExt cx="250257" cy="577491"/>
            </a:xfrm>
          </p:grpSpPr>
          <p:sp>
            <p:nvSpPr>
              <p:cNvPr id="78" name="Flowchart: Off-page Connector 77">
                <a:extLst>
                  <a:ext uri="{FF2B5EF4-FFF2-40B4-BE49-F238E27FC236}">
                    <a16:creationId xmlns:a16="http://schemas.microsoft.com/office/drawing/2014/main" id="{0B1E19A9-AE94-4A29-97DC-9440C381A3CD}"/>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79" name="Rectangle 78">
                <a:extLst>
                  <a:ext uri="{FF2B5EF4-FFF2-40B4-BE49-F238E27FC236}">
                    <a16:creationId xmlns:a16="http://schemas.microsoft.com/office/drawing/2014/main" id="{FDD948F2-F856-4008-91BA-4B775A68B89B}"/>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77" name="Flowchart: Off-page Connector 76">
              <a:extLst>
                <a:ext uri="{FF2B5EF4-FFF2-40B4-BE49-F238E27FC236}">
                  <a16:creationId xmlns:a16="http://schemas.microsoft.com/office/drawing/2014/main" id="{D164E3F9-BECE-45B5-86CA-0182859F2CBC}"/>
                </a:ext>
              </a:extLst>
            </p:cNvPr>
            <p:cNvSpPr/>
            <p:nvPr/>
          </p:nvSpPr>
          <p:spPr bwMode="auto">
            <a:xfrm>
              <a:off x="1310576" y="3458583"/>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80" name="Group 79">
            <a:extLst>
              <a:ext uri="{FF2B5EF4-FFF2-40B4-BE49-F238E27FC236}">
                <a16:creationId xmlns:a16="http://schemas.microsoft.com/office/drawing/2014/main" id="{CB31D0D5-41D5-4978-B4E0-79EB887F9466}"/>
              </a:ext>
            </a:extLst>
          </p:cNvPr>
          <p:cNvGrpSpPr/>
          <p:nvPr/>
        </p:nvGrpSpPr>
        <p:grpSpPr>
          <a:xfrm>
            <a:off x="4781837" y="3271632"/>
            <a:ext cx="250257" cy="654784"/>
            <a:chOff x="1263171" y="3458583"/>
            <a:chExt cx="250257" cy="654784"/>
          </a:xfrm>
        </p:grpSpPr>
        <p:grpSp>
          <p:nvGrpSpPr>
            <p:cNvPr id="81" name="Group 80">
              <a:extLst>
                <a:ext uri="{FF2B5EF4-FFF2-40B4-BE49-F238E27FC236}">
                  <a16:creationId xmlns:a16="http://schemas.microsoft.com/office/drawing/2014/main" id="{4EA60D4D-0231-4EF3-9F8E-9CA1EEE0E742}"/>
                </a:ext>
              </a:extLst>
            </p:cNvPr>
            <p:cNvGrpSpPr/>
            <p:nvPr/>
          </p:nvGrpSpPr>
          <p:grpSpPr>
            <a:xfrm>
              <a:off x="1263171" y="3535876"/>
              <a:ext cx="250257" cy="577491"/>
              <a:chOff x="1263171" y="3535876"/>
              <a:chExt cx="250257" cy="577491"/>
            </a:xfrm>
          </p:grpSpPr>
          <p:sp>
            <p:nvSpPr>
              <p:cNvPr id="83" name="Flowchart: Off-page Connector 82">
                <a:extLst>
                  <a:ext uri="{FF2B5EF4-FFF2-40B4-BE49-F238E27FC236}">
                    <a16:creationId xmlns:a16="http://schemas.microsoft.com/office/drawing/2014/main" id="{E921CA8A-8809-431E-8165-7724962880CD}"/>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84" name="Rectangle 83">
                <a:extLst>
                  <a:ext uri="{FF2B5EF4-FFF2-40B4-BE49-F238E27FC236}">
                    <a16:creationId xmlns:a16="http://schemas.microsoft.com/office/drawing/2014/main" id="{07F96D16-6FE0-436D-AEF7-3EE4DAF72DAA}"/>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82" name="Flowchart: Off-page Connector 81">
              <a:extLst>
                <a:ext uri="{FF2B5EF4-FFF2-40B4-BE49-F238E27FC236}">
                  <a16:creationId xmlns:a16="http://schemas.microsoft.com/office/drawing/2014/main" id="{D48CD724-EE6B-45B4-B7FD-529B2A191149}"/>
                </a:ext>
              </a:extLst>
            </p:cNvPr>
            <p:cNvSpPr/>
            <p:nvPr/>
          </p:nvSpPr>
          <p:spPr bwMode="auto">
            <a:xfrm>
              <a:off x="1310576" y="3458583"/>
              <a:ext cx="155448" cy="274320"/>
            </a:xfrm>
            <a:prstGeom prst="flowChartOffpageConnector">
              <a:avLst/>
            </a:prstGeom>
            <a:solidFill>
              <a:schemeClr val="accent4"/>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95" name="Group 94">
            <a:extLst>
              <a:ext uri="{FF2B5EF4-FFF2-40B4-BE49-F238E27FC236}">
                <a16:creationId xmlns:a16="http://schemas.microsoft.com/office/drawing/2014/main" id="{7CABDBD1-CB1D-47BA-96BF-479247B8A6D5}"/>
              </a:ext>
            </a:extLst>
          </p:cNvPr>
          <p:cNvGrpSpPr/>
          <p:nvPr/>
        </p:nvGrpSpPr>
        <p:grpSpPr>
          <a:xfrm>
            <a:off x="6743298" y="3271632"/>
            <a:ext cx="250257" cy="654784"/>
            <a:chOff x="1263171" y="3458583"/>
            <a:chExt cx="250257" cy="654784"/>
          </a:xfrm>
        </p:grpSpPr>
        <p:grpSp>
          <p:nvGrpSpPr>
            <p:cNvPr id="96" name="Group 95">
              <a:extLst>
                <a:ext uri="{FF2B5EF4-FFF2-40B4-BE49-F238E27FC236}">
                  <a16:creationId xmlns:a16="http://schemas.microsoft.com/office/drawing/2014/main" id="{AC1713B0-DDCE-44F6-AEB5-EC7D1B9C95BA}"/>
                </a:ext>
              </a:extLst>
            </p:cNvPr>
            <p:cNvGrpSpPr/>
            <p:nvPr/>
          </p:nvGrpSpPr>
          <p:grpSpPr>
            <a:xfrm>
              <a:off x="1263171" y="3535876"/>
              <a:ext cx="250257" cy="577491"/>
              <a:chOff x="1263171" y="3535876"/>
              <a:chExt cx="250257" cy="577491"/>
            </a:xfrm>
          </p:grpSpPr>
          <p:sp>
            <p:nvSpPr>
              <p:cNvPr id="98" name="Flowchart: Off-page Connector 97">
                <a:extLst>
                  <a:ext uri="{FF2B5EF4-FFF2-40B4-BE49-F238E27FC236}">
                    <a16:creationId xmlns:a16="http://schemas.microsoft.com/office/drawing/2014/main" id="{AB0ECE0E-B47F-4067-BE10-0C7EC0FFE53A}"/>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99" name="Rectangle 98">
                <a:extLst>
                  <a:ext uri="{FF2B5EF4-FFF2-40B4-BE49-F238E27FC236}">
                    <a16:creationId xmlns:a16="http://schemas.microsoft.com/office/drawing/2014/main" id="{91ACA396-3CEF-40AF-B9D6-D2B27EAE5E24}"/>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97" name="Flowchart: Off-page Connector 96">
              <a:extLst>
                <a:ext uri="{FF2B5EF4-FFF2-40B4-BE49-F238E27FC236}">
                  <a16:creationId xmlns:a16="http://schemas.microsoft.com/office/drawing/2014/main" id="{1A2E295A-2FFE-4ADC-A829-AA7389D17DAC}"/>
                </a:ext>
              </a:extLst>
            </p:cNvPr>
            <p:cNvSpPr/>
            <p:nvPr/>
          </p:nvSpPr>
          <p:spPr bwMode="auto">
            <a:xfrm>
              <a:off x="1310576" y="3458583"/>
              <a:ext cx="155448" cy="274320"/>
            </a:xfrm>
            <a:prstGeom prst="flowChartOffpageConnector">
              <a:avLst/>
            </a:prstGeom>
            <a:solidFill>
              <a:schemeClr val="tx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00" name="Group 99">
            <a:extLst>
              <a:ext uri="{FF2B5EF4-FFF2-40B4-BE49-F238E27FC236}">
                <a16:creationId xmlns:a16="http://schemas.microsoft.com/office/drawing/2014/main" id="{A29BF12E-5734-411E-83C7-3396743F122D}"/>
              </a:ext>
            </a:extLst>
          </p:cNvPr>
          <p:cNvGrpSpPr/>
          <p:nvPr/>
        </p:nvGrpSpPr>
        <p:grpSpPr>
          <a:xfrm>
            <a:off x="7082242" y="3271632"/>
            <a:ext cx="250257" cy="654784"/>
            <a:chOff x="1263171" y="3458583"/>
            <a:chExt cx="250257" cy="654784"/>
          </a:xfrm>
        </p:grpSpPr>
        <p:grpSp>
          <p:nvGrpSpPr>
            <p:cNvPr id="101" name="Group 100">
              <a:extLst>
                <a:ext uri="{FF2B5EF4-FFF2-40B4-BE49-F238E27FC236}">
                  <a16:creationId xmlns:a16="http://schemas.microsoft.com/office/drawing/2014/main" id="{55F326FF-F2FD-4E21-BBD0-ABC96AFA61EB}"/>
                </a:ext>
              </a:extLst>
            </p:cNvPr>
            <p:cNvGrpSpPr/>
            <p:nvPr/>
          </p:nvGrpSpPr>
          <p:grpSpPr>
            <a:xfrm>
              <a:off x="1263171" y="3535876"/>
              <a:ext cx="250257" cy="577491"/>
              <a:chOff x="1263171" y="3535876"/>
              <a:chExt cx="250257" cy="577491"/>
            </a:xfrm>
          </p:grpSpPr>
          <p:sp>
            <p:nvSpPr>
              <p:cNvPr id="103" name="Flowchart: Off-page Connector 102">
                <a:extLst>
                  <a:ext uri="{FF2B5EF4-FFF2-40B4-BE49-F238E27FC236}">
                    <a16:creationId xmlns:a16="http://schemas.microsoft.com/office/drawing/2014/main" id="{A0404C26-0B28-4D98-8461-BA5F12264B65}"/>
                  </a:ext>
                </a:extLst>
              </p:cNvPr>
              <p:cNvSpPr/>
              <p:nvPr/>
            </p:nvSpPr>
            <p:spPr bwMode="auto">
              <a:xfrm>
                <a:off x="1263171" y="3535876"/>
                <a:ext cx="250257" cy="434884"/>
              </a:xfrm>
              <a:prstGeom prst="flowChartOffpageConnector">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04" name="Rectangle 103">
                <a:extLst>
                  <a:ext uri="{FF2B5EF4-FFF2-40B4-BE49-F238E27FC236}">
                    <a16:creationId xmlns:a16="http://schemas.microsoft.com/office/drawing/2014/main" id="{28606468-1536-4E3D-8187-A41B928B092F}"/>
                  </a:ext>
                </a:extLst>
              </p:cNvPr>
              <p:cNvSpPr/>
              <p:nvPr/>
            </p:nvSpPr>
            <p:spPr bwMode="auto">
              <a:xfrm>
                <a:off x="1315339" y="3884767"/>
                <a:ext cx="155448" cy="228600"/>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
          <p:nvSpPr>
            <p:cNvPr id="102" name="Flowchart: Off-page Connector 101">
              <a:extLst>
                <a:ext uri="{FF2B5EF4-FFF2-40B4-BE49-F238E27FC236}">
                  <a16:creationId xmlns:a16="http://schemas.microsoft.com/office/drawing/2014/main" id="{ADDC647D-11AA-4E6F-82C8-6D33FC700837}"/>
                </a:ext>
              </a:extLst>
            </p:cNvPr>
            <p:cNvSpPr/>
            <p:nvPr/>
          </p:nvSpPr>
          <p:spPr bwMode="auto">
            <a:xfrm>
              <a:off x="1310576" y="3458583"/>
              <a:ext cx="155448" cy="274320"/>
            </a:xfrm>
            <a:prstGeom prst="flowChartOffpageConnector">
              <a:avLst/>
            </a:prstGeom>
            <a:solidFill>
              <a:schemeClr val="tx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2076" name="Group 2075">
            <a:extLst>
              <a:ext uri="{FF2B5EF4-FFF2-40B4-BE49-F238E27FC236}">
                <a16:creationId xmlns:a16="http://schemas.microsoft.com/office/drawing/2014/main" id="{B149ED6E-2226-4684-9205-7F766B85384E}"/>
              </a:ext>
            </a:extLst>
          </p:cNvPr>
          <p:cNvGrpSpPr/>
          <p:nvPr/>
        </p:nvGrpSpPr>
        <p:grpSpPr>
          <a:xfrm rot="10800000">
            <a:off x="6679872" y="3083987"/>
            <a:ext cx="220994" cy="375289"/>
            <a:chOff x="5827437" y="2897186"/>
            <a:chExt cx="271115" cy="460404"/>
          </a:xfrm>
        </p:grpSpPr>
        <p:sp>
          <p:nvSpPr>
            <p:cNvPr id="2073" name="Parallelogram 2072">
              <a:extLst>
                <a:ext uri="{FF2B5EF4-FFF2-40B4-BE49-F238E27FC236}">
                  <a16:creationId xmlns:a16="http://schemas.microsoft.com/office/drawing/2014/main" id="{467560F7-03B4-4BC9-B8DB-0F01D6DB27D0}"/>
                </a:ext>
              </a:extLst>
            </p:cNvPr>
            <p:cNvSpPr/>
            <p:nvPr/>
          </p:nvSpPr>
          <p:spPr bwMode="auto">
            <a:xfrm rot="1680325">
              <a:off x="5989015" y="2897186"/>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74" name="Parallelogram 2073">
              <a:extLst>
                <a:ext uri="{FF2B5EF4-FFF2-40B4-BE49-F238E27FC236}">
                  <a16:creationId xmlns:a16="http://schemas.microsoft.com/office/drawing/2014/main" id="{E8AA45A3-B1F0-4BED-ABBF-87A5DE5C5F2D}"/>
                </a:ext>
              </a:extLst>
            </p:cNvPr>
            <p:cNvSpPr/>
            <p:nvPr/>
          </p:nvSpPr>
          <p:spPr bwMode="auto">
            <a:xfrm rot="19450486" flipH="1">
              <a:off x="5827437" y="2902270"/>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75" name="Rectangle 2074">
              <a:extLst>
                <a:ext uri="{FF2B5EF4-FFF2-40B4-BE49-F238E27FC236}">
                  <a16:creationId xmlns:a16="http://schemas.microsoft.com/office/drawing/2014/main" id="{C10BC0EE-88DA-4090-8CD9-B08CCD1FC495}"/>
                </a:ext>
              </a:extLst>
            </p:cNvPr>
            <p:cNvSpPr/>
            <p:nvPr/>
          </p:nvSpPr>
          <p:spPr bwMode="auto">
            <a:xfrm>
              <a:off x="5935502" y="3103755"/>
              <a:ext cx="70439" cy="253835"/>
            </a:xfrm>
            <a:prstGeom prst="rect">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20" name="Group 119">
            <a:extLst>
              <a:ext uri="{FF2B5EF4-FFF2-40B4-BE49-F238E27FC236}">
                <a16:creationId xmlns:a16="http://schemas.microsoft.com/office/drawing/2014/main" id="{5ADD5225-E482-4061-B976-7506729E802B}"/>
              </a:ext>
            </a:extLst>
          </p:cNvPr>
          <p:cNvGrpSpPr/>
          <p:nvPr/>
        </p:nvGrpSpPr>
        <p:grpSpPr>
          <a:xfrm rot="10800000">
            <a:off x="7212134" y="3074509"/>
            <a:ext cx="220994" cy="375289"/>
            <a:chOff x="5827437" y="2897186"/>
            <a:chExt cx="271115" cy="460404"/>
          </a:xfrm>
        </p:grpSpPr>
        <p:sp>
          <p:nvSpPr>
            <p:cNvPr id="121" name="Parallelogram 120">
              <a:extLst>
                <a:ext uri="{FF2B5EF4-FFF2-40B4-BE49-F238E27FC236}">
                  <a16:creationId xmlns:a16="http://schemas.microsoft.com/office/drawing/2014/main" id="{E3C1FB51-48DF-4E76-BA1D-F998C7A012E4}"/>
                </a:ext>
              </a:extLst>
            </p:cNvPr>
            <p:cNvSpPr/>
            <p:nvPr/>
          </p:nvSpPr>
          <p:spPr bwMode="auto">
            <a:xfrm rot="1680325">
              <a:off x="5989015" y="2897186"/>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22" name="Parallelogram 121">
              <a:extLst>
                <a:ext uri="{FF2B5EF4-FFF2-40B4-BE49-F238E27FC236}">
                  <a16:creationId xmlns:a16="http://schemas.microsoft.com/office/drawing/2014/main" id="{EB82E042-D71F-49F7-B308-C074EF1D96F1}"/>
                </a:ext>
              </a:extLst>
            </p:cNvPr>
            <p:cNvSpPr/>
            <p:nvPr/>
          </p:nvSpPr>
          <p:spPr bwMode="auto">
            <a:xfrm rot="19450486" flipH="1">
              <a:off x="5827437" y="2902270"/>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23" name="Rectangle 122">
              <a:extLst>
                <a:ext uri="{FF2B5EF4-FFF2-40B4-BE49-F238E27FC236}">
                  <a16:creationId xmlns:a16="http://schemas.microsoft.com/office/drawing/2014/main" id="{6C0865FB-E113-42CC-92B4-4B5C7A3A62FA}"/>
                </a:ext>
              </a:extLst>
            </p:cNvPr>
            <p:cNvSpPr/>
            <p:nvPr/>
          </p:nvSpPr>
          <p:spPr bwMode="auto">
            <a:xfrm>
              <a:off x="5935502" y="3103755"/>
              <a:ext cx="70439" cy="253835"/>
            </a:xfrm>
            <a:prstGeom prst="rect">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24" name="Group 123">
            <a:extLst>
              <a:ext uri="{FF2B5EF4-FFF2-40B4-BE49-F238E27FC236}">
                <a16:creationId xmlns:a16="http://schemas.microsoft.com/office/drawing/2014/main" id="{F1182FE2-1312-44CD-BEE2-DF364B3B88DD}"/>
              </a:ext>
            </a:extLst>
          </p:cNvPr>
          <p:cNvGrpSpPr/>
          <p:nvPr/>
        </p:nvGrpSpPr>
        <p:grpSpPr>
          <a:xfrm rot="8980876">
            <a:off x="8204315" y="2430218"/>
            <a:ext cx="220994" cy="375289"/>
            <a:chOff x="5827437" y="2897186"/>
            <a:chExt cx="271115" cy="460404"/>
          </a:xfrm>
        </p:grpSpPr>
        <p:sp>
          <p:nvSpPr>
            <p:cNvPr id="125" name="Parallelogram 124">
              <a:extLst>
                <a:ext uri="{FF2B5EF4-FFF2-40B4-BE49-F238E27FC236}">
                  <a16:creationId xmlns:a16="http://schemas.microsoft.com/office/drawing/2014/main" id="{29CB4CA5-A4BE-4BA1-AC63-0DDCAF2D89E6}"/>
                </a:ext>
              </a:extLst>
            </p:cNvPr>
            <p:cNvSpPr/>
            <p:nvPr/>
          </p:nvSpPr>
          <p:spPr bwMode="auto">
            <a:xfrm rot="1680325">
              <a:off x="5989015" y="2897186"/>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26" name="Parallelogram 125">
              <a:extLst>
                <a:ext uri="{FF2B5EF4-FFF2-40B4-BE49-F238E27FC236}">
                  <a16:creationId xmlns:a16="http://schemas.microsoft.com/office/drawing/2014/main" id="{35DF3D83-E0D5-4F79-83A4-884C9E1937B0}"/>
                </a:ext>
              </a:extLst>
            </p:cNvPr>
            <p:cNvSpPr/>
            <p:nvPr/>
          </p:nvSpPr>
          <p:spPr bwMode="auto">
            <a:xfrm rot="19450486" flipH="1">
              <a:off x="5827437" y="2902270"/>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27" name="Rectangle 126">
              <a:extLst>
                <a:ext uri="{FF2B5EF4-FFF2-40B4-BE49-F238E27FC236}">
                  <a16:creationId xmlns:a16="http://schemas.microsoft.com/office/drawing/2014/main" id="{C2F15746-0516-4E32-8737-49716BFDB462}"/>
                </a:ext>
              </a:extLst>
            </p:cNvPr>
            <p:cNvSpPr/>
            <p:nvPr/>
          </p:nvSpPr>
          <p:spPr bwMode="auto">
            <a:xfrm>
              <a:off x="5935502" y="3103755"/>
              <a:ext cx="70439" cy="253835"/>
            </a:xfrm>
            <a:prstGeom prst="rect">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28" name="Group 127">
            <a:extLst>
              <a:ext uri="{FF2B5EF4-FFF2-40B4-BE49-F238E27FC236}">
                <a16:creationId xmlns:a16="http://schemas.microsoft.com/office/drawing/2014/main" id="{C21339B1-C344-467E-A547-29C000EA5ACC}"/>
              </a:ext>
            </a:extLst>
          </p:cNvPr>
          <p:cNvGrpSpPr/>
          <p:nvPr/>
        </p:nvGrpSpPr>
        <p:grpSpPr>
          <a:xfrm rot="12888558">
            <a:off x="9215136" y="2049572"/>
            <a:ext cx="220994" cy="375289"/>
            <a:chOff x="5827437" y="2897186"/>
            <a:chExt cx="271115" cy="460404"/>
          </a:xfrm>
        </p:grpSpPr>
        <p:sp>
          <p:nvSpPr>
            <p:cNvPr id="129" name="Parallelogram 128">
              <a:extLst>
                <a:ext uri="{FF2B5EF4-FFF2-40B4-BE49-F238E27FC236}">
                  <a16:creationId xmlns:a16="http://schemas.microsoft.com/office/drawing/2014/main" id="{86CE4081-E6D5-44BB-AB21-312BC63F5759}"/>
                </a:ext>
              </a:extLst>
            </p:cNvPr>
            <p:cNvSpPr/>
            <p:nvPr/>
          </p:nvSpPr>
          <p:spPr bwMode="auto">
            <a:xfrm rot="1680325">
              <a:off x="5989015" y="2897186"/>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30" name="Parallelogram 129">
              <a:extLst>
                <a:ext uri="{FF2B5EF4-FFF2-40B4-BE49-F238E27FC236}">
                  <a16:creationId xmlns:a16="http://schemas.microsoft.com/office/drawing/2014/main" id="{81612962-A025-4F91-A4FF-FD047755A216}"/>
                </a:ext>
              </a:extLst>
            </p:cNvPr>
            <p:cNvSpPr/>
            <p:nvPr/>
          </p:nvSpPr>
          <p:spPr bwMode="auto">
            <a:xfrm rot="19450486" flipH="1">
              <a:off x="5827437" y="2902270"/>
              <a:ext cx="109537" cy="265732"/>
            </a:xfrm>
            <a:prstGeom prst="parallelogram">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31" name="Rectangle 130">
              <a:extLst>
                <a:ext uri="{FF2B5EF4-FFF2-40B4-BE49-F238E27FC236}">
                  <a16:creationId xmlns:a16="http://schemas.microsoft.com/office/drawing/2014/main" id="{5898BD50-18D2-454E-9891-FF1618022F77}"/>
                </a:ext>
              </a:extLst>
            </p:cNvPr>
            <p:cNvSpPr/>
            <p:nvPr/>
          </p:nvSpPr>
          <p:spPr bwMode="auto">
            <a:xfrm>
              <a:off x="5935502" y="3103755"/>
              <a:ext cx="70439" cy="253835"/>
            </a:xfrm>
            <a:prstGeom prst="rect">
              <a:avLst/>
            </a:prstGeom>
            <a:solidFill>
              <a:schemeClr val="accent3"/>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2079" name="Group 2078">
            <a:extLst>
              <a:ext uri="{FF2B5EF4-FFF2-40B4-BE49-F238E27FC236}">
                <a16:creationId xmlns:a16="http://schemas.microsoft.com/office/drawing/2014/main" id="{23B7DFCE-1157-4CA2-A076-B1988ED0D7D4}"/>
              </a:ext>
            </a:extLst>
          </p:cNvPr>
          <p:cNvGrpSpPr/>
          <p:nvPr/>
        </p:nvGrpSpPr>
        <p:grpSpPr>
          <a:xfrm>
            <a:off x="2862543" y="3146193"/>
            <a:ext cx="876382" cy="1047749"/>
            <a:chOff x="3095625" y="3295651"/>
            <a:chExt cx="876382" cy="1047749"/>
          </a:xfrm>
        </p:grpSpPr>
        <p:sp>
          <p:nvSpPr>
            <p:cNvPr id="2077" name="Freeform: Shape 2076">
              <a:extLst>
                <a:ext uri="{FF2B5EF4-FFF2-40B4-BE49-F238E27FC236}">
                  <a16:creationId xmlns:a16="http://schemas.microsoft.com/office/drawing/2014/main" id="{49AD04DE-5A7E-4E80-942B-EE180DA098C4}"/>
                </a:ext>
              </a:extLst>
            </p:cNvPr>
            <p:cNvSpPr/>
            <p:nvPr/>
          </p:nvSpPr>
          <p:spPr bwMode="auto">
            <a:xfrm>
              <a:off x="3095625"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2078" name="Freeform: Shape 2077">
              <a:extLst>
                <a:ext uri="{FF2B5EF4-FFF2-40B4-BE49-F238E27FC236}">
                  <a16:creationId xmlns:a16="http://schemas.microsoft.com/office/drawing/2014/main" id="{6C36C69F-E77B-46BB-ADF1-5B2B05F6E5FE}"/>
                </a:ext>
              </a:extLst>
            </p:cNvPr>
            <p:cNvSpPr/>
            <p:nvPr/>
          </p:nvSpPr>
          <p:spPr bwMode="auto">
            <a:xfrm flipH="1">
              <a:off x="3776744"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36" name="Group 135">
            <a:extLst>
              <a:ext uri="{FF2B5EF4-FFF2-40B4-BE49-F238E27FC236}">
                <a16:creationId xmlns:a16="http://schemas.microsoft.com/office/drawing/2014/main" id="{6014EEBE-7D64-40A1-B3B6-840EEE74D5A9}"/>
              </a:ext>
            </a:extLst>
          </p:cNvPr>
          <p:cNvGrpSpPr/>
          <p:nvPr/>
        </p:nvGrpSpPr>
        <p:grpSpPr>
          <a:xfrm>
            <a:off x="4333889" y="3146193"/>
            <a:ext cx="876382" cy="1047749"/>
            <a:chOff x="3095625" y="3295651"/>
            <a:chExt cx="876382" cy="1047749"/>
          </a:xfrm>
        </p:grpSpPr>
        <p:sp>
          <p:nvSpPr>
            <p:cNvPr id="137" name="Freeform: Shape 136">
              <a:extLst>
                <a:ext uri="{FF2B5EF4-FFF2-40B4-BE49-F238E27FC236}">
                  <a16:creationId xmlns:a16="http://schemas.microsoft.com/office/drawing/2014/main" id="{A9C4DD1B-CD52-422A-BC8F-63AB74FA0D96}"/>
                </a:ext>
              </a:extLst>
            </p:cNvPr>
            <p:cNvSpPr/>
            <p:nvPr/>
          </p:nvSpPr>
          <p:spPr bwMode="auto">
            <a:xfrm>
              <a:off x="3095625"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38" name="Freeform: Shape 137">
              <a:extLst>
                <a:ext uri="{FF2B5EF4-FFF2-40B4-BE49-F238E27FC236}">
                  <a16:creationId xmlns:a16="http://schemas.microsoft.com/office/drawing/2014/main" id="{9DE7E649-768D-4EE0-900E-419E3DDD19F5}"/>
                </a:ext>
              </a:extLst>
            </p:cNvPr>
            <p:cNvSpPr/>
            <p:nvPr/>
          </p:nvSpPr>
          <p:spPr bwMode="auto">
            <a:xfrm flipH="1">
              <a:off x="3776744"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39" name="Group 138">
            <a:extLst>
              <a:ext uri="{FF2B5EF4-FFF2-40B4-BE49-F238E27FC236}">
                <a16:creationId xmlns:a16="http://schemas.microsoft.com/office/drawing/2014/main" id="{9F744FD8-96E7-4B57-B5BE-4FC7FCBDF11A}"/>
              </a:ext>
            </a:extLst>
          </p:cNvPr>
          <p:cNvGrpSpPr/>
          <p:nvPr/>
        </p:nvGrpSpPr>
        <p:grpSpPr>
          <a:xfrm>
            <a:off x="6458401" y="3202715"/>
            <a:ext cx="1242437" cy="1047749"/>
            <a:chOff x="3095625" y="3295651"/>
            <a:chExt cx="1242437" cy="1047749"/>
          </a:xfrm>
        </p:grpSpPr>
        <p:sp>
          <p:nvSpPr>
            <p:cNvPr id="140" name="Freeform: Shape 139">
              <a:extLst>
                <a:ext uri="{FF2B5EF4-FFF2-40B4-BE49-F238E27FC236}">
                  <a16:creationId xmlns:a16="http://schemas.microsoft.com/office/drawing/2014/main" id="{10580011-6F94-433C-A862-C5F7AD19F46E}"/>
                </a:ext>
              </a:extLst>
            </p:cNvPr>
            <p:cNvSpPr/>
            <p:nvPr/>
          </p:nvSpPr>
          <p:spPr bwMode="auto">
            <a:xfrm>
              <a:off x="3095625"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41" name="Freeform: Shape 140">
              <a:extLst>
                <a:ext uri="{FF2B5EF4-FFF2-40B4-BE49-F238E27FC236}">
                  <a16:creationId xmlns:a16="http://schemas.microsoft.com/office/drawing/2014/main" id="{642B3CCF-1BFF-4E49-9821-22073AFF445C}"/>
                </a:ext>
              </a:extLst>
            </p:cNvPr>
            <p:cNvSpPr/>
            <p:nvPr/>
          </p:nvSpPr>
          <p:spPr bwMode="auto">
            <a:xfrm flipH="1">
              <a:off x="4142799"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grpSp>
        <p:nvGrpSpPr>
          <p:cNvPr id="142" name="Group 141">
            <a:extLst>
              <a:ext uri="{FF2B5EF4-FFF2-40B4-BE49-F238E27FC236}">
                <a16:creationId xmlns:a16="http://schemas.microsoft.com/office/drawing/2014/main" id="{332732AD-E4B7-4988-9F26-6457854251C5}"/>
              </a:ext>
            </a:extLst>
          </p:cNvPr>
          <p:cNvGrpSpPr/>
          <p:nvPr/>
        </p:nvGrpSpPr>
        <p:grpSpPr>
          <a:xfrm>
            <a:off x="8276495" y="3202715"/>
            <a:ext cx="1107029" cy="1047749"/>
            <a:chOff x="3095625" y="3295651"/>
            <a:chExt cx="1107029" cy="1047749"/>
          </a:xfrm>
        </p:grpSpPr>
        <p:sp>
          <p:nvSpPr>
            <p:cNvPr id="143" name="Freeform: Shape 142">
              <a:extLst>
                <a:ext uri="{FF2B5EF4-FFF2-40B4-BE49-F238E27FC236}">
                  <a16:creationId xmlns:a16="http://schemas.microsoft.com/office/drawing/2014/main" id="{93A5F09A-2224-421A-A074-A5ACD6E3DF99}"/>
                </a:ext>
              </a:extLst>
            </p:cNvPr>
            <p:cNvSpPr/>
            <p:nvPr/>
          </p:nvSpPr>
          <p:spPr bwMode="auto">
            <a:xfrm>
              <a:off x="3095625"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144" name="Freeform: Shape 143">
              <a:extLst>
                <a:ext uri="{FF2B5EF4-FFF2-40B4-BE49-F238E27FC236}">
                  <a16:creationId xmlns:a16="http://schemas.microsoft.com/office/drawing/2014/main" id="{DE39DF4C-0F04-498D-A078-E1DDD7CFF32C}"/>
                </a:ext>
              </a:extLst>
            </p:cNvPr>
            <p:cNvSpPr/>
            <p:nvPr/>
          </p:nvSpPr>
          <p:spPr bwMode="auto">
            <a:xfrm flipH="1">
              <a:off x="4007391" y="3295651"/>
              <a:ext cx="195263" cy="1047749"/>
            </a:xfrm>
            <a:custGeom>
              <a:avLst/>
              <a:gdLst>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76200 w 209550"/>
                <a:gd name="connsiteY8" fmla="*/ 481012 h 1052512"/>
                <a:gd name="connsiteX9" fmla="*/ 85725 w 209550"/>
                <a:gd name="connsiteY9" fmla="*/ 161925 h 1052512"/>
                <a:gd name="connsiteX0" fmla="*/ 85725 w 209550"/>
                <a:gd name="connsiteY0" fmla="*/ 161925 h 1052512"/>
                <a:gd name="connsiteX1" fmla="*/ 204788 w 209550"/>
                <a:gd name="connsiteY1" fmla="*/ 157162 h 1052512"/>
                <a:gd name="connsiteX2" fmla="*/ 190500 w 209550"/>
                <a:gd name="connsiteY2" fmla="*/ 0 h 1052512"/>
                <a:gd name="connsiteX3" fmla="*/ 0 w 209550"/>
                <a:gd name="connsiteY3" fmla="*/ 9525 h 1052512"/>
                <a:gd name="connsiteX4" fmla="*/ 14288 w 209550"/>
                <a:gd name="connsiteY4" fmla="*/ 785812 h 1052512"/>
                <a:gd name="connsiteX5" fmla="*/ 142875 w 209550"/>
                <a:gd name="connsiteY5" fmla="*/ 1047750 h 1052512"/>
                <a:gd name="connsiteX6" fmla="*/ 190500 w 209550"/>
                <a:gd name="connsiteY6" fmla="*/ 1052512 h 1052512"/>
                <a:gd name="connsiteX7" fmla="*/ 209550 w 209550"/>
                <a:gd name="connsiteY7" fmla="*/ 623887 h 1052512"/>
                <a:gd name="connsiteX8" fmla="*/ 80963 w 209550"/>
                <a:gd name="connsiteY8" fmla="*/ 476249 h 1052512"/>
                <a:gd name="connsiteX9" fmla="*/ 85725 w 209550"/>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42875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85725 w 204788"/>
                <a:gd name="connsiteY0" fmla="*/ 161925 h 1052512"/>
                <a:gd name="connsiteX1" fmla="*/ 204788 w 204788"/>
                <a:gd name="connsiteY1" fmla="*/ 157162 h 1052512"/>
                <a:gd name="connsiteX2" fmla="*/ 190500 w 204788"/>
                <a:gd name="connsiteY2" fmla="*/ 0 h 1052512"/>
                <a:gd name="connsiteX3" fmla="*/ 0 w 204788"/>
                <a:gd name="connsiteY3" fmla="*/ 9525 h 1052512"/>
                <a:gd name="connsiteX4" fmla="*/ 14288 w 204788"/>
                <a:gd name="connsiteY4" fmla="*/ 785812 h 1052512"/>
                <a:gd name="connsiteX5" fmla="*/ 119063 w 204788"/>
                <a:gd name="connsiteY5" fmla="*/ 1047750 h 1052512"/>
                <a:gd name="connsiteX6" fmla="*/ 190500 w 204788"/>
                <a:gd name="connsiteY6" fmla="*/ 1052512 h 1052512"/>
                <a:gd name="connsiteX7" fmla="*/ 200025 w 204788"/>
                <a:gd name="connsiteY7" fmla="*/ 619124 h 1052512"/>
                <a:gd name="connsiteX8" fmla="*/ 80963 w 204788"/>
                <a:gd name="connsiteY8" fmla="*/ 476249 h 1052512"/>
                <a:gd name="connsiteX9" fmla="*/ 85725 w 204788"/>
                <a:gd name="connsiteY9" fmla="*/ 161925 h 1052512"/>
                <a:gd name="connsiteX0" fmla="*/ 76200 w 195263"/>
                <a:gd name="connsiteY0" fmla="*/ 161925 h 1052512"/>
                <a:gd name="connsiteX1" fmla="*/ 195263 w 195263"/>
                <a:gd name="connsiteY1" fmla="*/ 157162 h 1052512"/>
                <a:gd name="connsiteX2" fmla="*/ 180975 w 195263"/>
                <a:gd name="connsiteY2" fmla="*/ 0 h 1052512"/>
                <a:gd name="connsiteX3" fmla="*/ 0 w 195263"/>
                <a:gd name="connsiteY3" fmla="*/ 9525 h 1052512"/>
                <a:gd name="connsiteX4" fmla="*/ 4763 w 195263"/>
                <a:gd name="connsiteY4" fmla="*/ 785812 h 1052512"/>
                <a:gd name="connsiteX5" fmla="*/ 109538 w 195263"/>
                <a:gd name="connsiteY5" fmla="*/ 1047750 h 1052512"/>
                <a:gd name="connsiteX6" fmla="*/ 180975 w 195263"/>
                <a:gd name="connsiteY6" fmla="*/ 1052512 h 1052512"/>
                <a:gd name="connsiteX7" fmla="*/ 190500 w 195263"/>
                <a:gd name="connsiteY7" fmla="*/ 619124 h 1052512"/>
                <a:gd name="connsiteX8" fmla="*/ 71438 w 195263"/>
                <a:gd name="connsiteY8" fmla="*/ 476249 h 1052512"/>
                <a:gd name="connsiteX9" fmla="*/ 76200 w 195263"/>
                <a:gd name="connsiteY9" fmla="*/ 161925 h 1052512"/>
                <a:gd name="connsiteX0" fmla="*/ 76200 w 195263"/>
                <a:gd name="connsiteY0" fmla="*/ 157162 h 1047749"/>
                <a:gd name="connsiteX1" fmla="*/ 195263 w 195263"/>
                <a:gd name="connsiteY1" fmla="*/ 152399 h 1047749"/>
                <a:gd name="connsiteX2" fmla="*/ 185737 w 195263"/>
                <a:gd name="connsiteY2" fmla="*/ 0 h 1047749"/>
                <a:gd name="connsiteX3" fmla="*/ 0 w 195263"/>
                <a:gd name="connsiteY3" fmla="*/ 4762 h 1047749"/>
                <a:gd name="connsiteX4" fmla="*/ 4763 w 195263"/>
                <a:gd name="connsiteY4" fmla="*/ 781049 h 1047749"/>
                <a:gd name="connsiteX5" fmla="*/ 109538 w 195263"/>
                <a:gd name="connsiteY5" fmla="*/ 1042987 h 1047749"/>
                <a:gd name="connsiteX6" fmla="*/ 180975 w 195263"/>
                <a:gd name="connsiteY6" fmla="*/ 1047749 h 1047749"/>
                <a:gd name="connsiteX7" fmla="*/ 190500 w 195263"/>
                <a:gd name="connsiteY7" fmla="*/ 614361 h 1047749"/>
                <a:gd name="connsiteX8" fmla="*/ 71438 w 195263"/>
                <a:gd name="connsiteY8" fmla="*/ 471486 h 1047749"/>
                <a:gd name="connsiteX9" fmla="*/ 76200 w 195263"/>
                <a:gd name="connsiteY9" fmla="*/ 157162 h 1047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263" h="1047749">
                  <a:moveTo>
                    <a:pt x="76200" y="157162"/>
                  </a:moveTo>
                  <a:lnTo>
                    <a:pt x="195263" y="152399"/>
                  </a:lnTo>
                  <a:lnTo>
                    <a:pt x="185737" y="0"/>
                  </a:lnTo>
                  <a:lnTo>
                    <a:pt x="0" y="4762"/>
                  </a:lnTo>
                  <a:cubicBezTo>
                    <a:pt x="1588" y="263524"/>
                    <a:pt x="3175" y="522287"/>
                    <a:pt x="4763" y="781049"/>
                  </a:cubicBezTo>
                  <a:lnTo>
                    <a:pt x="109538" y="1042987"/>
                  </a:lnTo>
                  <a:lnTo>
                    <a:pt x="180975" y="1047749"/>
                  </a:lnTo>
                  <a:lnTo>
                    <a:pt x="190500" y="614361"/>
                  </a:lnTo>
                  <a:cubicBezTo>
                    <a:pt x="146050" y="566736"/>
                    <a:pt x="115888" y="519111"/>
                    <a:pt x="71438" y="471486"/>
                  </a:cubicBezTo>
                  <a:cubicBezTo>
                    <a:pt x="69851" y="363536"/>
                    <a:pt x="63500" y="260349"/>
                    <a:pt x="76200" y="157162"/>
                  </a:cubicBezTo>
                  <a:close/>
                </a:path>
              </a:pathLst>
            </a:custGeom>
            <a:solidFill>
              <a:schemeClr val="accent5"/>
            </a:solidFill>
            <a:ln w="0">
              <a:solidFill>
                <a:schemeClr val="bg1"/>
              </a:solid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90954779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Select Early RCT Data for IL-6R Inhibitors</a:t>
            </a:r>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120968276"/>
              </p:ext>
            </p:extLst>
          </p:nvPr>
        </p:nvGraphicFramePr>
        <p:xfrm>
          <a:off x="727075" y="1604965"/>
          <a:ext cx="10755127" cy="3627168"/>
        </p:xfrm>
        <a:graphic>
          <a:graphicData uri="http://schemas.openxmlformats.org/drawingml/2006/table">
            <a:tbl>
              <a:tblPr/>
              <a:tblGrid>
                <a:gridCol w="2229584">
                  <a:extLst>
                    <a:ext uri="{9D8B030D-6E8A-4147-A177-3AD203B41FA5}">
                      <a16:colId xmlns:a16="http://schemas.microsoft.com/office/drawing/2014/main" val="20000"/>
                    </a:ext>
                  </a:extLst>
                </a:gridCol>
                <a:gridCol w="742849">
                  <a:extLst>
                    <a:ext uri="{9D8B030D-6E8A-4147-A177-3AD203B41FA5}">
                      <a16:colId xmlns:a16="http://schemas.microsoft.com/office/drawing/2014/main" val="20001"/>
                    </a:ext>
                  </a:extLst>
                </a:gridCol>
                <a:gridCol w="2065170">
                  <a:extLst>
                    <a:ext uri="{9D8B030D-6E8A-4147-A177-3AD203B41FA5}">
                      <a16:colId xmlns:a16="http://schemas.microsoft.com/office/drawing/2014/main" val="20004"/>
                    </a:ext>
                  </a:extLst>
                </a:gridCol>
                <a:gridCol w="1676597">
                  <a:extLst>
                    <a:ext uri="{9D8B030D-6E8A-4147-A177-3AD203B41FA5}">
                      <a16:colId xmlns:a16="http://schemas.microsoft.com/office/drawing/2014/main" val="20002"/>
                    </a:ext>
                  </a:extLst>
                </a:gridCol>
                <a:gridCol w="4040927">
                  <a:extLst>
                    <a:ext uri="{9D8B030D-6E8A-4147-A177-3AD203B41FA5}">
                      <a16:colId xmlns:a16="http://schemas.microsoft.com/office/drawing/2014/main" val="20003"/>
                    </a:ext>
                  </a:extLst>
                </a:gridCol>
              </a:tblGrid>
              <a:tr h="2416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Comparator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Primary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991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Tocilizumab</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1,2</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Moderate or severe 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Standard care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difference in proportions with WHO-CPS score &gt;5 at Day 4</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Noninvasive ventilation, intubation, or death at Day 14: 24% vs 36%</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 mortality difference by Day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991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Sarilumab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(200 or 400 mg)</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3,4</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Severe or critical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CRP decline: 77% and 79% vs 21%</a:t>
                      </a:r>
                    </a:p>
                    <a:p>
                      <a:pPr marL="285750" marR="0" lvl="0" indent="-285750" algn="l" defTabSz="914400" rtl="0" eaLnBrk="1" fontAlgn="base" latinLnBrk="0" hangingPunct="1">
                        <a:lnSpc>
                          <a:spcPct val="100000"/>
                        </a:lnSpc>
                        <a:spcBef>
                          <a:spcPct val="0"/>
                        </a:spcBef>
                        <a:spcAft>
                          <a:spcPct val="0"/>
                        </a:spcAft>
                        <a:buClrTx/>
                        <a:buSzTx/>
                        <a:buFont typeface="Wingdings"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IDMC recommended continuing phase III only in critical subgroup with 400 mg sarilumab vs 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13" name="Group 1">
            <a:extLst>
              <a:ext uri="{FF2B5EF4-FFF2-40B4-BE49-F238E27FC236}">
                <a16:creationId xmlns:a16="http://schemas.microsoft.com/office/drawing/2014/main" id="{AE3F60C7-19C7-48F3-9A99-9A9A16425C55}"/>
              </a:ext>
            </a:extLst>
          </p:cNvPr>
          <p:cNvGrpSpPr>
            <a:grpSpLocks/>
          </p:cNvGrpSpPr>
          <p:nvPr/>
        </p:nvGrpSpPr>
        <p:grpSpPr bwMode="auto">
          <a:xfrm>
            <a:off x="9392911" y="6213768"/>
            <a:ext cx="2488502" cy="449064"/>
            <a:chOff x="9602074" y="3550251"/>
            <a:chExt cx="2488502" cy="449257"/>
          </a:xfrm>
        </p:grpSpPr>
        <p:pic>
          <p:nvPicPr>
            <p:cNvPr id="14" name="Picture 13">
              <a:extLst>
                <a:ext uri="{FF2B5EF4-FFF2-40B4-BE49-F238E27FC236}">
                  <a16:creationId xmlns:a16="http://schemas.microsoft.com/office/drawing/2014/main" id="{B9FFC7A1-25AF-4911-8F81-2845501C9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CCF0FC0B-05C6-44C9-8FAF-AA43FEA6896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10"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0" y="6183929"/>
            <a:ext cx="820537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altLang="en-US" sz="1200" b="0" spc="-10" dirty="0">
                <a:solidFill>
                  <a:srgbClr val="455560"/>
                </a:solidFill>
                <a:latin typeface="Calibri" panose="020F0502020204030204" pitchFamily="34" charset="0"/>
                <a:cs typeface="Arial" panose="020B0604020202020204" pitchFamily="34" charset="0"/>
              </a:rPr>
              <a:t>1. Hermine. JAMA Intern Med. 2021;181:32. 2. NCT04331808. 3. NCT04315298. 4. https://newsroom.regeneron.com/news-releases/news-release-details/regeneron-and-sanofi-provide-update-us-phase-23-adaptive. Press release only, not peer reviewed.   </a:t>
            </a:r>
            <a:endParaRPr lang="fr-FR" altLang="en-US" sz="1200" b="0" spc="-10" dirty="0">
              <a:solidFill>
                <a:srgbClr val="455560"/>
              </a:solidFill>
              <a:latin typeface="Calibri" panose="020F0502020204030204" pitchFamily="34" charset="0"/>
              <a:cs typeface="Arial" panose="020B0604020202020204" pitchFamily="34" charset="0"/>
            </a:endParaRPr>
          </a:p>
        </p:txBody>
      </p:sp>
      <p:sp>
        <p:nvSpPr>
          <p:cNvPr id="16" name="Rectangle 15"/>
          <p:cNvSpPr/>
          <p:nvPr/>
        </p:nvSpPr>
        <p:spPr>
          <a:xfrm>
            <a:off x="10892905" y="460881"/>
            <a:ext cx="924652"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Updated</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000982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Freeform: Shape 164">
            <a:extLst>
              <a:ext uri="{FF2B5EF4-FFF2-40B4-BE49-F238E27FC236}">
                <a16:creationId xmlns:a16="http://schemas.microsoft.com/office/drawing/2014/main" id="{DE8FF61B-5EAC-40B5-8DA7-CA14F5FE6DCE}"/>
              </a:ext>
            </a:extLst>
          </p:cNvPr>
          <p:cNvSpPr/>
          <p:nvPr/>
        </p:nvSpPr>
        <p:spPr bwMode="auto">
          <a:xfrm>
            <a:off x="1266825" y="4967288"/>
            <a:ext cx="3990975" cy="757237"/>
          </a:xfrm>
          <a:custGeom>
            <a:avLst/>
            <a:gdLst>
              <a:gd name="connsiteX0" fmla="*/ 0 w 3990975"/>
              <a:gd name="connsiteY0" fmla="*/ 757237 h 757237"/>
              <a:gd name="connsiteX1" fmla="*/ 300038 w 3990975"/>
              <a:gd name="connsiteY1" fmla="*/ 757237 h 757237"/>
              <a:gd name="connsiteX2" fmla="*/ 300038 w 3990975"/>
              <a:gd name="connsiteY2" fmla="*/ 757237 h 757237"/>
              <a:gd name="connsiteX3" fmla="*/ 576263 w 3990975"/>
              <a:gd name="connsiteY3" fmla="*/ 757237 h 757237"/>
              <a:gd name="connsiteX4" fmla="*/ 576263 w 3990975"/>
              <a:gd name="connsiteY4" fmla="*/ 638175 h 757237"/>
              <a:gd name="connsiteX5" fmla="*/ 857250 w 3990975"/>
              <a:gd name="connsiteY5" fmla="*/ 638175 h 757237"/>
              <a:gd name="connsiteX6" fmla="*/ 857250 w 3990975"/>
              <a:gd name="connsiteY6" fmla="*/ 523875 h 757237"/>
              <a:gd name="connsiteX7" fmla="*/ 1138238 w 3990975"/>
              <a:gd name="connsiteY7" fmla="*/ 523875 h 757237"/>
              <a:gd name="connsiteX8" fmla="*/ 1138238 w 3990975"/>
              <a:gd name="connsiteY8" fmla="*/ 419100 h 757237"/>
              <a:gd name="connsiteX9" fmla="*/ 1428750 w 3990975"/>
              <a:gd name="connsiteY9" fmla="*/ 419100 h 757237"/>
              <a:gd name="connsiteX10" fmla="*/ 1428750 w 3990975"/>
              <a:gd name="connsiteY10" fmla="*/ 366712 h 757237"/>
              <a:gd name="connsiteX11" fmla="*/ 1704975 w 3990975"/>
              <a:gd name="connsiteY11" fmla="*/ 366712 h 757237"/>
              <a:gd name="connsiteX12" fmla="*/ 1704975 w 3990975"/>
              <a:gd name="connsiteY12" fmla="*/ 300037 h 757237"/>
              <a:gd name="connsiteX13" fmla="*/ 1985963 w 3990975"/>
              <a:gd name="connsiteY13" fmla="*/ 300037 h 757237"/>
              <a:gd name="connsiteX14" fmla="*/ 1985963 w 3990975"/>
              <a:gd name="connsiteY14" fmla="*/ 252412 h 757237"/>
              <a:gd name="connsiteX15" fmla="*/ 2262188 w 3990975"/>
              <a:gd name="connsiteY15" fmla="*/ 252412 h 757237"/>
              <a:gd name="connsiteX16" fmla="*/ 2262188 w 3990975"/>
              <a:gd name="connsiteY16" fmla="*/ 185737 h 757237"/>
              <a:gd name="connsiteX17" fmla="*/ 2552700 w 3990975"/>
              <a:gd name="connsiteY17" fmla="*/ 185737 h 757237"/>
              <a:gd name="connsiteX18" fmla="*/ 2552700 w 3990975"/>
              <a:gd name="connsiteY18" fmla="*/ 166687 h 757237"/>
              <a:gd name="connsiteX19" fmla="*/ 2819400 w 3990975"/>
              <a:gd name="connsiteY19" fmla="*/ 166687 h 757237"/>
              <a:gd name="connsiteX20" fmla="*/ 2824163 w 3990975"/>
              <a:gd name="connsiteY20" fmla="*/ 161924 h 757237"/>
              <a:gd name="connsiteX21" fmla="*/ 3105150 w 3990975"/>
              <a:gd name="connsiteY21" fmla="*/ 161924 h 757237"/>
              <a:gd name="connsiteX22" fmla="*/ 3105150 w 3990975"/>
              <a:gd name="connsiteY22" fmla="*/ 109537 h 757237"/>
              <a:gd name="connsiteX23" fmla="*/ 3390900 w 3990975"/>
              <a:gd name="connsiteY23" fmla="*/ 109537 h 757237"/>
              <a:gd name="connsiteX24" fmla="*/ 3390900 w 3990975"/>
              <a:gd name="connsiteY24" fmla="*/ 104775 h 757237"/>
              <a:gd name="connsiteX25" fmla="*/ 3686175 w 3990975"/>
              <a:gd name="connsiteY25" fmla="*/ 104775 h 757237"/>
              <a:gd name="connsiteX26" fmla="*/ 3686175 w 3990975"/>
              <a:gd name="connsiteY26" fmla="*/ 61912 h 757237"/>
              <a:gd name="connsiteX27" fmla="*/ 3948113 w 3990975"/>
              <a:gd name="connsiteY27" fmla="*/ 61912 h 757237"/>
              <a:gd name="connsiteX28" fmla="*/ 3948113 w 3990975"/>
              <a:gd name="connsiteY28" fmla="*/ 0 h 757237"/>
              <a:gd name="connsiteX29" fmla="*/ 3990975 w 3990975"/>
              <a:gd name="connsiteY29" fmla="*/ 0 h 75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90975" h="757237">
                <a:moveTo>
                  <a:pt x="0" y="757237"/>
                </a:moveTo>
                <a:lnTo>
                  <a:pt x="300038" y="757237"/>
                </a:lnTo>
                <a:lnTo>
                  <a:pt x="300038" y="757237"/>
                </a:lnTo>
                <a:lnTo>
                  <a:pt x="576263" y="757237"/>
                </a:lnTo>
                <a:lnTo>
                  <a:pt x="576263" y="638175"/>
                </a:lnTo>
                <a:lnTo>
                  <a:pt x="857250" y="638175"/>
                </a:lnTo>
                <a:lnTo>
                  <a:pt x="857250" y="523875"/>
                </a:lnTo>
                <a:lnTo>
                  <a:pt x="1138238" y="523875"/>
                </a:lnTo>
                <a:lnTo>
                  <a:pt x="1138238" y="419100"/>
                </a:lnTo>
                <a:lnTo>
                  <a:pt x="1428750" y="419100"/>
                </a:lnTo>
                <a:lnTo>
                  <a:pt x="1428750" y="366712"/>
                </a:lnTo>
                <a:lnTo>
                  <a:pt x="1704975" y="366712"/>
                </a:lnTo>
                <a:lnTo>
                  <a:pt x="1704975" y="300037"/>
                </a:lnTo>
                <a:lnTo>
                  <a:pt x="1985963" y="300037"/>
                </a:lnTo>
                <a:lnTo>
                  <a:pt x="1985963" y="252412"/>
                </a:lnTo>
                <a:lnTo>
                  <a:pt x="2262188" y="252412"/>
                </a:lnTo>
                <a:lnTo>
                  <a:pt x="2262188" y="185737"/>
                </a:lnTo>
                <a:lnTo>
                  <a:pt x="2552700" y="185737"/>
                </a:lnTo>
                <a:lnTo>
                  <a:pt x="2552700" y="166687"/>
                </a:lnTo>
                <a:lnTo>
                  <a:pt x="2819400" y="166687"/>
                </a:lnTo>
                <a:lnTo>
                  <a:pt x="2824163" y="161924"/>
                </a:lnTo>
                <a:lnTo>
                  <a:pt x="3105150" y="161924"/>
                </a:lnTo>
                <a:lnTo>
                  <a:pt x="3105150" y="109537"/>
                </a:lnTo>
                <a:lnTo>
                  <a:pt x="3390900" y="109537"/>
                </a:lnTo>
                <a:lnTo>
                  <a:pt x="3390900" y="104775"/>
                </a:lnTo>
                <a:lnTo>
                  <a:pt x="3686175" y="104775"/>
                </a:lnTo>
                <a:lnTo>
                  <a:pt x="3686175" y="61912"/>
                </a:lnTo>
                <a:lnTo>
                  <a:pt x="3948113" y="61912"/>
                </a:lnTo>
                <a:lnTo>
                  <a:pt x="3948113" y="0"/>
                </a:lnTo>
                <a:lnTo>
                  <a:pt x="3990975" y="0"/>
                </a:lnTo>
              </a:path>
            </a:pathLst>
          </a:custGeom>
          <a:noFill/>
          <a:ln w="28575">
            <a:solidFill>
              <a:schemeClr val="accent3"/>
            </a:solidFill>
            <a:miter lim="800000"/>
            <a:headEnd/>
            <a:tailEnd/>
          </a:ln>
        </p:spPr>
        <p:txBody>
          <a:bodyPr rtlCol="0" anchor="ctr"/>
          <a:lstStyle/>
          <a:p>
            <a:pPr algn="ctr" eaLnBrk="0" fontAlgn="base" hangingPunct="0">
              <a:spcBef>
                <a:spcPct val="0"/>
              </a:spcBef>
              <a:spcAft>
                <a:spcPct val="0"/>
              </a:spcAft>
              <a:defRPr/>
            </a:pPr>
            <a:endParaRPr lang="en-US" b="1"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5CFEABD4-931B-42EB-94F6-B7FDE13F0412}"/>
              </a:ext>
            </a:extLst>
          </p:cNvPr>
          <p:cNvSpPr>
            <a:spLocks noGrp="1"/>
          </p:cNvSpPr>
          <p:nvPr>
            <p:ph type="title"/>
          </p:nvPr>
        </p:nvSpPr>
        <p:spPr/>
        <p:txBody>
          <a:bodyPr/>
          <a:lstStyle/>
          <a:p>
            <a:r>
              <a:rPr lang="en-US" dirty="0"/>
              <a:t>TESEO Cohort: Tocilizumab to Treat</a:t>
            </a:r>
            <a:br>
              <a:rPr lang="en-US" dirty="0"/>
            </a:br>
            <a:r>
              <a:rPr lang="en-US" dirty="0"/>
              <a:t>Severe COVID-19 in Italy</a:t>
            </a:r>
          </a:p>
        </p:txBody>
      </p:sp>
      <p:sp>
        <p:nvSpPr>
          <p:cNvPr id="3" name="Content Placeholder 2">
            <a:extLst>
              <a:ext uri="{FF2B5EF4-FFF2-40B4-BE49-F238E27FC236}">
                <a16:creationId xmlns:a16="http://schemas.microsoft.com/office/drawing/2014/main" id="{C4BBDBC6-8F56-4484-847F-0EC011AB0E75}"/>
              </a:ext>
            </a:extLst>
          </p:cNvPr>
          <p:cNvSpPr>
            <a:spLocks noGrp="1"/>
          </p:cNvSpPr>
          <p:nvPr>
            <p:ph idx="1"/>
          </p:nvPr>
        </p:nvSpPr>
        <p:spPr>
          <a:xfrm>
            <a:off x="604675" y="1513047"/>
            <a:ext cx="10877529" cy="1626059"/>
          </a:xfrm>
        </p:spPr>
        <p:txBody>
          <a:bodyPr/>
          <a:lstStyle/>
          <a:p>
            <a:pPr>
              <a:spcAft>
                <a:spcPts val="0"/>
              </a:spcAft>
            </a:pPr>
            <a:r>
              <a:rPr lang="en-US" sz="2000" dirty="0"/>
              <a:t>Retrospective, observational, cohort study of adults with severe COVID-19 pneumonia admitted to tertiary care centers in Italy between February and March 2020 who received tocilizumab plus standard of care (n = 179) vs standard of care alone (n = 365)</a:t>
            </a:r>
          </a:p>
          <a:p>
            <a:pPr lvl="1">
              <a:spcAft>
                <a:spcPts val="0"/>
              </a:spcAft>
            </a:pPr>
            <a:r>
              <a:rPr lang="en-US" sz="1800" dirty="0"/>
              <a:t>Tocilizumab: 8 mg/kg via 2 infusions 12 hr apart or 162 mg SQ in each thigh (324 mg total) when IV formulation unavailable</a:t>
            </a:r>
          </a:p>
        </p:txBody>
      </p:sp>
      <p:grpSp>
        <p:nvGrpSpPr>
          <p:cNvPr id="6" name="Group 1">
            <a:extLst>
              <a:ext uri="{FF2B5EF4-FFF2-40B4-BE49-F238E27FC236}">
                <a16:creationId xmlns:a16="http://schemas.microsoft.com/office/drawing/2014/main" id="{8276C2F7-07DE-4D84-B443-D7B8B330BBE9}"/>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287641E8-5F27-4DF4-B813-83000EE45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D0A065D8-5918-4B79-94AA-1C3AE48066B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3"/>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16" name="TextBox 15">
            <a:extLst>
              <a:ext uri="{FF2B5EF4-FFF2-40B4-BE49-F238E27FC236}">
                <a16:creationId xmlns:a16="http://schemas.microsoft.com/office/drawing/2014/main" id="{51F340AA-2AA6-4E3E-97E2-F0E137D0241F}"/>
              </a:ext>
            </a:extLst>
          </p:cNvPr>
          <p:cNvSpPr txBox="1"/>
          <p:nvPr/>
        </p:nvSpPr>
        <p:spPr bwMode="auto">
          <a:xfrm>
            <a:off x="1228092" y="3052138"/>
            <a:ext cx="395992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Mechanical Ventilation or Death (Primary Outcome)</a:t>
            </a:r>
          </a:p>
        </p:txBody>
      </p:sp>
      <p:sp>
        <p:nvSpPr>
          <p:cNvPr id="18" name="TextBox 17">
            <a:extLst>
              <a:ext uri="{FF2B5EF4-FFF2-40B4-BE49-F238E27FC236}">
                <a16:creationId xmlns:a16="http://schemas.microsoft.com/office/drawing/2014/main" id="{5ED47E64-A188-4A9E-AD37-10A1FE598905}"/>
              </a:ext>
            </a:extLst>
          </p:cNvPr>
          <p:cNvSpPr txBox="1"/>
          <p:nvPr/>
        </p:nvSpPr>
        <p:spPr bwMode="auto">
          <a:xfrm>
            <a:off x="6619218" y="3061234"/>
            <a:ext cx="475755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Mechanical Ventilation and Death</a:t>
            </a:r>
          </a:p>
        </p:txBody>
      </p:sp>
      <p:sp>
        <p:nvSpPr>
          <p:cNvPr id="20" name="Text Box 11">
            <a:extLst>
              <a:ext uri="{FF2B5EF4-FFF2-40B4-BE49-F238E27FC236}">
                <a16:creationId xmlns:a16="http://schemas.microsoft.com/office/drawing/2014/main" id="{F7791BED-D178-4F20-B6E6-929C1A359987}"/>
              </a:ext>
            </a:extLst>
          </p:cNvPr>
          <p:cNvSpPr txBox="1">
            <a:spLocks noChangeArrowheads="1"/>
          </p:cNvSpPr>
          <p:nvPr/>
        </p:nvSpPr>
        <p:spPr bwMode="auto">
          <a:xfrm>
            <a:off x="399438" y="637934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FontTx/>
              <a:buNone/>
              <a:defRPr/>
            </a:pPr>
            <a:r>
              <a:rPr lang="it-IT" altLang="en-US" sz="1200" dirty="0">
                <a:solidFill>
                  <a:srgbClr val="455560"/>
                </a:solidFill>
                <a:latin typeface="Calibri" panose="020F0502020204030204" pitchFamily="34" charset="0"/>
                <a:cs typeface="Calibri" panose="020F0502020204030204" pitchFamily="34" charset="0"/>
              </a:rPr>
              <a:t>Guarlandi. Lancet Rheumatology. 2020;20:30173.</a:t>
            </a:r>
          </a:p>
        </p:txBody>
      </p:sp>
      <p:sp>
        <p:nvSpPr>
          <p:cNvPr id="22" name="TextBox 21">
            <a:extLst>
              <a:ext uri="{FF2B5EF4-FFF2-40B4-BE49-F238E27FC236}">
                <a16:creationId xmlns:a16="http://schemas.microsoft.com/office/drawing/2014/main" id="{A9BB9618-9793-4DBB-9210-B4D16533955B}"/>
              </a:ext>
            </a:extLst>
          </p:cNvPr>
          <p:cNvSpPr txBox="1"/>
          <p:nvPr/>
        </p:nvSpPr>
        <p:spPr bwMode="auto">
          <a:xfrm rot="16200000">
            <a:off x="-510940" y="4556828"/>
            <a:ext cx="235103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Cumulative Probability</a:t>
            </a:r>
          </a:p>
        </p:txBody>
      </p:sp>
      <p:sp>
        <p:nvSpPr>
          <p:cNvPr id="28" name="TextBox 27">
            <a:extLst>
              <a:ext uri="{FF2B5EF4-FFF2-40B4-BE49-F238E27FC236}">
                <a16:creationId xmlns:a16="http://schemas.microsoft.com/office/drawing/2014/main" id="{5C0C1FF6-A8F9-4B83-A01D-50C3394D4A74}"/>
              </a:ext>
            </a:extLst>
          </p:cNvPr>
          <p:cNvSpPr txBox="1"/>
          <p:nvPr/>
        </p:nvSpPr>
        <p:spPr bwMode="auto">
          <a:xfrm>
            <a:off x="1228092" y="6027704"/>
            <a:ext cx="395992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Days From Admission</a:t>
            </a:r>
          </a:p>
        </p:txBody>
      </p:sp>
      <p:sp>
        <p:nvSpPr>
          <p:cNvPr id="4" name="TextBox 3">
            <a:extLst>
              <a:ext uri="{FF2B5EF4-FFF2-40B4-BE49-F238E27FC236}">
                <a16:creationId xmlns:a16="http://schemas.microsoft.com/office/drawing/2014/main" id="{00860162-7533-49A7-A658-C6C62F55D0D6}"/>
              </a:ext>
            </a:extLst>
          </p:cNvPr>
          <p:cNvSpPr txBox="1"/>
          <p:nvPr/>
        </p:nvSpPr>
        <p:spPr bwMode="auto">
          <a:xfrm>
            <a:off x="1806387" y="3681457"/>
            <a:ext cx="227299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Standard of care</a:t>
            </a:r>
            <a:br>
              <a:rPr lang="en-US" dirty="0">
                <a:solidFill>
                  <a:srgbClr val="000000"/>
                </a:solidFill>
                <a:latin typeface="Calibri" panose="020F0502020204030204" pitchFamily="34" charset="0"/>
                <a:cs typeface="Arial" panose="020B0604020202020204" pitchFamily="34" charset="0"/>
              </a:rPr>
            </a:br>
            <a:r>
              <a:rPr lang="en-US" dirty="0">
                <a:solidFill>
                  <a:srgbClr val="000000"/>
                </a:solidFill>
                <a:latin typeface="Calibri" panose="020F0502020204030204" pitchFamily="34" charset="0"/>
                <a:cs typeface="Arial" panose="020B0604020202020204" pitchFamily="34" charset="0"/>
              </a:rPr>
              <a:t>Tocilizumab</a:t>
            </a:r>
          </a:p>
        </p:txBody>
      </p:sp>
      <p:cxnSp>
        <p:nvCxnSpPr>
          <p:cNvPr id="10" name="Straight Connector 9">
            <a:extLst>
              <a:ext uri="{FF2B5EF4-FFF2-40B4-BE49-F238E27FC236}">
                <a16:creationId xmlns:a16="http://schemas.microsoft.com/office/drawing/2014/main" id="{F05CE879-3D31-4144-B0F5-2342250CB724}"/>
              </a:ext>
            </a:extLst>
          </p:cNvPr>
          <p:cNvCxnSpPr>
            <a:cxnSpLocks/>
          </p:cNvCxnSpPr>
          <p:nvPr/>
        </p:nvCxnSpPr>
        <p:spPr bwMode="auto">
          <a:xfrm flipH="1">
            <a:off x="1561493" y="3863637"/>
            <a:ext cx="273769" cy="0"/>
          </a:xfrm>
          <a:prstGeom prst="line">
            <a:avLst/>
          </a:prstGeom>
          <a:noFill/>
          <a:ln w="28575"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5D9ED18-0173-4F6A-828A-9DD37909D773}"/>
              </a:ext>
            </a:extLst>
          </p:cNvPr>
          <p:cNvCxnSpPr>
            <a:cxnSpLocks/>
          </p:cNvCxnSpPr>
          <p:nvPr/>
        </p:nvCxnSpPr>
        <p:spPr bwMode="auto">
          <a:xfrm flipH="1">
            <a:off x="1561493" y="4141165"/>
            <a:ext cx="273769" cy="0"/>
          </a:xfrm>
          <a:prstGeom prst="line">
            <a:avLst/>
          </a:prstGeom>
          <a:noFill/>
          <a:ln w="28575" cap="flat" cmpd="sng" algn="ctr">
            <a:solidFill>
              <a:schemeClr val="accent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9F1946D6-DF20-4B75-85C2-6C50DBF214E1}"/>
              </a:ext>
            </a:extLst>
          </p:cNvPr>
          <p:cNvSpPr txBox="1"/>
          <p:nvPr/>
        </p:nvSpPr>
        <p:spPr bwMode="auto">
          <a:xfrm>
            <a:off x="1442997" y="4250788"/>
            <a:ext cx="22729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Log-rank </a:t>
            </a:r>
            <a:r>
              <a:rPr lang="en-US" i="1" dirty="0">
                <a:solidFill>
                  <a:srgbClr val="000000"/>
                </a:solidFill>
                <a:latin typeface="Calibri" panose="020F0502020204030204" pitchFamily="34" charset="0"/>
                <a:cs typeface="Arial" panose="020B0604020202020204" pitchFamily="34" charset="0"/>
              </a:rPr>
              <a:t>P</a:t>
            </a:r>
            <a:r>
              <a:rPr lang="en-US" dirty="0">
                <a:solidFill>
                  <a:srgbClr val="000000"/>
                </a:solidFill>
                <a:latin typeface="Calibri" panose="020F0502020204030204" pitchFamily="34" charset="0"/>
                <a:cs typeface="Arial" panose="020B0604020202020204" pitchFamily="34" charset="0"/>
              </a:rPr>
              <a:t> = .0023</a:t>
            </a:r>
          </a:p>
        </p:txBody>
      </p:sp>
      <p:cxnSp>
        <p:nvCxnSpPr>
          <p:cNvPr id="14" name="Straight Connector 13">
            <a:extLst>
              <a:ext uri="{FF2B5EF4-FFF2-40B4-BE49-F238E27FC236}">
                <a16:creationId xmlns:a16="http://schemas.microsoft.com/office/drawing/2014/main" id="{871AADD3-087C-45F3-BB1E-DA66B00CB413}"/>
              </a:ext>
            </a:extLst>
          </p:cNvPr>
          <p:cNvCxnSpPr>
            <a:cxnSpLocks/>
          </p:cNvCxnSpPr>
          <p:nvPr/>
        </p:nvCxnSpPr>
        <p:spPr bwMode="auto">
          <a:xfrm>
            <a:off x="1247342" y="5784783"/>
            <a:ext cx="395992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B94A1DD-DCC2-4EA9-88E1-7D95A38110FF}"/>
              </a:ext>
            </a:extLst>
          </p:cNvPr>
          <p:cNvCxnSpPr>
            <a:cxnSpLocks/>
          </p:cNvCxnSpPr>
          <p:nvPr/>
        </p:nvCxnSpPr>
        <p:spPr bwMode="auto">
          <a:xfrm flipV="1">
            <a:off x="1266592" y="3671832"/>
            <a:ext cx="0" cy="213220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1C7B20F-1C32-4872-88CF-16AE315B5AA5}"/>
              </a:ext>
            </a:extLst>
          </p:cNvPr>
          <p:cNvCxnSpPr>
            <a:cxnSpLocks/>
          </p:cNvCxnSpPr>
          <p:nvPr/>
        </p:nvCxnSpPr>
        <p:spPr bwMode="auto">
          <a:xfrm flipH="1">
            <a:off x="1199215" y="367183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852DB3E-0B36-4DBC-9D18-9B224C34AFB0}"/>
              </a:ext>
            </a:extLst>
          </p:cNvPr>
          <p:cNvCxnSpPr>
            <a:cxnSpLocks/>
          </p:cNvCxnSpPr>
          <p:nvPr/>
        </p:nvCxnSpPr>
        <p:spPr bwMode="auto">
          <a:xfrm flipH="1">
            <a:off x="1199215" y="38831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546E425-C8F4-4A03-9879-B5E2B7AEE73A}"/>
              </a:ext>
            </a:extLst>
          </p:cNvPr>
          <p:cNvCxnSpPr>
            <a:cxnSpLocks/>
          </p:cNvCxnSpPr>
          <p:nvPr/>
        </p:nvCxnSpPr>
        <p:spPr bwMode="auto">
          <a:xfrm flipH="1">
            <a:off x="1199215" y="40944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34C0F8D-29BB-4B95-8800-FF68A6C909B4}"/>
              </a:ext>
            </a:extLst>
          </p:cNvPr>
          <p:cNvCxnSpPr>
            <a:cxnSpLocks/>
          </p:cNvCxnSpPr>
          <p:nvPr/>
        </p:nvCxnSpPr>
        <p:spPr bwMode="auto">
          <a:xfrm flipH="1">
            <a:off x="1199215" y="43057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1140AF2-DEE4-4CBC-913E-409F34703AE8}"/>
              </a:ext>
            </a:extLst>
          </p:cNvPr>
          <p:cNvCxnSpPr>
            <a:cxnSpLocks/>
          </p:cNvCxnSpPr>
          <p:nvPr/>
        </p:nvCxnSpPr>
        <p:spPr bwMode="auto">
          <a:xfrm flipH="1">
            <a:off x="1199215" y="45170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E7BB79B-FE44-4402-85C4-2E6B57780FD6}"/>
              </a:ext>
            </a:extLst>
          </p:cNvPr>
          <p:cNvCxnSpPr>
            <a:cxnSpLocks/>
          </p:cNvCxnSpPr>
          <p:nvPr/>
        </p:nvCxnSpPr>
        <p:spPr bwMode="auto">
          <a:xfrm flipH="1">
            <a:off x="1199215" y="47283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E483764-C032-482E-AF32-D1A235AFED72}"/>
              </a:ext>
            </a:extLst>
          </p:cNvPr>
          <p:cNvCxnSpPr>
            <a:cxnSpLocks/>
          </p:cNvCxnSpPr>
          <p:nvPr/>
        </p:nvCxnSpPr>
        <p:spPr bwMode="auto">
          <a:xfrm flipH="1">
            <a:off x="1199215" y="4939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9A4341C-2E3B-4001-9073-79B2F78FCF93}"/>
              </a:ext>
            </a:extLst>
          </p:cNvPr>
          <p:cNvCxnSpPr>
            <a:cxnSpLocks/>
          </p:cNvCxnSpPr>
          <p:nvPr/>
        </p:nvCxnSpPr>
        <p:spPr bwMode="auto">
          <a:xfrm flipH="1">
            <a:off x="1199215" y="51508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EE94EA1-B41F-48A2-AAEC-9C76554E21E7}"/>
              </a:ext>
            </a:extLst>
          </p:cNvPr>
          <p:cNvCxnSpPr>
            <a:cxnSpLocks/>
          </p:cNvCxnSpPr>
          <p:nvPr/>
        </p:nvCxnSpPr>
        <p:spPr bwMode="auto">
          <a:xfrm flipH="1">
            <a:off x="1199215" y="5362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986EBE0-B468-40C6-9EEC-0DE3EBD83664}"/>
              </a:ext>
            </a:extLst>
          </p:cNvPr>
          <p:cNvCxnSpPr>
            <a:cxnSpLocks/>
          </p:cNvCxnSpPr>
          <p:nvPr/>
        </p:nvCxnSpPr>
        <p:spPr bwMode="auto">
          <a:xfrm flipH="1">
            <a:off x="1199215" y="55734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8001F6D-D777-4106-BF5F-DBADD6F1084F}"/>
              </a:ext>
            </a:extLst>
          </p:cNvPr>
          <p:cNvCxnSpPr>
            <a:cxnSpLocks/>
          </p:cNvCxnSpPr>
          <p:nvPr/>
        </p:nvCxnSpPr>
        <p:spPr bwMode="auto">
          <a:xfrm flipH="1">
            <a:off x="1199215" y="57847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09CF278-2245-4769-983E-908AA960EF31}"/>
              </a:ext>
            </a:extLst>
          </p:cNvPr>
          <p:cNvCxnSpPr>
            <a:cxnSpLocks/>
          </p:cNvCxnSpPr>
          <p:nvPr/>
        </p:nvCxnSpPr>
        <p:spPr bwMode="auto">
          <a:xfrm>
            <a:off x="1266592"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7EF0261-0D46-474F-9DC1-AF6E5D9B15D4}"/>
              </a:ext>
            </a:extLst>
          </p:cNvPr>
          <p:cNvCxnSpPr>
            <a:cxnSpLocks/>
          </p:cNvCxnSpPr>
          <p:nvPr/>
        </p:nvCxnSpPr>
        <p:spPr bwMode="auto">
          <a:xfrm>
            <a:off x="1548069"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0647747-8744-42A2-B36C-B2A5B7EE359B}"/>
              </a:ext>
            </a:extLst>
          </p:cNvPr>
          <p:cNvCxnSpPr>
            <a:cxnSpLocks/>
          </p:cNvCxnSpPr>
          <p:nvPr/>
        </p:nvCxnSpPr>
        <p:spPr bwMode="auto">
          <a:xfrm>
            <a:off x="1829546"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8CCAB23-A9EC-4627-840E-EA1472BCB908}"/>
              </a:ext>
            </a:extLst>
          </p:cNvPr>
          <p:cNvCxnSpPr>
            <a:cxnSpLocks/>
          </p:cNvCxnSpPr>
          <p:nvPr/>
        </p:nvCxnSpPr>
        <p:spPr bwMode="auto">
          <a:xfrm>
            <a:off x="2111023"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06486C8-952D-4EDA-B2FE-E0BA0352CCAE}"/>
              </a:ext>
            </a:extLst>
          </p:cNvPr>
          <p:cNvCxnSpPr>
            <a:cxnSpLocks/>
          </p:cNvCxnSpPr>
          <p:nvPr/>
        </p:nvCxnSpPr>
        <p:spPr bwMode="auto">
          <a:xfrm>
            <a:off x="2392500"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0C4743B-8FB8-4357-A1C7-7AEF69B09DA4}"/>
              </a:ext>
            </a:extLst>
          </p:cNvPr>
          <p:cNvCxnSpPr>
            <a:cxnSpLocks/>
          </p:cNvCxnSpPr>
          <p:nvPr/>
        </p:nvCxnSpPr>
        <p:spPr bwMode="auto">
          <a:xfrm>
            <a:off x="2673977"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89DBC58-DE3E-489F-B562-040F5E5F1EBF}"/>
              </a:ext>
            </a:extLst>
          </p:cNvPr>
          <p:cNvCxnSpPr>
            <a:cxnSpLocks/>
          </p:cNvCxnSpPr>
          <p:nvPr/>
        </p:nvCxnSpPr>
        <p:spPr bwMode="auto">
          <a:xfrm>
            <a:off x="2955454"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D358065-DB65-4EF1-9FE4-1E9319F2002C}"/>
              </a:ext>
            </a:extLst>
          </p:cNvPr>
          <p:cNvCxnSpPr>
            <a:cxnSpLocks/>
          </p:cNvCxnSpPr>
          <p:nvPr/>
        </p:nvCxnSpPr>
        <p:spPr bwMode="auto">
          <a:xfrm>
            <a:off x="3236931"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B48BF26-CFEC-4E74-B115-114811BAFE5A}"/>
              </a:ext>
            </a:extLst>
          </p:cNvPr>
          <p:cNvCxnSpPr>
            <a:cxnSpLocks/>
          </p:cNvCxnSpPr>
          <p:nvPr/>
        </p:nvCxnSpPr>
        <p:spPr bwMode="auto">
          <a:xfrm>
            <a:off x="3518408"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313F1B9-FA5F-43C5-BC1A-42DCEC5ADD39}"/>
              </a:ext>
            </a:extLst>
          </p:cNvPr>
          <p:cNvCxnSpPr>
            <a:cxnSpLocks/>
          </p:cNvCxnSpPr>
          <p:nvPr/>
        </p:nvCxnSpPr>
        <p:spPr bwMode="auto">
          <a:xfrm>
            <a:off x="3799885"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22A7B6BF-7738-4907-B8AE-9B3620A3C500}"/>
              </a:ext>
            </a:extLst>
          </p:cNvPr>
          <p:cNvCxnSpPr>
            <a:cxnSpLocks/>
          </p:cNvCxnSpPr>
          <p:nvPr/>
        </p:nvCxnSpPr>
        <p:spPr bwMode="auto">
          <a:xfrm>
            <a:off x="4081362"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ACC39D9-1651-4157-B7A0-731390B8681E}"/>
              </a:ext>
            </a:extLst>
          </p:cNvPr>
          <p:cNvCxnSpPr>
            <a:cxnSpLocks/>
          </p:cNvCxnSpPr>
          <p:nvPr/>
        </p:nvCxnSpPr>
        <p:spPr bwMode="auto">
          <a:xfrm>
            <a:off x="4362839"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6D1291C-946A-412C-9D82-A1AA8CD9CA21}"/>
              </a:ext>
            </a:extLst>
          </p:cNvPr>
          <p:cNvCxnSpPr>
            <a:cxnSpLocks/>
          </p:cNvCxnSpPr>
          <p:nvPr/>
        </p:nvCxnSpPr>
        <p:spPr bwMode="auto">
          <a:xfrm>
            <a:off x="4644316"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45BE291-09BE-4ABB-9D34-3E075AEBBAF9}"/>
              </a:ext>
            </a:extLst>
          </p:cNvPr>
          <p:cNvCxnSpPr>
            <a:cxnSpLocks/>
          </p:cNvCxnSpPr>
          <p:nvPr/>
        </p:nvCxnSpPr>
        <p:spPr bwMode="auto">
          <a:xfrm>
            <a:off x="4925793" y="57847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7FF56B3-4507-4E0B-B350-6440AA8BD399}"/>
              </a:ext>
            </a:extLst>
          </p:cNvPr>
          <p:cNvCxnSpPr>
            <a:cxnSpLocks/>
          </p:cNvCxnSpPr>
          <p:nvPr/>
        </p:nvCxnSpPr>
        <p:spPr bwMode="auto">
          <a:xfrm>
            <a:off x="5207266" y="5784783"/>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663325A0-2A4B-4D4C-A2FB-A567FF50A60E}"/>
              </a:ext>
            </a:extLst>
          </p:cNvPr>
          <p:cNvSpPr txBox="1"/>
          <p:nvPr/>
        </p:nvSpPr>
        <p:spPr bwMode="auto">
          <a:xfrm>
            <a:off x="4970911"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14</a:t>
            </a:r>
          </a:p>
        </p:txBody>
      </p:sp>
      <p:sp>
        <p:nvSpPr>
          <p:cNvPr id="56" name="TextBox 55">
            <a:extLst>
              <a:ext uri="{FF2B5EF4-FFF2-40B4-BE49-F238E27FC236}">
                <a16:creationId xmlns:a16="http://schemas.microsoft.com/office/drawing/2014/main" id="{9456D1A3-E8AB-4C9E-840A-89D6D3D257ED}"/>
              </a:ext>
            </a:extLst>
          </p:cNvPr>
          <p:cNvSpPr txBox="1"/>
          <p:nvPr/>
        </p:nvSpPr>
        <p:spPr bwMode="auto">
          <a:xfrm>
            <a:off x="103362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a:t>
            </a:r>
          </a:p>
        </p:txBody>
      </p:sp>
      <p:sp>
        <p:nvSpPr>
          <p:cNvPr id="58" name="TextBox 57">
            <a:extLst>
              <a:ext uri="{FF2B5EF4-FFF2-40B4-BE49-F238E27FC236}">
                <a16:creationId xmlns:a16="http://schemas.microsoft.com/office/drawing/2014/main" id="{CCBCE93E-9AEE-4F2B-8E44-34F0E84E0B19}"/>
              </a:ext>
            </a:extLst>
          </p:cNvPr>
          <p:cNvSpPr txBox="1"/>
          <p:nvPr/>
        </p:nvSpPr>
        <p:spPr bwMode="auto">
          <a:xfrm>
            <a:off x="131485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a:t>
            </a:r>
          </a:p>
        </p:txBody>
      </p:sp>
      <p:sp>
        <p:nvSpPr>
          <p:cNvPr id="60" name="TextBox 59">
            <a:extLst>
              <a:ext uri="{FF2B5EF4-FFF2-40B4-BE49-F238E27FC236}">
                <a16:creationId xmlns:a16="http://schemas.microsoft.com/office/drawing/2014/main" id="{3479816C-4408-4BD2-8CB2-7356B6751A23}"/>
              </a:ext>
            </a:extLst>
          </p:cNvPr>
          <p:cNvSpPr txBox="1"/>
          <p:nvPr/>
        </p:nvSpPr>
        <p:spPr bwMode="auto">
          <a:xfrm>
            <a:off x="159609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2</a:t>
            </a:r>
          </a:p>
        </p:txBody>
      </p:sp>
      <p:sp>
        <p:nvSpPr>
          <p:cNvPr id="62" name="TextBox 61">
            <a:extLst>
              <a:ext uri="{FF2B5EF4-FFF2-40B4-BE49-F238E27FC236}">
                <a16:creationId xmlns:a16="http://schemas.microsoft.com/office/drawing/2014/main" id="{A20D601E-6F1A-4952-85FB-5CC51D7E4F29}"/>
              </a:ext>
            </a:extLst>
          </p:cNvPr>
          <p:cNvSpPr txBox="1"/>
          <p:nvPr/>
        </p:nvSpPr>
        <p:spPr bwMode="auto">
          <a:xfrm>
            <a:off x="187732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3</a:t>
            </a:r>
          </a:p>
        </p:txBody>
      </p:sp>
      <p:sp>
        <p:nvSpPr>
          <p:cNvPr id="64" name="TextBox 63">
            <a:extLst>
              <a:ext uri="{FF2B5EF4-FFF2-40B4-BE49-F238E27FC236}">
                <a16:creationId xmlns:a16="http://schemas.microsoft.com/office/drawing/2014/main" id="{2CDFD7B4-4512-4662-9B1C-77A25D3960D4}"/>
              </a:ext>
            </a:extLst>
          </p:cNvPr>
          <p:cNvSpPr txBox="1"/>
          <p:nvPr/>
        </p:nvSpPr>
        <p:spPr bwMode="auto">
          <a:xfrm>
            <a:off x="215856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4</a:t>
            </a:r>
          </a:p>
        </p:txBody>
      </p:sp>
      <p:sp>
        <p:nvSpPr>
          <p:cNvPr id="66" name="TextBox 65">
            <a:extLst>
              <a:ext uri="{FF2B5EF4-FFF2-40B4-BE49-F238E27FC236}">
                <a16:creationId xmlns:a16="http://schemas.microsoft.com/office/drawing/2014/main" id="{35DE5854-3F02-40BC-B409-9ED5760693D6}"/>
              </a:ext>
            </a:extLst>
          </p:cNvPr>
          <p:cNvSpPr txBox="1"/>
          <p:nvPr/>
        </p:nvSpPr>
        <p:spPr bwMode="auto">
          <a:xfrm>
            <a:off x="243979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5</a:t>
            </a:r>
          </a:p>
        </p:txBody>
      </p:sp>
      <p:sp>
        <p:nvSpPr>
          <p:cNvPr id="68" name="TextBox 67">
            <a:extLst>
              <a:ext uri="{FF2B5EF4-FFF2-40B4-BE49-F238E27FC236}">
                <a16:creationId xmlns:a16="http://schemas.microsoft.com/office/drawing/2014/main" id="{D77F4743-5FF0-40C5-B363-63AA595BEBAD}"/>
              </a:ext>
            </a:extLst>
          </p:cNvPr>
          <p:cNvSpPr txBox="1"/>
          <p:nvPr/>
        </p:nvSpPr>
        <p:spPr bwMode="auto">
          <a:xfrm>
            <a:off x="272103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6</a:t>
            </a:r>
          </a:p>
        </p:txBody>
      </p:sp>
      <p:sp>
        <p:nvSpPr>
          <p:cNvPr id="70" name="TextBox 69">
            <a:extLst>
              <a:ext uri="{FF2B5EF4-FFF2-40B4-BE49-F238E27FC236}">
                <a16:creationId xmlns:a16="http://schemas.microsoft.com/office/drawing/2014/main" id="{D2F007F4-FA43-4446-ABE6-51D5B955FA48}"/>
              </a:ext>
            </a:extLst>
          </p:cNvPr>
          <p:cNvSpPr txBox="1"/>
          <p:nvPr/>
        </p:nvSpPr>
        <p:spPr bwMode="auto">
          <a:xfrm>
            <a:off x="300226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7</a:t>
            </a:r>
          </a:p>
        </p:txBody>
      </p:sp>
      <p:sp>
        <p:nvSpPr>
          <p:cNvPr id="72" name="TextBox 71">
            <a:extLst>
              <a:ext uri="{FF2B5EF4-FFF2-40B4-BE49-F238E27FC236}">
                <a16:creationId xmlns:a16="http://schemas.microsoft.com/office/drawing/2014/main" id="{785AB888-DBDB-44D1-B242-55CA7FDC5FDB}"/>
              </a:ext>
            </a:extLst>
          </p:cNvPr>
          <p:cNvSpPr txBox="1"/>
          <p:nvPr/>
        </p:nvSpPr>
        <p:spPr bwMode="auto">
          <a:xfrm>
            <a:off x="328350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8</a:t>
            </a:r>
          </a:p>
        </p:txBody>
      </p:sp>
      <p:sp>
        <p:nvSpPr>
          <p:cNvPr id="74" name="TextBox 73">
            <a:extLst>
              <a:ext uri="{FF2B5EF4-FFF2-40B4-BE49-F238E27FC236}">
                <a16:creationId xmlns:a16="http://schemas.microsoft.com/office/drawing/2014/main" id="{D989AB81-1028-4705-88AA-6FA17883BF5C}"/>
              </a:ext>
            </a:extLst>
          </p:cNvPr>
          <p:cNvSpPr txBox="1"/>
          <p:nvPr/>
        </p:nvSpPr>
        <p:spPr bwMode="auto">
          <a:xfrm>
            <a:off x="356473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9</a:t>
            </a:r>
          </a:p>
        </p:txBody>
      </p:sp>
      <p:sp>
        <p:nvSpPr>
          <p:cNvPr id="76" name="TextBox 75">
            <a:extLst>
              <a:ext uri="{FF2B5EF4-FFF2-40B4-BE49-F238E27FC236}">
                <a16:creationId xmlns:a16="http://schemas.microsoft.com/office/drawing/2014/main" id="{0A90E0EE-F338-49A2-BEC9-7C7C6A516018}"/>
              </a:ext>
            </a:extLst>
          </p:cNvPr>
          <p:cNvSpPr txBox="1"/>
          <p:nvPr/>
        </p:nvSpPr>
        <p:spPr bwMode="auto">
          <a:xfrm>
            <a:off x="384597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10</a:t>
            </a:r>
          </a:p>
        </p:txBody>
      </p:sp>
      <p:sp>
        <p:nvSpPr>
          <p:cNvPr id="78" name="TextBox 77">
            <a:extLst>
              <a:ext uri="{FF2B5EF4-FFF2-40B4-BE49-F238E27FC236}">
                <a16:creationId xmlns:a16="http://schemas.microsoft.com/office/drawing/2014/main" id="{42FD2434-AA46-4BD5-A4E2-0502E144A771}"/>
              </a:ext>
            </a:extLst>
          </p:cNvPr>
          <p:cNvSpPr txBox="1"/>
          <p:nvPr/>
        </p:nvSpPr>
        <p:spPr bwMode="auto">
          <a:xfrm>
            <a:off x="412720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11</a:t>
            </a:r>
          </a:p>
        </p:txBody>
      </p:sp>
      <p:sp>
        <p:nvSpPr>
          <p:cNvPr id="80" name="TextBox 79">
            <a:extLst>
              <a:ext uri="{FF2B5EF4-FFF2-40B4-BE49-F238E27FC236}">
                <a16:creationId xmlns:a16="http://schemas.microsoft.com/office/drawing/2014/main" id="{94E6CC3C-0670-4D98-8ADB-B366A8E1340D}"/>
              </a:ext>
            </a:extLst>
          </p:cNvPr>
          <p:cNvSpPr txBox="1"/>
          <p:nvPr/>
        </p:nvSpPr>
        <p:spPr bwMode="auto">
          <a:xfrm>
            <a:off x="4408444"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12</a:t>
            </a:r>
          </a:p>
        </p:txBody>
      </p:sp>
      <p:sp>
        <p:nvSpPr>
          <p:cNvPr id="82" name="TextBox 81">
            <a:extLst>
              <a:ext uri="{FF2B5EF4-FFF2-40B4-BE49-F238E27FC236}">
                <a16:creationId xmlns:a16="http://schemas.microsoft.com/office/drawing/2014/main" id="{678BF732-D6F1-4F30-AF4F-264B230C52D8}"/>
              </a:ext>
            </a:extLst>
          </p:cNvPr>
          <p:cNvSpPr txBox="1"/>
          <p:nvPr/>
        </p:nvSpPr>
        <p:spPr bwMode="auto">
          <a:xfrm>
            <a:off x="4689679" y="5782990"/>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13</a:t>
            </a:r>
          </a:p>
        </p:txBody>
      </p:sp>
      <p:sp>
        <p:nvSpPr>
          <p:cNvPr id="84" name="TextBox 83">
            <a:extLst>
              <a:ext uri="{FF2B5EF4-FFF2-40B4-BE49-F238E27FC236}">
                <a16:creationId xmlns:a16="http://schemas.microsoft.com/office/drawing/2014/main" id="{CEFD0A5E-ED13-4025-8D21-00AC4941282B}"/>
              </a:ext>
            </a:extLst>
          </p:cNvPr>
          <p:cNvSpPr txBox="1"/>
          <p:nvPr/>
        </p:nvSpPr>
        <p:spPr bwMode="auto">
          <a:xfrm>
            <a:off x="613276" y="3487165"/>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1.0</a:t>
            </a:r>
          </a:p>
        </p:txBody>
      </p:sp>
      <p:sp>
        <p:nvSpPr>
          <p:cNvPr id="86" name="TextBox 85">
            <a:extLst>
              <a:ext uri="{FF2B5EF4-FFF2-40B4-BE49-F238E27FC236}">
                <a16:creationId xmlns:a16="http://schemas.microsoft.com/office/drawing/2014/main" id="{B445F568-E2D7-4DB7-9C9A-65821CEEA1B0}"/>
              </a:ext>
            </a:extLst>
          </p:cNvPr>
          <p:cNvSpPr txBox="1"/>
          <p:nvPr/>
        </p:nvSpPr>
        <p:spPr bwMode="auto">
          <a:xfrm>
            <a:off x="613276" y="3700146"/>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0.9</a:t>
            </a:r>
          </a:p>
        </p:txBody>
      </p:sp>
      <p:sp>
        <p:nvSpPr>
          <p:cNvPr id="88" name="TextBox 87">
            <a:extLst>
              <a:ext uri="{FF2B5EF4-FFF2-40B4-BE49-F238E27FC236}">
                <a16:creationId xmlns:a16="http://schemas.microsoft.com/office/drawing/2014/main" id="{9F8FF1D4-1AF3-47D5-9828-9808FE130766}"/>
              </a:ext>
            </a:extLst>
          </p:cNvPr>
          <p:cNvSpPr txBox="1"/>
          <p:nvPr/>
        </p:nvSpPr>
        <p:spPr bwMode="auto">
          <a:xfrm>
            <a:off x="613276" y="3913127"/>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0.8</a:t>
            </a:r>
          </a:p>
        </p:txBody>
      </p:sp>
      <p:sp>
        <p:nvSpPr>
          <p:cNvPr id="90" name="TextBox 89">
            <a:extLst>
              <a:ext uri="{FF2B5EF4-FFF2-40B4-BE49-F238E27FC236}">
                <a16:creationId xmlns:a16="http://schemas.microsoft.com/office/drawing/2014/main" id="{98180258-3FF3-4642-BAA0-A343D96A5336}"/>
              </a:ext>
            </a:extLst>
          </p:cNvPr>
          <p:cNvSpPr txBox="1"/>
          <p:nvPr/>
        </p:nvSpPr>
        <p:spPr bwMode="auto">
          <a:xfrm>
            <a:off x="613276" y="4126108"/>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0.7</a:t>
            </a:r>
          </a:p>
        </p:txBody>
      </p:sp>
      <p:sp>
        <p:nvSpPr>
          <p:cNvPr id="92" name="TextBox 91">
            <a:extLst>
              <a:ext uri="{FF2B5EF4-FFF2-40B4-BE49-F238E27FC236}">
                <a16:creationId xmlns:a16="http://schemas.microsoft.com/office/drawing/2014/main" id="{C01A3E56-A937-43C0-BAAE-2CCDB56FFFA5}"/>
              </a:ext>
            </a:extLst>
          </p:cNvPr>
          <p:cNvSpPr txBox="1"/>
          <p:nvPr/>
        </p:nvSpPr>
        <p:spPr bwMode="auto">
          <a:xfrm>
            <a:off x="613276" y="4339089"/>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0.6</a:t>
            </a:r>
          </a:p>
        </p:txBody>
      </p:sp>
      <p:sp>
        <p:nvSpPr>
          <p:cNvPr id="94" name="TextBox 93">
            <a:extLst>
              <a:ext uri="{FF2B5EF4-FFF2-40B4-BE49-F238E27FC236}">
                <a16:creationId xmlns:a16="http://schemas.microsoft.com/office/drawing/2014/main" id="{35440E22-CDF3-4223-8363-7B4ABDE564FC}"/>
              </a:ext>
            </a:extLst>
          </p:cNvPr>
          <p:cNvSpPr txBox="1"/>
          <p:nvPr/>
        </p:nvSpPr>
        <p:spPr bwMode="auto">
          <a:xfrm>
            <a:off x="613276" y="4552070"/>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0.5</a:t>
            </a:r>
          </a:p>
        </p:txBody>
      </p:sp>
      <p:sp>
        <p:nvSpPr>
          <p:cNvPr id="96" name="TextBox 95">
            <a:extLst>
              <a:ext uri="{FF2B5EF4-FFF2-40B4-BE49-F238E27FC236}">
                <a16:creationId xmlns:a16="http://schemas.microsoft.com/office/drawing/2014/main" id="{3CE69B8E-A723-4C50-AB1A-4A7B9ADF25AB}"/>
              </a:ext>
            </a:extLst>
          </p:cNvPr>
          <p:cNvSpPr txBox="1"/>
          <p:nvPr/>
        </p:nvSpPr>
        <p:spPr bwMode="auto">
          <a:xfrm>
            <a:off x="613276" y="4765051"/>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0.4</a:t>
            </a:r>
          </a:p>
        </p:txBody>
      </p:sp>
      <p:sp>
        <p:nvSpPr>
          <p:cNvPr id="98" name="TextBox 97">
            <a:extLst>
              <a:ext uri="{FF2B5EF4-FFF2-40B4-BE49-F238E27FC236}">
                <a16:creationId xmlns:a16="http://schemas.microsoft.com/office/drawing/2014/main" id="{CBACDE51-DF99-4287-9650-F82AFD99A037}"/>
              </a:ext>
            </a:extLst>
          </p:cNvPr>
          <p:cNvSpPr txBox="1"/>
          <p:nvPr/>
        </p:nvSpPr>
        <p:spPr bwMode="auto">
          <a:xfrm>
            <a:off x="613276" y="4978032"/>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0.3</a:t>
            </a:r>
          </a:p>
        </p:txBody>
      </p:sp>
      <p:sp>
        <p:nvSpPr>
          <p:cNvPr id="100" name="TextBox 99">
            <a:extLst>
              <a:ext uri="{FF2B5EF4-FFF2-40B4-BE49-F238E27FC236}">
                <a16:creationId xmlns:a16="http://schemas.microsoft.com/office/drawing/2014/main" id="{F67CAC8F-28EA-4F35-A1A4-126FD53AD62D}"/>
              </a:ext>
            </a:extLst>
          </p:cNvPr>
          <p:cNvSpPr txBox="1"/>
          <p:nvPr/>
        </p:nvSpPr>
        <p:spPr bwMode="auto">
          <a:xfrm>
            <a:off x="613276" y="5191013"/>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0.2</a:t>
            </a:r>
          </a:p>
        </p:txBody>
      </p:sp>
      <p:sp>
        <p:nvSpPr>
          <p:cNvPr id="102" name="TextBox 101">
            <a:extLst>
              <a:ext uri="{FF2B5EF4-FFF2-40B4-BE49-F238E27FC236}">
                <a16:creationId xmlns:a16="http://schemas.microsoft.com/office/drawing/2014/main" id="{C1F1AF09-2A02-4740-80AF-F44EAAC16B45}"/>
              </a:ext>
            </a:extLst>
          </p:cNvPr>
          <p:cNvSpPr txBox="1"/>
          <p:nvPr/>
        </p:nvSpPr>
        <p:spPr bwMode="auto">
          <a:xfrm>
            <a:off x="613276" y="5403994"/>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0.1</a:t>
            </a:r>
          </a:p>
        </p:txBody>
      </p:sp>
      <p:sp>
        <p:nvSpPr>
          <p:cNvPr id="104" name="TextBox 103">
            <a:extLst>
              <a:ext uri="{FF2B5EF4-FFF2-40B4-BE49-F238E27FC236}">
                <a16:creationId xmlns:a16="http://schemas.microsoft.com/office/drawing/2014/main" id="{FD4041FD-D682-49FF-9CD9-50A02F2CD691}"/>
              </a:ext>
            </a:extLst>
          </p:cNvPr>
          <p:cNvSpPr txBox="1"/>
          <p:nvPr/>
        </p:nvSpPr>
        <p:spPr bwMode="auto">
          <a:xfrm>
            <a:off x="613276" y="5616974"/>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a:t>
            </a:r>
          </a:p>
        </p:txBody>
      </p:sp>
      <p:sp>
        <p:nvSpPr>
          <p:cNvPr id="105" name="TextBox 104">
            <a:extLst>
              <a:ext uri="{FF2B5EF4-FFF2-40B4-BE49-F238E27FC236}">
                <a16:creationId xmlns:a16="http://schemas.microsoft.com/office/drawing/2014/main" id="{B8BC89B7-4FD9-4F77-9A02-FDBDE508D702}"/>
              </a:ext>
            </a:extLst>
          </p:cNvPr>
          <p:cNvSpPr txBox="1"/>
          <p:nvPr/>
        </p:nvSpPr>
        <p:spPr bwMode="auto">
          <a:xfrm rot="16200000">
            <a:off x="5195091" y="4556828"/>
            <a:ext cx="235103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Cumulative Probability</a:t>
            </a:r>
          </a:p>
        </p:txBody>
      </p:sp>
      <p:sp>
        <p:nvSpPr>
          <p:cNvPr id="106" name="TextBox 105">
            <a:extLst>
              <a:ext uri="{FF2B5EF4-FFF2-40B4-BE49-F238E27FC236}">
                <a16:creationId xmlns:a16="http://schemas.microsoft.com/office/drawing/2014/main" id="{BE3A569C-70BB-455A-94BD-FF00EE00E41A}"/>
              </a:ext>
            </a:extLst>
          </p:cNvPr>
          <p:cNvSpPr txBox="1"/>
          <p:nvPr/>
        </p:nvSpPr>
        <p:spPr bwMode="auto">
          <a:xfrm>
            <a:off x="6934123" y="6015943"/>
            <a:ext cx="395992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Days From Admission</a:t>
            </a:r>
          </a:p>
        </p:txBody>
      </p:sp>
      <p:sp>
        <p:nvSpPr>
          <p:cNvPr id="107" name="TextBox 106">
            <a:extLst>
              <a:ext uri="{FF2B5EF4-FFF2-40B4-BE49-F238E27FC236}">
                <a16:creationId xmlns:a16="http://schemas.microsoft.com/office/drawing/2014/main" id="{D283F0F3-FB50-449D-842C-351503D3011A}"/>
              </a:ext>
            </a:extLst>
          </p:cNvPr>
          <p:cNvSpPr txBox="1"/>
          <p:nvPr/>
        </p:nvSpPr>
        <p:spPr bwMode="auto">
          <a:xfrm>
            <a:off x="7512418" y="3669696"/>
            <a:ext cx="227299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Standard of care</a:t>
            </a:r>
            <a:br>
              <a:rPr lang="en-US" dirty="0">
                <a:solidFill>
                  <a:srgbClr val="000000"/>
                </a:solidFill>
                <a:latin typeface="Calibri" panose="020F0502020204030204" pitchFamily="34" charset="0"/>
                <a:cs typeface="Arial" panose="020B0604020202020204" pitchFamily="34" charset="0"/>
              </a:rPr>
            </a:br>
            <a:r>
              <a:rPr lang="en-US" dirty="0">
                <a:solidFill>
                  <a:srgbClr val="000000"/>
                </a:solidFill>
                <a:latin typeface="Calibri" panose="020F0502020204030204" pitchFamily="34" charset="0"/>
                <a:cs typeface="Arial" panose="020B0604020202020204" pitchFamily="34" charset="0"/>
              </a:rPr>
              <a:t>Tocilizumab</a:t>
            </a:r>
          </a:p>
        </p:txBody>
      </p:sp>
      <p:cxnSp>
        <p:nvCxnSpPr>
          <p:cNvPr id="108" name="Straight Connector 107">
            <a:extLst>
              <a:ext uri="{FF2B5EF4-FFF2-40B4-BE49-F238E27FC236}">
                <a16:creationId xmlns:a16="http://schemas.microsoft.com/office/drawing/2014/main" id="{F8C36010-F615-43C9-B92D-E5760F164807}"/>
              </a:ext>
            </a:extLst>
          </p:cNvPr>
          <p:cNvCxnSpPr>
            <a:cxnSpLocks/>
          </p:cNvCxnSpPr>
          <p:nvPr/>
        </p:nvCxnSpPr>
        <p:spPr bwMode="auto">
          <a:xfrm flipH="1">
            <a:off x="7267524" y="3851876"/>
            <a:ext cx="273769" cy="0"/>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CF078ED-00EB-4C1D-A22A-92952B8B19A7}"/>
              </a:ext>
            </a:extLst>
          </p:cNvPr>
          <p:cNvCxnSpPr>
            <a:cxnSpLocks/>
          </p:cNvCxnSpPr>
          <p:nvPr/>
        </p:nvCxnSpPr>
        <p:spPr bwMode="auto">
          <a:xfrm flipH="1">
            <a:off x="7267524" y="4129404"/>
            <a:ext cx="273769" cy="0"/>
          </a:xfrm>
          <a:prstGeom prst="line">
            <a:avLst/>
          </a:prstGeom>
          <a:noFill/>
          <a:ln w="28575" cap="flat" cmpd="sng" algn="ctr">
            <a:solidFill>
              <a:schemeClr val="accent1"/>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23B6C189-58EC-46D2-BE8F-6997408E096A}"/>
              </a:ext>
            </a:extLst>
          </p:cNvPr>
          <p:cNvSpPr txBox="1"/>
          <p:nvPr/>
        </p:nvSpPr>
        <p:spPr bwMode="auto">
          <a:xfrm>
            <a:off x="7149028" y="4239027"/>
            <a:ext cx="22729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Log-rank </a:t>
            </a:r>
            <a:r>
              <a:rPr lang="en-US" i="1" dirty="0">
                <a:solidFill>
                  <a:srgbClr val="000000"/>
                </a:solidFill>
                <a:latin typeface="Calibri" panose="020F0502020204030204" pitchFamily="34" charset="0"/>
                <a:cs typeface="Arial" panose="020B0604020202020204" pitchFamily="34" charset="0"/>
              </a:rPr>
              <a:t>P</a:t>
            </a:r>
            <a:r>
              <a:rPr lang="en-US" dirty="0">
                <a:solidFill>
                  <a:srgbClr val="000000"/>
                </a:solidFill>
                <a:latin typeface="Calibri" panose="020F0502020204030204" pitchFamily="34" charset="0"/>
                <a:cs typeface="Arial" panose="020B0604020202020204" pitchFamily="34" charset="0"/>
              </a:rPr>
              <a:t> &lt;.0001</a:t>
            </a:r>
          </a:p>
        </p:txBody>
      </p:sp>
      <p:cxnSp>
        <p:nvCxnSpPr>
          <p:cNvPr id="112" name="Straight Connector 111">
            <a:extLst>
              <a:ext uri="{FF2B5EF4-FFF2-40B4-BE49-F238E27FC236}">
                <a16:creationId xmlns:a16="http://schemas.microsoft.com/office/drawing/2014/main" id="{031F7888-E7C3-4A48-9644-F9A3F868527E}"/>
              </a:ext>
            </a:extLst>
          </p:cNvPr>
          <p:cNvCxnSpPr>
            <a:cxnSpLocks/>
          </p:cNvCxnSpPr>
          <p:nvPr/>
        </p:nvCxnSpPr>
        <p:spPr bwMode="auto">
          <a:xfrm flipV="1">
            <a:off x="6972623" y="3660071"/>
            <a:ext cx="0" cy="2132202"/>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84324A3-91E9-468D-A6EF-7DB9323E798A}"/>
              </a:ext>
            </a:extLst>
          </p:cNvPr>
          <p:cNvCxnSpPr>
            <a:cxnSpLocks/>
          </p:cNvCxnSpPr>
          <p:nvPr/>
        </p:nvCxnSpPr>
        <p:spPr bwMode="auto">
          <a:xfrm flipH="1">
            <a:off x="6905246" y="3660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3B118D9-4179-4C61-9A42-4B06572ACD72}"/>
              </a:ext>
            </a:extLst>
          </p:cNvPr>
          <p:cNvCxnSpPr>
            <a:cxnSpLocks/>
          </p:cNvCxnSpPr>
          <p:nvPr/>
        </p:nvCxnSpPr>
        <p:spPr bwMode="auto">
          <a:xfrm flipH="1">
            <a:off x="6905246" y="38713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DD05E71-6EAD-411A-A2BA-A113B433328A}"/>
              </a:ext>
            </a:extLst>
          </p:cNvPr>
          <p:cNvCxnSpPr>
            <a:cxnSpLocks/>
          </p:cNvCxnSpPr>
          <p:nvPr/>
        </p:nvCxnSpPr>
        <p:spPr bwMode="auto">
          <a:xfrm flipH="1">
            <a:off x="6905246" y="4082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3520B672-F2AA-4A2E-8EB1-AB92167E7391}"/>
              </a:ext>
            </a:extLst>
          </p:cNvPr>
          <p:cNvCxnSpPr>
            <a:cxnSpLocks/>
          </p:cNvCxnSpPr>
          <p:nvPr/>
        </p:nvCxnSpPr>
        <p:spPr bwMode="auto">
          <a:xfrm flipH="1">
            <a:off x="6905246" y="42939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4CC60FED-07C0-453D-9717-CA086C7EFC36}"/>
              </a:ext>
            </a:extLst>
          </p:cNvPr>
          <p:cNvCxnSpPr>
            <a:cxnSpLocks/>
          </p:cNvCxnSpPr>
          <p:nvPr/>
        </p:nvCxnSpPr>
        <p:spPr bwMode="auto">
          <a:xfrm flipH="1">
            <a:off x="6905246" y="45052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F751860-BED7-46F3-A7F5-56D132B181D8}"/>
              </a:ext>
            </a:extLst>
          </p:cNvPr>
          <p:cNvCxnSpPr>
            <a:cxnSpLocks/>
          </p:cNvCxnSpPr>
          <p:nvPr/>
        </p:nvCxnSpPr>
        <p:spPr bwMode="auto">
          <a:xfrm flipH="1">
            <a:off x="6905246" y="47165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5A77152-5A12-44CF-B0B3-F8E537F4114A}"/>
              </a:ext>
            </a:extLst>
          </p:cNvPr>
          <p:cNvCxnSpPr>
            <a:cxnSpLocks/>
          </p:cNvCxnSpPr>
          <p:nvPr/>
        </p:nvCxnSpPr>
        <p:spPr bwMode="auto">
          <a:xfrm flipH="1">
            <a:off x="6905246" y="49278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A1C3583-3707-449A-9F35-D797BE8C2B30}"/>
              </a:ext>
            </a:extLst>
          </p:cNvPr>
          <p:cNvCxnSpPr>
            <a:cxnSpLocks/>
          </p:cNvCxnSpPr>
          <p:nvPr/>
        </p:nvCxnSpPr>
        <p:spPr bwMode="auto">
          <a:xfrm flipH="1">
            <a:off x="6905246" y="513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B8630A7-7A99-4C16-94CC-F16FD3CE5E93}"/>
              </a:ext>
            </a:extLst>
          </p:cNvPr>
          <p:cNvCxnSpPr>
            <a:cxnSpLocks/>
          </p:cNvCxnSpPr>
          <p:nvPr/>
        </p:nvCxnSpPr>
        <p:spPr bwMode="auto">
          <a:xfrm flipH="1">
            <a:off x="6905246" y="53504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99DF298-B13B-4FE3-A70F-ECA07985D6E8}"/>
              </a:ext>
            </a:extLst>
          </p:cNvPr>
          <p:cNvCxnSpPr>
            <a:cxnSpLocks/>
          </p:cNvCxnSpPr>
          <p:nvPr/>
        </p:nvCxnSpPr>
        <p:spPr bwMode="auto">
          <a:xfrm flipH="1">
            <a:off x="6905246" y="5561726"/>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9" name="TextBox 138">
            <a:extLst>
              <a:ext uri="{FF2B5EF4-FFF2-40B4-BE49-F238E27FC236}">
                <a16:creationId xmlns:a16="http://schemas.microsoft.com/office/drawing/2014/main" id="{24535774-514F-42B2-B102-8209C3EA0D9B}"/>
              </a:ext>
            </a:extLst>
          </p:cNvPr>
          <p:cNvSpPr txBox="1"/>
          <p:nvPr/>
        </p:nvSpPr>
        <p:spPr bwMode="auto">
          <a:xfrm>
            <a:off x="10676942"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14</a:t>
            </a:r>
          </a:p>
        </p:txBody>
      </p:sp>
      <p:sp>
        <p:nvSpPr>
          <p:cNvPr id="140" name="TextBox 139">
            <a:extLst>
              <a:ext uri="{FF2B5EF4-FFF2-40B4-BE49-F238E27FC236}">
                <a16:creationId xmlns:a16="http://schemas.microsoft.com/office/drawing/2014/main" id="{9DE3ADCB-D01F-4E0A-B8CA-AEBE687016D1}"/>
              </a:ext>
            </a:extLst>
          </p:cNvPr>
          <p:cNvSpPr txBox="1"/>
          <p:nvPr/>
        </p:nvSpPr>
        <p:spPr bwMode="auto">
          <a:xfrm>
            <a:off x="673965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a:t>
            </a:r>
          </a:p>
        </p:txBody>
      </p:sp>
      <p:sp>
        <p:nvSpPr>
          <p:cNvPr id="141" name="TextBox 140">
            <a:extLst>
              <a:ext uri="{FF2B5EF4-FFF2-40B4-BE49-F238E27FC236}">
                <a16:creationId xmlns:a16="http://schemas.microsoft.com/office/drawing/2014/main" id="{5F46B5D4-8765-4334-A886-7FA9C4EEECFC}"/>
              </a:ext>
            </a:extLst>
          </p:cNvPr>
          <p:cNvSpPr txBox="1"/>
          <p:nvPr/>
        </p:nvSpPr>
        <p:spPr bwMode="auto">
          <a:xfrm>
            <a:off x="702089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a:t>
            </a:r>
          </a:p>
        </p:txBody>
      </p:sp>
      <p:sp>
        <p:nvSpPr>
          <p:cNvPr id="142" name="TextBox 141">
            <a:extLst>
              <a:ext uri="{FF2B5EF4-FFF2-40B4-BE49-F238E27FC236}">
                <a16:creationId xmlns:a16="http://schemas.microsoft.com/office/drawing/2014/main" id="{E41F86C5-4B8F-465A-8F16-978B1E29AFF0}"/>
              </a:ext>
            </a:extLst>
          </p:cNvPr>
          <p:cNvSpPr txBox="1"/>
          <p:nvPr/>
        </p:nvSpPr>
        <p:spPr bwMode="auto">
          <a:xfrm>
            <a:off x="730212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2</a:t>
            </a:r>
          </a:p>
        </p:txBody>
      </p:sp>
      <p:sp>
        <p:nvSpPr>
          <p:cNvPr id="143" name="TextBox 142">
            <a:extLst>
              <a:ext uri="{FF2B5EF4-FFF2-40B4-BE49-F238E27FC236}">
                <a16:creationId xmlns:a16="http://schemas.microsoft.com/office/drawing/2014/main" id="{3AE9F2A4-B08E-4699-ABD6-C80DC754CCDB}"/>
              </a:ext>
            </a:extLst>
          </p:cNvPr>
          <p:cNvSpPr txBox="1"/>
          <p:nvPr/>
        </p:nvSpPr>
        <p:spPr bwMode="auto">
          <a:xfrm>
            <a:off x="758336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3</a:t>
            </a:r>
          </a:p>
        </p:txBody>
      </p:sp>
      <p:sp>
        <p:nvSpPr>
          <p:cNvPr id="144" name="TextBox 143">
            <a:extLst>
              <a:ext uri="{FF2B5EF4-FFF2-40B4-BE49-F238E27FC236}">
                <a16:creationId xmlns:a16="http://schemas.microsoft.com/office/drawing/2014/main" id="{AFE86224-312B-4E1B-B344-4A4740097DCA}"/>
              </a:ext>
            </a:extLst>
          </p:cNvPr>
          <p:cNvSpPr txBox="1"/>
          <p:nvPr/>
        </p:nvSpPr>
        <p:spPr bwMode="auto">
          <a:xfrm>
            <a:off x="786459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4</a:t>
            </a:r>
          </a:p>
        </p:txBody>
      </p:sp>
      <p:sp>
        <p:nvSpPr>
          <p:cNvPr id="145" name="TextBox 144">
            <a:extLst>
              <a:ext uri="{FF2B5EF4-FFF2-40B4-BE49-F238E27FC236}">
                <a16:creationId xmlns:a16="http://schemas.microsoft.com/office/drawing/2014/main" id="{8984DC42-A851-450D-8CA3-7DC467034D59}"/>
              </a:ext>
            </a:extLst>
          </p:cNvPr>
          <p:cNvSpPr txBox="1"/>
          <p:nvPr/>
        </p:nvSpPr>
        <p:spPr bwMode="auto">
          <a:xfrm>
            <a:off x="814583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5</a:t>
            </a:r>
          </a:p>
        </p:txBody>
      </p:sp>
      <p:sp>
        <p:nvSpPr>
          <p:cNvPr id="146" name="TextBox 145">
            <a:extLst>
              <a:ext uri="{FF2B5EF4-FFF2-40B4-BE49-F238E27FC236}">
                <a16:creationId xmlns:a16="http://schemas.microsoft.com/office/drawing/2014/main" id="{02DCEF26-C610-4A5A-92BB-850C037DAB79}"/>
              </a:ext>
            </a:extLst>
          </p:cNvPr>
          <p:cNvSpPr txBox="1"/>
          <p:nvPr/>
        </p:nvSpPr>
        <p:spPr bwMode="auto">
          <a:xfrm>
            <a:off x="842706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6</a:t>
            </a:r>
          </a:p>
        </p:txBody>
      </p:sp>
      <p:sp>
        <p:nvSpPr>
          <p:cNvPr id="147" name="TextBox 146">
            <a:extLst>
              <a:ext uri="{FF2B5EF4-FFF2-40B4-BE49-F238E27FC236}">
                <a16:creationId xmlns:a16="http://schemas.microsoft.com/office/drawing/2014/main" id="{D08A9D4F-99F8-4A3A-84E6-E986DC4C4BE7}"/>
              </a:ext>
            </a:extLst>
          </p:cNvPr>
          <p:cNvSpPr txBox="1"/>
          <p:nvPr/>
        </p:nvSpPr>
        <p:spPr bwMode="auto">
          <a:xfrm>
            <a:off x="870830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7</a:t>
            </a:r>
          </a:p>
        </p:txBody>
      </p:sp>
      <p:sp>
        <p:nvSpPr>
          <p:cNvPr id="148" name="TextBox 147">
            <a:extLst>
              <a:ext uri="{FF2B5EF4-FFF2-40B4-BE49-F238E27FC236}">
                <a16:creationId xmlns:a16="http://schemas.microsoft.com/office/drawing/2014/main" id="{2A803816-C609-4E07-B0E7-EA5A96F7371A}"/>
              </a:ext>
            </a:extLst>
          </p:cNvPr>
          <p:cNvSpPr txBox="1"/>
          <p:nvPr/>
        </p:nvSpPr>
        <p:spPr bwMode="auto">
          <a:xfrm>
            <a:off x="898953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8</a:t>
            </a:r>
          </a:p>
        </p:txBody>
      </p:sp>
      <p:sp>
        <p:nvSpPr>
          <p:cNvPr id="149" name="TextBox 148">
            <a:extLst>
              <a:ext uri="{FF2B5EF4-FFF2-40B4-BE49-F238E27FC236}">
                <a16:creationId xmlns:a16="http://schemas.microsoft.com/office/drawing/2014/main" id="{7EB639AA-1D35-4A59-9754-D7E0FE3664CE}"/>
              </a:ext>
            </a:extLst>
          </p:cNvPr>
          <p:cNvSpPr txBox="1"/>
          <p:nvPr/>
        </p:nvSpPr>
        <p:spPr bwMode="auto">
          <a:xfrm>
            <a:off x="927077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9</a:t>
            </a:r>
          </a:p>
        </p:txBody>
      </p:sp>
      <p:sp>
        <p:nvSpPr>
          <p:cNvPr id="150" name="TextBox 149">
            <a:extLst>
              <a:ext uri="{FF2B5EF4-FFF2-40B4-BE49-F238E27FC236}">
                <a16:creationId xmlns:a16="http://schemas.microsoft.com/office/drawing/2014/main" id="{06531769-51EF-4149-8AA3-7B6F0D25826F}"/>
              </a:ext>
            </a:extLst>
          </p:cNvPr>
          <p:cNvSpPr txBox="1"/>
          <p:nvPr/>
        </p:nvSpPr>
        <p:spPr bwMode="auto">
          <a:xfrm>
            <a:off x="955200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10</a:t>
            </a:r>
          </a:p>
        </p:txBody>
      </p:sp>
      <p:sp>
        <p:nvSpPr>
          <p:cNvPr id="151" name="TextBox 150">
            <a:extLst>
              <a:ext uri="{FF2B5EF4-FFF2-40B4-BE49-F238E27FC236}">
                <a16:creationId xmlns:a16="http://schemas.microsoft.com/office/drawing/2014/main" id="{DA4CE406-2765-4FC5-B03C-825DAA1B7E31}"/>
              </a:ext>
            </a:extLst>
          </p:cNvPr>
          <p:cNvSpPr txBox="1"/>
          <p:nvPr/>
        </p:nvSpPr>
        <p:spPr bwMode="auto">
          <a:xfrm>
            <a:off x="983324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11</a:t>
            </a:r>
          </a:p>
        </p:txBody>
      </p:sp>
      <p:sp>
        <p:nvSpPr>
          <p:cNvPr id="152" name="TextBox 151">
            <a:extLst>
              <a:ext uri="{FF2B5EF4-FFF2-40B4-BE49-F238E27FC236}">
                <a16:creationId xmlns:a16="http://schemas.microsoft.com/office/drawing/2014/main" id="{82377C67-9240-46DB-846F-440F478080E6}"/>
              </a:ext>
            </a:extLst>
          </p:cNvPr>
          <p:cNvSpPr txBox="1"/>
          <p:nvPr/>
        </p:nvSpPr>
        <p:spPr bwMode="auto">
          <a:xfrm>
            <a:off x="10114475"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12</a:t>
            </a:r>
          </a:p>
        </p:txBody>
      </p:sp>
      <p:sp>
        <p:nvSpPr>
          <p:cNvPr id="153" name="TextBox 152">
            <a:extLst>
              <a:ext uri="{FF2B5EF4-FFF2-40B4-BE49-F238E27FC236}">
                <a16:creationId xmlns:a16="http://schemas.microsoft.com/office/drawing/2014/main" id="{6CA38601-7235-4132-8093-06844D54B355}"/>
              </a:ext>
            </a:extLst>
          </p:cNvPr>
          <p:cNvSpPr txBox="1"/>
          <p:nvPr/>
        </p:nvSpPr>
        <p:spPr bwMode="auto">
          <a:xfrm>
            <a:off x="10395710" y="5771229"/>
            <a:ext cx="47399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13</a:t>
            </a:r>
          </a:p>
        </p:txBody>
      </p:sp>
      <p:sp>
        <p:nvSpPr>
          <p:cNvPr id="154" name="TextBox 153">
            <a:extLst>
              <a:ext uri="{FF2B5EF4-FFF2-40B4-BE49-F238E27FC236}">
                <a16:creationId xmlns:a16="http://schemas.microsoft.com/office/drawing/2014/main" id="{AEFB378E-5EC5-4851-A434-30D6A5ECC5C7}"/>
              </a:ext>
            </a:extLst>
          </p:cNvPr>
          <p:cNvSpPr txBox="1"/>
          <p:nvPr/>
        </p:nvSpPr>
        <p:spPr bwMode="auto">
          <a:xfrm>
            <a:off x="6319307" y="3475404"/>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1.0</a:t>
            </a:r>
          </a:p>
        </p:txBody>
      </p:sp>
      <p:sp>
        <p:nvSpPr>
          <p:cNvPr id="155" name="TextBox 154">
            <a:extLst>
              <a:ext uri="{FF2B5EF4-FFF2-40B4-BE49-F238E27FC236}">
                <a16:creationId xmlns:a16="http://schemas.microsoft.com/office/drawing/2014/main" id="{9E650C75-942B-4960-9D51-911A7413F03E}"/>
              </a:ext>
            </a:extLst>
          </p:cNvPr>
          <p:cNvSpPr txBox="1"/>
          <p:nvPr/>
        </p:nvSpPr>
        <p:spPr bwMode="auto">
          <a:xfrm>
            <a:off x="6319307" y="3688385"/>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0.9</a:t>
            </a:r>
          </a:p>
        </p:txBody>
      </p:sp>
      <p:sp>
        <p:nvSpPr>
          <p:cNvPr id="156" name="TextBox 155">
            <a:extLst>
              <a:ext uri="{FF2B5EF4-FFF2-40B4-BE49-F238E27FC236}">
                <a16:creationId xmlns:a16="http://schemas.microsoft.com/office/drawing/2014/main" id="{C785AE09-7AC9-4CA6-B9B9-4C3D0B9316D4}"/>
              </a:ext>
            </a:extLst>
          </p:cNvPr>
          <p:cNvSpPr txBox="1"/>
          <p:nvPr/>
        </p:nvSpPr>
        <p:spPr bwMode="auto">
          <a:xfrm>
            <a:off x="6319307" y="3901366"/>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0.8</a:t>
            </a:r>
          </a:p>
        </p:txBody>
      </p:sp>
      <p:sp>
        <p:nvSpPr>
          <p:cNvPr id="157" name="TextBox 156">
            <a:extLst>
              <a:ext uri="{FF2B5EF4-FFF2-40B4-BE49-F238E27FC236}">
                <a16:creationId xmlns:a16="http://schemas.microsoft.com/office/drawing/2014/main" id="{556627BB-A79F-4529-8AC1-0BF1DDAC388C}"/>
              </a:ext>
            </a:extLst>
          </p:cNvPr>
          <p:cNvSpPr txBox="1"/>
          <p:nvPr/>
        </p:nvSpPr>
        <p:spPr bwMode="auto">
          <a:xfrm>
            <a:off x="6319307" y="4114347"/>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0.7</a:t>
            </a:r>
          </a:p>
        </p:txBody>
      </p:sp>
      <p:sp>
        <p:nvSpPr>
          <p:cNvPr id="158" name="TextBox 157">
            <a:extLst>
              <a:ext uri="{FF2B5EF4-FFF2-40B4-BE49-F238E27FC236}">
                <a16:creationId xmlns:a16="http://schemas.microsoft.com/office/drawing/2014/main" id="{AF8D1B8E-F867-482F-9B65-1CE9CB8D4F8B}"/>
              </a:ext>
            </a:extLst>
          </p:cNvPr>
          <p:cNvSpPr txBox="1"/>
          <p:nvPr/>
        </p:nvSpPr>
        <p:spPr bwMode="auto">
          <a:xfrm>
            <a:off x="6319307" y="4327328"/>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0.6</a:t>
            </a:r>
          </a:p>
        </p:txBody>
      </p:sp>
      <p:sp>
        <p:nvSpPr>
          <p:cNvPr id="159" name="TextBox 158">
            <a:extLst>
              <a:ext uri="{FF2B5EF4-FFF2-40B4-BE49-F238E27FC236}">
                <a16:creationId xmlns:a16="http://schemas.microsoft.com/office/drawing/2014/main" id="{709BDB8C-6DAA-49E5-A01D-1CD67D25B889}"/>
              </a:ext>
            </a:extLst>
          </p:cNvPr>
          <p:cNvSpPr txBox="1"/>
          <p:nvPr/>
        </p:nvSpPr>
        <p:spPr bwMode="auto">
          <a:xfrm>
            <a:off x="6319307" y="4540309"/>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0.5</a:t>
            </a:r>
          </a:p>
        </p:txBody>
      </p:sp>
      <p:sp>
        <p:nvSpPr>
          <p:cNvPr id="160" name="TextBox 159">
            <a:extLst>
              <a:ext uri="{FF2B5EF4-FFF2-40B4-BE49-F238E27FC236}">
                <a16:creationId xmlns:a16="http://schemas.microsoft.com/office/drawing/2014/main" id="{3728E4FB-EC41-4E7D-A4F5-4D60B8B3D2C6}"/>
              </a:ext>
            </a:extLst>
          </p:cNvPr>
          <p:cNvSpPr txBox="1"/>
          <p:nvPr/>
        </p:nvSpPr>
        <p:spPr bwMode="auto">
          <a:xfrm>
            <a:off x="6319307" y="4753290"/>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0.4</a:t>
            </a:r>
          </a:p>
        </p:txBody>
      </p:sp>
      <p:sp>
        <p:nvSpPr>
          <p:cNvPr id="161" name="TextBox 160">
            <a:extLst>
              <a:ext uri="{FF2B5EF4-FFF2-40B4-BE49-F238E27FC236}">
                <a16:creationId xmlns:a16="http://schemas.microsoft.com/office/drawing/2014/main" id="{70749045-85F7-4BAD-98E3-62566F2FB724}"/>
              </a:ext>
            </a:extLst>
          </p:cNvPr>
          <p:cNvSpPr txBox="1"/>
          <p:nvPr/>
        </p:nvSpPr>
        <p:spPr bwMode="auto">
          <a:xfrm>
            <a:off x="6319307" y="4966271"/>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0.3</a:t>
            </a:r>
          </a:p>
        </p:txBody>
      </p:sp>
      <p:sp>
        <p:nvSpPr>
          <p:cNvPr id="162" name="TextBox 161">
            <a:extLst>
              <a:ext uri="{FF2B5EF4-FFF2-40B4-BE49-F238E27FC236}">
                <a16:creationId xmlns:a16="http://schemas.microsoft.com/office/drawing/2014/main" id="{11E8336B-D1F0-4E74-B64E-82FF7B0BFD09}"/>
              </a:ext>
            </a:extLst>
          </p:cNvPr>
          <p:cNvSpPr txBox="1"/>
          <p:nvPr/>
        </p:nvSpPr>
        <p:spPr bwMode="auto">
          <a:xfrm>
            <a:off x="6319307" y="5179252"/>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0.2</a:t>
            </a:r>
          </a:p>
        </p:txBody>
      </p:sp>
      <p:sp>
        <p:nvSpPr>
          <p:cNvPr id="163" name="TextBox 162">
            <a:extLst>
              <a:ext uri="{FF2B5EF4-FFF2-40B4-BE49-F238E27FC236}">
                <a16:creationId xmlns:a16="http://schemas.microsoft.com/office/drawing/2014/main" id="{544DC79D-FE97-4E8F-832B-71A85816F1AC}"/>
              </a:ext>
            </a:extLst>
          </p:cNvPr>
          <p:cNvSpPr txBox="1"/>
          <p:nvPr/>
        </p:nvSpPr>
        <p:spPr bwMode="auto">
          <a:xfrm>
            <a:off x="6319307" y="5392233"/>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0.1</a:t>
            </a:r>
          </a:p>
        </p:txBody>
      </p:sp>
      <p:sp>
        <p:nvSpPr>
          <p:cNvPr id="164" name="TextBox 163">
            <a:extLst>
              <a:ext uri="{FF2B5EF4-FFF2-40B4-BE49-F238E27FC236}">
                <a16:creationId xmlns:a16="http://schemas.microsoft.com/office/drawing/2014/main" id="{7C3A07F5-E45A-4202-9E67-2AC61305E48B}"/>
              </a:ext>
            </a:extLst>
          </p:cNvPr>
          <p:cNvSpPr txBox="1"/>
          <p:nvPr/>
        </p:nvSpPr>
        <p:spPr bwMode="auto">
          <a:xfrm>
            <a:off x="6319307" y="5605213"/>
            <a:ext cx="6589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a:t>
            </a:r>
          </a:p>
        </p:txBody>
      </p:sp>
      <p:sp>
        <p:nvSpPr>
          <p:cNvPr id="167" name="Freeform: Shape 166">
            <a:extLst>
              <a:ext uri="{FF2B5EF4-FFF2-40B4-BE49-F238E27FC236}">
                <a16:creationId xmlns:a16="http://schemas.microsoft.com/office/drawing/2014/main" id="{DD3DAAB5-5EE0-40C6-8C30-85F48F6703F4}"/>
              </a:ext>
            </a:extLst>
          </p:cNvPr>
          <p:cNvSpPr/>
          <p:nvPr/>
        </p:nvSpPr>
        <p:spPr bwMode="auto">
          <a:xfrm>
            <a:off x="1266825" y="5286375"/>
            <a:ext cx="3995738" cy="433388"/>
          </a:xfrm>
          <a:custGeom>
            <a:avLst/>
            <a:gdLst>
              <a:gd name="connsiteX0" fmla="*/ 0 w 3995738"/>
              <a:gd name="connsiteY0" fmla="*/ 433388 h 433388"/>
              <a:gd name="connsiteX1" fmla="*/ 295275 w 3995738"/>
              <a:gd name="connsiteY1" fmla="*/ 433388 h 433388"/>
              <a:gd name="connsiteX2" fmla="*/ 295275 w 3995738"/>
              <a:gd name="connsiteY2" fmla="*/ 400050 h 433388"/>
              <a:gd name="connsiteX3" fmla="*/ 585788 w 3995738"/>
              <a:gd name="connsiteY3" fmla="*/ 400050 h 433388"/>
              <a:gd name="connsiteX4" fmla="*/ 585788 w 3995738"/>
              <a:gd name="connsiteY4" fmla="*/ 333375 h 433388"/>
              <a:gd name="connsiteX5" fmla="*/ 866775 w 3995738"/>
              <a:gd name="connsiteY5" fmla="*/ 333375 h 433388"/>
              <a:gd name="connsiteX6" fmla="*/ 866775 w 3995738"/>
              <a:gd name="connsiteY6" fmla="*/ 285750 h 433388"/>
              <a:gd name="connsiteX7" fmla="*/ 1133475 w 3995738"/>
              <a:gd name="connsiteY7" fmla="*/ 285750 h 433388"/>
              <a:gd name="connsiteX8" fmla="*/ 1133475 w 3995738"/>
              <a:gd name="connsiteY8" fmla="*/ 233363 h 433388"/>
              <a:gd name="connsiteX9" fmla="*/ 1423988 w 3995738"/>
              <a:gd name="connsiteY9" fmla="*/ 233363 h 433388"/>
              <a:gd name="connsiteX10" fmla="*/ 1423988 w 3995738"/>
              <a:gd name="connsiteY10" fmla="*/ 233363 h 433388"/>
              <a:gd name="connsiteX11" fmla="*/ 1423988 w 3995738"/>
              <a:gd name="connsiteY11" fmla="*/ 200025 h 433388"/>
              <a:gd name="connsiteX12" fmla="*/ 1714500 w 3995738"/>
              <a:gd name="connsiteY12" fmla="*/ 200025 h 433388"/>
              <a:gd name="connsiteX13" fmla="*/ 1714500 w 3995738"/>
              <a:gd name="connsiteY13" fmla="*/ 200025 h 433388"/>
              <a:gd name="connsiteX14" fmla="*/ 1714500 w 3995738"/>
              <a:gd name="connsiteY14" fmla="*/ 161925 h 433388"/>
              <a:gd name="connsiteX15" fmla="*/ 1971675 w 3995738"/>
              <a:gd name="connsiteY15" fmla="*/ 161925 h 433388"/>
              <a:gd name="connsiteX16" fmla="*/ 1971675 w 3995738"/>
              <a:gd name="connsiteY16" fmla="*/ 142875 h 433388"/>
              <a:gd name="connsiteX17" fmla="*/ 2538413 w 3995738"/>
              <a:gd name="connsiteY17" fmla="*/ 142875 h 433388"/>
              <a:gd name="connsiteX18" fmla="*/ 2538413 w 3995738"/>
              <a:gd name="connsiteY18" fmla="*/ 95250 h 433388"/>
              <a:gd name="connsiteX19" fmla="*/ 2828925 w 3995738"/>
              <a:gd name="connsiteY19" fmla="*/ 95250 h 433388"/>
              <a:gd name="connsiteX20" fmla="*/ 2828925 w 3995738"/>
              <a:gd name="connsiteY20" fmla="*/ 95250 h 433388"/>
              <a:gd name="connsiteX21" fmla="*/ 2828925 w 3995738"/>
              <a:gd name="connsiteY21" fmla="*/ 66675 h 433388"/>
              <a:gd name="connsiteX22" fmla="*/ 3390900 w 3995738"/>
              <a:gd name="connsiteY22" fmla="*/ 66675 h 433388"/>
              <a:gd name="connsiteX23" fmla="*/ 3390900 w 3995738"/>
              <a:gd name="connsiteY23" fmla="*/ 33338 h 433388"/>
              <a:gd name="connsiteX24" fmla="*/ 3952875 w 3995738"/>
              <a:gd name="connsiteY24" fmla="*/ 33338 h 433388"/>
              <a:gd name="connsiteX25" fmla="*/ 3952875 w 3995738"/>
              <a:gd name="connsiteY25" fmla="*/ 0 h 433388"/>
              <a:gd name="connsiteX26" fmla="*/ 3995738 w 3995738"/>
              <a:gd name="connsiteY26" fmla="*/ 0 h 43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95738" h="433388">
                <a:moveTo>
                  <a:pt x="0" y="433388"/>
                </a:moveTo>
                <a:lnTo>
                  <a:pt x="295275" y="433388"/>
                </a:lnTo>
                <a:lnTo>
                  <a:pt x="295275" y="400050"/>
                </a:lnTo>
                <a:lnTo>
                  <a:pt x="585788" y="400050"/>
                </a:lnTo>
                <a:lnTo>
                  <a:pt x="585788" y="333375"/>
                </a:lnTo>
                <a:lnTo>
                  <a:pt x="866775" y="333375"/>
                </a:lnTo>
                <a:lnTo>
                  <a:pt x="866775" y="285750"/>
                </a:lnTo>
                <a:lnTo>
                  <a:pt x="1133475" y="285750"/>
                </a:lnTo>
                <a:lnTo>
                  <a:pt x="1133475" y="233363"/>
                </a:lnTo>
                <a:lnTo>
                  <a:pt x="1423988" y="233363"/>
                </a:lnTo>
                <a:lnTo>
                  <a:pt x="1423988" y="233363"/>
                </a:lnTo>
                <a:lnTo>
                  <a:pt x="1423988" y="200025"/>
                </a:lnTo>
                <a:lnTo>
                  <a:pt x="1714500" y="200025"/>
                </a:lnTo>
                <a:lnTo>
                  <a:pt x="1714500" y="200025"/>
                </a:lnTo>
                <a:lnTo>
                  <a:pt x="1714500" y="161925"/>
                </a:lnTo>
                <a:lnTo>
                  <a:pt x="1971675" y="161925"/>
                </a:lnTo>
                <a:lnTo>
                  <a:pt x="1971675" y="142875"/>
                </a:lnTo>
                <a:lnTo>
                  <a:pt x="2538413" y="142875"/>
                </a:lnTo>
                <a:lnTo>
                  <a:pt x="2538413" y="95250"/>
                </a:lnTo>
                <a:lnTo>
                  <a:pt x="2828925" y="95250"/>
                </a:lnTo>
                <a:lnTo>
                  <a:pt x="2828925" y="95250"/>
                </a:lnTo>
                <a:lnTo>
                  <a:pt x="2828925" y="66675"/>
                </a:lnTo>
                <a:lnTo>
                  <a:pt x="3390900" y="66675"/>
                </a:lnTo>
                <a:lnTo>
                  <a:pt x="3390900" y="33338"/>
                </a:lnTo>
                <a:lnTo>
                  <a:pt x="3952875" y="33338"/>
                </a:lnTo>
                <a:lnTo>
                  <a:pt x="3952875" y="0"/>
                </a:lnTo>
                <a:lnTo>
                  <a:pt x="3995738" y="0"/>
                </a:lnTo>
              </a:path>
            </a:pathLst>
          </a:custGeom>
          <a:noFill/>
          <a:ln w="28575">
            <a:solidFill>
              <a:schemeClr val="accent1"/>
            </a:solidFill>
            <a:miter lim="800000"/>
            <a:headEnd/>
            <a:tailEnd/>
          </a:ln>
        </p:spPr>
        <p:txBody>
          <a:bodyPr rtlCol="0" anchor="ctr"/>
          <a:lstStyle/>
          <a:p>
            <a:pPr algn="ctr" eaLnBrk="0" fontAlgn="base" hangingPunct="0">
              <a:spcBef>
                <a:spcPct val="0"/>
              </a:spcBef>
              <a:spcAft>
                <a:spcPct val="0"/>
              </a:spcAft>
              <a:defRPr/>
            </a:pPr>
            <a:endParaRPr lang="en-US" b="1" dirty="0">
              <a:solidFill>
                <a:srgbClr val="FFFFFF"/>
              </a:solidFill>
              <a:latin typeface="Arial" panose="020B0604020202020204" pitchFamily="34" charset="0"/>
              <a:cs typeface="Arial" panose="020B0604020202020204" pitchFamily="34" charset="0"/>
            </a:endParaRPr>
          </a:p>
        </p:txBody>
      </p:sp>
      <p:sp>
        <p:nvSpPr>
          <p:cNvPr id="168" name="Freeform: Shape 167">
            <a:extLst>
              <a:ext uri="{FF2B5EF4-FFF2-40B4-BE49-F238E27FC236}">
                <a16:creationId xmlns:a16="http://schemas.microsoft.com/office/drawing/2014/main" id="{82DAB081-A87C-4531-881A-BB8C3058B1D5}"/>
              </a:ext>
            </a:extLst>
          </p:cNvPr>
          <p:cNvSpPr/>
          <p:nvPr/>
        </p:nvSpPr>
        <p:spPr bwMode="auto">
          <a:xfrm>
            <a:off x="6981825" y="5614988"/>
            <a:ext cx="3976688" cy="147637"/>
          </a:xfrm>
          <a:custGeom>
            <a:avLst/>
            <a:gdLst>
              <a:gd name="connsiteX0" fmla="*/ 0 w 3976688"/>
              <a:gd name="connsiteY0" fmla="*/ 147637 h 147637"/>
              <a:gd name="connsiteX1" fmla="*/ 1400175 w 3976688"/>
              <a:gd name="connsiteY1" fmla="*/ 147637 h 147637"/>
              <a:gd name="connsiteX2" fmla="*/ 1400175 w 3976688"/>
              <a:gd name="connsiteY2" fmla="*/ 128587 h 147637"/>
              <a:gd name="connsiteX3" fmla="*/ 1971675 w 3976688"/>
              <a:gd name="connsiteY3" fmla="*/ 128587 h 147637"/>
              <a:gd name="connsiteX4" fmla="*/ 1971675 w 3976688"/>
              <a:gd name="connsiteY4" fmla="*/ 100012 h 147637"/>
              <a:gd name="connsiteX5" fmla="*/ 2509838 w 3976688"/>
              <a:gd name="connsiteY5" fmla="*/ 100012 h 147637"/>
              <a:gd name="connsiteX6" fmla="*/ 2524125 w 3976688"/>
              <a:gd name="connsiteY6" fmla="*/ 85725 h 147637"/>
              <a:gd name="connsiteX7" fmla="*/ 2809875 w 3976688"/>
              <a:gd name="connsiteY7" fmla="*/ 85725 h 147637"/>
              <a:gd name="connsiteX8" fmla="*/ 2809875 w 3976688"/>
              <a:gd name="connsiteY8" fmla="*/ 52387 h 147637"/>
              <a:gd name="connsiteX9" fmla="*/ 3943350 w 3976688"/>
              <a:gd name="connsiteY9" fmla="*/ 52387 h 147637"/>
              <a:gd name="connsiteX10" fmla="*/ 3943350 w 3976688"/>
              <a:gd name="connsiteY10" fmla="*/ 0 h 147637"/>
              <a:gd name="connsiteX11" fmla="*/ 3976688 w 3976688"/>
              <a:gd name="connsiteY11" fmla="*/ 0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76688" h="147637">
                <a:moveTo>
                  <a:pt x="0" y="147637"/>
                </a:moveTo>
                <a:lnTo>
                  <a:pt x="1400175" y="147637"/>
                </a:lnTo>
                <a:lnTo>
                  <a:pt x="1400175" y="128587"/>
                </a:lnTo>
                <a:lnTo>
                  <a:pt x="1971675" y="128587"/>
                </a:lnTo>
                <a:lnTo>
                  <a:pt x="1971675" y="100012"/>
                </a:lnTo>
                <a:lnTo>
                  <a:pt x="2509838" y="100012"/>
                </a:lnTo>
                <a:lnTo>
                  <a:pt x="2524125" y="85725"/>
                </a:lnTo>
                <a:lnTo>
                  <a:pt x="2809875" y="85725"/>
                </a:lnTo>
                <a:lnTo>
                  <a:pt x="2809875" y="52387"/>
                </a:lnTo>
                <a:lnTo>
                  <a:pt x="3943350" y="52387"/>
                </a:lnTo>
                <a:lnTo>
                  <a:pt x="3943350" y="0"/>
                </a:lnTo>
                <a:lnTo>
                  <a:pt x="3976688" y="0"/>
                </a:lnTo>
              </a:path>
            </a:pathLst>
          </a:custGeom>
          <a:noFill/>
          <a:ln w="28575">
            <a:solidFill>
              <a:schemeClr val="accent1"/>
            </a:solidFill>
            <a:miter lim="800000"/>
            <a:headEnd/>
            <a:tailEnd/>
          </a:ln>
        </p:spPr>
        <p:txBody>
          <a:bodyPr rtlCol="0" anchor="ctr"/>
          <a:lstStyle/>
          <a:p>
            <a:pPr algn="ctr" eaLnBrk="0" fontAlgn="base" hangingPunct="0">
              <a:spcBef>
                <a:spcPct val="0"/>
              </a:spcBef>
              <a:spcAft>
                <a:spcPct val="0"/>
              </a:spcAft>
              <a:defRPr/>
            </a:pPr>
            <a:endParaRPr lang="en-US" b="1" dirty="0">
              <a:solidFill>
                <a:srgbClr val="FFFFFF"/>
              </a:solidFill>
              <a:latin typeface="Arial" panose="020B0604020202020204" pitchFamily="34" charset="0"/>
              <a:cs typeface="Arial" panose="020B0604020202020204" pitchFamily="34" charset="0"/>
            </a:endParaRPr>
          </a:p>
        </p:txBody>
      </p:sp>
      <p:sp>
        <p:nvSpPr>
          <p:cNvPr id="169" name="Freeform: Shape 168">
            <a:extLst>
              <a:ext uri="{FF2B5EF4-FFF2-40B4-BE49-F238E27FC236}">
                <a16:creationId xmlns:a16="http://schemas.microsoft.com/office/drawing/2014/main" id="{69217F14-645A-4096-9FBD-83026A313B8C}"/>
              </a:ext>
            </a:extLst>
          </p:cNvPr>
          <p:cNvSpPr/>
          <p:nvPr/>
        </p:nvSpPr>
        <p:spPr bwMode="auto">
          <a:xfrm>
            <a:off x="7524750" y="5205413"/>
            <a:ext cx="3429000" cy="547687"/>
          </a:xfrm>
          <a:custGeom>
            <a:avLst/>
            <a:gdLst>
              <a:gd name="connsiteX0" fmla="*/ 0 w 3429000"/>
              <a:gd name="connsiteY0" fmla="*/ 547687 h 547687"/>
              <a:gd name="connsiteX1" fmla="*/ 285750 w 3429000"/>
              <a:gd name="connsiteY1" fmla="*/ 547687 h 547687"/>
              <a:gd name="connsiteX2" fmla="*/ 285750 w 3429000"/>
              <a:gd name="connsiteY2" fmla="*/ 485775 h 547687"/>
              <a:gd name="connsiteX3" fmla="*/ 561975 w 3429000"/>
              <a:gd name="connsiteY3" fmla="*/ 485775 h 547687"/>
              <a:gd name="connsiteX4" fmla="*/ 561975 w 3429000"/>
              <a:gd name="connsiteY4" fmla="*/ 442912 h 547687"/>
              <a:gd name="connsiteX5" fmla="*/ 852488 w 3429000"/>
              <a:gd name="connsiteY5" fmla="*/ 442912 h 547687"/>
              <a:gd name="connsiteX6" fmla="*/ 852488 w 3429000"/>
              <a:gd name="connsiteY6" fmla="*/ 395287 h 547687"/>
              <a:gd name="connsiteX7" fmla="*/ 1143000 w 3429000"/>
              <a:gd name="connsiteY7" fmla="*/ 395287 h 547687"/>
              <a:gd name="connsiteX8" fmla="*/ 1143000 w 3429000"/>
              <a:gd name="connsiteY8" fmla="*/ 338137 h 547687"/>
              <a:gd name="connsiteX9" fmla="*/ 1419225 w 3429000"/>
              <a:gd name="connsiteY9" fmla="*/ 338137 h 547687"/>
              <a:gd name="connsiteX10" fmla="*/ 1419225 w 3429000"/>
              <a:gd name="connsiteY10" fmla="*/ 290512 h 547687"/>
              <a:gd name="connsiteX11" fmla="*/ 1704975 w 3429000"/>
              <a:gd name="connsiteY11" fmla="*/ 290512 h 547687"/>
              <a:gd name="connsiteX12" fmla="*/ 1704975 w 3429000"/>
              <a:gd name="connsiteY12" fmla="*/ 223837 h 547687"/>
              <a:gd name="connsiteX13" fmla="*/ 1976438 w 3429000"/>
              <a:gd name="connsiteY13" fmla="*/ 223837 h 547687"/>
              <a:gd name="connsiteX14" fmla="*/ 1976438 w 3429000"/>
              <a:gd name="connsiteY14" fmla="*/ 190500 h 547687"/>
              <a:gd name="connsiteX15" fmla="*/ 2271713 w 3429000"/>
              <a:gd name="connsiteY15" fmla="*/ 190500 h 547687"/>
              <a:gd name="connsiteX16" fmla="*/ 2271713 w 3429000"/>
              <a:gd name="connsiteY16" fmla="*/ 176212 h 547687"/>
              <a:gd name="connsiteX17" fmla="*/ 2552700 w 3429000"/>
              <a:gd name="connsiteY17" fmla="*/ 176212 h 547687"/>
              <a:gd name="connsiteX18" fmla="*/ 2552700 w 3429000"/>
              <a:gd name="connsiteY18" fmla="*/ 138112 h 547687"/>
              <a:gd name="connsiteX19" fmla="*/ 2824163 w 3429000"/>
              <a:gd name="connsiteY19" fmla="*/ 138112 h 547687"/>
              <a:gd name="connsiteX20" fmla="*/ 2824163 w 3429000"/>
              <a:gd name="connsiteY20" fmla="*/ 114300 h 547687"/>
              <a:gd name="connsiteX21" fmla="*/ 3124200 w 3429000"/>
              <a:gd name="connsiteY21" fmla="*/ 114300 h 547687"/>
              <a:gd name="connsiteX22" fmla="*/ 3124200 w 3429000"/>
              <a:gd name="connsiteY22" fmla="*/ 76200 h 547687"/>
              <a:gd name="connsiteX23" fmla="*/ 3405188 w 3429000"/>
              <a:gd name="connsiteY23" fmla="*/ 76200 h 547687"/>
              <a:gd name="connsiteX24" fmla="*/ 3405188 w 3429000"/>
              <a:gd name="connsiteY24" fmla="*/ 0 h 547687"/>
              <a:gd name="connsiteX25" fmla="*/ 3429000 w 3429000"/>
              <a:gd name="connsiteY25" fmla="*/ 0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29000" h="547687">
                <a:moveTo>
                  <a:pt x="0" y="547687"/>
                </a:moveTo>
                <a:lnTo>
                  <a:pt x="285750" y="547687"/>
                </a:lnTo>
                <a:lnTo>
                  <a:pt x="285750" y="485775"/>
                </a:lnTo>
                <a:lnTo>
                  <a:pt x="561975" y="485775"/>
                </a:lnTo>
                <a:lnTo>
                  <a:pt x="561975" y="442912"/>
                </a:lnTo>
                <a:lnTo>
                  <a:pt x="852488" y="442912"/>
                </a:lnTo>
                <a:lnTo>
                  <a:pt x="852488" y="395287"/>
                </a:lnTo>
                <a:lnTo>
                  <a:pt x="1143000" y="395287"/>
                </a:lnTo>
                <a:lnTo>
                  <a:pt x="1143000" y="338137"/>
                </a:lnTo>
                <a:lnTo>
                  <a:pt x="1419225" y="338137"/>
                </a:lnTo>
                <a:lnTo>
                  <a:pt x="1419225" y="290512"/>
                </a:lnTo>
                <a:lnTo>
                  <a:pt x="1704975" y="290512"/>
                </a:lnTo>
                <a:lnTo>
                  <a:pt x="1704975" y="223837"/>
                </a:lnTo>
                <a:lnTo>
                  <a:pt x="1976438" y="223837"/>
                </a:lnTo>
                <a:lnTo>
                  <a:pt x="1976438" y="190500"/>
                </a:lnTo>
                <a:lnTo>
                  <a:pt x="2271713" y="190500"/>
                </a:lnTo>
                <a:lnTo>
                  <a:pt x="2271713" y="176212"/>
                </a:lnTo>
                <a:lnTo>
                  <a:pt x="2552700" y="176212"/>
                </a:lnTo>
                <a:lnTo>
                  <a:pt x="2552700" y="138112"/>
                </a:lnTo>
                <a:lnTo>
                  <a:pt x="2824163" y="138112"/>
                </a:lnTo>
                <a:lnTo>
                  <a:pt x="2824163" y="114300"/>
                </a:lnTo>
                <a:lnTo>
                  <a:pt x="3124200" y="114300"/>
                </a:lnTo>
                <a:lnTo>
                  <a:pt x="3124200" y="76200"/>
                </a:lnTo>
                <a:lnTo>
                  <a:pt x="3405188" y="76200"/>
                </a:lnTo>
                <a:lnTo>
                  <a:pt x="3405188" y="0"/>
                </a:lnTo>
                <a:lnTo>
                  <a:pt x="3429000" y="0"/>
                </a:lnTo>
              </a:path>
            </a:pathLst>
          </a:custGeom>
          <a:noFill/>
          <a:ln w="28575">
            <a:solidFill>
              <a:schemeClr val="accent3"/>
            </a:solidFill>
            <a:miter lim="800000"/>
            <a:headEnd/>
            <a:tailEnd/>
          </a:ln>
        </p:spPr>
        <p:txBody>
          <a:bodyPr rtlCol="0" anchor="ctr"/>
          <a:lstStyle/>
          <a:p>
            <a:pPr algn="ctr" eaLnBrk="0" fontAlgn="base" hangingPunct="0">
              <a:spcBef>
                <a:spcPct val="0"/>
              </a:spcBef>
              <a:spcAft>
                <a:spcPct val="0"/>
              </a:spcAft>
              <a:defRPr/>
            </a:pPr>
            <a:endParaRPr lang="en-US" b="1" dirty="0">
              <a:solidFill>
                <a:srgbClr val="FFFFFF"/>
              </a:solidFill>
              <a:latin typeface="Arial" panose="020B0604020202020204" pitchFamily="34" charset="0"/>
              <a:cs typeface="Arial" panose="020B0604020202020204" pitchFamily="34" charset="0"/>
            </a:endParaRPr>
          </a:p>
        </p:txBody>
      </p:sp>
      <p:cxnSp>
        <p:nvCxnSpPr>
          <p:cNvPr id="111" name="Straight Connector 110">
            <a:extLst>
              <a:ext uri="{FF2B5EF4-FFF2-40B4-BE49-F238E27FC236}">
                <a16:creationId xmlns:a16="http://schemas.microsoft.com/office/drawing/2014/main" id="{0B3B6EDE-A4FB-4FE7-A696-60CB91195068}"/>
              </a:ext>
            </a:extLst>
          </p:cNvPr>
          <p:cNvCxnSpPr>
            <a:cxnSpLocks/>
          </p:cNvCxnSpPr>
          <p:nvPr/>
        </p:nvCxnSpPr>
        <p:spPr bwMode="auto">
          <a:xfrm>
            <a:off x="6953373" y="5773022"/>
            <a:ext cx="3959924"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A88B2E0-13C6-4195-B735-6A09DC029623}"/>
              </a:ext>
            </a:extLst>
          </p:cNvPr>
          <p:cNvCxnSpPr>
            <a:cxnSpLocks/>
          </p:cNvCxnSpPr>
          <p:nvPr/>
        </p:nvCxnSpPr>
        <p:spPr bwMode="auto">
          <a:xfrm flipH="1">
            <a:off x="6905246" y="5773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F955B7B-1A21-4B3D-84C3-719FB8E39886}"/>
              </a:ext>
            </a:extLst>
          </p:cNvPr>
          <p:cNvCxnSpPr>
            <a:cxnSpLocks/>
          </p:cNvCxnSpPr>
          <p:nvPr/>
        </p:nvCxnSpPr>
        <p:spPr bwMode="auto">
          <a:xfrm>
            <a:off x="6972623"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6564317-32C2-47B8-B3E1-5FECA6534360}"/>
              </a:ext>
            </a:extLst>
          </p:cNvPr>
          <p:cNvCxnSpPr>
            <a:cxnSpLocks/>
          </p:cNvCxnSpPr>
          <p:nvPr/>
        </p:nvCxnSpPr>
        <p:spPr bwMode="auto">
          <a:xfrm>
            <a:off x="7254100"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236C875-3DA7-446F-AB70-133BD4526A6F}"/>
              </a:ext>
            </a:extLst>
          </p:cNvPr>
          <p:cNvCxnSpPr>
            <a:cxnSpLocks/>
          </p:cNvCxnSpPr>
          <p:nvPr/>
        </p:nvCxnSpPr>
        <p:spPr bwMode="auto">
          <a:xfrm>
            <a:off x="7535577"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69469F36-21FA-44E4-B13A-A524879EEF2D}"/>
              </a:ext>
            </a:extLst>
          </p:cNvPr>
          <p:cNvCxnSpPr>
            <a:cxnSpLocks/>
          </p:cNvCxnSpPr>
          <p:nvPr/>
        </p:nvCxnSpPr>
        <p:spPr bwMode="auto">
          <a:xfrm>
            <a:off x="7817054"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83EF20A-12E5-4F89-BC6C-CE960FBB9C49}"/>
              </a:ext>
            </a:extLst>
          </p:cNvPr>
          <p:cNvCxnSpPr>
            <a:cxnSpLocks/>
          </p:cNvCxnSpPr>
          <p:nvPr/>
        </p:nvCxnSpPr>
        <p:spPr bwMode="auto">
          <a:xfrm>
            <a:off x="8098531"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737AB7A-2002-40BF-9CA9-0E4C2FF2205A}"/>
              </a:ext>
            </a:extLst>
          </p:cNvPr>
          <p:cNvCxnSpPr>
            <a:cxnSpLocks/>
          </p:cNvCxnSpPr>
          <p:nvPr/>
        </p:nvCxnSpPr>
        <p:spPr bwMode="auto">
          <a:xfrm>
            <a:off x="8380008"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132408D-9BF5-406F-A6E2-61AAE7A6F01A}"/>
              </a:ext>
            </a:extLst>
          </p:cNvPr>
          <p:cNvCxnSpPr>
            <a:cxnSpLocks/>
          </p:cNvCxnSpPr>
          <p:nvPr/>
        </p:nvCxnSpPr>
        <p:spPr bwMode="auto">
          <a:xfrm>
            <a:off x="8661485"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AF9A28A-E626-4032-9F14-7909B11CAF07}"/>
              </a:ext>
            </a:extLst>
          </p:cNvPr>
          <p:cNvCxnSpPr>
            <a:cxnSpLocks/>
          </p:cNvCxnSpPr>
          <p:nvPr/>
        </p:nvCxnSpPr>
        <p:spPr bwMode="auto">
          <a:xfrm>
            <a:off x="8942962"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885F095-08AE-4781-A6F0-0E42D914E88B}"/>
              </a:ext>
            </a:extLst>
          </p:cNvPr>
          <p:cNvCxnSpPr>
            <a:cxnSpLocks/>
          </p:cNvCxnSpPr>
          <p:nvPr/>
        </p:nvCxnSpPr>
        <p:spPr bwMode="auto">
          <a:xfrm>
            <a:off x="9224439"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DA476E5-619D-47A3-AD14-1F5939E6B367}"/>
              </a:ext>
            </a:extLst>
          </p:cNvPr>
          <p:cNvCxnSpPr>
            <a:cxnSpLocks/>
          </p:cNvCxnSpPr>
          <p:nvPr/>
        </p:nvCxnSpPr>
        <p:spPr bwMode="auto">
          <a:xfrm>
            <a:off x="9505916"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16D9B75-51A5-484F-9EFB-138E51D842F6}"/>
              </a:ext>
            </a:extLst>
          </p:cNvPr>
          <p:cNvCxnSpPr>
            <a:cxnSpLocks/>
          </p:cNvCxnSpPr>
          <p:nvPr/>
        </p:nvCxnSpPr>
        <p:spPr bwMode="auto">
          <a:xfrm>
            <a:off x="9787393"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709FD58-0CB0-4E12-A7F0-7C4545C4A0C7}"/>
              </a:ext>
            </a:extLst>
          </p:cNvPr>
          <p:cNvCxnSpPr>
            <a:cxnSpLocks/>
          </p:cNvCxnSpPr>
          <p:nvPr/>
        </p:nvCxnSpPr>
        <p:spPr bwMode="auto">
          <a:xfrm>
            <a:off x="10068870"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45B9DF4-E4F4-48BF-9405-5AD17FE3486A}"/>
              </a:ext>
            </a:extLst>
          </p:cNvPr>
          <p:cNvCxnSpPr>
            <a:cxnSpLocks/>
          </p:cNvCxnSpPr>
          <p:nvPr/>
        </p:nvCxnSpPr>
        <p:spPr bwMode="auto">
          <a:xfrm>
            <a:off x="10350347"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B5CC2F0-A939-44F4-AB04-4CE1577D4371}"/>
              </a:ext>
            </a:extLst>
          </p:cNvPr>
          <p:cNvCxnSpPr>
            <a:cxnSpLocks/>
          </p:cNvCxnSpPr>
          <p:nvPr/>
        </p:nvCxnSpPr>
        <p:spPr bwMode="auto">
          <a:xfrm>
            <a:off x="10631824" y="577302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DADFA43-2FB9-4FCD-9D64-98B736412901}"/>
              </a:ext>
            </a:extLst>
          </p:cNvPr>
          <p:cNvCxnSpPr>
            <a:cxnSpLocks/>
          </p:cNvCxnSpPr>
          <p:nvPr/>
        </p:nvCxnSpPr>
        <p:spPr bwMode="auto">
          <a:xfrm>
            <a:off x="10913297" y="5773022"/>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59884445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ABD4-931B-42EB-94F6-B7FDE13F0412}"/>
              </a:ext>
            </a:extLst>
          </p:cNvPr>
          <p:cNvSpPr>
            <a:spLocks noGrp="1"/>
          </p:cNvSpPr>
          <p:nvPr>
            <p:ph type="title"/>
          </p:nvPr>
        </p:nvSpPr>
        <p:spPr/>
        <p:txBody>
          <a:bodyPr/>
          <a:lstStyle/>
          <a:p>
            <a:r>
              <a:rPr lang="en-US" dirty="0"/>
              <a:t>Cohort Study of Tocilizumab to Treat </a:t>
            </a:r>
            <a:br>
              <a:rPr lang="en-US" dirty="0"/>
            </a:br>
            <a:r>
              <a:rPr lang="en-US" dirty="0"/>
              <a:t>Severe COVID-19 in Spain</a:t>
            </a:r>
          </a:p>
        </p:txBody>
      </p:sp>
      <p:sp>
        <p:nvSpPr>
          <p:cNvPr id="3" name="Content Placeholder 2">
            <a:extLst>
              <a:ext uri="{FF2B5EF4-FFF2-40B4-BE49-F238E27FC236}">
                <a16:creationId xmlns:a16="http://schemas.microsoft.com/office/drawing/2014/main" id="{C4BBDBC6-8F56-4484-847F-0EC011AB0E75}"/>
              </a:ext>
            </a:extLst>
          </p:cNvPr>
          <p:cNvSpPr>
            <a:spLocks noGrp="1"/>
          </p:cNvSpPr>
          <p:nvPr>
            <p:ph sz="half" idx="1"/>
          </p:nvPr>
        </p:nvSpPr>
        <p:spPr>
          <a:xfrm>
            <a:off x="601821" y="1510730"/>
            <a:ext cx="5332016" cy="4678738"/>
          </a:xfrm>
        </p:spPr>
        <p:txBody>
          <a:bodyPr/>
          <a:lstStyle/>
          <a:p>
            <a:pPr>
              <a:spcBef>
                <a:spcPts val="600"/>
              </a:spcBef>
            </a:pPr>
            <a:r>
              <a:rPr lang="en-US" sz="2200" dirty="0"/>
              <a:t>Retrospective, observational, cohort study of patients hospitalized with </a:t>
            </a:r>
            <a:br>
              <a:rPr lang="en-US" sz="2200" dirty="0"/>
            </a:br>
            <a:r>
              <a:rPr lang="en-US" sz="2200" dirty="0"/>
              <a:t>COVID-19 who received tocilizumab </a:t>
            </a:r>
            <a:br>
              <a:rPr lang="en-US" sz="2200" dirty="0"/>
            </a:br>
            <a:r>
              <a:rPr lang="en-US" sz="2200" dirty="0"/>
              <a:t>(n = 260) vs no tocilizumab (n = 969)</a:t>
            </a:r>
          </a:p>
          <a:p>
            <a:pPr lvl="1">
              <a:spcBef>
                <a:spcPts val="600"/>
              </a:spcBef>
            </a:pPr>
            <a:r>
              <a:rPr lang="en-US" sz="2000" dirty="0"/>
              <a:t>Tocilizumab: median total dose of 600 mg</a:t>
            </a:r>
          </a:p>
          <a:p>
            <a:pPr>
              <a:spcBef>
                <a:spcPts val="500"/>
              </a:spcBef>
              <a:spcAft>
                <a:spcPts val="0"/>
              </a:spcAft>
            </a:pPr>
            <a:r>
              <a:rPr lang="en-US" sz="2200" dirty="0"/>
              <a:t>Tocilizumab associated with decreased risk of death (aHR: 0.34; 95% CI: 0.16-0.72; </a:t>
            </a:r>
            <a:r>
              <a:rPr lang="en-US" sz="2200" i="1" dirty="0"/>
              <a:t>P </a:t>
            </a:r>
            <a:r>
              <a:rPr lang="en-US" sz="2200" dirty="0"/>
              <a:t>= .005) and ICU admission or death (aHR: 0.38; 95% CI: 0.19-0.81; </a:t>
            </a:r>
            <a:br>
              <a:rPr lang="en-US" sz="2200" dirty="0"/>
            </a:br>
            <a:r>
              <a:rPr lang="en-US" sz="2200" i="1" dirty="0"/>
              <a:t>P </a:t>
            </a:r>
            <a:r>
              <a:rPr lang="en-US" sz="2200" dirty="0"/>
              <a:t>= .011) in patients with baseline </a:t>
            </a:r>
            <a:br>
              <a:rPr lang="en-US" sz="2200" dirty="0"/>
            </a:br>
            <a:r>
              <a:rPr lang="en-US" sz="2200" dirty="0"/>
              <a:t>CRP &gt;150 mg/L</a:t>
            </a:r>
          </a:p>
          <a:p>
            <a:pPr lvl="1">
              <a:spcBef>
                <a:spcPts val="600"/>
              </a:spcBef>
            </a:pPr>
            <a:r>
              <a:rPr lang="en-US" sz="2000" dirty="0"/>
              <a:t>No association among patients with </a:t>
            </a:r>
            <a:br>
              <a:rPr lang="en-US" sz="2000" dirty="0"/>
            </a:br>
            <a:r>
              <a:rPr lang="en-US" sz="2000" dirty="0"/>
              <a:t>CRP ≤150 mg/L</a:t>
            </a:r>
          </a:p>
        </p:txBody>
      </p:sp>
      <p:grpSp>
        <p:nvGrpSpPr>
          <p:cNvPr id="6" name="Group 1">
            <a:extLst>
              <a:ext uri="{FF2B5EF4-FFF2-40B4-BE49-F238E27FC236}">
                <a16:creationId xmlns:a16="http://schemas.microsoft.com/office/drawing/2014/main" id="{8276C2F7-07DE-4D84-B443-D7B8B330BBE9}"/>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287641E8-5F27-4DF4-B813-83000EE45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D0A065D8-5918-4B79-94AA-1C3AE48066B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20" name="Text Box 11">
            <a:extLst>
              <a:ext uri="{FF2B5EF4-FFF2-40B4-BE49-F238E27FC236}">
                <a16:creationId xmlns:a16="http://schemas.microsoft.com/office/drawing/2014/main" id="{F7791BED-D178-4F20-B6E6-929C1A359987}"/>
              </a:ext>
            </a:extLst>
          </p:cNvPr>
          <p:cNvSpPr txBox="1">
            <a:spLocks noChangeArrowheads="1"/>
          </p:cNvSpPr>
          <p:nvPr/>
        </p:nvSpPr>
        <p:spPr bwMode="auto">
          <a:xfrm>
            <a:off x="399438" y="637934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FontTx/>
              <a:buNone/>
              <a:defRPr/>
            </a:pPr>
            <a:r>
              <a:rPr lang="it-IT" altLang="en-US" sz="1200" dirty="0">
                <a:solidFill>
                  <a:srgbClr val="455560"/>
                </a:solidFill>
                <a:latin typeface="Calibri" panose="020F0502020204030204" pitchFamily="34" charset="0"/>
                <a:cs typeface="Calibri" panose="020F0502020204030204" pitchFamily="34" charset="0"/>
              </a:rPr>
              <a:t>Martínez-Sanz. Clin Microbiol Infect. 2021;27:238.</a:t>
            </a:r>
          </a:p>
        </p:txBody>
      </p:sp>
      <p:sp>
        <p:nvSpPr>
          <p:cNvPr id="12" name="TextBox 11">
            <a:extLst>
              <a:ext uri="{FF2B5EF4-FFF2-40B4-BE49-F238E27FC236}">
                <a16:creationId xmlns:a16="http://schemas.microsoft.com/office/drawing/2014/main" id="{D567CEC4-E220-48F3-B08B-6ABFB2150E06}"/>
              </a:ext>
            </a:extLst>
          </p:cNvPr>
          <p:cNvSpPr txBox="1"/>
          <p:nvPr/>
        </p:nvSpPr>
        <p:spPr bwMode="auto">
          <a:xfrm>
            <a:off x="623557" y="5865146"/>
            <a:ext cx="1141621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sz="1200" dirty="0">
                <a:solidFill>
                  <a:srgbClr val="000000"/>
                </a:solidFill>
                <a:latin typeface="Calibri" panose="020F0502020204030204" pitchFamily="34" charset="0"/>
                <a:cs typeface="Arial" panose="020B0604020202020204" pitchFamily="34" charset="0"/>
              </a:rPr>
              <a:t>*Adjusted for sex, age, comorbidities (HTN, diabetes, ischemic heart disease, chronic kidney disease, congestive heart failure, lung disease), oxygen use at baseline, oxygen saturation, and time-varying parameters of severity (BP, heart rate, lymphocyte/neutrophil count, LDH, ALT, urea, D-dimer, and CRP.</a:t>
            </a:r>
          </a:p>
        </p:txBody>
      </p:sp>
      <p:sp>
        <p:nvSpPr>
          <p:cNvPr id="16" name="TextBox 15">
            <a:extLst>
              <a:ext uri="{FF2B5EF4-FFF2-40B4-BE49-F238E27FC236}">
                <a16:creationId xmlns:a16="http://schemas.microsoft.com/office/drawing/2014/main" id="{51F340AA-2AA6-4E3E-97E2-F0E137D0241F}"/>
              </a:ext>
            </a:extLst>
          </p:cNvPr>
          <p:cNvSpPr txBox="1"/>
          <p:nvPr/>
        </p:nvSpPr>
        <p:spPr bwMode="auto">
          <a:xfrm>
            <a:off x="6418556" y="1464195"/>
            <a:ext cx="236444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0"/>
              </a:spcBef>
              <a:spcAft>
                <a:spcPct val="0"/>
              </a:spcAft>
              <a:defRPr/>
            </a:pPr>
            <a:r>
              <a:rPr lang="en-US" sz="1600" b="1" dirty="0">
                <a:solidFill>
                  <a:srgbClr val="E1471D"/>
                </a:solidFill>
                <a:latin typeface="Calibri" panose="020F0502020204030204" pitchFamily="34" charset="0"/>
                <a:cs typeface="Arial" panose="020B0604020202020204" pitchFamily="34" charset="0"/>
              </a:rPr>
              <a:t>Death </a:t>
            </a:r>
          </a:p>
          <a:p>
            <a:pPr algn="ctr" eaLnBrk="0" fontAlgn="base" hangingPunct="0">
              <a:spcBef>
                <a:spcPct val="0"/>
              </a:spcBef>
              <a:spcAft>
                <a:spcPct val="0"/>
              </a:spcAft>
              <a:defRPr/>
            </a:pPr>
            <a:r>
              <a:rPr lang="en-US" sz="1600" b="1" dirty="0">
                <a:solidFill>
                  <a:srgbClr val="E1471D"/>
                </a:solidFill>
                <a:latin typeface="Calibri" panose="020F0502020204030204" pitchFamily="34" charset="0"/>
                <a:cs typeface="Arial" panose="020B0604020202020204" pitchFamily="34" charset="0"/>
              </a:rPr>
              <a:t>(Primary Endpoint)</a:t>
            </a:r>
          </a:p>
        </p:txBody>
      </p:sp>
      <p:sp>
        <p:nvSpPr>
          <p:cNvPr id="18" name="TextBox 17">
            <a:extLst>
              <a:ext uri="{FF2B5EF4-FFF2-40B4-BE49-F238E27FC236}">
                <a16:creationId xmlns:a16="http://schemas.microsoft.com/office/drawing/2014/main" id="{5ED47E64-A188-4A9E-AD37-10A1FE598905}"/>
              </a:ext>
            </a:extLst>
          </p:cNvPr>
          <p:cNvSpPr txBox="1"/>
          <p:nvPr/>
        </p:nvSpPr>
        <p:spPr bwMode="auto">
          <a:xfrm>
            <a:off x="6361765" y="3272205"/>
            <a:ext cx="2478027"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0"/>
              </a:spcBef>
              <a:spcAft>
                <a:spcPct val="0"/>
              </a:spcAft>
              <a:defRPr/>
            </a:pPr>
            <a:r>
              <a:rPr lang="en-US" sz="1600" b="1" dirty="0">
                <a:solidFill>
                  <a:srgbClr val="E1471D"/>
                </a:solidFill>
                <a:latin typeface="Calibri" panose="020F0502020204030204" pitchFamily="34" charset="0"/>
                <a:cs typeface="Arial" panose="020B0604020202020204" pitchFamily="34" charset="0"/>
              </a:rPr>
              <a:t>ICU or Death </a:t>
            </a:r>
          </a:p>
          <a:p>
            <a:pPr algn="ctr" eaLnBrk="0" fontAlgn="base" hangingPunct="0">
              <a:spcBef>
                <a:spcPct val="0"/>
              </a:spcBef>
              <a:spcAft>
                <a:spcPct val="0"/>
              </a:spcAft>
              <a:defRPr/>
            </a:pPr>
            <a:r>
              <a:rPr lang="en-US" sz="1600" b="1" dirty="0">
                <a:solidFill>
                  <a:srgbClr val="E1471D"/>
                </a:solidFill>
                <a:latin typeface="Calibri" panose="020F0502020204030204" pitchFamily="34" charset="0"/>
                <a:cs typeface="Arial" panose="020B0604020202020204" pitchFamily="34" charset="0"/>
              </a:rPr>
              <a:t>(Secondary Endpoint)</a:t>
            </a:r>
          </a:p>
        </p:txBody>
      </p:sp>
      <p:cxnSp>
        <p:nvCxnSpPr>
          <p:cNvPr id="31" name="Straight Connector 30">
            <a:extLst>
              <a:ext uri="{FF2B5EF4-FFF2-40B4-BE49-F238E27FC236}">
                <a16:creationId xmlns:a16="http://schemas.microsoft.com/office/drawing/2014/main" id="{58A59C30-5887-43F3-9B15-EF46AF0FB57A}"/>
              </a:ext>
            </a:extLst>
          </p:cNvPr>
          <p:cNvCxnSpPr>
            <a:cxnSpLocks/>
          </p:cNvCxnSpPr>
          <p:nvPr/>
        </p:nvCxnSpPr>
        <p:spPr bwMode="auto">
          <a:xfrm>
            <a:off x="10247731" y="1866102"/>
            <a:ext cx="0" cy="3355038"/>
          </a:xfrm>
          <a:prstGeom prst="line">
            <a:avLst/>
          </a:prstGeom>
          <a:noFill/>
          <a:ln w="28575" cap="flat" cmpd="sng" algn="ctr">
            <a:solidFill>
              <a:schemeClr val="bg1"/>
            </a:solidFill>
            <a:prstDash val="sysDot"/>
            <a:round/>
            <a:headEnd type="none" w="med" len="med"/>
            <a:tailEnd type="none" w="med" len="med"/>
          </a:ln>
          <a:effectLst/>
        </p:spPr>
      </p:cxnSp>
      <p:sp>
        <p:nvSpPr>
          <p:cNvPr id="10" name="TextBox 9">
            <a:extLst>
              <a:ext uri="{FF2B5EF4-FFF2-40B4-BE49-F238E27FC236}">
                <a16:creationId xmlns:a16="http://schemas.microsoft.com/office/drawing/2014/main" id="{172F16C8-69DE-4B59-9B41-1B4EBBDBEF1B}"/>
              </a:ext>
            </a:extLst>
          </p:cNvPr>
          <p:cNvSpPr txBox="1"/>
          <p:nvPr/>
        </p:nvSpPr>
        <p:spPr bwMode="auto">
          <a:xfrm>
            <a:off x="8850730" y="5478777"/>
            <a:ext cx="245758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aHR (95% CI)*</a:t>
            </a:r>
          </a:p>
        </p:txBody>
      </p:sp>
      <p:sp>
        <p:nvSpPr>
          <p:cNvPr id="15" name="TextBox 14">
            <a:extLst>
              <a:ext uri="{FF2B5EF4-FFF2-40B4-BE49-F238E27FC236}">
                <a16:creationId xmlns:a16="http://schemas.microsoft.com/office/drawing/2014/main" id="{7C8F4AF0-CF83-42DC-9A97-1D59F66F26EC}"/>
              </a:ext>
            </a:extLst>
          </p:cNvPr>
          <p:cNvSpPr txBox="1"/>
          <p:nvPr/>
        </p:nvSpPr>
        <p:spPr bwMode="auto">
          <a:xfrm>
            <a:off x="8572849" y="5228251"/>
            <a:ext cx="6318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0.1</a:t>
            </a:r>
          </a:p>
        </p:txBody>
      </p:sp>
      <p:sp>
        <p:nvSpPr>
          <p:cNvPr id="17" name="TextBox 16">
            <a:extLst>
              <a:ext uri="{FF2B5EF4-FFF2-40B4-BE49-F238E27FC236}">
                <a16:creationId xmlns:a16="http://schemas.microsoft.com/office/drawing/2014/main" id="{208C6581-F3C9-40DA-885B-A0763109D3DA}"/>
              </a:ext>
            </a:extLst>
          </p:cNvPr>
          <p:cNvSpPr txBox="1"/>
          <p:nvPr/>
        </p:nvSpPr>
        <p:spPr bwMode="auto">
          <a:xfrm>
            <a:off x="9197734" y="5228251"/>
            <a:ext cx="6318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0.3</a:t>
            </a:r>
          </a:p>
        </p:txBody>
      </p:sp>
      <p:sp>
        <p:nvSpPr>
          <p:cNvPr id="19" name="TextBox 18">
            <a:extLst>
              <a:ext uri="{FF2B5EF4-FFF2-40B4-BE49-F238E27FC236}">
                <a16:creationId xmlns:a16="http://schemas.microsoft.com/office/drawing/2014/main" id="{ACF1063E-5829-4C9F-A14D-0AF73BC58C51}"/>
              </a:ext>
            </a:extLst>
          </p:cNvPr>
          <p:cNvSpPr txBox="1"/>
          <p:nvPr/>
        </p:nvSpPr>
        <p:spPr bwMode="auto">
          <a:xfrm>
            <a:off x="9524169" y="5228251"/>
            <a:ext cx="6318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0.5</a:t>
            </a:r>
          </a:p>
        </p:txBody>
      </p:sp>
      <p:sp>
        <p:nvSpPr>
          <p:cNvPr id="21" name="TextBox 20">
            <a:extLst>
              <a:ext uri="{FF2B5EF4-FFF2-40B4-BE49-F238E27FC236}">
                <a16:creationId xmlns:a16="http://schemas.microsoft.com/office/drawing/2014/main" id="{D7D2DD27-9BEF-42D2-BFA0-B429BDD75C6D}"/>
              </a:ext>
            </a:extLst>
          </p:cNvPr>
          <p:cNvSpPr txBox="1"/>
          <p:nvPr/>
        </p:nvSpPr>
        <p:spPr bwMode="auto">
          <a:xfrm>
            <a:off x="9933154" y="5228251"/>
            <a:ext cx="6318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a:t>
            </a:r>
          </a:p>
        </p:txBody>
      </p:sp>
      <p:sp>
        <p:nvSpPr>
          <p:cNvPr id="33" name="TextBox 32">
            <a:extLst>
              <a:ext uri="{FF2B5EF4-FFF2-40B4-BE49-F238E27FC236}">
                <a16:creationId xmlns:a16="http://schemas.microsoft.com/office/drawing/2014/main" id="{4DCF6615-E185-4D10-8EA4-E4C1EFC3FF59}"/>
              </a:ext>
            </a:extLst>
          </p:cNvPr>
          <p:cNvSpPr txBox="1"/>
          <p:nvPr/>
        </p:nvSpPr>
        <p:spPr bwMode="auto">
          <a:xfrm>
            <a:off x="10354839" y="5228251"/>
            <a:ext cx="6318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2</a:t>
            </a:r>
          </a:p>
        </p:txBody>
      </p:sp>
      <p:sp>
        <p:nvSpPr>
          <p:cNvPr id="37" name="TextBox 36">
            <a:extLst>
              <a:ext uri="{FF2B5EF4-FFF2-40B4-BE49-F238E27FC236}">
                <a16:creationId xmlns:a16="http://schemas.microsoft.com/office/drawing/2014/main" id="{5F9333B7-7918-4157-B8D2-353500FBB5C8}"/>
              </a:ext>
            </a:extLst>
          </p:cNvPr>
          <p:cNvSpPr txBox="1"/>
          <p:nvPr/>
        </p:nvSpPr>
        <p:spPr bwMode="auto">
          <a:xfrm>
            <a:off x="10776523" y="5228251"/>
            <a:ext cx="6318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4</a:t>
            </a:r>
          </a:p>
        </p:txBody>
      </p:sp>
      <p:grpSp>
        <p:nvGrpSpPr>
          <p:cNvPr id="41" name="Group 40">
            <a:extLst>
              <a:ext uri="{FF2B5EF4-FFF2-40B4-BE49-F238E27FC236}">
                <a16:creationId xmlns:a16="http://schemas.microsoft.com/office/drawing/2014/main" id="{E6A4ACB4-7DAD-4EDE-B2D5-0443B08DC7AE}"/>
              </a:ext>
            </a:extLst>
          </p:cNvPr>
          <p:cNvGrpSpPr/>
          <p:nvPr/>
        </p:nvGrpSpPr>
        <p:grpSpPr>
          <a:xfrm>
            <a:off x="8298855" y="4886847"/>
            <a:ext cx="3641270" cy="408125"/>
            <a:chOff x="8183352" y="4771345"/>
            <a:chExt cx="3641270" cy="408125"/>
          </a:xfrm>
        </p:grpSpPr>
        <p:cxnSp>
          <p:nvCxnSpPr>
            <p:cNvPr id="9" name="Straight Connector 8">
              <a:extLst>
                <a:ext uri="{FF2B5EF4-FFF2-40B4-BE49-F238E27FC236}">
                  <a16:creationId xmlns:a16="http://schemas.microsoft.com/office/drawing/2014/main" id="{10EC18EA-A52B-4A1E-A1BA-C759BEF99D33}"/>
                </a:ext>
              </a:extLst>
            </p:cNvPr>
            <p:cNvCxnSpPr>
              <a:cxnSpLocks/>
            </p:cNvCxnSpPr>
            <p:nvPr/>
          </p:nvCxnSpPr>
          <p:spPr bwMode="auto">
            <a:xfrm>
              <a:off x="8757105" y="5111750"/>
              <a:ext cx="244840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AB114A4-5477-4AF1-9E79-7F4C357CDEE0}"/>
                </a:ext>
              </a:extLst>
            </p:cNvPr>
            <p:cNvCxnSpPr>
              <a:cxnSpLocks/>
            </p:cNvCxnSpPr>
            <p:nvPr/>
          </p:nvCxnSpPr>
          <p:spPr bwMode="auto">
            <a:xfrm>
              <a:off x="8769805" y="5115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20D47A1-8F7E-43B3-9FF9-E5E7E0B112E4}"/>
                </a:ext>
              </a:extLst>
            </p:cNvPr>
            <p:cNvCxnSpPr>
              <a:cxnSpLocks/>
            </p:cNvCxnSpPr>
            <p:nvPr/>
          </p:nvCxnSpPr>
          <p:spPr bwMode="auto">
            <a:xfrm>
              <a:off x="9406066" y="5115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DD10CB6-D3E3-451E-9E42-999FED06EAF2}"/>
                </a:ext>
              </a:extLst>
            </p:cNvPr>
            <p:cNvCxnSpPr>
              <a:cxnSpLocks/>
            </p:cNvCxnSpPr>
            <p:nvPr/>
          </p:nvCxnSpPr>
          <p:spPr bwMode="auto">
            <a:xfrm>
              <a:off x="9722305" y="5115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5323EBC-601E-4F50-94B2-66DD09A08A0C}"/>
                </a:ext>
              </a:extLst>
            </p:cNvPr>
            <p:cNvCxnSpPr>
              <a:cxnSpLocks/>
            </p:cNvCxnSpPr>
            <p:nvPr/>
          </p:nvCxnSpPr>
          <p:spPr bwMode="auto">
            <a:xfrm>
              <a:off x="10132228" y="5115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5B2C56-032F-43B3-9A75-A178890A4891}"/>
                </a:ext>
              </a:extLst>
            </p:cNvPr>
            <p:cNvCxnSpPr>
              <a:cxnSpLocks/>
            </p:cNvCxnSpPr>
            <p:nvPr/>
          </p:nvCxnSpPr>
          <p:spPr bwMode="auto">
            <a:xfrm>
              <a:off x="10547805" y="51154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0C0B3A9-5B3E-4E63-BD1B-1CF3588DC65E}"/>
                </a:ext>
              </a:extLst>
            </p:cNvPr>
            <p:cNvCxnSpPr>
              <a:cxnSpLocks/>
            </p:cNvCxnSpPr>
            <p:nvPr/>
          </p:nvCxnSpPr>
          <p:spPr bwMode="auto">
            <a:xfrm>
              <a:off x="10973255" y="511546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B8678B5-C662-4AF8-8D85-AC2A1E39FAE4}"/>
                </a:ext>
              </a:extLst>
            </p:cNvPr>
            <p:cNvSpPr txBox="1"/>
            <p:nvPr/>
          </p:nvSpPr>
          <p:spPr bwMode="auto">
            <a:xfrm>
              <a:off x="8183352" y="4771345"/>
              <a:ext cx="225861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b="1" i="1" dirty="0">
                  <a:solidFill>
                    <a:srgbClr val="000000"/>
                  </a:solidFill>
                  <a:latin typeface="Calibri" panose="020F0502020204030204" pitchFamily="34" charset="0"/>
                  <a:cs typeface="Arial" panose="020B0604020202020204" pitchFamily="34" charset="0"/>
                </a:rPr>
                <a:t>Tocilizumab better</a:t>
              </a:r>
            </a:p>
          </p:txBody>
        </p:sp>
        <p:sp>
          <p:nvSpPr>
            <p:cNvPr id="40" name="TextBox 39">
              <a:extLst>
                <a:ext uri="{FF2B5EF4-FFF2-40B4-BE49-F238E27FC236}">
                  <a16:creationId xmlns:a16="http://schemas.microsoft.com/office/drawing/2014/main" id="{4B30492C-99BC-4C4D-A7EB-AB7F5F28259E}"/>
                </a:ext>
              </a:extLst>
            </p:cNvPr>
            <p:cNvSpPr txBox="1"/>
            <p:nvPr/>
          </p:nvSpPr>
          <p:spPr bwMode="auto">
            <a:xfrm>
              <a:off x="10175617" y="4771345"/>
              <a:ext cx="164900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b="1" i="1" dirty="0">
                  <a:solidFill>
                    <a:srgbClr val="000000"/>
                  </a:solidFill>
                  <a:latin typeface="Calibri" panose="020F0502020204030204" pitchFamily="34" charset="0"/>
                  <a:cs typeface="Arial" panose="020B0604020202020204" pitchFamily="34" charset="0"/>
                </a:rPr>
                <a:t>Control better</a:t>
              </a:r>
            </a:p>
          </p:txBody>
        </p:sp>
      </p:grpSp>
      <p:sp>
        <p:nvSpPr>
          <p:cNvPr id="53" name="TextBox 52">
            <a:extLst>
              <a:ext uri="{FF2B5EF4-FFF2-40B4-BE49-F238E27FC236}">
                <a16:creationId xmlns:a16="http://schemas.microsoft.com/office/drawing/2014/main" id="{EDD19D40-7696-42EE-BD9F-EE305267CC74}"/>
              </a:ext>
            </a:extLst>
          </p:cNvPr>
          <p:cNvSpPr txBox="1"/>
          <p:nvPr/>
        </p:nvSpPr>
        <p:spPr bwMode="auto">
          <a:xfrm>
            <a:off x="5902661" y="1891725"/>
            <a:ext cx="3046985" cy="1259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lnSpc>
                <a:spcPct val="150000"/>
              </a:lnSpc>
              <a:spcBef>
                <a:spcPct val="50000"/>
              </a:spcBef>
              <a:spcAft>
                <a:spcPct val="0"/>
              </a:spcAft>
              <a:defRPr/>
            </a:pPr>
            <a:r>
              <a:rPr lang="en-US" sz="1400" dirty="0">
                <a:solidFill>
                  <a:srgbClr val="000000"/>
                </a:solidFill>
                <a:latin typeface="Calibri" panose="020F0502020204030204" pitchFamily="34" charset="0"/>
                <a:cs typeface="Arial" panose="020B0604020202020204" pitchFamily="34" charset="0"/>
              </a:rPr>
              <a:t>All (n = 1229)</a:t>
            </a:r>
            <a:endParaRPr lang="en-US" sz="1400" b="1" dirty="0">
              <a:solidFill>
                <a:srgbClr val="000000"/>
              </a:solidFill>
              <a:latin typeface="Calibri" panose="020F0502020204030204" pitchFamily="34" charset="0"/>
              <a:cs typeface="Arial" panose="020B0604020202020204" pitchFamily="34" charset="0"/>
            </a:endParaRPr>
          </a:p>
          <a:p>
            <a:pPr algn="r" eaLnBrk="0" fontAlgn="base" hangingPunct="0">
              <a:lnSpc>
                <a:spcPct val="150000"/>
              </a:lnSpc>
              <a:spcBef>
                <a:spcPct val="50000"/>
              </a:spcBef>
              <a:spcAft>
                <a:spcPct val="0"/>
              </a:spcAft>
              <a:defRPr/>
            </a:pPr>
            <a:r>
              <a:rPr lang="en-US" sz="1400" dirty="0">
                <a:solidFill>
                  <a:srgbClr val="000000"/>
                </a:solidFill>
                <a:latin typeface="Calibri" panose="020F0502020204030204" pitchFamily="34" charset="0"/>
                <a:cs typeface="Arial" panose="020B0604020202020204" pitchFamily="34" charset="0"/>
              </a:rPr>
              <a:t>C-reactive protein &gt;150 mg/L (n = 286)</a:t>
            </a:r>
          </a:p>
          <a:p>
            <a:pPr algn="r" eaLnBrk="0" fontAlgn="base" hangingPunct="0">
              <a:lnSpc>
                <a:spcPct val="150000"/>
              </a:lnSpc>
              <a:spcBef>
                <a:spcPct val="50000"/>
              </a:spcBef>
              <a:spcAft>
                <a:spcPct val="0"/>
              </a:spcAft>
              <a:defRPr/>
            </a:pPr>
            <a:r>
              <a:rPr lang="en-US" sz="1400" dirty="0">
                <a:solidFill>
                  <a:srgbClr val="000000"/>
                </a:solidFill>
                <a:latin typeface="Calibri" panose="020F0502020204030204" pitchFamily="34" charset="0"/>
                <a:cs typeface="Arial" panose="020B0604020202020204" pitchFamily="34" charset="0"/>
              </a:rPr>
              <a:t>C-reactive protein ≤150 mg/L (n = 943)</a:t>
            </a:r>
          </a:p>
        </p:txBody>
      </p:sp>
      <p:sp>
        <p:nvSpPr>
          <p:cNvPr id="55" name="TextBox 54">
            <a:extLst>
              <a:ext uri="{FF2B5EF4-FFF2-40B4-BE49-F238E27FC236}">
                <a16:creationId xmlns:a16="http://schemas.microsoft.com/office/drawing/2014/main" id="{8B028CC3-C925-45B5-9AB2-FAA682BBF9D1}"/>
              </a:ext>
            </a:extLst>
          </p:cNvPr>
          <p:cNvSpPr txBox="1"/>
          <p:nvPr/>
        </p:nvSpPr>
        <p:spPr bwMode="auto">
          <a:xfrm>
            <a:off x="5902661" y="3689503"/>
            <a:ext cx="3046985" cy="1259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lnSpc>
                <a:spcPct val="150000"/>
              </a:lnSpc>
              <a:spcBef>
                <a:spcPct val="50000"/>
              </a:spcBef>
              <a:spcAft>
                <a:spcPct val="0"/>
              </a:spcAft>
              <a:defRPr/>
            </a:pPr>
            <a:r>
              <a:rPr lang="en-US" sz="1400" dirty="0">
                <a:solidFill>
                  <a:srgbClr val="000000"/>
                </a:solidFill>
                <a:latin typeface="Calibri" panose="020F0502020204030204" pitchFamily="34" charset="0"/>
                <a:cs typeface="Arial" panose="020B0604020202020204" pitchFamily="34" charset="0"/>
              </a:rPr>
              <a:t>All (n = 1229)</a:t>
            </a:r>
            <a:endParaRPr lang="en-US" sz="1400" b="1" dirty="0">
              <a:solidFill>
                <a:srgbClr val="000000"/>
              </a:solidFill>
              <a:latin typeface="Calibri" panose="020F0502020204030204" pitchFamily="34" charset="0"/>
              <a:cs typeface="Arial" panose="020B0604020202020204" pitchFamily="34" charset="0"/>
            </a:endParaRPr>
          </a:p>
          <a:p>
            <a:pPr algn="r" eaLnBrk="0" fontAlgn="base" hangingPunct="0">
              <a:lnSpc>
                <a:spcPct val="150000"/>
              </a:lnSpc>
              <a:spcBef>
                <a:spcPct val="50000"/>
              </a:spcBef>
              <a:spcAft>
                <a:spcPct val="0"/>
              </a:spcAft>
              <a:defRPr/>
            </a:pPr>
            <a:r>
              <a:rPr lang="en-US" sz="1400" dirty="0">
                <a:solidFill>
                  <a:srgbClr val="000000"/>
                </a:solidFill>
                <a:latin typeface="Calibri" panose="020F0502020204030204" pitchFamily="34" charset="0"/>
                <a:cs typeface="Arial" panose="020B0604020202020204" pitchFamily="34" charset="0"/>
              </a:rPr>
              <a:t>C-reactive protein &gt;150 mg/L (n = 286)</a:t>
            </a:r>
          </a:p>
          <a:p>
            <a:pPr algn="r" eaLnBrk="0" fontAlgn="base" hangingPunct="0">
              <a:lnSpc>
                <a:spcPct val="150000"/>
              </a:lnSpc>
              <a:spcBef>
                <a:spcPct val="50000"/>
              </a:spcBef>
              <a:spcAft>
                <a:spcPct val="0"/>
              </a:spcAft>
              <a:defRPr/>
            </a:pPr>
            <a:r>
              <a:rPr lang="en-US" sz="1400" dirty="0">
                <a:solidFill>
                  <a:srgbClr val="000000"/>
                </a:solidFill>
                <a:latin typeface="Calibri" panose="020F0502020204030204" pitchFamily="34" charset="0"/>
                <a:cs typeface="Arial" panose="020B0604020202020204" pitchFamily="34" charset="0"/>
              </a:rPr>
              <a:t>C-reactive protein ≤150 mg/L (n = 943)</a:t>
            </a:r>
          </a:p>
        </p:txBody>
      </p:sp>
      <p:grpSp>
        <p:nvGrpSpPr>
          <p:cNvPr id="56" name="Group 55">
            <a:extLst>
              <a:ext uri="{FF2B5EF4-FFF2-40B4-BE49-F238E27FC236}">
                <a16:creationId xmlns:a16="http://schemas.microsoft.com/office/drawing/2014/main" id="{7FBBEE34-55C6-4FAD-8A56-12F1E33E5E68}"/>
              </a:ext>
            </a:extLst>
          </p:cNvPr>
          <p:cNvGrpSpPr/>
          <p:nvPr/>
        </p:nvGrpSpPr>
        <p:grpSpPr>
          <a:xfrm rot="16200000">
            <a:off x="10046643" y="1774939"/>
            <a:ext cx="91441" cy="601537"/>
            <a:chOff x="8018504" y="2160065"/>
            <a:chExt cx="91441" cy="601537"/>
          </a:xfrm>
        </p:grpSpPr>
        <p:cxnSp>
          <p:nvCxnSpPr>
            <p:cNvPr id="57" name="Straight Connector 56">
              <a:extLst>
                <a:ext uri="{FF2B5EF4-FFF2-40B4-BE49-F238E27FC236}">
                  <a16:creationId xmlns:a16="http://schemas.microsoft.com/office/drawing/2014/main" id="{52994421-1E4D-45F3-92C2-3B67B27129DD}"/>
                </a:ext>
              </a:extLst>
            </p:cNvPr>
            <p:cNvCxnSpPr>
              <a:cxnSpLocks/>
            </p:cNvCxnSpPr>
            <p:nvPr/>
          </p:nvCxnSpPr>
          <p:spPr bwMode="auto">
            <a:xfrm rot="5400000">
              <a:off x="7763456" y="2460834"/>
              <a:ext cx="601537" cy="0"/>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C22710E-741A-4B2E-BCA1-034E83B601F4}"/>
                </a:ext>
              </a:extLst>
            </p:cNvPr>
            <p:cNvCxnSpPr>
              <a:cxnSpLocks/>
            </p:cNvCxnSpPr>
            <p:nvPr/>
          </p:nvCxnSpPr>
          <p:spPr bwMode="auto">
            <a:xfrm flipH="1">
              <a:off x="8018504" y="216288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0B40B19-7820-4C91-9E61-4A6C3650776A}"/>
                </a:ext>
              </a:extLst>
            </p:cNvPr>
            <p:cNvCxnSpPr>
              <a:cxnSpLocks/>
            </p:cNvCxnSpPr>
            <p:nvPr/>
          </p:nvCxnSpPr>
          <p:spPr bwMode="auto">
            <a:xfrm flipH="1">
              <a:off x="8018505" y="2756841"/>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554D14E6-5D7A-406B-867E-0D12E4076DD0}"/>
              </a:ext>
            </a:extLst>
          </p:cNvPr>
          <p:cNvGrpSpPr/>
          <p:nvPr/>
        </p:nvGrpSpPr>
        <p:grpSpPr>
          <a:xfrm rot="16200000">
            <a:off x="9530848" y="2059111"/>
            <a:ext cx="91441" cy="932532"/>
            <a:chOff x="8018504" y="2160066"/>
            <a:chExt cx="91441" cy="932532"/>
          </a:xfrm>
        </p:grpSpPr>
        <p:cxnSp>
          <p:nvCxnSpPr>
            <p:cNvPr id="62" name="Straight Connector 61">
              <a:extLst>
                <a:ext uri="{FF2B5EF4-FFF2-40B4-BE49-F238E27FC236}">
                  <a16:creationId xmlns:a16="http://schemas.microsoft.com/office/drawing/2014/main" id="{DFFF18D1-20DA-4608-B7C2-6B0FC7D34827}"/>
                </a:ext>
              </a:extLst>
            </p:cNvPr>
            <p:cNvCxnSpPr>
              <a:cxnSpLocks/>
            </p:cNvCxnSpPr>
            <p:nvPr/>
          </p:nvCxnSpPr>
          <p:spPr bwMode="auto">
            <a:xfrm rot="5400000">
              <a:off x="7597959" y="2626332"/>
              <a:ext cx="932532"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34E7473-8D3A-46CA-847D-A67BC44ADD9C}"/>
                </a:ext>
              </a:extLst>
            </p:cNvPr>
            <p:cNvCxnSpPr>
              <a:cxnSpLocks/>
            </p:cNvCxnSpPr>
            <p:nvPr/>
          </p:nvCxnSpPr>
          <p:spPr bwMode="auto">
            <a:xfrm flipH="1">
              <a:off x="8018504" y="216288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DC22D4C-CF1F-4A8B-A5DC-74D7EADB36D2}"/>
                </a:ext>
              </a:extLst>
            </p:cNvPr>
            <p:cNvCxnSpPr>
              <a:cxnSpLocks/>
            </p:cNvCxnSpPr>
            <p:nvPr/>
          </p:nvCxnSpPr>
          <p:spPr bwMode="auto">
            <a:xfrm flipH="1">
              <a:off x="8018505" y="3092597"/>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3E47E1CE-8989-4B1A-990A-CB99A65BFE5E}"/>
              </a:ext>
            </a:extLst>
          </p:cNvPr>
          <p:cNvGrpSpPr/>
          <p:nvPr/>
        </p:nvGrpSpPr>
        <p:grpSpPr>
          <a:xfrm rot="16200000">
            <a:off x="10307137" y="2536276"/>
            <a:ext cx="91442" cy="761082"/>
            <a:chOff x="8018504" y="2160066"/>
            <a:chExt cx="91442" cy="761082"/>
          </a:xfrm>
        </p:grpSpPr>
        <p:cxnSp>
          <p:nvCxnSpPr>
            <p:cNvPr id="67" name="Straight Connector 66">
              <a:extLst>
                <a:ext uri="{FF2B5EF4-FFF2-40B4-BE49-F238E27FC236}">
                  <a16:creationId xmlns:a16="http://schemas.microsoft.com/office/drawing/2014/main" id="{5946544F-9056-4C3C-A45F-FE42CAA2DBE6}"/>
                </a:ext>
              </a:extLst>
            </p:cNvPr>
            <p:cNvCxnSpPr>
              <a:cxnSpLocks/>
            </p:cNvCxnSpPr>
            <p:nvPr/>
          </p:nvCxnSpPr>
          <p:spPr bwMode="auto">
            <a:xfrm rot="5400000">
              <a:off x="7683684" y="2540607"/>
              <a:ext cx="761082"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6E324C5-DC1D-4B88-845F-B4D1461C64CD}"/>
                </a:ext>
              </a:extLst>
            </p:cNvPr>
            <p:cNvCxnSpPr>
              <a:cxnSpLocks/>
            </p:cNvCxnSpPr>
            <p:nvPr/>
          </p:nvCxnSpPr>
          <p:spPr bwMode="auto">
            <a:xfrm flipH="1">
              <a:off x="8018504" y="216288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EDBC9D7-A460-48A4-AEBF-B6B0B684BCF5}"/>
                </a:ext>
              </a:extLst>
            </p:cNvPr>
            <p:cNvCxnSpPr>
              <a:cxnSpLocks/>
            </p:cNvCxnSpPr>
            <p:nvPr/>
          </p:nvCxnSpPr>
          <p:spPr bwMode="auto">
            <a:xfrm flipH="1">
              <a:off x="8018506" y="2921148"/>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6DCEC264-3A61-4631-A870-57BBEE53B8D0}"/>
              </a:ext>
            </a:extLst>
          </p:cNvPr>
          <p:cNvGrpSpPr/>
          <p:nvPr/>
        </p:nvGrpSpPr>
        <p:grpSpPr>
          <a:xfrm rot="16200000">
            <a:off x="10134816" y="3591748"/>
            <a:ext cx="91442" cy="561057"/>
            <a:chOff x="8018504" y="2160066"/>
            <a:chExt cx="91442" cy="561057"/>
          </a:xfrm>
        </p:grpSpPr>
        <p:cxnSp>
          <p:nvCxnSpPr>
            <p:cNvPr id="72" name="Straight Connector 71">
              <a:extLst>
                <a:ext uri="{FF2B5EF4-FFF2-40B4-BE49-F238E27FC236}">
                  <a16:creationId xmlns:a16="http://schemas.microsoft.com/office/drawing/2014/main" id="{BA9695DE-8073-40E9-8716-8D8BA1569888}"/>
                </a:ext>
              </a:extLst>
            </p:cNvPr>
            <p:cNvCxnSpPr>
              <a:cxnSpLocks/>
            </p:cNvCxnSpPr>
            <p:nvPr/>
          </p:nvCxnSpPr>
          <p:spPr bwMode="auto">
            <a:xfrm rot="5400000">
              <a:off x="7783697" y="2440595"/>
              <a:ext cx="561057" cy="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6A8F1B5-8BFC-4D9B-BA84-6BABB1D489DF}"/>
                </a:ext>
              </a:extLst>
            </p:cNvPr>
            <p:cNvCxnSpPr>
              <a:cxnSpLocks/>
            </p:cNvCxnSpPr>
            <p:nvPr/>
          </p:nvCxnSpPr>
          <p:spPr bwMode="auto">
            <a:xfrm flipH="1">
              <a:off x="8018504" y="216288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8D2FA4E-B22E-4F95-96C9-FC99B118E3E9}"/>
                </a:ext>
              </a:extLst>
            </p:cNvPr>
            <p:cNvCxnSpPr>
              <a:cxnSpLocks/>
            </p:cNvCxnSpPr>
            <p:nvPr/>
          </p:nvCxnSpPr>
          <p:spPr bwMode="auto">
            <a:xfrm flipH="1">
              <a:off x="8018506" y="2721123"/>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8EDD4B78-7FEC-4144-8A26-3778B4DAA8A4}"/>
              </a:ext>
            </a:extLst>
          </p:cNvPr>
          <p:cNvGrpSpPr/>
          <p:nvPr/>
        </p:nvGrpSpPr>
        <p:grpSpPr>
          <a:xfrm rot="16200000">
            <a:off x="9637220" y="3882478"/>
            <a:ext cx="91443" cy="865858"/>
            <a:chOff x="8018504" y="2160067"/>
            <a:chExt cx="91443" cy="865858"/>
          </a:xfrm>
        </p:grpSpPr>
        <p:cxnSp>
          <p:nvCxnSpPr>
            <p:cNvPr id="77" name="Straight Connector 76">
              <a:extLst>
                <a:ext uri="{FF2B5EF4-FFF2-40B4-BE49-F238E27FC236}">
                  <a16:creationId xmlns:a16="http://schemas.microsoft.com/office/drawing/2014/main" id="{0B869EDE-7A7B-4D5D-930F-EDD1DD056783}"/>
                </a:ext>
              </a:extLst>
            </p:cNvPr>
            <p:cNvCxnSpPr>
              <a:cxnSpLocks/>
            </p:cNvCxnSpPr>
            <p:nvPr/>
          </p:nvCxnSpPr>
          <p:spPr bwMode="auto">
            <a:xfrm rot="5400000">
              <a:off x="7631297" y="2592996"/>
              <a:ext cx="865858"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7BF332D-FDA4-47D2-8556-136325A8E5C5}"/>
                </a:ext>
              </a:extLst>
            </p:cNvPr>
            <p:cNvCxnSpPr>
              <a:cxnSpLocks/>
            </p:cNvCxnSpPr>
            <p:nvPr/>
          </p:nvCxnSpPr>
          <p:spPr bwMode="auto">
            <a:xfrm flipH="1">
              <a:off x="8018504" y="2162881"/>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CC58F3D-0484-4965-8F26-D7B3DB3500BF}"/>
                </a:ext>
              </a:extLst>
            </p:cNvPr>
            <p:cNvCxnSpPr>
              <a:cxnSpLocks/>
            </p:cNvCxnSpPr>
            <p:nvPr/>
          </p:nvCxnSpPr>
          <p:spPr bwMode="auto">
            <a:xfrm flipH="1">
              <a:off x="8018507" y="3025924"/>
              <a:ext cx="9144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D8611B7C-7893-4A15-A4FB-75583E0BCBFF}"/>
              </a:ext>
            </a:extLst>
          </p:cNvPr>
          <p:cNvGrpSpPr/>
          <p:nvPr/>
        </p:nvGrpSpPr>
        <p:grpSpPr>
          <a:xfrm rot="16200000">
            <a:off x="10404690" y="4387140"/>
            <a:ext cx="91443" cy="741779"/>
            <a:chOff x="8018504" y="2284146"/>
            <a:chExt cx="91443" cy="741779"/>
          </a:xfrm>
        </p:grpSpPr>
        <p:cxnSp>
          <p:nvCxnSpPr>
            <p:cNvPr id="82" name="Straight Connector 81">
              <a:extLst>
                <a:ext uri="{FF2B5EF4-FFF2-40B4-BE49-F238E27FC236}">
                  <a16:creationId xmlns:a16="http://schemas.microsoft.com/office/drawing/2014/main" id="{CC1E168F-41FE-4C1C-B1F8-0D26B0F28C04}"/>
                </a:ext>
              </a:extLst>
            </p:cNvPr>
            <p:cNvCxnSpPr>
              <a:cxnSpLocks/>
            </p:cNvCxnSpPr>
            <p:nvPr/>
          </p:nvCxnSpPr>
          <p:spPr bwMode="auto">
            <a:xfrm rot="5400000">
              <a:off x="7693337" y="2655036"/>
              <a:ext cx="741779" cy="0"/>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51456E6-36B6-473A-BAFA-DF95BE293B83}"/>
                </a:ext>
              </a:extLst>
            </p:cNvPr>
            <p:cNvCxnSpPr>
              <a:cxnSpLocks/>
            </p:cNvCxnSpPr>
            <p:nvPr/>
          </p:nvCxnSpPr>
          <p:spPr bwMode="auto">
            <a:xfrm flipH="1">
              <a:off x="8018504" y="2300418"/>
              <a:ext cx="91440"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EAD2C4E-626B-4C02-BD65-5AA126DF7BF9}"/>
                </a:ext>
              </a:extLst>
            </p:cNvPr>
            <p:cNvCxnSpPr>
              <a:cxnSpLocks/>
            </p:cNvCxnSpPr>
            <p:nvPr/>
          </p:nvCxnSpPr>
          <p:spPr bwMode="auto">
            <a:xfrm flipH="1">
              <a:off x="8018507" y="3025924"/>
              <a:ext cx="91440" cy="0"/>
            </a:xfrm>
            <a:prstGeom prst="line">
              <a:avLst/>
            </a:prstGeom>
            <a:noFill/>
            <a:ln w="28575" cap="flat" cmpd="sng" algn="ctr">
              <a:solidFill>
                <a:schemeClr val="accent1"/>
              </a:solidFill>
              <a:prstDash val="solid"/>
              <a:round/>
              <a:headEnd type="none" w="med" len="med"/>
              <a:tailEnd type="none" w="med" len="med"/>
            </a:ln>
            <a:effectLst/>
          </p:spPr>
        </p:cxnSp>
      </p:grpSp>
      <p:sp>
        <p:nvSpPr>
          <p:cNvPr id="86" name="Rectangle 85">
            <a:extLst>
              <a:ext uri="{FF2B5EF4-FFF2-40B4-BE49-F238E27FC236}">
                <a16:creationId xmlns:a16="http://schemas.microsoft.com/office/drawing/2014/main" id="{601CF322-BE54-444A-9C10-92FDD1173252}"/>
              </a:ext>
            </a:extLst>
          </p:cNvPr>
          <p:cNvSpPr/>
          <p:nvPr/>
        </p:nvSpPr>
        <p:spPr bwMode="auto">
          <a:xfrm>
            <a:off x="10141400" y="3826923"/>
            <a:ext cx="69178" cy="69178"/>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88" name="Rectangle 87">
            <a:extLst>
              <a:ext uri="{FF2B5EF4-FFF2-40B4-BE49-F238E27FC236}">
                <a16:creationId xmlns:a16="http://schemas.microsoft.com/office/drawing/2014/main" id="{9193EA39-5C6D-4375-8F5B-413CB546167D}"/>
              </a:ext>
            </a:extLst>
          </p:cNvPr>
          <p:cNvSpPr/>
          <p:nvPr/>
        </p:nvSpPr>
        <p:spPr bwMode="auto">
          <a:xfrm>
            <a:off x="9656379" y="4278428"/>
            <a:ext cx="69178" cy="69178"/>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90" name="Rectangle 89">
            <a:extLst>
              <a:ext uri="{FF2B5EF4-FFF2-40B4-BE49-F238E27FC236}">
                <a16:creationId xmlns:a16="http://schemas.microsoft.com/office/drawing/2014/main" id="{727512A7-E92A-4739-BD59-11BA47042ED9}"/>
              </a:ext>
            </a:extLst>
          </p:cNvPr>
          <p:cNvSpPr/>
          <p:nvPr/>
        </p:nvSpPr>
        <p:spPr bwMode="auto">
          <a:xfrm>
            <a:off x="10420931" y="4723439"/>
            <a:ext cx="69178" cy="69178"/>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92" name="Rectangle 91">
            <a:extLst>
              <a:ext uri="{FF2B5EF4-FFF2-40B4-BE49-F238E27FC236}">
                <a16:creationId xmlns:a16="http://schemas.microsoft.com/office/drawing/2014/main" id="{B2883BCE-68B1-45BC-BC70-27F2F77F2B68}"/>
              </a:ext>
            </a:extLst>
          </p:cNvPr>
          <p:cNvSpPr/>
          <p:nvPr/>
        </p:nvSpPr>
        <p:spPr bwMode="auto">
          <a:xfrm>
            <a:off x="10046817" y="2034743"/>
            <a:ext cx="69178" cy="69178"/>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94" name="Rectangle 93">
            <a:extLst>
              <a:ext uri="{FF2B5EF4-FFF2-40B4-BE49-F238E27FC236}">
                <a16:creationId xmlns:a16="http://schemas.microsoft.com/office/drawing/2014/main" id="{FA54F5E8-6141-43BE-9744-888D6F00B2E4}"/>
              </a:ext>
            </a:extLst>
          </p:cNvPr>
          <p:cNvSpPr/>
          <p:nvPr/>
        </p:nvSpPr>
        <p:spPr bwMode="auto">
          <a:xfrm>
            <a:off x="9537653" y="2490787"/>
            <a:ext cx="69178" cy="69178"/>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
        <p:nvSpPr>
          <p:cNvPr id="96" name="Rectangle 95">
            <a:extLst>
              <a:ext uri="{FF2B5EF4-FFF2-40B4-BE49-F238E27FC236}">
                <a16:creationId xmlns:a16="http://schemas.microsoft.com/office/drawing/2014/main" id="{E6A76741-6F9D-457D-B86D-9627B0B55BC1}"/>
              </a:ext>
            </a:extLst>
          </p:cNvPr>
          <p:cNvSpPr/>
          <p:nvPr/>
        </p:nvSpPr>
        <p:spPr bwMode="auto">
          <a:xfrm>
            <a:off x="10322675" y="2887354"/>
            <a:ext cx="69178" cy="69178"/>
          </a:xfrm>
          <a:prstGeom prst="rect">
            <a:avLst/>
          </a:prstGeom>
          <a:solidFill>
            <a:schemeClr val="accent1"/>
          </a:solidFill>
          <a:ln w="0">
            <a:noFill/>
            <a:miter lim="800000"/>
            <a:headEnd/>
            <a:tailEnd/>
          </a:ln>
        </p:spPr>
        <p:txBody>
          <a:bodyPr rtlCol="0" anchor="b"/>
          <a:lstStyle/>
          <a:p>
            <a:pPr algn="ctr" fontAlgn="base">
              <a:spcBef>
                <a:spcPct val="35000"/>
              </a:spcBef>
              <a:spcAft>
                <a:spcPct val="25000"/>
              </a:spcAft>
              <a:buClr>
                <a:srgbClr val="015873"/>
              </a:buClr>
              <a:defRPr/>
            </a:pPr>
            <a:endParaRPr lang="en-US" dirty="0">
              <a:solidFill>
                <a:srgbClr val="FFFFFF"/>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2623406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ABD4-931B-42EB-94F6-B7FDE13F0412}"/>
              </a:ext>
            </a:extLst>
          </p:cNvPr>
          <p:cNvSpPr>
            <a:spLocks noGrp="1"/>
          </p:cNvSpPr>
          <p:nvPr>
            <p:ph type="title"/>
          </p:nvPr>
        </p:nvSpPr>
        <p:spPr/>
        <p:txBody>
          <a:bodyPr/>
          <a:lstStyle/>
          <a:p>
            <a:r>
              <a:rPr lang="en-US" dirty="0"/>
              <a:t>Tocilizumab to Treat Patients With COVID-19 </a:t>
            </a:r>
            <a:br>
              <a:rPr lang="en-US" dirty="0"/>
            </a:br>
            <a:r>
              <a:rPr lang="en-US" dirty="0"/>
              <a:t>Receiving Mechanical Ventilation</a:t>
            </a:r>
          </a:p>
        </p:txBody>
      </p:sp>
      <p:sp>
        <p:nvSpPr>
          <p:cNvPr id="3" name="Content Placeholder 2">
            <a:extLst>
              <a:ext uri="{FF2B5EF4-FFF2-40B4-BE49-F238E27FC236}">
                <a16:creationId xmlns:a16="http://schemas.microsoft.com/office/drawing/2014/main" id="{C4BBDBC6-8F56-4484-847F-0EC011AB0E75}"/>
              </a:ext>
            </a:extLst>
          </p:cNvPr>
          <p:cNvSpPr>
            <a:spLocks noGrp="1"/>
          </p:cNvSpPr>
          <p:nvPr>
            <p:ph sz="half" idx="1"/>
          </p:nvPr>
        </p:nvSpPr>
        <p:spPr>
          <a:xfrm>
            <a:off x="601820" y="1510730"/>
            <a:ext cx="5494180" cy="4678738"/>
          </a:xfrm>
        </p:spPr>
        <p:txBody>
          <a:bodyPr/>
          <a:lstStyle/>
          <a:p>
            <a:r>
              <a:rPr lang="en-US" sz="2200" dirty="0"/>
              <a:t>Retrospective, observational, cohort study of patients with COVID-19 receiving mechanical ventilation and tocilizumab </a:t>
            </a:r>
            <a:br>
              <a:rPr lang="en-US" sz="2200" dirty="0"/>
            </a:br>
            <a:r>
              <a:rPr lang="en-US" sz="2200" dirty="0"/>
              <a:t>(n = 78) vs mechanical ventilation and no tocilizumab (n = 76)</a:t>
            </a:r>
          </a:p>
          <a:p>
            <a:r>
              <a:rPr lang="en-US" sz="2200" dirty="0"/>
              <a:t>54% of patients on tocilizumab had superinfection vs 26% of patients who did not receive tocilizumab (</a:t>
            </a:r>
            <a:r>
              <a:rPr lang="en-US" sz="2200" i="1" dirty="0"/>
              <a:t>P </a:t>
            </a:r>
            <a:r>
              <a:rPr lang="en-US" sz="2200" dirty="0"/>
              <a:t>&lt;.001)</a:t>
            </a:r>
          </a:p>
          <a:p>
            <a:pPr lvl="1"/>
            <a:r>
              <a:rPr lang="en-US" sz="2000" dirty="0"/>
              <a:t>No different in case fatality rate (22% vs 28%; </a:t>
            </a:r>
            <a:r>
              <a:rPr lang="en-US" sz="2000" i="1" dirty="0"/>
              <a:t>P </a:t>
            </a:r>
            <a:r>
              <a:rPr lang="en-US" sz="2000" dirty="0"/>
              <a:t>= .61)</a:t>
            </a:r>
          </a:p>
          <a:p>
            <a:pPr lvl="1"/>
            <a:r>
              <a:rPr lang="en-US" sz="2000" dirty="0"/>
              <a:t>51% and 50% of superinfections were caused by </a:t>
            </a:r>
            <a:r>
              <a:rPr lang="en-US" sz="2000" i="1" dirty="0"/>
              <a:t>Staphylococcus aureus</a:t>
            </a:r>
            <a:r>
              <a:rPr lang="en-US" sz="2000" dirty="0"/>
              <a:t>, respectively</a:t>
            </a:r>
          </a:p>
          <a:p>
            <a:endParaRPr lang="en-US" sz="1800" dirty="0"/>
          </a:p>
        </p:txBody>
      </p:sp>
      <p:sp>
        <p:nvSpPr>
          <p:cNvPr id="4" name="Content Placeholder 3">
            <a:extLst>
              <a:ext uri="{FF2B5EF4-FFF2-40B4-BE49-F238E27FC236}">
                <a16:creationId xmlns:a16="http://schemas.microsoft.com/office/drawing/2014/main" id="{85FD4C49-3A89-4E0F-B09B-EB049DA21F57}"/>
              </a:ext>
            </a:extLst>
          </p:cNvPr>
          <p:cNvSpPr>
            <a:spLocks noGrp="1"/>
          </p:cNvSpPr>
          <p:nvPr>
            <p:ph sz="half" idx="2"/>
          </p:nvPr>
        </p:nvSpPr>
        <p:spPr>
          <a:xfrm>
            <a:off x="6181580" y="1509309"/>
            <a:ext cx="5510094" cy="1797998"/>
          </a:xfrm>
        </p:spPr>
        <p:txBody>
          <a:bodyPr/>
          <a:lstStyle/>
          <a:p>
            <a:pPr>
              <a:spcBef>
                <a:spcPts val="600"/>
              </a:spcBef>
              <a:spcAft>
                <a:spcPts val="0"/>
              </a:spcAft>
            </a:pPr>
            <a:r>
              <a:rPr lang="en-US" sz="2200" dirty="0"/>
              <a:t>In IPTW-adjusted models of tocilizumab vs no tocilizumab:</a:t>
            </a:r>
          </a:p>
          <a:p>
            <a:pPr lvl="1">
              <a:spcBef>
                <a:spcPts val="600"/>
              </a:spcBef>
              <a:spcAft>
                <a:spcPts val="0"/>
              </a:spcAft>
            </a:pPr>
            <a:r>
              <a:rPr lang="en-US" sz="2000" dirty="0"/>
              <a:t>Reduced death (HR: 0.55; 95% CI: 0.33-0.90; </a:t>
            </a:r>
            <a:r>
              <a:rPr lang="en-US" sz="2000" i="1" dirty="0"/>
              <a:t>P </a:t>
            </a:r>
            <a:r>
              <a:rPr lang="en-US" sz="2000" dirty="0"/>
              <a:t>= .02)</a:t>
            </a:r>
          </a:p>
          <a:p>
            <a:pPr lvl="1">
              <a:spcBef>
                <a:spcPts val="600"/>
              </a:spcBef>
              <a:spcAft>
                <a:spcPts val="0"/>
              </a:spcAft>
            </a:pPr>
            <a:r>
              <a:rPr lang="en-US" sz="2000" dirty="0"/>
              <a:t>Improved status on ordinal scale (OR: 0.58; 95% CI: 0.36-0.94; </a:t>
            </a:r>
            <a:r>
              <a:rPr lang="en-US" sz="2000" i="1" dirty="0"/>
              <a:t>P </a:t>
            </a:r>
            <a:r>
              <a:rPr lang="en-US" sz="2000" dirty="0"/>
              <a:t>= .03)</a:t>
            </a:r>
          </a:p>
        </p:txBody>
      </p:sp>
      <p:grpSp>
        <p:nvGrpSpPr>
          <p:cNvPr id="6" name="Group 1">
            <a:extLst>
              <a:ext uri="{FF2B5EF4-FFF2-40B4-BE49-F238E27FC236}">
                <a16:creationId xmlns:a16="http://schemas.microsoft.com/office/drawing/2014/main" id="{8276C2F7-07DE-4D84-B443-D7B8B330BBE9}"/>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287641E8-5F27-4DF4-B813-83000EE45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7">
              <a:extLst>
                <a:ext uri="{FF2B5EF4-FFF2-40B4-BE49-F238E27FC236}">
                  <a16:creationId xmlns:a16="http://schemas.microsoft.com/office/drawing/2014/main" id="{D0A065D8-5918-4B79-94AA-1C3AE48066B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3"/>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20" name="Text Box 11">
            <a:extLst>
              <a:ext uri="{FF2B5EF4-FFF2-40B4-BE49-F238E27FC236}">
                <a16:creationId xmlns:a16="http://schemas.microsoft.com/office/drawing/2014/main" id="{F7791BED-D178-4F20-B6E6-929C1A359987}"/>
              </a:ext>
            </a:extLst>
          </p:cNvPr>
          <p:cNvSpPr txBox="1">
            <a:spLocks noChangeArrowheads="1"/>
          </p:cNvSpPr>
          <p:nvPr/>
        </p:nvSpPr>
        <p:spPr bwMode="auto">
          <a:xfrm>
            <a:off x="399438" y="6369180"/>
            <a:ext cx="859536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0" fontAlgn="base" hangingPunct="0">
              <a:lnSpc>
                <a:spcPct val="100000"/>
              </a:lnSpc>
              <a:spcBef>
                <a:spcPct val="0"/>
              </a:spcBef>
              <a:spcAft>
                <a:spcPct val="0"/>
              </a:spcAft>
              <a:buClrTx/>
              <a:buFontTx/>
              <a:buNone/>
              <a:defRPr/>
            </a:pPr>
            <a:r>
              <a:rPr lang="it-IT" altLang="en-US" sz="1200" dirty="0">
                <a:solidFill>
                  <a:srgbClr val="455560"/>
                </a:solidFill>
                <a:latin typeface="Calibri" panose="020F0502020204030204" pitchFamily="34" charset="0"/>
                <a:cs typeface="Calibri" panose="020F0502020204030204" pitchFamily="34" charset="0"/>
              </a:rPr>
              <a:t>Somers. Clin Infect Dis. 2021;73(2):e445.</a:t>
            </a:r>
          </a:p>
        </p:txBody>
      </p:sp>
      <p:sp>
        <p:nvSpPr>
          <p:cNvPr id="10" name="TextBox 9">
            <a:extLst>
              <a:ext uri="{FF2B5EF4-FFF2-40B4-BE49-F238E27FC236}">
                <a16:creationId xmlns:a16="http://schemas.microsoft.com/office/drawing/2014/main" id="{5731BFDA-D93D-42C9-9B60-7B49D9B3A270}"/>
              </a:ext>
            </a:extLst>
          </p:cNvPr>
          <p:cNvSpPr txBox="1"/>
          <p:nvPr/>
        </p:nvSpPr>
        <p:spPr bwMode="auto">
          <a:xfrm>
            <a:off x="7079742" y="3446920"/>
            <a:ext cx="374970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Survival</a:t>
            </a:r>
          </a:p>
        </p:txBody>
      </p:sp>
      <p:sp>
        <p:nvSpPr>
          <p:cNvPr id="11" name="TextBox 10">
            <a:extLst>
              <a:ext uri="{FF2B5EF4-FFF2-40B4-BE49-F238E27FC236}">
                <a16:creationId xmlns:a16="http://schemas.microsoft.com/office/drawing/2014/main" id="{8C3B2C89-4FAC-4101-811A-07995F11A3E0}"/>
              </a:ext>
            </a:extLst>
          </p:cNvPr>
          <p:cNvSpPr txBox="1"/>
          <p:nvPr/>
        </p:nvSpPr>
        <p:spPr bwMode="auto">
          <a:xfrm rot="16200000">
            <a:off x="5361729" y="4567360"/>
            <a:ext cx="218256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b="1" dirty="0">
                <a:solidFill>
                  <a:srgbClr val="000000"/>
                </a:solidFill>
                <a:latin typeface="Calibri" panose="020F0502020204030204" pitchFamily="34" charset="0"/>
                <a:cs typeface="Arial" panose="020B0604020202020204" pitchFamily="34" charset="0"/>
              </a:rPr>
              <a:t>Probability</a:t>
            </a:r>
          </a:p>
        </p:txBody>
      </p:sp>
      <p:sp>
        <p:nvSpPr>
          <p:cNvPr id="12" name="TextBox 11">
            <a:extLst>
              <a:ext uri="{FF2B5EF4-FFF2-40B4-BE49-F238E27FC236}">
                <a16:creationId xmlns:a16="http://schemas.microsoft.com/office/drawing/2014/main" id="{CF18DB84-DEF6-4072-9EA9-0D23F479B5E1}"/>
              </a:ext>
            </a:extLst>
          </p:cNvPr>
          <p:cNvSpPr txBox="1"/>
          <p:nvPr/>
        </p:nvSpPr>
        <p:spPr bwMode="auto">
          <a:xfrm>
            <a:off x="7077075" y="6087632"/>
            <a:ext cx="365810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600" b="1" dirty="0">
                <a:solidFill>
                  <a:srgbClr val="000000"/>
                </a:solidFill>
                <a:latin typeface="Calibri" panose="020F0502020204030204" pitchFamily="34" charset="0"/>
                <a:cs typeface="Arial" panose="020B0604020202020204" pitchFamily="34" charset="0"/>
              </a:rPr>
              <a:t>Days After Ventilation</a:t>
            </a:r>
          </a:p>
        </p:txBody>
      </p:sp>
      <p:cxnSp>
        <p:nvCxnSpPr>
          <p:cNvPr id="14" name="Straight Connector 13">
            <a:extLst>
              <a:ext uri="{FF2B5EF4-FFF2-40B4-BE49-F238E27FC236}">
                <a16:creationId xmlns:a16="http://schemas.microsoft.com/office/drawing/2014/main" id="{0147782E-99DC-405D-A733-C21CB7C41A68}"/>
              </a:ext>
            </a:extLst>
          </p:cNvPr>
          <p:cNvCxnSpPr>
            <a:cxnSpLocks/>
          </p:cNvCxnSpPr>
          <p:nvPr/>
        </p:nvCxnSpPr>
        <p:spPr bwMode="auto">
          <a:xfrm>
            <a:off x="7077075" y="5833782"/>
            <a:ext cx="367715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EC4ADB3-3BA2-417D-A5AD-37784A326F98}"/>
              </a:ext>
            </a:extLst>
          </p:cNvPr>
          <p:cNvCxnSpPr/>
          <p:nvPr/>
        </p:nvCxnSpPr>
        <p:spPr bwMode="auto">
          <a:xfrm flipV="1">
            <a:off x="7077075" y="3651220"/>
            <a:ext cx="0" cy="218256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C0BB771-64C9-4456-BE27-0334D4EB066E}"/>
              </a:ext>
            </a:extLst>
          </p:cNvPr>
          <p:cNvCxnSpPr>
            <a:cxnSpLocks/>
          </p:cNvCxnSpPr>
          <p:nvPr/>
        </p:nvCxnSpPr>
        <p:spPr bwMode="auto">
          <a:xfrm flipH="1">
            <a:off x="7010400" y="3660745"/>
            <a:ext cx="64008"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80D8DF9F-752B-4719-9A01-413556A4B150}"/>
              </a:ext>
            </a:extLst>
          </p:cNvPr>
          <p:cNvSpPr txBox="1"/>
          <p:nvPr/>
        </p:nvSpPr>
        <p:spPr bwMode="auto">
          <a:xfrm>
            <a:off x="7645459" y="4604878"/>
            <a:ext cx="168903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Tocilizumab</a:t>
            </a:r>
            <a:br>
              <a:rPr lang="en-US" dirty="0">
                <a:solidFill>
                  <a:srgbClr val="000000"/>
                </a:solidFill>
                <a:latin typeface="Calibri" panose="020F0502020204030204" pitchFamily="34" charset="0"/>
                <a:cs typeface="Arial" panose="020B0604020202020204" pitchFamily="34" charset="0"/>
              </a:rPr>
            </a:br>
            <a:r>
              <a:rPr lang="en-US" dirty="0">
                <a:solidFill>
                  <a:srgbClr val="000000"/>
                </a:solidFill>
                <a:latin typeface="Calibri" panose="020F0502020204030204" pitchFamily="34" charset="0"/>
                <a:cs typeface="Arial" panose="020B0604020202020204" pitchFamily="34" charset="0"/>
              </a:rPr>
              <a:t>No tocilizumab</a:t>
            </a:r>
            <a:br>
              <a:rPr lang="en-US" dirty="0">
                <a:solidFill>
                  <a:srgbClr val="000000"/>
                </a:solidFill>
                <a:latin typeface="Calibri" panose="020F0502020204030204" pitchFamily="34" charset="0"/>
                <a:cs typeface="Arial" panose="020B0604020202020204" pitchFamily="34" charset="0"/>
              </a:rPr>
            </a:br>
            <a:endParaRPr lang="en-US" dirty="0">
              <a:solidFill>
                <a:srgbClr val="000000"/>
              </a:solidFill>
              <a:latin typeface="Calibri" panose="020F0502020204030204" pitchFamily="34" charset="0"/>
              <a:cs typeface="Arial" panose="020B0604020202020204" pitchFamily="34" charset="0"/>
            </a:endParaRPr>
          </a:p>
        </p:txBody>
      </p:sp>
      <p:cxnSp>
        <p:nvCxnSpPr>
          <p:cNvPr id="30" name="Straight Connector 29">
            <a:extLst>
              <a:ext uri="{FF2B5EF4-FFF2-40B4-BE49-F238E27FC236}">
                <a16:creationId xmlns:a16="http://schemas.microsoft.com/office/drawing/2014/main" id="{B9D5AE16-00D3-4E23-9E96-29A9E59B12ED}"/>
              </a:ext>
            </a:extLst>
          </p:cNvPr>
          <p:cNvCxnSpPr>
            <a:cxnSpLocks/>
          </p:cNvCxnSpPr>
          <p:nvPr/>
        </p:nvCxnSpPr>
        <p:spPr bwMode="auto">
          <a:xfrm flipH="1">
            <a:off x="7369806" y="4795557"/>
            <a:ext cx="268994" cy="0"/>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B1E80B7-C394-402E-AD43-D6DF2F91D272}"/>
              </a:ext>
            </a:extLst>
          </p:cNvPr>
          <p:cNvCxnSpPr>
            <a:cxnSpLocks/>
          </p:cNvCxnSpPr>
          <p:nvPr/>
        </p:nvCxnSpPr>
        <p:spPr bwMode="auto">
          <a:xfrm flipH="1">
            <a:off x="7369806" y="5076545"/>
            <a:ext cx="268994" cy="0"/>
          </a:xfrm>
          <a:prstGeom prst="line">
            <a:avLst/>
          </a:prstGeom>
          <a:noFill/>
          <a:ln w="28575" cap="flat" cmpd="sng" algn="ctr">
            <a:solidFill>
              <a:schemeClr val="accent3"/>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7B5CBF34-22C5-4DD6-A927-34FDC0A46F63}"/>
              </a:ext>
            </a:extLst>
          </p:cNvPr>
          <p:cNvSpPr txBox="1"/>
          <p:nvPr/>
        </p:nvSpPr>
        <p:spPr bwMode="auto">
          <a:xfrm>
            <a:off x="9326271" y="5158876"/>
            <a:ext cx="2028009"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 Censored</a:t>
            </a:r>
            <a:br>
              <a:rPr lang="en-US" dirty="0">
                <a:solidFill>
                  <a:srgbClr val="000000"/>
                </a:solidFill>
                <a:latin typeface="Calibri" panose="020F0502020204030204" pitchFamily="34" charset="0"/>
                <a:cs typeface="Arial" panose="020B0604020202020204" pitchFamily="34" charset="0"/>
              </a:rPr>
            </a:br>
            <a:r>
              <a:rPr lang="en-US" dirty="0">
                <a:solidFill>
                  <a:srgbClr val="000000"/>
                </a:solidFill>
                <a:latin typeface="Calibri" panose="020F0502020204030204" pitchFamily="34" charset="0"/>
                <a:cs typeface="Arial" panose="020B0604020202020204" pitchFamily="34" charset="0"/>
              </a:rPr>
              <a:t>Log-rank </a:t>
            </a:r>
            <a:r>
              <a:rPr lang="en-US" i="1" dirty="0">
                <a:solidFill>
                  <a:srgbClr val="000000"/>
                </a:solidFill>
                <a:latin typeface="Calibri" panose="020F0502020204030204" pitchFamily="34" charset="0"/>
                <a:cs typeface="Arial" panose="020B0604020202020204" pitchFamily="34" charset="0"/>
              </a:rPr>
              <a:t>P</a:t>
            </a:r>
            <a:r>
              <a:rPr lang="en-US" dirty="0">
                <a:solidFill>
                  <a:srgbClr val="000000"/>
                </a:solidFill>
                <a:latin typeface="Calibri" panose="020F0502020204030204" pitchFamily="34" charset="0"/>
                <a:cs typeface="Arial" panose="020B0604020202020204" pitchFamily="34" charset="0"/>
              </a:rPr>
              <a:t> = .0189</a:t>
            </a:r>
          </a:p>
        </p:txBody>
      </p:sp>
      <p:cxnSp>
        <p:nvCxnSpPr>
          <p:cNvPr id="37" name="Straight Connector 36">
            <a:extLst>
              <a:ext uri="{FF2B5EF4-FFF2-40B4-BE49-F238E27FC236}">
                <a16:creationId xmlns:a16="http://schemas.microsoft.com/office/drawing/2014/main" id="{6A143FA4-80A0-483D-B443-5EA459D259C8}"/>
              </a:ext>
            </a:extLst>
          </p:cNvPr>
          <p:cNvCxnSpPr>
            <a:cxnSpLocks/>
          </p:cNvCxnSpPr>
          <p:nvPr/>
        </p:nvCxnSpPr>
        <p:spPr bwMode="auto">
          <a:xfrm flipH="1">
            <a:off x="7010400" y="4095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4325793-320B-43FF-9FFC-ECD14B357133}"/>
              </a:ext>
            </a:extLst>
          </p:cNvPr>
          <p:cNvCxnSpPr>
            <a:cxnSpLocks/>
          </p:cNvCxnSpPr>
          <p:nvPr/>
        </p:nvCxnSpPr>
        <p:spPr bwMode="auto">
          <a:xfrm flipH="1">
            <a:off x="7010400" y="45299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D8D3BA5-732C-40D3-88B0-FBACBA598307}"/>
              </a:ext>
            </a:extLst>
          </p:cNvPr>
          <p:cNvCxnSpPr>
            <a:cxnSpLocks/>
          </p:cNvCxnSpPr>
          <p:nvPr/>
        </p:nvCxnSpPr>
        <p:spPr bwMode="auto">
          <a:xfrm flipH="1">
            <a:off x="7010400" y="49645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0EEFE9F-F95F-4B96-AD1F-5DB709EB17E4}"/>
              </a:ext>
            </a:extLst>
          </p:cNvPr>
          <p:cNvCxnSpPr>
            <a:cxnSpLocks/>
          </p:cNvCxnSpPr>
          <p:nvPr/>
        </p:nvCxnSpPr>
        <p:spPr bwMode="auto">
          <a:xfrm flipH="1">
            <a:off x="7010400" y="53991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4C811F4-6EF8-407A-8973-79F70D4E6537}"/>
              </a:ext>
            </a:extLst>
          </p:cNvPr>
          <p:cNvCxnSpPr>
            <a:cxnSpLocks/>
          </p:cNvCxnSpPr>
          <p:nvPr/>
        </p:nvCxnSpPr>
        <p:spPr bwMode="auto">
          <a:xfrm flipH="1">
            <a:off x="7010400" y="58337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02463C4-BBA8-47EB-B0E1-CF20D45ABBE0}"/>
              </a:ext>
            </a:extLst>
          </p:cNvPr>
          <p:cNvCxnSpPr>
            <a:cxnSpLocks/>
          </p:cNvCxnSpPr>
          <p:nvPr/>
        </p:nvCxnSpPr>
        <p:spPr bwMode="auto">
          <a:xfrm>
            <a:off x="7074408"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6DA4335-1CE7-4E41-AAA4-5FD7CB6D8A56}"/>
              </a:ext>
            </a:extLst>
          </p:cNvPr>
          <p:cNvCxnSpPr>
            <a:cxnSpLocks/>
          </p:cNvCxnSpPr>
          <p:nvPr/>
        </p:nvCxnSpPr>
        <p:spPr bwMode="auto">
          <a:xfrm>
            <a:off x="7442391"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CA44940-C00B-47E8-AF13-9F35A8DFB309}"/>
              </a:ext>
            </a:extLst>
          </p:cNvPr>
          <p:cNvCxnSpPr>
            <a:cxnSpLocks/>
          </p:cNvCxnSpPr>
          <p:nvPr/>
        </p:nvCxnSpPr>
        <p:spPr bwMode="auto">
          <a:xfrm>
            <a:off x="7810374"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306EA65-49D2-40CD-8A0E-9DDE6C74D2B4}"/>
              </a:ext>
            </a:extLst>
          </p:cNvPr>
          <p:cNvCxnSpPr>
            <a:cxnSpLocks/>
          </p:cNvCxnSpPr>
          <p:nvPr/>
        </p:nvCxnSpPr>
        <p:spPr bwMode="auto">
          <a:xfrm>
            <a:off x="8178357"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6A5EFE6-0D8F-46AB-8C0E-9C3AB5023F5D}"/>
              </a:ext>
            </a:extLst>
          </p:cNvPr>
          <p:cNvCxnSpPr>
            <a:cxnSpLocks/>
          </p:cNvCxnSpPr>
          <p:nvPr/>
        </p:nvCxnSpPr>
        <p:spPr bwMode="auto">
          <a:xfrm>
            <a:off x="8546340"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E4125C1-6FD8-4ACE-B048-A8809FBBAE64}"/>
              </a:ext>
            </a:extLst>
          </p:cNvPr>
          <p:cNvCxnSpPr>
            <a:cxnSpLocks/>
          </p:cNvCxnSpPr>
          <p:nvPr/>
        </p:nvCxnSpPr>
        <p:spPr bwMode="auto">
          <a:xfrm>
            <a:off x="8914323"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8517285-AC2F-4955-AB3F-9FCB8F58219E}"/>
              </a:ext>
            </a:extLst>
          </p:cNvPr>
          <p:cNvCxnSpPr>
            <a:cxnSpLocks/>
          </p:cNvCxnSpPr>
          <p:nvPr/>
        </p:nvCxnSpPr>
        <p:spPr bwMode="auto">
          <a:xfrm>
            <a:off x="9282306"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04DC1FD-E415-47D0-A8C5-22B2F13B27F6}"/>
              </a:ext>
            </a:extLst>
          </p:cNvPr>
          <p:cNvCxnSpPr>
            <a:cxnSpLocks/>
          </p:cNvCxnSpPr>
          <p:nvPr/>
        </p:nvCxnSpPr>
        <p:spPr bwMode="auto">
          <a:xfrm>
            <a:off x="9650289"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DF3A256-E5DB-4571-B4C7-5BB9CE9CBE15}"/>
              </a:ext>
            </a:extLst>
          </p:cNvPr>
          <p:cNvCxnSpPr>
            <a:cxnSpLocks/>
          </p:cNvCxnSpPr>
          <p:nvPr/>
        </p:nvCxnSpPr>
        <p:spPr bwMode="auto">
          <a:xfrm>
            <a:off x="10018272"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E4F6115-A6ED-43CD-903C-F66832ED8043}"/>
              </a:ext>
            </a:extLst>
          </p:cNvPr>
          <p:cNvCxnSpPr>
            <a:cxnSpLocks/>
          </p:cNvCxnSpPr>
          <p:nvPr/>
        </p:nvCxnSpPr>
        <p:spPr bwMode="auto">
          <a:xfrm>
            <a:off x="10386255" y="583378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27ECA85-B51F-448C-9629-8EA66AD6716F}"/>
              </a:ext>
            </a:extLst>
          </p:cNvPr>
          <p:cNvCxnSpPr>
            <a:cxnSpLocks/>
          </p:cNvCxnSpPr>
          <p:nvPr/>
        </p:nvCxnSpPr>
        <p:spPr bwMode="auto">
          <a:xfrm>
            <a:off x="10754233" y="583378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256477BD-E914-4C0B-8ED0-5B8E6975979C}"/>
              </a:ext>
            </a:extLst>
          </p:cNvPr>
          <p:cNvSpPr txBox="1"/>
          <p:nvPr/>
        </p:nvSpPr>
        <p:spPr bwMode="auto">
          <a:xfrm>
            <a:off x="10553421"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50</a:t>
            </a:r>
          </a:p>
        </p:txBody>
      </p:sp>
      <p:sp>
        <p:nvSpPr>
          <p:cNvPr id="54" name="TextBox 53">
            <a:extLst>
              <a:ext uri="{FF2B5EF4-FFF2-40B4-BE49-F238E27FC236}">
                <a16:creationId xmlns:a16="http://schemas.microsoft.com/office/drawing/2014/main" id="{CAA170F2-3076-45B7-AD33-240FD05FD3E6}"/>
              </a:ext>
            </a:extLst>
          </p:cNvPr>
          <p:cNvSpPr txBox="1"/>
          <p:nvPr/>
        </p:nvSpPr>
        <p:spPr bwMode="auto">
          <a:xfrm>
            <a:off x="6866889"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a:t>
            </a:r>
          </a:p>
        </p:txBody>
      </p:sp>
      <p:sp>
        <p:nvSpPr>
          <p:cNvPr id="56" name="TextBox 55">
            <a:extLst>
              <a:ext uri="{FF2B5EF4-FFF2-40B4-BE49-F238E27FC236}">
                <a16:creationId xmlns:a16="http://schemas.microsoft.com/office/drawing/2014/main" id="{886EF8FB-0430-4AF6-87C7-F00A2CF69769}"/>
              </a:ext>
            </a:extLst>
          </p:cNvPr>
          <p:cNvSpPr txBox="1"/>
          <p:nvPr/>
        </p:nvSpPr>
        <p:spPr bwMode="auto">
          <a:xfrm>
            <a:off x="7235542"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5</a:t>
            </a:r>
          </a:p>
        </p:txBody>
      </p:sp>
      <p:sp>
        <p:nvSpPr>
          <p:cNvPr id="58" name="TextBox 57">
            <a:extLst>
              <a:ext uri="{FF2B5EF4-FFF2-40B4-BE49-F238E27FC236}">
                <a16:creationId xmlns:a16="http://schemas.microsoft.com/office/drawing/2014/main" id="{6C660EA1-D5E4-4B94-8092-10DE4EC60A53}"/>
              </a:ext>
            </a:extLst>
          </p:cNvPr>
          <p:cNvSpPr txBox="1"/>
          <p:nvPr/>
        </p:nvSpPr>
        <p:spPr bwMode="auto">
          <a:xfrm>
            <a:off x="7604195"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10</a:t>
            </a:r>
          </a:p>
        </p:txBody>
      </p:sp>
      <p:sp>
        <p:nvSpPr>
          <p:cNvPr id="60" name="TextBox 59">
            <a:extLst>
              <a:ext uri="{FF2B5EF4-FFF2-40B4-BE49-F238E27FC236}">
                <a16:creationId xmlns:a16="http://schemas.microsoft.com/office/drawing/2014/main" id="{6FB5E1D0-56D3-404B-A699-BEBB27E719EF}"/>
              </a:ext>
            </a:extLst>
          </p:cNvPr>
          <p:cNvSpPr txBox="1"/>
          <p:nvPr/>
        </p:nvSpPr>
        <p:spPr bwMode="auto">
          <a:xfrm>
            <a:off x="7972848"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15</a:t>
            </a:r>
          </a:p>
        </p:txBody>
      </p:sp>
      <p:sp>
        <p:nvSpPr>
          <p:cNvPr id="62" name="TextBox 61">
            <a:extLst>
              <a:ext uri="{FF2B5EF4-FFF2-40B4-BE49-F238E27FC236}">
                <a16:creationId xmlns:a16="http://schemas.microsoft.com/office/drawing/2014/main" id="{F581292F-8461-4132-826D-472232B7303B}"/>
              </a:ext>
            </a:extLst>
          </p:cNvPr>
          <p:cNvSpPr txBox="1"/>
          <p:nvPr/>
        </p:nvSpPr>
        <p:spPr bwMode="auto">
          <a:xfrm>
            <a:off x="8341501"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20</a:t>
            </a:r>
          </a:p>
        </p:txBody>
      </p:sp>
      <p:sp>
        <p:nvSpPr>
          <p:cNvPr id="4096" name="TextBox 4095">
            <a:extLst>
              <a:ext uri="{FF2B5EF4-FFF2-40B4-BE49-F238E27FC236}">
                <a16:creationId xmlns:a16="http://schemas.microsoft.com/office/drawing/2014/main" id="{078821A2-9195-4FA2-989B-F87BE04B21E4}"/>
              </a:ext>
            </a:extLst>
          </p:cNvPr>
          <p:cNvSpPr txBox="1"/>
          <p:nvPr/>
        </p:nvSpPr>
        <p:spPr bwMode="auto">
          <a:xfrm>
            <a:off x="8710154"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25</a:t>
            </a:r>
          </a:p>
        </p:txBody>
      </p:sp>
      <p:sp>
        <p:nvSpPr>
          <p:cNvPr id="4097" name="TextBox 4096">
            <a:extLst>
              <a:ext uri="{FF2B5EF4-FFF2-40B4-BE49-F238E27FC236}">
                <a16:creationId xmlns:a16="http://schemas.microsoft.com/office/drawing/2014/main" id="{15554D2B-2B2A-41DD-A323-167EB6ABD2D9}"/>
              </a:ext>
            </a:extLst>
          </p:cNvPr>
          <p:cNvSpPr txBox="1"/>
          <p:nvPr/>
        </p:nvSpPr>
        <p:spPr bwMode="auto">
          <a:xfrm>
            <a:off x="9078807"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30</a:t>
            </a:r>
          </a:p>
        </p:txBody>
      </p:sp>
      <p:sp>
        <p:nvSpPr>
          <p:cNvPr id="4099" name="TextBox 4098">
            <a:extLst>
              <a:ext uri="{FF2B5EF4-FFF2-40B4-BE49-F238E27FC236}">
                <a16:creationId xmlns:a16="http://schemas.microsoft.com/office/drawing/2014/main" id="{B62FC42A-12D1-4F4D-993B-F8D3807EFE2C}"/>
              </a:ext>
            </a:extLst>
          </p:cNvPr>
          <p:cNvSpPr txBox="1"/>
          <p:nvPr/>
        </p:nvSpPr>
        <p:spPr bwMode="auto">
          <a:xfrm>
            <a:off x="9447460"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35</a:t>
            </a:r>
          </a:p>
        </p:txBody>
      </p:sp>
      <p:sp>
        <p:nvSpPr>
          <p:cNvPr id="4100" name="TextBox 4099">
            <a:extLst>
              <a:ext uri="{FF2B5EF4-FFF2-40B4-BE49-F238E27FC236}">
                <a16:creationId xmlns:a16="http://schemas.microsoft.com/office/drawing/2014/main" id="{590CECBA-2185-4EA2-BA1C-4C2B7B22415F}"/>
              </a:ext>
            </a:extLst>
          </p:cNvPr>
          <p:cNvSpPr txBox="1"/>
          <p:nvPr/>
        </p:nvSpPr>
        <p:spPr bwMode="auto">
          <a:xfrm>
            <a:off x="9816113"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40</a:t>
            </a:r>
          </a:p>
        </p:txBody>
      </p:sp>
      <p:sp>
        <p:nvSpPr>
          <p:cNvPr id="4101" name="TextBox 4100">
            <a:extLst>
              <a:ext uri="{FF2B5EF4-FFF2-40B4-BE49-F238E27FC236}">
                <a16:creationId xmlns:a16="http://schemas.microsoft.com/office/drawing/2014/main" id="{C468063C-0044-45B2-AF28-285B46FB7AEF}"/>
              </a:ext>
            </a:extLst>
          </p:cNvPr>
          <p:cNvSpPr txBox="1"/>
          <p:nvPr/>
        </p:nvSpPr>
        <p:spPr bwMode="auto">
          <a:xfrm>
            <a:off x="10184766" y="5833782"/>
            <a:ext cx="45294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45</a:t>
            </a:r>
          </a:p>
        </p:txBody>
      </p:sp>
      <p:sp>
        <p:nvSpPr>
          <p:cNvPr id="4102" name="TextBox 4101">
            <a:extLst>
              <a:ext uri="{FF2B5EF4-FFF2-40B4-BE49-F238E27FC236}">
                <a16:creationId xmlns:a16="http://schemas.microsoft.com/office/drawing/2014/main" id="{367E3C08-8BEE-4BCB-9ACC-3B0B81996673}"/>
              </a:ext>
            </a:extLst>
          </p:cNvPr>
          <p:cNvSpPr txBox="1"/>
          <p:nvPr/>
        </p:nvSpPr>
        <p:spPr bwMode="auto">
          <a:xfrm>
            <a:off x="6538604" y="3485010"/>
            <a:ext cx="5328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1.0</a:t>
            </a:r>
          </a:p>
        </p:txBody>
      </p:sp>
      <p:sp>
        <p:nvSpPr>
          <p:cNvPr id="4103" name="TextBox 4102">
            <a:extLst>
              <a:ext uri="{FF2B5EF4-FFF2-40B4-BE49-F238E27FC236}">
                <a16:creationId xmlns:a16="http://schemas.microsoft.com/office/drawing/2014/main" id="{73BEC54D-0CF3-460E-A850-0C867A1D96ED}"/>
              </a:ext>
            </a:extLst>
          </p:cNvPr>
          <p:cNvSpPr txBox="1"/>
          <p:nvPr/>
        </p:nvSpPr>
        <p:spPr bwMode="auto">
          <a:xfrm>
            <a:off x="6538604" y="3917831"/>
            <a:ext cx="5328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0.8</a:t>
            </a:r>
          </a:p>
        </p:txBody>
      </p:sp>
      <p:sp>
        <p:nvSpPr>
          <p:cNvPr id="4104" name="TextBox 4103">
            <a:extLst>
              <a:ext uri="{FF2B5EF4-FFF2-40B4-BE49-F238E27FC236}">
                <a16:creationId xmlns:a16="http://schemas.microsoft.com/office/drawing/2014/main" id="{67A60265-F6E4-4F78-9B0C-A83C0EB404A1}"/>
              </a:ext>
            </a:extLst>
          </p:cNvPr>
          <p:cNvSpPr txBox="1"/>
          <p:nvPr/>
        </p:nvSpPr>
        <p:spPr bwMode="auto">
          <a:xfrm>
            <a:off x="6538604" y="4350652"/>
            <a:ext cx="5328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0.6</a:t>
            </a:r>
          </a:p>
        </p:txBody>
      </p:sp>
      <p:sp>
        <p:nvSpPr>
          <p:cNvPr id="4105" name="TextBox 4104">
            <a:extLst>
              <a:ext uri="{FF2B5EF4-FFF2-40B4-BE49-F238E27FC236}">
                <a16:creationId xmlns:a16="http://schemas.microsoft.com/office/drawing/2014/main" id="{89F1C94A-F4EF-4B69-9A52-5662D9D91609}"/>
              </a:ext>
            </a:extLst>
          </p:cNvPr>
          <p:cNvSpPr txBox="1"/>
          <p:nvPr/>
        </p:nvSpPr>
        <p:spPr bwMode="auto">
          <a:xfrm>
            <a:off x="6538604" y="4783473"/>
            <a:ext cx="5328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0.4</a:t>
            </a:r>
          </a:p>
        </p:txBody>
      </p:sp>
      <p:sp>
        <p:nvSpPr>
          <p:cNvPr id="4106" name="TextBox 4105">
            <a:extLst>
              <a:ext uri="{FF2B5EF4-FFF2-40B4-BE49-F238E27FC236}">
                <a16:creationId xmlns:a16="http://schemas.microsoft.com/office/drawing/2014/main" id="{9FF7794C-F8D0-4F61-9313-C7912C03A9CA}"/>
              </a:ext>
            </a:extLst>
          </p:cNvPr>
          <p:cNvSpPr txBox="1"/>
          <p:nvPr/>
        </p:nvSpPr>
        <p:spPr bwMode="auto">
          <a:xfrm>
            <a:off x="6538604" y="5216294"/>
            <a:ext cx="5328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0.2</a:t>
            </a:r>
          </a:p>
        </p:txBody>
      </p:sp>
      <p:sp>
        <p:nvSpPr>
          <p:cNvPr id="4107" name="TextBox 4106">
            <a:extLst>
              <a:ext uri="{FF2B5EF4-FFF2-40B4-BE49-F238E27FC236}">
                <a16:creationId xmlns:a16="http://schemas.microsoft.com/office/drawing/2014/main" id="{7E07817A-EBEF-4914-815D-7DCC9C0FE8AF}"/>
              </a:ext>
            </a:extLst>
          </p:cNvPr>
          <p:cNvSpPr txBox="1"/>
          <p:nvPr/>
        </p:nvSpPr>
        <p:spPr bwMode="auto">
          <a:xfrm>
            <a:off x="6538604" y="5649114"/>
            <a:ext cx="53289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eaLnBrk="0" fontAlgn="base" hangingPunct="0">
              <a:spcBef>
                <a:spcPct val="50000"/>
              </a:spcBef>
              <a:spcAft>
                <a:spcPct val="0"/>
              </a:spcAft>
              <a:defRPr/>
            </a:pPr>
            <a:r>
              <a:rPr lang="en-US" dirty="0">
                <a:solidFill>
                  <a:srgbClr val="000000"/>
                </a:solidFill>
                <a:latin typeface="Calibri" panose="020F0502020204030204" pitchFamily="34" charset="0"/>
                <a:cs typeface="Arial" panose="020B0604020202020204" pitchFamily="34" charset="0"/>
              </a:rPr>
              <a:t>0</a:t>
            </a:r>
          </a:p>
        </p:txBody>
      </p:sp>
      <p:sp>
        <p:nvSpPr>
          <p:cNvPr id="4108" name="Freeform: Shape 4107">
            <a:extLst>
              <a:ext uri="{FF2B5EF4-FFF2-40B4-BE49-F238E27FC236}">
                <a16:creationId xmlns:a16="http://schemas.microsoft.com/office/drawing/2014/main" id="{587813B7-A247-4325-8D4C-23FB9A98EE8E}"/>
              </a:ext>
            </a:extLst>
          </p:cNvPr>
          <p:cNvSpPr/>
          <p:nvPr/>
        </p:nvSpPr>
        <p:spPr bwMode="auto">
          <a:xfrm>
            <a:off x="7079456" y="3647795"/>
            <a:ext cx="3757613" cy="511968"/>
          </a:xfrm>
          <a:custGeom>
            <a:avLst/>
            <a:gdLst>
              <a:gd name="connsiteX0" fmla="*/ 0 w 3757613"/>
              <a:gd name="connsiteY0" fmla="*/ 0 h 511968"/>
              <a:gd name="connsiteX1" fmla="*/ 214313 w 3757613"/>
              <a:gd name="connsiteY1" fmla="*/ 0 h 511968"/>
              <a:gd name="connsiteX2" fmla="*/ 214313 w 3757613"/>
              <a:gd name="connsiteY2" fmla="*/ 33337 h 511968"/>
              <a:gd name="connsiteX3" fmla="*/ 311944 w 3757613"/>
              <a:gd name="connsiteY3" fmla="*/ 33337 h 511968"/>
              <a:gd name="connsiteX4" fmla="*/ 311944 w 3757613"/>
              <a:gd name="connsiteY4" fmla="*/ 59531 h 511968"/>
              <a:gd name="connsiteX5" fmla="*/ 447675 w 3757613"/>
              <a:gd name="connsiteY5" fmla="*/ 59531 h 511968"/>
              <a:gd name="connsiteX6" fmla="*/ 447675 w 3757613"/>
              <a:gd name="connsiteY6" fmla="*/ 83343 h 511968"/>
              <a:gd name="connsiteX7" fmla="*/ 561975 w 3757613"/>
              <a:gd name="connsiteY7" fmla="*/ 83343 h 511968"/>
              <a:gd name="connsiteX8" fmla="*/ 561975 w 3757613"/>
              <a:gd name="connsiteY8" fmla="*/ 109537 h 511968"/>
              <a:gd name="connsiteX9" fmla="*/ 650082 w 3757613"/>
              <a:gd name="connsiteY9" fmla="*/ 109537 h 511968"/>
              <a:gd name="connsiteX10" fmla="*/ 650082 w 3757613"/>
              <a:gd name="connsiteY10" fmla="*/ 140493 h 511968"/>
              <a:gd name="connsiteX11" fmla="*/ 685800 w 3757613"/>
              <a:gd name="connsiteY11" fmla="*/ 140493 h 511968"/>
              <a:gd name="connsiteX12" fmla="*/ 685800 w 3757613"/>
              <a:gd name="connsiteY12" fmla="*/ 164306 h 511968"/>
              <a:gd name="connsiteX13" fmla="*/ 764382 w 3757613"/>
              <a:gd name="connsiteY13" fmla="*/ 164306 h 511968"/>
              <a:gd name="connsiteX14" fmla="*/ 764382 w 3757613"/>
              <a:gd name="connsiteY14" fmla="*/ 195262 h 511968"/>
              <a:gd name="connsiteX15" fmla="*/ 1121569 w 3757613"/>
              <a:gd name="connsiteY15" fmla="*/ 195262 h 511968"/>
              <a:gd name="connsiteX16" fmla="*/ 1121569 w 3757613"/>
              <a:gd name="connsiteY16" fmla="*/ 226218 h 511968"/>
              <a:gd name="connsiteX17" fmla="*/ 1302544 w 3757613"/>
              <a:gd name="connsiteY17" fmla="*/ 226218 h 511968"/>
              <a:gd name="connsiteX18" fmla="*/ 1302544 w 3757613"/>
              <a:gd name="connsiteY18" fmla="*/ 245268 h 511968"/>
              <a:gd name="connsiteX19" fmla="*/ 1393032 w 3757613"/>
              <a:gd name="connsiteY19" fmla="*/ 245268 h 511968"/>
              <a:gd name="connsiteX20" fmla="*/ 1393032 w 3757613"/>
              <a:gd name="connsiteY20" fmla="*/ 273843 h 511968"/>
              <a:gd name="connsiteX21" fmla="*/ 1454944 w 3757613"/>
              <a:gd name="connsiteY21" fmla="*/ 273843 h 511968"/>
              <a:gd name="connsiteX22" fmla="*/ 1454944 w 3757613"/>
              <a:gd name="connsiteY22" fmla="*/ 311943 h 511968"/>
              <a:gd name="connsiteX23" fmla="*/ 1574007 w 3757613"/>
              <a:gd name="connsiteY23" fmla="*/ 311943 h 511968"/>
              <a:gd name="connsiteX24" fmla="*/ 1574007 w 3757613"/>
              <a:gd name="connsiteY24" fmla="*/ 333375 h 511968"/>
              <a:gd name="connsiteX25" fmla="*/ 1955007 w 3757613"/>
              <a:gd name="connsiteY25" fmla="*/ 333375 h 511968"/>
              <a:gd name="connsiteX26" fmla="*/ 1955007 w 3757613"/>
              <a:gd name="connsiteY26" fmla="*/ 364331 h 511968"/>
              <a:gd name="connsiteX27" fmla="*/ 1985963 w 3757613"/>
              <a:gd name="connsiteY27" fmla="*/ 364331 h 511968"/>
              <a:gd name="connsiteX28" fmla="*/ 1985963 w 3757613"/>
              <a:gd name="connsiteY28" fmla="*/ 392906 h 511968"/>
              <a:gd name="connsiteX29" fmla="*/ 2262188 w 3757613"/>
              <a:gd name="connsiteY29" fmla="*/ 392906 h 511968"/>
              <a:gd name="connsiteX30" fmla="*/ 2262188 w 3757613"/>
              <a:gd name="connsiteY30" fmla="*/ 421481 h 511968"/>
              <a:gd name="connsiteX31" fmla="*/ 2857500 w 3757613"/>
              <a:gd name="connsiteY31" fmla="*/ 421481 h 511968"/>
              <a:gd name="connsiteX32" fmla="*/ 2857500 w 3757613"/>
              <a:gd name="connsiteY32" fmla="*/ 447675 h 511968"/>
              <a:gd name="connsiteX33" fmla="*/ 3502819 w 3757613"/>
              <a:gd name="connsiteY33" fmla="*/ 447675 h 511968"/>
              <a:gd name="connsiteX34" fmla="*/ 3502819 w 3757613"/>
              <a:gd name="connsiteY34" fmla="*/ 511968 h 511968"/>
              <a:gd name="connsiteX35" fmla="*/ 3757613 w 3757613"/>
              <a:gd name="connsiteY35" fmla="*/ 511968 h 5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757613" h="511968">
                <a:moveTo>
                  <a:pt x="0" y="0"/>
                </a:moveTo>
                <a:lnTo>
                  <a:pt x="214313" y="0"/>
                </a:lnTo>
                <a:lnTo>
                  <a:pt x="214313" y="33337"/>
                </a:lnTo>
                <a:lnTo>
                  <a:pt x="311944" y="33337"/>
                </a:lnTo>
                <a:lnTo>
                  <a:pt x="311944" y="59531"/>
                </a:lnTo>
                <a:lnTo>
                  <a:pt x="447675" y="59531"/>
                </a:lnTo>
                <a:lnTo>
                  <a:pt x="447675" y="83343"/>
                </a:lnTo>
                <a:lnTo>
                  <a:pt x="561975" y="83343"/>
                </a:lnTo>
                <a:lnTo>
                  <a:pt x="561975" y="109537"/>
                </a:lnTo>
                <a:lnTo>
                  <a:pt x="650082" y="109537"/>
                </a:lnTo>
                <a:lnTo>
                  <a:pt x="650082" y="140493"/>
                </a:lnTo>
                <a:lnTo>
                  <a:pt x="685800" y="140493"/>
                </a:lnTo>
                <a:lnTo>
                  <a:pt x="685800" y="164306"/>
                </a:lnTo>
                <a:lnTo>
                  <a:pt x="764382" y="164306"/>
                </a:lnTo>
                <a:lnTo>
                  <a:pt x="764382" y="195262"/>
                </a:lnTo>
                <a:lnTo>
                  <a:pt x="1121569" y="195262"/>
                </a:lnTo>
                <a:lnTo>
                  <a:pt x="1121569" y="226218"/>
                </a:lnTo>
                <a:lnTo>
                  <a:pt x="1302544" y="226218"/>
                </a:lnTo>
                <a:lnTo>
                  <a:pt x="1302544" y="245268"/>
                </a:lnTo>
                <a:lnTo>
                  <a:pt x="1393032" y="245268"/>
                </a:lnTo>
                <a:lnTo>
                  <a:pt x="1393032" y="273843"/>
                </a:lnTo>
                <a:lnTo>
                  <a:pt x="1454944" y="273843"/>
                </a:lnTo>
                <a:lnTo>
                  <a:pt x="1454944" y="311943"/>
                </a:lnTo>
                <a:lnTo>
                  <a:pt x="1574007" y="311943"/>
                </a:lnTo>
                <a:lnTo>
                  <a:pt x="1574007" y="333375"/>
                </a:lnTo>
                <a:lnTo>
                  <a:pt x="1955007" y="333375"/>
                </a:lnTo>
                <a:lnTo>
                  <a:pt x="1955007" y="364331"/>
                </a:lnTo>
                <a:lnTo>
                  <a:pt x="1985963" y="364331"/>
                </a:lnTo>
                <a:lnTo>
                  <a:pt x="1985963" y="392906"/>
                </a:lnTo>
                <a:lnTo>
                  <a:pt x="2262188" y="392906"/>
                </a:lnTo>
                <a:lnTo>
                  <a:pt x="2262188" y="421481"/>
                </a:lnTo>
                <a:lnTo>
                  <a:pt x="2857500" y="421481"/>
                </a:lnTo>
                <a:lnTo>
                  <a:pt x="2857500" y="447675"/>
                </a:lnTo>
                <a:lnTo>
                  <a:pt x="3502819" y="447675"/>
                </a:lnTo>
                <a:lnTo>
                  <a:pt x="3502819" y="511968"/>
                </a:lnTo>
                <a:lnTo>
                  <a:pt x="3757613" y="511968"/>
                </a:lnTo>
              </a:path>
            </a:pathLst>
          </a:custGeom>
          <a:noFill/>
          <a:ln w="28575">
            <a:solidFill>
              <a:schemeClr val="accent1"/>
            </a:solidFill>
            <a:miter lim="800000"/>
            <a:headEnd/>
            <a:tailEnd/>
          </a:ln>
        </p:spPr>
        <p:txBody>
          <a:bodyPr rtlCol="0" anchor="ctr"/>
          <a:lstStyle/>
          <a:p>
            <a:pPr algn="ctr" eaLnBrk="0" fontAlgn="base" hangingPunct="0">
              <a:spcBef>
                <a:spcPct val="0"/>
              </a:spcBef>
              <a:spcAft>
                <a:spcPct val="0"/>
              </a:spcAft>
              <a:defRPr/>
            </a:pPr>
            <a:endParaRPr lang="en-US" b="1" dirty="0">
              <a:solidFill>
                <a:srgbClr val="FFFFFF"/>
              </a:solidFill>
              <a:latin typeface="Arial" panose="020B0604020202020204" pitchFamily="34" charset="0"/>
              <a:cs typeface="Arial" panose="020B0604020202020204" pitchFamily="34" charset="0"/>
            </a:endParaRPr>
          </a:p>
        </p:txBody>
      </p:sp>
      <p:sp>
        <p:nvSpPr>
          <p:cNvPr id="4109" name="Freeform: Shape 4108">
            <a:extLst>
              <a:ext uri="{FF2B5EF4-FFF2-40B4-BE49-F238E27FC236}">
                <a16:creationId xmlns:a16="http://schemas.microsoft.com/office/drawing/2014/main" id="{3F88DD3D-DC2C-4DD3-8681-601A57ABDD91}"/>
              </a:ext>
            </a:extLst>
          </p:cNvPr>
          <p:cNvSpPr/>
          <p:nvPr/>
        </p:nvSpPr>
        <p:spPr bwMode="auto">
          <a:xfrm>
            <a:off x="7274719" y="3657320"/>
            <a:ext cx="3581400" cy="819150"/>
          </a:xfrm>
          <a:custGeom>
            <a:avLst/>
            <a:gdLst>
              <a:gd name="connsiteX0" fmla="*/ 3581400 w 3581400"/>
              <a:gd name="connsiteY0" fmla="*/ 819150 h 819150"/>
              <a:gd name="connsiteX1" fmla="*/ 2302669 w 3581400"/>
              <a:gd name="connsiteY1" fmla="*/ 819150 h 819150"/>
              <a:gd name="connsiteX2" fmla="*/ 2302669 w 3581400"/>
              <a:gd name="connsiteY2" fmla="*/ 778668 h 819150"/>
              <a:gd name="connsiteX3" fmla="*/ 1902619 w 3581400"/>
              <a:gd name="connsiteY3" fmla="*/ 778668 h 819150"/>
              <a:gd name="connsiteX4" fmla="*/ 1902619 w 3581400"/>
              <a:gd name="connsiteY4" fmla="*/ 752475 h 819150"/>
              <a:gd name="connsiteX5" fmla="*/ 1874044 w 3581400"/>
              <a:gd name="connsiteY5" fmla="*/ 752475 h 819150"/>
              <a:gd name="connsiteX6" fmla="*/ 1874044 w 3581400"/>
              <a:gd name="connsiteY6" fmla="*/ 728662 h 819150"/>
              <a:gd name="connsiteX7" fmla="*/ 1497806 w 3581400"/>
              <a:gd name="connsiteY7" fmla="*/ 728662 h 819150"/>
              <a:gd name="connsiteX8" fmla="*/ 1497806 w 3581400"/>
              <a:gd name="connsiteY8" fmla="*/ 702468 h 819150"/>
              <a:gd name="connsiteX9" fmla="*/ 1345406 w 3581400"/>
              <a:gd name="connsiteY9" fmla="*/ 702468 h 819150"/>
              <a:gd name="connsiteX10" fmla="*/ 1345406 w 3581400"/>
              <a:gd name="connsiteY10" fmla="*/ 673893 h 819150"/>
              <a:gd name="connsiteX11" fmla="*/ 1309687 w 3581400"/>
              <a:gd name="connsiteY11" fmla="*/ 673893 h 819150"/>
              <a:gd name="connsiteX12" fmla="*/ 1309687 w 3581400"/>
              <a:gd name="connsiteY12" fmla="*/ 642937 h 819150"/>
              <a:gd name="connsiteX13" fmla="*/ 1112044 w 3581400"/>
              <a:gd name="connsiteY13" fmla="*/ 642937 h 819150"/>
              <a:gd name="connsiteX14" fmla="*/ 1112044 w 3581400"/>
              <a:gd name="connsiteY14" fmla="*/ 604837 h 819150"/>
              <a:gd name="connsiteX15" fmla="*/ 1090612 w 3581400"/>
              <a:gd name="connsiteY15" fmla="*/ 604837 h 819150"/>
              <a:gd name="connsiteX16" fmla="*/ 1090612 w 3581400"/>
              <a:gd name="connsiteY16" fmla="*/ 604837 h 819150"/>
              <a:gd name="connsiteX17" fmla="*/ 1090612 w 3581400"/>
              <a:gd name="connsiteY17" fmla="*/ 585787 h 819150"/>
              <a:gd name="connsiteX18" fmla="*/ 859631 w 3581400"/>
              <a:gd name="connsiteY18" fmla="*/ 585787 h 819150"/>
              <a:gd name="connsiteX19" fmla="*/ 859631 w 3581400"/>
              <a:gd name="connsiteY19" fmla="*/ 561975 h 819150"/>
              <a:gd name="connsiteX20" fmla="*/ 750094 w 3581400"/>
              <a:gd name="connsiteY20" fmla="*/ 561975 h 819150"/>
              <a:gd name="connsiteX21" fmla="*/ 750094 w 3581400"/>
              <a:gd name="connsiteY21" fmla="*/ 533400 h 819150"/>
              <a:gd name="connsiteX22" fmla="*/ 671512 w 3581400"/>
              <a:gd name="connsiteY22" fmla="*/ 533400 h 819150"/>
              <a:gd name="connsiteX23" fmla="*/ 671512 w 3581400"/>
              <a:gd name="connsiteY23" fmla="*/ 500062 h 819150"/>
              <a:gd name="connsiteX24" fmla="*/ 607219 w 3581400"/>
              <a:gd name="connsiteY24" fmla="*/ 500062 h 819150"/>
              <a:gd name="connsiteX25" fmla="*/ 607219 w 3581400"/>
              <a:gd name="connsiteY25" fmla="*/ 476250 h 819150"/>
              <a:gd name="connsiteX26" fmla="*/ 571500 w 3581400"/>
              <a:gd name="connsiteY26" fmla="*/ 476250 h 819150"/>
              <a:gd name="connsiteX27" fmla="*/ 571500 w 3581400"/>
              <a:gd name="connsiteY27" fmla="*/ 421481 h 819150"/>
              <a:gd name="connsiteX28" fmla="*/ 540544 w 3581400"/>
              <a:gd name="connsiteY28" fmla="*/ 421481 h 819150"/>
              <a:gd name="connsiteX29" fmla="*/ 540544 w 3581400"/>
              <a:gd name="connsiteY29" fmla="*/ 361950 h 819150"/>
              <a:gd name="connsiteX30" fmla="*/ 511969 w 3581400"/>
              <a:gd name="connsiteY30" fmla="*/ 361950 h 819150"/>
              <a:gd name="connsiteX31" fmla="*/ 511969 w 3581400"/>
              <a:gd name="connsiteY31" fmla="*/ 335756 h 819150"/>
              <a:gd name="connsiteX32" fmla="*/ 459581 w 3581400"/>
              <a:gd name="connsiteY32" fmla="*/ 335756 h 819150"/>
              <a:gd name="connsiteX33" fmla="*/ 459581 w 3581400"/>
              <a:gd name="connsiteY33" fmla="*/ 276225 h 819150"/>
              <a:gd name="connsiteX34" fmla="*/ 447675 w 3581400"/>
              <a:gd name="connsiteY34" fmla="*/ 276225 h 819150"/>
              <a:gd name="connsiteX35" fmla="*/ 447675 w 3581400"/>
              <a:gd name="connsiteY35" fmla="*/ 252412 h 819150"/>
              <a:gd name="connsiteX36" fmla="*/ 400050 w 3581400"/>
              <a:gd name="connsiteY36" fmla="*/ 252412 h 819150"/>
              <a:gd name="connsiteX37" fmla="*/ 400050 w 3581400"/>
              <a:gd name="connsiteY37" fmla="*/ 216693 h 819150"/>
              <a:gd name="connsiteX38" fmla="*/ 328612 w 3581400"/>
              <a:gd name="connsiteY38" fmla="*/ 216693 h 819150"/>
              <a:gd name="connsiteX39" fmla="*/ 328612 w 3581400"/>
              <a:gd name="connsiteY39" fmla="*/ 183356 h 819150"/>
              <a:gd name="connsiteX40" fmla="*/ 307181 w 3581400"/>
              <a:gd name="connsiteY40" fmla="*/ 183356 h 819150"/>
              <a:gd name="connsiteX41" fmla="*/ 307181 w 3581400"/>
              <a:gd name="connsiteY41" fmla="*/ 135731 h 819150"/>
              <a:gd name="connsiteX42" fmla="*/ 285750 w 3581400"/>
              <a:gd name="connsiteY42" fmla="*/ 135731 h 819150"/>
              <a:gd name="connsiteX43" fmla="*/ 285750 w 3581400"/>
              <a:gd name="connsiteY43" fmla="*/ 102393 h 819150"/>
              <a:gd name="connsiteX44" fmla="*/ 245269 w 3581400"/>
              <a:gd name="connsiteY44" fmla="*/ 102393 h 819150"/>
              <a:gd name="connsiteX45" fmla="*/ 245269 w 3581400"/>
              <a:gd name="connsiteY45" fmla="*/ 102393 h 819150"/>
              <a:gd name="connsiteX46" fmla="*/ 245269 w 3581400"/>
              <a:gd name="connsiteY46" fmla="*/ 76200 h 819150"/>
              <a:gd name="connsiteX47" fmla="*/ 145256 w 3581400"/>
              <a:gd name="connsiteY47" fmla="*/ 76200 h 819150"/>
              <a:gd name="connsiteX48" fmla="*/ 145256 w 3581400"/>
              <a:gd name="connsiteY48" fmla="*/ 0 h 819150"/>
              <a:gd name="connsiteX49" fmla="*/ 0 w 3581400"/>
              <a:gd name="connsiteY49" fmla="*/ 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581400" h="819150">
                <a:moveTo>
                  <a:pt x="3581400" y="819150"/>
                </a:moveTo>
                <a:lnTo>
                  <a:pt x="2302669" y="819150"/>
                </a:lnTo>
                <a:lnTo>
                  <a:pt x="2302669" y="778668"/>
                </a:lnTo>
                <a:lnTo>
                  <a:pt x="1902619" y="778668"/>
                </a:lnTo>
                <a:lnTo>
                  <a:pt x="1902619" y="752475"/>
                </a:lnTo>
                <a:lnTo>
                  <a:pt x="1874044" y="752475"/>
                </a:lnTo>
                <a:lnTo>
                  <a:pt x="1874044" y="728662"/>
                </a:lnTo>
                <a:lnTo>
                  <a:pt x="1497806" y="728662"/>
                </a:lnTo>
                <a:lnTo>
                  <a:pt x="1497806" y="702468"/>
                </a:lnTo>
                <a:lnTo>
                  <a:pt x="1345406" y="702468"/>
                </a:lnTo>
                <a:lnTo>
                  <a:pt x="1345406" y="673893"/>
                </a:lnTo>
                <a:lnTo>
                  <a:pt x="1309687" y="673893"/>
                </a:lnTo>
                <a:lnTo>
                  <a:pt x="1309687" y="642937"/>
                </a:lnTo>
                <a:lnTo>
                  <a:pt x="1112044" y="642937"/>
                </a:lnTo>
                <a:lnTo>
                  <a:pt x="1112044" y="604837"/>
                </a:lnTo>
                <a:lnTo>
                  <a:pt x="1090612" y="604837"/>
                </a:lnTo>
                <a:lnTo>
                  <a:pt x="1090612" y="604837"/>
                </a:lnTo>
                <a:lnTo>
                  <a:pt x="1090612" y="585787"/>
                </a:lnTo>
                <a:lnTo>
                  <a:pt x="859631" y="585787"/>
                </a:lnTo>
                <a:lnTo>
                  <a:pt x="859631" y="561975"/>
                </a:lnTo>
                <a:lnTo>
                  <a:pt x="750094" y="561975"/>
                </a:lnTo>
                <a:lnTo>
                  <a:pt x="750094" y="533400"/>
                </a:lnTo>
                <a:lnTo>
                  <a:pt x="671512" y="533400"/>
                </a:lnTo>
                <a:lnTo>
                  <a:pt x="671512" y="500062"/>
                </a:lnTo>
                <a:lnTo>
                  <a:pt x="607219" y="500062"/>
                </a:lnTo>
                <a:lnTo>
                  <a:pt x="607219" y="476250"/>
                </a:lnTo>
                <a:lnTo>
                  <a:pt x="571500" y="476250"/>
                </a:lnTo>
                <a:lnTo>
                  <a:pt x="571500" y="421481"/>
                </a:lnTo>
                <a:lnTo>
                  <a:pt x="540544" y="421481"/>
                </a:lnTo>
                <a:lnTo>
                  <a:pt x="540544" y="361950"/>
                </a:lnTo>
                <a:lnTo>
                  <a:pt x="511969" y="361950"/>
                </a:lnTo>
                <a:lnTo>
                  <a:pt x="511969" y="335756"/>
                </a:lnTo>
                <a:lnTo>
                  <a:pt x="459581" y="335756"/>
                </a:lnTo>
                <a:lnTo>
                  <a:pt x="459581" y="276225"/>
                </a:lnTo>
                <a:lnTo>
                  <a:pt x="447675" y="276225"/>
                </a:lnTo>
                <a:lnTo>
                  <a:pt x="447675" y="252412"/>
                </a:lnTo>
                <a:lnTo>
                  <a:pt x="400050" y="252412"/>
                </a:lnTo>
                <a:lnTo>
                  <a:pt x="400050" y="216693"/>
                </a:lnTo>
                <a:lnTo>
                  <a:pt x="328612" y="216693"/>
                </a:lnTo>
                <a:lnTo>
                  <a:pt x="328612" y="183356"/>
                </a:lnTo>
                <a:lnTo>
                  <a:pt x="307181" y="183356"/>
                </a:lnTo>
                <a:lnTo>
                  <a:pt x="307181" y="135731"/>
                </a:lnTo>
                <a:lnTo>
                  <a:pt x="285750" y="135731"/>
                </a:lnTo>
                <a:lnTo>
                  <a:pt x="285750" y="102393"/>
                </a:lnTo>
                <a:lnTo>
                  <a:pt x="245269" y="102393"/>
                </a:lnTo>
                <a:lnTo>
                  <a:pt x="245269" y="102393"/>
                </a:lnTo>
                <a:lnTo>
                  <a:pt x="245269" y="76200"/>
                </a:lnTo>
                <a:lnTo>
                  <a:pt x="145256" y="76200"/>
                </a:lnTo>
                <a:lnTo>
                  <a:pt x="145256" y="0"/>
                </a:lnTo>
                <a:lnTo>
                  <a:pt x="0" y="0"/>
                </a:lnTo>
              </a:path>
            </a:pathLst>
          </a:custGeom>
          <a:noFill/>
          <a:ln w="28575">
            <a:solidFill>
              <a:schemeClr val="accent3"/>
            </a:solidFill>
            <a:prstDash val="sysDash"/>
            <a:miter lim="800000"/>
            <a:headEnd/>
            <a:tailEnd/>
          </a:ln>
        </p:spPr>
        <p:txBody>
          <a:bodyPr rtlCol="0" anchor="ctr"/>
          <a:lstStyle/>
          <a:p>
            <a:pPr algn="ctr" eaLnBrk="0" fontAlgn="base" hangingPunct="0">
              <a:spcBef>
                <a:spcPct val="0"/>
              </a:spcBef>
              <a:spcAft>
                <a:spcPct val="0"/>
              </a:spcAft>
              <a:defRPr/>
            </a:pPr>
            <a:endParaRPr lang="en-US" b="1" dirty="0">
              <a:solidFill>
                <a:srgbClr val="FFFFFF"/>
              </a:solidFill>
              <a:latin typeface="Arial" panose="020B0604020202020204" pitchFamily="34" charset="0"/>
              <a:cs typeface="Arial" panose="020B0604020202020204" pitchFamily="34" charset="0"/>
            </a:endParaRPr>
          </a:p>
        </p:txBody>
      </p:sp>
      <p:sp>
        <p:nvSpPr>
          <p:cNvPr id="4110" name="TextBox 4109">
            <a:extLst>
              <a:ext uri="{FF2B5EF4-FFF2-40B4-BE49-F238E27FC236}">
                <a16:creationId xmlns:a16="http://schemas.microsoft.com/office/drawing/2014/main" id="{D0BC83E2-25C4-4D6B-BFF9-20D41AE33D50}"/>
              </a:ext>
            </a:extLst>
          </p:cNvPr>
          <p:cNvSpPr txBox="1"/>
          <p:nvPr/>
        </p:nvSpPr>
        <p:spPr bwMode="auto">
          <a:xfrm>
            <a:off x="9484519" y="3921427"/>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1" name="TextBox 4110">
            <a:extLst>
              <a:ext uri="{FF2B5EF4-FFF2-40B4-BE49-F238E27FC236}">
                <a16:creationId xmlns:a16="http://schemas.microsoft.com/office/drawing/2014/main" id="{772D14E6-65F8-437F-9AB5-ED4174295154}"/>
              </a:ext>
            </a:extLst>
          </p:cNvPr>
          <p:cNvSpPr txBox="1"/>
          <p:nvPr/>
        </p:nvSpPr>
        <p:spPr bwMode="auto">
          <a:xfrm>
            <a:off x="9549629" y="3921973"/>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2" name="TextBox 4111">
            <a:extLst>
              <a:ext uri="{FF2B5EF4-FFF2-40B4-BE49-F238E27FC236}">
                <a16:creationId xmlns:a16="http://schemas.microsoft.com/office/drawing/2014/main" id="{CCD16E25-7421-4F9F-8033-484BEC30BE06}"/>
              </a:ext>
            </a:extLst>
          </p:cNvPr>
          <p:cNvSpPr txBox="1"/>
          <p:nvPr/>
        </p:nvSpPr>
        <p:spPr bwMode="auto">
          <a:xfrm>
            <a:off x="9564200" y="3922593"/>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3" name="TextBox 4112">
            <a:extLst>
              <a:ext uri="{FF2B5EF4-FFF2-40B4-BE49-F238E27FC236}">
                <a16:creationId xmlns:a16="http://schemas.microsoft.com/office/drawing/2014/main" id="{FDC12F65-3A4A-4169-931F-969873390DE0}"/>
              </a:ext>
            </a:extLst>
          </p:cNvPr>
          <p:cNvSpPr txBox="1"/>
          <p:nvPr/>
        </p:nvSpPr>
        <p:spPr bwMode="auto">
          <a:xfrm>
            <a:off x="9709739" y="3923213"/>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4" name="TextBox 4113">
            <a:extLst>
              <a:ext uri="{FF2B5EF4-FFF2-40B4-BE49-F238E27FC236}">
                <a16:creationId xmlns:a16="http://schemas.microsoft.com/office/drawing/2014/main" id="{44E95417-5C32-4B6E-AB78-37F98843A45A}"/>
              </a:ext>
            </a:extLst>
          </p:cNvPr>
          <p:cNvSpPr txBox="1"/>
          <p:nvPr/>
        </p:nvSpPr>
        <p:spPr bwMode="auto">
          <a:xfrm>
            <a:off x="9826136" y="394414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5" name="TextBox 4114">
            <a:extLst>
              <a:ext uri="{FF2B5EF4-FFF2-40B4-BE49-F238E27FC236}">
                <a16:creationId xmlns:a16="http://schemas.microsoft.com/office/drawing/2014/main" id="{0AE93A46-11F5-4F4F-880C-C903791B0EA7}"/>
              </a:ext>
            </a:extLst>
          </p:cNvPr>
          <p:cNvSpPr txBox="1"/>
          <p:nvPr/>
        </p:nvSpPr>
        <p:spPr bwMode="auto">
          <a:xfrm>
            <a:off x="9920387"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6" name="TextBox 4115">
            <a:extLst>
              <a:ext uri="{FF2B5EF4-FFF2-40B4-BE49-F238E27FC236}">
                <a16:creationId xmlns:a16="http://schemas.microsoft.com/office/drawing/2014/main" id="{B5FC10B3-2C9E-42A7-BD21-541874864251}"/>
              </a:ext>
            </a:extLst>
          </p:cNvPr>
          <p:cNvSpPr txBox="1"/>
          <p:nvPr/>
        </p:nvSpPr>
        <p:spPr bwMode="auto">
          <a:xfrm>
            <a:off x="9953268"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7" name="TextBox 4116">
            <a:extLst>
              <a:ext uri="{FF2B5EF4-FFF2-40B4-BE49-F238E27FC236}">
                <a16:creationId xmlns:a16="http://schemas.microsoft.com/office/drawing/2014/main" id="{D845F91E-876E-4432-8532-AE7FDEDA9787}"/>
              </a:ext>
            </a:extLst>
          </p:cNvPr>
          <p:cNvSpPr txBox="1"/>
          <p:nvPr/>
        </p:nvSpPr>
        <p:spPr bwMode="auto">
          <a:xfrm>
            <a:off x="9969820"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8" name="TextBox 4117">
            <a:extLst>
              <a:ext uri="{FF2B5EF4-FFF2-40B4-BE49-F238E27FC236}">
                <a16:creationId xmlns:a16="http://schemas.microsoft.com/office/drawing/2014/main" id="{A6A4E6B9-6EA2-4EC3-8018-051BFEB57EA9}"/>
              </a:ext>
            </a:extLst>
          </p:cNvPr>
          <p:cNvSpPr txBox="1"/>
          <p:nvPr/>
        </p:nvSpPr>
        <p:spPr bwMode="auto">
          <a:xfrm>
            <a:off x="10028947"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19" name="TextBox 4118">
            <a:extLst>
              <a:ext uri="{FF2B5EF4-FFF2-40B4-BE49-F238E27FC236}">
                <a16:creationId xmlns:a16="http://schemas.microsoft.com/office/drawing/2014/main" id="{64C228F8-4587-4494-8337-B9B03233C987}"/>
              </a:ext>
            </a:extLst>
          </p:cNvPr>
          <p:cNvSpPr txBox="1"/>
          <p:nvPr/>
        </p:nvSpPr>
        <p:spPr bwMode="auto">
          <a:xfrm>
            <a:off x="10053735"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0" name="TextBox 4119">
            <a:extLst>
              <a:ext uri="{FF2B5EF4-FFF2-40B4-BE49-F238E27FC236}">
                <a16:creationId xmlns:a16="http://schemas.microsoft.com/office/drawing/2014/main" id="{88910057-F79A-44F4-B803-3DB64CD57961}"/>
              </a:ext>
            </a:extLst>
          </p:cNvPr>
          <p:cNvSpPr txBox="1"/>
          <p:nvPr/>
        </p:nvSpPr>
        <p:spPr bwMode="auto">
          <a:xfrm>
            <a:off x="10065926"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1" name="TextBox 4120">
            <a:extLst>
              <a:ext uri="{FF2B5EF4-FFF2-40B4-BE49-F238E27FC236}">
                <a16:creationId xmlns:a16="http://schemas.microsoft.com/office/drawing/2014/main" id="{EE28DAFA-7FA0-4D1F-81F5-647476057E6D}"/>
              </a:ext>
            </a:extLst>
          </p:cNvPr>
          <p:cNvSpPr txBox="1"/>
          <p:nvPr/>
        </p:nvSpPr>
        <p:spPr bwMode="auto">
          <a:xfrm>
            <a:off x="10110267"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2" name="TextBox 4121">
            <a:extLst>
              <a:ext uri="{FF2B5EF4-FFF2-40B4-BE49-F238E27FC236}">
                <a16:creationId xmlns:a16="http://schemas.microsoft.com/office/drawing/2014/main" id="{0170E56D-F3FD-4EF3-B036-FB25AE6926E8}"/>
              </a:ext>
            </a:extLst>
          </p:cNvPr>
          <p:cNvSpPr txBox="1"/>
          <p:nvPr/>
        </p:nvSpPr>
        <p:spPr bwMode="auto">
          <a:xfrm>
            <a:off x="10132461"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3" name="TextBox 4122">
            <a:extLst>
              <a:ext uri="{FF2B5EF4-FFF2-40B4-BE49-F238E27FC236}">
                <a16:creationId xmlns:a16="http://schemas.microsoft.com/office/drawing/2014/main" id="{89BE0016-95D4-449A-A3B2-9535D4AE42A4}"/>
              </a:ext>
            </a:extLst>
          </p:cNvPr>
          <p:cNvSpPr txBox="1"/>
          <p:nvPr/>
        </p:nvSpPr>
        <p:spPr bwMode="auto">
          <a:xfrm>
            <a:off x="10161320"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4" name="TextBox 4123">
            <a:extLst>
              <a:ext uri="{FF2B5EF4-FFF2-40B4-BE49-F238E27FC236}">
                <a16:creationId xmlns:a16="http://schemas.microsoft.com/office/drawing/2014/main" id="{02070CE0-ED5E-45E3-8A9B-265F7723F3DC}"/>
              </a:ext>
            </a:extLst>
          </p:cNvPr>
          <p:cNvSpPr txBox="1"/>
          <p:nvPr/>
        </p:nvSpPr>
        <p:spPr bwMode="auto">
          <a:xfrm>
            <a:off x="10188774"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5" name="TextBox 4124">
            <a:extLst>
              <a:ext uri="{FF2B5EF4-FFF2-40B4-BE49-F238E27FC236}">
                <a16:creationId xmlns:a16="http://schemas.microsoft.com/office/drawing/2014/main" id="{0FCA6E45-076A-4A71-AABC-460119CE754A}"/>
              </a:ext>
            </a:extLst>
          </p:cNvPr>
          <p:cNvSpPr txBox="1"/>
          <p:nvPr/>
        </p:nvSpPr>
        <p:spPr bwMode="auto">
          <a:xfrm>
            <a:off x="10201193"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6" name="TextBox 4125">
            <a:extLst>
              <a:ext uri="{FF2B5EF4-FFF2-40B4-BE49-F238E27FC236}">
                <a16:creationId xmlns:a16="http://schemas.microsoft.com/office/drawing/2014/main" id="{17365141-A4FB-4E8D-B63D-B5BA60F329A5}"/>
              </a:ext>
            </a:extLst>
          </p:cNvPr>
          <p:cNvSpPr txBox="1"/>
          <p:nvPr/>
        </p:nvSpPr>
        <p:spPr bwMode="auto">
          <a:xfrm>
            <a:off x="10271206"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4127" name="TextBox 4126">
            <a:extLst>
              <a:ext uri="{FF2B5EF4-FFF2-40B4-BE49-F238E27FC236}">
                <a16:creationId xmlns:a16="http://schemas.microsoft.com/office/drawing/2014/main" id="{7CE4B7CF-12B1-448E-9111-D957E0A31ED0}"/>
              </a:ext>
            </a:extLst>
          </p:cNvPr>
          <p:cNvSpPr txBox="1"/>
          <p:nvPr/>
        </p:nvSpPr>
        <p:spPr bwMode="auto">
          <a:xfrm>
            <a:off x="10295049"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64" name="TextBox 63">
            <a:extLst>
              <a:ext uri="{FF2B5EF4-FFF2-40B4-BE49-F238E27FC236}">
                <a16:creationId xmlns:a16="http://schemas.microsoft.com/office/drawing/2014/main" id="{CEFCD2B1-B1F1-4B2D-992F-A773E135B93E}"/>
              </a:ext>
            </a:extLst>
          </p:cNvPr>
          <p:cNvSpPr txBox="1"/>
          <p:nvPr/>
        </p:nvSpPr>
        <p:spPr bwMode="auto">
          <a:xfrm>
            <a:off x="10338340"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9AD43788-3642-4914-B16A-14C1D794C160}"/>
              </a:ext>
            </a:extLst>
          </p:cNvPr>
          <p:cNvSpPr txBox="1"/>
          <p:nvPr/>
        </p:nvSpPr>
        <p:spPr bwMode="auto">
          <a:xfrm>
            <a:off x="10374560"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81A4C42D-A7C6-4FD1-830A-78EFFA53763B}"/>
              </a:ext>
            </a:extLst>
          </p:cNvPr>
          <p:cNvSpPr txBox="1"/>
          <p:nvPr/>
        </p:nvSpPr>
        <p:spPr bwMode="auto">
          <a:xfrm>
            <a:off x="10404875"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70" name="TextBox 69">
            <a:extLst>
              <a:ext uri="{FF2B5EF4-FFF2-40B4-BE49-F238E27FC236}">
                <a16:creationId xmlns:a16="http://schemas.microsoft.com/office/drawing/2014/main" id="{2BD0F687-B6EE-45DD-9609-CF508439C688}"/>
              </a:ext>
            </a:extLst>
          </p:cNvPr>
          <p:cNvSpPr txBox="1"/>
          <p:nvPr/>
        </p:nvSpPr>
        <p:spPr bwMode="auto">
          <a:xfrm>
            <a:off x="10418241" y="394853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E96C9DE7-8855-4092-96B0-F7D7D3329DBF}"/>
              </a:ext>
            </a:extLst>
          </p:cNvPr>
          <p:cNvSpPr txBox="1"/>
          <p:nvPr/>
        </p:nvSpPr>
        <p:spPr bwMode="auto">
          <a:xfrm>
            <a:off x="10497912" y="4016528"/>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2B7F5C3C-55A6-41C1-A2C0-C424D9655BA9}"/>
              </a:ext>
            </a:extLst>
          </p:cNvPr>
          <p:cNvSpPr txBox="1"/>
          <p:nvPr/>
        </p:nvSpPr>
        <p:spPr bwMode="auto">
          <a:xfrm>
            <a:off x="10516005" y="4016527"/>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017461C5-D1E4-407C-B0E6-2D026E8C1AF9}"/>
              </a:ext>
            </a:extLst>
          </p:cNvPr>
          <p:cNvSpPr txBox="1"/>
          <p:nvPr/>
        </p:nvSpPr>
        <p:spPr bwMode="auto">
          <a:xfrm>
            <a:off x="10703791" y="4016527"/>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2E570DC9-5BDB-4E59-9EC9-24AB4D074CA3}"/>
              </a:ext>
            </a:extLst>
          </p:cNvPr>
          <p:cNvSpPr txBox="1"/>
          <p:nvPr/>
        </p:nvSpPr>
        <p:spPr bwMode="auto">
          <a:xfrm>
            <a:off x="10530382" y="4016526"/>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FD46586B-96FE-4F34-BCF5-CA1B6C899FD4}"/>
              </a:ext>
            </a:extLst>
          </p:cNvPr>
          <p:cNvSpPr txBox="1"/>
          <p:nvPr/>
        </p:nvSpPr>
        <p:spPr bwMode="auto">
          <a:xfrm>
            <a:off x="10557163" y="4016526"/>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82" name="TextBox 81">
            <a:extLst>
              <a:ext uri="{FF2B5EF4-FFF2-40B4-BE49-F238E27FC236}">
                <a16:creationId xmlns:a16="http://schemas.microsoft.com/office/drawing/2014/main" id="{81EA466C-B603-4366-B8A2-F79248869A05}"/>
              </a:ext>
            </a:extLst>
          </p:cNvPr>
          <p:cNvSpPr txBox="1"/>
          <p:nvPr/>
        </p:nvSpPr>
        <p:spPr bwMode="auto">
          <a:xfrm>
            <a:off x="10573926" y="4016527"/>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3874F3C2-EE00-4D68-B572-28B77C36ACA6}"/>
              </a:ext>
            </a:extLst>
          </p:cNvPr>
          <p:cNvSpPr txBox="1"/>
          <p:nvPr/>
        </p:nvSpPr>
        <p:spPr bwMode="auto">
          <a:xfrm>
            <a:off x="10635059" y="4016527"/>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86" name="TextBox 85">
            <a:extLst>
              <a:ext uri="{FF2B5EF4-FFF2-40B4-BE49-F238E27FC236}">
                <a16:creationId xmlns:a16="http://schemas.microsoft.com/office/drawing/2014/main" id="{61C6C8C7-CEBA-4178-B0F9-B4CDA9C178CF}"/>
              </a:ext>
            </a:extLst>
          </p:cNvPr>
          <p:cNvSpPr txBox="1"/>
          <p:nvPr/>
        </p:nvSpPr>
        <p:spPr bwMode="auto">
          <a:xfrm>
            <a:off x="10615302" y="4016527"/>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015873"/>
                </a:solidFill>
                <a:latin typeface="Calibri" panose="020F0502020204030204" pitchFamily="34" charset="0"/>
                <a:cs typeface="Arial" panose="020B0604020202020204" pitchFamily="34" charset="0"/>
              </a:rPr>
              <a:t>+</a:t>
            </a:r>
            <a:endParaRPr lang="en-US" sz="1200" dirty="0">
              <a:solidFill>
                <a:srgbClr val="015873"/>
              </a:solidFill>
              <a:latin typeface="Calibri" panose="020F0502020204030204" pitchFamily="34" charset="0"/>
              <a:cs typeface="Arial" panose="020B0604020202020204" pitchFamily="34" charset="0"/>
            </a:endParaRPr>
          </a:p>
        </p:txBody>
      </p:sp>
      <p:sp>
        <p:nvSpPr>
          <p:cNvPr id="87" name="TextBox 86">
            <a:extLst>
              <a:ext uri="{FF2B5EF4-FFF2-40B4-BE49-F238E27FC236}">
                <a16:creationId xmlns:a16="http://schemas.microsoft.com/office/drawing/2014/main" id="{2973C375-85AB-4F0B-AA95-15D598F857C2}"/>
              </a:ext>
            </a:extLst>
          </p:cNvPr>
          <p:cNvSpPr txBox="1"/>
          <p:nvPr/>
        </p:nvSpPr>
        <p:spPr bwMode="auto">
          <a:xfrm>
            <a:off x="9388352" y="4289544"/>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88" name="TextBox 87">
            <a:extLst>
              <a:ext uri="{FF2B5EF4-FFF2-40B4-BE49-F238E27FC236}">
                <a16:creationId xmlns:a16="http://schemas.microsoft.com/office/drawing/2014/main" id="{5CE03D31-7CFA-488F-88DE-AEE43BA4DD62}"/>
              </a:ext>
            </a:extLst>
          </p:cNvPr>
          <p:cNvSpPr txBox="1"/>
          <p:nvPr/>
        </p:nvSpPr>
        <p:spPr bwMode="auto">
          <a:xfrm>
            <a:off x="9054166" y="4292269"/>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89" name="TextBox 88">
            <a:extLst>
              <a:ext uri="{FF2B5EF4-FFF2-40B4-BE49-F238E27FC236}">
                <a16:creationId xmlns:a16="http://schemas.microsoft.com/office/drawing/2014/main" id="{EF2EEB54-ACE1-4260-AC79-96007B089A81}"/>
              </a:ext>
            </a:extLst>
          </p:cNvPr>
          <p:cNvSpPr txBox="1"/>
          <p:nvPr/>
        </p:nvSpPr>
        <p:spPr bwMode="auto">
          <a:xfrm>
            <a:off x="9678205" y="4323452"/>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91" name="TextBox 90">
            <a:extLst>
              <a:ext uri="{FF2B5EF4-FFF2-40B4-BE49-F238E27FC236}">
                <a16:creationId xmlns:a16="http://schemas.microsoft.com/office/drawing/2014/main" id="{1A9D6009-D50D-44EA-9A88-F7814FBCE72A}"/>
              </a:ext>
            </a:extLst>
          </p:cNvPr>
          <p:cNvSpPr txBox="1"/>
          <p:nvPr/>
        </p:nvSpPr>
        <p:spPr bwMode="auto">
          <a:xfrm>
            <a:off x="9468503" y="4324072"/>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0D54A5D7-8222-4F12-A3DF-61478251F50D}"/>
              </a:ext>
            </a:extLst>
          </p:cNvPr>
          <p:cNvSpPr txBox="1"/>
          <p:nvPr/>
        </p:nvSpPr>
        <p:spPr bwMode="auto">
          <a:xfrm>
            <a:off x="9532511"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95" name="TextBox 94">
            <a:extLst>
              <a:ext uri="{FF2B5EF4-FFF2-40B4-BE49-F238E27FC236}">
                <a16:creationId xmlns:a16="http://schemas.microsoft.com/office/drawing/2014/main" id="{51A89039-DF45-49CB-A9CD-4ACA3D6567DB}"/>
              </a:ext>
            </a:extLst>
          </p:cNvPr>
          <p:cNvSpPr txBox="1"/>
          <p:nvPr/>
        </p:nvSpPr>
        <p:spPr bwMode="auto">
          <a:xfrm>
            <a:off x="9725371"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97" name="TextBox 96">
            <a:extLst>
              <a:ext uri="{FF2B5EF4-FFF2-40B4-BE49-F238E27FC236}">
                <a16:creationId xmlns:a16="http://schemas.microsoft.com/office/drawing/2014/main" id="{D539FA6F-2920-4750-96FB-F1D6AF43BAE3}"/>
              </a:ext>
            </a:extLst>
          </p:cNvPr>
          <p:cNvSpPr txBox="1"/>
          <p:nvPr/>
        </p:nvSpPr>
        <p:spPr bwMode="auto">
          <a:xfrm>
            <a:off x="9748664"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99" name="TextBox 98">
            <a:extLst>
              <a:ext uri="{FF2B5EF4-FFF2-40B4-BE49-F238E27FC236}">
                <a16:creationId xmlns:a16="http://schemas.microsoft.com/office/drawing/2014/main" id="{6946BC3B-D5E6-48DC-854B-E2EC9961DD67}"/>
              </a:ext>
            </a:extLst>
          </p:cNvPr>
          <p:cNvSpPr txBox="1"/>
          <p:nvPr/>
        </p:nvSpPr>
        <p:spPr bwMode="auto">
          <a:xfrm>
            <a:off x="9890193" y="4323676"/>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00CFAE76-F54A-439F-9F52-D064A3DB69DD}"/>
              </a:ext>
            </a:extLst>
          </p:cNvPr>
          <p:cNvSpPr txBox="1"/>
          <p:nvPr/>
        </p:nvSpPr>
        <p:spPr bwMode="auto">
          <a:xfrm>
            <a:off x="9965452" y="4323676"/>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1E607292-62E5-4AC7-A2FA-E62F39C0C487}"/>
              </a:ext>
            </a:extLst>
          </p:cNvPr>
          <p:cNvSpPr txBox="1"/>
          <p:nvPr/>
        </p:nvSpPr>
        <p:spPr bwMode="auto">
          <a:xfrm>
            <a:off x="9992569" y="4321313"/>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05" name="TextBox 104">
            <a:extLst>
              <a:ext uri="{FF2B5EF4-FFF2-40B4-BE49-F238E27FC236}">
                <a16:creationId xmlns:a16="http://schemas.microsoft.com/office/drawing/2014/main" id="{7357D2BE-D8CF-4BFD-965A-8A59034F1FB9}"/>
              </a:ext>
            </a:extLst>
          </p:cNvPr>
          <p:cNvSpPr txBox="1"/>
          <p:nvPr/>
        </p:nvSpPr>
        <p:spPr bwMode="auto">
          <a:xfrm>
            <a:off x="10065925"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07" name="TextBox 106">
            <a:extLst>
              <a:ext uri="{FF2B5EF4-FFF2-40B4-BE49-F238E27FC236}">
                <a16:creationId xmlns:a16="http://schemas.microsoft.com/office/drawing/2014/main" id="{91BF921C-0493-404E-9A62-D91F2AF4A850}"/>
              </a:ext>
            </a:extLst>
          </p:cNvPr>
          <p:cNvSpPr txBox="1"/>
          <p:nvPr/>
        </p:nvSpPr>
        <p:spPr bwMode="auto">
          <a:xfrm>
            <a:off x="10088073"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09A58489-3029-47EF-829D-34954CAD071F}"/>
              </a:ext>
            </a:extLst>
          </p:cNvPr>
          <p:cNvSpPr txBox="1"/>
          <p:nvPr/>
        </p:nvSpPr>
        <p:spPr bwMode="auto">
          <a:xfrm>
            <a:off x="10163095"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11" name="TextBox 110">
            <a:extLst>
              <a:ext uri="{FF2B5EF4-FFF2-40B4-BE49-F238E27FC236}">
                <a16:creationId xmlns:a16="http://schemas.microsoft.com/office/drawing/2014/main" id="{0F359BFB-F1ED-4E28-AD4E-BD6D4950DD22}"/>
              </a:ext>
            </a:extLst>
          </p:cNvPr>
          <p:cNvSpPr txBox="1"/>
          <p:nvPr/>
        </p:nvSpPr>
        <p:spPr bwMode="auto">
          <a:xfrm>
            <a:off x="10196114"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13" name="TextBox 112">
            <a:extLst>
              <a:ext uri="{FF2B5EF4-FFF2-40B4-BE49-F238E27FC236}">
                <a16:creationId xmlns:a16="http://schemas.microsoft.com/office/drawing/2014/main" id="{686FEDAB-0053-47B1-BAFF-9F2953511CA8}"/>
              </a:ext>
            </a:extLst>
          </p:cNvPr>
          <p:cNvSpPr txBox="1"/>
          <p:nvPr/>
        </p:nvSpPr>
        <p:spPr bwMode="auto">
          <a:xfrm>
            <a:off x="10225486"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15" name="TextBox 114">
            <a:extLst>
              <a:ext uri="{FF2B5EF4-FFF2-40B4-BE49-F238E27FC236}">
                <a16:creationId xmlns:a16="http://schemas.microsoft.com/office/drawing/2014/main" id="{811947E8-68E7-4109-8497-2D8D3BAAB7E3}"/>
              </a:ext>
            </a:extLst>
          </p:cNvPr>
          <p:cNvSpPr txBox="1"/>
          <p:nvPr/>
        </p:nvSpPr>
        <p:spPr bwMode="auto">
          <a:xfrm>
            <a:off x="10282034" y="4323675"/>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17" name="TextBox 116">
            <a:extLst>
              <a:ext uri="{FF2B5EF4-FFF2-40B4-BE49-F238E27FC236}">
                <a16:creationId xmlns:a16="http://schemas.microsoft.com/office/drawing/2014/main" id="{C359BD6C-4E14-4B8A-AE27-C21973D2FAD8}"/>
              </a:ext>
            </a:extLst>
          </p:cNvPr>
          <p:cNvSpPr txBox="1"/>
          <p:nvPr/>
        </p:nvSpPr>
        <p:spPr bwMode="auto">
          <a:xfrm>
            <a:off x="10353365" y="432296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19" name="TextBox 118">
            <a:extLst>
              <a:ext uri="{FF2B5EF4-FFF2-40B4-BE49-F238E27FC236}">
                <a16:creationId xmlns:a16="http://schemas.microsoft.com/office/drawing/2014/main" id="{82F17EF2-7327-4F15-9A02-D98A263442AB}"/>
              </a:ext>
            </a:extLst>
          </p:cNvPr>
          <p:cNvSpPr txBox="1"/>
          <p:nvPr/>
        </p:nvSpPr>
        <p:spPr bwMode="auto">
          <a:xfrm>
            <a:off x="10411239"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21" name="TextBox 120">
            <a:extLst>
              <a:ext uri="{FF2B5EF4-FFF2-40B4-BE49-F238E27FC236}">
                <a16:creationId xmlns:a16="http://schemas.microsoft.com/office/drawing/2014/main" id="{66EDE2C4-BD88-4763-8255-76859D72F70B}"/>
              </a:ext>
            </a:extLst>
          </p:cNvPr>
          <p:cNvSpPr txBox="1"/>
          <p:nvPr/>
        </p:nvSpPr>
        <p:spPr bwMode="auto">
          <a:xfrm>
            <a:off x="10480888"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23" name="TextBox 122">
            <a:extLst>
              <a:ext uri="{FF2B5EF4-FFF2-40B4-BE49-F238E27FC236}">
                <a16:creationId xmlns:a16="http://schemas.microsoft.com/office/drawing/2014/main" id="{F52146C1-1FD7-4D21-8A96-D2E783D39AAB}"/>
              </a:ext>
            </a:extLst>
          </p:cNvPr>
          <p:cNvSpPr txBox="1"/>
          <p:nvPr/>
        </p:nvSpPr>
        <p:spPr bwMode="auto">
          <a:xfrm>
            <a:off x="10519861"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25" name="TextBox 124">
            <a:extLst>
              <a:ext uri="{FF2B5EF4-FFF2-40B4-BE49-F238E27FC236}">
                <a16:creationId xmlns:a16="http://schemas.microsoft.com/office/drawing/2014/main" id="{0163C92D-9F93-476F-B06C-836C7DAE3C4E}"/>
              </a:ext>
            </a:extLst>
          </p:cNvPr>
          <p:cNvSpPr txBox="1"/>
          <p:nvPr/>
        </p:nvSpPr>
        <p:spPr bwMode="auto">
          <a:xfrm>
            <a:off x="10552768"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27" name="TextBox 126">
            <a:extLst>
              <a:ext uri="{FF2B5EF4-FFF2-40B4-BE49-F238E27FC236}">
                <a16:creationId xmlns:a16="http://schemas.microsoft.com/office/drawing/2014/main" id="{C889EA12-B351-4F39-A38E-28D390B99441}"/>
              </a:ext>
            </a:extLst>
          </p:cNvPr>
          <p:cNvSpPr txBox="1"/>
          <p:nvPr/>
        </p:nvSpPr>
        <p:spPr bwMode="auto">
          <a:xfrm>
            <a:off x="10702109"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29" name="TextBox 128">
            <a:extLst>
              <a:ext uri="{FF2B5EF4-FFF2-40B4-BE49-F238E27FC236}">
                <a16:creationId xmlns:a16="http://schemas.microsoft.com/office/drawing/2014/main" id="{69219412-CA0D-49EC-869E-63567A6F6D8B}"/>
              </a:ext>
            </a:extLst>
          </p:cNvPr>
          <p:cNvSpPr txBox="1"/>
          <p:nvPr/>
        </p:nvSpPr>
        <p:spPr bwMode="auto">
          <a:xfrm>
            <a:off x="10583622"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31" name="TextBox 130">
            <a:extLst>
              <a:ext uri="{FF2B5EF4-FFF2-40B4-BE49-F238E27FC236}">
                <a16:creationId xmlns:a16="http://schemas.microsoft.com/office/drawing/2014/main" id="{E8F25C0D-E662-4B45-A5E3-BEDCD550612B}"/>
              </a:ext>
            </a:extLst>
          </p:cNvPr>
          <p:cNvSpPr txBox="1"/>
          <p:nvPr/>
        </p:nvSpPr>
        <p:spPr bwMode="auto">
          <a:xfrm>
            <a:off x="10634099"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33" name="TextBox 132">
            <a:extLst>
              <a:ext uri="{FF2B5EF4-FFF2-40B4-BE49-F238E27FC236}">
                <a16:creationId xmlns:a16="http://schemas.microsoft.com/office/drawing/2014/main" id="{E3F38F9A-80AD-4D27-9CF1-DB1C21517082}"/>
              </a:ext>
            </a:extLst>
          </p:cNvPr>
          <p:cNvSpPr txBox="1"/>
          <p:nvPr/>
        </p:nvSpPr>
        <p:spPr bwMode="auto">
          <a:xfrm>
            <a:off x="10657943"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
        <p:nvSpPr>
          <p:cNvPr id="135" name="TextBox 134">
            <a:extLst>
              <a:ext uri="{FF2B5EF4-FFF2-40B4-BE49-F238E27FC236}">
                <a16:creationId xmlns:a16="http://schemas.microsoft.com/office/drawing/2014/main" id="{53F31C15-3154-4840-B6F4-3BFF69FAB1BF}"/>
              </a:ext>
            </a:extLst>
          </p:cNvPr>
          <p:cNvSpPr txBox="1"/>
          <p:nvPr/>
        </p:nvSpPr>
        <p:spPr bwMode="auto">
          <a:xfrm>
            <a:off x="10679817" y="4328840"/>
            <a:ext cx="2619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200" b="1" dirty="0">
                <a:solidFill>
                  <a:srgbClr val="E1471D"/>
                </a:solidFill>
                <a:latin typeface="Calibri" panose="020F0502020204030204" pitchFamily="34" charset="0"/>
                <a:cs typeface="Arial" panose="020B0604020202020204" pitchFamily="34" charset="0"/>
              </a:rPr>
              <a:t>+</a:t>
            </a:r>
            <a:endParaRPr lang="en-US" sz="1200" dirty="0">
              <a:solidFill>
                <a:srgbClr val="E1471D"/>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8770737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2803-AA99-4CA4-93C2-E7DD1AFDBDBF}"/>
              </a:ext>
            </a:extLst>
          </p:cNvPr>
          <p:cNvSpPr>
            <a:spLocks noGrp="1"/>
          </p:cNvSpPr>
          <p:nvPr>
            <p:ph type="title"/>
          </p:nvPr>
        </p:nvSpPr>
        <p:spPr/>
        <p:txBody>
          <a:bodyPr/>
          <a:lstStyle/>
          <a:p>
            <a:r>
              <a:rPr lang="en-US" dirty="0"/>
              <a:t>COVACTA: Tocilizumab vs Placebo </a:t>
            </a:r>
            <a:br>
              <a:rPr lang="en-US" dirty="0"/>
            </a:br>
            <a:r>
              <a:rPr lang="en-US" dirty="0"/>
              <a:t>for Severe COVID-19 Pneumonia </a:t>
            </a:r>
          </a:p>
        </p:txBody>
      </p:sp>
      <p:sp>
        <p:nvSpPr>
          <p:cNvPr id="3" name="Content Placeholder 2">
            <a:extLst>
              <a:ext uri="{FF2B5EF4-FFF2-40B4-BE49-F238E27FC236}">
                <a16:creationId xmlns:a16="http://schemas.microsoft.com/office/drawing/2014/main" id="{F50D710D-883B-40D7-AAC0-0BAAAF0C1C04}"/>
              </a:ext>
            </a:extLst>
          </p:cNvPr>
          <p:cNvSpPr>
            <a:spLocks noGrp="1"/>
          </p:cNvSpPr>
          <p:nvPr>
            <p:ph sz="half" idx="1"/>
          </p:nvPr>
        </p:nvSpPr>
        <p:spPr>
          <a:xfrm>
            <a:off x="601820" y="1510730"/>
            <a:ext cx="5309278" cy="750745"/>
          </a:xfrm>
        </p:spPr>
        <p:txBody>
          <a:bodyPr/>
          <a:lstStyle/>
          <a:p>
            <a:r>
              <a:rPr lang="en-US" sz="2200" dirty="0"/>
              <a:t>International, randomized, double-blind, placebo-controlled phase III trial</a:t>
            </a:r>
          </a:p>
        </p:txBody>
      </p:sp>
      <p:sp>
        <p:nvSpPr>
          <p:cNvPr id="8" name="Content Placeholder 7">
            <a:extLst>
              <a:ext uri="{FF2B5EF4-FFF2-40B4-BE49-F238E27FC236}">
                <a16:creationId xmlns:a16="http://schemas.microsoft.com/office/drawing/2014/main" id="{B195A0AC-B132-46D8-8726-D3E41D953773}"/>
              </a:ext>
            </a:extLst>
          </p:cNvPr>
          <p:cNvSpPr>
            <a:spLocks noGrp="1"/>
          </p:cNvSpPr>
          <p:nvPr>
            <p:ph sz="half" idx="2"/>
          </p:nvPr>
        </p:nvSpPr>
        <p:spPr>
          <a:xfrm>
            <a:off x="6252634" y="1510730"/>
            <a:ext cx="5337546" cy="4679462"/>
          </a:xfrm>
        </p:spPr>
        <p:txBody>
          <a:bodyPr/>
          <a:lstStyle/>
          <a:p>
            <a:r>
              <a:rPr lang="en-US" sz="2200" dirty="0"/>
              <a:t>Primary endpoint </a:t>
            </a:r>
            <a:r>
              <a:rPr lang="en-US" sz="2200" b="1" dirty="0"/>
              <a:t>not met</a:t>
            </a:r>
            <a:r>
              <a:rPr lang="en-US" sz="2200" dirty="0"/>
              <a:t>: clinical status at Day 28 statistically similar between groups</a:t>
            </a:r>
          </a:p>
          <a:p>
            <a:pPr lvl="1"/>
            <a:r>
              <a:rPr lang="en-US" sz="2000" dirty="0"/>
              <a:t>Difference: -1.0 (95% CI: -2.5 to 0; </a:t>
            </a:r>
            <a:r>
              <a:rPr lang="en-US" sz="2000" i="1" dirty="0"/>
              <a:t>P</a:t>
            </a:r>
            <a:r>
              <a:rPr lang="en-US" sz="2000" dirty="0"/>
              <a:t> = .31)</a:t>
            </a:r>
          </a:p>
          <a:p>
            <a:r>
              <a:rPr lang="en-US" sz="2200" dirty="0"/>
              <a:t>Other Day 28 endpoints with tocilizumab vs placebo</a:t>
            </a:r>
          </a:p>
          <a:p>
            <a:pPr lvl="1"/>
            <a:r>
              <a:rPr lang="en-US" sz="2000" dirty="0"/>
              <a:t>Deaths: 19.7% vs 19.4% (</a:t>
            </a:r>
            <a:r>
              <a:rPr lang="en-US" sz="2000" i="1" dirty="0"/>
              <a:t>P</a:t>
            </a:r>
            <a:r>
              <a:rPr lang="en-US" sz="2000" dirty="0"/>
              <a:t> = .94) </a:t>
            </a:r>
          </a:p>
          <a:p>
            <a:pPr lvl="1"/>
            <a:r>
              <a:rPr lang="en-US" sz="2000" dirty="0"/>
              <a:t>Infections: 38.3% vs 40.6%</a:t>
            </a:r>
          </a:p>
          <a:p>
            <a:pPr lvl="1"/>
            <a:r>
              <a:rPr lang="en-US" sz="2000" dirty="0"/>
              <a:t>Serious infections: 21.0% vs 25.9%</a:t>
            </a:r>
          </a:p>
          <a:p>
            <a:r>
              <a:rPr lang="en-US" sz="2200" dirty="0"/>
              <a:t>No tocilizumab-associated safety concerns observed</a:t>
            </a:r>
          </a:p>
        </p:txBody>
      </p:sp>
      <p:grpSp>
        <p:nvGrpSpPr>
          <p:cNvPr id="4" name="Group 1">
            <a:extLst>
              <a:ext uri="{FF2B5EF4-FFF2-40B4-BE49-F238E27FC236}">
                <a16:creationId xmlns:a16="http://schemas.microsoft.com/office/drawing/2014/main" id="{E7E79E37-5B43-4219-83C6-099BA42D6500}"/>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93A04B10-3BBD-4F7D-88AE-C7BA1EDF629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10959BAD-9467-4061-B814-6623F5F5AF6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7" name="Text Box 15">
            <a:extLst>
              <a:ext uri="{FF2B5EF4-FFF2-40B4-BE49-F238E27FC236}">
                <a16:creationId xmlns:a16="http://schemas.microsoft.com/office/drawing/2014/main" id="{C416E9A2-B3EB-41A5-9FE6-4FD0D9C94A69}"/>
              </a:ext>
            </a:extLst>
          </p:cNvPr>
          <p:cNvSpPr txBox="1">
            <a:spLocks noChangeArrowheads="1"/>
          </p:cNvSpPr>
          <p:nvPr/>
        </p:nvSpPr>
        <p:spPr bwMode="auto">
          <a:xfrm>
            <a:off x="412751" y="6368595"/>
            <a:ext cx="7880794"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Rosas. NEJM. 2021;384:1503. NCT04320615.</a:t>
            </a:r>
          </a:p>
        </p:txBody>
      </p:sp>
      <p:sp>
        <p:nvSpPr>
          <p:cNvPr id="10" name="Text Box 45">
            <a:extLst>
              <a:ext uri="{FF2B5EF4-FFF2-40B4-BE49-F238E27FC236}">
                <a16:creationId xmlns:a16="http://schemas.microsoft.com/office/drawing/2014/main" id="{BC623D20-47AE-447B-994D-FBCE52B09B9A}"/>
              </a:ext>
            </a:extLst>
          </p:cNvPr>
          <p:cNvSpPr txBox="1">
            <a:spLocks noChangeArrowheads="1"/>
          </p:cNvSpPr>
          <p:nvPr/>
        </p:nvSpPr>
        <p:spPr bwMode="auto">
          <a:xfrm>
            <a:off x="384370" y="2739318"/>
            <a:ext cx="2375874"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Adult patients hospitalized with severe COVID-19 pneumonia</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(N = 438) </a:t>
            </a:r>
          </a:p>
        </p:txBody>
      </p:sp>
      <p:sp>
        <p:nvSpPr>
          <p:cNvPr id="12" name="Rectangle 49">
            <a:extLst>
              <a:ext uri="{FF2B5EF4-FFF2-40B4-BE49-F238E27FC236}">
                <a16:creationId xmlns:a16="http://schemas.microsoft.com/office/drawing/2014/main" id="{BE968AF6-8C91-43C8-B586-9C918BA6FB86}"/>
              </a:ext>
            </a:extLst>
          </p:cNvPr>
          <p:cNvSpPr>
            <a:spLocks noChangeArrowheads="1"/>
          </p:cNvSpPr>
          <p:nvPr/>
        </p:nvSpPr>
        <p:spPr bwMode="auto">
          <a:xfrm>
            <a:off x="3114137" y="2582148"/>
            <a:ext cx="2926080" cy="8340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b="1" dirty="0">
                <a:solidFill>
                  <a:srgbClr val="FFFFFF"/>
                </a:solidFill>
                <a:latin typeface="Calibri" panose="020F0502020204030204" pitchFamily="34" charset="0"/>
                <a:cs typeface="Arial" panose="020B0604020202020204" pitchFamily="34" charset="0"/>
              </a:rPr>
              <a:t>Tocilizumab IV + SoC</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FFFFFF"/>
                </a:solidFill>
                <a:latin typeface="Calibri" panose="020F0502020204030204" pitchFamily="34" charset="0"/>
                <a:cs typeface="Arial" panose="020B0604020202020204" pitchFamily="34" charset="0"/>
              </a:rPr>
              <a:t>(n = 294)</a:t>
            </a:r>
          </a:p>
        </p:txBody>
      </p:sp>
      <p:sp>
        <p:nvSpPr>
          <p:cNvPr id="14" name="Rectangle 50">
            <a:extLst>
              <a:ext uri="{FF2B5EF4-FFF2-40B4-BE49-F238E27FC236}">
                <a16:creationId xmlns:a16="http://schemas.microsoft.com/office/drawing/2014/main" id="{268BB3F7-058F-4E36-AE83-5602D50DE1D0}"/>
              </a:ext>
            </a:extLst>
          </p:cNvPr>
          <p:cNvSpPr>
            <a:spLocks noChangeArrowheads="1"/>
          </p:cNvSpPr>
          <p:nvPr/>
        </p:nvSpPr>
        <p:spPr bwMode="auto">
          <a:xfrm>
            <a:off x="3114137" y="3531335"/>
            <a:ext cx="292608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b="1" dirty="0">
                <a:solidFill>
                  <a:srgbClr val="FFFFFF"/>
                </a:solidFill>
                <a:latin typeface="Calibri" panose="020F0502020204030204" pitchFamily="34" charset="0"/>
                <a:cs typeface="Arial" panose="020B0604020202020204" pitchFamily="34" charset="0"/>
              </a:rPr>
              <a:t>Placebo + SoC</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FFFFFF"/>
                </a:solidFill>
                <a:latin typeface="Calibri" panose="020F0502020204030204" pitchFamily="34" charset="0"/>
                <a:cs typeface="Arial" panose="020B0604020202020204" pitchFamily="34" charset="0"/>
              </a:rPr>
              <a:t>(n = 144)</a:t>
            </a:r>
          </a:p>
        </p:txBody>
      </p:sp>
      <p:sp>
        <p:nvSpPr>
          <p:cNvPr id="16" name="Line 53">
            <a:extLst>
              <a:ext uri="{FF2B5EF4-FFF2-40B4-BE49-F238E27FC236}">
                <a16:creationId xmlns:a16="http://schemas.microsoft.com/office/drawing/2014/main" id="{75E140FC-E794-48A3-B1F8-21E817F84B38}"/>
              </a:ext>
            </a:extLst>
          </p:cNvPr>
          <p:cNvSpPr>
            <a:spLocks noChangeShapeType="1"/>
          </p:cNvSpPr>
          <p:nvPr/>
        </p:nvSpPr>
        <p:spPr bwMode="auto">
          <a:xfrm>
            <a:off x="2574207" y="3531335"/>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defRPr/>
            </a:pPr>
            <a:endParaRPr lang="en-US" b="1" dirty="0">
              <a:solidFill>
                <a:srgbClr val="000000"/>
              </a:solidFill>
              <a:latin typeface="Calibri" panose="020F0502020204030204" pitchFamily="34" charset="0"/>
              <a:cs typeface="Arial" panose="020B0604020202020204" pitchFamily="34" charset="0"/>
            </a:endParaRPr>
          </a:p>
        </p:txBody>
      </p:sp>
      <p:sp>
        <p:nvSpPr>
          <p:cNvPr id="18" name="Line 54">
            <a:extLst>
              <a:ext uri="{FF2B5EF4-FFF2-40B4-BE49-F238E27FC236}">
                <a16:creationId xmlns:a16="http://schemas.microsoft.com/office/drawing/2014/main" id="{FA94B6A9-19FC-43A4-9838-F7173ECEF2D2}"/>
              </a:ext>
            </a:extLst>
          </p:cNvPr>
          <p:cNvSpPr>
            <a:spLocks noChangeShapeType="1"/>
          </p:cNvSpPr>
          <p:nvPr/>
        </p:nvSpPr>
        <p:spPr bwMode="auto">
          <a:xfrm flipV="1">
            <a:off x="2574207" y="2939196"/>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defRPr/>
            </a:pPr>
            <a:endParaRPr lang="en-US" b="1" dirty="0">
              <a:solidFill>
                <a:srgbClr val="000000"/>
              </a:solidFill>
              <a:latin typeface="Calibri" panose="020F0502020204030204" pitchFamily="34" charset="0"/>
              <a:cs typeface="Arial" panose="020B0604020202020204" pitchFamily="34" charset="0"/>
            </a:endParaRPr>
          </a:p>
        </p:txBody>
      </p:sp>
      <p:sp>
        <p:nvSpPr>
          <p:cNvPr id="20" name="Content Placeholder 2">
            <a:extLst>
              <a:ext uri="{FF2B5EF4-FFF2-40B4-BE49-F238E27FC236}">
                <a16:creationId xmlns:a16="http://schemas.microsoft.com/office/drawing/2014/main" id="{F50D710D-883B-40D7-AAC0-0BAAAF0C1C04}"/>
              </a:ext>
            </a:extLst>
          </p:cNvPr>
          <p:cNvSpPr txBox="1">
            <a:spLocks/>
          </p:cNvSpPr>
          <p:nvPr/>
        </p:nvSpPr>
        <p:spPr bwMode="auto">
          <a:xfrm>
            <a:off x="601820" y="4739796"/>
            <a:ext cx="5309278" cy="14007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200" dirty="0"/>
              <a:t>Primary endpoint: clinical status at Day 28 by 7-category ordinal scale based on need for intensive care and/or ventilator use, supplemental oxygen requirements</a:t>
            </a:r>
          </a:p>
        </p:txBody>
      </p:sp>
    </p:spTree>
    <p:extLst>
      <p:ext uri="{BB962C8B-B14F-4D97-AF65-F5344CB8AC3E}">
        <p14:creationId xmlns:p14="http://schemas.microsoft.com/office/powerpoint/2010/main" val="402630603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2803-AA99-4CA4-93C2-E7DD1AFDBDBF}"/>
              </a:ext>
            </a:extLst>
          </p:cNvPr>
          <p:cNvSpPr>
            <a:spLocks noGrp="1"/>
          </p:cNvSpPr>
          <p:nvPr>
            <p:ph type="title"/>
          </p:nvPr>
        </p:nvSpPr>
        <p:spPr/>
        <p:txBody>
          <a:bodyPr/>
          <a:lstStyle/>
          <a:p>
            <a:r>
              <a:rPr lang="en-US" dirty="0"/>
              <a:t>EMPACTA: Tocilizumab vs Placebo</a:t>
            </a:r>
            <a:br>
              <a:rPr lang="en-US" dirty="0"/>
            </a:br>
            <a:r>
              <a:rPr lang="en-US" dirty="0"/>
              <a:t>for COVID-19 Pneumonia </a:t>
            </a:r>
          </a:p>
        </p:txBody>
      </p:sp>
      <p:sp>
        <p:nvSpPr>
          <p:cNvPr id="3" name="Content Placeholder 2">
            <a:extLst>
              <a:ext uri="{FF2B5EF4-FFF2-40B4-BE49-F238E27FC236}">
                <a16:creationId xmlns:a16="http://schemas.microsoft.com/office/drawing/2014/main" id="{F50D710D-883B-40D7-AAC0-0BAAAF0C1C04}"/>
              </a:ext>
            </a:extLst>
          </p:cNvPr>
          <p:cNvSpPr>
            <a:spLocks noGrp="1"/>
          </p:cNvSpPr>
          <p:nvPr>
            <p:ph sz="half" idx="1"/>
          </p:nvPr>
        </p:nvSpPr>
        <p:spPr/>
        <p:txBody>
          <a:bodyPr/>
          <a:lstStyle/>
          <a:p>
            <a:r>
              <a:rPr lang="en-US" sz="2400" dirty="0"/>
              <a:t>International, randomized, double-blind, placebo-controlled phase III trial</a:t>
            </a:r>
          </a:p>
          <a:p>
            <a:endParaRPr lang="en-US" sz="2400" dirty="0"/>
          </a:p>
          <a:p>
            <a:endParaRPr lang="en-US" sz="2400" dirty="0"/>
          </a:p>
          <a:p>
            <a:endParaRPr lang="en-US" sz="2400" dirty="0"/>
          </a:p>
          <a:p>
            <a:endParaRPr lang="en-US" sz="2400" dirty="0"/>
          </a:p>
          <a:p>
            <a:r>
              <a:rPr lang="en-US" sz="2400" dirty="0"/>
              <a:t>Primary endpoint: cumulative proportion of participants requiring mechanical ventilation or dying at </a:t>
            </a:r>
            <a:br>
              <a:rPr lang="en-US" sz="2400" dirty="0"/>
            </a:br>
            <a:r>
              <a:rPr lang="en-US" sz="2400" dirty="0"/>
              <a:t>Day 28</a:t>
            </a:r>
          </a:p>
          <a:p>
            <a:endParaRPr lang="en-US" sz="2400" dirty="0"/>
          </a:p>
        </p:txBody>
      </p:sp>
      <p:sp>
        <p:nvSpPr>
          <p:cNvPr id="8" name="Content Placeholder 7">
            <a:extLst>
              <a:ext uri="{FF2B5EF4-FFF2-40B4-BE49-F238E27FC236}">
                <a16:creationId xmlns:a16="http://schemas.microsoft.com/office/drawing/2014/main" id="{B195A0AC-B132-46D8-8726-D3E41D953773}"/>
              </a:ext>
            </a:extLst>
          </p:cNvPr>
          <p:cNvSpPr>
            <a:spLocks noGrp="1"/>
          </p:cNvSpPr>
          <p:nvPr>
            <p:ph sz="half" idx="2"/>
          </p:nvPr>
        </p:nvSpPr>
        <p:spPr>
          <a:xfrm>
            <a:off x="6252634" y="1510730"/>
            <a:ext cx="5337546" cy="4679462"/>
          </a:xfrm>
        </p:spPr>
        <p:txBody>
          <a:bodyPr/>
          <a:lstStyle/>
          <a:p>
            <a:r>
              <a:rPr lang="en-US" sz="2400" dirty="0"/>
              <a:t>Primary endpoint </a:t>
            </a:r>
            <a:r>
              <a:rPr lang="en-US" sz="2400" b="1" dirty="0"/>
              <a:t>met</a:t>
            </a:r>
            <a:r>
              <a:rPr lang="en-US" sz="2400" dirty="0"/>
              <a:t>: proportion </a:t>
            </a:r>
            <a:br>
              <a:rPr lang="en-US" sz="2400" dirty="0"/>
            </a:br>
            <a:r>
              <a:rPr lang="en-US" sz="2400" dirty="0"/>
              <a:t>of patients who progressed to mechanical ventilation or death by Day 28 was </a:t>
            </a:r>
            <a:r>
              <a:rPr lang="en-US" sz="2400" b="1" dirty="0">
                <a:solidFill>
                  <a:schemeClr val="accent1"/>
                </a:solidFill>
              </a:rPr>
              <a:t>12.0% in the tocilizumab arm </a:t>
            </a:r>
            <a:r>
              <a:rPr lang="en-US" sz="2400" dirty="0"/>
              <a:t>vs </a:t>
            </a:r>
            <a:r>
              <a:rPr lang="en-US" sz="2400" b="1" dirty="0">
                <a:solidFill>
                  <a:schemeClr val="accent3"/>
                </a:solidFill>
              </a:rPr>
              <a:t>19.3% in the placebo arm</a:t>
            </a:r>
          </a:p>
          <a:p>
            <a:pPr lvl="1"/>
            <a:r>
              <a:rPr lang="en-US" sz="2200" dirty="0"/>
              <a:t>HR: 0.56 (95% CI: 0.33-0.97; </a:t>
            </a:r>
            <a:r>
              <a:rPr lang="en-US" sz="2200" i="1" dirty="0"/>
              <a:t>P</a:t>
            </a:r>
            <a:r>
              <a:rPr lang="en-US" sz="2200" dirty="0"/>
              <a:t> = .04)</a:t>
            </a:r>
          </a:p>
          <a:p>
            <a:r>
              <a:rPr lang="en-US" sz="2400" dirty="0"/>
              <a:t>No difference in time to hospital discharge, time to improvement in clinical status, time to clinical failure, incidence of infections, or mortality</a:t>
            </a:r>
          </a:p>
          <a:p>
            <a:pPr marL="0" indent="0">
              <a:buNone/>
            </a:pPr>
            <a:endParaRPr lang="en-US" sz="2600" dirty="0"/>
          </a:p>
        </p:txBody>
      </p:sp>
      <p:grpSp>
        <p:nvGrpSpPr>
          <p:cNvPr id="4" name="Group 1">
            <a:extLst>
              <a:ext uri="{FF2B5EF4-FFF2-40B4-BE49-F238E27FC236}">
                <a16:creationId xmlns:a16="http://schemas.microsoft.com/office/drawing/2014/main" id="{E7E79E37-5B43-4219-83C6-099BA42D6500}"/>
              </a:ext>
            </a:extLst>
          </p:cNvPr>
          <p:cNvGrpSpPr>
            <a:grpSpLocks/>
          </p:cNvGrpSpPr>
          <p:nvPr/>
        </p:nvGrpSpPr>
        <p:grpSpPr bwMode="auto">
          <a:xfrm>
            <a:off x="9392911" y="6213768"/>
            <a:ext cx="2488502" cy="449064"/>
            <a:chOff x="9602074" y="3550251"/>
            <a:chExt cx="2488502" cy="449257"/>
          </a:xfrm>
        </p:grpSpPr>
        <p:pic>
          <p:nvPicPr>
            <p:cNvPr id="5" name="Picture 4">
              <a:extLst>
                <a:ext uri="{FF2B5EF4-FFF2-40B4-BE49-F238E27FC236}">
                  <a16:creationId xmlns:a16="http://schemas.microsoft.com/office/drawing/2014/main" id="{93A04B10-3BBD-4F7D-88AE-C7BA1EDF629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10959BAD-9467-4061-B814-6623F5F5AF6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7" name="Text Box 15">
            <a:extLst>
              <a:ext uri="{FF2B5EF4-FFF2-40B4-BE49-F238E27FC236}">
                <a16:creationId xmlns:a16="http://schemas.microsoft.com/office/drawing/2014/main" id="{C416E9A2-B3EB-41A5-9FE6-4FD0D9C94A6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cs typeface="Arial" panose="020B0604020202020204" pitchFamily="34" charset="0"/>
              </a:rPr>
              <a:t>Salama. NEJM. 2021;384:20. NCT04372186. </a:t>
            </a:r>
          </a:p>
        </p:txBody>
      </p:sp>
      <p:sp>
        <p:nvSpPr>
          <p:cNvPr id="10" name="Text Box 45">
            <a:extLst>
              <a:ext uri="{FF2B5EF4-FFF2-40B4-BE49-F238E27FC236}">
                <a16:creationId xmlns:a16="http://schemas.microsoft.com/office/drawing/2014/main" id="{BC623D20-47AE-447B-994D-FBCE52B09B9A}"/>
              </a:ext>
            </a:extLst>
          </p:cNvPr>
          <p:cNvSpPr txBox="1">
            <a:spLocks noChangeArrowheads="1"/>
          </p:cNvSpPr>
          <p:nvPr/>
        </p:nvSpPr>
        <p:spPr bwMode="auto">
          <a:xfrm>
            <a:off x="384370" y="2739318"/>
            <a:ext cx="2375874"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Adult patients hospitalized with COVID-19</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pneumonia</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(N = 377) </a:t>
            </a:r>
          </a:p>
        </p:txBody>
      </p:sp>
      <p:sp>
        <p:nvSpPr>
          <p:cNvPr id="12" name="Rectangle 49">
            <a:extLst>
              <a:ext uri="{FF2B5EF4-FFF2-40B4-BE49-F238E27FC236}">
                <a16:creationId xmlns:a16="http://schemas.microsoft.com/office/drawing/2014/main" id="{BE968AF6-8C91-43C8-B586-9C918BA6FB86}"/>
              </a:ext>
            </a:extLst>
          </p:cNvPr>
          <p:cNvSpPr>
            <a:spLocks noChangeArrowheads="1"/>
          </p:cNvSpPr>
          <p:nvPr/>
        </p:nvSpPr>
        <p:spPr bwMode="auto">
          <a:xfrm>
            <a:off x="3114137" y="2582148"/>
            <a:ext cx="2926080" cy="8340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b="1" dirty="0">
                <a:solidFill>
                  <a:srgbClr val="FFFFFF"/>
                </a:solidFill>
                <a:latin typeface="Calibri" panose="020F0502020204030204" pitchFamily="34" charset="0"/>
                <a:cs typeface="Arial" panose="020B0604020202020204" pitchFamily="34" charset="0"/>
              </a:rPr>
              <a:t>Tocilizumab IV + SoC</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FFFFFF"/>
                </a:solidFill>
                <a:latin typeface="Calibri" panose="020F0502020204030204" pitchFamily="34" charset="0"/>
                <a:cs typeface="Arial" panose="020B0604020202020204" pitchFamily="34" charset="0"/>
              </a:rPr>
              <a:t>(n = 249)</a:t>
            </a:r>
          </a:p>
        </p:txBody>
      </p:sp>
      <p:sp>
        <p:nvSpPr>
          <p:cNvPr id="14" name="Rectangle 50">
            <a:extLst>
              <a:ext uri="{FF2B5EF4-FFF2-40B4-BE49-F238E27FC236}">
                <a16:creationId xmlns:a16="http://schemas.microsoft.com/office/drawing/2014/main" id="{268BB3F7-058F-4E36-AE83-5602D50DE1D0}"/>
              </a:ext>
            </a:extLst>
          </p:cNvPr>
          <p:cNvSpPr>
            <a:spLocks noChangeArrowheads="1"/>
          </p:cNvSpPr>
          <p:nvPr/>
        </p:nvSpPr>
        <p:spPr bwMode="auto">
          <a:xfrm>
            <a:off x="3114137" y="3531335"/>
            <a:ext cx="292608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b="1" dirty="0">
                <a:solidFill>
                  <a:srgbClr val="FFFFFF"/>
                </a:solidFill>
                <a:latin typeface="Calibri" panose="020F0502020204030204" pitchFamily="34" charset="0"/>
                <a:cs typeface="Arial" panose="020B0604020202020204" pitchFamily="34" charset="0"/>
              </a:rPr>
              <a:t>Placebo + SoC</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FFFFFF"/>
                </a:solidFill>
                <a:latin typeface="Calibri" panose="020F0502020204030204" pitchFamily="34" charset="0"/>
                <a:cs typeface="Arial" panose="020B0604020202020204" pitchFamily="34" charset="0"/>
              </a:rPr>
              <a:t>(n = 128)</a:t>
            </a:r>
          </a:p>
        </p:txBody>
      </p:sp>
      <p:sp>
        <p:nvSpPr>
          <p:cNvPr id="16" name="Line 53">
            <a:extLst>
              <a:ext uri="{FF2B5EF4-FFF2-40B4-BE49-F238E27FC236}">
                <a16:creationId xmlns:a16="http://schemas.microsoft.com/office/drawing/2014/main" id="{75E140FC-E794-48A3-B1F8-21E817F84B38}"/>
              </a:ext>
            </a:extLst>
          </p:cNvPr>
          <p:cNvSpPr>
            <a:spLocks noChangeShapeType="1"/>
          </p:cNvSpPr>
          <p:nvPr/>
        </p:nvSpPr>
        <p:spPr bwMode="auto">
          <a:xfrm>
            <a:off x="2574207" y="3531335"/>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defRPr/>
            </a:pPr>
            <a:endParaRPr lang="en-US" b="1" dirty="0">
              <a:solidFill>
                <a:srgbClr val="000000"/>
              </a:solidFill>
              <a:latin typeface="Calibri" panose="020F0502020204030204" pitchFamily="34" charset="0"/>
              <a:cs typeface="Arial" panose="020B0604020202020204" pitchFamily="34" charset="0"/>
            </a:endParaRPr>
          </a:p>
        </p:txBody>
      </p:sp>
      <p:sp>
        <p:nvSpPr>
          <p:cNvPr id="18" name="Line 54">
            <a:extLst>
              <a:ext uri="{FF2B5EF4-FFF2-40B4-BE49-F238E27FC236}">
                <a16:creationId xmlns:a16="http://schemas.microsoft.com/office/drawing/2014/main" id="{FA94B6A9-19FC-43A4-9838-F7173ECEF2D2}"/>
              </a:ext>
            </a:extLst>
          </p:cNvPr>
          <p:cNvSpPr>
            <a:spLocks noChangeShapeType="1"/>
          </p:cNvSpPr>
          <p:nvPr/>
        </p:nvSpPr>
        <p:spPr bwMode="auto">
          <a:xfrm flipV="1">
            <a:off x="2574207" y="2939196"/>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defRPr/>
            </a:pPr>
            <a:endParaRPr lang="en-US" b="1" dirty="0">
              <a:solidFill>
                <a:srgbClr val="000000"/>
              </a:solidFill>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871643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altLang="en-US" dirty="0"/>
              <a:t>REMAP-CAP: Enrollment at 113 Sites in 6 Countries</a:t>
            </a:r>
          </a:p>
        </p:txBody>
      </p:sp>
      <p:sp>
        <p:nvSpPr>
          <p:cNvPr id="5" name="Content Placeholder 4">
            <a:extLst>
              <a:ext uri="{FF2B5EF4-FFF2-40B4-BE49-F238E27FC236}">
                <a16:creationId xmlns:a16="http://schemas.microsoft.com/office/drawing/2014/main" id="{93F87F37-6D67-4816-8108-A0EFE38F8B94}"/>
              </a:ext>
            </a:extLst>
          </p:cNvPr>
          <p:cNvSpPr>
            <a:spLocks noGrp="1"/>
          </p:cNvSpPr>
          <p:nvPr>
            <p:ph idx="1"/>
          </p:nvPr>
        </p:nvSpPr>
        <p:spPr>
          <a:xfrm>
            <a:off x="613840" y="1513048"/>
            <a:ext cx="10877529" cy="414690"/>
          </a:xfrm>
        </p:spPr>
        <p:txBody>
          <a:bodyPr/>
          <a:lstStyle/>
          <a:p>
            <a:pPr>
              <a:spcAft>
                <a:spcPts val="400"/>
              </a:spcAft>
            </a:pPr>
            <a:r>
              <a:rPr lang="en-US" sz="2200" dirty="0"/>
              <a:t>Randomized, embedded, multifactorial, adaptive platform (REMAP) phase IV trial</a:t>
            </a:r>
            <a:br>
              <a:rPr lang="en-US" sz="2200" dirty="0"/>
            </a:br>
            <a:endParaRPr lang="en-US" sz="2200" dirty="0"/>
          </a:p>
          <a:p>
            <a:pPr>
              <a:spcAft>
                <a:spcPts val="400"/>
              </a:spcAft>
            </a:pPr>
            <a:endParaRPr lang="en-US" sz="2200" dirty="0"/>
          </a:p>
          <a:p>
            <a:pPr>
              <a:spcAft>
                <a:spcPts val="400"/>
              </a:spcAft>
            </a:pPr>
            <a:endParaRPr lang="en-US" sz="2200" dirty="0"/>
          </a:p>
          <a:p>
            <a:pPr>
              <a:spcAft>
                <a:spcPts val="400"/>
              </a:spcAft>
            </a:pPr>
            <a:endParaRPr lang="en-US" sz="2200" dirty="0"/>
          </a:p>
          <a:p>
            <a:pPr>
              <a:spcAft>
                <a:spcPts val="400"/>
              </a:spcAft>
            </a:pPr>
            <a:endParaRPr lang="en-US" sz="2200" dirty="0"/>
          </a:p>
          <a:p>
            <a:pPr>
              <a:spcAft>
                <a:spcPts val="400"/>
              </a:spcAft>
            </a:pPr>
            <a:endParaRPr lang="en-US" sz="2200" dirty="0"/>
          </a:p>
          <a:p>
            <a:pPr>
              <a:spcAft>
                <a:spcPts val="400"/>
              </a:spcAft>
            </a:pPr>
            <a:endParaRPr lang="en-US" sz="2200" dirty="0"/>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787477" y="1921581"/>
            <a:ext cx="7315200" cy="703263"/>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Tocilizumab 8 mg/kg (max 800 mg) IV x 1 or 2 doses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353)</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3787477" y="3397425"/>
            <a:ext cx="7315200"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Usual Care</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a:t>
            </a:r>
            <a:r>
              <a:rPr lang="en-US" dirty="0">
                <a:solidFill>
                  <a:srgbClr val="FFFFFF"/>
                </a:solidFill>
                <a:latin typeface="Calibri" panose="020F0502020204030204" pitchFamily="34" charset="0"/>
                <a:cs typeface="Arial" charset="0"/>
              </a:rPr>
              <a:t>402</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083871" y="3747160"/>
            <a:ext cx="612439" cy="773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3787477" y="2663093"/>
            <a:ext cx="7315200" cy="703262"/>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Sarilumab</a:t>
            </a:r>
            <a:r>
              <a:rPr lang="en-US" b="1" dirty="0">
                <a:solidFill>
                  <a:srgbClr val="FFFFFF"/>
                </a:solidFill>
                <a:latin typeface="Calibri" panose="020F0502020204030204" pitchFamily="34" charset="0"/>
                <a:cs typeface="Arial" charset="0"/>
              </a:rPr>
              <a:t>*</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 IV x 1 dose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48)</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flipV="1">
            <a:off x="3068171" y="3078762"/>
            <a:ext cx="612438" cy="7730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1" name="Group 1">
            <a:extLst>
              <a:ext uri="{FF2B5EF4-FFF2-40B4-BE49-F238E27FC236}">
                <a16:creationId xmlns:a16="http://schemas.microsoft.com/office/drawing/2014/main" id="{22B40139-1838-4C8E-B46A-5CA265F6E4C3}"/>
              </a:ext>
            </a:extLst>
          </p:cNvPr>
          <p:cNvGrpSpPr>
            <a:grpSpLocks/>
          </p:cNvGrpSpPr>
          <p:nvPr/>
        </p:nvGrpSpPr>
        <p:grpSpPr bwMode="auto">
          <a:xfrm>
            <a:off x="9392911" y="6213768"/>
            <a:ext cx="2488502" cy="449064"/>
            <a:chOff x="9602074" y="3550251"/>
            <a:chExt cx="2488502" cy="449257"/>
          </a:xfrm>
        </p:grpSpPr>
        <p:pic>
          <p:nvPicPr>
            <p:cNvPr id="22" name="Picture 21">
              <a:extLst>
                <a:ext uri="{FF2B5EF4-FFF2-40B4-BE49-F238E27FC236}">
                  <a16:creationId xmlns:a16="http://schemas.microsoft.com/office/drawing/2014/main" id="{1049BD8B-7B14-4F75-8CA9-E79BCD5EDD0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3" name="Rectangle 8">
              <a:extLst>
                <a:ext uri="{FF2B5EF4-FFF2-40B4-BE49-F238E27FC236}">
                  <a16:creationId xmlns:a16="http://schemas.microsoft.com/office/drawing/2014/main" id="{17FB3B10-C101-4EF3-BB73-5DA270D9804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8" name="Rectangle 25">
            <a:extLst>
              <a:ext uri="{FF2B5EF4-FFF2-40B4-BE49-F238E27FC236}">
                <a16:creationId xmlns:a16="http://schemas.microsoft.com/office/drawing/2014/main" id="{D5B45330-C9DF-42B2-A40D-6222F1209F0E}"/>
              </a:ext>
            </a:extLst>
          </p:cNvPr>
          <p:cNvSpPr>
            <a:spLocks noChangeArrowheads="1"/>
          </p:cNvSpPr>
          <p:nvPr/>
        </p:nvSpPr>
        <p:spPr bwMode="auto">
          <a:xfrm>
            <a:off x="3787477" y="4151003"/>
            <a:ext cx="7315200" cy="703263"/>
          </a:xfrm>
          <a:prstGeom prst="rect">
            <a:avLst/>
          </a:prstGeom>
          <a:solidFill>
            <a:srgbClr val="682E7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Anakinra or interferon </a:t>
            </a:r>
            <a:r>
              <a:rPr kumimoji="0" lang="el-GR"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β</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-1a </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62)</a:t>
            </a:r>
          </a:p>
        </p:txBody>
      </p:sp>
      <p:sp>
        <p:nvSpPr>
          <p:cNvPr id="4" name="TextBox 3">
            <a:extLst>
              <a:ext uri="{FF2B5EF4-FFF2-40B4-BE49-F238E27FC236}">
                <a16:creationId xmlns:a16="http://schemas.microsoft.com/office/drawing/2014/main" id="{70E88DF0-5FDE-4BC2-8116-B0AC4E68696E}"/>
              </a:ext>
            </a:extLst>
          </p:cNvPr>
          <p:cNvSpPr txBox="1"/>
          <p:nvPr/>
        </p:nvSpPr>
        <p:spPr bwMode="auto">
          <a:xfrm>
            <a:off x="645314" y="2576902"/>
            <a:ext cx="2473532" cy="1754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 patients with suspected or confirmed severe COVID-19 admitted to ICU and receiving organ support</a:t>
            </a:r>
            <a:endParaRPr lang="en-US" dirty="0">
              <a:solidFill>
                <a:srgbClr val="000000"/>
              </a:solidFill>
              <a:latin typeface="Calibri" panose="020F0502020204030204" pitchFamily="34" charset="0"/>
            </a:endParaRPr>
          </a:p>
          <a:p>
            <a:pPr marL="0" marR="0" lvl="0" indent="0" algn="ctr" defTabSz="914400" rtl="0" eaLnBrk="1" fontAlgn="auto" latinLnBrk="0" hangingPunct="1">
              <a:lnSpc>
                <a:spcPct val="100000"/>
              </a:lnSpc>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865)</a:t>
            </a:r>
          </a:p>
        </p:txBody>
      </p:sp>
      <p:sp>
        <p:nvSpPr>
          <p:cNvPr id="6" name="TextBox 5">
            <a:extLst>
              <a:ext uri="{FF2B5EF4-FFF2-40B4-BE49-F238E27FC236}">
                <a16:creationId xmlns:a16="http://schemas.microsoft.com/office/drawing/2014/main" id="{C9BBFE3D-7B97-462F-B81E-BCB8FEA660E1}"/>
              </a:ext>
            </a:extLst>
          </p:cNvPr>
          <p:cNvSpPr txBox="1"/>
          <p:nvPr/>
        </p:nvSpPr>
        <p:spPr bwMode="auto">
          <a:xfrm>
            <a:off x="645314" y="4878984"/>
            <a:ext cx="1115440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Aft>
                <a:spcPct val="0"/>
              </a:spcAft>
              <a:defRPr/>
            </a:pPr>
            <a:r>
              <a:rPr lang="en-US" sz="1400" dirty="0">
                <a:solidFill>
                  <a:srgbClr val="000000"/>
                </a:solidFill>
                <a:latin typeface="Calibri" panose="020F0502020204030204" pitchFamily="34" charset="0"/>
                <a:cs typeface="Calibri" panose="020F0502020204030204" pitchFamily="34" charset="0"/>
              </a:rPr>
              <a:t>33% (265/807) of patients received remdesivir. Among those enrolled after RECOVERY results for dexamethasone announced, </a:t>
            </a:r>
          </a:p>
          <a:p>
            <a:pPr>
              <a:spcAft>
                <a:spcPct val="0"/>
              </a:spcAft>
              <a:defRPr/>
            </a:pPr>
            <a:r>
              <a:rPr lang="en-US" sz="1400" dirty="0">
                <a:solidFill>
                  <a:srgbClr val="000000"/>
                </a:solidFill>
                <a:latin typeface="Calibri" panose="020F0502020204030204" pitchFamily="34" charset="0"/>
                <a:cs typeface="Calibri" panose="020F0502020204030204" pitchFamily="34" charset="0"/>
              </a:rPr>
              <a:t>93% (610/654) received corticosteroids.</a:t>
            </a:r>
            <a:r>
              <a:rPr lang="en-US" sz="1400" kern="0" dirty="0">
                <a:latin typeface="Calibri" panose="020F0502020204030204" pitchFamily="34" charset="0"/>
                <a:cs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*Fewer enrollees due to later on-trial </a:t>
            </a:r>
            <a:r>
              <a:rPr lang="en-US" sz="1400" dirty="0">
                <a:solidFill>
                  <a:srgbClr val="000000"/>
                </a:solidFill>
                <a:latin typeface="Calibri" panose="020F0502020204030204" pitchFamily="34" charset="0"/>
                <a:cs typeface="Calibri" panose="020F0502020204030204" pitchFamily="34" charset="0"/>
              </a:rPr>
              <a:t>availability of sarilumab (June) vs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tocilizumab (April)</a:t>
            </a:r>
            <a:r>
              <a:rPr lang="en-US" sz="1400" noProof="0" dirty="0">
                <a:solidFill>
                  <a:srgbClr val="000000"/>
                </a:solidFill>
                <a:latin typeface="Calibri" panose="020F0502020204030204" pitchFamily="34" charset="0"/>
                <a:cs typeface="Calibri" panose="020F0502020204030204" pitchFamily="34" charset="0"/>
              </a:rPr>
              <a:t>.</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4" name="Text Box 15">
            <a:extLst>
              <a:ext uri="{FF2B5EF4-FFF2-40B4-BE49-F238E27FC236}">
                <a16:creationId xmlns:a16="http://schemas.microsoft.com/office/drawing/2014/main" id="{07E59409-79BF-4DD7-8DD5-6CDF54305C5C}"/>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REMAP-CAP Investigators. NEJM. 2021;384:1491</a:t>
            </a:r>
            <a:r>
              <a:rPr lang="en-US" altLang="en-US" sz="1200" b="0" spc="-10" dirty="0">
                <a:solidFill>
                  <a:srgbClr val="455560"/>
                </a:solidFill>
                <a:latin typeface="Calibri" panose="020F0502020204030204" pitchFamily="34" charset="0"/>
              </a:rPr>
              <a:t>. </a:t>
            </a:r>
          </a:p>
        </p:txBody>
      </p:sp>
      <p:sp>
        <p:nvSpPr>
          <p:cNvPr id="40" name="Line 26">
            <a:extLst>
              <a:ext uri="{FF2B5EF4-FFF2-40B4-BE49-F238E27FC236}">
                <a16:creationId xmlns:a16="http://schemas.microsoft.com/office/drawing/2014/main" id="{63A7DF0A-B702-4CEC-BD02-B34A34C39908}"/>
              </a:ext>
            </a:extLst>
          </p:cNvPr>
          <p:cNvSpPr>
            <a:spLocks noChangeShapeType="1"/>
          </p:cNvSpPr>
          <p:nvPr/>
        </p:nvSpPr>
        <p:spPr bwMode="auto">
          <a:xfrm>
            <a:off x="3031659" y="4199689"/>
            <a:ext cx="612439" cy="32749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26">
            <a:extLst>
              <a:ext uri="{FF2B5EF4-FFF2-40B4-BE49-F238E27FC236}">
                <a16:creationId xmlns:a16="http://schemas.microsoft.com/office/drawing/2014/main" id="{13C10449-771A-44B1-A447-21A497406C90}"/>
              </a:ext>
            </a:extLst>
          </p:cNvPr>
          <p:cNvSpPr>
            <a:spLocks noChangeShapeType="1"/>
          </p:cNvSpPr>
          <p:nvPr/>
        </p:nvSpPr>
        <p:spPr bwMode="auto">
          <a:xfrm flipV="1">
            <a:off x="3057765" y="2413157"/>
            <a:ext cx="586334" cy="32749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Content Placeholder 4">
            <a:extLst>
              <a:ext uri="{FF2B5EF4-FFF2-40B4-BE49-F238E27FC236}">
                <a16:creationId xmlns:a16="http://schemas.microsoft.com/office/drawing/2014/main" id="{93F87F37-6D67-4816-8108-A0EFE38F8B94}"/>
              </a:ext>
            </a:extLst>
          </p:cNvPr>
          <p:cNvSpPr txBox="1">
            <a:spLocks/>
          </p:cNvSpPr>
          <p:nvPr/>
        </p:nvSpPr>
        <p:spPr bwMode="auto">
          <a:xfrm>
            <a:off x="613840" y="5448650"/>
            <a:ext cx="10877529" cy="848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400"/>
              </a:spcAft>
            </a:pPr>
            <a:r>
              <a:rPr lang="en-US" sz="2200" b="1" kern="0" dirty="0"/>
              <a:t>Primary outcome</a:t>
            </a:r>
            <a:r>
              <a:rPr lang="en-US" sz="2200" kern="0" dirty="0"/>
              <a:t>: respiratory and cardiovascular organ support-free days, up to Day 21</a:t>
            </a:r>
          </a:p>
          <a:p>
            <a:pPr>
              <a:spcAft>
                <a:spcPts val="400"/>
              </a:spcAft>
            </a:pPr>
            <a:r>
              <a:rPr lang="en-US" sz="2200" b="1" kern="0" dirty="0"/>
              <a:t>Secondary outcomes</a:t>
            </a:r>
            <a:r>
              <a:rPr lang="en-US" sz="2200" kern="0" dirty="0"/>
              <a:t>: 90-day survival, time to discharge, and ordinal scale improvement</a:t>
            </a:r>
          </a:p>
        </p:txBody>
      </p:sp>
    </p:spTree>
    <p:extLst>
      <p:ext uri="{BB962C8B-B14F-4D97-AF65-F5344CB8AC3E}">
        <p14:creationId xmlns:p14="http://schemas.microsoft.com/office/powerpoint/2010/main" val="292675517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847BA2-A0AA-45BC-B083-98B353EF3BB4}"/>
              </a:ext>
            </a:extLst>
          </p:cNvPr>
          <p:cNvSpPr>
            <a:spLocks noGrp="1"/>
          </p:cNvSpPr>
          <p:nvPr>
            <p:ph type="title"/>
          </p:nvPr>
        </p:nvSpPr>
        <p:spPr/>
        <p:txBody>
          <a:bodyPr/>
          <a:lstStyle/>
          <a:p>
            <a:r>
              <a:rPr lang="en-US" dirty="0"/>
              <a:t>REMAP-CAP: Baseline Characteristics</a:t>
            </a:r>
          </a:p>
        </p:txBody>
      </p:sp>
      <p:grpSp>
        <p:nvGrpSpPr>
          <p:cNvPr id="6" name="Group 1">
            <a:extLst>
              <a:ext uri="{FF2B5EF4-FFF2-40B4-BE49-F238E27FC236}">
                <a16:creationId xmlns:a16="http://schemas.microsoft.com/office/drawing/2014/main" id="{5192E332-B9CE-4D47-80D1-A634D6491207}"/>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C379A1DD-5FB8-402B-84DD-33FF5A21E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34C101B4-A6C3-4BAD-9A0B-DB4C8B6BD9E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graphicFrame>
        <p:nvGraphicFramePr>
          <p:cNvPr id="10" name="Group 3">
            <a:extLst>
              <a:ext uri="{FF2B5EF4-FFF2-40B4-BE49-F238E27FC236}">
                <a16:creationId xmlns:a16="http://schemas.microsoft.com/office/drawing/2014/main" id="{6170B136-5D65-4422-9F1D-EE42DD54C07A}"/>
              </a:ext>
            </a:extLst>
          </p:cNvPr>
          <p:cNvGraphicFramePr>
            <a:graphicFrameLocks/>
          </p:cNvGraphicFramePr>
          <p:nvPr>
            <p:extLst>
              <p:ext uri="{D42A27DB-BD31-4B8C-83A1-F6EECF244321}">
                <p14:modId xmlns:p14="http://schemas.microsoft.com/office/powerpoint/2010/main" val="4200310065"/>
              </p:ext>
            </p:extLst>
          </p:nvPr>
        </p:nvGraphicFramePr>
        <p:xfrm>
          <a:off x="6154983" y="1401825"/>
          <a:ext cx="5669282" cy="4389216"/>
        </p:xfrm>
        <a:graphic>
          <a:graphicData uri="http://schemas.openxmlformats.org/drawingml/2006/table">
            <a:tbl>
              <a:tblPr/>
              <a:tblGrid>
                <a:gridCol w="2058242">
                  <a:extLst>
                    <a:ext uri="{9D8B030D-6E8A-4147-A177-3AD203B41FA5}">
                      <a16:colId xmlns:a16="http://schemas.microsoft.com/office/drawing/2014/main" val="20000"/>
                    </a:ext>
                  </a:extLst>
                </a:gridCol>
                <a:gridCol w="1203680">
                  <a:extLst>
                    <a:ext uri="{9D8B030D-6E8A-4147-A177-3AD203B41FA5}">
                      <a16:colId xmlns:a16="http://schemas.microsoft.com/office/drawing/2014/main" val="20001"/>
                    </a:ext>
                  </a:extLst>
                </a:gridCol>
                <a:gridCol w="1203680">
                  <a:extLst>
                    <a:ext uri="{9D8B030D-6E8A-4147-A177-3AD203B41FA5}">
                      <a16:colId xmlns:a16="http://schemas.microsoft.com/office/drawing/2014/main" val="889238141"/>
                    </a:ext>
                  </a:extLst>
                </a:gridCol>
                <a:gridCol w="1203680">
                  <a:extLst>
                    <a:ext uri="{9D8B030D-6E8A-4147-A177-3AD203B41FA5}">
                      <a16:colId xmlns:a16="http://schemas.microsoft.com/office/drawing/2014/main" val="20002"/>
                    </a:ext>
                  </a:extLst>
                </a:gridCol>
              </a:tblGrid>
              <a:tr h="4520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Tocilizumab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Sarilumab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Control*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5942">
                <a:tc grid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Preexisting condition,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1755141">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Diabetes mellitus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Kidney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Respiratory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Immunosuppressive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Immunosuppressive  therapy, chronic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Severe CV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cirrhosis/failure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123/349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30/312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82/349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8/348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3/349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34/339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2/339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13/48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15/48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150/401 (37) 43/372 (12) 98/401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14/401 (4)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47/395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1/395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5942">
                <a:tc grid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admission to enrollment (IQR)</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63824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Hospital,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ICU, hr</a:t>
                      </a:r>
                    </a:p>
                    <a:p>
                      <a:pPr marL="112713"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(0.8-2.8)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(6.6-19.0)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(0.9-2.8)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 (11.4-20.8)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(0.8-2.8)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 (6.8-19.5)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52092">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Confirmed SARS-CoV-2 infection,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284/345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44/47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334/394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1" name="Group 3">
            <a:extLst>
              <a:ext uri="{FF2B5EF4-FFF2-40B4-BE49-F238E27FC236}">
                <a16:creationId xmlns:a16="http://schemas.microsoft.com/office/drawing/2014/main" id="{23A73D98-CAB0-4C39-9116-A5B3BC2D17B5}"/>
              </a:ext>
            </a:extLst>
          </p:cNvPr>
          <p:cNvGraphicFramePr>
            <a:graphicFrameLocks/>
          </p:cNvGraphicFramePr>
          <p:nvPr>
            <p:extLst>
              <p:ext uri="{D42A27DB-BD31-4B8C-83A1-F6EECF244321}">
                <p14:modId xmlns:p14="http://schemas.microsoft.com/office/powerpoint/2010/main" val="2902184219"/>
              </p:ext>
            </p:extLst>
          </p:nvPr>
        </p:nvGraphicFramePr>
        <p:xfrm>
          <a:off x="369570" y="1401824"/>
          <a:ext cx="5669280" cy="4694032"/>
        </p:xfrm>
        <a:graphic>
          <a:graphicData uri="http://schemas.openxmlformats.org/drawingml/2006/table">
            <a:tbl>
              <a:tblPr/>
              <a:tblGrid>
                <a:gridCol w="2246106">
                  <a:extLst>
                    <a:ext uri="{9D8B030D-6E8A-4147-A177-3AD203B41FA5}">
                      <a16:colId xmlns:a16="http://schemas.microsoft.com/office/drawing/2014/main" val="20000"/>
                    </a:ext>
                  </a:extLst>
                </a:gridCol>
                <a:gridCol w="1141058">
                  <a:extLst>
                    <a:ext uri="{9D8B030D-6E8A-4147-A177-3AD203B41FA5}">
                      <a16:colId xmlns:a16="http://schemas.microsoft.com/office/drawing/2014/main" val="20001"/>
                    </a:ext>
                  </a:extLst>
                </a:gridCol>
                <a:gridCol w="1141058">
                  <a:extLst>
                    <a:ext uri="{9D8B030D-6E8A-4147-A177-3AD203B41FA5}">
                      <a16:colId xmlns:a16="http://schemas.microsoft.com/office/drawing/2014/main" val="889238141"/>
                    </a:ext>
                  </a:extLst>
                </a:gridCol>
                <a:gridCol w="1141058">
                  <a:extLst>
                    <a:ext uri="{9D8B030D-6E8A-4147-A177-3AD203B41FA5}">
                      <a16:colId xmlns:a16="http://schemas.microsoft.com/office/drawing/2014/main" val="20002"/>
                    </a:ext>
                  </a:extLst>
                </a:gridCol>
              </a:tblGrid>
              <a:tr h="4036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Tocilizumab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Sarilumab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Control*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7473">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61.5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63.4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61.1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0100908"/>
                  </a:ext>
                </a:extLst>
              </a:tr>
              <a:tr h="237473">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261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283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33687330"/>
                  </a:ext>
                </a:extLst>
              </a:tr>
              <a:tr h="1068583">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Race/ethnicity,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Mixed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9589841"/>
                  </a:ext>
                </a:extLst>
              </a:tr>
              <a:tr h="403695">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BMI (IQR)</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(27-35)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(26-34)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(27-35)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 377)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8617715"/>
                  </a:ext>
                </a:extLst>
              </a:tr>
              <a:tr h="403695">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APACHE II score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(8-19)    (n =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(7-16)    (n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(8-18)    (n =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217274"/>
                  </a:ext>
                </a:extLst>
              </a:tr>
              <a:tr h="902361">
                <a:tc>
                  <a:txBody>
                    <a:bodyPr/>
                    <a:lstStyle/>
                    <a:p>
                      <a:pPr marL="0" marR="0" lvl="0" indent="-11271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Respiratory support, 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flow nasal cannula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Noninvasive ventilation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Invasive mechanical ventilation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87980964"/>
                  </a:ext>
                </a:extLst>
              </a:tr>
            </a:tbl>
          </a:graphicData>
        </a:graphic>
      </p:graphicFrame>
      <p:sp>
        <p:nvSpPr>
          <p:cNvPr id="13" name="Text Box 15">
            <a:extLst>
              <a:ext uri="{FF2B5EF4-FFF2-40B4-BE49-F238E27FC236}">
                <a16:creationId xmlns:a16="http://schemas.microsoft.com/office/drawing/2014/main" id="{368B59FB-ABF7-4D2C-B4FF-932DE6162B7F}"/>
              </a:ext>
            </a:extLst>
          </p:cNvPr>
          <p:cNvSpPr txBox="1">
            <a:spLocks noChangeArrowheads="1"/>
          </p:cNvSpPr>
          <p:nvPr/>
        </p:nvSpPr>
        <p:spPr bwMode="auto">
          <a:xfrm>
            <a:off x="392431" y="6368595"/>
            <a:ext cx="843329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REMAP-CAP Investigators. NEJM. 2021;384:1491</a:t>
            </a:r>
            <a:r>
              <a:rPr lang="en-US" altLang="en-US" sz="1200" b="0" spc="-10" dirty="0">
                <a:solidFill>
                  <a:srgbClr val="455560"/>
                </a:solidFill>
                <a:latin typeface="Calibri" panose="020F0502020204030204" pitchFamily="34" charset="0"/>
              </a:rPr>
              <a:t>. </a:t>
            </a:r>
          </a:p>
        </p:txBody>
      </p:sp>
      <p:sp>
        <p:nvSpPr>
          <p:cNvPr id="14" name="TextBox 13">
            <a:extLst>
              <a:ext uri="{FF2B5EF4-FFF2-40B4-BE49-F238E27FC236}">
                <a16:creationId xmlns:a16="http://schemas.microsoft.com/office/drawing/2014/main" id="{B522BE51-5737-4F5C-89C6-D15B1CC45891}"/>
              </a:ext>
            </a:extLst>
          </p:cNvPr>
          <p:cNvSpPr txBox="1"/>
          <p:nvPr/>
        </p:nvSpPr>
        <p:spPr bwMode="auto">
          <a:xfrm>
            <a:off x="609759" y="6133063"/>
            <a:ext cx="114575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defRPr/>
            </a:pPr>
            <a:r>
              <a:rPr lang="en-US" sz="1400" dirty="0">
                <a:solidFill>
                  <a:srgbClr val="000000"/>
                </a:solidFill>
                <a:latin typeface="Calibri" panose="020F0502020204030204" pitchFamily="34" charset="0"/>
              </a:rPr>
              <a:t>*Includes patients randomized to usual care who were eligible for randomization to tocilizumab or sarilumab treatment.</a:t>
            </a:r>
          </a:p>
        </p:txBody>
      </p:sp>
    </p:spTree>
    <p:extLst>
      <p:ext uri="{BB962C8B-B14F-4D97-AF65-F5344CB8AC3E}">
        <p14:creationId xmlns:p14="http://schemas.microsoft.com/office/powerpoint/2010/main" val="65092318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Shape 111">
            <a:extLst>
              <a:ext uri="{FF2B5EF4-FFF2-40B4-BE49-F238E27FC236}">
                <a16:creationId xmlns:a16="http://schemas.microsoft.com/office/drawing/2014/main" id="{BCB5045A-8E58-4601-AF2A-4E05AC6E60DC}"/>
              </a:ext>
            </a:extLst>
          </p:cNvPr>
          <p:cNvSpPr/>
          <p:nvPr/>
        </p:nvSpPr>
        <p:spPr bwMode="auto">
          <a:xfrm>
            <a:off x="7124700" y="1905000"/>
            <a:ext cx="3976688" cy="442913"/>
          </a:xfrm>
          <a:custGeom>
            <a:avLst/>
            <a:gdLst>
              <a:gd name="connsiteX0" fmla="*/ 3976688 w 3976688"/>
              <a:gd name="connsiteY0" fmla="*/ 442913 h 442913"/>
              <a:gd name="connsiteX1" fmla="*/ 3976688 w 3976688"/>
              <a:gd name="connsiteY1" fmla="*/ 442913 h 442913"/>
              <a:gd name="connsiteX2" fmla="*/ 1085850 w 3976688"/>
              <a:gd name="connsiteY2" fmla="*/ 442913 h 442913"/>
              <a:gd name="connsiteX3" fmla="*/ 1085850 w 3976688"/>
              <a:gd name="connsiteY3" fmla="*/ 390525 h 442913"/>
              <a:gd name="connsiteX4" fmla="*/ 923925 w 3976688"/>
              <a:gd name="connsiteY4" fmla="*/ 390525 h 442913"/>
              <a:gd name="connsiteX5" fmla="*/ 923925 w 3976688"/>
              <a:gd name="connsiteY5" fmla="*/ 342900 h 442913"/>
              <a:gd name="connsiteX6" fmla="*/ 700088 w 3976688"/>
              <a:gd name="connsiteY6" fmla="*/ 342900 h 442913"/>
              <a:gd name="connsiteX7" fmla="*/ 700088 w 3976688"/>
              <a:gd name="connsiteY7" fmla="*/ 295275 h 442913"/>
              <a:gd name="connsiteX8" fmla="*/ 661988 w 3976688"/>
              <a:gd name="connsiteY8" fmla="*/ 295275 h 442913"/>
              <a:gd name="connsiteX9" fmla="*/ 661988 w 3976688"/>
              <a:gd name="connsiteY9" fmla="*/ 295275 h 442913"/>
              <a:gd name="connsiteX10" fmla="*/ 661988 w 3976688"/>
              <a:gd name="connsiteY10" fmla="*/ 257175 h 442913"/>
              <a:gd name="connsiteX11" fmla="*/ 457200 w 3976688"/>
              <a:gd name="connsiteY11" fmla="*/ 257175 h 442913"/>
              <a:gd name="connsiteX12" fmla="*/ 457200 w 3976688"/>
              <a:gd name="connsiteY12" fmla="*/ 219075 h 442913"/>
              <a:gd name="connsiteX13" fmla="*/ 328613 w 3976688"/>
              <a:gd name="connsiteY13" fmla="*/ 219075 h 442913"/>
              <a:gd name="connsiteX14" fmla="*/ 328613 w 3976688"/>
              <a:gd name="connsiteY14" fmla="*/ 109538 h 442913"/>
              <a:gd name="connsiteX15" fmla="*/ 309563 w 3976688"/>
              <a:gd name="connsiteY15" fmla="*/ 109538 h 442913"/>
              <a:gd name="connsiteX16" fmla="*/ 309563 w 3976688"/>
              <a:gd name="connsiteY16" fmla="*/ 85725 h 442913"/>
              <a:gd name="connsiteX17" fmla="*/ 261938 w 3976688"/>
              <a:gd name="connsiteY17" fmla="*/ 85725 h 442913"/>
              <a:gd name="connsiteX18" fmla="*/ 261938 w 3976688"/>
              <a:gd name="connsiteY18" fmla="*/ 42863 h 442913"/>
              <a:gd name="connsiteX19" fmla="*/ 104775 w 3976688"/>
              <a:gd name="connsiteY19" fmla="*/ 42863 h 442913"/>
              <a:gd name="connsiteX20" fmla="*/ 104775 w 3976688"/>
              <a:gd name="connsiteY20" fmla="*/ 0 h 442913"/>
              <a:gd name="connsiteX21" fmla="*/ 0 w 3976688"/>
              <a:gd name="connsiteY21" fmla="*/ 0 h 44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976688" h="442913">
                <a:moveTo>
                  <a:pt x="3976688" y="442913"/>
                </a:moveTo>
                <a:lnTo>
                  <a:pt x="3976688" y="442913"/>
                </a:lnTo>
                <a:lnTo>
                  <a:pt x="1085850" y="442913"/>
                </a:lnTo>
                <a:lnTo>
                  <a:pt x="1085850" y="390525"/>
                </a:lnTo>
                <a:lnTo>
                  <a:pt x="923925" y="390525"/>
                </a:lnTo>
                <a:lnTo>
                  <a:pt x="923925" y="342900"/>
                </a:lnTo>
                <a:lnTo>
                  <a:pt x="700088" y="342900"/>
                </a:lnTo>
                <a:lnTo>
                  <a:pt x="700088" y="295275"/>
                </a:lnTo>
                <a:lnTo>
                  <a:pt x="661988" y="295275"/>
                </a:lnTo>
                <a:lnTo>
                  <a:pt x="661988" y="295275"/>
                </a:lnTo>
                <a:lnTo>
                  <a:pt x="661988" y="257175"/>
                </a:lnTo>
                <a:lnTo>
                  <a:pt x="457200" y="257175"/>
                </a:lnTo>
                <a:lnTo>
                  <a:pt x="457200" y="219075"/>
                </a:lnTo>
                <a:lnTo>
                  <a:pt x="328613" y="219075"/>
                </a:lnTo>
                <a:lnTo>
                  <a:pt x="328613" y="109538"/>
                </a:lnTo>
                <a:lnTo>
                  <a:pt x="309563" y="109538"/>
                </a:lnTo>
                <a:lnTo>
                  <a:pt x="309563" y="85725"/>
                </a:lnTo>
                <a:lnTo>
                  <a:pt x="261938" y="85725"/>
                </a:lnTo>
                <a:lnTo>
                  <a:pt x="261938" y="42863"/>
                </a:lnTo>
                <a:lnTo>
                  <a:pt x="104775" y="42863"/>
                </a:lnTo>
                <a:lnTo>
                  <a:pt x="10477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09" name="Group 108">
            <a:extLst>
              <a:ext uri="{FF2B5EF4-FFF2-40B4-BE49-F238E27FC236}">
                <a16:creationId xmlns:a16="http://schemas.microsoft.com/office/drawing/2014/main" id="{5C30AB6B-B271-4F81-99C0-1EE711B68217}"/>
              </a:ext>
            </a:extLst>
          </p:cNvPr>
          <p:cNvGrpSpPr/>
          <p:nvPr/>
        </p:nvGrpSpPr>
        <p:grpSpPr>
          <a:xfrm>
            <a:off x="1414463" y="1952625"/>
            <a:ext cx="3805237" cy="1452563"/>
            <a:chOff x="1414463" y="1952625"/>
            <a:chExt cx="3805237" cy="1452563"/>
          </a:xfrm>
        </p:grpSpPr>
        <p:sp>
          <p:nvSpPr>
            <p:cNvPr id="107" name="Freeform: Shape 106">
              <a:extLst>
                <a:ext uri="{FF2B5EF4-FFF2-40B4-BE49-F238E27FC236}">
                  <a16:creationId xmlns:a16="http://schemas.microsoft.com/office/drawing/2014/main" id="{BB329299-3C53-4850-B5B0-667BDA71DAA8}"/>
                </a:ext>
              </a:extLst>
            </p:cNvPr>
            <p:cNvSpPr/>
            <p:nvPr/>
          </p:nvSpPr>
          <p:spPr bwMode="auto">
            <a:xfrm>
              <a:off x="1414463" y="2990850"/>
              <a:ext cx="1819275" cy="414338"/>
            </a:xfrm>
            <a:custGeom>
              <a:avLst/>
              <a:gdLst>
                <a:gd name="connsiteX0" fmla="*/ 0 w 1819275"/>
                <a:gd name="connsiteY0" fmla="*/ 414338 h 414338"/>
                <a:gd name="connsiteX1" fmla="*/ 190500 w 1819275"/>
                <a:gd name="connsiteY1" fmla="*/ 414338 h 414338"/>
                <a:gd name="connsiteX2" fmla="*/ 190500 w 1819275"/>
                <a:gd name="connsiteY2" fmla="*/ 166688 h 414338"/>
                <a:gd name="connsiteX3" fmla="*/ 557212 w 1819275"/>
                <a:gd name="connsiteY3" fmla="*/ 166688 h 414338"/>
                <a:gd name="connsiteX4" fmla="*/ 557212 w 1819275"/>
                <a:gd name="connsiteY4" fmla="*/ 152400 h 414338"/>
                <a:gd name="connsiteX5" fmla="*/ 728662 w 1819275"/>
                <a:gd name="connsiteY5" fmla="*/ 152400 h 414338"/>
                <a:gd name="connsiteX6" fmla="*/ 728662 w 1819275"/>
                <a:gd name="connsiteY6" fmla="*/ 152400 h 414338"/>
                <a:gd name="connsiteX7" fmla="*/ 728662 w 1819275"/>
                <a:gd name="connsiteY7" fmla="*/ 114300 h 414338"/>
                <a:gd name="connsiteX8" fmla="*/ 923925 w 1819275"/>
                <a:gd name="connsiteY8" fmla="*/ 114300 h 414338"/>
                <a:gd name="connsiteX9" fmla="*/ 923925 w 1819275"/>
                <a:gd name="connsiteY9" fmla="*/ 95250 h 414338"/>
                <a:gd name="connsiteX10" fmla="*/ 1085850 w 1819275"/>
                <a:gd name="connsiteY10" fmla="*/ 95250 h 414338"/>
                <a:gd name="connsiteX11" fmla="*/ 1085850 w 1819275"/>
                <a:gd name="connsiteY11" fmla="*/ 95250 h 414338"/>
                <a:gd name="connsiteX12" fmla="*/ 1085850 w 1819275"/>
                <a:gd name="connsiteY12" fmla="*/ 66675 h 414338"/>
                <a:gd name="connsiteX13" fmla="*/ 1266825 w 1819275"/>
                <a:gd name="connsiteY13" fmla="*/ 66675 h 414338"/>
                <a:gd name="connsiteX14" fmla="*/ 1266825 w 1819275"/>
                <a:gd name="connsiteY14" fmla="*/ 52388 h 414338"/>
                <a:gd name="connsiteX15" fmla="*/ 1447800 w 1819275"/>
                <a:gd name="connsiteY15" fmla="*/ 52388 h 414338"/>
                <a:gd name="connsiteX16" fmla="*/ 1447800 w 1819275"/>
                <a:gd name="connsiteY16" fmla="*/ 28575 h 414338"/>
                <a:gd name="connsiteX17" fmla="*/ 1628775 w 1819275"/>
                <a:gd name="connsiteY17" fmla="*/ 28575 h 414338"/>
                <a:gd name="connsiteX18" fmla="*/ 1628775 w 1819275"/>
                <a:gd name="connsiteY18" fmla="*/ 28575 h 414338"/>
                <a:gd name="connsiteX19" fmla="*/ 1628775 w 1819275"/>
                <a:gd name="connsiteY19" fmla="*/ 0 h 414338"/>
                <a:gd name="connsiteX20" fmla="*/ 1819275 w 1819275"/>
                <a:gd name="connsiteY20" fmla="*/ 0 h 41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19275" h="414338">
                  <a:moveTo>
                    <a:pt x="0" y="414338"/>
                  </a:moveTo>
                  <a:lnTo>
                    <a:pt x="190500" y="414338"/>
                  </a:lnTo>
                  <a:lnTo>
                    <a:pt x="190500" y="166688"/>
                  </a:lnTo>
                  <a:lnTo>
                    <a:pt x="557212" y="166688"/>
                  </a:lnTo>
                  <a:lnTo>
                    <a:pt x="557212" y="152400"/>
                  </a:lnTo>
                  <a:lnTo>
                    <a:pt x="728662" y="152400"/>
                  </a:lnTo>
                  <a:lnTo>
                    <a:pt x="728662" y="152400"/>
                  </a:lnTo>
                  <a:lnTo>
                    <a:pt x="728662" y="114300"/>
                  </a:lnTo>
                  <a:lnTo>
                    <a:pt x="923925" y="114300"/>
                  </a:lnTo>
                  <a:lnTo>
                    <a:pt x="923925" y="95250"/>
                  </a:lnTo>
                  <a:lnTo>
                    <a:pt x="1085850" y="95250"/>
                  </a:lnTo>
                  <a:lnTo>
                    <a:pt x="1085850" y="95250"/>
                  </a:lnTo>
                  <a:lnTo>
                    <a:pt x="1085850" y="66675"/>
                  </a:lnTo>
                  <a:lnTo>
                    <a:pt x="1266825" y="66675"/>
                  </a:lnTo>
                  <a:lnTo>
                    <a:pt x="1266825" y="52388"/>
                  </a:lnTo>
                  <a:lnTo>
                    <a:pt x="1447800" y="52388"/>
                  </a:lnTo>
                  <a:lnTo>
                    <a:pt x="1447800" y="28575"/>
                  </a:lnTo>
                  <a:lnTo>
                    <a:pt x="1628775" y="28575"/>
                  </a:lnTo>
                  <a:lnTo>
                    <a:pt x="1628775" y="28575"/>
                  </a:lnTo>
                  <a:lnTo>
                    <a:pt x="1628775" y="0"/>
                  </a:lnTo>
                  <a:lnTo>
                    <a:pt x="1819275" y="0"/>
                  </a:lnTo>
                </a:path>
              </a:pathLst>
            </a:custGeom>
            <a:noFill/>
            <a:ln w="28575">
              <a:solidFill>
                <a:schemeClr val="accent1"/>
              </a:solidFill>
              <a:miter lim="800000"/>
              <a:headEnd/>
              <a:tailEnd/>
            </a:ln>
          </p:spPr>
          <p:txBody>
            <a:bodyPr rtlCol="0" anchor="ctr"/>
            <a:lstStyle/>
            <a:p>
              <a:pPr algn="ctr"/>
              <a:endParaRPr lang="en-US" dirty="0"/>
            </a:p>
          </p:txBody>
        </p:sp>
        <p:sp>
          <p:nvSpPr>
            <p:cNvPr id="108" name="Freeform: Shape 107">
              <a:extLst>
                <a:ext uri="{FF2B5EF4-FFF2-40B4-BE49-F238E27FC236}">
                  <a16:creationId xmlns:a16="http://schemas.microsoft.com/office/drawing/2014/main" id="{194B7DC2-0DF7-45E3-A6B4-235A617CAB58}"/>
                </a:ext>
              </a:extLst>
            </p:cNvPr>
            <p:cNvSpPr/>
            <p:nvPr/>
          </p:nvSpPr>
          <p:spPr bwMode="auto">
            <a:xfrm>
              <a:off x="3219450" y="1952625"/>
              <a:ext cx="2000250" cy="1019175"/>
            </a:xfrm>
            <a:custGeom>
              <a:avLst/>
              <a:gdLst>
                <a:gd name="connsiteX0" fmla="*/ 0 w 2000250"/>
                <a:gd name="connsiteY0" fmla="*/ 1019175 h 1019175"/>
                <a:gd name="connsiteX1" fmla="*/ 185738 w 2000250"/>
                <a:gd name="connsiteY1" fmla="*/ 1019175 h 1019175"/>
                <a:gd name="connsiteX2" fmla="*/ 185738 w 2000250"/>
                <a:gd name="connsiteY2" fmla="*/ 976313 h 1019175"/>
                <a:gd name="connsiteX3" fmla="*/ 376238 w 2000250"/>
                <a:gd name="connsiteY3" fmla="*/ 976313 h 1019175"/>
                <a:gd name="connsiteX4" fmla="*/ 376238 w 2000250"/>
                <a:gd name="connsiteY4" fmla="*/ 919163 h 1019175"/>
                <a:gd name="connsiteX5" fmla="*/ 542925 w 2000250"/>
                <a:gd name="connsiteY5" fmla="*/ 919163 h 1019175"/>
                <a:gd name="connsiteX6" fmla="*/ 542925 w 2000250"/>
                <a:gd name="connsiteY6" fmla="*/ 842963 h 1019175"/>
                <a:gd name="connsiteX7" fmla="*/ 733425 w 2000250"/>
                <a:gd name="connsiteY7" fmla="*/ 842963 h 1019175"/>
                <a:gd name="connsiteX8" fmla="*/ 733425 w 2000250"/>
                <a:gd name="connsiteY8" fmla="*/ 781050 h 1019175"/>
                <a:gd name="connsiteX9" fmla="*/ 909638 w 2000250"/>
                <a:gd name="connsiteY9" fmla="*/ 781050 h 1019175"/>
                <a:gd name="connsiteX10" fmla="*/ 909638 w 2000250"/>
                <a:gd name="connsiteY10" fmla="*/ 666750 h 1019175"/>
                <a:gd name="connsiteX11" fmla="*/ 1085850 w 2000250"/>
                <a:gd name="connsiteY11" fmla="*/ 666750 h 1019175"/>
                <a:gd name="connsiteX12" fmla="*/ 1085850 w 2000250"/>
                <a:gd name="connsiteY12" fmla="*/ 538163 h 1019175"/>
                <a:gd name="connsiteX13" fmla="*/ 1262063 w 2000250"/>
                <a:gd name="connsiteY13" fmla="*/ 538163 h 1019175"/>
                <a:gd name="connsiteX14" fmla="*/ 1262063 w 2000250"/>
                <a:gd name="connsiteY14" fmla="*/ 419100 h 1019175"/>
                <a:gd name="connsiteX15" fmla="*/ 1443038 w 2000250"/>
                <a:gd name="connsiteY15" fmla="*/ 419100 h 1019175"/>
                <a:gd name="connsiteX16" fmla="*/ 1443038 w 2000250"/>
                <a:gd name="connsiteY16" fmla="*/ 319088 h 1019175"/>
                <a:gd name="connsiteX17" fmla="*/ 1638300 w 2000250"/>
                <a:gd name="connsiteY17" fmla="*/ 319088 h 1019175"/>
                <a:gd name="connsiteX18" fmla="*/ 1638300 w 2000250"/>
                <a:gd name="connsiteY18" fmla="*/ 180975 h 1019175"/>
                <a:gd name="connsiteX19" fmla="*/ 1809750 w 2000250"/>
                <a:gd name="connsiteY19" fmla="*/ 180975 h 1019175"/>
                <a:gd name="connsiteX20" fmla="*/ 1809750 w 2000250"/>
                <a:gd name="connsiteY20" fmla="*/ 0 h 1019175"/>
                <a:gd name="connsiteX21" fmla="*/ 2000250 w 2000250"/>
                <a:gd name="connsiteY21"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00250" h="1019175">
                  <a:moveTo>
                    <a:pt x="0" y="1019175"/>
                  </a:moveTo>
                  <a:lnTo>
                    <a:pt x="185738" y="1019175"/>
                  </a:lnTo>
                  <a:lnTo>
                    <a:pt x="185738" y="976313"/>
                  </a:lnTo>
                  <a:lnTo>
                    <a:pt x="376238" y="976313"/>
                  </a:lnTo>
                  <a:lnTo>
                    <a:pt x="376238" y="919163"/>
                  </a:lnTo>
                  <a:lnTo>
                    <a:pt x="542925" y="919163"/>
                  </a:lnTo>
                  <a:lnTo>
                    <a:pt x="542925" y="842963"/>
                  </a:lnTo>
                  <a:lnTo>
                    <a:pt x="733425" y="842963"/>
                  </a:lnTo>
                  <a:lnTo>
                    <a:pt x="733425" y="781050"/>
                  </a:lnTo>
                  <a:lnTo>
                    <a:pt x="909638" y="781050"/>
                  </a:lnTo>
                  <a:lnTo>
                    <a:pt x="909638" y="666750"/>
                  </a:lnTo>
                  <a:lnTo>
                    <a:pt x="1085850" y="666750"/>
                  </a:lnTo>
                  <a:lnTo>
                    <a:pt x="1085850" y="538163"/>
                  </a:lnTo>
                  <a:lnTo>
                    <a:pt x="1262063" y="538163"/>
                  </a:lnTo>
                  <a:lnTo>
                    <a:pt x="1262063" y="419100"/>
                  </a:lnTo>
                  <a:lnTo>
                    <a:pt x="1443038" y="419100"/>
                  </a:lnTo>
                  <a:lnTo>
                    <a:pt x="1443038" y="319088"/>
                  </a:lnTo>
                  <a:lnTo>
                    <a:pt x="1638300" y="319088"/>
                  </a:lnTo>
                  <a:lnTo>
                    <a:pt x="1638300" y="180975"/>
                  </a:lnTo>
                  <a:lnTo>
                    <a:pt x="1809750" y="180975"/>
                  </a:lnTo>
                  <a:lnTo>
                    <a:pt x="1809750" y="0"/>
                  </a:lnTo>
                  <a:lnTo>
                    <a:pt x="2000250" y="0"/>
                  </a:lnTo>
                </a:path>
              </a:pathLst>
            </a:custGeom>
            <a:noFill/>
            <a:ln w="28575">
              <a:solidFill>
                <a:schemeClr val="accent1"/>
              </a:solidFill>
              <a:miter lim="800000"/>
              <a:headEnd/>
              <a:tailEnd/>
            </a:ln>
          </p:spPr>
          <p:txBody>
            <a:bodyPr rtlCol="0" anchor="ctr"/>
            <a:lstStyle/>
            <a:p>
              <a:pPr algn="ctr"/>
              <a:endParaRPr lang="en-US" dirty="0"/>
            </a:p>
          </p:txBody>
        </p:sp>
      </p:grpSp>
      <p:sp>
        <p:nvSpPr>
          <p:cNvPr id="106" name="Freeform: Shape 105">
            <a:extLst>
              <a:ext uri="{FF2B5EF4-FFF2-40B4-BE49-F238E27FC236}">
                <a16:creationId xmlns:a16="http://schemas.microsoft.com/office/drawing/2014/main" id="{7BE0C530-A5F8-407D-8D30-248057C9C60D}"/>
              </a:ext>
            </a:extLst>
          </p:cNvPr>
          <p:cNvSpPr/>
          <p:nvPr/>
        </p:nvSpPr>
        <p:spPr bwMode="auto">
          <a:xfrm>
            <a:off x="1238250" y="1895475"/>
            <a:ext cx="4357688" cy="2090738"/>
          </a:xfrm>
          <a:custGeom>
            <a:avLst/>
            <a:gdLst>
              <a:gd name="connsiteX0" fmla="*/ 0 w 4357688"/>
              <a:gd name="connsiteY0" fmla="*/ 2090738 h 2090738"/>
              <a:gd name="connsiteX1" fmla="*/ 180975 w 4357688"/>
              <a:gd name="connsiteY1" fmla="*/ 2090738 h 2090738"/>
              <a:gd name="connsiteX2" fmla="*/ 180975 w 4357688"/>
              <a:gd name="connsiteY2" fmla="*/ 1347788 h 2090738"/>
              <a:gd name="connsiteX3" fmla="*/ 357188 w 4357688"/>
              <a:gd name="connsiteY3" fmla="*/ 1347788 h 2090738"/>
              <a:gd name="connsiteX4" fmla="*/ 357188 w 4357688"/>
              <a:gd name="connsiteY4" fmla="*/ 1047750 h 2090738"/>
              <a:gd name="connsiteX5" fmla="*/ 547688 w 4357688"/>
              <a:gd name="connsiteY5" fmla="*/ 1047750 h 2090738"/>
              <a:gd name="connsiteX6" fmla="*/ 538163 w 4357688"/>
              <a:gd name="connsiteY6" fmla="*/ 1038225 h 2090738"/>
              <a:gd name="connsiteX7" fmla="*/ 733425 w 4357688"/>
              <a:gd name="connsiteY7" fmla="*/ 1038225 h 2090738"/>
              <a:gd name="connsiteX8" fmla="*/ 719138 w 4357688"/>
              <a:gd name="connsiteY8" fmla="*/ 1023938 h 2090738"/>
              <a:gd name="connsiteX9" fmla="*/ 900113 w 4357688"/>
              <a:gd name="connsiteY9" fmla="*/ 1023938 h 2090738"/>
              <a:gd name="connsiteX10" fmla="*/ 904875 w 4357688"/>
              <a:gd name="connsiteY10" fmla="*/ 1019176 h 2090738"/>
              <a:gd name="connsiteX11" fmla="*/ 1081088 w 4357688"/>
              <a:gd name="connsiteY11" fmla="*/ 1019176 h 2090738"/>
              <a:gd name="connsiteX12" fmla="*/ 1081088 w 4357688"/>
              <a:gd name="connsiteY12" fmla="*/ 1019176 h 2090738"/>
              <a:gd name="connsiteX13" fmla="*/ 1081088 w 4357688"/>
              <a:gd name="connsiteY13" fmla="*/ 985838 h 2090738"/>
              <a:gd name="connsiteX14" fmla="*/ 1262063 w 4357688"/>
              <a:gd name="connsiteY14" fmla="*/ 985838 h 2090738"/>
              <a:gd name="connsiteX15" fmla="*/ 1262063 w 4357688"/>
              <a:gd name="connsiteY15" fmla="*/ 971550 h 2090738"/>
              <a:gd name="connsiteX16" fmla="*/ 1452563 w 4357688"/>
              <a:gd name="connsiteY16" fmla="*/ 971550 h 2090738"/>
              <a:gd name="connsiteX17" fmla="*/ 1452563 w 4357688"/>
              <a:gd name="connsiteY17" fmla="*/ 952500 h 2090738"/>
              <a:gd name="connsiteX18" fmla="*/ 1624013 w 4357688"/>
              <a:gd name="connsiteY18" fmla="*/ 952500 h 2090738"/>
              <a:gd name="connsiteX19" fmla="*/ 1624013 w 4357688"/>
              <a:gd name="connsiteY19" fmla="*/ 909638 h 2090738"/>
              <a:gd name="connsiteX20" fmla="*/ 1800225 w 4357688"/>
              <a:gd name="connsiteY20" fmla="*/ 909638 h 2090738"/>
              <a:gd name="connsiteX21" fmla="*/ 1800225 w 4357688"/>
              <a:gd name="connsiteY21" fmla="*/ 871538 h 2090738"/>
              <a:gd name="connsiteX22" fmla="*/ 1985963 w 4357688"/>
              <a:gd name="connsiteY22" fmla="*/ 871538 h 2090738"/>
              <a:gd name="connsiteX23" fmla="*/ 1985963 w 4357688"/>
              <a:gd name="connsiteY23" fmla="*/ 852488 h 2090738"/>
              <a:gd name="connsiteX24" fmla="*/ 2171700 w 4357688"/>
              <a:gd name="connsiteY24" fmla="*/ 852488 h 2090738"/>
              <a:gd name="connsiteX25" fmla="*/ 2171700 w 4357688"/>
              <a:gd name="connsiteY25" fmla="*/ 814388 h 2090738"/>
              <a:gd name="connsiteX26" fmla="*/ 2347913 w 4357688"/>
              <a:gd name="connsiteY26" fmla="*/ 814388 h 2090738"/>
              <a:gd name="connsiteX27" fmla="*/ 2347913 w 4357688"/>
              <a:gd name="connsiteY27" fmla="*/ 766763 h 2090738"/>
              <a:gd name="connsiteX28" fmla="*/ 2533650 w 4357688"/>
              <a:gd name="connsiteY28" fmla="*/ 766763 h 2090738"/>
              <a:gd name="connsiteX29" fmla="*/ 2533650 w 4357688"/>
              <a:gd name="connsiteY29" fmla="*/ 700088 h 2090738"/>
              <a:gd name="connsiteX30" fmla="*/ 2709863 w 4357688"/>
              <a:gd name="connsiteY30" fmla="*/ 700088 h 2090738"/>
              <a:gd name="connsiteX31" fmla="*/ 2709863 w 4357688"/>
              <a:gd name="connsiteY31" fmla="*/ 619125 h 2090738"/>
              <a:gd name="connsiteX32" fmla="*/ 2895600 w 4357688"/>
              <a:gd name="connsiteY32" fmla="*/ 619125 h 2090738"/>
              <a:gd name="connsiteX33" fmla="*/ 2895600 w 4357688"/>
              <a:gd name="connsiteY33" fmla="*/ 542925 h 2090738"/>
              <a:gd name="connsiteX34" fmla="*/ 3071813 w 4357688"/>
              <a:gd name="connsiteY34" fmla="*/ 542925 h 2090738"/>
              <a:gd name="connsiteX35" fmla="*/ 3071813 w 4357688"/>
              <a:gd name="connsiteY35" fmla="*/ 461963 h 2090738"/>
              <a:gd name="connsiteX36" fmla="*/ 3252788 w 4357688"/>
              <a:gd name="connsiteY36" fmla="*/ 461963 h 2090738"/>
              <a:gd name="connsiteX37" fmla="*/ 3252788 w 4357688"/>
              <a:gd name="connsiteY37" fmla="*/ 409575 h 2090738"/>
              <a:gd name="connsiteX38" fmla="*/ 3429000 w 4357688"/>
              <a:gd name="connsiteY38" fmla="*/ 409575 h 2090738"/>
              <a:gd name="connsiteX39" fmla="*/ 3429000 w 4357688"/>
              <a:gd name="connsiteY39" fmla="*/ 300038 h 2090738"/>
              <a:gd name="connsiteX40" fmla="*/ 3619500 w 4357688"/>
              <a:gd name="connsiteY40" fmla="*/ 300038 h 2090738"/>
              <a:gd name="connsiteX41" fmla="*/ 3619500 w 4357688"/>
              <a:gd name="connsiteY41" fmla="*/ 171450 h 2090738"/>
              <a:gd name="connsiteX42" fmla="*/ 3790950 w 4357688"/>
              <a:gd name="connsiteY42" fmla="*/ 171450 h 2090738"/>
              <a:gd name="connsiteX43" fmla="*/ 3790950 w 4357688"/>
              <a:gd name="connsiteY43" fmla="*/ 76200 h 2090738"/>
              <a:gd name="connsiteX44" fmla="*/ 3971925 w 4357688"/>
              <a:gd name="connsiteY44" fmla="*/ 76200 h 2090738"/>
              <a:gd name="connsiteX45" fmla="*/ 3971925 w 4357688"/>
              <a:gd name="connsiteY45" fmla="*/ 19050 h 2090738"/>
              <a:gd name="connsiteX46" fmla="*/ 4162425 w 4357688"/>
              <a:gd name="connsiteY46" fmla="*/ 19050 h 2090738"/>
              <a:gd name="connsiteX47" fmla="*/ 4162425 w 4357688"/>
              <a:gd name="connsiteY47" fmla="*/ 0 h 2090738"/>
              <a:gd name="connsiteX48" fmla="*/ 4357688 w 4357688"/>
              <a:gd name="connsiteY48" fmla="*/ 0 h 2090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357688" h="2090738">
                <a:moveTo>
                  <a:pt x="0" y="2090738"/>
                </a:moveTo>
                <a:lnTo>
                  <a:pt x="180975" y="2090738"/>
                </a:lnTo>
                <a:lnTo>
                  <a:pt x="180975" y="1347788"/>
                </a:lnTo>
                <a:lnTo>
                  <a:pt x="357188" y="1347788"/>
                </a:lnTo>
                <a:lnTo>
                  <a:pt x="357188" y="1047750"/>
                </a:lnTo>
                <a:lnTo>
                  <a:pt x="547688" y="1047750"/>
                </a:lnTo>
                <a:lnTo>
                  <a:pt x="538163" y="1038225"/>
                </a:lnTo>
                <a:lnTo>
                  <a:pt x="733425" y="1038225"/>
                </a:lnTo>
                <a:lnTo>
                  <a:pt x="719138" y="1023938"/>
                </a:lnTo>
                <a:lnTo>
                  <a:pt x="900113" y="1023938"/>
                </a:lnTo>
                <a:lnTo>
                  <a:pt x="904875" y="1019176"/>
                </a:lnTo>
                <a:lnTo>
                  <a:pt x="1081088" y="1019176"/>
                </a:lnTo>
                <a:lnTo>
                  <a:pt x="1081088" y="1019176"/>
                </a:lnTo>
                <a:lnTo>
                  <a:pt x="1081088" y="985838"/>
                </a:lnTo>
                <a:lnTo>
                  <a:pt x="1262063" y="985838"/>
                </a:lnTo>
                <a:lnTo>
                  <a:pt x="1262063" y="971550"/>
                </a:lnTo>
                <a:lnTo>
                  <a:pt x="1452563" y="971550"/>
                </a:lnTo>
                <a:lnTo>
                  <a:pt x="1452563" y="952500"/>
                </a:lnTo>
                <a:lnTo>
                  <a:pt x="1624013" y="952500"/>
                </a:lnTo>
                <a:lnTo>
                  <a:pt x="1624013" y="909638"/>
                </a:lnTo>
                <a:lnTo>
                  <a:pt x="1800225" y="909638"/>
                </a:lnTo>
                <a:lnTo>
                  <a:pt x="1800225" y="871538"/>
                </a:lnTo>
                <a:lnTo>
                  <a:pt x="1985963" y="871538"/>
                </a:lnTo>
                <a:lnTo>
                  <a:pt x="1985963" y="852488"/>
                </a:lnTo>
                <a:lnTo>
                  <a:pt x="2171700" y="852488"/>
                </a:lnTo>
                <a:lnTo>
                  <a:pt x="2171700" y="814388"/>
                </a:lnTo>
                <a:lnTo>
                  <a:pt x="2347913" y="814388"/>
                </a:lnTo>
                <a:lnTo>
                  <a:pt x="2347913" y="766763"/>
                </a:lnTo>
                <a:lnTo>
                  <a:pt x="2533650" y="766763"/>
                </a:lnTo>
                <a:lnTo>
                  <a:pt x="2533650" y="700088"/>
                </a:lnTo>
                <a:lnTo>
                  <a:pt x="2709863" y="700088"/>
                </a:lnTo>
                <a:lnTo>
                  <a:pt x="2709863" y="619125"/>
                </a:lnTo>
                <a:lnTo>
                  <a:pt x="2895600" y="619125"/>
                </a:lnTo>
                <a:lnTo>
                  <a:pt x="2895600" y="542925"/>
                </a:lnTo>
                <a:lnTo>
                  <a:pt x="3071813" y="542925"/>
                </a:lnTo>
                <a:lnTo>
                  <a:pt x="3071813" y="461963"/>
                </a:lnTo>
                <a:lnTo>
                  <a:pt x="3252788" y="461963"/>
                </a:lnTo>
                <a:lnTo>
                  <a:pt x="3252788" y="409575"/>
                </a:lnTo>
                <a:lnTo>
                  <a:pt x="3429000" y="409575"/>
                </a:lnTo>
                <a:lnTo>
                  <a:pt x="3429000" y="300038"/>
                </a:lnTo>
                <a:lnTo>
                  <a:pt x="3619500" y="300038"/>
                </a:lnTo>
                <a:lnTo>
                  <a:pt x="3619500" y="171450"/>
                </a:lnTo>
                <a:lnTo>
                  <a:pt x="3790950" y="171450"/>
                </a:lnTo>
                <a:lnTo>
                  <a:pt x="3790950" y="76200"/>
                </a:lnTo>
                <a:lnTo>
                  <a:pt x="3971925" y="76200"/>
                </a:lnTo>
                <a:lnTo>
                  <a:pt x="3971925" y="19050"/>
                </a:lnTo>
                <a:lnTo>
                  <a:pt x="4162425" y="19050"/>
                </a:lnTo>
                <a:lnTo>
                  <a:pt x="4162425" y="0"/>
                </a:lnTo>
                <a:lnTo>
                  <a:pt x="4357688" y="0"/>
                </a:lnTo>
              </a:path>
            </a:pathLst>
          </a:custGeom>
          <a:noFill/>
          <a:ln w="28575">
            <a:solidFill>
              <a:schemeClr val="accent4"/>
            </a:solidFill>
            <a:miter lim="800000"/>
            <a:headEnd/>
            <a:tailEnd/>
          </a:ln>
        </p:spPr>
        <p:txBody>
          <a:bodyPr rtlCol="0" anchor="ctr"/>
          <a:lstStyle/>
          <a:p>
            <a:pPr algn="ctr"/>
            <a:endParaRPr lang="en-US" dirty="0"/>
          </a:p>
        </p:txBody>
      </p:sp>
      <p:sp>
        <p:nvSpPr>
          <p:cNvPr id="97" name="TextBox 96">
            <a:extLst>
              <a:ext uri="{FF2B5EF4-FFF2-40B4-BE49-F238E27FC236}">
                <a16:creationId xmlns:a16="http://schemas.microsoft.com/office/drawing/2014/main" id="{1C1ECDED-884B-4EB4-AED4-039E340BD9AA}"/>
              </a:ext>
            </a:extLst>
          </p:cNvPr>
          <p:cNvSpPr txBox="1"/>
          <p:nvPr/>
        </p:nvSpPr>
        <p:spPr bwMode="auto">
          <a:xfrm>
            <a:off x="6530431" y="3402275"/>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 name="Title 1">
            <a:extLst>
              <a:ext uri="{FF2B5EF4-FFF2-40B4-BE49-F238E27FC236}">
                <a16:creationId xmlns:a16="http://schemas.microsoft.com/office/drawing/2014/main" id="{12A1664A-5908-4C43-A511-954D8B7349F0}"/>
              </a:ext>
            </a:extLst>
          </p:cNvPr>
          <p:cNvSpPr>
            <a:spLocks noGrp="1"/>
          </p:cNvSpPr>
          <p:nvPr>
            <p:ph type="title"/>
          </p:nvPr>
        </p:nvSpPr>
        <p:spPr/>
        <p:txBody>
          <a:bodyPr/>
          <a:lstStyle/>
          <a:p>
            <a:r>
              <a:rPr lang="en-US" dirty="0"/>
              <a:t>REMAP-CAP: Tocilizumab, Sarilumab Interim Results</a:t>
            </a:r>
          </a:p>
        </p:txBody>
      </p:sp>
      <p:graphicFrame>
        <p:nvGraphicFramePr>
          <p:cNvPr id="23" name="Group 3">
            <a:extLst>
              <a:ext uri="{FF2B5EF4-FFF2-40B4-BE49-F238E27FC236}">
                <a16:creationId xmlns:a16="http://schemas.microsoft.com/office/drawing/2014/main" id="{F6E83B01-1324-4BC0-B71F-CDC4BABB9D1D}"/>
              </a:ext>
            </a:extLst>
          </p:cNvPr>
          <p:cNvGraphicFramePr>
            <a:graphicFrameLocks noGrp="1"/>
          </p:cNvGraphicFramePr>
          <p:nvPr>
            <p:ph idx="1"/>
            <p:extLst>
              <p:ext uri="{D42A27DB-BD31-4B8C-83A1-F6EECF244321}">
                <p14:modId xmlns:p14="http://schemas.microsoft.com/office/powerpoint/2010/main" val="3371304373"/>
              </p:ext>
            </p:extLst>
          </p:nvPr>
        </p:nvGraphicFramePr>
        <p:xfrm>
          <a:off x="723898" y="4589082"/>
          <a:ext cx="5372101" cy="1591104"/>
        </p:xfrm>
        <a:graphic>
          <a:graphicData uri="http://schemas.openxmlformats.org/drawingml/2006/table">
            <a:tbl>
              <a:tblPr/>
              <a:tblGrid>
                <a:gridCol w="2447637">
                  <a:extLst>
                    <a:ext uri="{9D8B030D-6E8A-4147-A177-3AD203B41FA5}">
                      <a16:colId xmlns:a16="http://schemas.microsoft.com/office/drawing/2014/main" val="20000"/>
                    </a:ext>
                  </a:extLst>
                </a:gridCol>
                <a:gridCol w="1559116">
                  <a:extLst>
                    <a:ext uri="{9D8B030D-6E8A-4147-A177-3AD203B41FA5}">
                      <a16:colId xmlns:a16="http://schemas.microsoft.com/office/drawing/2014/main" val="20001"/>
                    </a:ext>
                  </a:extLst>
                </a:gridCol>
                <a:gridCol w="1365348">
                  <a:extLst>
                    <a:ext uri="{9D8B030D-6E8A-4147-A177-3AD203B41FA5}">
                      <a16:colId xmlns:a16="http://schemas.microsoft.com/office/drawing/2014/main" val="889238141"/>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Organ Support-Free Days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TOC</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SAR</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112713" algn="l" defTabSz="914400" rtl="0" eaLnBrk="1" fontAlgn="base" latinLnBrk="0" hangingPunct="1">
                        <a:lnSpc>
                          <a:spcPct val="90000"/>
                        </a:lnSpc>
                        <a:spcBef>
                          <a:spcPct val="0"/>
                        </a:spcBef>
                        <a:spcAft>
                          <a:spcPct val="0"/>
                        </a:spcAft>
                        <a:buClr>
                          <a:srgbClr val="000000"/>
                        </a:buClr>
                        <a:buSzPct val="120000"/>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adjusted OR </a:t>
                      </a:r>
                    </a:p>
                    <a:p>
                      <a:pPr marL="0" marR="0" lvl="0" indent="-112713" algn="l" defTabSz="914400" rtl="0" eaLnBrk="1" fontAlgn="base" latinLnBrk="0" hangingPunct="1">
                        <a:lnSpc>
                          <a:spcPct val="90000"/>
                        </a:lnSpc>
                        <a:spcBef>
                          <a:spcPct val="0"/>
                        </a:spcBef>
                        <a:spcAft>
                          <a:spcPct val="0"/>
                        </a:spcAft>
                        <a:buClr>
                          <a:srgbClr val="000000"/>
                        </a:buClr>
                        <a:buSzPct val="120000"/>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7150" marR="0" lvl="0" indent="0" algn="ctr" defTabSz="914400" rtl="0" eaLnBrk="1" fontAlgn="base" latinLnBrk="0" hangingPunct="1">
                        <a:lnSpc>
                          <a:spcPct val="9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1.64 </a:t>
                      </a:r>
                    </a:p>
                    <a:p>
                      <a:pPr marL="57150" marR="0" lvl="0" indent="0" algn="ctr" defTabSz="914400" rtl="0" eaLnBrk="1" fontAlgn="base" latinLnBrk="0" hangingPunct="1">
                        <a:lnSpc>
                          <a:spcPct val="9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(1.25-2.14)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57150" marR="0" lvl="0" indent="0" algn="ctr" defTabSz="914400" rtl="0" eaLnBrk="1" fontAlgn="base" latinLnBrk="0" hangingPunct="1">
                        <a:lnSpc>
                          <a:spcPct val="9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a:t>
                      </a:r>
                    </a:p>
                    <a:p>
                      <a:pPr marL="57150" marR="0" lvl="0" indent="0" algn="ctr" defTabSz="914400" rtl="0" eaLnBrk="1" fontAlgn="base" latinLnBrk="0" hangingPunct="1">
                        <a:lnSpc>
                          <a:spcPct val="90000"/>
                        </a:lnSpc>
                        <a:spcBef>
                          <a:spcPct val="0"/>
                        </a:spcBef>
                        <a:spcAft>
                          <a:spcPct val="0"/>
                        </a:spcAft>
                        <a:buClr>
                          <a:srgbClr val="000000"/>
                        </a:buClr>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(1.17-2.91)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0100908"/>
                  </a:ext>
                </a:extLst>
              </a:tr>
              <a:tr h="0">
                <a:tc>
                  <a:txBody>
                    <a:bodyPr/>
                    <a:lstStyle/>
                    <a:p>
                      <a:pPr marL="0" marR="0" lvl="0" indent="-112713" algn="l" defTabSz="914400" rtl="0" eaLnBrk="1" fontAlgn="base" latinLnBrk="0" hangingPunct="1">
                        <a:lnSpc>
                          <a:spcPct val="90000"/>
                        </a:lnSpc>
                        <a:spcBef>
                          <a:spcPct val="0"/>
                        </a:spcBef>
                        <a:spcAft>
                          <a:spcPct val="0"/>
                        </a:spcAft>
                        <a:buClr>
                          <a:srgbClr val="000000"/>
                        </a:buClr>
                        <a:buSzPct val="120000"/>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Probability of superiority to control,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&gt;99.9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&gt;99.5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9589841"/>
                  </a:ext>
                </a:extLst>
              </a:tr>
            </a:tbl>
          </a:graphicData>
        </a:graphic>
      </p:graphicFrame>
      <p:sp>
        <p:nvSpPr>
          <p:cNvPr id="8" name="TextBox 7">
            <a:extLst>
              <a:ext uri="{FF2B5EF4-FFF2-40B4-BE49-F238E27FC236}">
                <a16:creationId xmlns:a16="http://schemas.microsoft.com/office/drawing/2014/main" id="{F7DABE9E-05E2-4E54-97DA-94E0F0966BC6}"/>
              </a:ext>
            </a:extLst>
          </p:cNvPr>
          <p:cNvSpPr txBox="1"/>
          <p:nvPr/>
        </p:nvSpPr>
        <p:spPr bwMode="auto">
          <a:xfrm>
            <a:off x="1239520" y="1501544"/>
            <a:ext cx="435995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Primary Outcome: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Organ Support-Free Days</a:t>
            </a:r>
          </a:p>
        </p:txBody>
      </p:sp>
      <p:sp>
        <p:nvSpPr>
          <p:cNvPr id="9" name="TextBox 8">
            <a:extLst>
              <a:ext uri="{FF2B5EF4-FFF2-40B4-BE49-F238E27FC236}">
                <a16:creationId xmlns:a16="http://schemas.microsoft.com/office/drawing/2014/main" id="{74CE921E-70B5-48C9-8364-F1A1C258549B}"/>
              </a:ext>
            </a:extLst>
          </p:cNvPr>
          <p:cNvSpPr txBox="1"/>
          <p:nvPr/>
        </p:nvSpPr>
        <p:spPr bwMode="auto">
          <a:xfrm>
            <a:off x="1605281" y="4232448"/>
            <a:ext cx="36067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Days</a:t>
            </a:r>
          </a:p>
        </p:txBody>
      </p:sp>
      <p:sp>
        <p:nvSpPr>
          <p:cNvPr id="11" name="TextBox 10">
            <a:extLst>
              <a:ext uri="{FF2B5EF4-FFF2-40B4-BE49-F238E27FC236}">
                <a16:creationId xmlns:a16="http://schemas.microsoft.com/office/drawing/2014/main" id="{732AFCC8-3EDE-469D-85C5-197EA70E2089}"/>
              </a:ext>
            </a:extLst>
          </p:cNvPr>
          <p:cNvSpPr txBox="1"/>
          <p:nvPr/>
        </p:nvSpPr>
        <p:spPr bwMode="auto">
          <a:xfrm>
            <a:off x="7152640" y="1511704"/>
            <a:ext cx="43065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Survival</a:t>
            </a:r>
          </a:p>
        </p:txBody>
      </p:sp>
      <p:sp>
        <p:nvSpPr>
          <p:cNvPr id="14" name="TextBox 13">
            <a:extLst>
              <a:ext uri="{FF2B5EF4-FFF2-40B4-BE49-F238E27FC236}">
                <a16:creationId xmlns:a16="http://schemas.microsoft.com/office/drawing/2014/main" id="{976CE486-E3DF-4806-9D50-7B330ECDB570}"/>
              </a:ext>
            </a:extLst>
          </p:cNvPr>
          <p:cNvSpPr txBox="1"/>
          <p:nvPr/>
        </p:nvSpPr>
        <p:spPr bwMode="auto">
          <a:xfrm rot="16200000">
            <a:off x="-765107" y="2761918"/>
            <a:ext cx="26521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Cumulative Proportion</a:t>
            </a:r>
          </a:p>
        </p:txBody>
      </p:sp>
      <p:grpSp>
        <p:nvGrpSpPr>
          <p:cNvPr id="16" name="Group 1">
            <a:extLst>
              <a:ext uri="{FF2B5EF4-FFF2-40B4-BE49-F238E27FC236}">
                <a16:creationId xmlns:a16="http://schemas.microsoft.com/office/drawing/2014/main" id="{209D2215-DF69-47DB-85DF-6C182E8F2599}"/>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54907251-3C61-4B9A-8E2D-F4EE14FE0F8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049E8473-17C9-4D64-A198-4DF1CA180A2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4" name="Group 3">
            <a:extLst>
              <a:ext uri="{FF2B5EF4-FFF2-40B4-BE49-F238E27FC236}">
                <a16:creationId xmlns:a16="http://schemas.microsoft.com/office/drawing/2014/main" id="{40D1C9AC-060D-4C3E-ACDD-A46D03C9B358}"/>
              </a:ext>
            </a:extLst>
          </p:cNvPr>
          <p:cNvGraphicFramePr>
            <a:graphicFrameLocks/>
          </p:cNvGraphicFramePr>
          <p:nvPr>
            <p:extLst>
              <p:ext uri="{D42A27DB-BD31-4B8C-83A1-F6EECF244321}">
                <p14:modId xmlns:p14="http://schemas.microsoft.com/office/powerpoint/2010/main" val="946884243"/>
              </p:ext>
            </p:extLst>
          </p:nvPr>
        </p:nvGraphicFramePr>
        <p:xfrm>
          <a:off x="6263292" y="4589082"/>
          <a:ext cx="5218912" cy="1591104"/>
        </p:xfrm>
        <a:graphic>
          <a:graphicData uri="http://schemas.openxmlformats.org/drawingml/2006/table">
            <a:tbl>
              <a:tblPr/>
              <a:tblGrid>
                <a:gridCol w="2612712">
                  <a:extLst>
                    <a:ext uri="{9D8B030D-6E8A-4147-A177-3AD203B41FA5}">
                      <a16:colId xmlns:a16="http://schemas.microsoft.com/office/drawing/2014/main" val="20000"/>
                    </a:ext>
                  </a:extLst>
                </a:gridCol>
                <a:gridCol w="1234880">
                  <a:extLst>
                    <a:ext uri="{9D8B030D-6E8A-4147-A177-3AD203B41FA5}">
                      <a16:colId xmlns:a16="http://schemas.microsoft.com/office/drawing/2014/main" val="20001"/>
                    </a:ext>
                  </a:extLst>
                </a:gridCol>
                <a:gridCol w="1371320">
                  <a:extLst>
                    <a:ext uri="{9D8B030D-6E8A-4147-A177-3AD203B41FA5}">
                      <a16:colId xmlns:a16="http://schemas.microsoft.com/office/drawing/2014/main" val="889238141"/>
                    </a:ext>
                  </a:extLst>
                </a:gridCol>
              </a:tblGrid>
              <a:tr h="18685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In-Hospital Survival Analysis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TOC</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SAR</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6853">
                <a:tc>
                  <a:txBody>
                    <a:bodyPr/>
                    <a:lstStyle/>
                    <a:p>
                      <a:pPr marL="0" marR="0" lvl="0" indent="-112713" algn="l" defTabSz="914400" rtl="0" eaLnBrk="1" fontAlgn="base" latinLnBrk="0" hangingPunct="1">
                        <a:lnSpc>
                          <a:spcPct val="90000"/>
                        </a:lnSpc>
                        <a:spcBef>
                          <a:spcPct val="0"/>
                        </a:spcBef>
                        <a:spcAft>
                          <a:spcPct val="0"/>
                        </a:spcAft>
                        <a:buClr>
                          <a:srgbClr val="000000"/>
                        </a:buClr>
                        <a:buSzPct val="120000"/>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adjusted OR</a:t>
                      </a:r>
                    </a:p>
                    <a:p>
                      <a:pPr marL="0" marR="0" lvl="0" indent="-112713" algn="l" defTabSz="914400" rtl="0" eaLnBrk="1" fontAlgn="base" latinLnBrk="0" hangingPunct="1">
                        <a:lnSpc>
                          <a:spcPct val="90000"/>
                        </a:lnSpc>
                        <a:spcBef>
                          <a:spcPct val="0"/>
                        </a:spcBef>
                        <a:spcAft>
                          <a:spcPct val="0"/>
                        </a:spcAft>
                        <a:buClr>
                          <a:srgbClr val="000000"/>
                        </a:buClr>
                        <a:buSzPct val="120000"/>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(1.14-2.35)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(1.18-4.71)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9589841"/>
                  </a:ext>
                </a:extLst>
              </a:tr>
              <a:tr h="186853">
                <a:tc>
                  <a:txBody>
                    <a:bodyPr/>
                    <a:lstStyle/>
                    <a:p>
                      <a:pPr marL="0" marR="0" lvl="0" indent="-112713" algn="l" defTabSz="914400" rtl="0" eaLnBrk="1" fontAlgn="base" latinLnBrk="0" hangingPunct="1">
                        <a:lnSpc>
                          <a:spcPct val="90000"/>
                        </a:lnSpc>
                        <a:spcBef>
                          <a:spcPct val="0"/>
                        </a:spcBef>
                        <a:spcAft>
                          <a:spcPct val="0"/>
                        </a:spcAft>
                        <a:buClr>
                          <a:srgbClr val="000000"/>
                        </a:buClr>
                        <a:buSzPct val="120000"/>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Probability of superiority to control,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214985"/>
                  </a:ext>
                </a:extLst>
              </a:tr>
            </a:tbl>
          </a:graphicData>
        </a:graphic>
      </p:graphicFrame>
      <p:grpSp>
        <p:nvGrpSpPr>
          <p:cNvPr id="10" name="Group 9">
            <a:extLst>
              <a:ext uri="{FF2B5EF4-FFF2-40B4-BE49-F238E27FC236}">
                <a16:creationId xmlns:a16="http://schemas.microsoft.com/office/drawing/2014/main" id="{C231DA9B-2EE9-41A8-8273-14864E38B66D}"/>
              </a:ext>
            </a:extLst>
          </p:cNvPr>
          <p:cNvGrpSpPr/>
          <p:nvPr/>
        </p:nvGrpSpPr>
        <p:grpSpPr>
          <a:xfrm>
            <a:off x="3810000" y="1191538"/>
            <a:ext cx="5008412" cy="369332"/>
            <a:chOff x="3810000" y="1113111"/>
            <a:chExt cx="5008412" cy="369332"/>
          </a:xfrm>
        </p:grpSpPr>
        <p:sp>
          <p:nvSpPr>
            <p:cNvPr id="3" name="TextBox 2">
              <a:extLst>
                <a:ext uri="{FF2B5EF4-FFF2-40B4-BE49-F238E27FC236}">
                  <a16:creationId xmlns:a16="http://schemas.microsoft.com/office/drawing/2014/main" id="{02D94230-705F-415D-BC29-3D278255DBE5}"/>
                </a:ext>
              </a:extLst>
            </p:cNvPr>
            <p:cNvSpPr txBox="1"/>
            <p:nvPr/>
          </p:nvSpPr>
          <p:spPr bwMode="auto">
            <a:xfrm>
              <a:off x="4120193" y="1113111"/>
              <a:ext cx="14909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Tocilizumab</a:t>
              </a:r>
            </a:p>
          </p:txBody>
        </p:sp>
        <p:sp>
          <p:nvSpPr>
            <p:cNvPr id="19" name="TextBox 18">
              <a:extLst>
                <a:ext uri="{FF2B5EF4-FFF2-40B4-BE49-F238E27FC236}">
                  <a16:creationId xmlns:a16="http://schemas.microsoft.com/office/drawing/2014/main" id="{2D9F3BC0-D9AA-4441-A30E-C91D24506226}"/>
                </a:ext>
              </a:extLst>
            </p:cNvPr>
            <p:cNvSpPr txBox="1"/>
            <p:nvPr/>
          </p:nvSpPr>
          <p:spPr bwMode="auto">
            <a:xfrm>
              <a:off x="5788984" y="1113111"/>
              <a:ext cx="14909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Sarilumab</a:t>
              </a:r>
            </a:p>
          </p:txBody>
        </p:sp>
        <p:sp>
          <p:nvSpPr>
            <p:cNvPr id="21" name="TextBox 20">
              <a:extLst>
                <a:ext uri="{FF2B5EF4-FFF2-40B4-BE49-F238E27FC236}">
                  <a16:creationId xmlns:a16="http://schemas.microsoft.com/office/drawing/2014/main" id="{B562674C-94B6-4D26-B048-7817BA48D129}"/>
                </a:ext>
              </a:extLst>
            </p:cNvPr>
            <p:cNvSpPr txBox="1"/>
            <p:nvPr/>
          </p:nvSpPr>
          <p:spPr bwMode="auto">
            <a:xfrm>
              <a:off x="7327432" y="1113111"/>
              <a:ext cx="14909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Usual care</a:t>
              </a:r>
            </a:p>
          </p:txBody>
        </p:sp>
        <p:cxnSp>
          <p:nvCxnSpPr>
            <p:cNvPr id="6" name="Straight Connector 5">
              <a:extLst>
                <a:ext uri="{FF2B5EF4-FFF2-40B4-BE49-F238E27FC236}">
                  <a16:creationId xmlns:a16="http://schemas.microsoft.com/office/drawing/2014/main" id="{E8D6C7E7-801B-4314-BBBD-46F5FC365DA7}"/>
                </a:ext>
              </a:extLst>
            </p:cNvPr>
            <p:cNvCxnSpPr>
              <a:cxnSpLocks/>
            </p:cNvCxnSpPr>
            <p:nvPr/>
          </p:nvCxnSpPr>
          <p:spPr bwMode="auto">
            <a:xfrm flipH="1" flipV="1">
              <a:off x="3810000" y="1295878"/>
              <a:ext cx="310193" cy="1899"/>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A0218C8-107E-42EA-A347-22EE44DB4B53}"/>
                </a:ext>
              </a:extLst>
            </p:cNvPr>
            <p:cNvCxnSpPr>
              <a:cxnSpLocks/>
            </p:cNvCxnSpPr>
            <p:nvPr/>
          </p:nvCxnSpPr>
          <p:spPr bwMode="auto">
            <a:xfrm flipH="1" flipV="1">
              <a:off x="5496232" y="1295878"/>
              <a:ext cx="310193" cy="1899"/>
            </a:xfrm>
            <a:prstGeom prst="line">
              <a:avLst/>
            </a:prstGeom>
            <a:noFill/>
            <a:ln w="28575" cap="flat" cmpd="sng" algn="ctr">
              <a:solidFill>
                <a:schemeClr val="accent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67FF28D-0AF7-4086-B51D-DDD334388AB8}"/>
                </a:ext>
              </a:extLst>
            </p:cNvPr>
            <p:cNvCxnSpPr>
              <a:cxnSpLocks/>
            </p:cNvCxnSpPr>
            <p:nvPr/>
          </p:nvCxnSpPr>
          <p:spPr bwMode="auto">
            <a:xfrm flipH="1" flipV="1">
              <a:off x="7032792" y="1295878"/>
              <a:ext cx="310193" cy="1899"/>
            </a:xfrm>
            <a:prstGeom prst="line">
              <a:avLst/>
            </a:prstGeom>
            <a:noFill/>
            <a:ln w="28575" cap="flat" cmpd="sng" algn="ctr">
              <a:solidFill>
                <a:schemeClr val="accent4"/>
              </a:solidFill>
              <a:prstDash val="solid"/>
              <a:round/>
              <a:headEnd type="none" w="med" len="med"/>
              <a:tailEnd type="none" w="med" len="med"/>
            </a:ln>
            <a:effectLst/>
          </p:spPr>
        </p:cxnSp>
      </p:grpSp>
      <p:cxnSp>
        <p:nvCxnSpPr>
          <p:cNvPr id="27" name="Straight Connector 26">
            <a:extLst>
              <a:ext uri="{FF2B5EF4-FFF2-40B4-BE49-F238E27FC236}">
                <a16:creationId xmlns:a16="http://schemas.microsoft.com/office/drawing/2014/main" id="{7E190971-A361-4F0D-9E5E-C69488A0D9F7}"/>
              </a:ext>
            </a:extLst>
          </p:cNvPr>
          <p:cNvCxnSpPr/>
          <p:nvPr/>
        </p:nvCxnSpPr>
        <p:spPr bwMode="auto">
          <a:xfrm>
            <a:off x="1239520" y="1876493"/>
            <a:ext cx="0" cy="212503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DB579D7-D18E-48C6-8DEE-E9D515AC3909}"/>
              </a:ext>
            </a:extLst>
          </p:cNvPr>
          <p:cNvCxnSpPr>
            <a:cxnSpLocks/>
          </p:cNvCxnSpPr>
          <p:nvPr/>
        </p:nvCxnSpPr>
        <p:spPr bwMode="auto">
          <a:xfrm>
            <a:off x="1229360" y="4001172"/>
            <a:ext cx="435995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29AF178-4F60-4D9C-9F54-FC7C646FDCD1}"/>
              </a:ext>
            </a:extLst>
          </p:cNvPr>
          <p:cNvCxnSpPr>
            <a:cxnSpLocks/>
          </p:cNvCxnSpPr>
          <p:nvPr/>
        </p:nvCxnSpPr>
        <p:spPr bwMode="auto">
          <a:xfrm flipH="1">
            <a:off x="1158787" y="18911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FE84B30-1180-49E2-AD5E-EE5878E1B75F}"/>
              </a:ext>
            </a:extLst>
          </p:cNvPr>
          <p:cNvCxnSpPr>
            <a:cxnSpLocks/>
          </p:cNvCxnSpPr>
          <p:nvPr/>
        </p:nvCxnSpPr>
        <p:spPr bwMode="auto">
          <a:xfrm flipH="1">
            <a:off x="1158787" y="2313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3714702-A357-4211-930E-189F03294A86}"/>
              </a:ext>
            </a:extLst>
          </p:cNvPr>
          <p:cNvCxnSpPr>
            <a:cxnSpLocks/>
          </p:cNvCxnSpPr>
          <p:nvPr/>
        </p:nvCxnSpPr>
        <p:spPr bwMode="auto">
          <a:xfrm flipH="1">
            <a:off x="1158787" y="27351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9CDBC93-877E-40C9-90C8-755D6EB316A9}"/>
              </a:ext>
            </a:extLst>
          </p:cNvPr>
          <p:cNvCxnSpPr>
            <a:cxnSpLocks/>
          </p:cNvCxnSpPr>
          <p:nvPr/>
        </p:nvCxnSpPr>
        <p:spPr bwMode="auto">
          <a:xfrm flipH="1">
            <a:off x="1158787" y="31571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5CDD926-287C-4847-A7CC-A5E3D8FB8D61}"/>
              </a:ext>
            </a:extLst>
          </p:cNvPr>
          <p:cNvCxnSpPr>
            <a:cxnSpLocks/>
          </p:cNvCxnSpPr>
          <p:nvPr/>
        </p:nvCxnSpPr>
        <p:spPr bwMode="auto">
          <a:xfrm flipH="1">
            <a:off x="1158787" y="3579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B5F7DDB-64A7-4341-AA6F-EA57664B8D0C}"/>
              </a:ext>
            </a:extLst>
          </p:cNvPr>
          <p:cNvCxnSpPr>
            <a:cxnSpLocks/>
          </p:cNvCxnSpPr>
          <p:nvPr/>
        </p:nvCxnSpPr>
        <p:spPr bwMode="auto">
          <a:xfrm flipH="1">
            <a:off x="1158787" y="40011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95B6AB8-6368-47D5-A02B-9199873B0CF1}"/>
              </a:ext>
            </a:extLst>
          </p:cNvPr>
          <p:cNvCxnSpPr>
            <a:cxnSpLocks/>
          </p:cNvCxnSpPr>
          <p:nvPr/>
        </p:nvCxnSpPr>
        <p:spPr bwMode="auto">
          <a:xfrm>
            <a:off x="1605280"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619CFD0-8A0C-44A7-AB8F-0C11CDA4EC8F}"/>
              </a:ext>
            </a:extLst>
          </p:cNvPr>
          <p:cNvCxnSpPr>
            <a:cxnSpLocks/>
          </p:cNvCxnSpPr>
          <p:nvPr/>
        </p:nvCxnSpPr>
        <p:spPr bwMode="auto">
          <a:xfrm>
            <a:off x="2506980"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E69DA61-4098-4979-A0FC-80689899A77B}"/>
              </a:ext>
            </a:extLst>
          </p:cNvPr>
          <p:cNvCxnSpPr>
            <a:cxnSpLocks/>
          </p:cNvCxnSpPr>
          <p:nvPr/>
        </p:nvCxnSpPr>
        <p:spPr bwMode="auto">
          <a:xfrm>
            <a:off x="3408680"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730A775-CF16-4B6D-96D3-5DD629465E3C}"/>
              </a:ext>
            </a:extLst>
          </p:cNvPr>
          <p:cNvCxnSpPr>
            <a:cxnSpLocks/>
          </p:cNvCxnSpPr>
          <p:nvPr/>
        </p:nvCxnSpPr>
        <p:spPr bwMode="auto">
          <a:xfrm>
            <a:off x="4310380"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53EC26D-E576-481D-BB31-2AB640D6CBDB}"/>
              </a:ext>
            </a:extLst>
          </p:cNvPr>
          <p:cNvCxnSpPr>
            <a:cxnSpLocks/>
          </p:cNvCxnSpPr>
          <p:nvPr/>
        </p:nvCxnSpPr>
        <p:spPr bwMode="auto">
          <a:xfrm>
            <a:off x="5212080" y="40011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EF6CA974-B295-4FF6-8035-8B991E7AEBD5}"/>
              </a:ext>
            </a:extLst>
          </p:cNvPr>
          <p:cNvSpPr txBox="1"/>
          <p:nvPr/>
        </p:nvSpPr>
        <p:spPr bwMode="auto">
          <a:xfrm>
            <a:off x="4937610" y="399672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C80ECCFD-4689-406F-824A-F59EBD5B3BCF}"/>
              </a:ext>
            </a:extLst>
          </p:cNvPr>
          <p:cNvSpPr txBox="1"/>
          <p:nvPr/>
        </p:nvSpPr>
        <p:spPr bwMode="auto">
          <a:xfrm>
            <a:off x="1327695" y="399672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65C9D89A-201D-4743-90CB-7CFDA755D205}"/>
              </a:ext>
            </a:extLst>
          </p:cNvPr>
          <p:cNvSpPr txBox="1"/>
          <p:nvPr/>
        </p:nvSpPr>
        <p:spPr bwMode="auto">
          <a:xfrm>
            <a:off x="2230174" y="399672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1" name="TextBox 50">
            <a:extLst>
              <a:ext uri="{FF2B5EF4-FFF2-40B4-BE49-F238E27FC236}">
                <a16:creationId xmlns:a16="http://schemas.microsoft.com/office/drawing/2014/main" id="{6056E04D-2100-4D25-9248-CFEC04E2D03F}"/>
              </a:ext>
            </a:extLst>
          </p:cNvPr>
          <p:cNvSpPr txBox="1"/>
          <p:nvPr/>
        </p:nvSpPr>
        <p:spPr bwMode="auto">
          <a:xfrm>
            <a:off x="3132653" y="399672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EE8A92B6-69C1-42FE-B2DA-0F1368E6177E}"/>
              </a:ext>
            </a:extLst>
          </p:cNvPr>
          <p:cNvSpPr txBox="1"/>
          <p:nvPr/>
        </p:nvSpPr>
        <p:spPr bwMode="auto">
          <a:xfrm>
            <a:off x="4035132" y="399672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3" name="TextBox 52">
            <a:extLst>
              <a:ext uri="{FF2B5EF4-FFF2-40B4-BE49-F238E27FC236}">
                <a16:creationId xmlns:a16="http://schemas.microsoft.com/office/drawing/2014/main" id="{67E1FC50-6619-484B-80E1-833E285AACCB}"/>
              </a:ext>
            </a:extLst>
          </p:cNvPr>
          <p:cNvSpPr txBox="1"/>
          <p:nvPr/>
        </p:nvSpPr>
        <p:spPr bwMode="auto">
          <a:xfrm>
            <a:off x="661880" y="171958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74941F91-BF35-411E-A009-B2ECE2899AA1}"/>
              </a:ext>
            </a:extLst>
          </p:cNvPr>
          <p:cNvSpPr txBox="1"/>
          <p:nvPr/>
        </p:nvSpPr>
        <p:spPr bwMode="auto">
          <a:xfrm>
            <a:off x="661880" y="2140259"/>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7" name="TextBox 56">
            <a:extLst>
              <a:ext uri="{FF2B5EF4-FFF2-40B4-BE49-F238E27FC236}">
                <a16:creationId xmlns:a16="http://schemas.microsoft.com/office/drawing/2014/main" id="{445F15C8-DCDF-4052-955B-52D0D46337F8}"/>
              </a:ext>
            </a:extLst>
          </p:cNvPr>
          <p:cNvSpPr txBox="1"/>
          <p:nvPr/>
        </p:nvSpPr>
        <p:spPr bwMode="auto">
          <a:xfrm>
            <a:off x="661880" y="256093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9" name="TextBox 58">
            <a:extLst>
              <a:ext uri="{FF2B5EF4-FFF2-40B4-BE49-F238E27FC236}">
                <a16:creationId xmlns:a16="http://schemas.microsoft.com/office/drawing/2014/main" id="{E6C475FF-4344-4A61-BF9E-FCD4BD20837B}"/>
              </a:ext>
            </a:extLst>
          </p:cNvPr>
          <p:cNvSpPr txBox="1"/>
          <p:nvPr/>
        </p:nvSpPr>
        <p:spPr bwMode="auto">
          <a:xfrm>
            <a:off x="661880" y="2981603"/>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61" name="TextBox 60">
            <a:extLst>
              <a:ext uri="{FF2B5EF4-FFF2-40B4-BE49-F238E27FC236}">
                <a16:creationId xmlns:a16="http://schemas.microsoft.com/office/drawing/2014/main" id="{0378FFB6-BC7B-49EF-8487-0B52B9C1C9FB}"/>
              </a:ext>
            </a:extLst>
          </p:cNvPr>
          <p:cNvSpPr txBox="1"/>
          <p:nvPr/>
        </p:nvSpPr>
        <p:spPr bwMode="auto">
          <a:xfrm>
            <a:off x="661880" y="3402275"/>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63" name="TextBox 62">
            <a:extLst>
              <a:ext uri="{FF2B5EF4-FFF2-40B4-BE49-F238E27FC236}">
                <a16:creationId xmlns:a16="http://schemas.microsoft.com/office/drawing/2014/main" id="{45D9ED33-093B-4E38-9353-E8078214628C}"/>
              </a:ext>
            </a:extLst>
          </p:cNvPr>
          <p:cNvSpPr txBox="1"/>
          <p:nvPr/>
        </p:nvSpPr>
        <p:spPr bwMode="auto">
          <a:xfrm>
            <a:off x="661880" y="3822948"/>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76BF3B7B-A815-4D8C-9F90-3695F65124E4}"/>
              </a:ext>
            </a:extLst>
          </p:cNvPr>
          <p:cNvSpPr txBox="1"/>
          <p:nvPr/>
        </p:nvSpPr>
        <p:spPr bwMode="auto">
          <a:xfrm>
            <a:off x="7097911" y="4232448"/>
            <a:ext cx="398271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Days</a:t>
            </a:r>
          </a:p>
        </p:txBody>
      </p:sp>
      <p:sp>
        <p:nvSpPr>
          <p:cNvPr id="65" name="TextBox 64">
            <a:extLst>
              <a:ext uri="{FF2B5EF4-FFF2-40B4-BE49-F238E27FC236}">
                <a16:creationId xmlns:a16="http://schemas.microsoft.com/office/drawing/2014/main" id="{905F3DC8-E869-4360-B9C6-5158E8715B45}"/>
              </a:ext>
            </a:extLst>
          </p:cNvPr>
          <p:cNvSpPr txBox="1"/>
          <p:nvPr/>
        </p:nvSpPr>
        <p:spPr bwMode="auto">
          <a:xfrm rot="16200000">
            <a:off x="5143667" y="2761918"/>
            <a:ext cx="26521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Probability</a:t>
            </a:r>
          </a:p>
        </p:txBody>
      </p:sp>
      <p:cxnSp>
        <p:nvCxnSpPr>
          <p:cNvPr id="66" name="Straight Connector 65">
            <a:extLst>
              <a:ext uri="{FF2B5EF4-FFF2-40B4-BE49-F238E27FC236}">
                <a16:creationId xmlns:a16="http://schemas.microsoft.com/office/drawing/2014/main" id="{8B4FF028-4312-415B-AE16-2FA6FA6E0570}"/>
              </a:ext>
            </a:extLst>
          </p:cNvPr>
          <p:cNvCxnSpPr/>
          <p:nvPr/>
        </p:nvCxnSpPr>
        <p:spPr bwMode="auto">
          <a:xfrm>
            <a:off x="7108071" y="1876493"/>
            <a:ext cx="0" cy="2125036"/>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CFE236B-1F12-4628-8816-19C5BA05F387}"/>
              </a:ext>
            </a:extLst>
          </p:cNvPr>
          <p:cNvCxnSpPr>
            <a:cxnSpLocks/>
          </p:cNvCxnSpPr>
          <p:nvPr/>
        </p:nvCxnSpPr>
        <p:spPr bwMode="auto">
          <a:xfrm>
            <a:off x="7097911" y="4001172"/>
            <a:ext cx="4359954"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9388FA4-0B11-4512-9925-EF4A3BE58B86}"/>
              </a:ext>
            </a:extLst>
          </p:cNvPr>
          <p:cNvCxnSpPr>
            <a:cxnSpLocks/>
          </p:cNvCxnSpPr>
          <p:nvPr/>
        </p:nvCxnSpPr>
        <p:spPr bwMode="auto">
          <a:xfrm flipH="1">
            <a:off x="7027338" y="18911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1203A51-08E5-49C2-99D0-F900A44720F3}"/>
              </a:ext>
            </a:extLst>
          </p:cNvPr>
          <p:cNvCxnSpPr>
            <a:cxnSpLocks/>
          </p:cNvCxnSpPr>
          <p:nvPr/>
        </p:nvCxnSpPr>
        <p:spPr bwMode="auto">
          <a:xfrm flipH="1">
            <a:off x="7027338" y="2313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98D2A8B-23BE-4D37-AC41-60D550838CDE}"/>
              </a:ext>
            </a:extLst>
          </p:cNvPr>
          <p:cNvCxnSpPr>
            <a:cxnSpLocks/>
          </p:cNvCxnSpPr>
          <p:nvPr/>
        </p:nvCxnSpPr>
        <p:spPr bwMode="auto">
          <a:xfrm flipH="1">
            <a:off x="7027338" y="27351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6CC1A03-7B70-45A5-97EB-AA4ACE87177A}"/>
              </a:ext>
            </a:extLst>
          </p:cNvPr>
          <p:cNvCxnSpPr>
            <a:cxnSpLocks/>
          </p:cNvCxnSpPr>
          <p:nvPr/>
        </p:nvCxnSpPr>
        <p:spPr bwMode="auto">
          <a:xfrm flipH="1">
            <a:off x="7027338" y="31571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E41AB34-A485-4FCE-B49D-91AD8B0BC4DD}"/>
              </a:ext>
            </a:extLst>
          </p:cNvPr>
          <p:cNvCxnSpPr>
            <a:cxnSpLocks/>
          </p:cNvCxnSpPr>
          <p:nvPr/>
        </p:nvCxnSpPr>
        <p:spPr bwMode="auto">
          <a:xfrm flipH="1">
            <a:off x="7027338" y="3579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1968858-7439-4ACF-8C7A-0C1F13B9349B}"/>
              </a:ext>
            </a:extLst>
          </p:cNvPr>
          <p:cNvCxnSpPr>
            <a:cxnSpLocks/>
          </p:cNvCxnSpPr>
          <p:nvPr/>
        </p:nvCxnSpPr>
        <p:spPr bwMode="auto">
          <a:xfrm flipH="1">
            <a:off x="7027338" y="40011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34EB244-F2A7-419A-B271-DCAD48046BB8}"/>
              </a:ext>
            </a:extLst>
          </p:cNvPr>
          <p:cNvCxnSpPr>
            <a:cxnSpLocks/>
          </p:cNvCxnSpPr>
          <p:nvPr/>
        </p:nvCxnSpPr>
        <p:spPr bwMode="auto">
          <a:xfrm>
            <a:off x="7116692"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6924FB6-53EA-42D7-A6B5-C6CB059B0BF2}"/>
              </a:ext>
            </a:extLst>
          </p:cNvPr>
          <p:cNvCxnSpPr>
            <a:cxnSpLocks/>
          </p:cNvCxnSpPr>
          <p:nvPr/>
        </p:nvCxnSpPr>
        <p:spPr bwMode="auto">
          <a:xfrm>
            <a:off x="7776894"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8405287-8F29-489B-998D-8E8D3F652B7E}"/>
              </a:ext>
            </a:extLst>
          </p:cNvPr>
          <p:cNvCxnSpPr>
            <a:cxnSpLocks/>
          </p:cNvCxnSpPr>
          <p:nvPr/>
        </p:nvCxnSpPr>
        <p:spPr bwMode="auto">
          <a:xfrm>
            <a:off x="10417702"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350B1EF-24CA-4D66-9F12-E3FB2C381441}"/>
              </a:ext>
            </a:extLst>
          </p:cNvPr>
          <p:cNvCxnSpPr>
            <a:cxnSpLocks/>
          </p:cNvCxnSpPr>
          <p:nvPr/>
        </p:nvCxnSpPr>
        <p:spPr bwMode="auto">
          <a:xfrm>
            <a:off x="11077906" y="40011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3560E29F-19CC-4C85-9DB1-BD791BA6DA03}"/>
              </a:ext>
            </a:extLst>
          </p:cNvPr>
          <p:cNvSpPr txBox="1"/>
          <p:nvPr/>
        </p:nvSpPr>
        <p:spPr bwMode="auto">
          <a:xfrm>
            <a:off x="10783116"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85" name="TextBox 84">
            <a:extLst>
              <a:ext uri="{FF2B5EF4-FFF2-40B4-BE49-F238E27FC236}">
                <a16:creationId xmlns:a16="http://schemas.microsoft.com/office/drawing/2014/main" id="{B07E74B8-34EB-44ED-B1F6-A7139914D5F9}"/>
              </a:ext>
            </a:extLst>
          </p:cNvPr>
          <p:cNvSpPr txBox="1"/>
          <p:nvPr/>
        </p:nvSpPr>
        <p:spPr bwMode="auto">
          <a:xfrm>
            <a:off x="6839107"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6" name="TextBox 85">
            <a:extLst>
              <a:ext uri="{FF2B5EF4-FFF2-40B4-BE49-F238E27FC236}">
                <a16:creationId xmlns:a16="http://schemas.microsoft.com/office/drawing/2014/main" id="{274A71E3-58A8-4110-BCB2-8421F87F46D0}"/>
              </a:ext>
            </a:extLst>
          </p:cNvPr>
          <p:cNvSpPr txBox="1"/>
          <p:nvPr/>
        </p:nvSpPr>
        <p:spPr bwMode="auto">
          <a:xfrm>
            <a:off x="7487975"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7" name="TextBox 86">
            <a:extLst>
              <a:ext uri="{FF2B5EF4-FFF2-40B4-BE49-F238E27FC236}">
                <a16:creationId xmlns:a16="http://schemas.microsoft.com/office/drawing/2014/main" id="{730CCBAA-3AD0-48EA-A156-33AA38F9C23E}"/>
              </a:ext>
            </a:extLst>
          </p:cNvPr>
          <p:cNvSpPr txBox="1"/>
          <p:nvPr/>
        </p:nvSpPr>
        <p:spPr bwMode="auto">
          <a:xfrm>
            <a:off x="9465059"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8" name="TextBox 87">
            <a:extLst>
              <a:ext uri="{FF2B5EF4-FFF2-40B4-BE49-F238E27FC236}">
                <a16:creationId xmlns:a16="http://schemas.microsoft.com/office/drawing/2014/main" id="{EE115B70-53C4-4E5E-942F-26B1559D3016}"/>
              </a:ext>
            </a:extLst>
          </p:cNvPr>
          <p:cNvSpPr txBox="1"/>
          <p:nvPr/>
        </p:nvSpPr>
        <p:spPr bwMode="auto">
          <a:xfrm>
            <a:off x="10124087"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89" name="TextBox 88">
            <a:extLst>
              <a:ext uri="{FF2B5EF4-FFF2-40B4-BE49-F238E27FC236}">
                <a16:creationId xmlns:a16="http://schemas.microsoft.com/office/drawing/2014/main" id="{547640F7-8FD5-4B05-B5A2-0CA23789F47B}"/>
              </a:ext>
            </a:extLst>
          </p:cNvPr>
          <p:cNvSpPr txBox="1"/>
          <p:nvPr/>
        </p:nvSpPr>
        <p:spPr bwMode="auto">
          <a:xfrm>
            <a:off x="6530431" y="1719587"/>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91" name="TextBox 90">
            <a:extLst>
              <a:ext uri="{FF2B5EF4-FFF2-40B4-BE49-F238E27FC236}">
                <a16:creationId xmlns:a16="http://schemas.microsoft.com/office/drawing/2014/main" id="{5CA98E4E-912B-48BE-93D2-DD0F6019DE01}"/>
              </a:ext>
            </a:extLst>
          </p:cNvPr>
          <p:cNvSpPr txBox="1"/>
          <p:nvPr/>
        </p:nvSpPr>
        <p:spPr bwMode="auto">
          <a:xfrm>
            <a:off x="6530431" y="2140259"/>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93" name="TextBox 92">
            <a:extLst>
              <a:ext uri="{FF2B5EF4-FFF2-40B4-BE49-F238E27FC236}">
                <a16:creationId xmlns:a16="http://schemas.microsoft.com/office/drawing/2014/main" id="{0FC07E89-0747-4FC8-9C5B-2958273D0E13}"/>
              </a:ext>
            </a:extLst>
          </p:cNvPr>
          <p:cNvSpPr txBox="1"/>
          <p:nvPr/>
        </p:nvSpPr>
        <p:spPr bwMode="auto">
          <a:xfrm>
            <a:off x="6530431" y="256093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95" name="TextBox 94">
            <a:extLst>
              <a:ext uri="{FF2B5EF4-FFF2-40B4-BE49-F238E27FC236}">
                <a16:creationId xmlns:a16="http://schemas.microsoft.com/office/drawing/2014/main" id="{5496A527-01DD-4E0F-A622-63FE0BB72A2D}"/>
              </a:ext>
            </a:extLst>
          </p:cNvPr>
          <p:cNvSpPr txBox="1"/>
          <p:nvPr/>
        </p:nvSpPr>
        <p:spPr bwMode="auto">
          <a:xfrm>
            <a:off x="6530431" y="2981603"/>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99" name="TextBox 98">
            <a:extLst>
              <a:ext uri="{FF2B5EF4-FFF2-40B4-BE49-F238E27FC236}">
                <a16:creationId xmlns:a16="http://schemas.microsoft.com/office/drawing/2014/main" id="{FA46C4B5-7C63-46D4-AE6F-3764324E5D78}"/>
              </a:ext>
            </a:extLst>
          </p:cNvPr>
          <p:cNvSpPr txBox="1"/>
          <p:nvPr/>
        </p:nvSpPr>
        <p:spPr bwMode="auto">
          <a:xfrm>
            <a:off x="6530431" y="3822948"/>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0" name="TextBox 99">
            <a:extLst>
              <a:ext uri="{FF2B5EF4-FFF2-40B4-BE49-F238E27FC236}">
                <a16:creationId xmlns:a16="http://schemas.microsoft.com/office/drawing/2014/main" id="{A95F25C3-89CC-42A1-9294-E058189FE141}"/>
              </a:ext>
            </a:extLst>
          </p:cNvPr>
          <p:cNvSpPr txBox="1"/>
          <p:nvPr/>
        </p:nvSpPr>
        <p:spPr bwMode="auto">
          <a:xfrm>
            <a:off x="6530431" y="3402275"/>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101" name="TextBox 100">
            <a:extLst>
              <a:ext uri="{FF2B5EF4-FFF2-40B4-BE49-F238E27FC236}">
                <a16:creationId xmlns:a16="http://schemas.microsoft.com/office/drawing/2014/main" id="{40E3173E-5CF9-4FCA-85DD-F57896450785}"/>
              </a:ext>
            </a:extLst>
          </p:cNvPr>
          <p:cNvSpPr txBox="1"/>
          <p:nvPr/>
        </p:nvSpPr>
        <p:spPr bwMode="auto">
          <a:xfrm>
            <a:off x="8147003"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02" name="TextBox 101">
            <a:extLst>
              <a:ext uri="{FF2B5EF4-FFF2-40B4-BE49-F238E27FC236}">
                <a16:creationId xmlns:a16="http://schemas.microsoft.com/office/drawing/2014/main" id="{37865C15-C357-4E6A-94F1-BAB177FB24EC}"/>
              </a:ext>
            </a:extLst>
          </p:cNvPr>
          <p:cNvSpPr txBox="1"/>
          <p:nvPr/>
        </p:nvSpPr>
        <p:spPr bwMode="auto">
          <a:xfrm>
            <a:off x="8806031" y="3996371"/>
            <a:ext cx="55517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cxnSp>
        <p:nvCxnSpPr>
          <p:cNvPr id="103" name="Straight Connector 102">
            <a:extLst>
              <a:ext uri="{FF2B5EF4-FFF2-40B4-BE49-F238E27FC236}">
                <a16:creationId xmlns:a16="http://schemas.microsoft.com/office/drawing/2014/main" id="{BE424C92-F314-4D9B-B6DE-171B8717EBDF}"/>
              </a:ext>
            </a:extLst>
          </p:cNvPr>
          <p:cNvCxnSpPr>
            <a:cxnSpLocks/>
          </p:cNvCxnSpPr>
          <p:nvPr/>
        </p:nvCxnSpPr>
        <p:spPr bwMode="auto">
          <a:xfrm>
            <a:off x="8437096"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3D26D53-8133-4AA8-A4E5-DAB8FABCE628}"/>
              </a:ext>
            </a:extLst>
          </p:cNvPr>
          <p:cNvCxnSpPr>
            <a:cxnSpLocks/>
          </p:cNvCxnSpPr>
          <p:nvPr/>
        </p:nvCxnSpPr>
        <p:spPr bwMode="auto">
          <a:xfrm>
            <a:off x="9097298" y="400117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FFFDE76-091F-41E6-93EB-CFB76A3512B5}"/>
              </a:ext>
            </a:extLst>
          </p:cNvPr>
          <p:cNvCxnSpPr>
            <a:cxnSpLocks/>
          </p:cNvCxnSpPr>
          <p:nvPr/>
        </p:nvCxnSpPr>
        <p:spPr bwMode="auto">
          <a:xfrm>
            <a:off x="9757500" y="40011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0" name="Freeform: Shape 109">
            <a:extLst>
              <a:ext uri="{FF2B5EF4-FFF2-40B4-BE49-F238E27FC236}">
                <a16:creationId xmlns:a16="http://schemas.microsoft.com/office/drawing/2014/main" id="{7927D429-0B0D-4C18-AB01-A8C5F0807BD7}"/>
              </a:ext>
            </a:extLst>
          </p:cNvPr>
          <p:cNvSpPr/>
          <p:nvPr/>
        </p:nvSpPr>
        <p:spPr bwMode="auto">
          <a:xfrm>
            <a:off x="1419225" y="1895475"/>
            <a:ext cx="3971925" cy="1638300"/>
          </a:xfrm>
          <a:custGeom>
            <a:avLst/>
            <a:gdLst>
              <a:gd name="connsiteX0" fmla="*/ 0 w 3971925"/>
              <a:gd name="connsiteY0" fmla="*/ 1638300 h 1638300"/>
              <a:gd name="connsiteX1" fmla="*/ 176213 w 3971925"/>
              <a:gd name="connsiteY1" fmla="*/ 1638300 h 1638300"/>
              <a:gd name="connsiteX2" fmla="*/ 176213 w 3971925"/>
              <a:gd name="connsiteY2" fmla="*/ 1314450 h 1638300"/>
              <a:gd name="connsiteX3" fmla="*/ 914400 w 3971925"/>
              <a:gd name="connsiteY3" fmla="*/ 1314450 h 1638300"/>
              <a:gd name="connsiteX4" fmla="*/ 914400 w 3971925"/>
              <a:gd name="connsiteY4" fmla="*/ 1266825 h 1638300"/>
              <a:gd name="connsiteX5" fmla="*/ 1257300 w 3971925"/>
              <a:gd name="connsiteY5" fmla="*/ 1266825 h 1638300"/>
              <a:gd name="connsiteX6" fmla="*/ 1257300 w 3971925"/>
              <a:gd name="connsiteY6" fmla="*/ 1219200 h 1638300"/>
              <a:gd name="connsiteX7" fmla="*/ 1452563 w 3971925"/>
              <a:gd name="connsiteY7" fmla="*/ 1219200 h 1638300"/>
              <a:gd name="connsiteX8" fmla="*/ 1452563 w 3971925"/>
              <a:gd name="connsiteY8" fmla="*/ 1176338 h 1638300"/>
              <a:gd name="connsiteX9" fmla="*/ 1995488 w 3971925"/>
              <a:gd name="connsiteY9" fmla="*/ 1176338 h 1638300"/>
              <a:gd name="connsiteX10" fmla="*/ 1995488 w 3971925"/>
              <a:gd name="connsiteY10" fmla="*/ 1090613 h 1638300"/>
              <a:gd name="connsiteX11" fmla="*/ 2176463 w 3971925"/>
              <a:gd name="connsiteY11" fmla="*/ 1090613 h 1638300"/>
              <a:gd name="connsiteX12" fmla="*/ 2176463 w 3971925"/>
              <a:gd name="connsiteY12" fmla="*/ 990600 h 1638300"/>
              <a:gd name="connsiteX13" fmla="*/ 2352675 w 3971925"/>
              <a:gd name="connsiteY13" fmla="*/ 990600 h 1638300"/>
              <a:gd name="connsiteX14" fmla="*/ 2352675 w 3971925"/>
              <a:gd name="connsiteY14" fmla="*/ 947738 h 1638300"/>
              <a:gd name="connsiteX15" fmla="*/ 2524125 w 3971925"/>
              <a:gd name="connsiteY15" fmla="*/ 947738 h 1638300"/>
              <a:gd name="connsiteX16" fmla="*/ 2524125 w 3971925"/>
              <a:gd name="connsiteY16" fmla="*/ 885825 h 1638300"/>
              <a:gd name="connsiteX17" fmla="*/ 2705100 w 3971925"/>
              <a:gd name="connsiteY17" fmla="*/ 885825 h 1638300"/>
              <a:gd name="connsiteX18" fmla="*/ 2705100 w 3971925"/>
              <a:gd name="connsiteY18" fmla="*/ 885825 h 1638300"/>
              <a:gd name="connsiteX19" fmla="*/ 2705100 w 3971925"/>
              <a:gd name="connsiteY19" fmla="*/ 842963 h 1638300"/>
              <a:gd name="connsiteX20" fmla="*/ 2895600 w 3971925"/>
              <a:gd name="connsiteY20" fmla="*/ 842963 h 1638300"/>
              <a:gd name="connsiteX21" fmla="*/ 2895600 w 3971925"/>
              <a:gd name="connsiteY21" fmla="*/ 709613 h 1638300"/>
              <a:gd name="connsiteX22" fmla="*/ 3067050 w 3971925"/>
              <a:gd name="connsiteY22" fmla="*/ 709613 h 1638300"/>
              <a:gd name="connsiteX23" fmla="*/ 3067050 w 3971925"/>
              <a:gd name="connsiteY23" fmla="*/ 519113 h 1638300"/>
              <a:gd name="connsiteX24" fmla="*/ 3252788 w 3971925"/>
              <a:gd name="connsiteY24" fmla="*/ 519113 h 1638300"/>
              <a:gd name="connsiteX25" fmla="*/ 3252788 w 3971925"/>
              <a:gd name="connsiteY25" fmla="*/ 333375 h 1638300"/>
              <a:gd name="connsiteX26" fmla="*/ 3433763 w 3971925"/>
              <a:gd name="connsiteY26" fmla="*/ 333375 h 1638300"/>
              <a:gd name="connsiteX27" fmla="*/ 3433763 w 3971925"/>
              <a:gd name="connsiteY27" fmla="*/ 290513 h 1638300"/>
              <a:gd name="connsiteX28" fmla="*/ 3629025 w 3971925"/>
              <a:gd name="connsiteY28" fmla="*/ 290513 h 1638300"/>
              <a:gd name="connsiteX29" fmla="*/ 3629025 w 3971925"/>
              <a:gd name="connsiteY29" fmla="*/ 147638 h 1638300"/>
              <a:gd name="connsiteX30" fmla="*/ 3795713 w 3971925"/>
              <a:gd name="connsiteY30" fmla="*/ 147638 h 1638300"/>
              <a:gd name="connsiteX31" fmla="*/ 3795713 w 3971925"/>
              <a:gd name="connsiteY31" fmla="*/ 0 h 1638300"/>
              <a:gd name="connsiteX32" fmla="*/ 3971925 w 3971925"/>
              <a:gd name="connsiteY32" fmla="*/ 0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1925" h="1638300">
                <a:moveTo>
                  <a:pt x="0" y="1638300"/>
                </a:moveTo>
                <a:lnTo>
                  <a:pt x="176213" y="1638300"/>
                </a:lnTo>
                <a:lnTo>
                  <a:pt x="176213" y="1314450"/>
                </a:lnTo>
                <a:lnTo>
                  <a:pt x="914400" y="1314450"/>
                </a:lnTo>
                <a:lnTo>
                  <a:pt x="914400" y="1266825"/>
                </a:lnTo>
                <a:lnTo>
                  <a:pt x="1257300" y="1266825"/>
                </a:lnTo>
                <a:lnTo>
                  <a:pt x="1257300" y="1219200"/>
                </a:lnTo>
                <a:lnTo>
                  <a:pt x="1452563" y="1219200"/>
                </a:lnTo>
                <a:lnTo>
                  <a:pt x="1452563" y="1176338"/>
                </a:lnTo>
                <a:lnTo>
                  <a:pt x="1995488" y="1176338"/>
                </a:lnTo>
                <a:lnTo>
                  <a:pt x="1995488" y="1090613"/>
                </a:lnTo>
                <a:lnTo>
                  <a:pt x="2176463" y="1090613"/>
                </a:lnTo>
                <a:lnTo>
                  <a:pt x="2176463" y="990600"/>
                </a:lnTo>
                <a:lnTo>
                  <a:pt x="2352675" y="990600"/>
                </a:lnTo>
                <a:lnTo>
                  <a:pt x="2352675" y="947738"/>
                </a:lnTo>
                <a:lnTo>
                  <a:pt x="2524125" y="947738"/>
                </a:lnTo>
                <a:lnTo>
                  <a:pt x="2524125" y="885825"/>
                </a:lnTo>
                <a:lnTo>
                  <a:pt x="2705100" y="885825"/>
                </a:lnTo>
                <a:lnTo>
                  <a:pt x="2705100" y="885825"/>
                </a:lnTo>
                <a:lnTo>
                  <a:pt x="2705100" y="842963"/>
                </a:lnTo>
                <a:lnTo>
                  <a:pt x="2895600" y="842963"/>
                </a:lnTo>
                <a:lnTo>
                  <a:pt x="2895600" y="709613"/>
                </a:lnTo>
                <a:lnTo>
                  <a:pt x="3067050" y="709613"/>
                </a:lnTo>
                <a:lnTo>
                  <a:pt x="3067050" y="519113"/>
                </a:lnTo>
                <a:lnTo>
                  <a:pt x="3252788" y="519113"/>
                </a:lnTo>
                <a:lnTo>
                  <a:pt x="3252788" y="333375"/>
                </a:lnTo>
                <a:lnTo>
                  <a:pt x="3433763" y="333375"/>
                </a:lnTo>
                <a:lnTo>
                  <a:pt x="3433763" y="290513"/>
                </a:lnTo>
                <a:lnTo>
                  <a:pt x="3629025" y="290513"/>
                </a:lnTo>
                <a:lnTo>
                  <a:pt x="3629025" y="147638"/>
                </a:lnTo>
                <a:lnTo>
                  <a:pt x="3795713" y="147638"/>
                </a:lnTo>
                <a:lnTo>
                  <a:pt x="3795713" y="0"/>
                </a:lnTo>
                <a:lnTo>
                  <a:pt x="3971925" y="0"/>
                </a:lnTo>
              </a:path>
            </a:pathLst>
          </a:custGeom>
          <a:noFill/>
          <a:ln w="28575">
            <a:solidFill>
              <a:schemeClr val="accent3"/>
            </a:solidFill>
            <a:miter lim="800000"/>
            <a:headEnd/>
            <a:tailEnd/>
          </a:ln>
        </p:spPr>
        <p:txBody>
          <a:bodyPr rtlCol="0" anchor="ctr"/>
          <a:lstStyle/>
          <a:p>
            <a:pPr algn="ctr"/>
            <a:endParaRPr lang="en-US" dirty="0"/>
          </a:p>
        </p:txBody>
      </p:sp>
      <p:sp>
        <p:nvSpPr>
          <p:cNvPr id="111" name="Freeform: Shape 110">
            <a:extLst>
              <a:ext uri="{FF2B5EF4-FFF2-40B4-BE49-F238E27FC236}">
                <a16:creationId xmlns:a16="http://schemas.microsoft.com/office/drawing/2014/main" id="{8DA77FE9-93D3-4CC6-AB2B-A5BEEA02606E}"/>
              </a:ext>
            </a:extLst>
          </p:cNvPr>
          <p:cNvSpPr/>
          <p:nvPr/>
        </p:nvSpPr>
        <p:spPr bwMode="auto">
          <a:xfrm>
            <a:off x="7096125" y="1919288"/>
            <a:ext cx="4014788" cy="576262"/>
          </a:xfrm>
          <a:custGeom>
            <a:avLst/>
            <a:gdLst>
              <a:gd name="connsiteX0" fmla="*/ 0 w 4014788"/>
              <a:gd name="connsiteY0" fmla="*/ 0 h 576262"/>
              <a:gd name="connsiteX1" fmla="*/ 195263 w 4014788"/>
              <a:gd name="connsiteY1" fmla="*/ 0 h 576262"/>
              <a:gd name="connsiteX2" fmla="*/ 195263 w 4014788"/>
              <a:gd name="connsiteY2" fmla="*/ 42862 h 576262"/>
              <a:gd name="connsiteX3" fmla="*/ 280988 w 4014788"/>
              <a:gd name="connsiteY3" fmla="*/ 42862 h 576262"/>
              <a:gd name="connsiteX4" fmla="*/ 280988 w 4014788"/>
              <a:gd name="connsiteY4" fmla="*/ 76200 h 576262"/>
              <a:gd name="connsiteX5" fmla="*/ 280988 w 4014788"/>
              <a:gd name="connsiteY5" fmla="*/ 76200 h 576262"/>
              <a:gd name="connsiteX6" fmla="*/ 314325 w 4014788"/>
              <a:gd name="connsiteY6" fmla="*/ 109537 h 576262"/>
              <a:gd name="connsiteX7" fmla="*/ 381000 w 4014788"/>
              <a:gd name="connsiteY7" fmla="*/ 109537 h 576262"/>
              <a:gd name="connsiteX8" fmla="*/ 381000 w 4014788"/>
              <a:gd name="connsiteY8" fmla="*/ 152400 h 576262"/>
              <a:gd name="connsiteX9" fmla="*/ 447675 w 4014788"/>
              <a:gd name="connsiteY9" fmla="*/ 152400 h 576262"/>
              <a:gd name="connsiteX10" fmla="*/ 447675 w 4014788"/>
              <a:gd name="connsiteY10" fmla="*/ 176212 h 576262"/>
              <a:gd name="connsiteX11" fmla="*/ 495300 w 4014788"/>
              <a:gd name="connsiteY11" fmla="*/ 176212 h 576262"/>
              <a:gd name="connsiteX12" fmla="*/ 495300 w 4014788"/>
              <a:gd name="connsiteY12" fmla="*/ 209550 h 576262"/>
              <a:gd name="connsiteX13" fmla="*/ 595313 w 4014788"/>
              <a:gd name="connsiteY13" fmla="*/ 209550 h 576262"/>
              <a:gd name="connsiteX14" fmla="*/ 595313 w 4014788"/>
              <a:gd name="connsiteY14" fmla="*/ 209550 h 576262"/>
              <a:gd name="connsiteX15" fmla="*/ 628650 w 4014788"/>
              <a:gd name="connsiteY15" fmla="*/ 242887 h 576262"/>
              <a:gd name="connsiteX16" fmla="*/ 628650 w 4014788"/>
              <a:gd name="connsiteY16" fmla="*/ 285750 h 576262"/>
              <a:gd name="connsiteX17" fmla="*/ 685800 w 4014788"/>
              <a:gd name="connsiteY17" fmla="*/ 285750 h 576262"/>
              <a:gd name="connsiteX18" fmla="*/ 685800 w 4014788"/>
              <a:gd name="connsiteY18" fmla="*/ 309562 h 576262"/>
              <a:gd name="connsiteX19" fmla="*/ 795338 w 4014788"/>
              <a:gd name="connsiteY19" fmla="*/ 309562 h 576262"/>
              <a:gd name="connsiteX20" fmla="*/ 795338 w 4014788"/>
              <a:gd name="connsiteY20" fmla="*/ 376237 h 576262"/>
              <a:gd name="connsiteX21" fmla="*/ 890588 w 4014788"/>
              <a:gd name="connsiteY21" fmla="*/ 376237 h 576262"/>
              <a:gd name="connsiteX22" fmla="*/ 890588 w 4014788"/>
              <a:gd name="connsiteY22" fmla="*/ 390525 h 576262"/>
              <a:gd name="connsiteX23" fmla="*/ 976313 w 4014788"/>
              <a:gd name="connsiteY23" fmla="*/ 390525 h 576262"/>
              <a:gd name="connsiteX24" fmla="*/ 976313 w 4014788"/>
              <a:gd name="connsiteY24" fmla="*/ 390525 h 576262"/>
              <a:gd name="connsiteX25" fmla="*/ 1076325 w 4014788"/>
              <a:gd name="connsiteY25" fmla="*/ 390525 h 576262"/>
              <a:gd name="connsiteX26" fmla="*/ 1076325 w 4014788"/>
              <a:gd name="connsiteY26" fmla="*/ 452437 h 576262"/>
              <a:gd name="connsiteX27" fmla="*/ 1166813 w 4014788"/>
              <a:gd name="connsiteY27" fmla="*/ 452437 h 576262"/>
              <a:gd name="connsiteX28" fmla="*/ 1181100 w 4014788"/>
              <a:gd name="connsiteY28" fmla="*/ 466724 h 576262"/>
              <a:gd name="connsiteX29" fmla="*/ 1243013 w 4014788"/>
              <a:gd name="connsiteY29" fmla="*/ 466724 h 576262"/>
              <a:gd name="connsiteX30" fmla="*/ 1243013 w 4014788"/>
              <a:gd name="connsiteY30" fmla="*/ 495300 h 576262"/>
              <a:gd name="connsiteX31" fmla="*/ 1552575 w 4014788"/>
              <a:gd name="connsiteY31" fmla="*/ 495300 h 576262"/>
              <a:gd name="connsiteX32" fmla="*/ 1552575 w 4014788"/>
              <a:gd name="connsiteY32" fmla="*/ 495300 h 576262"/>
              <a:gd name="connsiteX33" fmla="*/ 1552575 w 4014788"/>
              <a:gd name="connsiteY33" fmla="*/ 523875 h 576262"/>
              <a:gd name="connsiteX34" fmla="*/ 2085975 w 4014788"/>
              <a:gd name="connsiteY34" fmla="*/ 523875 h 576262"/>
              <a:gd name="connsiteX35" fmla="*/ 2085975 w 4014788"/>
              <a:gd name="connsiteY35" fmla="*/ 523875 h 576262"/>
              <a:gd name="connsiteX36" fmla="*/ 2314575 w 4014788"/>
              <a:gd name="connsiteY36" fmla="*/ 523875 h 576262"/>
              <a:gd name="connsiteX37" fmla="*/ 2314575 w 4014788"/>
              <a:gd name="connsiteY37" fmla="*/ 557212 h 576262"/>
              <a:gd name="connsiteX38" fmla="*/ 3200400 w 4014788"/>
              <a:gd name="connsiteY38" fmla="*/ 557212 h 576262"/>
              <a:gd name="connsiteX39" fmla="*/ 3200400 w 4014788"/>
              <a:gd name="connsiteY39" fmla="*/ 576262 h 576262"/>
              <a:gd name="connsiteX40" fmla="*/ 3676650 w 4014788"/>
              <a:gd name="connsiteY40" fmla="*/ 576262 h 576262"/>
              <a:gd name="connsiteX41" fmla="*/ 3686175 w 4014788"/>
              <a:gd name="connsiteY41" fmla="*/ 576262 h 576262"/>
              <a:gd name="connsiteX42" fmla="*/ 4014788 w 4014788"/>
              <a:gd name="connsiteY42" fmla="*/ 576262 h 576262"/>
              <a:gd name="connsiteX0" fmla="*/ 0 w 4014788"/>
              <a:gd name="connsiteY0" fmla="*/ 0 h 576262"/>
              <a:gd name="connsiteX1" fmla="*/ 195263 w 4014788"/>
              <a:gd name="connsiteY1" fmla="*/ 0 h 576262"/>
              <a:gd name="connsiteX2" fmla="*/ 195263 w 4014788"/>
              <a:gd name="connsiteY2" fmla="*/ 42862 h 576262"/>
              <a:gd name="connsiteX3" fmla="*/ 280988 w 4014788"/>
              <a:gd name="connsiteY3" fmla="*/ 42862 h 576262"/>
              <a:gd name="connsiteX4" fmla="*/ 280988 w 4014788"/>
              <a:gd name="connsiteY4" fmla="*/ 76200 h 576262"/>
              <a:gd name="connsiteX5" fmla="*/ 280988 w 4014788"/>
              <a:gd name="connsiteY5" fmla="*/ 76200 h 576262"/>
              <a:gd name="connsiteX6" fmla="*/ 314325 w 4014788"/>
              <a:gd name="connsiteY6" fmla="*/ 109537 h 576262"/>
              <a:gd name="connsiteX7" fmla="*/ 381000 w 4014788"/>
              <a:gd name="connsiteY7" fmla="*/ 109537 h 576262"/>
              <a:gd name="connsiteX8" fmla="*/ 381000 w 4014788"/>
              <a:gd name="connsiteY8" fmla="*/ 152400 h 576262"/>
              <a:gd name="connsiteX9" fmla="*/ 447675 w 4014788"/>
              <a:gd name="connsiteY9" fmla="*/ 152400 h 576262"/>
              <a:gd name="connsiteX10" fmla="*/ 447675 w 4014788"/>
              <a:gd name="connsiteY10" fmla="*/ 176212 h 576262"/>
              <a:gd name="connsiteX11" fmla="*/ 495300 w 4014788"/>
              <a:gd name="connsiteY11" fmla="*/ 176212 h 576262"/>
              <a:gd name="connsiteX12" fmla="*/ 495300 w 4014788"/>
              <a:gd name="connsiteY12" fmla="*/ 209550 h 576262"/>
              <a:gd name="connsiteX13" fmla="*/ 595313 w 4014788"/>
              <a:gd name="connsiteY13" fmla="*/ 209550 h 576262"/>
              <a:gd name="connsiteX14" fmla="*/ 595313 w 4014788"/>
              <a:gd name="connsiteY14" fmla="*/ 209550 h 576262"/>
              <a:gd name="connsiteX15" fmla="*/ 628650 w 4014788"/>
              <a:gd name="connsiteY15" fmla="*/ 242887 h 576262"/>
              <a:gd name="connsiteX16" fmla="*/ 628650 w 4014788"/>
              <a:gd name="connsiteY16" fmla="*/ 285750 h 576262"/>
              <a:gd name="connsiteX17" fmla="*/ 685800 w 4014788"/>
              <a:gd name="connsiteY17" fmla="*/ 285750 h 576262"/>
              <a:gd name="connsiteX18" fmla="*/ 685800 w 4014788"/>
              <a:gd name="connsiteY18" fmla="*/ 309562 h 576262"/>
              <a:gd name="connsiteX19" fmla="*/ 795338 w 4014788"/>
              <a:gd name="connsiteY19" fmla="*/ 309562 h 576262"/>
              <a:gd name="connsiteX20" fmla="*/ 795338 w 4014788"/>
              <a:gd name="connsiteY20" fmla="*/ 376237 h 576262"/>
              <a:gd name="connsiteX21" fmla="*/ 890588 w 4014788"/>
              <a:gd name="connsiteY21" fmla="*/ 376237 h 576262"/>
              <a:gd name="connsiteX22" fmla="*/ 890588 w 4014788"/>
              <a:gd name="connsiteY22" fmla="*/ 390525 h 576262"/>
              <a:gd name="connsiteX23" fmla="*/ 976313 w 4014788"/>
              <a:gd name="connsiteY23" fmla="*/ 390525 h 576262"/>
              <a:gd name="connsiteX24" fmla="*/ 976313 w 4014788"/>
              <a:gd name="connsiteY24" fmla="*/ 390525 h 576262"/>
              <a:gd name="connsiteX25" fmla="*/ 1076325 w 4014788"/>
              <a:gd name="connsiteY25" fmla="*/ 390525 h 576262"/>
              <a:gd name="connsiteX26" fmla="*/ 1076325 w 4014788"/>
              <a:gd name="connsiteY26" fmla="*/ 452437 h 576262"/>
              <a:gd name="connsiteX27" fmla="*/ 1166813 w 4014788"/>
              <a:gd name="connsiteY27" fmla="*/ 452437 h 576262"/>
              <a:gd name="connsiteX28" fmla="*/ 1181100 w 4014788"/>
              <a:gd name="connsiteY28" fmla="*/ 466724 h 576262"/>
              <a:gd name="connsiteX29" fmla="*/ 1243013 w 4014788"/>
              <a:gd name="connsiteY29" fmla="*/ 466724 h 576262"/>
              <a:gd name="connsiteX30" fmla="*/ 1243013 w 4014788"/>
              <a:gd name="connsiteY30" fmla="*/ 495300 h 576262"/>
              <a:gd name="connsiteX31" fmla="*/ 1552575 w 4014788"/>
              <a:gd name="connsiteY31" fmla="*/ 495300 h 576262"/>
              <a:gd name="connsiteX32" fmla="*/ 1552575 w 4014788"/>
              <a:gd name="connsiteY32" fmla="*/ 495300 h 576262"/>
              <a:gd name="connsiteX33" fmla="*/ 1552575 w 4014788"/>
              <a:gd name="connsiteY33" fmla="*/ 523875 h 576262"/>
              <a:gd name="connsiteX34" fmla="*/ 2085975 w 4014788"/>
              <a:gd name="connsiteY34" fmla="*/ 523875 h 576262"/>
              <a:gd name="connsiteX35" fmla="*/ 2100262 w 4014788"/>
              <a:gd name="connsiteY35" fmla="*/ 542925 h 576262"/>
              <a:gd name="connsiteX36" fmla="*/ 2314575 w 4014788"/>
              <a:gd name="connsiteY36" fmla="*/ 523875 h 576262"/>
              <a:gd name="connsiteX37" fmla="*/ 2314575 w 4014788"/>
              <a:gd name="connsiteY37" fmla="*/ 557212 h 576262"/>
              <a:gd name="connsiteX38" fmla="*/ 3200400 w 4014788"/>
              <a:gd name="connsiteY38" fmla="*/ 557212 h 576262"/>
              <a:gd name="connsiteX39" fmla="*/ 3200400 w 4014788"/>
              <a:gd name="connsiteY39" fmla="*/ 576262 h 576262"/>
              <a:gd name="connsiteX40" fmla="*/ 3676650 w 4014788"/>
              <a:gd name="connsiteY40" fmla="*/ 576262 h 576262"/>
              <a:gd name="connsiteX41" fmla="*/ 3686175 w 4014788"/>
              <a:gd name="connsiteY41" fmla="*/ 576262 h 576262"/>
              <a:gd name="connsiteX42" fmla="*/ 4014788 w 4014788"/>
              <a:gd name="connsiteY42" fmla="*/ 576262 h 576262"/>
              <a:gd name="connsiteX0" fmla="*/ 0 w 4014788"/>
              <a:gd name="connsiteY0" fmla="*/ 0 h 604837"/>
              <a:gd name="connsiteX1" fmla="*/ 195263 w 4014788"/>
              <a:gd name="connsiteY1" fmla="*/ 0 h 604837"/>
              <a:gd name="connsiteX2" fmla="*/ 195263 w 4014788"/>
              <a:gd name="connsiteY2" fmla="*/ 42862 h 604837"/>
              <a:gd name="connsiteX3" fmla="*/ 280988 w 4014788"/>
              <a:gd name="connsiteY3" fmla="*/ 42862 h 604837"/>
              <a:gd name="connsiteX4" fmla="*/ 280988 w 4014788"/>
              <a:gd name="connsiteY4" fmla="*/ 76200 h 604837"/>
              <a:gd name="connsiteX5" fmla="*/ 280988 w 4014788"/>
              <a:gd name="connsiteY5" fmla="*/ 76200 h 604837"/>
              <a:gd name="connsiteX6" fmla="*/ 314325 w 4014788"/>
              <a:gd name="connsiteY6" fmla="*/ 109537 h 604837"/>
              <a:gd name="connsiteX7" fmla="*/ 381000 w 4014788"/>
              <a:gd name="connsiteY7" fmla="*/ 109537 h 604837"/>
              <a:gd name="connsiteX8" fmla="*/ 381000 w 4014788"/>
              <a:gd name="connsiteY8" fmla="*/ 152400 h 604837"/>
              <a:gd name="connsiteX9" fmla="*/ 447675 w 4014788"/>
              <a:gd name="connsiteY9" fmla="*/ 152400 h 604837"/>
              <a:gd name="connsiteX10" fmla="*/ 447675 w 4014788"/>
              <a:gd name="connsiteY10" fmla="*/ 176212 h 604837"/>
              <a:gd name="connsiteX11" fmla="*/ 495300 w 4014788"/>
              <a:gd name="connsiteY11" fmla="*/ 176212 h 604837"/>
              <a:gd name="connsiteX12" fmla="*/ 495300 w 4014788"/>
              <a:gd name="connsiteY12" fmla="*/ 209550 h 604837"/>
              <a:gd name="connsiteX13" fmla="*/ 595313 w 4014788"/>
              <a:gd name="connsiteY13" fmla="*/ 209550 h 604837"/>
              <a:gd name="connsiteX14" fmla="*/ 595313 w 4014788"/>
              <a:gd name="connsiteY14" fmla="*/ 209550 h 604837"/>
              <a:gd name="connsiteX15" fmla="*/ 628650 w 4014788"/>
              <a:gd name="connsiteY15" fmla="*/ 242887 h 604837"/>
              <a:gd name="connsiteX16" fmla="*/ 628650 w 4014788"/>
              <a:gd name="connsiteY16" fmla="*/ 285750 h 604837"/>
              <a:gd name="connsiteX17" fmla="*/ 685800 w 4014788"/>
              <a:gd name="connsiteY17" fmla="*/ 285750 h 604837"/>
              <a:gd name="connsiteX18" fmla="*/ 685800 w 4014788"/>
              <a:gd name="connsiteY18" fmla="*/ 309562 h 604837"/>
              <a:gd name="connsiteX19" fmla="*/ 795338 w 4014788"/>
              <a:gd name="connsiteY19" fmla="*/ 309562 h 604837"/>
              <a:gd name="connsiteX20" fmla="*/ 795338 w 4014788"/>
              <a:gd name="connsiteY20" fmla="*/ 376237 h 604837"/>
              <a:gd name="connsiteX21" fmla="*/ 890588 w 4014788"/>
              <a:gd name="connsiteY21" fmla="*/ 376237 h 604837"/>
              <a:gd name="connsiteX22" fmla="*/ 890588 w 4014788"/>
              <a:gd name="connsiteY22" fmla="*/ 390525 h 604837"/>
              <a:gd name="connsiteX23" fmla="*/ 976313 w 4014788"/>
              <a:gd name="connsiteY23" fmla="*/ 390525 h 604837"/>
              <a:gd name="connsiteX24" fmla="*/ 976313 w 4014788"/>
              <a:gd name="connsiteY24" fmla="*/ 390525 h 604837"/>
              <a:gd name="connsiteX25" fmla="*/ 1076325 w 4014788"/>
              <a:gd name="connsiteY25" fmla="*/ 390525 h 604837"/>
              <a:gd name="connsiteX26" fmla="*/ 1076325 w 4014788"/>
              <a:gd name="connsiteY26" fmla="*/ 452437 h 604837"/>
              <a:gd name="connsiteX27" fmla="*/ 1166813 w 4014788"/>
              <a:gd name="connsiteY27" fmla="*/ 452437 h 604837"/>
              <a:gd name="connsiteX28" fmla="*/ 1181100 w 4014788"/>
              <a:gd name="connsiteY28" fmla="*/ 466724 h 604837"/>
              <a:gd name="connsiteX29" fmla="*/ 1243013 w 4014788"/>
              <a:gd name="connsiteY29" fmla="*/ 466724 h 604837"/>
              <a:gd name="connsiteX30" fmla="*/ 1243013 w 4014788"/>
              <a:gd name="connsiteY30" fmla="*/ 495300 h 604837"/>
              <a:gd name="connsiteX31" fmla="*/ 1552575 w 4014788"/>
              <a:gd name="connsiteY31" fmla="*/ 495300 h 604837"/>
              <a:gd name="connsiteX32" fmla="*/ 1552575 w 4014788"/>
              <a:gd name="connsiteY32" fmla="*/ 495300 h 604837"/>
              <a:gd name="connsiteX33" fmla="*/ 1552575 w 4014788"/>
              <a:gd name="connsiteY33" fmla="*/ 523875 h 604837"/>
              <a:gd name="connsiteX34" fmla="*/ 2085975 w 4014788"/>
              <a:gd name="connsiteY34" fmla="*/ 523875 h 604837"/>
              <a:gd name="connsiteX35" fmla="*/ 2100262 w 4014788"/>
              <a:gd name="connsiteY35" fmla="*/ 542925 h 604837"/>
              <a:gd name="connsiteX36" fmla="*/ 2314575 w 4014788"/>
              <a:gd name="connsiteY36" fmla="*/ 523875 h 604837"/>
              <a:gd name="connsiteX37" fmla="*/ 2347912 w 4014788"/>
              <a:gd name="connsiteY37" fmla="*/ 604837 h 604837"/>
              <a:gd name="connsiteX38" fmla="*/ 3200400 w 4014788"/>
              <a:gd name="connsiteY38" fmla="*/ 557212 h 604837"/>
              <a:gd name="connsiteX39" fmla="*/ 3200400 w 4014788"/>
              <a:gd name="connsiteY39" fmla="*/ 576262 h 604837"/>
              <a:gd name="connsiteX40" fmla="*/ 3676650 w 4014788"/>
              <a:gd name="connsiteY40" fmla="*/ 576262 h 604837"/>
              <a:gd name="connsiteX41" fmla="*/ 3686175 w 4014788"/>
              <a:gd name="connsiteY41" fmla="*/ 576262 h 604837"/>
              <a:gd name="connsiteX42" fmla="*/ 4014788 w 4014788"/>
              <a:gd name="connsiteY42" fmla="*/ 576262 h 604837"/>
              <a:gd name="connsiteX0" fmla="*/ 0 w 4014788"/>
              <a:gd name="connsiteY0" fmla="*/ 0 h 604837"/>
              <a:gd name="connsiteX1" fmla="*/ 195263 w 4014788"/>
              <a:gd name="connsiteY1" fmla="*/ 0 h 604837"/>
              <a:gd name="connsiteX2" fmla="*/ 195263 w 4014788"/>
              <a:gd name="connsiteY2" fmla="*/ 42862 h 604837"/>
              <a:gd name="connsiteX3" fmla="*/ 280988 w 4014788"/>
              <a:gd name="connsiteY3" fmla="*/ 42862 h 604837"/>
              <a:gd name="connsiteX4" fmla="*/ 280988 w 4014788"/>
              <a:gd name="connsiteY4" fmla="*/ 76200 h 604837"/>
              <a:gd name="connsiteX5" fmla="*/ 280988 w 4014788"/>
              <a:gd name="connsiteY5" fmla="*/ 76200 h 604837"/>
              <a:gd name="connsiteX6" fmla="*/ 314325 w 4014788"/>
              <a:gd name="connsiteY6" fmla="*/ 109537 h 604837"/>
              <a:gd name="connsiteX7" fmla="*/ 381000 w 4014788"/>
              <a:gd name="connsiteY7" fmla="*/ 109537 h 604837"/>
              <a:gd name="connsiteX8" fmla="*/ 381000 w 4014788"/>
              <a:gd name="connsiteY8" fmla="*/ 152400 h 604837"/>
              <a:gd name="connsiteX9" fmla="*/ 447675 w 4014788"/>
              <a:gd name="connsiteY9" fmla="*/ 152400 h 604837"/>
              <a:gd name="connsiteX10" fmla="*/ 447675 w 4014788"/>
              <a:gd name="connsiteY10" fmla="*/ 176212 h 604837"/>
              <a:gd name="connsiteX11" fmla="*/ 495300 w 4014788"/>
              <a:gd name="connsiteY11" fmla="*/ 176212 h 604837"/>
              <a:gd name="connsiteX12" fmla="*/ 495300 w 4014788"/>
              <a:gd name="connsiteY12" fmla="*/ 209550 h 604837"/>
              <a:gd name="connsiteX13" fmla="*/ 595313 w 4014788"/>
              <a:gd name="connsiteY13" fmla="*/ 209550 h 604837"/>
              <a:gd name="connsiteX14" fmla="*/ 595313 w 4014788"/>
              <a:gd name="connsiteY14" fmla="*/ 209550 h 604837"/>
              <a:gd name="connsiteX15" fmla="*/ 628650 w 4014788"/>
              <a:gd name="connsiteY15" fmla="*/ 242887 h 604837"/>
              <a:gd name="connsiteX16" fmla="*/ 628650 w 4014788"/>
              <a:gd name="connsiteY16" fmla="*/ 285750 h 604837"/>
              <a:gd name="connsiteX17" fmla="*/ 685800 w 4014788"/>
              <a:gd name="connsiteY17" fmla="*/ 285750 h 604837"/>
              <a:gd name="connsiteX18" fmla="*/ 685800 w 4014788"/>
              <a:gd name="connsiteY18" fmla="*/ 309562 h 604837"/>
              <a:gd name="connsiteX19" fmla="*/ 795338 w 4014788"/>
              <a:gd name="connsiteY19" fmla="*/ 309562 h 604837"/>
              <a:gd name="connsiteX20" fmla="*/ 795338 w 4014788"/>
              <a:gd name="connsiteY20" fmla="*/ 376237 h 604837"/>
              <a:gd name="connsiteX21" fmla="*/ 890588 w 4014788"/>
              <a:gd name="connsiteY21" fmla="*/ 376237 h 604837"/>
              <a:gd name="connsiteX22" fmla="*/ 890588 w 4014788"/>
              <a:gd name="connsiteY22" fmla="*/ 390525 h 604837"/>
              <a:gd name="connsiteX23" fmla="*/ 976313 w 4014788"/>
              <a:gd name="connsiteY23" fmla="*/ 390525 h 604837"/>
              <a:gd name="connsiteX24" fmla="*/ 976313 w 4014788"/>
              <a:gd name="connsiteY24" fmla="*/ 390525 h 604837"/>
              <a:gd name="connsiteX25" fmla="*/ 1076325 w 4014788"/>
              <a:gd name="connsiteY25" fmla="*/ 390525 h 604837"/>
              <a:gd name="connsiteX26" fmla="*/ 1076325 w 4014788"/>
              <a:gd name="connsiteY26" fmla="*/ 452437 h 604837"/>
              <a:gd name="connsiteX27" fmla="*/ 1166813 w 4014788"/>
              <a:gd name="connsiteY27" fmla="*/ 452437 h 604837"/>
              <a:gd name="connsiteX28" fmla="*/ 1181100 w 4014788"/>
              <a:gd name="connsiteY28" fmla="*/ 466724 h 604837"/>
              <a:gd name="connsiteX29" fmla="*/ 1243013 w 4014788"/>
              <a:gd name="connsiteY29" fmla="*/ 466724 h 604837"/>
              <a:gd name="connsiteX30" fmla="*/ 1243013 w 4014788"/>
              <a:gd name="connsiteY30" fmla="*/ 495300 h 604837"/>
              <a:gd name="connsiteX31" fmla="*/ 1552575 w 4014788"/>
              <a:gd name="connsiteY31" fmla="*/ 495300 h 604837"/>
              <a:gd name="connsiteX32" fmla="*/ 1552575 w 4014788"/>
              <a:gd name="connsiteY32" fmla="*/ 495300 h 604837"/>
              <a:gd name="connsiteX33" fmla="*/ 1552575 w 4014788"/>
              <a:gd name="connsiteY33" fmla="*/ 523875 h 604837"/>
              <a:gd name="connsiteX34" fmla="*/ 2085975 w 4014788"/>
              <a:gd name="connsiteY34" fmla="*/ 523875 h 604837"/>
              <a:gd name="connsiteX35" fmla="*/ 2100262 w 4014788"/>
              <a:gd name="connsiteY35" fmla="*/ 542925 h 604837"/>
              <a:gd name="connsiteX36" fmla="*/ 2305050 w 4014788"/>
              <a:gd name="connsiteY36" fmla="*/ 533400 h 604837"/>
              <a:gd name="connsiteX37" fmla="*/ 2347912 w 4014788"/>
              <a:gd name="connsiteY37" fmla="*/ 604837 h 604837"/>
              <a:gd name="connsiteX38" fmla="*/ 3200400 w 4014788"/>
              <a:gd name="connsiteY38" fmla="*/ 557212 h 604837"/>
              <a:gd name="connsiteX39" fmla="*/ 3200400 w 4014788"/>
              <a:gd name="connsiteY39" fmla="*/ 576262 h 604837"/>
              <a:gd name="connsiteX40" fmla="*/ 3676650 w 4014788"/>
              <a:gd name="connsiteY40" fmla="*/ 576262 h 604837"/>
              <a:gd name="connsiteX41" fmla="*/ 3686175 w 4014788"/>
              <a:gd name="connsiteY41" fmla="*/ 576262 h 604837"/>
              <a:gd name="connsiteX42" fmla="*/ 4014788 w 4014788"/>
              <a:gd name="connsiteY42" fmla="*/ 576262 h 604837"/>
              <a:gd name="connsiteX0" fmla="*/ 0 w 4014788"/>
              <a:gd name="connsiteY0" fmla="*/ 0 h 576262"/>
              <a:gd name="connsiteX1" fmla="*/ 195263 w 4014788"/>
              <a:gd name="connsiteY1" fmla="*/ 0 h 576262"/>
              <a:gd name="connsiteX2" fmla="*/ 195263 w 4014788"/>
              <a:gd name="connsiteY2" fmla="*/ 42862 h 576262"/>
              <a:gd name="connsiteX3" fmla="*/ 280988 w 4014788"/>
              <a:gd name="connsiteY3" fmla="*/ 42862 h 576262"/>
              <a:gd name="connsiteX4" fmla="*/ 280988 w 4014788"/>
              <a:gd name="connsiteY4" fmla="*/ 76200 h 576262"/>
              <a:gd name="connsiteX5" fmla="*/ 280988 w 4014788"/>
              <a:gd name="connsiteY5" fmla="*/ 76200 h 576262"/>
              <a:gd name="connsiteX6" fmla="*/ 314325 w 4014788"/>
              <a:gd name="connsiteY6" fmla="*/ 109537 h 576262"/>
              <a:gd name="connsiteX7" fmla="*/ 381000 w 4014788"/>
              <a:gd name="connsiteY7" fmla="*/ 109537 h 576262"/>
              <a:gd name="connsiteX8" fmla="*/ 381000 w 4014788"/>
              <a:gd name="connsiteY8" fmla="*/ 152400 h 576262"/>
              <a:gd name="connsiteX9" fmla="*/ 447675 w 4014788"/>
              <a:gd name="connsiteY9" fmla="*/ 152400 h 576262"/>
              <a:gd name="connsiteX10" fmla="*/ 447675 w 4014788"/>
              <a:gd name="connsiteY10" fmla="*/ 176212 h 576262"/>
              <a:gd name="connsiteX11" fmla="*/ 495300 w 4014788"/>
              <a:gd name="connsiteY11" fmla="*/ 176212 h 576262"/>
              <a:gd name="connsiteX12" fmla="*/ 495300 w 4014788"/>
              <a:gd name="connsiteY12" fmla="*/ 209550 h 576262"/>
              <a:gd name="connsiteX13" fmla="*/ 595313 w 4014788"/>
              <a:gd name="connsiteY13" fmla="*/ 209550 h 576262"/>
              <a:gd name="connsiteX14" fmla="*/ 595313 w 4014788"/>
              <a:gd name="connsiteY14" fmla="*/ 209550 h 576262"/>
              <a:gd name="connsiteX15" fmla="*/ 628650 w 4014788"/>
              <a:gd name="connsiteY15" fmla="*/ 242887 h 576262"/>
              <a:gd name="connsiteX16" fmla="*/ 628650 w 4014788"/>
              <a:gd name="connsiteY16" fmla="*/ 285750 h 576262"/>
              <a:gd name="connsiteX17" fmla="*/ 685800 w 4014788"/>
              <a:gd name="connsiteY17" fmla="*/ 285750 h 576262"/>
              <a:gd name="connsiteX18" fmla="*/ 685800 w 4014788"/>
              <a:gd name="connsiteY18" fmla="*/ 309562 h 576262"/>
              <a:gd name="connsiteX19" fmla="*/ 795338 w 4014788"/>
              <a:gd name="connsiteY19" fmla="*/ 309562 h 576262"/>
              <a:gd name="connsiteX20" fmla="*/ 795338 w 4014788"/>
              <a:gd name="connsiteY20" fmla="*/ 376237 h 576262"/>
              <a:gd name="connsiteX21" fmla="*/ 890588 w 4014788"/>
              <a:gd name="connsiteY21" fmla="*/ 376237 h 576262"/>
              <a:gd name="connsiteX22" fmla="*/ 890588 w 4014788"/>
              <a:gd name="connsiteY22" fmla="*/ 390525 h 576262"/>
              <a:gd name="connsiteX23" fmla="*/ 976313 w 4014788"/>
              <a:gd name="connsiteY23" fmla="*/ 390525 h 576262"/>
              <a:gd name="connsiteX24" fmla="*/ 976313 w 4014788"/>
              <a:gd name="connsiteY24" fmla="*/ 390525 h 576262"/>
              <a:gd name="connsiteX25" fmla="*/ 1076325 w 4014788"/>
              <a:gd name="connsiteY25" fmla="*/ 390525 h 576262"/>
              <a:gd name="connsiteX26" fmla="*/ 1076325 w 4014788"/>
              <a:gd name="connsiteY26" fmla="*/ 452437 h 576262"/>
              <a:gd name="connsiteX27" fmla="*/ 1166813 w 4014788"/>
              <a:gd name="connsiteY27" fmla="*/ 452437 h 576262"/>
              <a:gd name="connsiteX28" fmla="*/ 1181100 w 4014788"/>
              <a:gd name="connsiteY28" fmla="*/ 466724 h 576262"/>
              <a:gd name="connsiteX29" fmla="*/ 1243013 w 4014788"/>
              <a:gd name="connsiteY29" fmla="*/ 466724 h 576262"/>
              <a:gd name="connsiteX30" fmla="*/ 1243013 w 4014788"/>
              <a:gd name="connsiteY30" fmla="*/ 495300 h 576262"/>
              <a:gd name="connsiteX31" fmla="*/ 1552575 w 4014788"/>
              <a:gd name="connsiteY31" fmla="*/ 495300 h 576262"/>
              <a:gd name="connsiteX32" fmla="*/ 1552575 w 4014788"/>
              <a:gd name="connsiteY32" fmla="*/ 495300 h 576262"/>
              <a:gd name="connsiteX33" fmla="*/ 1552575 w 4014788"/>
              <a:gd name="connsiteY33" fmla="*/ 523875 h 576262"/>
              <a:gd name="connsiteX34" fmla="*/ 2085975 w 4014788"/>
              <a:gd name="connsiteY34" fmla="*/ 523875 h 576262"/>
              <a:gd name="connsiteX35" fmla="*/ 2100262 w 4014788"/>
              <a:gd name="connsiteY35" fmla="*/ 542925 h 576262"/>
              <a:gd name="connsiteX36" fmla="*/ 2305050 w 4014788"/>
              <a:gd name="connsiteY36" fmla="*/ 533400 h 576262"/>
              <a:gd name="connsiteX37" fmla="*/ 2328862 w 4014788"/>
              <a:gd name="connsiteY37" fmla="*/ 561975 h 576262"/>
              <a:gd name="connsiteX38" fmla="*/ 3200400 w 4014788"/>
              <a:gd name="connsiteY38" fmla="*/ 557212 h 576262"/>
              <a:gd name="connsiteX39" fmla="*/ 3200400 w 4014788"/>
              <a:gd name="connsiteY39" fmla="*/ 576262 h 576262"/>
              <a:gd name="connsiteX40" fmla="*/ 3676650 w 4014788"/>
              <a:gd name="connsiteY40" fmla="*/ 576262 h 576262"/>
              <a:gd name="connsiteX41" fmla="*/ 3686175 w 4014788"/>
              <a:gd name="connsiteY41" fmla="*/ 576262 h 576262"/>
              <a:gd name="connsiteX42" fmla="*/ 4014788 w 4014788"/>
              <a:gd name="connsiteY42" fmla="*/ 576262 h 576262"/>
              <a:gd name="connsiteX0" fmla="*/ 0 w 4014788"/>
              <a:gd name="connsiteY0" fmla="*/ 0 h 576262"/>
              <a:gd name="connsiteX1" fmla="*/ 195263 w 4014788"/>
              <a:gd name="connsiteY1" fmla="*/ 0 h 576262"/>
              <a:gd name="connsiteX2" fmla="*/ 195263 w 4014788"/>
              <a:gd name="connsiteY2" fmla="*/ 42862 h 576262"/>
              <a:gd name="connsiteX3" fmla="*/ 280988 w 4014788"/>
              <a:gd name="connsiteY3" fmla="*/ 42862 h 576262"/>
              <a:gd name="connsiteX4" fmla="*/ 280988 w 4014788"/>
              <a:gd name="connsiteY4" fmla="*/ 76200 h 576262"/>
              <a:gd name="connsiteX5" fmla="*/ 280988 w 4014788"/>
              <a:gd name="connsiteY5" fmla="*/ 76200 h 576262"/>
              <a:gd name="connsiteX6" fmla="*/ 314325 w 4014788"/>
              <a:gd name="connsiteY6" fmla="*/ 109537 h 576262"/>
              <a:gd name="connsiteX7" fmla="*/ 381000 w 4014788"/>
              <a:gd name="connsiteY7" fmla="*/ 109537 h 576262"/>
              <a:gd name="connsiteX8" fmla="*/ 381000 w 4014788"/>
              <a:gd name="connsiteY8" fmla="*/ 152400 h 576262"/>
              <a:gd name="connsiteX9" fmla="*/ 447675 w 4014788"/>
              <a:gd name="connsiteY9" fmla="*/ 152400 h 576262"/>
              <a:gd name="connsiteX10" fmla="*/ 447675 w 4014788"/>
              <a:gd name="connsiteY10" fmla="*/ 176212 h 576262"/>
              <a:gd name="connsiteX11" fmla="*/ 495300 w 4014788"/>
              <a:gd name="connsiteY11" fmla="*/ 176212 h 576262"/>
              <a:gd name="connsiteX12" fmla="*/ 495300 w 4014788"/>
              <a:gd name="connsiteY12" fmla="*/ 209550 h 576262"/>
              <a:gd name="connsiteX13" fmla="*/ 595313 w 4014788"/>
              <a:gd name="connsiteY13" fmla="*/ 209550 h 576262"/>
              <a:gd name="connsiteX14" fmla="*/ 595313 w 4014788"/>
              <a:gd name="connsiteY14" fmla="*/ 209550 h 576262"/>
              <a:gd name="connsiteX15" fmla="*/ 628650 w 4014788"/>
              <a:gd name="connsiteY15" fmla="*/ 242887 h 576262"/>
              <a:gd name="connsiteX16" fmla="*/ 628650 w 4014788"/>
              <a:gd name="connsiteY16" fmla="*/ 285750 h 576262"/>
              <a:gd name="connsiteX17" fmla="*/ 685800 w 4014788"/>
              <a:gd name="connsiteY17" fmla="*/ 285750 h 576262"/>
              <a:gd name="connsiteX18" fmla="*/ 685800 w 4014788"/>
              <a:gd name="connsiteY18" fmla="*/ 309562 h 576262"/>
              <a:gd name="connsiteX19" fmla="*/ 795338 w 4014788"/>
              <a:gd name="connsiteY19" fmla="*/ 309562 h 576262"/>
              <a:gd name="connsiteX20" fmla="*/ 795338 w 4014788"/>
              <a:gd name="connsiteY20" fmla="*/ 376237 h 576262"/>
              <a:gd name="connsiteX21" fmla="*/ 890588 w 4014788"/>
              <a:gd name="connsiteY21" fmla="*/ 376237 h 576262"/>
              <a:gd name="connsiteX22" fmla="*/ 890588 w 4014788"/>
              <a:gd name="connsiteY22" fmla="*/ 390525 h 576262"/>
              <a:gd name="connsiteX23" fmla="*/ 976313 w 4014788"/>
              <a:gd name="connsiteY23" fmla="*/ 390525 h 576262"/>
              <a:gd name="connsiteX24" fmla="*/ 976313 w 4014788"/>
              <a:gd name="connsiteY24" fmla="*/ 390525 h 576262"/>
              <a:gd name="connsiteX25" fmla="*/ 1076325 w 4014788"/>
              <a:gd name="connsiteY25" fmla="*/ 390525 h 576262"/>
              <a:gd name="connsiteX26" fmla="*/ 1076325 w 4014788"/>
              <a:gd name="connsiteY26" fmla="*/ 452437 h 576262"/>
              <a:gd name="connsiteX27" fmla="*/ 1166813 w 4014788"/>
              <a:gd name="connsiteY27" fmla="*/ 452437 h 576262"/>
              <a:gd name="connsiteX28" fmla="*/ 1181100 w 4014788"/>
              <a:gd name="connsiteY28" fmla="*/ 466724 h 576262"/>
              <a:gd name="connsiteX29" fmla="*/ 1243013 w 4014788"/>
              <a:gd name="connsiteY29" fmla="*/ 466724 h 576262"/>
              <a:gd name="connsiteX30" fmla="*/ 1243013 w 4014788"/>
              <a:gd name="connsiteY30" fmla="*/ 495300 h 576262"/>
              <a:gd name="connsiteX31" fmla="*/ 1552575 w 4014788"/>
              <a:gd name="connsiteY31" fmla="*/ 495300 h 576262"/>
              <a:gd name="connsiteX32" fmla="*/ 1552575 w 4014788"/>
              <a:gd name="connsiteY32" fmla="*/ 495300 h 576262"/>
              <a:gd name="connsiteX33" fmla="*/ 1552575 w 4014788"/>
              <a:gd name="connsiteY33" fmla="*/ 523875 h 576262"/>
              <a:gd name="connsiteX34" fmla="*/ 2085975 w 4014788"/>
              <a:gd name="connsiteY34" fmla="*/ 523875 h 576262"/>
              <a:gd name="connsiteX35" fmla="*/ 2095499 w 4014788"/>
              <a:gd name="connsiteY35" fmla="*/ 538162 h 576262"/>
              <a:gd name="connsiteX36" fmla="*/ 2305050 w 4014788"/>
              <a:gd name="connsiteY36" fmla="*/ 533400 h 576262"/>
              <a:gd name="connsiteX37" fmla="*/ 2328862 w 4014788"/>
              <a:gd name="connsiteY37" fmla="*/ 561975 h 576262"/>
              <a:gd name="connsiteX38" fmla="*/ 3200400 w 4014788"/>
              <a:gd name="connsiteY38" fmla="*/ 557212 h 576262"/>
              <a:gd name="connsiteX39" fmla="*/ 3200400 w 4014788"/>
              <a:gd name="connsiteY39" fmla="*/ 576262 h 576262"/>
              <a:gd name="connsiteX40" fmla="*/ 3676650 w 4014788"/>
              <a:gd name="connsiteY40" fmla="*/ 576262 h 576262"/>
              <a:gd name="connsiteX41" fmla="*/ 3686175 w 4014788"/>
              <a:gd name="connsiteY41" fmla="*/ 576262 h 576262"/>
              <a:gd name="connsiteX42" fmla="*/ 4014788 w 4014788"/>
              <a:gd name="connsiteY42" fmla="*/ 576262 h 57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14788" h="576262">
                <a:moveTo>
                  <a:pt x="0" y="0"/>
                </a:moveTo>
                <a:lnTo>
                  <a:pt x="195263" y="0"/>
                </a:lnTo>
                <a:lnTo>
                  <a:pt x="195263" y="42862"/>
                </a:lnTo>
                <a:lnTo>
                  <a:pt x="280988" y="42862"/>
                </a:lnTo>
                <a:lnTo>
                  <a:pt x="280988" y="76200"/>
                </a:lnTo>
                <a:lnTo>
                  <a:pt x="280988" y="76200"/>
                </a:lnTo>
                <a:lnTo>
                  <a:pt x="314325" y="109537"/>
                </a:lnTo>
                <a:lnTo>
                  <a:pt x="381000" y="109537"/>
                </a:lnTo>
                <a:lnTo>
                  <a:pt x="381000" y="152400"/>
                </a:lnTo>
                <a:lnTo>
                  <a:pt x="447675" y="152400"/>
                </a:lnTo>
                <a:lnTo>
                  <a:pt x="447675" y="176212"/>
                </a:lnTo>
                <a:lnTo>
                  <a:pt x="495300" y="176212"/>
                </a:lnTo>
                <a:lnTo>
                  <a:pt x="495300" y="209550"/>
                </a:lnTo>
                <a:lnTo>
                  <a:pt x="595313" y="209550"/>
                </a:lnTo>
                <a:lnTo>
                  <a:pt x="595313" y="209550"/>
                </a:lnTo>
                <a:lnTo>
                  <a:pt x="628650" y="242887"/>
                </a:lnTo>
                <a:lnTo>
                  <a:pt x="628650" y="285750"/>
                </a:lnTo>
                <a:lnTo>
                  <a:pt x="685800" y="285750"/>
                </a:lnTo>
                <a:lnTo>
                  <a:pt x="685800" y="309562"/>
                </a:lnTo>
                <a:lnTo>
                  <a:pt x="795338" y="309562"/>
                </a:lnTo>
                <a:lnTo>
                  <a:pt x="795338" y="376237"/>
                </a:lnTo>
                <a:lnTo>
                  <a:pt x="890588" y="376237"/>
                </a:lnTo>
                <a:lnTo>
                  <a:pt x="890588" y="390525"/>
                </a:lnTo>
                <a:lnTo>
                  <a:pt x="976313" y="390525"/>
                </a:lnTo>
                <a:lnTo>
                  <a:pt x="976313" y="390525"/>
                </a:lnTo>
                <a:lnTo>
                  <a:pt x="1076325" y="390525"/>
                </a:lnTo>
                <a:lnTo>
                  <a:pt x="1076325" y="452437"/>
                </a:lnTo>
                <a:lnTo>
                  <a:pt x="1166813" y="452437"/>
                </a:lnTo>
                <a:lnTo>
                  <a:pt x="1181100" y="466724"/>
                </a:lnTo>
                <a:lnTo>
                  <a:pt x="1243013" y="466724"/>
                </a:lnTo>
                <a:lnTo>
                  <a:pt x="1243013" y="495300"/>
                </a:lnTo>
                <a:lnTo>
                  <a:pt x="1552575" y="495300"/>
                </a:lnTo>
                <a:lnTo>
                  <a:pt x="1552575" y="495300"/>
                </a:lnTo>
                <a:lnTo>
                  <a:pt x="1552575" y="523875"/>
                </a:lnTo>
                <a:lnTo>
                  <a:pt x="2085975" y="523875"/>
                </a:lnTo>
                <a:lnTo>
                  <a:pt x="2095499" y="538162"/>
                </a:lnTo>
                <a:lnTo>
                  <a:pt x="2305050" y="533400"/>
                </a:lnTo>
                <a:lnTo>
                  <a:pt x="2328862" y="561975"/>
                </a:lnTo>
                <a:lnTo>
                  <a:pt x="3200400" y="557212"/>
                </a:lnTo>
                <a:lnTo>
                  <a:pt x="3200400" y="576262"/>
                </a:lnTo>
                <a:lnTo>
                  <a:pt x="3676650" y="576262"/>
                </a:lnTo>
                <a:lnTo>
                  <a:pt x="3686175" y="576262"/>
                </a:lnTo>
                <a:lnTo>
                  <a:pt x="4014788" y="576262"/>
                </a:lnTo>
              </a:path>
            </a:pathLst>
          </a:custGeom>
          <a:noFill/>
          <a:ln w="28575">
            <a:solidFill>
              <a:schemeClr val="accent1"/>
            </a:solidFill>
            <a:miter lim="800000"/>
            <a:headEnd/>
            <a:tailEnd/>
          </a:ln>
        </p:spPr>
        <p:txBody>
          <a:bodyPr rtlCol="0" anchor="ctr"/>
          <a:lstStyle/>
          <a:p>
            <a:pPr algn="ctr"/>
            <a:endParaRPr lang="en-US" dirty="0"/>
          </a:p>
        </p:txBody>
      </p:sp>
      <p:sp>
        <p:nvSpPr>
          <p:cNvPr id="113" name="Freeform: Shape 112">
            <a:extLst>
              <a:ext uri="{FF2B5EF4-FFF2-40B4-BE49-F238E27FC236}">
                <a16:creationId xmlns:a16="http://schemas.microsoft.com/office/drawing/2014/main" id="{637CAB22-9C60-45CF-97C0-30389268C808}"/>
              </a:ext>
            </a:extLst>
          </p:cNvPr>
          <p:cNvSpPr/>
          <p:nvPr/>
        </p:nvSpPr>
        <p:spPr bwMode="auto">
          <a:xfrm>
            <a:off x="7158038" y="1914525"/>
            <a:ext cx="3952875" cy="723900"/>
          </a:xfrm>
          <a:custGeom>
            <a:avLst/>
            <a:gdLst>
              <a:gd name="connsiteX0" fmla="*/ 3952875 w 3952875"/>
              <a:gd name="connsiteY0" fmla="*/ 723900 h 723900"/>
              <a:gd name="connsiteX1" fmla="*/ 1843087 w 3952875"/>
              <a:gd name="connsiteY1" fmla="*/ 723900 h 723900"/>
              <a:gd name="connsiteX2" fmla="*/ 1804987 w 3952875"/>
              <a:gd name="connsiteY2" fmla="*/ 709613 h 723900"/>
              <a:gd name="connsiteX3" fmla="*/ 1552575 w 3952875"/>
              <a:gd name="connsiteY3" fmla="*/ 709613 h 723900"/>
              <a:gd name="connsiteX4" fmla="*/ 1524000 w 3952875"/>
              <a:gd name="connsiteY4" fmla="*/ 690563 h 723900"/>
              <a:gd name="connsiteX5" fmla="*/ 1381125 w 3952875"/>
              <a:gd name="connsiteY5" fmla="*/ 700088 h 723900"/>
              <a:gd name="connsiteX6" fmla="*/ 1366837 w 3952875"/>
              <a:gd name="connsiteY6" fmla="*/ 685800 h 723900"/>
              <a:gd name="connsiteX7" fmla="*/ 1295400 w 3952875"/>
              <a:gd name="connsiteY7" fmla="*/ 685800 h 723900"/>
              <a:gd name="connsiteX8" fmla="*/ 1271587 w 3952875"/>
              <a:gd name="connsiteY8" fmla="*/ 661988 h 723900"/>
              <a:gd name="connsiteX9" fmla="*/ 1162050 w 3952875"/>
              <a:gd name="connsiteY9" fmla="*/ 671513 h 723900"/>
              <a:gd name="connsiteX10" fmla="*/ 1138237 w 3952875"/>
              <a:gd name="connsiteY10" fmla="*/ 652463 h 723900"/>
              <a:gd name="connsiteX11" fmla="*/ 1104900 w 3952875"/>
              <a:gd name="connsiteY11" fmla="*/ 652463 h 723900"/>
              <a:gd name="connsiteX12" fmla="*/ 1095375 w 3952875"/>
              <a:gd name="connsiteY12" fmla="*/ 638175 h 723900"/>
              <a:gd name="connsiteX13" fmla="*/ 1019175 w 3952875"/>
              <a:gd name="connsiteY13" fmla="*/ 638175 h 723900"/>
              <a:gd name="connsiteX14" fmla="*/ 985837 w 3952875"/>
              <a:gd name="connsiteY14" fmla="*/ 619125 h 723900"/>
              <a:gd name="connsiteX15" fmla="*/ 947737 w 3952875"/>
              <a:gd name="connsiteY15" fmla="*/ 590550 h 723900"/>
              <a:gd name="connsiteX16" fmla="*/ 890587 w 3952875"/>
              <a:gd name="connsiteY16" fmla="*/ 581025 h 723900"/>
              <a:gd name="connsiteX17" fmla="*/ 871537 w 3952875"/>
              <a:gd name="connsiteY17" fmla="*/ 547688 h 723900"/>
              <a:gd name="connsiteX18" fmla="*/ 833437 w 3952875"/>
              <a:gd name="connsiteY18" fmla="*/ 542925 h 723900"/>
              <a:gd name="connsiteX19" fmla="*/ 819150 w 3952875"/>
              <a:gd name="connsiteY19" fmla="*/ 509588 h 723900"/>
              <a:gd name="connsiteX20" fmla="*/ 771525 w 3952875"/>
              <a:gd name="connsiteY20" fmla="*/ 485775 h 723900"/>
              <a:gd name="connsiteX21" fmla="*/ 771525 w 3952875"/>
              <a:gd name="connsiteY21" fmla="*/ 485775 h 723900"/>
              <a:gd name="connsiteX22" fmla="*/ 690562 w 3952875"/>
              <a:gd name="connsiteY22" fmla="*/ 461963 h 723900"/>
              <a:gd name="connsiteX23" fmla="*/ 690562 w 3952875"/>
              <a:gd name="connsiteY23" fmla="*/ 461963 h 723900"/>
              <a:gd name="connsiteX24" fmla="*/ 642937 w 3952875"/>
              <a:gd name="connsiteY24" fmla="*/ 419100 h 723900"/>
              <a:gd name="connsiteX25" fmla="*/ 614362 w 3952875"/>
              <a:gd name="connsiteY25" fmla="*/ 385763 h 723900"/>
              <a:gd name="connsiteX26" fmla="*/ 561975 w 3952875"/>
              <a:gd name="connsiteY26" fmla="*/ 371475 h 723900"/>
              <a:gd name="connsiteX27" fmla="*/ 538162 w 3952875"/>
              <a:gd name="connsiteY27" fmla="*/ 342900 h 723900"/>
              <a:gd name="connsiteX28" fmla="*/ 523875 w 3952875"/>
              <a:gd name="connsiteY28" fmla="*/ 328613 h 723900"/>
              <a:gd name="connsiteX29" fmla="*/ 481012 w 3952875"/>
              <a:gd name="connsiteY29" fmla="*/ 309563 h 723900"/>
              <a:gd name="connsiteX30" fmla="*/ 452437 w 3952875"/>
              <a:gd name="connsiteY30" fmla="*/ 271463 h 723900"/>
              <a:gd name="connsiteX31" fmla="*/ 414337 w 3952875"/>
              <a:gd name="connsiteY31" fmla="*/ 228600 h 723900"/>
              <a:gd name="connsiteX32" fmla="*/ 342900 w 3952875"/>
              <a:gd name="connsiteY32" fmla="*/ 228600 h 723900"/>
              <a:gd name="connsiteX33" fmla="*/ 295275 w 3952875"/>
              <a:gd name="connsiteY33" fmla="*/ 166688 h 723900"/>
              <a:gd name="connsiteX34" fmla="*/ 252412 w 3952875"/>
              <a:gd name="connsiteY34" fmla="*/ 157163 h 723900"/>
              <a:gd name="connsiteX35" fmla="*/ 242887 w 3952875"/>
              <a:gd name="connsiteY35" fmla="*/ 142875 h 723900"/>
              <a:gd name="connsiteX36" fmla="*/ 209550 w 3952875"/>
              <a:gd name="connsiteY36" fmla="*/ 133350 h 723900"/>
              <a:gd name="connsiteX37" fmla="*/ 200025 w 3952875"/>
              <a:gd name="connsiteY37" fmla="*/ 90488 h 723900"/>
              <a:gd name="connsiteX38" fmla="*/ 157162 w 3952875"/>
              <a:gd name="connsiteY38" fmla="*/ 85725 h 723900"/>
              <a:gd name="connsiteX39" fmla="*/ 157162 w 3952875"/>
              <a:gd name="connsiteY39" fmla="*/ 85725 h 723900"/>
              <a:gd name="connsiteX40" fmla="*/ 76200 w 3952875"/>
              <a:gd name="connsiteY40" fmla="*/ 61913 h 723900"/>
              <a:gd name="connsiteX41" fmla="*/ 47625 w 3952875"/>
              <a:gd name="connsiteY41" fmla="*/ 33338 h 723900"/>
              <a:gd name="connsiteX42" fmla="*/ 0 w 3952875"/>
              <a:gd name="connsiteY42"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952875" h="723900">
                <a:moveTo>
                  <a:pt x="3952875" y="723900"/>
                </a:moveTo>
                <a:lnTo>
                  <a:pt x="1843087" y="723900"/>
                </a:lnTo>
                <a:lnTo>
                  <a:pt x="1804987" y="709613"/>
                </a:lnTo>
                <a:lnTo>
                  <a:pt x="1552575" y="709613"/>
                </a:lnTo>
                <a:lnTo>
                  <a:pt x="1524000" y="690563"/>
                </a:lnTo>
                <a:lnTo>
                  <a:pt x="1381125" y="700088"/>
                </a:lnTo>
                <a:lnTo>
                  <a:pt x="1366837" y="685800"/>
                </a:lnTo>
                <a:lnTo>
                  <a:pt x="1295400" y="685800"/>
                </a:lnTo>
                <a:lnTo>
                  <a:pt x="1271587" y="661988"/>
                </a:lnTo>
                <a:lnTo>
                  <a:pt x="1162050" y="671513"/>
                </a:lnTo>
                <a:lnTo>
                  <a:pt x="1138237" y="652463"/>
                </a:lnTo>
                <a:lnTo>
                  <a:pt x="1104900" y="652463"/>
                </a:lnTo>
                <a:lnTo>
                  <a:pt x="1095375" y="638175"/>
                </a:lnTo>
                <a:lnTo>
                  <a:pt x="1019175" y="638175"/>
                </a:lnTo>
                <a:lnTo>
                  <a:pt x="985837" y="619125"/>
                </a:lnTo>
                <a:lnTo>
                  <a:pt x="947737" y="590550"/>
                </a:lnTo>
                <a:lnTo>
                  <a:pt x="890587" y="581025"/>
                </a:lnTo>
                <a:lnTo>
                  <a:pt x="871537" y="547688"/>
                </a:lnTo>
                <a:lnTo>
                  <a:pt x="833437" y="542925"/>
                </a:lnTo>
                <a:lnTo>
                  <a:pt x="819150" y="509588"/>
                </a:lnTo>
                <a:lnTo>
                  <a:pt x="771525" y="485775"/>
                </a:lnTo>
                <a:lnTo>
                  <a:pt x="771525" y="485775"/>
                </a:lnTo>
                <a:lnTo>
                  <a:pt x="690562" y="461963"/>
                </a:lnTo>
                <a:lnTo>
                  <a:pt x="690562" y="461963"/>
                </a:lnTo>
                <a:lnTo>
                  <a:pt x="642937" y="419100"/>
                </a:lnTo>
                <a:lnTo>
                  <a:pt x="614362" y="385763"/>
                </a:lnTo>
                <a:lnTo>
                  <a:pt x="561975" y="371475"/>
                </a:lnTo>
                <a:lnTo>
                  <a:pt x="538162" y="342900"/>
                </a:lnTo>
                <a:lnTo>
                  <a:pt x="523875" y="328613"/>
                </a:lnTo>
                <a:lnTo>
                  <a:pt x="481012" y="309563"/>
                </a:lnTo>
                <a:lnTo>
                  <a:pt x="452437" y="271463"/>
                </a:lnTo>
                <a:lnTo>
                  <a:pt x="414337" y="228600"/>
                </a:lnTo>
                <a:lnTo>
                  <a:pt x="342900" y="228600"/>
                </a:lnTo>
                <a:lnTo>
                  <a:pt x="295275" y="166688"/>
                </a:lnTo>
                <a:lnTo>
                  <a:pt x="252412" y="157163"/>
                </a:lnTo>
                <a:lnTo>
                  <a:pt x="242887" y="142875"/>
                </a:lnTo>
                <a:lnTo>
                  <a:pt x="209550" y="133350"/>
                </a:lnTo>
                <a:lnTo>
                  <a:pt x="200025" y="90488"/>
                </a:lnTo>
                <a:lnTo>
                  <a:pt x="157162" y="85725"/>
                </a:lnTo>
                <a:lnTo>
                  <a:pt x="157162" y="85725"/>
                </a:lnTo>
                <a:lnTo>
                  <a:pt x="76200" y="61913"/>
                </a:lnTo>
                <a:lnTo>
                  <a:pt x="47625" y="33338"/>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121" name="Group 120">
            <a:extLst>
              <a:ext uri="{FF2B5EF4-FFF2-40B4-BE49-F238E27FC236}">
                <a16:creationId xmlns:a16="http://schemas.microsoft.com/office/drawing/2014/main" id="{E8E24B4D-7D79-499A-95A2-A226EE747B13}"/>
              </a:ext>
            </a:extLst>
          </p:cNvPr>
          <p:cNvGrpSpPr/>
          <p:nvPr/>
        </p:nvGrpSpPr>
        <p:grpSpPr>
          <a:xfrm>
            <a:off x="8201701" y="2167937"/>
            <a:ext cx="3052315" cy="338554"/>
            <a:chOff x="8201701" y="2167937"/>
            <a:chExt cx="3052315" cy="338554"/>
          </a:xfrm>
        </p:grpSpPr>
        <p:sp>
          <p:nvSpPr>
            <p:cNvPr id="114" name="TextBox 113">
              <a:extLst>
                <a:ext uri="{FF2B5EF4-FFF2-40B4-BE49-F238E27FC236}">
                  <a16:creationId xmlns:a16="http://schemas.microsoft.com/office/drawing/2014/main" id="{BB538CA0-1BC7-44C1-9161-D80AAA41CA26}"/>
                </a:ext>
              </a:extLst>
            </p:cNvPr>
            <p:cNvSpPr txBox="1"/>
            <p:nvPr/>
          </p:nvSpPr>
          <p:spPr bwMode="auto">
            <a:xfrm>
              <a:off x="8201701"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8D30BBC9-45B0-462E-B77F-32BC21F87E80}"/>
                </a:ext>
              </a:extLst>
            </p:cNvPr>
            <p:cNvSpPr txBox="1"/>
            <p:nvPr/>
          </p:nvSpPr>
          <p:spPr bwMode="auto">
            <a:xfrm>
              <a:off x="8290491"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600F9413-7085-4E36-AD2F-C332184EDC06}"/>
                </a:ext>
              </a:extLst>
            </p:cNvPr>
            <p:cNvSpPr txBox="1"/>
            <p:nvPr/>
          </p:nvSpPr>
          <p:spPr bwMode="auto">
            <a:xfrm>
              <a:off x="8333966"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4088D261-1E67-4C76-93BB-B115014661B7}"/>
                </a:ext>
              </a:extLst>
            </p:cNvPr>
            <p:cNvSpPr txBox="1"/>
            <p:nvPr/>
          </p:nvSpPr>
          <p:spPr bwMode="auto">
            <a:xfrm>
              <a:off x="8469609"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D2FDAF29-BED4-40FD-917F-02A16D349E20}"/>
                </a:ext>
              </a:extLst>
            </p:cNvPr>
            <p:cNvSpPr txBox="1"/>
            <p:nvPr/>
          </p:nvSpPr>
          <p:spPr bwMode="auto">
            <a:xfrm>
              <a:off x="8415063"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80B0AC0B-5F3A-423D-8E03-7C9E11E9F832}"/>
                </a:ext>
              </a:extLst>
            </p:cNvPr>
            <p:cNvSpPr txBox="1"/>
            <p:nvPr/>
          </p:nvSpPr>
          <p:spPr bwMode="auto">
            <a:xfrm>
              <a:off x="8645473"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F3CDB90D-F6C6-4D01-9099-C08AF7A5B831}"/>
                </a:ext>
              </a:extLst>
            </p:cNvPr>
            <p:cNvSpPr txBox="1"/>
            <p:nvPr/>
          </p:nvSpPr>
          <p:spPr bwMode="auto">
            <a:xfrm>
              <a:off x="10938106" y="2167937"/>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a:t>
              </a:r>
            </a:p>
          </p:txBody>
        </p:sp>
      </p:grpSp>
      <p:grpSp>
        <p:nvGrpSpPr>
          <p:cNvPr id="146" name="Group 145">
            <a:extLst>
              <a:ext uri="{FF2B5EF4-FFF2-40B4-BE49-F238E27FC236}">
                <a16:creationId xmlns:a16="http://schemas.microsoft.com/office/drawing/2014/main" id="{3D36149A-4731-4C51-BBB3-3DAA6763A1C4}"/>
              </a:ext>
            </a:extLst>
          </p:cNvPr>
          <p:cNvGrpSpPr/>
          <p:nvPr/>
        </p:nvGrpSpPr>
        <p:grpSpPr>
          <a:xfrm>
            <a:off x="8149871" y="2206181"/>
            <a:ext cx="3103917" cy="451664"/>
            <a:chOff x="8149871" y="2206181"/>
            <a:chExt cx="3103917" cy="451664"/>
          </a:xfrm>
        </p:grpSpPr>
        <p:sp>
          <p:nvSpPr>
            <p:cNvPr id="122" name="TextBox 121">
              <a:extLst>
                <a:ext uri="{FF2B5EF4-FFF2-40B4-BE49-F238E27FC236}">
                  <a16:creationId xmlns:a16="http://schemas.microsoft.com/office/drawing/2014/main" id="{FB598BDD-B09F-480A-87AC-FACD71DDDD17}"/>
                </a:ext>
              </a:extLst>
            </p:cNvPr>
            <p:cNvSpPr txBox="1"/>
            <p:nvPr/>
          </p:nvSpPr>
          <p:spPr bwMode="auto">
            <a:xfrm>
              <a:off x="8149871" y="2206181"/>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3136A1D9-2EB1-4325-8250-B8C9A292C3D6}"/>
                </a:ext>
              </a:extLst>
            </p:cNvPr>
            <p:cNvSpPr txBox="1"/>
            <p:nvPr/>
          </p:nvSpPr>
          <p:spPr bwMode="auto">
            <a:xfrm>
              <a:off x="8282825" y="2239766"/>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D5CF0D84-AF2F-4539-AC32-F03C15455797}"/>
                </a:ext>
              </a:extLst>
            </p:cNvPr>
            <p:cNvSpPr txBox="1"/>
            <p:nvPr/>
          </p:nvSpPr>
          <p:spPr bwMode="auto">
            <a:xfrm>
              <a:off x="8330828" y="2245734"/>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D84ECADE-4557-449A-BCAB-8CACAEF7C3AA}"/>
                </a:ext>
              </a:extLst>
            </p:cNvPr>
            <p:cNvSpPr txBox="1"/>
            <p:nvPr/>
          </p:nvSpPr>
          <p:spPr bwMode="auto">
            <a:xfrm>
              <a:off x="8378423" y="224300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056CD88C-BC63-479E-AB90-A25ABF454FF8}"/>
                </a:ext>
              </a:extLst>
            </p:cNvPr>
            <p:cNvSpPr txBox="1"/>
            <p:nvPr/>
          </p:nvSpPr>
          <p:spPr bwMode="auto">
            <a:xfrm>
              <a:off x="8421851" y="224460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FDDBE41E-03F5-40D4-A77C-313CFA67150C}"/>
                </a:ext>
              </a:extLst>
            </p:cNvPr>
            <p:cNvSpPr txBox="1"/>
            <p:nvPr/>
          </p:nvSpPr>
          <p:spPr bwMode="auto">
            <a:xfrm>
              <a:off x="8603514" y="226749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E7E944A0-610B-497B-A04A-898495DD7670}"/>
                </a:ext>
              </a:extLst>
            </p:cNvPr>
            <p:cNvSpPr txBox="1"/>
            <p:nvPr/>
          </p:nvSpPr>
          <p:spPr bwMode="auto">
            <a:xfrm>
              <a:off x="8641872" y="227256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53CEE19E-BAEB-49C9-AA84-247CE8E5641B}"/>
                </a:ext>
              </a:extLst>
            </p:cNvPr>
            <p:cNvSpPr txBox="1"/>
            <p:nvPr/>
          </p:nvSpPr>
          <p:spPr bwMode="auto">
            <a:xfrm>
              <a:off x="8684171" y="2273020"/>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12438F6C-7B07-4CEB-AFC8-7002E174DF46}"/>
                </a:ext>
              </a:extLst>
            </p:cNvPr>
            <p:cNvSpPr txBox="1"/>
            <p:nvPr/>
          </p:nvSpPr>
          <p:spPr bwMode="auto">
            <a:xfrm>
              <a:off x="10054996" y="2300049"/>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5FE511FC-C567-4643-9773-5E7A0A5E3535}"/>
                </a:ext>
              </a:extLst>
            </p:cNvPr>
            <p:cNvSpPr txBox="1"/>
            <p:nvPr/>
          </p:nvSpPr>
          <p:spPr bwMode="auto">
            <a:xfrm>
              <a:off x="9927596" y="229828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055F5E55-2FAC-4986-9515-38C2577FB9CC}"/>
                </a:ext>
              </a:extLst>
            </p:cNvPr>
            <p:cNvSpPr txBox="1"/>
            <p:nvPr/>
          </p:nvSpPr>
          <p:spPr bwMode="auto">
            <a:xfrm>
              <a:off x="10537175" y="2309630"/>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9D530BF3-D235-4A67-BC67-8705B61A77DC}"/>
                </a:ext>
              </a:extLst>
            </p:cNvPr>
            <p:cNvSpPr txBox="1"/>
            <p:nvPr/>
          </p:nvSpPr>
          <p:spPr bwMode="auto">
            <a:xfrm>
              <a:off x="10937878" y="2319291"/>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8E59C646-D70D-4D45-B64D-F297FD754545}"/>
                </a:ext>
              </a:extLst>
            </p:cNvPr>
            <p:cNvSpPr txBox="1"/>
            <p:nvPr/>
          </p:nvSpPr>
          <p:spPr bwMode="auto">
            <a:xfrm>
              <a:off x="8735585" y="226845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06619FF5-0178-4764-9F96-E2F04FE5DA01}"/>
                </a:ext>
              </a:extLst>
            </p:cNvPr>
            <p:cNvSpPr txBox="1"/>
            <p:nvPr/>
          </p:nvSpPr>
          <p:spPr bwMode="auto">
            <a:xfrm>
              <a:off x="8818370" y="2263481"/>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50AB4E46-DB94-4071-AD57-1585E060602F}"/>
                </a:ext>
              </a:extLst>
            </p:cNvPr>
            <p:cNvSpPr txBox="1"/>
            <p:nvPr/>
          </p:nvSpPr>
          <p:spPr bwMode="auto">
            <a:xfrm>
              <a:off x="8769783" y="226243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FE0B3B8A-A465-44A1-B609-62FA3328F8A7}"/>
                </a:ext>
              </a:extLst>
            </p:cNvPr>
            <p:cNvSpPr txBox="1"/>
            <p:nvPr/>
          </p:nvSpPr>
          <p:spPr bwMode="auto">
            <a:xfrm>
              <a:off x="8860067" y="2262433"/>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3965248A-0BD8-4B30-8619-47A54961AF70}"/>
                </a:ext>
              </a:extLst>
            </p:cNvPr>
            <p:cNvSpPr txBox="1"/>
            <p:nvPr/>
          </p:nvSpPr>
          <p:spPr bwMode="auto">
            <a:xfrm>
              <a:off x="8901155" y="225791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9A7FA4EE-7119-49C7-BCB8-FC1D5E86FBBC}"/>
                </a:ext>
              </a:extLst>
            </p:cNvPr>
            <p:cNvSpPr txBox="1"/>
            <p:nvPr/>
          </p:nvSpPr>
          <p:spPr bwMode="auto">
            <a:xfrm>
              <a:off x="9033090" y="227599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EDF251B9-415D-46A6-B7EE-4AB5659B602F}"/>
                </a:ext>
              </a:extLst>
            </p:cNvPr>
            <p:cNvSpPr txBox="1"/>
            <p:nvPr/>
          </p:nvSpPr>
          <p:spPr bwMode="auto">
            <a:xfrm>
              <a:off x="9218620" y="227563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638F077B-77CF-4F03-A594-AD45A131878A}"/>
                </a:ext>
              </a:extLst>
            </p:cNvPr>
            <p:cNvSpPr txBox="1"/>
            <p:nvPr/>
          </p:nvSpPr>
          <p:spPr bwMode="auto">
            <a:xfrm>
              <a:off x="9261533" y="2299960"/>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74A2EC3D-8D5E-41EC-8373-59ADD60FAED9}"/>
                </a:ext>
              </a:extLst>
            </p:cNvPr>
            <p:cNvSpPr txBox="1"/>
            <p:nvPr/>
          </p:nvSpPr>
          <p:spPr bwMode="auto">
            <a:xfrm>
              <a:off x="9303377" y="2304634"/>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F13F2D4C-5377-46C2-85C9-8C499278FADE}"/>
                </a:ext>
              </a:extLst>
            </p:cNvPr>
            <p:cNvSpPr txBox="1"/>
            <p:nvPr/>
          </p:nvSpPr>
          <p:spPr bwMode="auto">
            <a:xfrm>
              <a:off x="9347261" y="2307624"/>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CC565BEC-6D5D-4230-A1BE-983016372722}"/>
                </a:ext>
              </a:extLst>
            </p:cNvPr>
            <p:cNvSpPr txBox="1"/>
            <p:nvPr/>
          </p:nvSpPr>
          <p:spPr bwMode="auto">
            <a:xfrm>
              <a:off x="9390088" y="2307624"/>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8B808714-98F6-438D-A143-FAAB6D8FDBD9}"/>
                </a:ext>
              </a:extLst>
            </p:cNvPr>
            <p:cNvSpPr txBox="1"/>
            <p:nvPr/>
          </p:nvSpPr>
          <p:spPr bwMode="auto">
            <a:xfrm>
              <a:off x="9523728" y="2312425"/>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a:t>
              </a:r>
            </a:p>
          </p:txBody>
        </p:sp>
      </p:grpSp>
      <p:sp>
        <p:nvSpPr>
          <p:cNvPr id="147" name="TextBox 146">
            <a:extLst>
              <a:ext uri="{FF2B5EF4-FFF2-40B4-BE49-F238E27FC236}">
                <a16:creationId xmlns:a16="http://schemas.microsoft.com/office/drawing/2014/main" id="{814680BB-DDCA-489E-A1E3-EF1B31D92CF1}"/>
              </a:ext>
            </a:extLst>
          </p:cNvPr>
          <p:cNvSpPr txBox="1"/>
          <p:nvPr/>
        </p:nvSpPr>
        <p:spPr bwMode="auto">
          <a:xfrm>
            <a:off x="8104702" y="239018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grpSp>
        <p:nvGrpSpPr>
          <p:cNvPr id="169" name="Group 168">
            <a:extLst>
              <a:ext uri="{FF2B5EF4-FFF2-40B4-BE49-F238E27FC236}">
                <a16:creationId xmlns:a16="http://schemas.microsoft.com/office/drawing/2014/main" id="{CB641EC7-9F1B-435A-8578-A5804642269E}"/>
              </a:ext>
            </a:extLst>
          </p:cNvPr>
          <p:cNvGrpSpPr/>
          <p:nvPr/>
        </p:nvGrpSpPr>
        <p:grpSpPr>
          <a:xfrm>
            <a:off x="8330772" y="2423439"/>
            <a:ext cx="2925620" cy="386117"/>
            <a:chOff x="8330772" y="2423439"/>
            <a:chExt cx="2925620" cy="386117"/>
          </a:xfrm>
        </p:grpSpPr>
        <p:sp>
          <p:nvSpPr>
            <p:cNvPr id="148" name="TextBox 147">
              <a:extLst>
                <a:ext uri="{FF2B5EF4-FFF2-40B4-BE49-F238E27FC236}">
                  <a16:creationId xmlns:a16="http://schemas.microsoft.com/office/drawing/2014/main" id="{3B552E8A-73FB-48F1-896E-93710FD8CA80}"/>
                </a:ext>
              </a:extLst>
            </p:cNvPr>
            <p:cNvSpPr txBox="1"/>
            <p:nvPr/>
          </p:nvSpPr>
          <p:spPr bwMode="auto">
            <a:xfrm>
              <a:off x="8330772" y="2423439"/>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49" name="TextBox 148">
              <a:extLst>
                <a:ext uri="{FF2B5EF4-FFF2-40B4-BE49-F238E27FC236}">
                  <a16:creationId xmlns:a16="http://schemas.microsoft.com/office/drawing/2014/main" id="{80738170-E600-4B9B-89AD-CB995FEA5FBA}"/>
                </a:ext>
              </a:extLst>
            </p:cNvPr>
            <p:cNvSpPr txBox="1"/>
            <p:nvPr/>
          </p:nvSpPr>
          <p:spPr bwMode="auto">
            <a:xfrm>
              <a:off x="8382374" y="2434766"/>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0" name="TextBox 149">
              <a:extLst>
                <a:ext uri="{FF2B5EF4-FFF2-40B4-BE49-F238E27FC236}">
                  <a16:creationId xmlns:a16="http://schemas.microsoft.com/office/drawing/2014/main" id="{CE5516E8-3FD0-483A-9B88-0F6495C968BF}"/>
                </a:ext>
              </a:extLst>
            </p:cNvPr>
            <p:cNvSpPr txBox="1"/>
            <p:nvPr/>
          </p:nvSpPr>
          <p:spPr bwMode="auto">
            <a:xfrm>
              <a:off x="8469451" y="244633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1" name="TextBox 150">
              <a:extLst>
                <a:ext uri="{FF2B5EF4-FFF2-40B4-BE49-F238E27FC236}">
                  <a16:creationId xmlns:a16="http://schemas.microsoft.com/office/drawing/2014/main" id="{E0314922-9303-42A4-9573-C884904EC843}"/>
                </a:ext>
              </a:extLst>
            </p:cNvPr>
            <p:cNvSpPr txBox="1"/>
            <p:nvPr/>
          </p:nvSpPr>
          <p:spPr bwMode="auto">
            <a:xfrm>
              <a:off x="8647162" y="2447404"/>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2" name="TextBox 151">
              <a:extLst>
                <a:ext uri="{FF2B5EF4-FFF2-40B4-BE49-F238E27FC236}">
                  <a16:creationId xmlns:a16="http://schemas.microsoft.com/office/drawing/2014/main" id="{5CF347F6-569C-4A1D-91C2-F9E0F9CBE05E}"/>
                </a:ext>
              </a:extLst>
            </p:cNvPr>
            <p:cNvSpPr txBox="1"/>
            <p:nvPr/>
          </p:nvSpPr>
          <p:spPr bwMode="auto">
            <a:xfrm>
              <a:off x="8729813" y="2451139"/>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3" name="TextBox 152">
              <a:extLst>
                <a:ext uri="{FF2B5EF4-FFF2-40B4-BE49-F238E27FC236}">
                  <a16:creationId xmlns:a16="http://schemas.microsoft.com/office/drawing/2014/main" id="{BEE4BB69-731E-49BD-8BEF-E586C257DA2F}"/>
                </a:ext>
              </a:extLst>
            </p:cNvPr>
            <p:cNvSpPr txBox="1"/>
            <p:nvPr/>
          </p:nvSpPr>
          <p:spPr bwMode="auto">
            <a:xfrm>
              <a:off x="8772606" y="2451392"/>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4" name="TextBox 153">
              <a:extLst>
                <a:ext uri="{FF2B5EF4-FFF2-40B4-BE49-F238E27FC236}">
                  <a16:creationId xmlns:a16="http://schemas.microsoft.com/office/drawing/2014/main" id="{D7849E71-F47A-4ADE-A176-9DB8EA600872}"/>
                </a:ext>
              </a:extLst>
            </p:cNvPr>
            <p:cNvSpPr txBox="1"/>
            <p:nvPr/>
          </p:nvSpPr>
          <p:spPr bwMode="auto">
            <a:xfrm>
              <a:off x="8871996" y="2465336"/>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5" name="TextBox 154">
              <a:extLst>
                <a:ext uri="{FF2B5EF4-FFF2-40B4-BE49-F238E27FC236}">
                  <a16:creationId xmlns:a16="http://schemas.microsoft.com/office/drawing/2014/main" id="{3953FDD8-339B-40F9-A3E9-6B8493E3A451}"/>
                </a:ext>
              </a:extLst>
            </p:cNvPr>
            <p:cNvSpPr txBox="1"/>
            <p:nvPr/>
          </p:nvSpPr>
          <p:spPr bwMode="auto">
            <a:xfrm>
              <a:off x="8815766" y="2451139"/>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6" name="TextBox 155">
              <a:extLst>
                <a:ext uri="{FF2B5EF4-FFF2-40B4-BE49-F238E27FC236}">
                  <a16:creationId xmlns:a16="http://schemas.microsoft.com/office/drawing/2014/main" id="{A6CFCABB-A616-4758-970A-74278E6D2D02}"/>
                </a:ext>
              </a:extLst>
            </p:cNvPr>
            <p:cNvSpPr txBox="1"/>
            <p:nvPr/>
          </p:nvSpPr>
          <p:spPr bwMode="auto">
            <a:xfrm>
              <a:off x="9030294" y="2464120"/>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7" name="TextBox 156">
              <a:extLst>
                <a:ext uri="{FF2B5EF4-FFF2-40B4-BE49-F238E27FC236}">
                  <a16:creationId xmlns:a16="http://schemas.microsoft.com/office/drawing/2014/main" id="{F5739129-837F-4880-BF7F-8F346E48E869}"/>
                </a:ext>
              </a:extLst>
            </p:cNvPr>
            <p:cNvSpPr txBox="1"/>
            <p:nvPr/>
          </p:nvSpPr>
          <p:spPr bwMode="auto">
            <a:xfrm>
              <a:off x="9091339" y="2469149"/>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8" name="TextBox 157">
              <a:extLst>
                <a:ext uri="{FF2B5EF4-FFF2-40B4-BE49-F238E27FC236}">
                  <a16:creationId xmlns:a16="http://schemas.microsoft.com/office/drawing/2014/main" id="{227DFFD1-4058-449F-AE6F-5C25242FC2F4}"/>
                </a:ext>
              </a:extLst>
            </p:cNvPr>
            <p:cNvSpPr txBox="1"/>
            <p:nvPr/>
          </p:nvSpPr>
          <p:spPr bwMode="auto">
            <a:xfrm>
              <a:off x="9260570" y="2466311"/>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59" name="TextBox 158">
              <a:extLst>
                <a:ext uri="{FF2B5EF4-FFF2-40B4-BE49-F238E27FC236}">
                  <a16:creationId xmlns:a16="http://schemas.microsoft.com/office/drawing/2014/main" id="{93E92A09-4E2A-4DFF-9F64-05DFCCA2D3BE}"/>
                </a:ext>
              </a:extLst>
            </p:cNvPr>
            <p:cNvSpPr txBox="1"/>
            <p:nvPr/>
          </p:nvSpPr>
          <p:spPr bwMode="auto">
            <a:xfrm>
              <a:off x="10722737" y="2464659"/>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0" name="TextBox 159">
              <a:extLst>
                <a:ext uri="{FF2B5EF4-FFF2-40B4-BE49-F238E27FC236}">
                  <a16:creationId xmlns:a16="http://schemas.microsoft.com/office/drawing/2014/main" id="{F258365E-1C75-4611-A4E6-625CC789C149}"/>
                </a:ext>
              </a:extLst>
            </p:cNvPr>
            <p:cNvSpPr txBox="1"/>
            <p:nvPr/>
          </p:nvSpPr>
          <p:spPr bwMode="auto">
            <a:xfrm>
              <a:off x="10940482" y="2470645"/>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1" name="TextBox 160">
              <a:extLst>
                <a:ext uri="{FF2B5EF4-FFF2-40B4-BE49-F238E27FC236}">
                  <a16:creationId xmlns:a16="http://schemas.microsoft.com/office/drawing/2014/main" id="{D8456D1D-E388-44FF-B801-46C840BCA87C}"/>
                </a:ext>
              </a:extLst>
            </p:cNvPr>
            <p:cNvSpPr txBox="1"/>
            <p:nvPr/>
          </p:nvSpPr>
          <p:spPr bwMode="auto">
            <a:xfrm>
              <a:off x="9299958" y="2465955"/>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2" name="TextBox 161">
              <a:extLst>
                <a:ext uri="{FF2B5EF4-FFF2-40B4-BE49-F238E27FC236}">
                  <a16:creationId xmlns:a16="http://schemas.microsoft.com/office/drawing/2014/main" id="{4BEFE2A1-8E94-49BA-8617-6095E92AAA60}"/>
                </a:ext>
              </a:extLst>
            </p:cNvPr>
            <p:cNvSpPr txBox="1"/>
            <p:nvPr/>
          </p:nvSpPr>
          <p:spPr bwMode="auto">
            <a:xfrm>
              <a:off x="9346204" y="2466691"/>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3" name="TextBox 162">
              <a:extLst>
                <a:ext uri="{FF2B5EF4-FFF2-40B4-BE49-F238E27FC236}">
                  <a16:creationId xmlns:a16="http://schemas.microsoft.com/office/drawing/2014/main" id="{7508F63D-5D75-4B1E-BF6C-5462D28B2247}"/>
                </a:ext>
              </a:extLst>
            </p:cNvPr>
            <p:cNvSpPr txBox="1"/>
            <p:nvPr/>
          </p:nvSpPr>
          <p:spPr bwMode="auto">
            <a:xfrm>
              <a:off x="9435770" y="2461706"/>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4" name="TextBox 163">
              <a:extLst>
                <a:ext uri="{FF2B5EF4-FFF2-40B4-BE49-F238E27FC236}">
                  <a16:creationId xmlns:a16="http://schemas.microsoft.com/office/drawing/2014/main" id="{62B6CBA6-E655-4A36-97B4-EDD6F227384D}"/>
                </a:ext>
              </a:extLst>
            </p:cNvPr>
            <p:cNvSpPr txBox="1"/>
            <p:nvPr/>
          </p:nvSpPr>
          <p:spPr bwMode="auto">
            <a:xfrm>
              <a:off x="9575566" y="2461706"/>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5" name="TextBox 164">
              <a:extLst>
                <a:ext uri="{FF2B5EF4-FFF2-40B4-BE49-F238E27FC236}">
                  <a16:creationId xmlns:a16="http://schemas.microsoft.com/office/drawing/2014/main" id="{0DC0E39E-E806-44BF-8D35-2565C5BBB036}"/>
                </a:ext>
              </a:extLst>
            </p:cNvPr>
            <p:cNvSpPr txBox="1"/>
            <p:nvPr/>
          </p:nvSpPr>
          <p:spPr bwMode="auto">
            <a:xfrm>
              <a:off x="9612606" y="2457430"/>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6" name="TextBox 165">
              <a:extLst>
                <a:ext uri="{FF2B5EF4-FFF2-40B4-BE49-F238E27FC236}">
                  <a16:creationId xmlns:a16="http://schemas.microsoft.com/office/drawing/2014/main" id="{7839A7D3-BF2A-4D5F-AD72-C6F295DA37E1}"/>
                </a:ext>
              </a:extLst>
            </p:cNvPr>
            <p:cNvSpPr txBox="1"/>
            <p:nvPr/>
          </p:nvSpPr>
          <p:spPr bwMode="auto">
            <a:xfrm>
              <a:off x="9878542" y="2467738"/>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7" name="TextBox 166">
              <a:extLst>
                <a:ext uri="{FF2B5EF4-FFF2-40B4-BE49-F238E27FC236}">
                  <a16:creationId xmlns:a16="http://schemas.microsoft.com/office/drawing/2014/main" id="{FF707E9B-E31C-4EBB-B0BE-C0F84F4E81BA}"/>
                </a:ext>
              </a:extLst>
            </p:cNvPr>
            <p:cNvSpPr txBox="1"/>
            <p:nvPr/>
          </p:nvSpPr>
          <p:spPr bwMode="auto">
            <a:xfrm>
              <a:off x="10054996" y="2471002"/>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sp>
          <p:nvSpPr>
            <p:cNvPr id="168" name="TextBox 167">
              <a:extLst>
                <a:ext uri="{FF2B5EF4-FFF2-40B4-BE49-F238E27FC236}">
                  <a16:creationId xmlns:a16="http://schemas.microsoft.com/office/drawing/2014/main" id="{B3E86131-4875-4DD4-9786-6A15BC3C3854}"/>
                </a:ext>
              </a:extLst>
            </p:cNvPr>
            <p:cNvSpPr txBox="1"/>
            <p:nvPr/>
          </p:nvSpPr>
          <p:spPr bwMode="auto">
            <a:xfrm>
              <a:off x="10146556" y="2468354"/>
              <a:ext cx="31591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a:t>
              </a:r>
            </a:p>
          </p:txBody>
        </p:sp>
      </p:grpSp>
      <p:sp>
        <p:nvSpPr>
          <p:cNvPr id="173" name="Text Box 15">
            <a:extLst>
              <a:ext uri="{FF2B5EF4-FFF2-40B4-BE49-F238E27FC236}">
                <a16:creationId xmlns:a16="http://schemas.microsoft.com/office/drawing/2014/main" id="{368B59FB-ABF7-4D2C-B4FF-932DE6162B7F}"/>
              </a:ext>
            </a:extLst>
          </p:cNvPr>
          <p:cNvSpPr txBox="1">
            <a:spLocks noChangeArrowheads="1"/>
          </p:cNvSpPr>
          <p:nvPr/>
        </p:nvSpPr>
        <p:spPr bwMode="auto">
          <a:xfrm>
            <a:off x="412751" y="6368595"/>
            <a:ext cx="843329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REMAP-CAP Investigators. NEJM. 2021;384:1491</a:t>
            </a:r>
            <a:r>
              <a:rPr lang="en-US" altLang="en-US" sz="1200" b="0" spc="-10" dirty="0">
                <a:solidFill>
                  <a:srgbClr val="455560"/>
                </a:solidFill>
                <a:latin typeface="Calibri" panose="020F0502020204030204" pitchFamily="34" charset="0"/>
              </a:rPr>
              <a:t>. </a:t>
            </a:r>
          </a:p>
        </p:txBody>
      </p:sp>
    </p:spTree>
    <p:extLst>
      <p:ext uri="{BB962C8B-B14F-4D97-AF65-F5344CB8AC3E}">
        <p14:creationId xmlns:p14="http://schemas.microsoft.com/office/powerpoint/2010/main" val="312600425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E26BA-3B23-4E17-93B6-50F8B46F5D35}"/>
              </a:ext>
            </a:extLst>
          </p:cNvPr>
          <p:cNvSpPr>
            <a:spLocks noGrp="1"/>
          </p:cNvSpPr>
          <p:nvPr>
            <p:ph type="title"/>
          </p:nvPr>
        </p:nvSpPr>
        <p:spPr/>
        <p:txBody>
          <a:bodyPr/>
          <a:lstStyle/>
          <a:p>
            <a:r>
              <a:rPr lang="en-US" dirty="0"/>
              <a:t>TOCIBRAS: Tocilizumab + SoC vs SoC Alone for </a:t>
            </a:r>
            <a:br>
              <a:rPr lang="en-US" dirty="0"/>
            </a:br>
            <a:r>
              <a:rPr lang="en-US" dirty="0"/>
              <a:t>COVID-19 With Increased Inflammatory Markers</a:t>
            </a:r>
          </a:p>
        </p:txBody>
      </p:sp>
      <p:sp>
        <p:nvSpPr>
          <p:cNvPr id="3" name="Content Placeholder 2">
            <a:extLst>
              <a:ext uri="{FF2B5EF4-FFF2-40B4-BE49-F238E27FC236}">
                <a16:creationId xmlns:a16="http://schemas.microsoft.com/office/drawing/2014/main" id="{117763A3-D2C3-4207-B62B-2EFA55020BCE}"/>
              </a:ext>
            </a:extLst>
          </p:cNvPr>
          <p:cNvSpPr>
            <a:spLocks noGrp="1"/>
          </p:cNvSpPr>
          <p:nvPr>
            <p:ph idx="1"/>
          </p:nvPr>
        </p:nvSpPr>
        <p:spPr>
          <a:xfrm>
            <a:off x="604675" y="1513047"/>
            <a:ext cx="10877529" cy="643940"/>
          </a:xfrm>
        </p:spPr>
        <p:txBody>
          <a:bodyPr/>
          <a:lstStyle/>
          <a:p>
            <a:r>
              <a:rPr lang="en-US" sz="2400" dirty="0"/>
              <a:t>Prospective, multicenter, open-label, randomized phase III trial in 9 Brazilian hospitals from May 7 to July 17, 2020</a:t>
            </a:r>
          </a:p>
        </p:txBody>
      </p:sp>
      <p:sp>
        <p:nvSpPr>
          <p:cNvPr id="7" name="Text Box 15">
            <a:extLst>
              <a:ext uri="{FF2B5EF4-FFF2-40B4-BE49-F238E27FC236}">
                <a16:creationId xmlns:a16="http://schemas.microsoft.com/office/drawing/2014/main" id="{3FC4E4A8-C5A6-4523-BDBE-40869FE433F7}"/>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rPr>
              <a:t>Veiga. BMJ. 2021;372:n84. NCT04403685.</a:t>
            </a:r>
          </a:p>
        </p:txBody>
      </p:sp>
      <p:grpSp>
        <p:nvGrpSpPr>
          <p:cNvPr id="8" name="Group 1">
            <a:extLst>
              <a:ext uri="{FF2B5EF4-FFF2-40B4-BE49-F238E27FC236}">
                <a16:creationId xmlns:a16="http://schemas.microsoft.com/office/drawing/2014/main" id="{5192E332-B9CE-4D47-80D1-A634D6491207}"/>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C379A1DD-5FB8-402B-84DD-33FF5A21E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4C101B4-A6C3-4BAD-9A0B-DB4C8B6BD9E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sp>
        <p:nvSpPr>
          <p:cNvPr id="14" name="Text Box 45">
            <a:extLst>
              <a:ext uri="{FF2B5EF4-FFF2-40B4-BE49-F238E27FC236}">
                <a16:creationId xmlns:a16="http://schemas.microsoft.com/office/drawing/2014/main" id="{BC623D20-47AE-447B-994D-FBCE52B09B9A}"/>
              </a:ext>
            </a:extLst>
          </p:cNvPr>
          <p:cNvSpPr txBox="1">
            <a:spLocks noChangeArrowheads="1"/>
          </p:cNvSpPr>
          <p:nvPr/>
        </p:nvSpPr>
        <p:spPr bwMode="auto">
          <a:xfrm>
            <a:off x="754800" y="2558226"/>
            <a:ext cx="4179913" cy="1754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Adults with severe or critical COVID-19; receiving supplemental oxygen or mechanical ventilation; abnormal levels of ≥2 serum biomarkers (ie, CRP, D-dimer, lactate dehydrogenase, or ferritin)</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000000"/>
                </a:solidFill>
                <a:latin typeface="Calibri" panose="020F0502020204030204" pitchFamily="34" charset="0"/>
                <a:cs typeface="Arial" panose="020B0604020202020204" pitchFamily="34" charset="0"/>
              </a:rPr>
              <a:t>(N = 129) </a:t>
            </a:r>
          </a:p>
        </p:txBody>
      </p:sp>
      <p:sp>
        <p:nvSpPr>
          <p:cNvPr id="15" name="Rectangle 49">
            <a:extLst>
              <a:ext uri="{FF2B5EF4-FFF2-40B4-BE49-F238E27FC236}">
                <a16:creationId xmlns:a16="http://schemas.microsoft.com/office/drawing/2014/main" id="{BE968AF6-8C91-43C8-B586-9C918BA6FB86}"/>
              </a:ext>
            </a:extLst>
          </p:cNvPr>
          <p:cNvSpPr>
            <a:spLocks noChangeArrowheads="1"/>
          </p:cNvSpPr>
          <p:nvPr/>
        </p:nvSpPr>
        <p:spPr bwMode="auto">
          <a:xfrm>
            <a:off x="5560879" y="2540215"/>
            <a:ext cx="4349805" cy="8340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b="1" dirty="0">
                <a:solidFill>
                  <a:srgbClr val="FFFFFF"/>
                </a:solidFill>
                <a:latin typeface="Calibri" panose="020F0502020204030204" pitchFamily="34" charset="0"/>
                <a:cs typeface="Arial" panose="020B0604020202020204" pitchFamily="34" charset="0"/>
              </a:rPr>
              <a:t>Tocilizumab 8 mg/kg IV + SoC</a:t>
            </a:r>
            <a:endParaRPr lang="en-US" altLang="en-US" sz="1800" dirty="0">
              <a:solidFill>
                <a:srgbClr val="FFFFFF"/>
              </a:solidFill>
              <a:latin typeface="Calibri" panose="020F0502020204030204" pitchFamily="34" charset="0"/>
              <a:cs typeface="Arial" panose="020B0604020202020204" pitchFamily="34" charset="0"/>
            </a:endParaRP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FFFFFF"/>
                </a:solidFill>
                <a:latin typeface="Calibri" panose="020F0502020204030204" pitchFamily="34" charset="0"/>
                <a:cs typeface="Arial" panose="020B0604020202020204" pitchFamily="34" charset="0"/>
              </a:rPr>
              <a:t>(n = 65)</a:t>
            </a:r>
          </a:p>
        </p:txBody>
      </p:sp>
      <p:sp>
        <p:nvSpPr>
          <p:cNvPr id="16" name="Rectangle 50">
            <a:extLst>
              <a:ext uri="{FF2B5EF4-FFF2-40B4-BE49-F238E27FC236}">
                <a16:creationId xmlns:a16="http://schemas.microsoft.com/office/drawing/2014/main" id="{268BB3F7-058F-4E36-AE83-5602D50DE1D0}"/>
              </a:ext>
            </a:extLst>
          </p:cNvPr>
          <p:cNvSpPr>
            <a:spLocks noChangeArrowheads="1"/>
          </p:cNvSpPr>
          <p:nvPr/>
        </p:nvSpPr>
        <p:spPr bwMode="auto">
          <a:xfrm>
            <a:off x="5560879" y="3489402"/>
            <a:ext cx="4349805"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b="1" dirty="0">
                <a:solidFill>
                  <a:srgbClr val="FFFFFF"/>
                </a:solidFill>
                <a:latin typeface="Calibri" panose="020F0502020204030204" pitchFamily="34" charset="0"/>
                <a:cs typeface="Arial" panose="020B0604020202020204" pitchFamily="34" charset="0"/>
              </a:rPr>
              <a:t>SoC Alone</a:t>
            </a:r>
          </a:p>
          <a:p>
            <a:pPr algn="ctr" eaLnBrk="0" fontAlgn="base" hangingPunct="0">
              <a:lnSpc>
                <a:spcPct val="100000"/>
              </a:lnSpc>
              <a:spcBef>
                <a:spcPct val="0"/>
              </a:spcBef>
              <a:spcAft>
                <a:spcPct val="0"/>
              </a:spcAft>
              <a:buClrTx/>
              <a:buFont typeface="Wingdings" panose="05000000000000000000" pitchFamily="2" charset="2"/>
              <a:buNone/>
              <a:defRPr/>
            </a:pPr>
            <a:r>
              <a:rPr lang="en-US" altLang="en-US" sz="1800" dirty="0">
                <a:solidFill>
                  <a:srgbClr val="FFFFFF"/>
                </a:solidFill>
                <a:latin typeface="Calibri" panose="020F0502020204030204" pitchFamily="34" charset="0"/>
                <a:cs typeface="Arial" panose="020B0604020202020204" pitchFamily="34" charset="0"/>
              </a:rPr>
              <a:t>(n = 64)</a:t>
            </a:r>
          </a:p>
        </p:txBody>
      </p:sp>
      <p:sp>
        <p:nvSpPr>
          <p:cNvPr id="17" name="Line 53">
            <a:extLst>
              <a:ext uri="{FF2B5EF4-FFF2-40B4-BE49-F238E27FC236}">
                <a16:creationId xmlns:a16="http://schemas.microsoft.com/office/drawing/2014/main" id="{75E140FC-E794-48A3-B1F8-21E817F84B38}"/>
              </a:ext>
            </a:extLst>
          </p:cNvPr>
          <p:cNvSpPr>
            <a:spLocks noChangeShapeType="1"/>
          </p:cNvSpPr>
          <p:nvPr/>
        </p:nvSpPr>
        <p:spPr bwMode="auto">
          <a:xfrm>
            <a:off x="4989200" y="3489402"/>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defRPr/>
            </a:pPr>
            <a:endParaRPr lang="en-US" b="1" dirty="0">
              <a:solidFill>
                <a:srgbClr val="000000"/>
              </a:solidFill>
              <a:latin typeface="Calibri" panose="020F0502020204030204" pitchFamily="34" charset="0"/>
              <a:cs typeface="Arial" panose="020B0604020202020204" pitchFamily="34" charset="0"/>
            </a:endParaRPr>
          </a:p>
        </p:txBody>
      </p:sp>
      <p:sp>
        <p:nvSpPr>
          <p:cNvPr id="18" name="Line 54">
            <a:extLst>
              <a:ext uri="{FF2B5EF4-FFF2-40B4-BE49-F238E27FC236}">
                <a16:creationId xmlns:a16="http://schemas.microsoft.com/office/drawing/2014/main" id="{FA94B6A9-19FC-43A4-9838-F7173ECEF2D2}"/>
              </a:ext>
            </a:extLst>
          </p:cNvPr>
          <p:cNvSpPr>
            <a:spLocks noChangeShapeType="1"/>
          </p:cNvSpPr>
          <p:nvPr/>
        </p:nvSpPr>
        <p:spPr bwMode="auto">
          <a:xfrm flipV="1">
            <a:off x="4989200" y="2897263"/>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defRPr/>
            </a:pPr>
            <a:endParaRPr lang="en-US" b="1" dirty="0">
              <a:solidFill>
                <a:srgbClr val="000000"/>
              </a:solidFill>
              <a:latin typeface="Calibri" panose="020F0502020204030204" pitchFamily="34" charset="0"/>
              <a:cs typeface="Arial" panose="020B0604020202020204" pitchFamily="34" charset="0"/>
            </a:endParaRPr>
          </a:p>
        </p:txBody>
      </p:sp>
      <p:sp>
        <p:nvSpPr>
          <p:cNvPr id="19" name="Content Placeholder 2">
            <a:extLst>
              <a:ext uri="{FF2B5EF4-FFF2-40B4-BE49-F238E27FC236}">
                <a16:creationId xmlns:a16="http://schemas.microsoft.com/office/drawing/2014/main" id="{117763A3-D2C3-4207-B62B-2EFA55020BCE}"/>
              </a:ext>
            </a:extLst>
          </p:cNvPr>
          <p:cNvSpPr txBox="1">
            <a:spLocks/>
          </p:cNvSpPr>
          <p:nvPr/>
        </p:nvSpPr>
        <p:spPr bwMode="auto">
          <a:xfrm>
            <a:off x="604675" y="4456017"/>
            <a:ext cx="10877529" cy="1908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lang="en-US" sz="2400" dirty="0">
                <a:solidFill>
                  <a:srgbClr val="000000"/>
                </a:solidFill>
              </a:rPr>
              <a:t>Primary endpoint: clinical status at Day 15 by multi-level ordinal scale; analyzed as composite of death or mechanical ventilation</a:t>
            </a:r>
          </a:p>
          <a:p>
            <a:pPr>
              <a:buClr>
                <a:srgbClr val="000000"/>
              </a:buClr>
              <a:defRPr/>
            </a:pPr>
            <a:r>
              <a:rPr lang="en-US" sz="2400" dirty="0">
                <a:solidFill>
                  <a:srgbClr val="000000"/>
                </a:solidFill>
              </a:rPr>
              <a:t>Data monitoring committee recommended early trial stop due to increased mortality at Day 15 with tocilizumab: 11 (17%) deaths in tocilizumab + SoC group </a:t>
            </a:r>
            <a:br>
              <a:rPr lang="en-US" sz="2400" dirty="0">
                <a:solidFill>
                  <a:srgbClr val="000000"/>
                </a:solidFill>
              </a:rPr>
            </a:br>
            <a:r>
              <a:rPr lang="en-US" sz="2400" dirty="0">
                <a:solidFill>
                  <a:srgbClr val="000000"/>
                </a:solidFill>
              </a:rPr>
              <a:t>vs 2 (3%) deaths in SoC group</a:t>
            </a:r>
          </a:p>
        </p:txBody>
      </p:sp>
    </p:spTree>
    <p:extLst>
      <p:ext uri="{BB962C8B-B14F-4D97-AF65-F5344CB8AC3E}">
        <p14:creationId xmlns:p14="http://schemas.microsoft.com/office/powerpoint/2010/main" val="22383011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530E9B43-915F-448F-BE13-7114EED2624D}"/>
              </a:ext>
            </a:extLst>
          </p:cNvPr>
          <p:cNvGrpSpPr/>
          <p:nvPr/>
        </p:nvGrpSpPr>
        <p:grpSpPr>
          <a:xfrm>
            <a:off x="4673980" y="2808479"/>
            <a:ext cx="3012611" cy="548162"/>
            <a:chOff x="4891064" y="948572"/>
            <a:chExt cx="3012611" cy="548162"/>
          </a:xfrm>
        </p:grpSpPr>
        <p:sp>
          <p:nvSpPr>
            <p:cNvPr id="3" name="TextBox 2">
              <a:extLst>
                <a:ext uri="{FF2B5EF4-FFF2-40B4-BE49-F238E27FC236}">
                  <a16:creationId xmlns:a16="http://schemas.microsoft.com/office/drawing/2014/main" id="{EBF5DE71-5D9F-4DF3-B592-08085E123556}"/>
                </a:ext>
              </a:extLst>
            </p:cNvPr>
            <p:cNvSpPr txBox="1"/>
            <p:nvPr/>
          </p:nvSpPr>
          <p:spPr bwMode="auto">
            <a:xfrm>
              <a:off x="7038398" y="1188957"/>
              <a:ext cx="86527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dirty="0">
                  <a:solidFill>
                    <a:srgbClr val="000000"/>
                  </a:solidFill>
                  <a:latin typeface="Calibri" panose="020F0502020204030204" pitchFamily="34" charset="0"/>
                </a:rPr>
                <a:t>6 (death)</a:t>
              </a:r>
            </a:p>
          </p:txBody>
        </p:sp>
        <p:sp>
          <p:nvSpPr>
            <p:cNvPr id="22" name="TextBox 21">
              <a:extLst>
                <a:ext uri="{FF2B5EF4-FFF2-40B4-BE49-F238E27FC236}">
                  <a16:creationId xmlns:a16="http://schemas.microsoft.com/office/drawing/2014/main" id="{4F9FB25F-1F7F-452F-91C6-90B030B28780}"/>
                </a:ext>
              </a:extLst>
            </p:cNvPr>
            <p:cNvSpPr txBox="1"/>
            <p:nvPr/>
          </p:nvSpPr>
          <p:spPr bwMode="auto">
            <a:xfrm>
              <a:off x="5407440" y="1188957"/>
              <a:ext cx="3842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dirty="0">
                  <a:solidFill>
                    <a:srgbClr val="000000"/>
                  </a:solidFill>
                  <a:latin typeface="Calibri" panose="020F0502020204030204" pitchFamily="34" charset="0"/>
                </a:rPr>
                <a:t>2</a:t>
              </a:r>
            </a:p>
          </p:txBody>
        </p:sp>
        <p:sp>
          <p:nvSpPr>
            <p:cNvPr id="23" name="TextBox 22">
              <a:extLst>
                <a:ext uri="{FF2B5EF4-FFF2-40B4-BE49-F238E27FC236}">
                  <a16:creationId xmlns:a16="http://schemas.microsoft.com/office/drawing/2014/main" id="{D5312390-6C2E-4D47-B74A-3543B3CF9992}"/>
                </a:ext>
              </a:extLst>
            </p:cNvPr>
            <p:cNvSpPr txBox="1"/>
            <p:nvPr/>
          </p:nvSpPr>
          <p:spPr bwMode="auto">
            <a:xfrm>
              <a:off x="5815179" y="1188957"/>
              <a:ext cx="3842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dirty="0">
                  <a:solidFill>
                    <a:srgbClr val="000000"/>
                  </a:solidFill>
                  <a:latin typeface="Calibri" panose="020F0502020204030204" pitchFamily="34" charset="0"/>
                </a:rPr>
                <a:t>3</a:t>
              </a:r>
            </a:p>
          </p:txBody>
        </p:sp>
        <p:sp>
          <p:nvSpPr>
            <p:cNvPr id="24" name="TextBox 23">
              <a:extLst>
                <a:ext uri="{FF2B5EF4-FFF2-40B4-BE49-F238E27FC236}">
                  <a16:creationId xmlns:a16="http://schemas.microsoft.com/office/drawing/2014/main" id="{6AF41083-9460-4CB6-A196-B0308ABECAB1}"/>
                </a:ext>
              </a:extLst>
            </p:cNvPr>
            <p:cNvSpPr txBox="1"/>
            <p:nvPr/>
          </p:nvSpPr>
          <p:spPr bwMode="auto">
            <a:xfrm>
              <a:off x="6222918" y="1188957"/>
              <a:ext cx="3842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dirty="0">
                  <a:solidFill>
                    <a:srgbClr val="000000"/>
                  </a:solidFill>
                  <a:latin typeface="Calibri" panose="020F0502020204030204" pitchFamily="34" charset="0"/>
                </a:rPr>
                <a:t>4</a:t>
              </a:r>
            </a:p>
          </p:txBody>
        </p:sp>
        <p:sp>
          <p:nvSpPr>
            <p:cNvPr id="27" name="TextBox 26">
              <a:extLst>
                <a:ext uri="{FF2B5EF4-FFF2-40B4-BE49-F238E27FC236}">
                  <a16:creationId xmlns:a16="http://schemas.microsoft.com/office/drawing/2014/main" id="{4146FEA4-5C74-498E-970A-A72683F3C2FE}"/>
                </a:ext>
              </a:extLst>
            </p:cNvPr>
            <p:cNvSpPr txBox="1"/>
            <p:nvPr/>
          </p:nvSpPr>
          <p:spPr bwMode="auto">
            <a:xfrm>
              <a:off x="6630657" y="1188957"/>
              <a:ext cx="3842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dirty="0">
                  <a:solidFill>
                    <a:srgbClr val="000000"/>
                  </a:solidFill>
                  <a:latin typeface="Calibri" panose="020F0502020204030204" pitchFamily="34" charset="0"/>
                </a:rPr>
                <a:t>5</a:t>
              </a:r>
            </a:p>
          </p:txBody>
        </p:sp>
        <p:sp>
          <p:nvSpPr>
            <p:cNvPr id="29" name="TextBox 28">
              <a:extLst>
                <a:ext uri="{FF2B5EF4-FFF2-40B4-BE49-F238E27FC236}">
                  <a16:creationId xmlns:a16="http://schemas.microsoft.com/office/drawing/2014/main" id="{DCFEE36A-83FB-4B0E-A173-0936D9E37970}"/>
                </a:ext>
              </a:extLst>
            </p:cNvPr>
            <p:cNvSpPr txBox="1"/>
            <p:nvPr/>
          </p:nvSpPr>
          <p:spPr bwMode="auto">
            <a:xfrm>
              <a:off x="4999701" y="1188957"/>
              <a:ext cx="38425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dirty="0">
                  <a:solidFill>
                    <a:srgbClr val="000000"/>
                  </a:solidFill>
                  <a:latin typeface="Calibri" panose="020F0502020204030204" pitchFamily="34" charset="0"/>
                </a:rPr>
                <a:t>1</a:t>
              </a:r>
            </a:p>
          </p:txBody>
        </p:sp>
        <p:sp>
          <p:nvSpPr>
            <p:cNvPr id="11" name="Rectangle 10">
              <a:extLst>
                <a:ext uri="{FF2B5EF4-FFF2-40B4-BE49-F238E27FC236}">
                  <a16:creationId xmlns:a16="http://schemas.microsoft.com/office/drawing/2014/main" id="{904AAAE6-79DC-41CC-88E6-F13DEB75CE8A}"/>
                </a:ext>
              </a:extLst>
            </p:cNvPr>
            <p:cNvSpPr/>
            <p:nvPr/>
          </p:nvSpPr>
          <p:spPr bwMode="auto">
            <a:xfrm>
              <a:off x="4981595" y="1268693"/>
              <a:ext cx="133695" cy="133695"/>
            </a:xfrm>
            <a:prstGeom prst="rect">
              <a:avLst/>
            </a:prstGeom>
            <a:solidFill>
              <a:schemeClr val="accent6">
                <a:lumMod val="20000"/>
                <a:lumOff val="80000"/>
              </a:schemeClr>
            </a:solidFill>
            <a:ln w="0">
              <a:solidFill>
                <a:schemeClr val="bg1"/>
              </a:solid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30" name="Rectangle 29">
              <a:extLst>
                <a:ext uri="{FF2B5EF4-FFF2-40B4-BE49-F238E27FC236}">
                  <a16:creationId xmlns:a16="http://schemas.microsoft.com/office/drawing/2014/main" id="{9F5E469B-7232-48A9-9289-947A621AC035}"/>
                </a:ext>
              </a:extLst>
            </p:cNvPr>
            <p:cNvSpPr/>
            <p:nvPr/>
          </p:nvSpPr>
          <p:spPr bwMode="auto">
            <a:xfrm>
              <a:off x="5377808" y="1268693"/>
              <a:ext cx="133695" cy="133695"/>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32" name="Rectangle 31">
              <a:extLst>
                <a:ext uri="{FF2B5EF4-FFF2-40B4-BE49-F238E27FC236}">
                  <a16:creationId xmlns:a16="http://schemas.microsoft.com/office/drawing/2014/main" id="{BA9054FC-D40B-4659-9AE7-D358C380609C}"/>
                </a:ext>
              </a:extLst>
            </p:cNvPr>
            <p:cNvSpPr/>
            <p:nvPr/>
          </p:nvSpPr>
          <p:spPr bwMode="auto">
            <a:xfrm>
              <a:off x="5774021" y="1268693"/>
              <a:ext cx="133695" cy="133695"/>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34" name="Rectangle 33">
              <a:extLst>
                <a:ext uri="{FF2B5EF4-FFF2-40B4-BE49-F238E27FC236}">
                  <a16:creationId xmlns:a16="http://schemas.microsoft.com/office/drawing/2014/main" id="{2139637C-72EA-411F-AEA9-8287DEB439B9}"/>
                </a:ext>
              </a:extLst>
            </p:cNvPr>
            <p:cNvSpPr/>
            <p:nvPr/>
          </p:nvSpPr>
          <p:spPr bwMode="auto">
            <a:xfrm>
              <a:off x="6170234" y="1268693"/>
              <a:ext cx="133695" cy="133695"/>
            </a:xfrm>
            <a:prstGeom prst="rect">
              <a:avLst/>
            </a:prstGeom>
            <a:solidFill>
              <a:schemeClr val="accent6"/>
            </a:solidFill>
            <a:ln w="0">
              <a:solidFill>
                <a:schemeClr val="bg1"/>
              </a:solid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39" name="Rectangle 38">
              <a:extLst>
                <a:ext uri="{FF2B5EF4-FFF2-40B4-BE49-F238E27FC236}">
                  <a16:creationId xmlns:a16="http://schemas.microsoft.com/office/drawing/2014/main" id="{329C8F6B-09A2-4150-A047-160E8547FE2D}"/>
                </a:ext>
              </a:extLst>
            </p:cNvPr>
            <p:cNvSpPr/>
            <p:nvPr/>
          </p:nvSpPr>
          <p:spPr bwMode="auto">
            <a:xfrm>
              <a:off x="6566447" y="1268693"/>
              <a:ext cx="133695" cy="133695"/>
            </a:xfrm>
            <a:prstGeom prst="rect">
              <a:avLst/>
            </a:prstGeom>
            <a:solidFill>
              <a:schemeClr val="accent6">
                <a:lumMod val="75000"/>
              </a:schemeClr>
            </a:solidFill>
            <a:ln w="0">
              <a:solidFill>
                <a:schemeClr val="bg1"/>
              </a:solid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40" name="Rectangle 39">
              <a:extLst>
                <a:ext uri="{FF2B5EF4-FFF2-40B4-BE49-F238E27FC236}">
                  <a16:creationId xmlns:a16="http://schemas.microsoft.com/office/drawing/2014/main" id="{CDF66D87-98C7-48D0-9963-FBFFA8C7EE82}"/>
                </a:ext>
              </a:extLst>
            </p:cNvPr>
            <p:cNvSpPr/>
            <p:nvPr/>
          </p:nvSpPr>
          <p:spPr bwMode="auto">
            <a:xfrm>
              <a:off x="6962660" y="1268693"/>
              <a:ext cx="133695" cy="133695"/>
            </a:xfrm>
            <a:prstGeom prst="rect">
              <a:avLst/>
            </a:prstGeom>
            <a:solidFill>
              <a:schemeClr val="accent6">
                <a:lumMod val="50000"/>
              </a:schemeClr>
            </a:solidFill>
            <a:ln w="0">
              <a:solidFill>
                <a:schemeClr val="bg1"/>
              </a:solid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41" name="TextBox 40">
              <a:extLst>
                <a:ext uri="{FF2B5EF4-FFF2-40B4-BE49-F238E27FC236}">
                  <a16:creationId xmlns:a16="http://schemas.microsoft.com/office/drawing/2014/main" id="{13025300-0E97-4166-BE3A-AFBFDBC28FBF}"/>
                </a:ext>
              </a:extLst>
            </p:cNvPr>
            <p:cNvSpPr txBox="1"/>
            <p:nvPr/>
          </p:nvSpPr>
          <p:spPr bwMode="auto">
            <a:xfrm>
              <a:off x="4891064" y="948572"/>
              <a:ext cx="283154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1" dirty="0">
                  <a:solidFill>
                    <a:srgbClr val="000000"/>
                  </a:solidFill>
                  <a:latin typeface="Calibri" panose="020F0502020204030204" pitchFamily="34" charset="0"/>
                </a:rPr>
                <a:t>Ordinal scale</a:t>
              </a:r>
            </a:p>
          </p:txBody>
        </p:sp>
      </p:grpSp>
      <p:sp>
        <p:nvSpPr>
          <p:cNvPr id="130" name="Freeform: Shape 129">
            <a:extLst>
              <a:ext uri="{FF2B5EF4-FFF2-40B4-BE49-F238E27FC236}">
                <a16:creationId xmlns:a16="http://schemas.microsoft.com/office/drawing/2014/main" id="{01C6DF46-8272-46FA-B1D0-82D92E5C154C}"/>
              </a:ext>
            </a:extLst>
          </p:cNvPr>
          <p:cNvSpPr/>
          <p:nvPr/>
        </p:nvSpPr>
        <p:spPr bwMode="auto">
          <a:xfrm>
            <a:off x="6743700" y="3619500"/>
            <a:ext cx="4648200" cy="1114425"/>
          </a:xfrm>
          <a:custGeom>
            <a:avLst/>
            <a:gdLst>
              <a:gd name="connsiteX0" fmla="*/ 4763 w 4648200"/>
              <a:gd name="connsiteY0" fmla="*/ 1114425 h 1114425"/>
              <a:gd name="connsiteX1" fmla="*/ 52388 w 4648200"/>
              <a:gd name="connsiteY1" fmla="*/ 1047750 h 1114425"/>
              <a:gd name="connsiteX2" fmla="*/ 100013 w 4648200"/>
              <a:gd name="connsiteY2" fmla="*/ 895350 h 1114425"/>
              <a:gd name="connsiteX3" fmla="*/ 161925 w 4648200"/>
              <a:gd name="connsiteY3" fmla="*/ 800100 h 1114425"/>
              <a:gd name="connsiteX4" fmla="*/ 161925 w 4648200"/>
              <a:gd name="connsiteY4" fmla="*/ 800100 h 1114425"/>
              <a:gd name="connsiteX5" fmla="*/ 185738 w 4648200"/>
              <a:gd name="connsiteY5" fmla="*/ 776288 h 1114425"/>
              <a:gd name="connsiteX6" fmla="*/ 238125 w 4648200"/>
              <a:gd name="connsiteY6" fmla="*/ 866775 h 1114425"/>
              <a:gd name="connsiteX7" fmla="*/ 319088 w 4648200"/>
              <a:gd name="connsiteY7" fmla="*/ 1028700 h 1114425"/>
              <a:gd name="connsiteX8" fmla="*/ 385763 w 4648200"/>
              <a:gd name="connsiteY8" fmla="*/ 1042988 h 1114425"/>
              <a:gd name="connsiteX9" fmla="*/ 481013 w 4648200"/>
              <a:gd name="connsiteY9" fmla="*/ 1081088 h 1114425"/>
              <a:gd name="connsiteX10" fmla="*/ 609600 w 4648200"/>
              <a:gd name="connsiteY10" fmla="*/ 1047750 h 1114425"/>
              <a:gd name="connsiteX11" fmla="*/ 804863 w 4648200"/>
              <a:gd name="connsiteY11" fmla="*/ 1038225 h 1114425"/>
              <a:gd name="connsiteX12" fmla="*/ 981075 w 4648200"/>
              <a:gd name="connsiteY12" fmla="*/ 990600 h 1114425"/>
              <a:gd name="connsiteX13" fmla="*/ 1109663 w 4648200"/>
              <a:gd name="connsiteY13" fmla="*/ 900113 h 1114425"/>
              <a:gd name="connsiteX14" fmla="*/ 1257300 w 4648200"/>
              <a:gd name="connsiteY14" fmla="*/ 862013 h 1114425"/>
              <a:gd name="connsiteX15" fmla="*/ 1338263 w 4648200"/>
              <a:gd name="connsiteY15" fmla="*/ 828675 h 1114425"/>
              <a:gd name="connsiteX16" fmla="*/ 1409700 w 4648200"/>
              <a:gd name="connsiteY16" fmla="*/ 742950 h 1114425"/>
              <a:gd name="connsiteX17" fmla="*/ 1633538 w 4648200"/>
              <a:gd name="connsiteY17" fmla="*/ 695325 h 1114425"/>
              <a:gd name="connsiteX18" fmla="*/ 1738313 w 4648200"/>
              <a:gd name="connsiteY18" fmla="*/ 528638 h 1114425"/>
              <a:gd name="connsiteX19" fmla="*/ 1814513 w 4648200"/>
              <a:gd name="connsiteY19" fmla="*/ 514350 h 1114425"/>
              <a:gd name="connsiteX20" fmla="*/ 2024063 w 4648200"/>
              <a:gd name="connsiteY20" fmla="*/ 442913 h 1114425"/>
              <a:gd name="connsiteX21" fmla="*/ 2109788 w 4648200"/>
              <a:gd name="connsiteY21" fmla="*/ 404813 h 1114425"/>
              <a:gd name="connsiteX22" fmla="*/ 2343150 w 4648200"/>
              <a:gd name="connsiteY22" fmla="*/ 409575 h 1114425"/>
              <a:gd name="connsiteX23" fmla="*/ 2443163 w 4648200"/>
              <a:gd name="connsiteY23" fmla="*/ 414338 h 1114425"/>
              <a:gd name="connsiteX24" fmla="*/ 2524125 w 4648200"/>
              <a:gd name="connsiteY24" fmla="*/ 371475 h 1114425"/>
              <a:gd name="connsiteX25" fmla="*/ 2738438 w 4648200"/>
              <a:gd name="connsiteY25" fmla="*/ 390525 h 1114425"/>
              <a:gd name="connsiteX26" fmla="*/ 2890838 w 4648200"/>
              <a:gd name="connsiteY26" fmla="*/ 333375 h 1114425"/>
              <a:gd name="connsiteX27" fmla="*/ 3248025 w 4648200"/>
              <a:gd name="connsiteY27" fmla="*/ 338138 h 1114425"/>
              <a:gd name="connsiteX28" fmla="*/ 3529013 w 4648200"/>
              <a:gd name="connsiteY28" fmla="*/ 342900 h 1114425"/>
              <a:gd name="connsiteX29" fmla="*/ 3662363 w 4648200"/>
              <a:gd name="connsiteY29" fmla="*/ 352425 h 1114425"/>
              <a:gd name="connsiteX30" fmla="*/ 3824288 w 4648200"/>
              <a:gd name="connsiteY30" fmla="*/ 295275 h 1114425"/>
              <a:gd name="connsiteX31" fmla="*/ 3948113 w 4648200"/>
              <a:gd name="connsiteY31" fmla="*/ 314325 h 1114425"/>
              <a:gd name="connsiteX32" fmla="*/ 4000500 w 4648200"/>
              <a:gd name="connsiteY32" fmla="*/ 342900 h 1114425"/>
              <a:gd name="connsiteX33" fmla="*/ 4195763 w 4648200"/>
              <a:gd name="connsiteY33" fmla="*/ 271463 h 1114425"/>
              <a:gd name="connsiteX34" fmla="*/ 4505325 w 4648200"/>
              <a:gd name="connsiteY34" fmla="*/ 195263 h 1114425"/>
              <a:gd name="connsiteX35" fmla="*/ 4648200 w 4648200"/>
              <a:gd name="connsiteY35" fmla="*/ 185738 h 1114425"/>
              <a:gd name="connsiteX36" fmla="*/ 4648200 w 4648200"/>
              <a:gd name="connsiteY36" fmla="*/ 104775 h 1114425"/>
              <a:gd name="connsiteX37" fmla="*/ 1423988 w 4648200"/>
              <a:gd name="connsiteY37" fmla="*/ 223838 h 1114425"/>
              <a:gd name="connsiteX38" fmla="*/ 223838 w 4648200"/>
              <a:gd name="connsiteY38" fmla="*/ 80963 h 1114425"/>
              <a:gd name="connsiteX39" fmla="*/ 0 w 4648200"/>
              <a:gd name="connsiteY39" fmla="*/ 0 h 1114425"/>
              <a:gd name="connsiteX40" fmla="*/ 4763 w 4648200"/>
              <a:gd name="connsiteY40" fmla="*/ 1114425 h 1114425"/>
              <a:gd name="connsiteX0" fmla="*/ 4763 w 4648200"/>
              <a:gd name="connsiteY0" fmla="*/ 1114425 h 1114425"/>
              <a:gd name="connsiteX1" fmla="*/ 52388 w 4648200"/>
              <a:gd name="connsiteY1" fmla="*/ 1047750 h 1114425"/>
              <a:gd name="connsiteX2" fmla="*/ 100013 w 4648200"/>
              <a:gd name="connsiteY2" fmla="*/ 895350 h 1114425"/>
              <a:gd name="connsiteX3" fmla="*/ 161925 w 4648200"/>
              <a:gd name="connsiteY3" fmla="*/ 800100 h 1114425"/>
              <a:gd name="connsiteX4" fmla="*/ 161925 w 4648200"/>
              <a:gd name="connsiteY4" fmla="*/ 838200 h 1114425"/>
              <a:gd name="connsiteX5" fmla="*/ 185738 w 4648200"/>
              <a:gd name="connsiteY5" fmla="*/ 776288 h 1114425"/>
              <a:gd name="connsiteX6" fmla="*/ 238125 w 4648200"/>
              <a:gd name="connsiteY6" fmla="*/ 866775 h 1114425"/>
              <a:gd name="connsiteX7" fmla="*/ 319088 w 4648200"/>
              <a:gd name="connsiteY7" fmla="*/ 1028700 h 1114425"/>
              <a:gd name="connsiteX8" fmla="*/ 385763 w 4648200"/>
              <a:gd name="connsiteY8" fmla="*/ 1042988 h 1114425"/>
              <a:gd name="connsiteX9" fmla="*/ 481013 w 4648200"/>
              <a:gd name="connsiteY9" fmla="*/ 1081088 h 1114425"/>
              <a:gd name="connsiteX10" fmla="*/ 609600 w 4648200"/>
              <a:gd name="connsiteY10" fmla="*/ 1047750 h 1114425"/>
              <a:gd name="connsiteX11" fmla="*/ 804863 w 4648200"/>
              <a:gd name="connsiteY11" fmla="*/ 1038225 h 1114425"/>
              <a:gd name="connsiteX12" fmla="*/ 981075 w 4648200"/>
              <a:gd name="connsiteY12" fmla="*/ 990600 h 1114425"/>
              <a:gd name="connsiteX13" fmla="*/ 1109663 w 4648200"/>
              <a:gd name="connsiteY13" fmla="*/ 900113 h 1114425"/>
              <a:gd name="connsiteX14" fmla="*/ 1257300 w 4648200"/>
              <a:gd name="connsiteY14" fmla="*/ 862013 h 1114425"/>
              <a:gd name="connsiteX15" fmla="*/ 1338263 w 4648200"/>
              <a:gd name="connsiteY15" fmla="*/ 828675 h 1114425"/>
              <a:gd name="connsiteX16" fmla="*/ 1409700 w 4648200"/>
              <a:gd name="connsiteY16" fmla="*/ 742950 h 1114425"/>
              <a:gd name="connsiteX17" fmla="*/ 1633538 w 4648200"/>
              <a:gd name="connsiteY17" fmla="*/ 695325 h 1114425"/>
              <a:gd name="connsiteX18" fmla="*/ 1738313 w 4648200"/>
              <a:gd name="connsiteY18" fmla="*/ 528638 h 1114425"/>
              <a:gd name="connsiteX19" fmla="*/ 1814513 w 4648200"/>
              <a:gd name="connsiteY19" fmla="*/ 514350 h 1114425"/>
              <a:gd name="connsiteX20" fmla="*/ 2024063 w 4648200"/>
              <a:gd name="connsiteY20" fmla="*/ 442913 h 1114425"/>
              <a:gd name="connsiteX21" fmla="*/ 2109788 w 4648200"/>
              <a:gd name="connsiteY21" fmla="*/ 404813 h 1114425"/>
              <a:gd name="connsiteX22" fmla="*/ 2343150 w 4648200"/>
              <a:gd name="connsiteY22" fmla="*/ 409575 h 1114425"/>
              <a:gd name="connsiteX23" fmla="*/ 2443163 w 4648200"/>
              <a:gd name="connsiteY23" fmla="*/ 414338 h 1114425"/>
              <a:gd name="connsiteX24" fmla="*/ 2524125 w 4648200"/>
              <a:gd name="connsiteY24" fmla="*/ 371475 h 1114425"/>
              <a:gd name="connsiteX25" fmla="*/ 2738438 w 4648200"/>
              <a:gd name="connsiteY25" fmla="*/ 390525 h 1114425"/>
              <a:gd name="connsiteX26" fmla="*/ 2890838 w 4648200"/>
              <a:gd name="connsiteY26" fmla="*/ 333375 h 1114425"/>
              <a:gd name="connsiteX27" fmla="*/ 3248025 w 4648200"/>
              <a:gd name="connsiteY27" fmla="*/ 338138 h 1114425"/>
              <a:gd name="connsiteX28" fmla="*/ 3529013 w 4648200"/>
              <a:gd name="connsiteY28" fmla="*/ 342900 h 1114425"/>
              <a:gd name="connsiteX29" fmla="*/ 3662363 w 4648200"/>
              <a:gd name="connsiteY29" fmla="*/ 352425 h 1114425"/>
              <a:gd name="connsiteX30" fmla="*/ 3824288 w 4648200"/>
              <a:gd name="connsiteY30" fmla="*/ 295275 h 1114425"/>
              <a:gd name="connsiteX31" fmla="*/ 3948113 w 4648200"/>
              <a:gd name="connsiteY31" fmla="*/ 314325 h 1114425"/>
              <a:gd name="connsiteX32" fmla="*/ 4000500 w 4648200"/>
              <a:gd name="connsiteY32" fmla="*/ 342900 h 1114425"/>
              <a:gd name="connsiteX33" fmla="*/ 4195763 w 4648200"/>
              <a:gd name="connsiteY33" fmla="*/ 271463 h 1114425"/>
              <a:gd name="connsiteX34" fmla="*/ 4505325 w 4648200"/>
              <a:gd name="connsiteY34" fmla="*/ 195263 h 1114425"/>
              <a:gd name="connsiteX35" fmla="*/ 4648200 w 4648200"/>
              <a:gd name="connsiteY35" fmla="*/ 185738 h 1114425"/>
              <a:gd name="connsiteX36" fmla="*/ 4648200 w 4648200"/>
              <a:gd name="connsiteY36" fmla="*/ 104775 h 1114425"/>
              <a:gd name="connsiteX37" fmla="*/ 1423988 w 4648200"/>
              <a:gd name="connsiteY37" fmla="*/ 223838 h 1114425"/>
              <a:gd name="connsiteX38" fmla="*/ 223838 w 4648200"/>
              <a:gd name="connsiteY38" fmla="*/ 80963 h 1114425"/>
              <a:gd name="connsiteX39" fmla="*/ 0 w 4648200"/>
              <a:gd name="connsiteY39" fmla="*/ 0 h 1114425"/>
              <a:gd name="connsiteX40" fmla="*/ 4763 w 4648200"/>
              <a:gd name="connsiteY40" fmla="*/ 1114425 h 1114425"/>
              <a:gd name="connsiteX0" fmla="*/ 4763 w 4648200"/>
              <a:gd name="connsiteY0" fmla="*/ 1114425 h 1114425"/>
              <a:gd name="connsiteX1" fmla="*/ 52388 w 4648200"/>
              <a:gd name="connsiteY1" fmla="*/ 1047750 h 1114425"/>
              <a:gd name="connsiteX2" fmla="*/ 100013 w 4648200"/>
              <a:gd name="connsiteY2" fmla="*/ 895350 h 1114425"/>
              <a:gd name="connsiteX3" fmla="*/ 161925 w 4648200"/>
              <a:gd name="connsiteY3" fmla="*/ 800100 h 1114425"/>
              <a:gd name="connsiteX4" fmla="*/ 161925 w 4648200"/>
              <a:gd name="connsiteY4" fmla="*/ 838200 h 1114425"/>
              <a:gd name="connsiteX5" fmla="*/ 185738 w 4648200"/>
              <a:gd name="connsiteY5" fmla="*/ 776288 h 1114425"/>
              <a:gd name="connsiteX6" fmla="*/ 219075 w 4648200"/>
              <a:gd name="connsiteY6" fmla="*/ 909637 h 1114425"/>
              <a:gd name="connsiteX7" fmla="*/ 319088 w 4648200"/>
              <a:gd name="connsiteY7" fmla="*/ 1028700 h 1114425"/>
              <a:gd name="connsiteX8" fmla="*/ 385763 w 4648200"/>
              <a:gd name="connsiteY8" fmla="*/ 1042988 h 1114425"/>
              <a:gd name="connsiteX9" fmla="*/ 481013 w 4648200"/>
              <a:gd name="connsiteY9" fmla="*/ 1081088 h 1114425"/>
              <a:gd name="connsiteX10" fmla="*/ 609600 w 4648200"/>
              <a:gd name="connsiteY10" fmla="*/ 1047750 h 1114425"/>
              <a:gd name="connsiteX11" fmla="*/ 804863 w 4648200"/>
              <a:gd name="connsiteY11" fmla="*/ 1038225 h 1114425"/>
              <a:gd name="connsiteX12" fmla="*/ 981075 w 4648200"/>
              <a:gd name="connsiteY12" fmla="*/ 990600 h 1114425"/>
              <a:gd name="connsiteX13" fmla="*/ 1109663 w 4648200"/>
              <a:gd name="connsiteY13" fmla="*/ 900113 h 1114425"/>
              <a:gd name="connsiteX14" fmla="*/ 1257300 w 4648200"/>
              <a:gd name="connsiteY14" fmla="*/ 862013 h 1114425"/>
              <a:gd name="connsiteX15" fmla="*/ 1338263 w 4648200"/>
              <a:gd name="connsiteY15" fmla="*/ 828675 h 1114425"/>
              <a:gd name="connsiteX16" fmla="*/ 1409700 w 4648200"/>
              <a:gd name="connsiteY16" fmla="*/ 742950 h 1114425"/>
              <a:gd name="connsiteX17" fmla="*/ 1633538 w 4648200"/>
              <a:gd name="connsiteY17" fmla="*/ 695325 h 1114425"/>
              <a:gd name="connsiteX18" fmla="*/ 1738313 w 4648200"/>
              <a:gd name="connsiteY18" fmla="*/ 528638 h 1114425"/>
              <a:gd name="connsiteX19" fmla="*/ 1814513 w 4648200"/>
              <a:gd name="connsiteY19" fmla="*/ 514350 h 1114425"/>
              <a:gd name="connsiteX20" fmla="*/ 2024063 w 4648200"/>
              <a:gd name="connsiteY20" fmla="*/ 442913 h 1114425"/>
              <a:gd name="connsiteX21" fmla="*/ 2109788 w 4648200"/>
              <a:gd name="connsiteY21" fmla="*/ 404813 h 1114425"/>
              <a:gd name="connsiteX22" fmla="*/ 2343150 w 4648200"/>
              <a:gd name="connsiteY22" fmla="*/ 409575 h 1114425"/>
              <a:gd name="connsiteX23" fmla="*/ 2443163 w 4648200"/>
              <a:gd name="connsiteY23" fmla="*/ 414338 h 1114425"/>
              <a:gd name="connsiteX24" fmla="*/ 2524125 w 4648200"/>
              <a:gd name="connsiteY24" fmla="*/ 371475 h 1114425"/>
              <a:gd name="connsiteX25" fmla="*/ 2738438 w 4648200"/>
              <a:gd name="connsiteY25" fmla="*/ 390525 h 1114425"/>
              <a:gd name="connsiteX26" fmla="*/ 2890838 w 4648200"/>
              <a:gd name="connsiteY26" fmla="*/ 333375 h 1114425"/>
              <a:gd name="connsiteX27" fmla="*/ 3248025 w 4648200"/>
              <a:gd name="connsiteY27" fmla="*/ 338138 h 1114425"/>
              <a:gd name="connsiteX28" fmla="*/ 3529013 w 4648200"/>
              <a:gd name="connsiteY28" fmla="*/ 342900 h 1114425"/>
              <a:gd name="connsiteX29" fmla="*/ 3662363 w 4648200"/>
              <a:gd name="connsiteY29" fmla="*/ 352425 h 1114425"/>
              <a:gd name="connsiteX30" fmla="*/ 3824288 w 4648200"/>
              <a:gd name="connsiteY30" fmla="*/ 295275 h 1114425"/>
              <a:gd name="connsiteX31" fmla="*/ 3948113 w 4648200"/>
              <a:gd name="connsiteY31" fmla="*/ 314325 h 1114425"/>
              <a:gd name="connsiteX32" fmla="*/ 4000500 w 4648200"/>
              <a:gd name="connsiteY32" fmla="*/ 342900 h 1114425"/>
              <a:gd name="connsiteX33" fmla="*/ 4195763 w 4648200"/>
              <a:gd name="connsiteY33" fmla="*/ 271463 h 1114425"/>
              <a:gd name="connsiteX34" fmla="*/ 4505325 w 4648200"/>
              <a:gd name="connsiteY34" fmla="*/ 195263 h 1114425"/>
              <a:gd name="connsiteX35" fmla="*/ 4648200 w 4648200"/>
              <a:gd name="connsiteY35" fmla="*/ 185738 h 1114425"/>
              <a:gd name="connsiteX36" fmla="*/ 4648200 w 4648200"/>
              <a:gd name="connsiteY36" fmla="*/ 104775 h 1114425"/>
              <a:gd name="connsiteX37" fmla="*/ 1423988 w 4648200"/>
              <a:gd name="connsiteY37" fmla="*/ 223838 h 1114425"/>
              <a:gd name="connsiteX38" fmla="*/ 223838 w 4648200"/>
              <a:gd name="connsiteY38" fmla="*/ 80963 h 1114425"/>
              <a:gd name="connsiteX39" fmla="*/ 0 w 4648200"/>
              <a:gd name="connsiteY39" fmla="*/ 0 h 1114425"/>
              <a:gd name="connsiteX40" fmla="*/ 4763 w 4648200"/>
              <a:gd name="connsiteY40" fmla="*/ 1114425 h 1114425"/>
              <a:gd name="connsiteX0" fmla="*/ 4763 w 4648200"/>
              <a:gd name="connsiteY0" fmla="*/ 1114425 h 1114425"/>
              <a:gd name="connsiteX1" fmla="*/ 52388 w 4648200"/>
              <a:gd name="connsiteY1" fmla="*/ 1047750 h 1114425"/>
              <a:gd name="connsiteX2" fmla="*/ 100013 w 4648200"/>
              <a:gd name="connsiteY2" fmla="*/ 895350 h 1114425"/>
              <a:gd name="connsiteX3" fmla="*/ 161925 w 4648200"/>
              <a:gd name="connsiteY3" fmla="*/ 800100 h 1114425"/>
              <a:gd name="connsiteX4" fmla="*/ 161925 w 4648200"/>
              <a:gd name="connsiteY4" fmla="*/ 838200 h 1114425"/>
              <a:gd name="connsiteX5" fmla="*/ 185738 w 4648200"/>
              <a:gd name="connsiteY5" fmla="*/ 876300 h 1114425"/>
              <a:gd name="connsiteX6" fmla="*/ 219075 w 4648200"/>
              <a:gd name="connsiteY6" fmla="*/ 909637 h 1114425"/>
              <a:gd name="connsiteX7" fmla="*/ 319088 w 4648200"/>
              <a:gd name="connsiteY7" fmla="*/ 1028700 h 1114425"/>
              <a:gd name="connsiteX8" fmla="*/ 385763 w 4648200"/>
              <a:gd name="connsiteY8" fmla="*/ 1042988 h 1114425"/>
              <a:gd name="connsiteX9" fmla="*/ 481013 w 4648200"/>
              <a:gd name="connsiteY9" fmla="*/ 1081088 h 1114425"/>
              <a:gd name="connsiteX10" fmla="*/ 609600 w 4648200"/>
              <a:gd name="connsiteY10" fmla="*/ 1047750 h 1114425"/>
              <a:gd name="connsiteX11" fmla="*/ 804863 w 4648200"/>
              <a:gd name="connsiteY11" fmla="*/ 1038225 h 1114425"/>
              <a:gd name="connsiteX12" fmla="*/ 981075 w 4648200"/>
              <a:gd name="connsiteY12" fmla="*/ 990600 h 1114425"/>
              <a:gd name="connsiteX13" fmla="*/ 1109663 w 4648200"/>
              <a:gd name="connsiteY13" fmla="*/ 900113 h 1114425"/>
              <a:gd name="connsiteX14" fmla="*/ 1257300 w 4648200"/>
              <a:gd name="connsiteY14" fmla="*/ 862013 h 1114425"/>
              <a:gd name="connsiteX15" fmla="*/ 1338263 w 4648200"/>
              <a:gd name="connsiteY15" fmla="*/ 828675 h 1114425"/>
              <a:gd name="connsiteX16" fmla="*/ 1409700 w 4648200"/>
              <a:gd name="connsiteY16" fmla="*/ 742950 h 1114425"/>
              <a:gd name="connsiteX17" fmla="*/ 1633538 w 4648200"/>
              <a:gd name="connsiteY17" fmla="*/ 695325 h 1114425"/>
              <a:gd name="connsiteX18" fmla="*/ 1738313 w 4648200"/>
              <a:gd name="connsiteY18" fmla="*/ 528638 h 1114425"/>
              <a:gd name="connsiteX19" fmla="*/ 1814513 w 4648200"/>
              <a:gd name="connsiteY19" fmla="*/ 514350 h 1114425"/>
              <a:gd name="connsiteX20" fmla="*/ 2024063 w 4648200"/>
              <a:gd name="connsiteY20" fmla="*/ 442913 h 1114425"/>
              <a:gd name="connsiteX21" fmla="*/ 2109788 w 4648200"/>
              <a:gd name="connsiteY21" fmla="*/ 404813 h 1114425"/>
              <a:gd name="connsiteX22" fmla="*/ 2343150 w 4648200"/>
              <a:gd name="connsiteY22" fmla="*/ 409575 h 1114425"/>
              <a:gd name="connsiteX23" fmla="*/ 2443163 w 4648200"/>
              <a:gd name="connsiteY23" fmla="*/ 414338 h 1114425"/>
              <a:gd name="connsiteX24" fmla="*/ 2524125 w 4648200"/>
              <a:gd name="connsiteY24" fmla="*/ 371475 h 1114425"/>
              <a:gd name="connsiteX25" fmla="*/ 2738438 w 4648200"/>
              <a:gd name="connsiteY25" fmla="*/ 390525 h 1114425"/>
              <a:gd name="connsiteX26" fmla="*/ 2890838 w 4648200"/>
              <a:gd name="connsiteY26" fmla="*/ 333375 h 1114425"/>
              <a:gd name="connsiteX27" fmla="*/ 3248025 w 4648200"/>
              <a:gd name="connsiteY27" fmla="*/ 338138 h 1114425"/>
              <a:gd name="connsiteX28" fmla="*/ 3529013 w 4648200"/>
              <a:gd name="connsiteY28" fmla="*/ 342900 h 1114425"/>
              <a:gd name="connsiteX29" fmla="*/ 3662363 w 4648200"/>
              <a:gd name="connsiteY29" fmla="*/ 352425 h 1114425"/>
              <a:gd name="connsiteX30" fmla="*/ 3824288 w 4648200"/>
              <a:gd name="connsiteY30" fmla="*/ 295275 h 1114425"/>
              <a:gd name="connsiteX31" fmla="*/ 3948113 w 4648200"/>
              <a:gd name="connsiteY31" fmla="*/ 314325 h 1114425"/>
              <a:gd name="connsiteX32" fmla="*/ 4000500 w 4648200"/>
              <a:gd name="connsiteY32" fmla="*/ 342900 h 1114425"/>
              <a:gd name="connsiteX33" fmla="*/ 4195763 w 4648200"/>
              <a:gd name="connsiteY33" fmla="*/ 271463 h 1114425"/>
              <a:gd name="connsiteX34" fmla="*/ 4505325 w 4648200"/>
              <a:gd name="connsiteY34" fmla="*/ 195263 h 1114425"/>
              <a:gd name="connsiteX35" fmla="*/ 4648200 w 4648200"/>
              <a:gd name="connsiteY35" fmla="*/ 185738 h 1114425"/>
              <a:gd name="connsiteX36" fmla="*/ 4648200 w 4648200"/>
              <a:gd name="connsiteY36" fmla="*/ 104775 h 1114425"/>
              <a:gd name="connsiteX37" fmla="*/ 1423988 w 4648200"/>
              <a:gd name="connsiteY37" fmla="*/ 223838 h 1114425"/>
              <a:gd name="connsiteX38" fmla="*/ 223838 w 4648200"/>
              <a:gd name="connsiteY38" fmla="*/ 80963 h 1114425"/>
              <a:gd name="connsiteX39" fmla="*/ 0 w 4648200"/>
              <a:gd name="connsiteY39" fmla="*/ 0 h 1114425"/>
              <a:gd name="connsiteX40" fmla="*/ 4763 w 4648200"/>
              <a:gd name="connsiteY40" fmla="*/ 1114425 h 1114425"/>
              <a:gd name="connsiteX0" fmla="*/ 4763 w 4648200"/>
              <a:gd name="connsiteY0" fmla="*/ 1114425 h 1114425"/>
              <a:gd name="connsiteX1" fmla="*/ 52388 w 4648200"/>
              <a:gd name="connsiteY1" fmla="*/ 1047750 h 1114425"/>
              <a:gd name="connsiteX2" fmla="*/ 100013 w 4648200"/>
              <a:gd name="connsiteY2" fmla="*/ 895350 h 1114425"/>
              <a:gd name="connsiteX3" fmla="*/ 161925 w 4648200"/>
              <a:gd name="connsiteY3" fmla="*/ 800100 h 1114425"/>
              <a:gd name="connsiteX4" fmla="*/ 161925 w 4648200"/>
              <a:gd name="connsiteY4" fmla="*/ 838200 h 1114425"/>
              <a:gd name="connsiteX5" fmla="*/ 185738 w 4648200"/>
              <a:gd name="connsiteY5" fmla="*/ 876300 h 1114425"/>
              <a:gd name="connsiteX6" fmla="*/ 219075 w 4648200"/>
              <a:gd name="connsiteY6" fmla="*/ 909637 h 1114425"/>
              <a:gd name="connsiteX7" fmla="*/ 319088 w 4648200"/>
              <a:gd name="connsiteY7" fmla="*/ 1028700 h 1114425"/>
              <a:gd name="connsiteX8" fmla="*/ 385763 w 4648200"/>
              <a:gd name="connsiteY8" fmla="*/ 1042988 h 1114425"/>
              <a:gd name="connsiteX9" fmla="*/ 481013 w 4648200"/>
              <a:gd name="connsiteY9" fmla="*/ 1081088 h 1114425"/>
              <a:gd name="connsiteX10" fmla="*/ 609600 w 4648200"/>
              <a:gd name="connsiteY10" fmla="*/ 1047750 h 1114425"/>
              <a:gd name="connsiteX11" fmla="*/ 804863 w 4648200"/>
              <a:gd name="connsiteY11" fmla="*/ 1038225 h 1114425"/>
              <a:gd name="connsiteX12" fmla="*/ 981075 w 4648200"/>
              <a:gd name="connsiteY12" fmla="*/ 990600 h 1114425"/>
              <a:gd name="connsiteX13" fmla="*/ 1109663 w 4648200"/>
              <a:gd name="connsiteY13" fmla="*/ 900113 h 1114425"/>
              <a:gd name="connsiteX14" fmla="*/ 1257300 w 4648200"/>
              <a:gd name="connsiteY14" fmla="*/ 862013 h 1114425"/>
              <a:gd name="connsiteX15" fmla="*/ 1338263 w 4648200"/>
              <a:gd name="connsiteY15" fmla="*/ 828675 h 1114425"/>
              <a:gd name="connsiteX16" fmla="*/ 1409700 w 4648200"/>
              <a:gd name="connsiteY16" fmla="*/ 742950 h 1114425"/>
              <a:gd name="connsiteX17" fmla="*/ 1628775 w 4648200"/>
              <a:gd name="connsiteY17" fmla="*/ 738187 h 1114425"/>
              <a:gd name="connsiteX18" fmla="*/ 1738313 w 4648200"/>
              <a:gd name="connsiteY18" fmla="*/ 528638 h 1114425"/>
              <a:gd name="connsiteX19" fmla="*/ 1814513 w 4648200"/>
              <a:gd name="connsiteY19" fmla="*/ 514350 h 1114425"/>
              <a:gd name="connsiteX20" fmla="*/ 2024063 w 4648200"/>
              <a:gd name="connsiteY20" fmla="*/ 442913 h 1114425"/>
              <a:gd name="connsiteX21" fmla="*/ 2109788 w 4648200"/>
              <a:gd name="connsiteY21" fmla="*/ 404813 h 1114425"/>
              <a:gd name="connsiteX22" fmla="*/ 2343150 w 4648200"/>
              <a:gd name="connsiteY22" fmla="*/ 409575 h 1114425"/>
              <a:gd name="connsiteX23" fmla="*/ 2443163 w 4648200"/>
              <a:gd name="connsiteY23" fmla="*/ 414338 h 1114425"/>
              <a:gd name="connsiteX24" fmla="*/ 2524125 w 4648200"/>
              <a:gd name="connsiteY24" fmla="*/ 371475 h 1114425"/>
              <a:gd name="connsiteX25" fmla="*/ 2738438 w 4648200"/>
              <a:gd name="connsiteY25" fmla="*/ 390525 h 1114425"/>
              <a:gd name="connsiteX26" fmla="*/ 2890838 w 4648200"/>
              <a:gd name="connsiteY26" fmla="*/ 333375 h 1114425"/>
              <a:gd name="connsiteX27" fmla="*/ 3248025 w 4648200"/>
              <a:gd name="connsiteY27" fmla="*/ 338138 h 1114425"/>
              <a:gd name="connsiteX28" fmla="*/ 3529013 w 4648200"/>
              <a:gd name="connsiteY28" fmla="*/ 342900 h 1114425"/>
              <a:gd name="connsiteX29" fmla="*/ 3662363 w 4648200"/>
              <a:gd name="connsiteY29" fmla="*/ 352425 h 1114425"/>
              <a:gd name="connsiteX30" fmla="*/ 3824288 w 4648200"/>
              <a:gd name="connsiteY30" fmla="*/ 295275 h 1114425"/>
              <a:gd name="connsiteX31" fmla="*/ 3948113 w 4648200"/>
              <a:gd name="connsiteY31" fmla="*/ 314325 h 1114425"/>
              <a:gd name="connsiteX32" fmla="*/ 4000500 w 4648200"/>
              <a:gd name="connsiteY32" fmla="*/ 342900 h 1114425"/>
              <a:gd name="connsiteX33" fmla="*/ 4195763 w 4648200"/>
              <a:gd name="connsiteY33" fmla="*/ 271463 h 1114425"/>
              <a:gd name="connsiteX34" fmla="*/ 4505325 w 4648200"/>
              <a:gd name="connsiteY34" fmla="*/ 195263 h 1114425"/>
              <a:gd name="connsiteX35" fmla="*/ 4648200 w 4648200"/>
              <a:gd name="connsiteY35" fmla="*/ 185738 h 1114425"/>
              <a:gd name="connsiteX36" fmla="*/ 4648200 w 4648200"/>
              <a:gd name="connsiteY36" fmla="*/ 104775 h 1114425"/>
              <a:gd name="connsiteX37" fmla="*/ 1423988 w 4648200"/>
              <a:gd name="connsiteY37" fmla="*/ 223838 h 1114425"/>
              <a:gd name="connsiteX38" fmla="*/ 223838 w 4648200"/>
              <a:gd name="connsiteY38" fmla="*/ 80963 h 1114425"/>
              <a:gd name="connsiteX39" fmla="*/ 0 w 4648200"/>
              <a:gd name="connsiteY39" fmla="*/ 0 h 1114425"/>
              <a:gd name="connsiteX40" fmla="*/ 4763 w 4648200"/>
              <a:gd name="connsiteY40" fmla="*/ 1114425 h 1114425"/>
              <a:gd name="connsiteX0" fmla="*/ 4763 w 4648200"/>
              <a:gd name="connsiteY0" fmla="*/ 1114425 h 1114425"/>
              <a:gd name="connsiteX1" fmla="*/ 52388 w 4648200"/>
              <a:gd name="connsiteY1" fmla="*/ 1047750 h 1114425"/>
              <a:gd name="connsiteX2" fmla="*/ 100013 w 4648200"/>
              <a:gd name="connsiteY2" fmla="*/ 895350 h 1114425"/>
              <a:gd name="connsiteX3" fmla="*/ 161925 w 4648200"/>
              <a:gd name="connsiteY3" fmla="*/ 800100 h 1114425"/>
              <a:gd name="connsiteX4" fmla="*/ 161925 w 4648200"/>
              <a:gd name="connsiteY4" fmla="*/ 838200 h 1114425"/>
              <a:gd name="connsiteX5" fmla="*/ 185738 w 4648200"/>
              <a:gd name="connsiteY5" fmla="*/ 876300 h 1114425"/>
              <a:gd name="connsiteX6" fmla="*/ 219075 w 4648200"/>
              <a:gd name="connsiteY6" fmla="*/ 909637 h 1114425"/>
              <a:gd name="connsiteX7" fmla="*/ 319088 w 4648200"/>
              <a:gd name="connsiteY7" fmla="*/ 1028700 h 1114425"/>
              <a:gd name="connsiteX8" fmla="*/ 385763 w 4648200"/>
              <a:gd name="connsiteY8" fmla="*/ 1042988 h 1114425"/>
              <a:gd name="connsiteX9" fmla="*/ 481013 w 4648200"/>
              <a:gd name="connsiteY9" fmla="*/ 1081088 h 1114425"/>
              <a:gd name="connsiteX10" fmla="*/ 609600 w 4648200"/>
              <a:gd name="connsiteY10" fmla="*/ 1047750 h 1114425"/>
              <a:gd name="connsiteX11" fmla="*/ 804863 w 4648200"/>
              <a:gd name="connsiteY11" fmla="*/ 1038225 h 1114425"/>
              <a:gd name="connsiteX12" fmla="*/ 981075 w 4648200"/>
              <a:gd name="connsiteY12" fmla="*/ 990600 h 1114425"/>
              <a:gd name="connsiteX13" fmla="*/ 1109663 w 4648200"/>
              <a:gd name="connsiteY13" fmla="*/ 900113 h 1114425"/>
              <a:gd name="connsiteX14" fmla="*/ 1257300 w 4648200"/>
              <a:gd name="connsiteY14" fmla="*/ 862013 h 1114425"/>
              <a:gd name="connsiteX15" fmla="*/ 1338263 w 4648200"/>
              <a:gd name="connsiteY15" fmla="*/ 828675 h 1114425"/>
              <a:gd name="connsiteX16" fmla="*/ 1428750 w 4648200"/>
              <a:gd name="connsiteY16" fmla="*/ 762000 h 1114425"/>
              <a:gd name="connsiteX17" fmla="*/ 1628775 w 4648200"/>
              <a:gd name="connsiteY17" fmla="*/ 738187 h 1114425"/>
              <a:gd name="connsiteX18" fmla="*/ 1738313 w 4648200"/>
              <a:gd name="connsiteY18" fmla="*/ 528638 h 1114425"/>
              <a:gd name="connsiteX19" fmla="*/ 1814513 w 4648200"/>
              <a:gd name="connsiteY19" fmla="*/ 514350 h 1114425"/>
              <a:gd name="connsiteX20" fmla="*/ 2024063 w 4648200"/>
              <a:gd name="connsiteY20" fmla="*/ 442913 h 1114425"/>
              <a:gd name="connsiteX21" fmla="*/ 2109788 w 4648200"/>
              <a:gd name="connsiteY21" fmla="*/ 404813 h 1114425"/>
              <a:gd name="connsiteX22" fmla="*/ 2343150 w 4648200"/>
              <a:gd name="connsiteY22" fmla="*/ 409575 h 1114425"/>
              <a:gd name="connsiteX23" fmla="*/ 2443163 w 4648200"/>
              <a:gd name="connsiteY23" fmla="*/ 414338 h 1114425"/>
              <a:gd name="connsiteX24" fmla="*/ 2524125 w 4648200"/>
              <a:gd name="connsiteY24" fmla="*/ 371475 h 1114425"/>
              <a:gd name="connsiteX25" fmla="*/ 2738438 w 4648200"/>
              <a:gd name="connsiteY25" fmla="*/ 390525 h 1114425"/>
              <a:gd name="connsiteX26" fmla="*/ 2890838 w 4648200"/>
              <a:gd name="connsiteY26" fmla="*/ 333375 h 1114425"/>
              <a:gd name="connsiteX27" fmla="*/ 3248025 w 4648200"/>
              <a:gd name="connsiteY27" fmla="*/ 338138 h 1114425"/>
              <a:gd name="connsiteX28" fmla="*/ 3529013 w 4648200"/>
              <a:gd name="connsiteY28" fmla="*/ 342900 h 1114425"/>
              <a:gd name="connsiteX29" fmla="*/ 3662363 w 4648200"/>
              <a:gd name="connsiteY29" fmla="*/ 352425 h 1114425"/>
              <a:gd name="connsiteX30" fmla="*/ 3824288 w 4648200"/>
              <a:gd name="connsiteY30" fmla="*/ 295275 h 1114425"/>
              <a:gd name="connsiteX31" fmla="*/ 3948113 w 4648200"/>
              <a:gd name="connsiteY31" fmla="*/ 314325 h 1114425"/>
              <a:gd name="connsiteX32" fmla="*/ 4000500 w 4648200"/>
              <a:gd name="connsiteY32" fmla="*/ 342900 h 1114425"/>
              <a:gd name="connsiteX33" fmla="*/ 4195763 w 4648200"/>
              <a:gd name="connsiteY33" fmla="*/ 271463 h 1114425"/>
              <a:gd name="connsiteX34" fmla="*/ 4505325 w 4648200"/>
              <a:gd name="connsiteY34" fmla="*/ 195263 h 1114425"/>
              <a:gd name="connsiteX35" fmla="*/ 4648200 w 4648200"/>
              <a:gd name="connsiteY35" fmla="*/ 185738 h 1114425"/>
              <a:gd name="connsiteX36" fmla="*/ 4648200 w 4648200"/>
              <a:gd name="connsiteY36" fmla="*/ 104775 h 1114425"/>
              <a:gd name="connsiteX37" fmla="*/ 1423988 w 4648200"/>
              <a:gd name="connsiteY37" fmla="*/ 223838 h 1114425"/>
              <a:gd name="connsiteX38" fmla="*/ 223838 w 4648200"/>
              <a:gd name="connsiteY38" fmla="*/ 80963 h 1114425"/>
              <a:gd name="connsiteX39" fmla="*/ 0 w 4648200"/>
              <a:gd name="connsiteY39" fmla="*/ 0 h 1114425"/>
              <a:gd name="connsiteX40" fmla="*/ 4763 w 4648200"/>
              <a:gd name="connsiteY40" fmla="*/ 1114425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48200" h="1114425">
                <a:moveTo>
                  <a:pt x="4763" y="1114425"/>
                </a:moveTo>
                <a:lnTo>
                  <a:pt x="52388" y="1047750"/>
                </a:lnTo>
                <a:lnTo>
                  <a:pt x="100013" y="895350"/>
                </a:lnTo>
                <a:lnTo>
                  <a:pt x="161925" y="800100"/>
                </a:lnTo>
                <a:lnTo>
                  <a:pt x="161925" y="838200"/>
                </a:lnTo>
                <a:lnTo>
                  <a:pt x="185738" y="876300"/>
                </a:lnTo>
                <a:lnTo>
                  <a:pt x="219075" y="909637"/>
                </a:lnTo>
                <a:lnTo>
                  <a:pt x="319088" y="1028700"/>
                </a:lnTo>
                <a:lnTo>
                  <a:pt x="385763" y="1042988"/>
                </a:lnTo>
                <a:lnTo>
                  <a:pt x="481013" y="1081088"/>
                </a:lnTo>
                <a:lnTo>
                  <a:pt x="609600" y="1047750"/>
                </a:lnTo>
                <a:lnTo>
                  <a:pt x="804863" y="1038225"/>
                </a:lnTo>
                <a:lnTo>
                  <a:pt x="981075" y="990600"/>
                </a:lnTo>
                <a:lnTo>
                  <a:pt x="1109663" y="900113"/>
                </a:lnTo>
                <a:lnTo>
                  <a:pt x="1257300" y="862013"/>
                </a:lnTo>
                <a:lnTo>
                  <a:pt x="1338263" y="828675"/>
                </a:lnTo>
                <a:lnTo>
                  <a:pt x="1428750" y="762000"/>
                </a:lnTo>
                <a:lnTo>
                  <a:pt x="1628775" y="738187"/>
                </a:lnTo>
                <a:lnTo>
                  <a:pt x="1738313" y="528638"/>
                </a:lnTo>
                <a:lnTo>
                  <a:pt x="1814513" y="514350"/>
                </a:lnTo>
                <a:lnTo>
                  <a:pt x="2024063" y="442913"/>
                </a:lnTo>
                <a:lnTo>
                  <a:pt x="2109788" y="404813"/>
                </a:lnTo>
                <a:lnTo>
                  <a:pt x="2343150" y="409575"/>
                </a:lnTo>
                <a:lnTo>
                  <a:pt x="2443163" y="414338"/>
                </a:lnTo>
                <a:lnTo>
                  <a:pt x="2524125" y="371475"/>
                </a:lnTo>
                <a:lnTo>
                  <a:pt x="2738438" y="390525"/>
                </a:lnTo>
                <a:lnTo>
                  <a:pt x="2890838" y="333375"/>
                </a:lnTo>
                <a:lnTo>
                  <a:pt x="3248025" y="338138"/>
                </a:lnTo>
                <a:lnTo>
                  <a:pt x="3529013" y="342900"/>
                </a:lnTo>
                <a:lnTo>
                  <a:pt x="3662363" y="352425"/>
                </a:lnTo>
                <a:lnTo>
                  <a:pt x="3824288" y="295275"/>
                </a:lnTo>
                <a:lnTo>
                  <a:pt x="3948113" y="314325"/>
                </a:lnTo>
                <a:lnTo>
                  <a:pt x="4000500" y="342900"/>
                </a:lnTo>
                <a:lnTo>
                  <a:pt x="4195763" y="271463"/>
                </a:lnTo>
                <a:lnTo>
                  <a:pt x="4505325" y="195263"/>
                </a:lnTo>
                <a:lnTo>
                  <a:pt x="4648200" y="185738"/>
                </a:lnTo>
                <a:lnTo>
                  <a:pt x="4648200" y="104775"/>
                </a:lnTo>
                <a:lnTo>
                  <a:pt x="1423988" y="223838"/>
                </a:lnTo>
                <a:lnTo>
                  <a:pt x="223838" y="80963"/>
                </a:lnTo>
                <a:lnTo>
                  <a:pt x="0" y="0"/>
                </a:lnTo>
                <a:cubicBezTo>
                  <a:pt x="1588" y="371475"/>
                  <a:pt x="3175" y="742950"/>
                  <a:pt x="4763" y="1114425"/>
                </a:cubicBezTo>
                <a:close/>
              </a:path>
            </a:pathLst>
          </a:custGeom>
          <a:solidFill>
            <a:schemeClr val="accent6"/>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18" name="Freeform: Shape 117">
            <a:extLst>
              <a:ext uri="{FF2B5EF4-FFF2-40B4-BE49-F238E27FC236}">
                <a16:creationId xmlns:a16="http://schemas.microsoft.com/office/drawing/2014/main" id="{67F6452D-E6E9-447D-A61C-2CADC4279E44}"/>
              </a:ext>
            </a:extLst>
          </p:cNvPr>
          <p:cNvSpPr/>
          <p:nvPr/>
        </p:nvSpPr>
        <p:spPr bwMode="auto">
          <a:xfrm>
            <a:off x="1157288" y="3838575"/>
            <a:ext cx="4572000" cy="723900"/>
          </a:xfrm>
          <a:custGeom>
            <a:avLst/>
            <a:gdLst>
              <a:gd name="connsiteX0" fmla="*/ 0 w 4572000"/>
              <a:gd name="connsiteY0" fmla="*/ 0 h 723900"/>
              <a:gd name="connsiteX1" fmla="*/ 4762 w 4572000"/>
              <a:gd name="connsiteY1" fmla="*/ 604838 h 723900"/>
              <a:gd name="connsiteX2" fmla="*/ 1047750 w 4572000"/>
              <a:gd name="connsiteY2" fmla="*/ 723900 h 723900"/>
              <a:gd name="connsiteX3" fmla="*/ 2157412 w 4572000"/>
              <a:gd name="connsiteY3" fmla="*/ 338138 h 723900"/>
              <a:gd name="connsiteX4" fmla="*/ 2695575 w 4572000"/>
              <a:gd name="connsiteY4" fmla="*/ 409575 h 723900"/>
              <a:gd name="connsiteX5" fmla="*/ 3181350 w 4572000"/>
              <a:gd name="connsiteY5" fmla="*/ 352425 h 723900"/>
              <a:gd name="connsiteX6" fmla="*/ 3248025 w 4572000"/>
              <a:gd name="connsiteY6" fmla="*/ 352425 h 723900"/>
              <a:gd name="connsiteX7" fmla="*/ 3562350 w 4572000"/>
              <a:gd name="connsiteY7" fmla="*/ 357188 h 723900"/>
              <a:gd name="connsiteX8" fmla="*/ 3895725 w 4572000"/>
              <a:gd name="connsiteY8" fmla="*/ 423863 h 723900"/>
              <a:gd name="connsiteX9" fmla="*/ 4233862 w 4572000"/>
              <a:gd name="connsiteY9" fmla="*/ 385763 h 723900"/>
              <a:gd name="connsiteX10" fmla="*/ 4572000 w 4572000"/>
              <a:gd name="connsiteY10" fmla="*/ 381000 h 723900"/>
              <a:gd name="connsiteX11" fmla="*/ 4572000 w 4572000"/>
              <a:gd name="connsiteY11" fmla="*/ 223838 h 723900"/>
              <a:gd name="connsiteX12" fmla="*/ 3643312 w 4572000"/>
              <a:gd name="connsiteY12" fmla="*/ 223838 h 723900"/>
              <a:gd name="connsiteX13" fmla="*/ 3062287 w 4572000"/>
              <a:gd name="connsiteY13" fmla="*/ 209550 h 723900"/>
              <a:gd name="connsiteX14" fmla="*/ 2224087 w 4572000"/>
              <a:gd name="connsiteY14" fmla="*/ 200025 h 723900"/>
              <a:gd name="connsiteX15" fmla="*/ 1228725 w 4572000"/>
              <a:gd name="connsiteY15" fmla="*/ 161925 h 723900"/>
              <a:gd name="connsiteX16" fmla="*/ 1166812 w 4572000"/>
              <a:gd name="connsiteY16" fmla="*/ 161925 h 723900"/>
              <a:gd name="connsiteX17" fmla="*/ 285750 w 4572000"/>
              <a:gd name="connsiteY17" fmla="*/ 52388 h 723900"/>
              <a:gd name="connsiteX18" fmla="*/ 0 w 4572000"/>
              <a:gd name="connsiteY18"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572000" h="723900">
                <a:moveTo>
                  <a:pt x="0" y="0"/>
                </a:moveTo>
                <a:cubicBezTo>
                  <a:pt x="1587" y="201613"/>
                  <a:pt x="3175" y="403225"/>
                  <a:pt x="4762" y="604838"/>
                </a:cubicBezTo>
                <a:lnTo>
                  <a:pt x="1047750" y="723900"/>
                </a:lnTo>
                <a:lnTo>
                  <a:pt x="2157412" y="338138"/>
                </a:lnTo>
                <a:lnTo>
                  <a:pt x="2695575" y="409575"/>
                </a:lnTo>
                <a:lnTo>
                  <a:pt x="3181350" y="352425"/>
                </a:lnTo>
                <a:lnTo>
                  <a:pt x="3248025" y="352425"/>
                </a:lnTo>
                <a:lnTo>
                  <a:pt x="3562350" y="357188"/>
                </a:lnTo>
                <a:lnTo>
                  <a:pt x="3895725" y="423863"/>
                </a:lnTo>
                <a:lnTo>
                  <a:pt x="4233862" y="385763"/>
                </a:lnTo>
                <a:lnTo>
                  <a:pt x="4572000" y="381000"/>
                </a:lnTo>
                <a:lnTo>
                  <a:pt x="4572000" y="223838"/>
                </a:lnTo>
                <a:lnTo>
                  <a:pt x="3643312" y="223838"/>
                </a:lnTo>
                <a:lnTo>
                  <a:pt x="3062287" y="209550"/>
                </a:lnTo>
                <a:lnTo>
                  <a:pt x="2224087" y="200025"/>
                </a:lnTo>
                <a:lnTo>
                  <a:pt x="1228725" y="161925"/>
                </a:lnTo>
                <a:lnTo>
                  <a:pt x="1166812" y="161925"/>
                </a:lnTo>
                <a:lnTo>
                  <a:pt x="285750" y="52388"/>
                </a:lnTo>
                <a:lnTo>
                  <a:pt x="0" y="0"/>
                </a:lnTo>
                <a:close/>
              </a:path>
            </a:pathLst>
          </a:custGeom>
          <a:solidFill>
            <a:schemeClr val="accent6"/>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17" name="Freeform: Shape 116">
            <a:extLst>
              <a:ext uri="{FF2B5EF4-FFF2-40B4-BE49-F238E27FC236}">
                <a16:creationId xmlns:a16="http://schemas.microsoft.com/office/drawing/2014/main" id="{2B9BC6B6-CC9D-483D-A364-D55FE3CCBC4E}"/>
              </a:ext>
            </a:extLst>
          </p:cNvPr>
          <p:cNvSpPr/>
          <p:nvPr/>
        </p:nvSpPr>
        <p:spPr bwMode="auto">
          <a:xfrm>
            <a:off x="1152525" y="3505200"/>
            <a:ext cx="4576763" cy="842963"/>
          </a:xfrm>
          <a:custGeom>
            <a:avLst/>
            <a:gdLst>
              <a:gd name="connsiteX0" fmla="*/ 0 w 4576763"/>
              <a:gd name="connsiteY0" fmla="*/ 0 h 842963"/>
              <a:gd name="connsiteX1" fmla="*/ 395288 w 4576763"/>
              <a:gd name="connsiteY1" fmla="*/ 4763 h 842963"/>
              <a:gd name="connsiteX2" fmla="*/ 957263 w 4576763"/>
              <a:gd name="connsiteY2" fmla="*/ 90488 h 842963"/>
              <a:gd name="connsiteX3" fmla="*/ 2281238 w 4576763"/>
              <a:gd name="connsiteY3" fmla="*/ 261938 h 842963"/>
              <a:gd name="connsiteX4" fmla="*/ 3476625 w 4576763"/>
              <a:gd name="connsiteY4" fmla="*/ 319088 h 842963"/>
              <a:gd name="connsiteX5" fmla="*/ 4233863 w 4576763"/>
              <a:gd name="connsiteY5" fmla="*/ 385763 h 842963"/>
              <a:gd name="connsiteX6" fmla="*/ 4576763 w 4576763"/>
              <a:gd name="connsiteY6" fmla="*/ 400050 h 842963"/>
              <a:gd name="connsiteX7" fmla="*/ 4576763 w 4576763"/>
              <a:gd name="connsiteY7" fmla="*/ 628650 h 842963"/>
              <a:gd name="connsiteX8" fmla="*/ 4410075 w 4576763"/>
              <a:gd name="connsiteY8" fmla="*/ 619125 h 842963"/>
              <a:gd name="connsiteX9" fmla="*/ 4224338 w 4576763"/>
              <a:gd name="connsiteY9" fmla="*/ 671513 h 842963"/>
              <a:gd name="connsiteX10" fmla="*/ 4086225 w 4576763"/>
              <a:gd name="connsiteY10" fmla="*/ 623888 h 842963"/>
              <a:gd name="connsiteX11" fmla="*/ 3914775 w 4576763"/>
              <a:gd name="connsiteY11" fmla="*/ 619125 h 842963"/>
              <a:gd name="connsiteX12" fmla="*/ 3771900 w 4576763"/>
              <a:gd name="connsiteY12" fmla="*/ 671513 h 842963"/>
              <a:gd name="connsiteX13" fmla="*/ 3676650 w 4576763"/>
              <a:gd name="connsiteY13" fmla="*/ 633413 h 842963"/>
              <a:gd name="connsiteX14" fmla="*/ 3581400 w 4576763"/>
              <a:gd name="connsiteY14" fmla="*/ 633413 h 842963"/>
              <a:gd name="connsiteX15" fmla="*/ 3533775 w 4576763"/>
              <a:gd name="connsiteY15" fmla="*/ 604838 h 842963"/>
              <a:gd name="connsiteX16" fmla="*/ 3471863 w 4576763"/>
              <a:gd name="connsiteY16" fmla="*/ 581025 h 842963"/>
              <a:gd name="connsiteX17" fmla="*/ 3352800 w 4576763"/>
              <a:gd name="connsiteY17" fmla="*/ 652463 h 842963"/>
              <a:gd name="connsiteX18" fmla="*/ 2928938 w 4576763"/>
              <a:gd name="connsiteY18" fmla="*/ 661988 h 842963"/>
              <a:gd name="connsiteX19" fmla="*/ 2657475 w 4576763"/>
              <a:gd name="connsiteY19" fmla="*/ 666750 h 842963"/>
              <a:gd name="connsiteX20" fmla="*/ 2586038 w 4576763"/>
              <a:gd name="connsiteY20" fmla="*/ 638175 h 842963"/>
              <a:gd name="connsiteX21" fmla="*/ 2181225 w 4576763"/>
              <a:gd name="connsiteY21" fmla="*/ 633413 h 842963"/>
              <a:gd name="connsiteX22" fmla="*/ 2119313 w 4576763"/>
              <a:gd name="connsiteY22" fmla="*/ 604838 h 842963"/>
              <a:gd name="connsiteX23" fmla="*/ 1857375 w 4576763"/>
              <a:gd name="connsiteY23" fmla="*/ 600075 h 842963"/>
              <a:gd name="connsiteX24" fmla="*/ 1747838 w 4576763"/>
              <a:gd name="connsiteY24" fmla="*/ 633413 h 842963"/>
              <a:gd name="connsiteX25" fmla="*/ 1681163 w 4576763"/>
              <a:gd name="connsiteY25" fmla="*/ 628650 h 842963"/>
              <a:gd name="connsiteX26" fmla="*/ 1604963 w 4576763"/>
              <a:gd name="connsiteY26" fmla="*/ 690563 h 842963"/>
              <a:gd name="connsiteX27" fmla="*/ 1562100 w 4576763"/>
              <a:gd name="connsiteY27" fmla="*/ 695325 h 842963"/>
              <a:gd name="connsiteX28" fmla="*/ 1414463 w 4576763"/>
              <a:gd name="connsiteY28" fmla="*/ 804863 h 842963"/>
              <a:gd name="connsiteX29" fmla="*/ 1362075 w 4576763"/>
              <a:gd name="connsiteY29" fmla="*/ 809625 h 842963"/>
              <a:gd name="connsiteX30" fmla="*/ 1295400 w 4576763"/>
              <a:gd name="connsiteY30" fmla="*/ 833438 h 842963"/>
              <a:gd name="connsiteX31" fmla="*/ 1090613 w 4576763"/>
              <a:gd name="connsiteY31" fmla="*/ 838200 h 842963"/>
              <a:gd name="connsiteX32" fmla="*/ 962025 w 4576763"/>
              <a:gd name="connsiteY32" fmla="*/ 795338 h 842963"/>
              <a:gd name="connsiteX33" fmla="*/ 838200 w 4576763"/>
              <a:gd name="connsiteY33" fmla="*/ 828675 h 842963"/>
              <a:gd name="connsiteX34" fmla="*/ 747713 w 4576763"/>
              <a:gd name="connsiteY34" fmla="*/ 838200 h 842963"/>
              <a:gd name="connsiteX35" fmla="*/ 623888 w 4576763"/>
              <a:gd name="connsiteY35" fmla="*/ 842963 h 842963"/>
              <a:gd name="connsiteX36" fmla="*/ 552450 w 4576763"/>
              <a:gd name="connsiteY36" fmla="*/ 723900 h 842963"/>
              <a:gd name="connsiteX37" fmla="*/ 433388 w 4576763"/>
              <a:gd name="connsiteY37" fmla="*/ 676275 h 842963"/>
              <a:gd name="connsiteX38" fmla="*/ 328613 w 4576763"/>
              <a:gd name="connsiteY38" fmla="*/ 614363 h 842963"/>
              <a:gd name="connsiteX39" fmla="*/ 290513 w 4576763"/>
              <a:gd name="connsiteY39" fmla="*/ 604838 h 842963"/>
              <a:gd name="connsiteX40" fmla="*/ 219075 w 4576763"/>
              <a:gd name="connsiteY40" fmla="*/ 523875 h 842963"/>
              <a:gd name="connsiteX41" fmla="*/ 195263 w 4576763"/>
              <a:gd name="connsiteY41" fmla="*/ 461963 h 842963"/>
              <a:gd name="connsiteX42" fmla="*/ 133350 w 4576763"/>
              <a:gd name="connsiteY42" fmla="*/ 447675 h 842963"/>
              <a:gd name="connsiteX43" fmla="*/ 61913 w 4576763"/>
              <a:gd name="connsiteY43" fmla="*/ 385763 h 842963"/>
              <a:gd name="connsiteX44" fmla="*/ 9525 w 4576763"/>
              <a:gd name="connsiteY44" fmla="*/ 381000 h 842963"/>
              <a:gd name="connsiteX45" fmla="*/ 0 w 4576763"/>
              <a:gd name="connsiteY45" fmla="*/ 0 h 84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576763" h="842963">
                <a:moveTo>
                  <a:pt x="0" y="0"/>
                </a:moveTo>
                <a:lnTo>
                  <a:pt x="395288" y="4763"/>
                </a:lnTo>
                <a:lnTo>
                  <a:pt x="957263" y="90488"/>
                </a:lnTo>
                <a:lnTo>
                  <a:pt x="2281238" y="261938"/>
                </a:lnTo>
                <a:lnTo>
                  <a:pt x="3476625" y="319088"/>
                </a:lnTo>
                <a:lnTo>
                  <a:pt x="4233863" y="385763"/>
                </a:lnTo>
                <a:lnTo>
                  <a:pt x="4576763" y="400050"/>
                </a:lnTo>
                <a:lnTo>
                  <a:pt x="4576763" y="628650"/>
                </a:lnTo>
                <a:lnTo>
                  <a:pt x="4410075" y="619125"/>
                </a:lnTo>
                <a:lnTo>
                  <a:pt x="4224338" y="671513"/>
                </a:lnTo>
                <a:lnTo>
                  <a:pt x="4086225" y="623888"/>
                </a:lnTo>
                <a:lnTo>
                  <a:pt x="3914775" y="619125"/>
                </a:lnTo>
                <a:lnTo>
                  <a:pt x="3771900" y="671513"/>
                </a:lnTo>
                <a:lnTo>
                  <a:pt x="3676650" y="633413"/>
                </a:lnTo>
                <a:lnTo>
                  <a:pt x="3581400" y="633413"/>
                </a:lnTo>
                <a:lnTo>
                  <a:pt x="3533775" y="604838"/>
                </a:lnTo>
                <a:lnTo>
                  <a:pt x="3471863" y="581025"/>
                </a:lnTo>
                <a:lnTo>
                  <a:pt x="3352800" y="652463"/>
                </a:lnTo>
                <a:lnTo>
                  <a:pt x="2928938" y="661988"/>
                </a:lnTo>
                <a:lnTo>
                  <a:pt x="2657475" y="666750"/>
                </a:lnTo>
                <a:lnTo>
                  <a:pt x="2586038" y="638175"/>
                </a:lnTo>
                <a:lnTo>
                  <a:pt x="2181225" y="633413"/>
                </a:lnTo>
                <a:lnTo>
                  <a:pt x="2119313" y="604838"/>
                </a:lnTo>
                <a:lnTo>
                  <a:pt x="1857375" y="600075"/>
                </a:lnTo>
                <a:lnTo>
                  <a:pt x="1747838" y="633413"/>
                </a:lnTo>
                <a:lnTo>
                  <a:pt x="1681163" y="628650"/>
                </a:lnTo>
                <a:lnTo>
                  <a:pt x="1604963" y="690563"/>
                </a:lnTo>
                <a:lnTo>
                  <a:pt x="1562100" y="695325"/>
                </a:lnTo>
                <a:lnTo>
                  <a:pt x="1414463" y="804863"/>
                </a:lnTo>
                <a:lnTo>
                  <a:pt x="1362075" y="809625"/>
                </a:lnTo>
                <a:lnTo>
                  <a:pt x="1295400" y="833438"/>
                </a:lnTo>
                <a:lnTo>
                  <a:pt x="1090613" y="838200"/>
                </a:lnTo>
                <a:lnTo>
                  <a:pt x="962025" y="795338"/>
                </a:lnTo>
                <a:lnTo>
                  <a:pt x="838200" y="828675"/>
                </a:lnTo>
                <a:lnTo>
                  <a:pt x="747713" y="838200"/>
                </a:lnTo>
                <a:lnTo>
                  <a:pt x="623888" y="842963"/>
                </a:lnTo>
                <a:lnTo>
                  <a:pt x="552450" y="723900"/>
                </a:lnTo>
                <a:lnTo>
                  <a:pt x="433388" y="676275"/>
                </a:lnTo>
                <a:lnTo>
                  <a:pt x="328613" y="614363"/>
                </a:lnTo>
                <a:lnTo>
                  <a:pt x="290513" y="604838"/>
                </a:lnTo>
                <a:lnTo>
                  <a:pt x="219075" y="523875"/>
                </a:lnTo>
                <a:lnTo>
                  <a:pt x="195263" y="461963"/>
                </a:lnTo>
                <a:lnTo>
                  <a:pt x="133350" y="447675"/>
                </a:lnTo>
                <a:lnTo>
                  <a:pt x="61913" y="385763"/>
                </a:lnTo>
                <a:lnTo>
                  <a:pt x="9525" y="381000"/>
                </a:lnTo>
                <a:lnTo>
                  <a:pt x="0" y="0"/>
                </a:lnTo>
                <a:close/>
              </a:path>
            </a:pathLst>
          </a:custGeom>
          <a:solidFill>
            <a:schemeClr val="accent6">
              <a:lumMod val="75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63" name="TextBox 62">
            <a:extLst>
              <a:ext uri="{FF2B5EF4-FFF2-40B4-BE49-F238E27FC236}">
                <a16:creationId xmlns:a16="http://schemas.microsoft.com/office/drawing/2014/main" id="{B270FB05-52A8-42EE-806E-EA765CC6E15E}"/>
              </a:ext>
            </a:extLst>
          </p:cNvPr>
          <p:cNvSpPr txBox="1"/>
          <p:nvPr/>
        </p:nvSpPr>
        <p:spPr bwMode="auto">
          <a:xfrm>
            <a:off x="5625221"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30</a:t>
            </a:r>
          </a:p>
        </p:txBody>
      </p:sp>
      <p:sp>
        <p:nvSpPr>
          <p:cNvPr id="2" name="Title 1">
            <a:extLst>
              <a:ext uri="{FF2B5EF4-FFF2-40B4-BE49-F238E27FC236}">
                <a16:creationId xmlns:a16="http://schemas.microsoft.com/office/drawing/2014/main" id="{36FE26BA-3B23-4E17-93B6-50F8B46F5D35}"/>
              </a:ext>
            </a:extLst>
          </p:cNvPr>
          <p:cNvSpPr>
            <a:spLocks noGrp="1"/>
          </p:cNvSpPr>
          <p:nvPr>
            <p:ph type="title"/>
          </p:nvPr>
        </p:nvSpPr>
        <p:spPr/>
        <p:txBody>
          <a:bodyPr/>
          <a:lstStyle/>
          <a:p>
            <a:r>
              <a:rPr lang="en-US" dirty="0"/>
              <a:t>TOCIBRAS: Clinical Outcomes</a:t>
            </a:r>
          </a:p>
        </p:txBody>
      </p:sp>
      <p:sp>
        <p:nvSpPr>
          <p:cNvPr id="7" name="Text Box 15">
            <a:extLst>
              <a:ext uri="{FF2B5EF4-FFF2-40B4-BE49-F238E27FC236}">
                <a16:creationId xmlns:a16="http://schemas.microsoft.com/office/drawing/2014/main" id="{3FC4E4A8-C5A6-4523-BDBE-40869FE433F7}"/>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rPr>
              <a:t>Veiga. BMJ. 2021;372:n84. </a:t>
            </a:r>
          </a:p>
        </p:txBody>
      </p:sp>
      <p:grpSp>
        <p:nvGrpSpPr>
          <p:cNvPr id="8" name="Group 1">
            <a:extLst>
              <a:ext uri="{FF2B5EF4-FFF2-40B4-BE49-F238E27FC236}">
                <a16:creationId xmlns:a16="http://schemas.microsoft.com/office/drawing/2014/main" id="{5192E332-B9CE-4D47-80D1-A634D6491207}"/>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C379A1DD-5FB8-402B-84DD-33FF5A21EB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4C101B4-A6C3-4BAD-9A0B-DB4C8B6BD9E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cs typeface="Arial" panose="020B0604020202020204" pitchFamily="34" charset="0"/>
                </a:rPr>
                <a:t>Slide credit: </a:t>
              </a:r>
              <a:r>
                <a:rPr lang="en-US" altLang="en-US" sz="1400" dirty="0">
                  <a:solidFill>
                    <a:srgbClr val="455560"/>
                  </a:solidFill>
                  <a:latin typeface="Calibri" panose="020F0502020204030204" pitchFamily="34" charset="0"/>
                  <a:cs typeface="Arial" panose="020B0604020202020204" pitchFamily="34" charset="0"/>
                  <a:hlinkClick r:id="rId4"/>
                </a:rPr>
                <a:t>clinicaloptions.com</a:t>
              </a:r>
              <a:endParaRPr lang="en-US" altLang="en-US" sz="1400" dirty="0">
                <a:solidFill>
                  <a:srgbClr val="455560"/>
                </a:solidFill>
                <a:latin typeface="Calibri" panose="020F0502020204030204" pitchFamily="34" charset="0"/>
                <a:cs typeface="Arial" panose="020B0604020202020204" pitchFamily="34" charset="0"/>
              </a:endParaRPr>
            </a:p>
          </p:txBody>
        </p:sp>
      </p:grpSp>
      <p:graphicFrame>
        <p:nvGraphicFramePr>
          <p:cNvPr id="21"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2109414703"/>
              </p:ext>
            </p:extLst>
          </p:nvPr>
        </p:nvGraphicFramePr>
        <p:xfrm>
          <a:off x="727076" y="1604964"/>
          <a:ext cx="10736260" cy="1158272"/>
        </p:xfrm>
        <a:graphic>
          <a:graphicData uri="http://schemas.openxmlformats.org/drawingml/2006/table">
            <a:tbl>
              <a:tblPr/>
              <a:tblGrid>
                <a:gridCol w="2574924">
                  <a:extLst>
                    <a:ext uri="{9D8B030D-6E8A-4147-A177-3AD203B41FA5}">
                      <a16:colId xmlns:a16="http://schemas.microsoft.com/office/drawing/2014/main" val="20000"/>
                    </a:ext>
                  </a:extLst>
                </a:gridCol>
                <a:gridCol w="2040334">
                  <a:extLst>
                    <a:ext uri="{9D8B030D-6E8A-4147-A177-3AD203B41FA5}">
                      <a16:colId xmlns:a16="http://schemas.microsoft.com/office/drawing/2014/main" val="20001"/>
                    </a:ext>
                  </a:extLst>
                </a:gridCol>
                <a:gridCol w="2040334">
                  <a:extLst>
                    <a:ext uri="{9D8B030D-6E8A-4147-A177-3AD203B41FA5}">
                      <a16:colId xmlns:a16="http://schemas.microsoft.com/office/drawing/2014/main" val="20002"/>
                    </a:ext>
                  </a:extLst>
                </a:gridCol>
                <a:gridCol w="2040334">
                  <a:extLst>
                    <a:ext uri="{9D8B030D-6E8A-4147-A177-3AD203B41FA5}">
                      <a16:colId xmlns:a16="http://schemas.microsoft.com/office/drawing/2014/main" val="20003"/>
                    </a:ext>
                  </a:extLst>
                </a:gridCol>
                <a:gridCol w="2040334">
                  <a:extLst>
                    <a:ext uri="{9D8B030D-6E8A-4147-A177-3AD203B41FA5}">
                      <a16:colId xmlns:a16="http://schemas.microsoft.com/office/drawing/2014/main" val="20004"/>
                    </a:ext>
                  </a:extLst>
                </a:gridCol>
              </a:tblGrid>
              <a:tr h="1846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Primary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Tocilizumab + SoC</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SoC Alone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46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Mechanical ventilation or death at Day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(0.66-3.66)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25" name="Rectangle 24"/>
          <p:cNvSpPr/>
          <p:nvPr/>
        </p:nvSpPr>
        <p:spPr>
          <a:xfrm>
            <a:off x="1140736" y="3026562"/>
            <a:ext cx="4573383" cy="369332"/>
          </a:xfrm>
          <a:prstGeom prst="rect">
            <a:avLst/>
          </a:prstGeom>
        </p:spPr>
        <p:txBody>
          <a:bodyPr wrap="square">
            <a:spAutoFit/>
          </a:bodyPr>
          <a:lstStyle/>
          <a:p>
            <a:pPr algn="ctr" fontAlgn="base">
              <a:spcBef>
                <a:spcPct val="0"/>
              </a:spcBef>
              <a:spcAft>
                <a:spcPct val="0"/>
              </a:spcAft>
              <a:buClr>
                <a:srgbClr val="4DA1BB"/>
              </a:buClr>
              <a:defRPr/>
            </a:pPr>
            <a:r>
              <a:rPr lang="en-US" b="1" dirty="0">
                <a:solidFill>
                  <a:srgbClr val="000000"/>
                </a:solidFill>
                <a:latin typeface="Calibri" panose="020F0502020204030204" pitchFamily="34" charset="0"/>
              </a:rPr>
              <a:t>Tocilizumab + SoC</a:t>
            </a:r>
          </a:p>
        </p:txBody>
      </p:sp>
      <p:sp>
        <p:nvSpPr>
          <p:cNvPr id="26" name="Rectangle 25"/>
          <p:cNvSpPr/>
          <p:nvPr/>
        </p:nvSpPr>
        <p:spPr>
          <a:xfrm>
            <a:off x="6821313" y="3026562"/>
            <a:ext cx="4504572" cy="369332"/>
          </a:xfrm>
          <a:prstGeom prst="rect">
            <a:avLst/>
          </a:prstGeom>
        </p:spPr>
        <p:txBody>
          <a:bodyPr wrap="square">
            <a:spAutoFit/>
          </a:bodyPr>
          <a:lstStyle/>
          <a:p>
            <a:pPr algn="ctr" fontAlgn="base">
              <a:spcBef>
                <a:spcPct val="0"/>
              </a:spcBef>
              <a:spcAft>
                <a:spcPct val="0"/>
              </a:spcAft>
              <a:buClr>
                <a:srgbClr val="4DA1BB"/>
              </a:buClr>
              <a:defRPr/>
            </a:pPr>
            <a:r>
              <a:rPr lang="en-US" b="1" dirty="0">
                <a:solidFill>
                  <a:srgbClr val="000000"/>
                </a:solidFill>
                <a:latin typeface="Calibri" panose="020F0502020204030204" pitchFamily="34" charset="0"/>
              </a:rPr>
              <a:t>SoC Alone</a:t>
            </a:r>
          </a:p>
        </p:txBody>
      </p:sp>
      <p:sp>
        <p:nvSpPr>
          <p:cNvPr id="37" name="Rectangle 36"/>
          <p:cNvSpPr/>
          <p:nvPr/>
        </p:nvSpPr>
        <p:spPr>
          <a:xfrm>
            <a:off x="6797824" y="6049036"/>
            <a:ext cx="4807855" cy="338554"/>
          </a:xfrm>
          <a:prstGeom prst="rect">
            <a:avLst/>
          </a:prstGeom>
        </p:spPr>
        <p:txBody>
          <a:bodyPr wrap="square">
            <a:spAutoFit/>
          </a:bodyPr>
          <a:lstStyle/>
          <a:p>
            <a:pPr algn="ctr" fontAlgn="base">
              <a:spcBef>
                <a:spcPct val="0"/>
              </a:spcBef>
              <a:spcAft>
                <a:spcPct val="0"/>
              </a:spcAft>
              <a:buClr>
                <a:srgbClr val="4DA1BB"/>
              </a:buClr>
              <a:defRPr/>
            </a:pPr>
            <a:r>
              <a:rPr lang="en-US" sz="1600" b="1" dirty="0">
                <a:solidFill>
                  <a:srgbClr val="000000"/>
                </a:solidFill>
                <a:latin typeface="Calibri" panose="020F0502020204030204" pitchFamily="34" charset="0"/>
              </a:rPr>
              <a:t>Days Since Randomization</a:t>
            </a:r>
          </a:p>
        </p:txBody>
      </p:sp>
      <p:sp>
        <p:nvSpPr>
          <p:cNvPr id="38" name="Rectangle 37"/>
          <p:cNvSpPr/>
          <p:nvPr/>
        </p:nvSpPr>
        <p:spPr>
          <a:xfrm>
            <a:off x="1158159" y="6049036"/>
            <a:ext cx="4726594" cy="338554"/>
          </a:xfrm>
          <a:prstGeom prst="rect">
            <a:avLst/>
          </a:prstGeom>
        </p:spPr>
        <p:txBody>
          <a:bodyPr wrap="square">
            <a:spAutoFit/>
          </a:bodyPr>
          <a:lstStyle/>
          <a:p>
            <a:pPr algn="ctr" fontAlgn="base">
              <a:spcBef>
                <a:spcPct val="0"/>
              </a:spcBef>
              <a:spcAft>
                <a:spcPct val="0"/>
              </a:spcAft>
              <a:buClr>
                <a:srgbClr val="4DA1BB"/>
              </a:buClr>
              <a:defRPr/>
            </a:pPr>
            <a:r>
              <a:rPr lang="en-US" sz="1600" b="1" dirty="0">
                <a:solidFill>
                  <a:srgbClr val="000000"/>
                </a:solidFill>
                <a:latin typeface="Calibri" panose="020F0502020204030204" pitchFamily="34" charset="0"/>
              </a:rPr>
              <a:t>Days Since Randomization</a:t>
            </a:r>
          </a:p>
        </p:txBody>
      </p:sp>
      <p:cxnSp>
        <p:nvCxnSpPr>
          <p:cNvPr id="18" name="Straight Connector 17">
            <a:extLst>
              <a:ext uri="{FF2B5EF4-FFF2-40B4-BE49-F238E27FC236}">
                <a16:creationId xmlns:a16="http://schemas.microsoft.com/office/drawing/2014/main" id="{1B18FD1B-9FA1-422B-8D7F-39C74B586F3D}"/>
              </a:ext>
            </a:extLst>
          </p:cNvPr>
          <p:cNvCxnSpPr>
            <a:cxnSpLocks/>
          </p:cNvCxnSpPr>
          <p:nvPr/>
        </p:nvCxnSpPr>
        <p:spPr bwMode="auto">
          <a:xfrm flipH="1">
            <a:off x="1086418" y="35092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BAD74FD-2E89-4DF5-B888-6270E0B9B089}"/>
              </a:ext>
            </a:extLst>
          </p:cNvPr>
          <p:cNvCxnSpPr>
            <a:cxnSpLocks/>
          </p:cNvCxnSpPr>
          <p:nvPr/>
        </p:nvCxnSpPr>
        <p:spPr bwMode="auto">
          <a:xfrm flipH="1">
            <a:off x="1086418" y="40795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C2A9E4A-587A-48BF-9E30-73F8EC15D248}"/>
              </a:ext>
            </a:extLst>
          </p:cNvPr>
          <p:cNvCxnSpPr>
            <a:cxnSpLocks/>
          </p:cNvCxnSpPr>
          <p:nvPr/>
        </p:nvCxnSpPr>
        <p:spPr bwMode="auto">
          <a:xfrm flipH="1">
            <a:off x="1086418" y="46499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846A6A3-E03E-4EAB-8A8F-BD75DB725BE7}"/>
              </a:ext>
            </a:extLst>
          </p:cNvPr>
          <p:cNvCxnSpPr>
            <a:cxnSpLocks/>
          </p:cNvCxnSpPr>
          <p:nvPr/>
        </p:nvCxnSpPr>
        <p:spPr bwMode="auto">
          <a:xfrm flipH="1">
            <a:off x="1086418" y="52202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DB4837A-B30C-4729-B5A0-986877832496}"/>
              </a:ext>
            </a:extLst>
          </p:cNvPr>
          <p:cNvCxnSpPr>
            <a:cxnSpLocks/>
          </p:cNvCxnSpPr>
          <p:nvPr/>
        </p:nvCxnSpPr>
        <p:spPr bwMode="auto">
          <a:xfrm flipH="1">
            <a:off x="1086418" y="5790545"/>
            <a:ext cx="64008"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DA3B0C76-1163-454F-ADB8-9B0E0C74BBE5}"/>
              </a:ext>
            </a:extLst>
          </p:cNvPr>
          <p:cNvSpPr txBox="1"/>
          <p:nvPr/>
        </p:nvSpPr>
        <p:spPr bwMode="auto">
          <a:xfrm>
            <a:off x="483411" y="3324596"/>
            <a:ext cx="6518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100</a:t>
            </a:r>
          </a:p>
        </p:txBody>
      </p:sp>
      <p:sp>
        <p:nvSpPr>
          <p:cNvPr id="46" name="TextBox 45">
            <a:extLst>
              <a:ext uri="{FF2B5EF4-FFF2-40B4-BE49-F238E27FC236}">
                <a16:creationId xmlns:a16="http://schemas.microsoft.com/office/drawing/2014/main" id="{8C1AE8D5-C718-4FA3-B5D3-81D4CB627912}"/>
              </a:ext>
            </a:extLst>
          </p:cNvPr>
          <p:cNvSpPr txBox="1"/>
          <p:nvPr/>
        </p:nvSpPr>
        <p:spPr bwMode="auto">
          <a:xfrm>
            <a:off x="483411" y="3893347"/>
            <a:ext cx="6518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75</a:t>
            </a:r>
          </a:p>
        </p:txBody>
      </p:sp>
      <p:sp>
        <p:nvSpPr>
          <p:cNvPr id="47" name="TextBox 46">
            <a:extLst>
              <a:ext uri="{FF2B5EF4-FFF2-40B4-BE49-F238E27FC236}">
                <a16:creationId xmlns:a16="http://schemas.microsoft.com/office/drawing/2014/main" id="{30926C35-E174-45EA-88A2-DD8082799C6F}"/>
              </a:ext>
            </a:extLst>
          </p:cNvPr>
          <p:cNvSpPr txBox="1"/>
          <p:nvPr/>
        </p:nvSpPr>
        <p:spPr bwMode="auto">
          <a:xfrm>
            <a:off x="483411" y="4462098"/>
            <a:ext cx="6518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50</a:t>
            </a:r>
          </a:p>
        </p:txBody>
      </p:sp>
      <p:sp>
        <p:nvSpPr>
          <p:cNvPr id="48" name="TextBox 47">
            <a:extLst>
              <a:ext uri="{FF2B5EF4-FFF2-40B4-BE49-F238E27FC236}">
                <a16:creationId xmlns:a16="http://schemas.microsoft.com/office/drawing/2014/main" id="{128C447F-C34E-44DF-BB4D-95E029B4FB1D}"/>
              </a:ext>
            </a:extLst>
          </p:cNvPr>
          <p:cNvSpPr txBox="1"/>
          <p:nvPr/>
        </p:nvSpPr>
        <p:spPr bwMode="auto">
          <a:xfrm>
            <a:off x="483411" y="5030849"/>
            <a:ext cx="6518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25</a:t>
            </a:r>
          </a:p>
        </p:txBody>
      </p:sp>
      <p:sp>
        <p:nvSpPr>
          <p:cNvPr id="49" name="TextBox 48">
            <a:extLst>
              <a:ext uri="{FF2B5EF4-FFF2-40B4-BE49-F238E27FC236}">
                <a16:creationId xmlns:a16="http://schemas.microsoft.com/office/drawing/2014/main" id="{FBCD09FB-4F7C-48CF-849D-4270C58761E9}"/>
              </a:ext>
            </a:extLst>
          </p:cNvPr>
          <p:cNvSpPr txBox="1"/>
          <p:nvPr/>
        </p:nvSpPr>
        <p:spPr bwMode="auto">
          <a:xfrm>
            <a:off x="483411" y="5599601"/>
            <a:ext cx="6518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0</a:t>
            </a:r>
          </a:p>
        </p:txBody>
      </p:sp>
      <p:sp>
        <p:nvSpPr>
          <p:cNvPr id="50" name="TextBox 49">
            <a:extLst>
              <a:ext uri="{FF2B5EF4-FFF2-40B4-BE49-F238E27FC236}">
                <a16:creationId xmlns:a16="http://schemas.microsoft.com/office/drawing/2014/main" id="{162341FF-B44D-4266-9B06-AF76C3A244BD}"/>
              </a:ext>
            </a:extLst>
          </p:cNvPr>
          <p:cNvSpPr txBox="1"/>
          <p:nvPr/>
        </p:nvSpPr>
        <p:spPr bwMode="auto">
          <a:xfrm rot="16200000">
            <a:off x="-1044239" y="4476751"/>
            <a:ext cx="319432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rgbClr val="000000"/>
                </a:solidFill>
                <a:latin typeface="Calibri" panose="020F0502020204030204" pitchFamily="34" charset="0"/>
              </a:rPr>
              <a:t>Ordinal Scale Distribution (%)</a:t>
            </a:r>
          </a:p>
        </p:txBody>
      </p:sp>
      <p:cxnSp>
        <p:nvCxnSpPr>
          <p:cNvPr id="51" name="Straight Connector 50">
            <a:extLst>
              <a:ext uri="{FF2B5EF4-FFF2-40B4-BE49-F238E27FC236}">
                <a16:creationId xmlns:a16="http://schemas.microsoft.com/office/drawing/2014/main" id="{B9070D69-5ADD-487A-B34A-6B607903CCC4}"/>
              </a:ext>
            </a:extLst>
          </p:cNvPr>
          <p:cNvCxnSpPr>
            <a:cxnSpLocks/>
          </p:cNvCxnSpPr>
          <p:nvPr/>
        </p:nvCxnSpPr>
        <p:spPr bwMode="auto">
          <a:xfrm>
            <a:off x="1158158"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6C297DC-FC7D-4D25-A2C2-2163D0BBFB1D}"/>
              </a:ext>
            </a:extLst>
          </p:cNvPr>
          <p:cNvCxnSpPr>
            <a:cxnSpLocks/>
          </p:cNvCxnSpPr>
          <p:nvPr/>
        </p:nvCxnSpPr>
        <p:spPr bwMode="auto">
          <a:xfrm>
            <a:off x="1630817"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65A56F7-3E09-463B-8BAB-E41DB92D1115}"/>
              </a:ext>
            </a:extLst>
          </p:cNvPr>
          <p:cNvCxnSpPr>
            <a:cxnSpLocks/>
          </p:cNvCxnSpPr>
          <p:nvPr/>
        </p:nvCxnSpPr>
        <p:spPr bwMode="auto">
          <a:xfrm>
            <a:off x="2103476"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A33ED67-9BED-47C8-933C-0A5F02FFD6AA}"/>
              </a:ext>
            </a:extLst>
          </p:cNvPr>
          <p:cNvCxnSpPr>
            <a:cxnSpLocks/>
          </p:cNvCxnSpPr>
          <p:nvPr/>
        </p:nvCxnSpPr>
        <p:spPr bwMode="auto">
          <a:xfrm>
            <a:off x="2576135"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5E029BD-FFC5-4087-A3AA-BE73CB162B3E}"/>
              </a:ext>
            </a:extLst>
          </p:cNvPr>
          <p:cNvCxnSpPr>
            <a:cxnSpLocks/>
          </p:cNvCxnSpPr>
          <p:nvPr/>
        </p:nvCxnSpPr>
        <p:spPr bwMode="auto">
          <a:xfrm>
            <a:off x="3048794"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0BE3729-9C82-438E-B11A-5E4EF6FB354E}"/>
              </a:ext>
            </a:extLst>
          </p:cNvPr>
          <p:cNvCxnSpPr>
            <a:cxnSpLocks/>
          </p:cNvCxnSpPr>
          <p:nvPr/>
        </p:nvCxnSpPr>
        <p:spPr bwMode="auto">
          <a:xfrm>
            <a:off x="3521453"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C783B9B-20E0-4910-9806-BE5F0843D32A}"/>
              </a:ext>
            </a:extLst>
          </p:cNvPr>
          <p:cNvCxnSpPr>
            <a:cxnSpLocks/>
          </p:cNvCxnSpPr>
          <p:nvPr/>
        </p:nvCxnSpPr>
        <p:spPr bwMode="auto">
          <a:xfrm>
            <a:off x="3994112"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67F6B2E-AC46-41EA-BE59-3E38CECCFA71}"/>
              </a:ext>
            </a:extLst>
          </p:cNvPr>
          <p:cNvCxnSpPr>
            <a:cxnSpLocks/>
          </p:cNvCxnSpPr>
          <p:nvPr/>
        </p:nvCxnSpPr>
        <p:spPr bwMode="auto">
          <a:xfrm>
            <a:off x="4466771"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00186BA-9AAA-4544-9C1A-E2DBD27EAA15}"/>
              </a:ext>
            </a:extLst>
          </p:cNvPr>
          <p:cNvCxnSpPr>
            <a:cxnSpLocks/>
          </p:cNvCxnSpPr>
          <p:nvPr/>
        </p:nvCxnSpPr>
        <p:spPr bwMode="auto">
          <a:xfrm>
            <a:off x="4939430"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0AF32C0-134E-44CD-8BC6-E7A8BD15E08E}"/>
              </a:ext>
            </a:extLst>
          </p:cNvPr>
          <p:cNvCxnSpPr>
            <a:cxnSpLocks/>
          </p:cNvCxnSpPr>
          <p:nvPr/>
        </p:nvCxnSpPr>
        <p:spPr bwMode="auto">
          <a:xfrm>
            <a:off x="5412089" y="578426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23DDA39-3417-46EA-8583-55F4D7D31B75}"/>
              </a:ext>
            </a:extLst>
          </p:cNvPr>
          <p:cNvCxnSpPr>
            <a:cxnSpLocks/>
          </p:cNvCxnSpPr>
          <p:nvPr/>
        </p:nvCxnSpPr>
        <p:spPr bwMode="auto">
          <a:xfrm>
            <a:off x="5884752" y="5784267"/>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2CE99C50-E9FE-40E5-AC7E-93444BD0A8B6}"/>
              </a:ext>
            </a:extLst>
          </p:cNvPr>
          <p:cNvSpPr txBox="1"/>
          <p:nvPr/>
        </p:nvSpPr>
        <p:spPr bwMode="auto">
          <a:xfrm>
            <a:off x="92451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0</a:t>
            </a:r>
          </a:p>
        </p:txBody>
      </p:sp>
      <p:sp>
        <p:nvSpPr>
          <p:cNvPr id="66" name="TextBox 65">
            <a:extLst>
              <a:ext uri="{FF2B5EF4-FFF2-40B4-BE49-F238E27FC236}">
                <a16:creationId xmlns:a16="http://schemas.microsoft.com/office/drawing/2014/main" id="{200F28AB-E9D9-4AA7-9874-669382496208}"/>
              </a:ext>
            </a:extLst>
          </p:cNvPr>
          <p:cNvSpPr txBox="1"/>
          <p:nvPr/>
        </p:nvSpPr>
        <p:spPr bwMode="auto">
          <a:xfrm>
            <a:off x="186465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6</a:t>
            </a:r>
          </a:p>
        </p:txBody>
      </p:sp>
      <p:sp>
        <p:nvSpPr>
          <p:cNvPr id="67" name="TextBox 66">
            <a:extLst>
              <a:ext uri="{FF2B5EF4-FFF2-40B4-BE49-F238E27FC236}">
                <a16:creationId xmlns:a16="http://schemas.microsoft.com/office/drawing/2014/main" id="{1D147274-EC60-40E9-9450-326A5F4E2F79}"/>
              </a:ext>
            </a:extLst>
          </p:cNvPr>
          <p:cNvSpPr txBox="1"/>
          <p:nvPr/>
        </p:nvSpPr>
        <p:spPr bwMode="auto">
          <a:xfrm>
            <a:off x="233472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9</a:t>
            </a:r>
          </a:p>
        </p:txBody>
      </p:sp>
      <p:sp>
        <p:nvSpPr>
          <p:cNvPr id="68" name="TextBox 67">
            <a:extLst>
              <a:ext uri="{FF2B5EF4-FFF2-40B4-BE49-F238E27FC236}">
                <a16:creationId xmlns:a16="http://schemas.microsoft.com/office/drawing/2014/main" id="{1CB35B73-D02B-4231-B582-1B61C8BA0793}"/>
              </a:ext>
            </a:extLst>
          </p:cNvPr>
          <p:cNvSpPr txBox="1"/>
          <p:nvPr/>
        </p:nvSpPr>
        <p:spPr bwMode="auto">
          <a:xfrm>
            <a:off x="280479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12</a:t>
            </a:r>
          </a:p>
        </p:txBody>
      </p:sp>
      <p:sp>
        <p:nvSpPr>
          <p:cNvPr id="69" name="TextBox 68">
            <a:extLst>
              <a:ext uri="{FF2B5EF4-FFF2-40B4-BE49-F238E27FC236}">
                <a16:creationId xmlns:a16="http://schemas.microsoft.com/office/drawing/2014/main" id="{551ECA6E-32A9-4417-835A-3ED36EFFBF07}"/>
              </a:ext>
            </a:extLst>
          </p:cNvPr>
          <p:cNvSpPr txBox="1"/>
          <p:nvPr/>
        </p:nvSpPr>
        <p:spPr bwMode="auto">
          <a:xfrm>
            <a:off x="327486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15</a:t>
            </a:r>
          </a:p>
        </p:txBody>
      </p:sp>
      <p:sp>
        <p:nvSpPr>
          <p:cNvPr id="70" name="TextBox 69">
            <a:extLst>
              <a:ext uri="{FF2B5EF4-FFF2-40B4-BE49-F238E27FC236}">
                <a16:creationId xmlns:a16="http://schemas.microsoft.com/office/drawing/2014/main" id="{F2C4190F-7C3A-4460-890C-BD7547D4FD87}"/>
              </a:ext>
            </a:extLst>
          </p:cNvPr>
          <p:cNvSpPr txBox="1"/>
          <p:nvPr/>
        </p:nvSpPr>
        <p:spPr bwMode="auto">
          <a:xfrm>
            <a:off x="374493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18</a:t>
            </a:r>
          </a:p>
        </p:txBody>
      </p:sp>
      <p:sp>
        <p:nvSpPr>
          <p:cNvPr id="71" name="TextBox 70">
            <a:extLst>
              <a:ext uri="{FF2B5EF4-FFF2-40B4-BE49-F238E27FC236}">
                <a16:creationId xmlns:a16="http://schemas.microsoft.com/office/drawing/2014/main" id="{60F3719A-E190-4000-96D5-83ED151FB41E}"/>
              </a:ext>
            </a:extLst>
          </p:cNvPr>
          <p:cNvSpPr txBox="1"/>
          <p:nvPr/>
        </p:nvSpPr>
        <p:spPr bwMode="auto">
          <a:xfrm>
            <a:off x="421500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21</a:t>
            </a:r>
          </a:p>
        </p:txBody>
      </p:sp>
      <p:sp>
        <p:nvSpPr>
          <p:cNvPr id="72" name="TextBox 71">
            <a:extLst>
              <a:ext uri="{FF2B5EF4-FFF2-40B4-BE49-F238E27FC236}">
                <a16:creationId xmlns:a16="http://schemas.microsoft.com/office/drawing/2014/main" id="{9B079001-4E1B-49FF-8374-80B4736BB2DB}"/>
              </a:ext>
            </a:extLst>
          </p:cNvPr>
          <p:cNvSpPr txBox="1"/>
          <p:nvPr/>
        </p:nvSpPr>
        <p:spPr bwMode="auto">
          <a:xfrm>
            <a:off x="468507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24</a:t>
            </a:r>
          </a:p>
        </p:txBody>
      </p:sp>
      <p:sp>
        <p:nvSpPr>
          <p:cNvPr id="73" name="TextBox 72">
            <a:extLst>
              <a:ext uri="{FF2B5EF4-FFF2-40B4-BE49-F238E27FC236}">
                <a16:creationId xmlns:a16="http://schemas.microsoft.com/office/drawing/2014/main" id="{412BC1CF-FAD3-48D5-B68A-CB465EF43CF2}"/>
              </a:ext>
            </a:extLst>
          </p:cNvPr>
          <p:cNvSpPr txBox="1"/>
          <p:nvPr/>
        </p:nvSpPr>
        <p:spPr bwMode="auto">
          <a:xfrm>
            <a:off x="515514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27</a:t>
            </a:r>
          </a:p>
        </p:txBody>
      </p:sp>
      <p:cxnSp>
        <p:nvCxnSpPr>
          <p:cNvPr id="79" name="Straight Connector 78">
            <a:extLst>
              <a:ext uri="{FF2B5EF4-FFF2-40B4-BE49-F238E27FC236}">
                <a16:creationId xmlns:a16="http://schemas.microsoft.com/office/drawing/2014/main" id="{E133A6AB-974F-4FCD-9A84-9085CDD56E8E}"/>
              </a:ext>
            </a:extLst>
          </p:cNvPr>
          <p:cNvCxnSpPr>
            <a:cxnSpLocks/>
          </p:cNvCxnSpPr>
          <p:nvPr/>
        </p:nvCxnSpPr>
        <p:spPr bwMode="auto">
          <a:xfrm flipH="1">
            <a:off x="6671920" y="3415809"/>
            <a:ext cx="65217"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B09F47B-9459-40D4-9A17-92D8E4D96D22}"/>
              </a:ext>
            </a:extLst>
          </p:cNvPr>
          <p:cNvCxnSpPr>
            <a:cxnSpLocks/>
          </p:cNvCxnSpPr>
          <p:nvPr/>
        </p:nvCxnSpPr>
        <p:spPr bwMode="auto">
          <a:xfrm flipH="1">
            <a:off x="6671920" y="3998449"/>
            <a:ext cx="65217"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B1E55A9-EA4C-413E-BE9B-569E453EF730}"/>
              </a:ext>
            </a:extLst>
          </p:cNvPr>
          <p:cNvCxnSpPr>
            <a:cxnSpLocks/>
          </p:cNvCxnSpPr>
          <p:nvPr/>
        </p:nvCxnSpPr>
        <p:spPr bwMode="auto">
          <a:xfrm flipH="1">
            <a:off x="6671920" y="4590614"/>
            <a:ext cx="65217"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0E7457A-13B9-48B6-B138-BBAF8E419228}"/>
              </a:ext>
            </a:extLst>
          </p:cNvPr>
          <p:cNvCxnSpPr>
            <a:cxnSpLocks/>
          </p:cNvCxnSpPr>
          <p:nvPr/>
        </p:nvCxnSpPr>
        <p:spPr bwMode="auto">
          <a:xfrm flipH="1">
            <a:off x="6671920" y="5182780"/>
            <a:ext cx="65217" cy="0"/>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EED54545-706A-40E9-8B91-DD3C2EA17EBF}"/>
              </a:ext>
            </a:extLst>
          </p:cNvPr>
          <p:cNvSpPr txBox="1"/>
          <p:nvPr/>
        </p:nvSpPr>
        <p:spPr bwMode="auto">
          <a:xfrm>
            <a:off x="6057519" y="3224070"/>
            <a:ext cx="664162"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100</a:t>
            </a:r>
          </a:p>
        </p:txBody>
      </p:sp>
      <p:sp>
        <p:nvSpPr>
          <p:cNvPr id="85" name="TextBox 84">
            <a:extLst>
              <a:ext uri="{FF2B5EF4-FFF2-40B4-BE49-F238E27FC236}">
                <a16:creationId xmlns:a16="http://schemas.microsoft.com/office/drawing/2014/main" id="{3BCA3178-B65C-4A28-8135-F6BCF6D01EBA}"/>
              </a:ext>
            </a:extLst>
          </p:cNvPr>
          <p:cNvSpPr txBox="1"/>
          <p:nvPr/>
        </p:nvSpPr>
        <p:spPr bwMode="auto">
          <a:xfrm>
            <a:off x="6057519" y="3805079"/>
            <a:ext cx="664162"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75</a:t>
            </a:r>
          </a:p>
        </p:txBody>
      </p:sp>
      <p:sp>
        <p:nvSpPr>
          <p:cNvPr id="86" name="TextBox 85">
            <a:extLst>
              <a:ext uri="{FF2B5EF4-FFF2-40B4-BE49-F238E27FC236}">
                <a16:creationId xmlns:a16="http://schemas.microsoft.com/office/drawing/2014/main" id="{5EF6A8F0-302E-4165-A470-F9F0B68CB070}"/>
              </a:ext>
            </a:extLst>
          </p:cNvPr>
          <p:cNvSpPr txBox="1"/>
          <p:nvPr/>
        </p:nvSpPr>
        <p:spPr bwMode="auto">
          <a:xfrm>
            <a:off x="6057519" y="4395615"/>
            <a:ext cx="664162"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50</a:t>
            </a:r>
          </a:p>
        </p:txBody>
      </p:sp>
      <p:sp>
        <p:nvSpPr>
          <p:cNvPr id="87" name="TextBox 86">
            <a:extLst>
              <a:ext uri="{FF2B5EF4-FFF2-40B4-BE49-F238E27FC236}">
                <a16:creationId xmlns:a16="http://schemas.microsoft.com/office/drawing/2014/main" id="{8ACE56FF-2D71-4049-9635-0517EE201A66}"/>
              </a:ext>
            </a:extLst>
          </p:cNvPr>
          <p:cNvSpPr txBox="1"/>
          <p:nvPr/>
        </p:nvSpPr>
        <p:spPr bwMode="auto">
          <a:xfrm>
            <a:off x="6057519" y="4986150"/>
            <a:ext cx="664162"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25</a:t>
            </a:r>
          </a:p>
        </p:txBody>
      </p:sp>
      <p:sp>
        <p:nvSpPr>
          <p:cNvPr id="88" name="TextBox 87">
            <a:extLst>
              <a:ext uri="{FF2B5EF4-FFF2-40B4-BE49-F238E27FC236}">
                <a16:creationId xmlns:a16="http://schemas.microsoft.com/office/drawing/2014/main" id="{0FA9E570-5859-4F4B-94F0-0F7198E42880}"/>
              </a:ext>
            </a:extLst>
          </p:cNvPr>
          <p:cNvSpPr txBox="1"/>
          <p:nvPr/>
        </p:nvSpPr>
        <p:spPr bwMode="auto">
          <a:xfrm>
            <a:off x="6057519" y="5576686"/>
            <a:ext cx="664162"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dirty="0">
                <a:solidFill>
                  <a:srgbClr val="000000"/>
                </a:solidFill>
                <a:latin typeface="Calibri" panose="020F0502020204030204" pitchFamily="34" charset="0"/>
              </a:rPr>
              <a:t>0</a:t>
            </a:r>
          </a:p>
        </p:txBody>
      </p:sp>
      <p:sp>
        <p:nvSpPr>
          <p:cNvPr id="89" name="TextBox 88">
            <a:extLst>
              <a:ext uri="{FF2B5EF4-FFF2-40B4-BE49-F238E27FC236}">
                <a16:creationId xmlns:a16="http://schemas.microsoft.com/office/drawing/2014/main" id="{EF170FB2-8F50-4C82-9BF2-BBB493ACFDF2}"/>
              </a:ext>
            </a:extLst>
          </p:cNvPr>
          <p:cNvSpPr txBox="1"/>
          <p:nvPr/>
        </p:nvSpPr>
        <p:spPr bwMode="auto">
          <a:xfrm rot="16200000">
            <a:off x="4470008" y="4417312"/>
            <a:ext cx="331667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600" b="1" dirty="0">
                <a:solidFill>
                  <a:srgbClr val="000000"/>
                </a:solidFill>
                <a:latin typeface="Calibri" panose="020F0502020204030204" pitchFamily="34" charset="0"/>
              </a:rPr>
              <a:t>Ordinal Scale Distribution (%)</a:t>
            </a:r>
          </a:p>
        </p:txBody>
      </p:sp>
      <p:sp>
        <p:nvSpPr>
          <p:cNvPr id="101" name="TextBox 100">
            <a:extLst>
              <a:ext uri="{FF2B5EF4-FFF2-40B4-BE49-F238E27FC236}">
                <a16:creationId xmlns:a16="http://schemas.microsoft.com/office/drawing/2014/main" id="{A9DC88C5-5255-4BED-9F48-3BA3F05087E8}"/>
              </a:ext>
            </a:extLst>
          </p:cNvPr>
          <p:cNvSpPr txBox="1"/>
          <p:nvPr/>
        </p:nvSpPr>
        <p:spPr bwMode="auto">
          <a:xfrm>
            <a:off x="11296485"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30</a:t>
            </a:r>
          </a:p>
        </p:txBody>
      </p:sp>
      <p:sp>
        <p:nvSpPr>
          <p:cNvPr id="102" name="TextBox 101">
            <a:extLst>
              <a:ext uri="{FF2B5EF4-FFF2-40B4-BE49-F238E27FC236}">
                <a16:creationId xmlns:a16="http://schemas.microsoft.com/office/drawing/2014/main" id="{0223D817-3C3B-4110-ABFE-FF60F2C5CED1}"/>
              </a:ext>
            </a:extLst>
          </p:cNvPr>
          <p:cNvSpPr txBox="1"/>
          <p:nvPr/>
        </p:nvSpPr>
        <p:spPr bwMode="auto">
          <a:xfrm>
            <a:off x="6506960"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0</a:t>
            </a:r>
          </a:p>
        </p:txBody>
      </p:sp>
      <p:sp>
        <p:nvSpPr>
          <p:cNvPr id="103" name="TextBox 102">
            <a:extLst>
              <a:ext uri="{FF2B5EF4-FFF2-40B4-BE49-F238E27FC236}">
                <a16:creationId xmlns:a16="http://schemas.microsoft.com/office/drawing/2014/main" id="{F0801705-806A-414D-9608-5BF5A2E7AA9E}"/>
              </a:ext>
            </a:extLst>
          </p:cNvPr>
          <p:cNvSpPr txBox="1"/>
          <p:nvPr/>
        </p:nvSpPr>
        <p:spPr bwMode="auto">
          <a:xfrm>
            <a:off x="6985912"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3</a:t>
            </a:r>
          </a:p>
        </p:txBody>
      </p:sp>
      <p:sp>
        <p:nvSpPr>
          <p:cNvPr id="104" name="TextBox 103">
            <a:extLst>
              <a:ext uri="{FF2B5EF4-FFF2-40B4-BE49-F238E27FC236}">
                <a16:creationId xmlns:a16="http://schemas.microsoft.com/office/drawing/2014/main" id="{05CB9160-D737-49C0-9F1F-F14A039EF27B}"/>
              </a:ext>
            </a:extLst>
          </p:cNvPr>
          <p:cNvSpPr txBox="1"/>
          <p:nvPr/>
        </p:nvSpPr>
        <p:spPr bwMode="auto">
          <a:xfrm>
            <a:off x="7464864"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6</a:t>
            </a:r>
          </a:p>
        </p:txBody>
      </p:sp>
      <p:sp>
        <p:nvSpPr>
          <p:cNvPr id="105" name="TextBox 104">
            <a:extLst>
              <a:ext uri="{FF2B5EF4-FFF2-40B4-BE49-F238E27FC236}">
                <a16:creationId xmlns:a16="http://schemas.microsoft.com/office/drawing/2014/main" id="{081185E2-AFB1-4FDC-BC51-49663BF2C2E0}"/>
              </a:ext>
            </a:extLst>
          </p:cNvPr>
          <p:cNvSpPr txBox="1"/>
          <p:nvPr/>
        </p:nvSpPr>
        <p:spPr bwMode="auto">
          <a:xfrm>
            <a:off x="7943816"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9</a:t>
            </a:r>
          </a:p>
        </p:txBody>
      </p:sp>
      <p:sp>
        <p:nvSpPr>
          <p:cNvPr id="106" name="TextBox 105">
            <a:extLst>
              <a:ext uri="{FF2B5EF4-FFF2-40B4-BE49-F238E27FC236}">
                <a16:creationId xmlns:a16="http://schemas.microsoft.com/office/drawing/2014/main" id="{0C4EC2AE-326E-4129-93B7-E2EFBCA83113}"/>
              </a:ext>
            </a:extLst>
          </p:cNvPr>
          <p:cNvSpPr txBox="1"/>
          <p:nvPr/>
        </p:nvSpPr>
        <p:spPr bwMode="auto">
          <a:xfrm>
            <a:off x="8422768"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12</a:t>
            </a:r>
          </a:p>
        </p:txBody>
      </p:sp>
      <p:sp>
        <p:nvSpPr>
          <p:cNvPr id="107" name="TextBox 106">
            <a:extLst>
              <a:ext uri="{FF2B5EF4-FFF2-40B4-BE49-F238E27FC236}">
                <a16:creationId xmlns:a16="http://schemas.microsoft.com/office/drawing/2014/main" id="{43699A9C-EF0C-451D-9DEF-4B43C83305B1}"/>
              </a:ext>
            </a:extLst>
          </p:cNvPr>
          <p:cNvSpPr txBox="1"/>
          <p:nvPr/>
        </p:nvSpPr>
        <p:spPr bwMode="auto">
          <a:xfrm>
            <a:off x="8901720"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15</a:t>
            </a:r>
          </a:p>
        </p:txBody>
      </p:sp>
      <p:sp>
        <p:nvSpPr>
          <p:cNvPr id="108" name="TextBox 107">
            <a:extLst>
              <a:ext uri="{FF2B5EF4-FFF2-40B4-BE49-F238E27FC236}">
                <a16:creationId xmlns:a16="http://schemas.microsoft.com/office/drawing/2014/main" id="{1E8F1406-EB6E-465F-98A4-DA6230E0DAF0}"/>
              </a:ext>
            </a:extLst>
          </p:cNvPr>
          <p:cNvSpPr txBox="1"/>
          <p:nvPr/>
        </p:nvSpPr>
        <p:spPr bwMode="auto">
          <a:xfrm>
            <a:off x="9380672"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18</a:t>
            </a:r>
          </a:p>
        </p:txBody>
      </p:sp>
      <p:sp>
        <p:nvSpPr>
          <p:cNvPr id="109" name="TextBox 108">
            <a:extLst>
              <a:ext uri="{FF2B5EF4-FFF2-40B4-BE49-F238E27FC236}">
                <a16:creationId xmlns:a16="http://schemas.microsoft.com/office/drawing/2014/main" id="{31E07FF1-A914-4363-9FC5-E904365EE915}"/>
              </a:ext>
            </a:extLst>
          </p:cNvPr>
          <p:cNvSpPr txBox="1"/>
          <p:nvPr/>
        </p:nvSpPr>
        <p:spPr bwMode="auto">
          <a:xfrm>
            <a:off x="9859625"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21</a:t>
            </a:r>
          </a:p>
        </p:txBody>
      </p:sp>
      <p:sp>
        <p:nvSpPr>
          <p:cNvPr id="110" name="TextBox 109">
            <a:extLst>
              <a:ext uri="{FF2B5EF4-FFF2-40B4-BE49-F238E27FC236}">
                <a16:creationId xmlns:a16="http://schemas.microsoft.com/office/drawing/2014/main" id="{6690E2AC-14A0-4569-8B88-40A4DF1CE64D}"/>
              </a:ext>
            </a:extLst>
          </p:cNvPr>
          <p:cNvSpPr txBox="1"/>
          <p:nvPr/>
        </p:nvSpPr>
        <p:spPr bwMode="auto">
          <a:xfrm>
            <a:off x="10338577"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24</a:t>
            </a:r>
          </a:p>
        </p:txBody>
      </p:sp>
      <p:sp>
        <p:nvSpPr>
          <p:cNvPr id="111" name="TextBox 110">
            <a:extLst>
              <a:ext uri="{FF2B5EF4-FFF2-40B4-BE49-F238E27FC236}">
                <a16:creationId xmlns:a16="http://schemas.microsoft.com/office/drawing/2014/main" id="{63234758-3C50-4D46-A7B2-47D38D2121B4}"/>
              </a:ext>
            </a:extLst>
          </p:cNvPr>
          <p:cNvSpPr txBox="1"/>
          <p:nvPr/>
        </p:nvSpPr>
        <p:spPr bwMode="auto">
          <a:xfrm>
            <a:off x="10817529" y="5752202"/>
            <a:ext cx="504881" cy="3834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27</a:t>
            </a:r>
          </a:p>
        </p:txBody>
      </p:sp>
      <p:sp>
        <p:nvSpPr>
          <p:cNvPr id="113" name="Freeform: Shape 112">
            <a:extLst>
              <a:ext uri="{FF2B5EF4-FFF2-40B4-BE49-F238E27FC236}">
                <a16:creationId xmlns:a16="http://schemas.microsoft.com/office/drawing/2014/main" id="{A995C5E3-4282-4B32-898C-DD80D4E2C575}"/>
              </a:ext>
            </a:extLst>
          </p:cNvPr>
          <p:cNvSpPr/>
          <p:nvPr/>
        </p:nvSpPr>
        <p:spPr bwMode="auto">
          <a:xfrm>
            <a:off x="1152525" y="3505200"/>
            <a:ext cx="4576763" cy="495300"/>
          </a:xfrm>
          <a:custGeom>
            <a:avLst/>
            <a:gdLst>
              <a:gd name="connsiteX0" fmla="*/ 0 w 4576763"/>
              <a:gd name="connsiteY0" fmla="*/ 0 h 495300"/>
              <a:gd name="connsiteX1" fmla="*/ 4576763 w 4576763"/>
              <a:gd name="connsiteY1" fmla="*/ 9525 h 495300"/>
              <a:gd name="connsiteX2" fmla="*/ 4576763 w 4576763"/>
              <a:gd name="connsiteY2" fmla="*/ 495300 h 495300"/>
              <a:gd name="connsiteX3" fmla="*/ 4305300 w 4576763"/>
              <a:gd name="connsiteY3" fmla="*/ 476250 h 495300"/>
              <a:gd name="connsiteX4" fmla="*/ 3814763 w 4576763"/>
              <a:gd name="connsiteY4" fmla="*/ 490538 h 495300"/>
              <a:gd name="connsiteX5" fmla="*/ 3614738 w 4576763"/>
              <a:gd name="connsiteY5" fmla="*/ 490538 h 495300"/>
              <a:gd name="connsiteX6" fmla="*/ 3471863 w 4576763"/>
              <a:gd name="connsiteY6" fmla="*/ 438150 h 495300"/>
              <a:gd name="connsiteX7" fmla="*/ 3128963 w 4576763"/>
              <a:gd name="connsiteY7" fmla="*/ 452438 h 495300"/>
              <a:gd name="connsiteX8" fmla="*/ 3024188 w 4576763"/>
              <a:gd name="connsiteY8" fmla="*/ 414338 h 495300"/>
              <a:gd name="connsiteX9" fmla="*/ 2652713 w 4576763"/>
              <a:gd name="connsiteY9" fmla="*/ 428625 h 495300"/>
              <a:gd name="connsiteX10" fmla="*/ 2528888 w 4576763"/>
              <a:gd name="connsiteY10" fmla="*/ 376238 h 495300"/>
              <a:gd name="connsiteX11" fmla="*/ 1876425 w 4576763"/>
              <a:gd name="connsiteY11" fmla="*/ 390525 h 495300"/>
              <a:gd name="connsiteX12" fmla="*/ 1847850 w 4576763"/>
              <a:gd name="connsiteY12" fmla="*/ 361950 h 495300"/>
              <a:gd name="connsiteX13" fmla="*/ 1795463 w 4576763"/>
              <a:gd name="connsiteY13" fmla="*/ 323850 h 495300"/>
              <a:gd name="connsiteX14" fmla="*/ 1628775 w 4576763"/>
              <a:gd name="connsiteY14" fmla="*/ 285750 h 495300"/>
              <a:gd name="connsiteX15" fmla="*/ 1538288 w 4576763"/>
              <a:gd name="connsiteY15" fmla="*/ 266700 h 495300"/>
              <a:gd name="connsiteX16" fmla="*/ 1462088 w 4576763"/>
              <a:gd name="connsiteY16" fmla="*/ 214313 h 495300"/>
              <a:gd name="connsiteX17" fmla="*/ 1295400 w 4576763"/>
              <a:gd name="connsiteY17" fmla="*/ 176213 h 495300"/>
              <a:gd name="connsiteX18" fmla="*/ 976313 w 4576763"/>
              <a:gd name="connsiteY18" fmla="*/ 166688 h 495300"/>
              <a:gd name="connsiteX19" fmla="*/ 752475 w 4576763"/>
              <a:gd name="connsiteY19" fmla="*/ 176213 h 495300"/>
              <a:gd name="connsiteX20" fmla="*/ 661988 w 4576763"/>
              <a:gd name="connsiteY20" fmla="*/ 95250 h 495300"/>
              <a:gd name="connsiteX21" fmla="*/ 461963 w 4576763"/>
              <a:gd name="connsiteY21" fmla="*/ 109538 h 495300"/>
              <a:gd name="connsiteX22" fmla="*/ 352425 w 4576763"/>
              <a:gd name="connsiteY22" fmla="*/ 33338 h 495300"/>
              <a:gd name="connsiteX23" fmla="*/ 280988 w 4576763"/>
              <a:gd name="connsiteY23" fmla="*/ 19050 h 495300"/>
              <a:gd name="connsiteX24" fmla="*/ 233363 w 4576763"/>
              <a:gd name="connsiteY24" fmla="*/ 4763 h 495300"/>
              <a:gd name="connsiteX25" fmla="*/ 233363 w 4576763"/>
              <a:gd name="connsiteY25" fmla="*/ 4763 h 495300"/>
              <a:gd name="connsiteX26" fmla="*/ 0 w 4576763"/>
              <a:gd name="connsiteY26"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76763" h="495300">
                <a:moveTo>
                  <a:pt x="0" y="0"/>
                </a:moveTo>
                <a:lnTo>
                  <a:pt x="4576763" y="9525"/>
                </a:lnTo>
                <a:lnTo>
                  <a:pt x="4576763" y="495300"/>
                </a:lnTo>
                <a:lnTo>
                  <a:pt x="4305300" y="476250"/>
                </a:lnTo>
                <a:lnTo>
                  <a:pt x="3814763" y="490538"/>
                </a:lnTo>
                <a:lnTo>
                  <a:pt x="3614738" y="490538"/>
                </a:lnTo>
                <a:lnTo>
                  <a:pt x="3471863" y="438150"/>
                </a:lnTo>
                <a:lnTo>
                  <a:pt x="3128963" y="452438"/>
                </a:lnTo>
                <a:lnTo>
                  <a:pt x="3024188" y="414338"/>
                </a:lnTo>
                <a:lnTo>
                  <a:pt x="2652713" y="428625"/>
                </a:lnTo>
                <a:lnTo>
                  <a:pt x="2528888" y="376238"/>
                </a:lnTo>
                <a:lnTo>
                  <a:pt x="1876425" y="390525"/>
                </a:lnTo>
                <a:lnTo>
                  <a:pt x="1847850" y="361950"/>
                </a:lnTo>
                <a:lnTo>
                  <a:pt x="1795463" y="323850"/>
                </a:lnTo>
                <a:lnTo>
                  <a:pt x="1628775" y="285750"/>
                </a:lnTo>
                <a:lnTo>
                  <a:pt x="1538288" y="266700"/>
                </a:lnTo>
                <a:lnTo>
                  <a:pt x="1462088" y="214313"/>
                </a:lnTo>
                <a:lnTo>
                  <a:pt x="1295400" y="176213"/>
                </a:lnTo>
                <a:lnTo>
                  <a:pt x="976313" y="166688"/>
                </a:lnTo>
                <a:lnTo>
                  <a:pt x="752475" y="176213"/>
                </a:lnTo>
                <a:lnTo>
                  <a:pt x="661988" y="95250"/>
                </a:lnTo>
                <a:lnTo>
                  <a:pt x="461963" y="109538"/>
                </a:lnTo>
                <a:lnTo>
                  <a:pt x="352425" y="33338"/>
                </a:lnTo>
                <a:lnTo>
                  <a:pt x="280988" y="19050"/>
                </a:lnTo>
                <a:lnTo>
                  <a:pt x="233363" y="4763"/>
                </a:lnTo>
                <a:lnTo>
                  <a:pt x="233363" y="4763"/>
                </a:lnTo>
                <a:lnTo>
                  <a:pt x="0" y="0"/>
                </a:lnTo>
                <a:close/>
              </a:path>
            </a:pathLst>
          </a:custGeom>
          <a:solidFill>
            <a:schemeClr val="accent6">
              <a:lumMod val="5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19" name="Freeform: Shape 118">
            <a:extLst>
              <a:ext uri="{FF2B5EF4-FFF2-40B4-BE49-F238E27FC236}">
                <a16:creationId xmlns:a16="http://schemas.microsoft.com/office/drawing/2014/main" id="{E6CDC829-4EF3-43F0-A273-38BA8E437D22}"/>
              </a:ext>
            </a:extLst>
          </p:cNvPr>
          <p:cNvSpPr/>
          <p:nvPr/>
        </p:nvSpPr>
        <p:spPr bwMode="auto">
          <a:xfrm>
            <a:off x="1152525" y="4110038"/>
            <a:ext cx="4572000" cy="1681162"/>
          </a:xfrm>
          <a:custGeom>
            <a:avLst/>
            <a:gdLst>
              <a:gd name="connsiteX0" fmla="*/ 0 w 4562475"/>
              <a:gd name="connsiteY0" fmla="*/ 1657350 h 1676400"/>
              <a:gd name="connsiteX1" fmla="*/ 0 w 4562475"/>
              <a:gd name="connsiteY1" fmla="*/ 290512 h 1676400"/>
              <a:gd name="connsiteX2" fmla="*/ 76200 w 4562475"/>
              <a:gd name="connsiteY2" fmla="*/ 252412 h 1676400"/>
              <a:gd name="connsiteX3" fmla="*/ 147638 w 4562475"/>
              <a:gd name="connsiteY3" fmla="*/ 195262 h 1676400"/>
              <a:gd name="connsiteX4" fmla="*/ 295275 w 4562475"/>
              <a:gd name="connsiteY4" fmla="*/ 300037 h 1676400"/>
              <a:gd name="connsiteX5" fmla="*/ 495300 w 4562475"/>
              <a:gd name="connsiteY5" fmla="*/ 309562 h 1676400"/>
              <a:gd name="connsiteX6" fmla="*/ 647700 w 4562475"/>
              <a:gd name="connsiteY6" fmla="*/ 376237 h 1676400"/>
              <a:gd name="connsiteX7" fmla="*/ 781050 w 4562475"/>
              <a:gd name="connsiteY7" fmla="*/ 338137 h 1676400"/>
              <a:gd name="connsiteX8" fmla="*/ 981075 w 4562475"/>
              <a:gd name="connsiteY8" fmla="*/ 319087 h 1676400"/>
              <a:gd name="connsiteX9" fmla="*/ 1071563 w 4562475"/>
              <a:gd name="connsiteY9" fmla="*/ 266700 h 1676400"/>
              <a:gd name="connsiteX10" fmla="*/ 1281113 w 4562475"/>
              <a:gd name="connsiteY10" fmla="*/ 257175 h 1676400"/>
              <a:gd name="connsiteX11" fmla="*/ 1438275 w 4562475"/>
              <a:gd name="connsiteY11" fmla="*/ 219075 h 1676400"/>
              <a:gd name="connsiteX12" fmla="*/ 1476375 w 4562475"/>
              <a:gd name="connsiteY12" fmla="*/ 204787 h 1676400"/>
              <a:gd name="connsiteX13" fmla="*/ 1528763 w 4562475"/>
              <a:gd name="connsiteY13" fmla="*/ 128587 h 1676400"/>
              <a:gd name="connsiteX14" fmla="*/ 1585913 w 4562475"/>
              <a:gd name="connsiteY14" fmla="*/ 123825 h 1676400"/>
              <a:gd name="connsiteX15" fmla="*/ 1714500 w 4562475"/>
              <a:gd name="connsiteY15" fmla="*/ 57150 h 1676400"/>
              <a:gd name="connsiteX16" fmla="*/ 1852613 w 4562475"/>
              <a:gd name="connsiteY16" fmla="*/ 52387 h 1676400"/>
              <a:gd name="connsiteX17" fmla="*/ 1909763 w 4562475"/>
              <a:gd name="connsiteY17" fmla="*/ 38100 h 1676400"/>
              <a:gd name="connsiteX18" fmla="*/ 2005013 w 4562475"/>
              <a:gd name="connsiteY18" fmla="*/ 0 h 1676400"/>
              <a:gd name="connsiteX19" fmla="*/ 2114550 w 4562475"/>
              <a:gd name="connsiteY19" fmla="*/ 0 h 1676400"/>
              <a:gd name="connsiteX20" fmla="*/ 2166938 w 4562475"/>
              <a:gd name="connsiteY20" fmla="*/ 33337 h 1676400"/>
              <a:gd name="connsiteX21" fmla="*/ 2576513 w 4562475"/>
              <a:gd name="connsiteY21" fmla="*/ 33337 h 1676400"/>
              <a:gd name="connsiteX22" fmla="*/ 2647950 w 4562475"/>
              <a:gd name="connsiteY22" fmla="*/ 95250 h 1676400"/>
              <a:gd name="connsiteX23" fmla="*/ 2905125 w 4562475"/>
              <a:gd name="connsiteY23" fmla="*/ 90487 h 1676400"/>
              <a:gd name="connsiteX24" fmla="*/ 2952750 w 4562475"/>
              <a:gd name="connsiteY24" fmla="*/ 61912 h 1676400"/>
              <a:gd name="connsiteX25" fmla="*/ 3338513 w 4562475"/>
              <a:gd name="connsiteY25" fmla="*/ 57150 h 1676400"/>
              <a:gd name="connsiteX26" fmla="*/ 3448050 w 4562475"/>
              <a:gd name="connsiteY26" fmla="*/ 28575 h 1676400"/>
              <a:gd name="connsiteX27" fmla="*/ 3752850 w 4562475"/>
              <a:gd name="connsiteY27" fmla="*/ 95250 h 1676400"/>
              <a:gd name="connsiteX28" fmla="*/ 3929063 w 4562475"/>
              <a:gd name="connsiteY28" fmla="*/ 42862 h 1676400"/>
              <a:gd name="connsiteX29" fmla="*/ 4062413 w 4562475"/>
              <a:gd name="connsiteY29" fmla="*/ 90487 h 1676400"/>
              <a:gd name="connsiteX30" fmla="*/ 4286250 w 4562475"/>
              <a:gd name="connsiteY30" fmla="*/ 42862 h 1676400"/>
              <a:gd name="connsiteX31" fmla="*/ 4395788 w 4562475"/>
              <a:gd name="connsiteY31" fmla="*/ 14287 h 1676400"/>
              <a:gd name="connsiteX32" fmla="*/ 4562475 w 4562475"/>
              <a:gd name="connsiteY32" fmla="*/ 14287 h 1676400"/>
              <a:gd name="connsiteX33" fmla="*/ 4562475 w 4562475"/>
              <a:gd name="connsiteY33" fmla="*/ 71437 h 1676400"/>
              <a:gd name="connsiteX34" fmla="*/ 4195763 w 4562475"/>
              <a:gd name="connsiteY34" fmla="*/ 147637 h 1676400"/>
              <a:gd name="connsiteX35" fmla="*/ 3786188 w 4562475"/>
              <a:gd name="connsiteY35" fmla="*/ 138112 h 1676400"/>
              <a:gd name="connsiteX36" fmla="*/ 3086100 w 4562475"/>
              <a:gd name="connsiteY36" fmla="*/ 176212 h 1676400"/>
              <a:gd name="connsiteX37" fmla="*/ 2619375 w 4562475"/>
              <a:gd name="connsiteY37" fmla="*/ 276225 h 1676400"/>
              <a:gd name="connsiteX38" fmla="*/ 2076450 w 4562475"/>
              <a:gd name="connsiteY38" fmla="*/ 433387 h 1676400"/>
              <a:gd name="connsiteX39" fmla="*/ 1400175 w 4562475"/>
              <a:gd name="connsiteY39" fmla="*/ 642937 h 1676400"/>
              <a:gd name="connsiteX40" fmla="*/ 971550 w 4562475"/>
              <a:gd name="connsiteY40" fmla="*/ 857250 h 1676400"/>
              <a:gd name="connsiteX41" fmla="*/ 719138 w 4562475"/>
              <a:gd name="connsiteY41" fmla="*/ 1209675 h 1676400"/>
              <a:gd name="connsiteX42" fmla="*/ 528638 w 4562475"/>
              <a:gd name="connsiteY42" fmla="*/ 1543050 h 1676400"/>
              <a:gd name="connsiteX43" fmla="*/ 319088 w 4562475"/>
              <a:gd name="connsiteY43" fmla="*/ 1633537 h 1676400"/>
              <a:gd name="connsiteX44" fmla="*/ 261938 w 4562475"/>
              <a:gd name="connsiteY44" fmla="*/ 1676400 h 1676400"/>
              <a:gd name="connsiteX45" fmla="*/ 0 w 4562475"/>
              <a:gd name="connsiteY45" fmla="*/ 1657350 h 1676400"/>
              <a:gd name="connsiteX0" fmla="*/ 0 w 4572000"/>
              <a:gd name="connsiteY0" fmla="*/ 1681162 h 1681162"/>
              <a:gd name="connsiteX1" fmla="*/ 9525 w 4572000"/>
              <a:gd name="connsiteY1" fmla="*/ 290512 h 1681162"/>
              <a:gd name="connsiteX2" fmla="*/ 85725 w 4572000"/>
              <a:gd name="connsiteY2" fmla="*/ 252412 h 1681162"/>
              <a:gd name="connsiteX3" fmla="*/ 157163 w 4572000"/>
              <a:gd name="connsiteY3" fmla="*/ 195262 h 1681162"/>
              <a:gd name="connsiteX4" fmla="*/ 304800 w 4572000"/>
              <a:gd name="connsiteY4" fmla="*/ 300037 h 1681162"/>
              <a:gd name="connsiteX5" fmla="*/ 504825 w 4572000"/>
              <a:gd name="connsiteY5" fmla="*/ 309562 h 1681162"/>
              <a:gd name="connsiteX6" fmla="*/ 657225 w 4572000"/>
              <a:gd name="connsiteY6" fmla="*/ 376237 h 1681162"/>
              <a:gd name="connsiteX7" fmla="*/ 790575 w 4572000"/>
              <a:gd name="connsiteY7" fmla="*/ 338137 h 1681162"/>
              <a:gd name="connsiteX8" fmla="*/ 990600 w 4572000"/>
              <a:gd name="connsiteY8" fmla="*/ 319087 h 1681162"/>
              <a:gd name="connsiteX9" fmla="*/ 1081088 w 4572000"/>
              <a:gd name="connsiteY9" fmla="*/ 266700 h 1681162"/>
              <a:gd name="connsiteX10" fmla="*/ 1290638 w 4572000"/>
              <a:gd name="connsiteY10" fmla="*/ 257175 h 1681162"/>
              <a:gd name="connsiteX11" fmla="*/ 1447800 w 4572000"/>
              <a:gd name="connsiteY11" fmla="*/ 219075 h 1681162"/>
              <a:gd name="connsiteX12" fmla="*/ 1485900 w 4572000"/>
              <a:gd name="connsiteY12" fmla="*/ 204787 h 1681162"/>
              <a:gd name="connsiteX13" fmla="*/ 1538288 w 4572000"/>
              <a:gd name="connsiteY13" fmla="*/ 128587 h 1681162"/>
              <a:gd name="connsiteX14" fmla="*/ 1595438 w 4572000"/>
              <a:gd name="connsiteY14" fmla="*/ 123825 h 1681162"/>
              <a:gd name="connsiteX15" fmla="*/ 1724025 w 4572000"/>
              <a:gd name="connsiteY15" fmla="*/ 57150 h 1681162"/>
              <a:gd name="connsiteX16" fmla="*/ 1862138 w 4572000"/>
              <a:gd name="connsiteY16" fmla="*/ 52387 h 1681162"/>
              <a:gd name="connsiteX17" fmla="*/ 1919288 w 4572000"/>
              <a:gd name="connsiteY17" fmla="*/ 38100 h 1681162"/>
              <a:gd name="connsiteX18" fmla="*/ 2014538 w 4572000"/>
              <a:gd name="connsiteY18" fmla="*/ 0 h 1681162"/>
              <a:gd name="connsiteX19" fmla="*/ 2124075 w 4572000"/>
              <a:gd name="connsiteY19" fmla="*/ 0 h 1681162"/>
              <a:gd name="connsiteX20" fmla="*/ 2176463 w 4572000"/>
              <a:gd name="connsiteY20" fmla="*/ 33337 h 1681162"/>
              <a:gd name="connsiteX21" fmla="*/ 2586038 w 4572000"/>
              <a:gd name="connsiteY21" fmla="*/ 33337 h 1681162"/>
              <a:gd name="connsiteX22" fmla="*/ 2657475 w 4572000"/>
              <a:gd name="connsiteY22" fmla="*/ 95250 h 1681162"/>
              <a:gd name="connsiteX23" fmla="*/ 2914650 w 4572000"/>
              <a:gd name="connsiteY23" fmla="*/ 90487 h 1681162"/>
              <a:gd name="connsiteX24" fmla="*/ 2962275 w 4572000"/>
              <a:gd name="connsiteY24" fmla="*/ 61912 h 1681162"/>
              <a:gd name="connsiteX25" fmla="*/ 3348038 w 4572000"/>
              <a:gd name="connsiteY25" fmla="*/ 57150 h 1681162"/>
              <a:gd name="connsiteX26" fmla="*/ 3457575 w 4572000"/>
              <a:gd name="connsiteY26" fmla="*/ 28575 h 1681162"/>
              <a:gd name="connsiteX27" fmla="*/ 3762375 w 4572000"/>
              <a:gd name="connsiteY27" fmla="*/ 95250 h 1681162"/>
              <a:gd name="connsiteX28" fmla="*/ 3938588 w 4572000"/>
              <a:gd name="connsiteY28" fmla="*/ 42862 h 1681162"/>
              <a:gd name="connsiteX29" fmla="*/ 4071938 w 4572000"/>
              <a:gd name="connsiteY29" fmla="*/ 90487 h 1681162"/>
              <a:gd name="connsiteX30" fmla="*/ 4295775 w 4572000"/>
              <a:gd name="connsiteY30" fmla="*/ 42862 h 1681162"/>
              <a:gd name="connsiteX31" fmla="*/ 4405313 w 4572000"/>
              <a:gd name="connsiteY31" fmla="*/ 14287 h 1681162"/>
              <a:gd name="connsiteX32" fmla="*/ 4572000 w 4572000"/>
              <a:gd name="connsiteY32" fmla="*/ 14287 h 1681162"/>
              <a:gd name="connsiteX33" fmla="*/ 4572000 w 4572000"/>
              <a:gd name="connsiteY33" fmla="*/ 71437 h 1681162"/>
              <a:gd name="connsiteX34" fmla="*/ 4205288 w 4572000"/>
              <a:gd name="connsiteY34" fmla="*/ 147637 h 1681162"/>
              <a:gd name="connsiteX35" fmla="*/ 3795713 w 4572000"/>
              <a:gd name="connsiteY35" fmla="*/ 138112 h 1681162"/>
              <a:gd name="connsiteX36" fmla="*/ 3095625 w 4572000"/>
              <a:gd name="connsiteY36" fmla="*/ 176212 h 1681162"/>
              <a:gd name="connsiteX37" fmla="*/ 2628900 w 4572000"/>
              <a:gd name="connsiteY37" fmla="*/ 276225 h 1681162"/>
              <a:gd name="connsiteX38" fmla="*/ 2085975 w 4572000"/>
              <a:gd name="connsiteY38" fmla="*/ 433387 h 1681162"/>
              <a:gd name="connsiteX39" fmla="*/ 1409700 w 4572000"/>
              <a:gd name="connsiteY39" fmla="*/ 642937 h 1681162"/>
              <a:gd name="connsiteX40" fmla="*/ 981075 w 4572000"/>
              <a:gd name="connsiteY40" fmla="*/ 857250 h 1681162"/>
              <a:gd name="connsiteX41" fmla="*/ 728663 w 4572000"/>
              <a:gd name="connsiteY41" fmla="*/ 1209675 h 1681162"/>
              <a:gd name="connsiteX42" fmla="*/ 538163 w 4572000"/>
              <a:gd name="connsiteY42" fmla="*/ 1543050 h 1681162"/>
              <a:gd name="connsiteX43" fmla="*/ 328613 w 4572000"/>
              <a:gd name="connsiteY43" fmla="*/ 1633537 h 1681162"/>
              <a:gd name="connsiteX44" fmla="*/ 271463 w 4572000"/>
              <a:gd name="connsiteY44" fmla="*/ 1676400 h 1681162"/>
              <a:gd name="connsiteX45" fmla="*/ 0 w 4572000"/>
              <a:gd name="connsiteY45" fmla="*/ 1681162 h 1681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572000" h="1681162">
                <a:moveTo>
                  <a:pt x="0" y="1681162"/>
                </a:moveTo>
                <a:lnTo>
                  <a:pt x="9525" y="290512"/>
                </a:lnTo>
                <a:lnTo>
                  <a:pt x="85725" y="252412"/>
                </a:lnTo>
                <a:lnTo>
                  <a:pt x="157163" y="195262"/>
                </a:lnTo>
                <a:lnTo>
                  <a:pt x="304800" y="300037"/>
                </a:lnTo>
                <a:lnTo>
                  <a:pt x="504825" y="309562"/>
                </a:lnTo>
                <a:lnTo>
                  <a:pt x="657225" y="376237"/>
                </a:lnTo>
                <a:lnTo>
                  <a:pt x="790575" y="338137"/>
                </a:lnTo>
                <a:lnTo>
                  <a:pt x="990600" y="319087"/>
                </a:lnTo>
                <a:lnTo>
                  <a:pt x="1081088" y="266700"/>
                </a:lnTo>
                <a:lnTo>
                  <a:pt x="1290638" y="257175"/>
                </a:lnTo>
                <a:lnTo>
                  <a:pt x="1447800" y="219075"/>
                </a:lnTo>
                <a:lnTo>
                  <a:pt x="1485900" y="204787"/>
                </a:lnTo>
                <a:lnTo>
                  <a:pt x="1538288" y="128587"/>
                </a:lnTo>
                <a:lnTo>
                  <a:pt x="1595438" y="123825"/>
                </a:lnTo>
                <a:lnTo>
                  <a:pt x="1724025" y="57150"/>
                </a:lnTo>
                <a:lnTo>
                  <a:pt x="1862138" y="52387"/>
                </a:lnTo>
                <a:lnTo>
                  <a:pt x="1919288" y="38100"/>
                </a:lnTo>
                <a:lnTo>
                  <a:pt x="2014538" y="0"/>
                </a:lnTo>
                <a:lnTo>
                  <a:pt x="2124075" y="0"/>
                </a:lnTo>
                <a:lnTo>
                  <a:pt x="2176463" y="33337"/>
                </a:lnTo>
                <a:lnTo>
                  <a:pt x="2586038" y="33337"/>
                </a:lnTo>
                <a:lnTo>
                  <a:pt x="2657475" y="95250"/>
                </a:lnTo>
                <a:lnTo>
                  <a:pt x="2914650" y="90487"/>
                </a:lnTo>
                <a:lnTo>
                  <a:pt x="2962275" y="61912"/>
                </a:lnTo>
                <a:lnTo>
                  <a:pt x="3348038" y="57150"/>
                </a:lnTo>
                <a:lnTo>
                  <a:pt x="3457575" y="28575"/>
                </a:lnTo>
                <a:lnTo>
                  <a:pt x="3762375" y="95250"/>
                </a:lnTo>
                <a:lnTo>
                  <a:pt x="3938588" y="42862"/>
                </a:lnTo>
                <a:lnTo>
                  <a:pt x="4071938" y="90487"/>
                </a:lnTo>
                <a:lnTo>
                  <a:pt x="4295775" y="42862"/>
                </a:lnTo>
                <a:lnTo>
                  <a:pt x="4405313" y="14287"/>
                </a:lnTo>
                <a:lnTo>
                  <a:pt x="4572000" y="14287"/>
                </a:lnTo>
                <a:lnTo>
                  <a:pt x="4572000" y="71437"/>
                </a:lnTo>
                <a:lnTo>
                  <a:pt x="4205288" y="147637"/>
                </a:lnTo>
                <a:lnTo>
                  <a:pt x="3795713" y="138112"/>
                </a:lnTo>
                <a:lnTo>
                  <a:pt x="3095625" y="176212"/>
                </a:lnTo>
                <a:lnTo>
                  <a:pt x="2628900" y="276225"/>
                </a:lnTo>
                <a:lnTo>
                  <a:pt x="2085975" y="433387"/>
                </a:lnTo>
                <a:lnTo>
                  <a:pt x="1409700" y="642937"/>
                </a:lnTo>
                <a:lnTo>
                  <a:pt x="981075" y="857250"/>
                </a:lnTo>
                <a:lnTo>
                  <a:pt x="728663" y="1209675"/>
                </a:lnTo>
                <a:lnTo>
                  <a:pt x="538163" y="1543050"/>
                </a:lnTo>
                <a:lnTo>
                  <a:pt x="328613" y="1633537"/>
                </a:lnTo>
                <a:lnTo>
                  <a:pt x="271463" y="1676400"/>
                </a:lnTo>
                <a:lnTo>
                  <a:pt x="0" y="1681162"/>
                </a:lnTo>
                <a:close/>
              </a:path>
            </a:pathLst>
          </a:custGeom>
          <a:solidFill>
            <a:schemeClr val="accent6">
              <a:lumMod val="60000"/>
              <a:lumOff val="4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14" name="Freeform: Shape 113">
            <a:extLst>
              <a:ext uri="{FF2B5EF4-FFF2-40B4-BE49-F238E27FC236}">
                <a16:creationId xmlns:a16="http://schemas.microsoft.com/office/drawing/2014/main" id="{4EF54AE3-53D2-47C5-96D4-91A0C1C18E95}"/>
              </a:ext>
            </a:extLst>
          </p:cNvPr>
          <p:cNvSpPr/>
          <p:nvPr/>
        </p:nvSpPr>
        <p:spPr bwMode="auto">
          <a:xfrm>
            <a:off x="1318386" y="4167188"/>
            <a:ext cx="4406139" cy="1619250"/>
          </a:xfrm>
          <a:custGeom>
            <a:avLst/>
            <a:gdLst>
              <a:gd name="connsiteX0" fmla="*/ 0 w 4386262"/>
              <a:gd name="connsiteY0" fmla="*/ 1614487 h 1619250"/>
              <a:gd name="connsiteX1" fmla="*/ 71437 w 4386262"/>
              <a:gd name="connsiteY1" fmla="*/ 1543050 h 1619250"/>
              <a:gd name="connsiteX2" fmla="*/ 185737 w 4386262"/>
              <a:gd name="connsiteY2" fmla="*/ 1495425 h 1619250"/>
              <a:gd name="connsiteX3" fmla="*/ 247650 w 4386262"/>
              <a:gd name="connsiteY3" fmla="*/ 1414462 h 1619250"/>
              <a:gd name="connsiteX4" fmla="*/ 323850 w 4386262"/>
              <a:gd name="connsiteY4" fmla="*/ 1395412 h 1619250"/>
              <a:gd name="connsiteX5" fmla="*/ 461962 w 4386262"/>
              <a:gd name="connsiteY5" fmla="*/ 1323975 h 1619250"/>
              <a:gd name="connsiteX6" fmla="*/ 504825 w 4386262"/>
              <a:gd name="connsiteY6" fmla="*/ 1162050 h 1619250"/>
              <a:gd name="connsiteX7" fmla="*/ 576262 w 4386262"/>
              <a:gd name="connsiteY7" fmla="*/ 990600 h 1619250"/>
              <a:gd name="connsiteX8" fmla="*/ 642937 w 4386262"/>
              <a:gd name="connsiteY8" fmla="*/ 962025 h 1619250"/>
              <a:gd name="connsiteX9" fmla="*/ 752475 w 4386262"/>
              <a:gd name="connsiteY9" fmla="*/ 676275 h 1619250"/>
              <a:gd name="connsiteX10" fmla="*/ 823912 w 4386262"/>
              <a:gd name="connsiteY10" fmla="*/ 628650 h 1619250"/>
              <a:gd name="connsiteX11" fmla="*/ 833437 w 4386262"/>
              <a:gd name="connsiteY11" fmla="*/ 600075 h 1619250"/>
              <a:gd name="connsiteX12" fmla="*/ 909637 w 4386262"/>
              <a:gd name="connsiteY12" fmla="*/ 576262 h 1619250"/>
              <a:gd name="connsiteX13" fmla="*/ 1176337 w 4386262"/>
              <a:gd name="connsiteY13" fmla="*/ 533400 h 1619250"/>
              <a:gd name="connsiteX14" fmla="*/ 1414462 w 4386262"/>
              <a:gd name="connsiteY14" fmla="*/ 471487 h 1619250"/>
              <a:gd name="connsiteX15" fmla="*/ 1524000 w 4386262"/>
              <a:gd name="connsiteY15" fmla="*/ 385762 h 1619250"/>
              <a:gd name="connsiteX16" fmla="*/ 1685925 w 4386262"/>
              <a:gd name="connsiteY16" fmla="*/ 352425 h 1619250"/>
              <a:gd name="connsiteX17" fmla="*/ 1743075 w 4386262"/>
              <a:gd name="connsiteY17" fmla="*/ 338137 h 1619250"/>
              <a:gd name="connsiteX18" fmla="*/ 1824037 w 4386262"/>
              <a:gd name="connsiteY18" fmla="*/ 261937 h 1619250"/>
              <a:gd name="connsiteX19" fmla="*/ 1947862 w 4386262"/>
              <a:gd name="connsiteY19" fmla="*/ 219075 h 1619250"/>
              <a:gd name="connsiteX20" fmla="*/ 2043112 w 4386262"/>
              <a:gd name="connsiteY20" fmla="*/ 200025 h 1619250"/>
              <a:gd name="connsiteX21" fmla="*/ 2128837 w 4386262"/>
              <a:gd name="connsiteY21" fmla="*/ 180975 h 1619250"/>
              <a:gd name="connsiteX22" fmla="*/ 2362200 w 4386262"/>
              <a:gd name="connsiteY22" fmla="*/ 171450 h 1619250"/>
              <a:gd name="connsiteX23" fmla="*/ 2538412 w 4386262"/>
              <a:gd name="connsiteY23" fmla="*/ 161925 h 1619250"/>
              <a:gd name="connsiteX24" fmla="*/ 2686050 w 4386262"/>
              <a:gd name="connsiteY24" fmla="*/ 123825 h 1619250"/>
              <a:gd name="connsiteX25" fmla="*/ 2805112 w 4386262"/>
              <a:gd name="connsiteY25" fmla="*/ 66675 h 1619250"/>
              <a:gd name="connsiteX26" fmla="*/ 3381375 w 4386262"/>
              <a:gd name="connsiteY26" fmla="*/ 66675 h 1619250"/>
              <a:gd name="connsiteX27" fmla="*/ 3943350 w 4386262"/>
              <a:gd name="connsiteY27" fmla="*/ 61912 h 1619250"/>
              <a:gd name="connsiteX28" fmla="*/ 4086225 w 4386262"/>
              <a:gd name="connsiteY28" fmla="*/ 33337 h 1619250"/>
              <a:gd name="connsiteX29" fmla="*/ 4210050 w 4386262"/>
              <a:gd name="connsiteY29" fmla="*/ 0 h 1619250"/>
              <a:gd name="connsiteX30" fmla="*/ 4386262 w 4386262"/>
              <a:gd name="connsiteY30" fmla="*/ 0 h 1619250"/>
              <a:gd name="connsiteX31" fmla="*/ 4386262 w 4386262"/>
              <a:gd name="connsiteY31" fmla="*/ 176212 h 1619250"/>
              <a:gd name="connsiteX32" fmla="*/ 2395537 w 4386262"/>
              <a:gd name="connsiteY32" fmla="*/ 428625 h 1619250"/>
              <a:gd name="connsiteX33" fmla="*/ 1085850 w 4386262"/>
              <a:gd name="connsiteY33" fmla="*/ 971550 h 1619250"/>
              <a:gd name="connsiteX34" fmla="*/ 376237 w 4386262"/>
              <a:gd name="connsiteY34" fmla="*/ 1619250 h 1619250"/>
              <a:gd name="connsiteX35" fmla="*/ 0 w 4386262"/>
              <a:gd name="connsiteY35" fmla="*/ 1614487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86262" h="1619250">
                <a:moveTo>
                  <a:pt x="0" y="1614487"/>
                </a:moveTo>
                <a:lnTo>
                  <a:pt x="71437" y="1543050"/>
                </a:lnTo>
                <a:lnTo>
                  <a:pt x="185737" y="1495425"/>
                </a:lnTo>
                <a:lnTo>
                  <a:pt x="247650" y="1414462"/>
                </a:lnTo>
                <a:lnTo>
                  <a:pt x="323850" y="1395412"/>
                </a:lnTo>
                <a:lnTo>
                  <a:pt x="461962" y="1323975"/>
                </a:lnTo>
                <a:lnTo>
                  <a:pt x="504825" y="1162050"/>
                </a:lnTo>
                <a:lnTo>
                  <a:pt x="576262" y="990600"/>
                </a:lnTo>
                <a:lnTo>
                  <a:pt x="642937" y="962025"/>
                </a:lnTo>
                <a:lnTo>
                  <a:pt x="752475" y="676275"/>
                </a:lnTo>
                <a:lnTo>
                  <a:pt x="823912" y="628650"/>
                </a:lnTo>
                <a:lnTo>
                  <a:pt x="833437" y="600075"/>
                </a:lnTo>
                <a:lnTo>
                  <a:pt x="909637" y="576262"/>
                </a:lnTo>
                <a:lnTo>
                  <a:pt x="1176337" y="533400"/>
                </a:lnTo>
                <a:lnTo>
                  <a:pt x="1414462" y="471487"/>
                </a:lnTo>
                <a:lnTo>
                  <a:pt x="1524000" y="385762"/>
                </a:lnTo>
                <a:lnTo>
                  <a:pt x="1685925" y="352425"/>
                </a:lnTo>
                <a:lnTo>
                  <a:pt x="1743075" y="338137"/>
                </a:lnTo>
                <a:lnTo>
                  <a:pt x="1824037" y="261937"/>
                </a:lnTo>
                <a:lnTo>
                  <a:pt x="1947862" y="219075"/>
                </a:lnTo>
                <a:lnTo>
                  <a:pt x="2043112" y="200025"/>
                </a:lnTo>
                <a:lnTo>
                  <a:pt x="2128837" y="180975"/>
                </a:lnTo>
                <a:lnTo>
                  <a:pt x="2362200" y="171450"/>
                </a:lnTo>
                <a:lnTo>
                  <a:pt x="2538412" y="161925"/>
                </a:lnTo>
                <a:lnTo>
                  <a:pt x="2686050" y="123825"/>
                </a:lnTo>
                <a:lnTo>
                  <a:pt x="2805112" y="66675"/>
                </a:lnTo>
                <a:lnTo>
                  <a:pt x="3381375" y="66675"/>
                </a:lnTo>
                <a:lnTo>
                  <a:pt x="3943350" y="61912"/>
                </a:lnTo>
                <a:lnTo>
                  <a:pt x="4086225" y="33337"/>
                </a:lnTo>
                <a:lnTo>
                  <a:pt x="4210050" y="0"/>
                </a:lnTo>
                <a:lnTo>
                  <a:pt x="4386262" y="0"/>
                </a:lnTo>
                <a:lnTo>
                  <a:pt x="4386262" y="176212"/>
                </a:lnTo>
                <a:lnTo>
                  <a:pt x="2395537" y="428625"/>
                </a:lnTo>
                <a:lnTo>
                  <a:pt x="1085850" y="971550"/>
                </a:lnTo>
                <a:lnTo>
                  <a:pt x="376237" y="1619250"/>
                </a:lnTo>
                <a:lnTo>
                  <a:pt x="0" y="1614487"/>
                </a:lnTo>
                <a:close/>
              </a:path>
            </a:pathLst>
          </a:custGeom>
          <a:solidFill>
            <a:schemeClr val="accent6">
              <a:lumMod val="40000"/>
              <a:lumOff val="6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12" name="Freeform: Shape 111">
            <a:extLst>
              <a:ext uri="{FF2B5EF4-FFF2-40B4-BE49-F238E27FC236}">
                <a16:creationId xmlns:a16="http://schemas.microsoft.com/office/drawing/2014/main" id="{6BCA6907-3AB9-4072-8033-BF845DB23838}"/>
              </a:ext>
            </a:extLst>
          </p:cNvPr>
          <p:cNvSpPr/>
          <p:nvPr/>
        </p:nvSpPr>
        <p:spPr bwMode="auto">
          <a:xfrm>
            <a:off x="1162050" y="4262438"/>
            <a:ext cx="4567238" cy="1528762"/>
          </a:xfrm>
          <a:custGeom>
            <a:avLst/>
            <a:gdLst>
              <a:gd name="connsiteX0" fmla="*/ 0 w 4567238"/>
              <a:gd name="connsiteY0" fmla="*/ 1528762 h 1528762"/>
              <a:gd name="connsiteX1" fmla="*/ 4567238 w 4567238"/>
              <a:gd name="connsiteY1" fmla="*/ 1519237 h 1528762"/>
              <a:gd name="connsiteX2" fmla="*/ 4567238 w 4567238"/>
              <a:gd name="connsiteY2" fmla="*/ 57150 h 1528762"/>
              <a:gd name="connsiteX3" fmla="*/ 4424363 w 4567238"/>
              <a:gd name="connsiteY3" fmla="*/ 42862 h 1528762"/>
              <a:gd name="connsiteX4" fmla="*/ 4129088 w 4567238"/>
              <a:gd name="connsiteY4" fmla="*/ 38100 h 1528762"/>
              <a:gd name="connsiteX5" fmla="*/ 3814763 w 4567238"/>
              <a:gd name="connsiteY5" fmla="*/ 4762 h 1528762"/>
              <a:gd name="connsiteX6" fmla="*/ 3343275 w 4567238"/>
              <a:gd name="connsiteY6" fmla="*/ 0 h 1528762"/>
              <a:gd name="connsiteX7" fmla="*/ 3067050 w 4567238"/>
              <a:gd name="connsiteY7" fmla="*/ 61912 h 1528762"/>
              <a:gd name="connsiteX8" fmla="*/ 2781300 w 4567238"/>
              <a:gd name="connsiteY8" fmla="*/ 166687 h 1528762"/>
              <a:gd name="connsiteX9" fmla="*/ 2447925 w 4567238"/>
              <a:gd name="connsiteY9" fmla="*/ 276225 h 1528762"/>
              <a:gd name="connsiteX10" fmla="*/ 2290763 w 4567238"/>
              <a:gd name="connsiteY10" fmla="*/ 314325 h 1528762"/>
              <a:gd name="connsiteX11" fmla="*/ 2109788 w 4567238"/>
              <a:gd name="connsiteY11" fmla="*/ 400050 h 1528762"/>
              <a:gd name="connsiteX12" fmla="*/ 1819275 w 4567238"/>
              <a:gd name="connsiteY12" fmla="*/ 404812 h 1528762"/>
              <a:gd name="connsiteX13" fmla="*/ 1733550 w 4567238"/>
              <a:gd name="connsiteY13" fmla="*/ 438150 h 1528762"/>
              <a:gd name="connsiteX14" fmla="*/ 1500188 w 4567238"/>
              <a:gd name="connsiteY14" fmla="*/ 533400 h 1528762"/>
              <a:gd name="connsiteX15" fmla="*/ 1171575 w 4567238"/>
              <a:gd name="connsiteY15" fmla="*/ 771525 h 1528762"/>
              <a:gd name="connsiteX16" fmla="*/ 1042988 w 4567238"/>
              <a:gd name="connsiteY16" fmla="*/ 876300 h 1528762"/>
              <a:gd name="connsiteX17" fmla="*/ 947738 w 4567238"/>
              <a:gd name="connsiteY17" fmla="*/ 1047750 h 1528762"/>
              <a:gd name="connsiteX18" fmla="*/ 862013 w 4567238"/>
              <a:gd name="connsiteY18" fmla="*/ 1181100 h 1528762"/>
              <a:gd name="connsiteX19" fmla="*/ 738188 w 4567238"/>
              <a:gd name="connsiteY19" fmla="*/ 1343025 h 1528762"/>
              <a:gd name="connsiteX20" fmla="*/ 500063 w 4567238"/>
              <a:gd name="connsiteY20" fmla="*/ 1462087 h 1528762"/>
              <a:gd name="connsiteX21" fmla="*/ 376238 w 4567238"/>
              <a:gd name="connsiteY21" fmla="*/ 1514475 h 1528762"/>
              <a:gd name="connsiteX22" fmla="*/ 0 w 4567238"/>
              <a:gd name="connsiteY22" fmla="*/ 1528762 h 152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67238" h="1528762">
                <a:moveTo>
                  <a:pt x="0" y="1528762"/>
                </a:moveTo>
                <a:lnTo>
                  <a:pt x="4567238" y="1519237"/>
                </a:lnTo>
                <a:lnTo>
                  <a:pt x="4567238" y="57150"/>
                </a:lnTo>
                <a:lnTo>
                  <a:pt x="4424363" y="42862"/>
                </a:lnTo>
                <a:lnTo>
                  <a:pt x="4129088" y="38100"/>
                </a:lnTo>
                <a:lnTo>
                  <a:pt x="3814763" y="4762"/>
                </a:lnTo>
                <a:lnTo>
                  <a:pt x="3343275" y="0"/>
                </a:lnTo>
                <a:lnTo>
                  <a:pt x="3067050" y="61912"/>
                </a:lnTo>
                <a:lnTo>
                  <a:pt x="2781300" y="166687"/>
                </a:lnTo>
                <a:lnTo>
                  <a:pt x="2447925" y="276225"/>
                </a:lnTo>
                <a:lnTo>
                  <a:pt x="2290763" y="314325"/>
                </a:lnTo>
                <a:lnTo>
                  <a:pt x="2109788" y="400050"/>
                </a:lnTo>
                <a:lnTo>
                  <a:pt x="1819275" y="404812"/>
                </a:lnTo>
                <a:lnTo>
                  <a:pt x="1733550" y="438150"/>
                </a:lnTo>
                <a:lnTo>
                  <a:pt x="1500188" y="533400"/>
                </a:lnTo>
                <a:lnTo>
                  <a:pt x="1171575" y="771525"/>
                </a:lnTo>
                <a:lnTo>
                  <a:pt x="1042988" y="876300"/>
                </a:lnTo>
                <a:lnTo>
                  <a:pt x="947738" y="1047750"/>
                </a:lnTo>
                <a:lnTo>
                  <a:pt x="862013" y="1181100"/>
                </a:lnTo>
                <a:lnTo>
                  <a:pt x="738188" y="1343025"/>
                </a:lnTo>
                <a:lnTo>
                  <a:pt x="500063" y="1462087"/>
                </a:lnTo>
                <a:lnTo>
                  <a:pt x="376238" y="1514475"/>
                </a:lnTo>
                <a:lnTo>
                  <a:pt x="0" y="1528762"/>
                </a:lnTo>
                <a:close/>
              </a:path>
            </a:pathLst>
          </a:custGeom>
          <a:solidFill>
            <a:schemeClr val="accent6">
              <a:lumMod val="20000"/>
              <a:lumOff val="8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9B1E490B-DB7C-401E-80C6-BE58626E224D}"/>
              </a:ext>
            </a:extLst>
          </p:cNvPr>
          <p:cNvCxnSpPr/>
          <p:nvPr/>
        </p:nvCxnSpPr>
        <p:spPr bwMode="auto">
          <a:xfrm>
            <a:off x="1158842" y="3509262"/>
            <a:ext cx="0" cy="2281283"/>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2C51A7BC-6CE9-4E28-8385-8EE49C896AF5}"/>
              </a:ext>
            </a:extLst>
          </p:cNvPr>
          <p:cNvSpPr txBox="1"/>
          <p:nvPr/>
        </p:nvSpPr>
        <p:spPr bwMode="auto">
          <a:xfrm>
            <a:off x="1394587" y="5768642"/>
            <a:ext cx="49551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dirty="0">
                <a:solidFill>
                  <a:srgbClr val="000000"/>
                </a:solidFill>
                <a:latin typeface="Calibri" panose="020F0502020204030204" pitchFamily="34" charset="0"/>
              </a:rPr>
              <a:t>3</a:t>
            </a:r>
          </a:p>
        </p:txBody>
      </p:sp>
      <p:cxnSp>
        <p:nvCxnSpPr>
          <p:cNvPr id="16" name="Straight Connector 15">
            <a:extLst>
              <a:ext uri="{FF2B5EF4-FFF2-40B4-BE49-F238E27FC236}">
                <a16:creationId xmlns:a16="http://schemas.microsoft.com/office/drawing/2014/main" id="{CC97D6E4-6866-421D-8880-3B9BA4907939}"/>
              </a:ext>
            </a:extLst>
          </p:cNvPr>
          <p:cNvCxnSpPr>
            <a:cxnSpLocks/>
          </p:cNvCxnSpPr>
          <p:nvPr/>
        </p:nvCxnSpPr>
        <p:spPr bwMode="auto">
          <a:xfrm>
            <a:off x="1149789" y="5790546"/>
            <a:ext cx="4734963" cy="0"/>
          </a:xfrm>
          <a:prstGeom prst="line">
            <a:avLst/>
          </a:prstGeom>
          <a:noFill/>
          <a:ln w="28575" cap="flat" cmpd="sng" algn="ctr">
            <a:solidFill>
              <a:schemeClr val="bg1"/>
            </a:solidFill>
            <a:prstDash val="solid"/>
            <a:round/>
            <a:headEnd type="none" w="med" len="med"/>
            <a:tailEnd type="none" w="med" len="med"/>
          </a:ln>
          <a:effectLst/>
        </p:spPr>
      </p:cxnSp>
      <p:sp>
        <p:nvSpPr>
          <p:cNvPr id="125" name="Freeform: Shape 124">
            <a:extLst>
              <a:ext uri="{FF2B5EF4-FFF2-40B4-BE49-F238E27FC236}">
                <a16:creationId xmlns:a16="http://schemas.microsoft.com/office/drawing/2014/main" id="{82C76A7B-A5AC-4E5B-943C-F2466F02E5B8}"/>
              </a:ext>
            </a:extLst>
          </p:cNvPr>
          <p:cNvSpPr/>
          <p:nvPr/>
        </p:nvSpPr>
        <p:spPr bwMode="auto">
          <a:xfrm>
            <a:off x="6738938" y="3409950"/>
            <a:ext cx="4652962" cy="928688"/>
          </a:xfrm>
          <a:custGeom>
            <a:avLst/>
            <a:gdLst>
              <a:gd name="connsiteX0" fmla="*/ 4762 w 4652962"/>
              <a:gd name="connsiteY0" fmla="*/ 352425 h 928688"/>
              <a:gd name="connsiteX1" fmla="*/ 80962 w 4652962"/>
              <a:gd name="connsiteY1" fmla="*/ 385763 h 928688"/>
              <a:gd name="connsiteX2" fmla="*/ 142875 w 4652962"/>
              <a:gd name="connsiteY2" fmla="*/ 509588 h 928688"/>
              <a:gd name="connsiteX3" fmla="*/ 233362 w 4652962"/>
              <a:gd name="connsiteY3" fmla="*/ 552450 h 928688"/>
              <a:gd name="connsiteX4" fmla="*/ 323850 w 4652962"/>
              <a:gd name="connsiteY4" fmla="*/ 614363 h 928688"/>
              <a:gd name="connsiteX5" fmla="*/ 366712 w 4652962"/>
              <a:gd name="connsiteY5" fmla="*/ 619125 h 928688"/>
              <a:gd name="connsiteX6" fmla="*/ 471487 w 4652962"/>
              <a:gd name="connsiteY6" fmla="*/ 690563 h 928688"/>
              <a:gd name="connsiteX7" fmla="*/ 528637 w 4652962"/>
              <a:gd name="connsiteY7" fmla="*/ 700088 h 928688"/>
              <a:gd name="connsiteX8" fmla="*/ 614362 w 4652962"/>
              <a:gd name="connsiteY8" fmla="*/ 728663 h 928688"/>
              <a:gd name="connsiteX9" fmla="*/ 685800 w 4652962"/>
              <a:gd name="connsiteY9" fmla="*/ 733425 h 928688"/>
              <a:gd name="connsiteX10" fmla="*/ 790575 w 4652962"/>
              <a:gd name="connsiteY10" fmla="*/ 828675 h 928688"/>
              <a:gd name="connsiteX11" fmla="*/ 842962 w 4652962"/>
              <a:gd name="connsiteY11" fmla="*/ 842963 h 928688"/>
              <a:gd name="connsiteX12" fmla="*/ 985837 w 4652962"/>
              <a:gd name="connsiteY12" fmla="*/ 928688 h 928688"/>
              <a:gd name="connsiteX13" fmla="*/ 1162050 w 4652962"/>
              <a:gd name="connsiteY13" fmla="*/ 871538 h 928688"/>
              <a:gd name="connsiteX14" fmla="*/ 1238250 w 4652962"/>
              <a:gd name="connsiteY14" fmla="*/ 900113 h 928688"/>
              <a:gd name="connsiteX15" fmla="*/ 1309687 w 4652962"/>
              <a:gd name="connsiteY15" fmla="*/ 909638 h 928688"/>
              <a:gd name="connsiteX16" fmla="*/ 1423987 w 4652962"/>
              <a:gd name="connsiteY16" fmla="*/ 771525 h 928688"/>
              <a:gd name="connsiteX17" fmla="*/ 1495425 w 4652962"/>
              <a:gd name="connsiteY17" fmla="*/ 752475 h 928688"/>
              <a:gd name="connsiteX18" fmla="*/ 1619250 w 4652962"/>
              <a:gd name="connsiteY18" fmla="*/ 695325 h 928688"/>
              <a:gd name="connsiteX19" fmla="*/ 1676400 w 4652962"/>
              <a:gd name="connsiteY19" fmla="*/ 666750 h 928688"/>
              <a:gd name="connsiteX20" fmla="*/ 1781175 w 4652962"/>
              <a:gd name="connsiteY20" fmla="*/ 623888 h 928688"/>
              <a:gd name="connsiteX21" fmla="*/ 1933575 w 4652962"/>
              <a:gd name="connsiteY21" fmla="*/ 576263 h 928688"/>
              <a:gd name="connsiteX22" fmla="*/ 2081212 w 4652962"/>
              <a:gd name="connsiteY22" fmla="*/ 542925 h 928688"/>
              <a:gd name="connsiteX23" fmla="*/ 2219325 w 4652962"/>
              <a:gd name="connsiteY23" fmla="*/ 514350 h 928688"/>
              <a:gd name="connsiteX24" fmla="*/ 2352675 w 4652962"/>
              <a:gd name="connsiteY24" fmla="*/ 485775 h 928688"/>
              <a:gd name="connsiteX25" fmla="*/ 2414587 w 4652962"/>
              <a:gd name="connsiteY25" fmla="*/ 466725 h 928688"/>
              <a:gd name="connsiteX26" fmla="*/ 2566987 w 4652962"/>
              <a:gd name="connsiteY26" fmla="*/ 504825 h 928688"/>
              <a:gd name="connsiteX27" fmla="*/ 2633662 w 4652962"/>
              <a:gd name="connsiteY27" fmla="*/ 514350 h 928688"/>
              <a:gd name="connsiteX28" fmla="*/ 2714625 w 4652962"/>
              <a:gd name="connsiteY28" fmla="*/ 542925 h 928688"/>
              <a:gd name="connsiteX29" fmla="*/ 2933700 w 4652962"/>
              <a:gd name="connsiteY29" fmla="*/ 538163 h 928688"/>
              <a:gd name="connsiteX30" fmla="*/ 3257550 w 4652962"/>
              <a:gd name="connsiteY30" fmla="*/ 538163 h 928688"/>
              <a:gd name="connsiteX31" fmla="*/ 3409950 w 4652962"/>
              <a:gd name="connsiteY31" fmla="*/ 500063 h 928688"/>
              <a:gd name="connsiteX32" fmla="*/ 3529012 w 4652962"/>
              <a:gd name="connsiteY32" fmla="*/ 547688 h 928688"/>
              <a:gd name="connsiteX33" fmla="*/ 3657600 w 4652962"/>
              <a:gd name="connsiteY33" fmla="*/ 514350 h 928688"/>
              <a:gd name="connsiteX34" fmla="*/ 3943350 w 4652962"/>
              <a:gd name="connsiteY34" fmla="*/ 504825 h 928688"/>
              <a:gd name="connsiteX35" fmla="*/ 4067175 w 4652962"/>
              <a:gd name="connsiteY35" fmla="*/ 485775 h 928688"/>
              <a:gd name="connsiteX36" fmla="*/ 4138612 w 4652962"/>
              <a:gd name="connsiteY36" fmla="*/ 433388 h 928688"/>
              <a:gd name="connsiteX37" fmla="*/ 4348162 w 4652962"/>
              <a:gd name="connsiteY37" fmla="*/ 390525 h 928688"/>
              <a:gd name="connsiteX38" fmla="*/ 4462462 w 4652962"/>
              <a:gd name="connsiteY38" fmla="*/ 357188 h 928688"/>
              <a:gd name="connsiteX39" fmla="*/ 4652962 w 4652962"/>
              <a:gd name="connsiteY39" fmla="*/ 357188 h 928688"/>
              <a:gd name="connsiteX40" fmla="*/ 4652962 w 4652962"/>
              <a:gd name="connsiteY40" fmla="*/ 180975 h 928688"/>
              <a:gd name="connsiteX41" fmla="*/ 3419475 w 4652962"/>
              <a:gd name="connsiteY41" fmla="*/ 166688 h 928688"/>
              <a:gd name="connsiteX42" fmla="*/ 2876550 w 4652962"/>
              <a:gd name="connsiteY42" fmla="*/ 95250 h 928688"/>
              <a:gd name="connsiteX43" fmla="*/ 2552700 w 4652962"/>
              <a:gd name="connsiteY43" fmla="*/ 52388 h 928688"/>
              <a:gd name="connsiteX44" fmla="*/ 2286000 w 4652962"/>
              <a:gd name="connsiteY44" fmla="*/ 19050 h 928688"/>
              <a:gd name="connsiteX45" fmla="*/ 1985962 w 4652962"/>
              <a:gd name="connsiteY45" fmla="*/ 14288 h 928688"/>
              <a:gd name="connsiteX46" fmla="*/ 1728787 w 4652962"/>
              <a:gd name="connsiteY46" fmla="*/ 14288 h 928688"/>
              <a:gd name="connsiteX47" fmla="*/ 1566862 w 4652962"/>
              <a:gd name="connsiteY47" fmla="*/ 0 h 928688"/>
              <a:gd name="connsiteX48" fmla="*/ 0 w 4652962"/>
              <a:gd name="connsiteY48" fmla="*/ 0 h 928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652962" h="928688">
                <a:moveTo>
                  <a:pt x="4762" y="352425"/>
                </a:moveTo>
                <a:lnTo>
                  <a:pt x="80962" y="385763"/>
                </a:lnTo>
                <a:lnTo>
                  <a:pt x="142875" y="509588"/>
                </a:lnTo>
                <a:lnTo>
                  <a:pt x="233362" y="552450"/>
                </a:lnTo>
                <a:lnTo>
                  <a:pt x="323850" y="614363"/>
                </a:lnTo>
                <a:lnTo>
                  <a:pt x="366712" y="619125"/>
                </a:lnTo>
                <a:lnTo>
                  <a:pt x="471487" y="690563"/>
                </a:lnTo>
                <a:lnTo>
                  <a:pt x="528637" y="700088"/>
                </a:lnTo>
                <a:lnTo>
                  <a:pt x="614362" y="728663"/>
                </a:lnTo>
                <a:lnTo>
                  <a:pt x="685800" y="733425"/>
                </a:lnTo>
                <a:lnTo>
                  <a:pt x="790575" y="828675"/>
                </a:lnTo>
                <a:lnTo>
                  <a:pt x="842962" y="842963"/>
                </a:lnTo>
                <a:lnTo>
                  <a:pt x="985837" y="928688"/>
                </a:lnTo>
                <a:lnTo>
                  <a:pt x="1162050" y="871538"/>
                </a:lnTo>
                <a:lnTo>
                  <a:pt x="1238250" y="900113"/>
                </a:lnTo>
                <a:lnTo>
                  <a:pt x="1309687" y="909638"/>
                </a:lnTo>
                <a:lnTo>
                  <a:pt x="1423987" y="771525"/>
                </a:lnTo>
                <a:lnTo>
                  <a:pt x="1495425" y="752475"/>
                </a:lnTo>
                <a:lnTo>
                  <a:pt x="1619250" y="695325"/>
                </a:lnTo>
                <a:lnTo>
                  <a:pt x="1676400" y="666750"/>
                </a:lnTo>
                <a:lnTo>
                  <a:pt x="1781175" y="623888"/>
                </a:lnTo>
                <a:lnTo>
                  <a:pt x="1933575" y="576263"/>
                </a:lnTo>
                <a:lnTo>
                  <a:pt x="2081212" y="542925"/>
                </a:lnTo>
                <a:lnTo>
                  <a:pt x="2219325" y="514350"/>
                </a:lnTo>
                <a:lnTo>
                  <a:pt x="2352675" y="485775"/>
                </a:lnTo>
                <a:lnTo>
                  <a:pt x="2414587" y="466725"/>
                </a:lnTo>
                <a:lnTo>
                  <a:pt x="2566987" y="504825"/>
                </a:lnTo>
                <a:lnTo>
                  <a:pt x="2633662" y="514350"/>
                </a:lnTo>
                <a:lnTo>
                  <a:pt x="2714625" y="542925"/>
                </a:lnTo>
                <a:lnTo>
                  <a:pt x="2933700" y="538163"/>
                </a:lnTo>
                <a:lnTo>
                  <a:pt x="3257550" y="538163"/>
                </a:lnTo>
                <a:lnTo>
                  <a:pt x="3409950" y="500063"/>
                </a:lnTo>
                <a:lnTo>
                  <a:pt x="3529012" y="547688"/>
                </a:lnTo>
                <a:lnTo>
                  <a:pt x="3657600" y="514350"/>
                </a:lnTo>
                <a:lnTo>
                  <a:pt x="3943350" y="504825"/>
                </a:lnTo>
                <a:lnTo>
                  <a:pt x="4067175" y="485775"/>
                </a:lnTo>
                <a:lnTo>
                  <a:pt x="4138612" y="433388"/>
                </a:lnTo>
                <a:lnTo>
                  <a:pt x="4348162" y="390525"/>
                </a:lnTo>
                <a:lnTo>
                  <a:pt x="4462462" y="357188"/>
                </a:lnTo>
                <a:lnTo>
                  <a:pt x="4652962" y="357188"/>
                </a:lnTo>
                <a:lnTo>
                  <a:pt x="4652962" y="180975"/>
                </a:lnTo>
                <a:lnTo>
                  <a:pt x="3419475" y="166688"/>
                </a:lnTo>
                <a:lnTo>
                  <a:pt x="2876550" y="95250"/>
                </a:lnTo>
                <a:lnTo>
                  <a:pt x="2552700" y="52388"/>
                </a:lnTo>
                <a:lnTo>
                  <a:pt x="2286000" y="19050"/>
                </a:lnTo>
                <a:lnTo>
                  <a:pt x="1985962" y="14288"/>
                </a:lnTo>
                <a:lnTo>
                  <a:pt x="1728787" y="14288"/>
                </a:lnTo>
                <a:lnTo>
                  <a:pt x="1566862" y="0"/>
                </a:lnTo>
                <a:lnTo>
                  <a:pt x="0" y="0"/>
                </a:lnTo>
              </a:path>
            </a:pathLst>
          </a:custGeom>
          <a:solidFill>
            <a:schemeClr val="accent6">
              <a:lumMod val="75000"/>
            </a:schemeClr>
          </a:solidFill>
          <a:ln w="0">
            <a:noFill/>
            <a:miter lim="800000"/>
            <a:headEnd/>
            <a:tailEnd/>
          </a:ln>
        </p:spPr>
        <p:txBody>
          <a:bodyPr rtlCol="0" anchor="ctr"/>
          <a:lstStyle/>
          <a:p>
            <a:pPr algn="ctr"/>
            <a:endParaRPr lang="en-US" dirty="0">
              <a:solidFill>
                <a:srgbClr val="FFFFFF"/>
              </a:solidFill>
              <a:latin typeface="Arial"/>
            </a:endParaRPr>
          </a:p>
        </p:txBody>
      </p:sp>
      <p:sp>
        <p:nvSpPr>
          <p:cNvPr id="122" name="Freeform: Shape 121">
            <a:extLst>
              <a:ext uri="{FF2B5EF4-FFF2-40B4-BE49-F238E27FC236}">
                <a16:creationId xmlns:a16="http://schemas.microsoft.com/office/drawing/2014/main" id="{9E75A8D1-166B-4DFB-A72C-998DE7473355}"/>
              </a:ext>
            </a:extLst>
          </p:cNvPr>
          <p:cNvSpPr/>
          <p:nvPr/>
        </p:nvSpPr>
        <p:spPr bwMode="auto">
          <a:xfrm>
            <a:off x="6743700" y="3409950"/>
            <a:ext cx="4648200" cy="223838"/>
          </a:xfrm>
          <a:custGeom>
            <a:avLst/>
            <a:gdLst>
              <a:gd name="connsiteX0" fmla="*/ 0 w 4648200"/>
              <a:gd name="connsiteY0" fmla="*/ 0 h 223838"/>
              <a:gd name="connsiteX1" fmla="*/ 4648200 w 4648200"/>
              <a:gd name="connsiteY1" fmla="*/ 0 h 223838"/>
              <a:gd name="connsiteX2" fmla="*/ 4648200 w 4648200"/>
              <a:gd name="connsiteY2" fmla="*/ 223838 h 223838"/>
              <a:gd name="connsiteX3" fmla="*/ 3386138 w 4648200"/>
              <a:gd name="connsiteY3" fmla="*/ 219075 h 223838"/>
              <a:gd name="connsiteX4" fmla="*/ 3228975 w 4648200"/>
              <a:gd name="connsiteY4" fmla="*/ 171450 h 223838"/>
              <a:gd name="connsiteX5" fmla="*/ 2695575 w 4648200"/>
              <a:gd name="connsiteY5" fmla="*/ 176213 h 223838"/>
              <a:gd name="connsiteX6" fmla="*/ 2590800 w 4648200"/>
              <a:gd name="connsiteY6" fmla="*/ 104775 h 223838"/>
              <a:gd name="connsiteX7" fmla="*/ 2466975 w 4648200"/>
              <a:gd name="connsiteY7" fmla="*/ 80963 h 223838"/>
              <a:gd name="connsiteX8" fmla="*/ 2376488 w 4648200"/>
              <a:gd name="connsiteY8" fmla="*/ 57150 h 223838"/>
              <a:gd name="connsiteX9" fmla="*/ 1905000 w 4648200"/>
              <a:gd name="connsiteY9" fmla="*/ 71438 h 223838"/>
              <a:gd name="connsiteX10" fmla="*/ 1814513 w 4648200"/>
              <a:gd name="connsiteY10" fmla="*/ 33338 h 223838"/>
              <a:gd name="connsiteX11" fmla="*/ 1271588 w 4648200"/>
              <a:gd name="connsiteY11" fmla="*/ 47625 h 223838"/>
              <a:gd name="connsiteX12" fmla="*/ 1200150 w 4648200"/>
              <a:gd name="connsiteY12" fmla="*/ 4763 h 223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48200" h="223838">
                <a:moveTo>
                  <a:pt x="0" y="0"/>
                </a:moveTo>
                <a:lnTo>
                  <a:pt x="4648200" y="0"/>
                </a:lnTo>
                <a:lnTo>
                  <a:pt x="4648200" y="223838"/>
                </a:lnTo>
                <a:lnTo>
                  <a:pt x="3386138" y="219075"/>
                </a:lnTo>
                <a:lnTo>
                  <a:pt x="3228975" y="171450"/>
                </a:lnTo>
                <a:lnTo>
                  <a:pt x="2695575" y="176213"/>
                </a:lnTo>
                <a:lnTo>
                  <a:pt x="2590800" y="104775"/>
                </a:lnTo>
                <a:lnTo>
                  <a:pt x="2466975" y="80963"/>
                </a:lnTo>
                <a:lnTo>
                  <a:pt x="2376488" y="57150"/>
                </a:lnTo>
                <a:lnTo>
                  <a:pt x="1905000" y="71438"/>
                </a:lnTo>
                <a:lnTo>
                  <a:pt x="1814513" y="33338"/>
                </a:lnTo>
                <a:lnTo>
                  <a:pt x="1271588" y="47625"/>
                </a:lnTo>
                <a:lnTo>
                  <a:pt x="1200150" y="4763"/>
                </a:lnTo>
              </a:path>
            </a:pathLst>
          </a:custGeom>
          <a:solidFill>
            <a:schemeClr val="accent6">
              <a:lumMod val="50000"/>
            </a:schemeClr>
          </a:solidFill>
          <a:ln w="0">
            <a:noFill/>
            <a:miter lim="800000"/>
            <a:headEnd/>
            <a:tailEnd/>
          </a:ln>
        </p:spPr>
        <p:txBody>
          <a:bodyPr rtlCol="0" anchor="ctr"/>
          <a:lstStyle/>
          <a:p>
            <a:pPr algn="ctr"/>
            <a:endParaRPr lang="en-US" dirty="0">
              <a:solidFill>
                <a:srgbClr val="FFFFFF"/>
              </a:solidFill>
              <a:latin typeface="Arial"/>
            </a:endParaRPr>
          </a:p>
        </p:txBody>
      </p:sp>
      <p:sp>
        <p:nvSpPr>
          <p:cNvPr id="133" name="Freeform: Shape 132">
            <a:extLst>
              <a:ext uri="{FF2B5EF4-FFF2-40B4-BE49-F238E27FC236}">
                <a16:creationId xmlns:a16="http://schemas.microsoft.com/office/drawing/2014/main" id="{A7AE7DAC-E9C3-42A1-BB84-5A6A15DFED2F}"/>
              </a:ext>
            </a:extLst>
          </p:cNvPr>
          <p:cNvSpPr/>
          <p:nvPr/>
        </p:nvSpPr>
        <p:spPr bwMode="auto">
          <a:xfrm>
            <a:off x="6743700" y="3757612"/>
            <a:ext cx="4648201" cy="2014537"/>
          </a:xfrm>
          <a:custGeom>
            <a:avLst/>
            <a:gdLst>
              <a:gd name="connsiteX0" fmla="*/ 0 w 4643438"/>
              <a:gd name="connsiteY0" fmla="*/ 2005012 h 2005012"/>
              <a:gd name="connsiteX1" fmla="*/ 357188 w 4643438"/>
              <a:gd name="connsiteY1" fmla="*/ 1995487 h 2005012"/>
              <a:gd name="connsiteX2" fmla="*/ 585788 w 4643438"/>
              <a:gd name="connsiteY2" fmla="*/ 1843087 h 2005012"/>
              <a:gd name="connsiteX3" fmla="*/ 1033463 w 4643438"/>
              <a:gd name="connsiteY3" fmla="*/ 1490662 h 2005012"/>
              <a:gd name="connsiteX4" fmla="*/ 1400175 w 4643438"/>
              <a:gd name="connsiteY4" fmla="*/ 1157287 h 2005012"/>
              <a:gd name="connsiteX5" fmla="*/ 1733550 w 4643438"/>
              <a:gd name="connsiteY5" fmla="*/ 985837 h 2005012"/>
              <a:gd name="connsiteX6" fmla="*/ 2228850 w 4643438"/>
              <a:gd name="connsiteY6" fmla="*/ 766762 h 2005012"/>
              <a:gd name="connsiteX7" fmla="*/ 2776538 w 4643438"/>
              <a:gd name="connsiteY7" fmla="*/ 557212 h 2005012"/>
              <a:gd name="connsiteX8" fmla="*/ 3186113 w 4643438"/>
              <a:gd name="connsiteY8" fmla="*/ 409575 h 2005012"/>
              <a:gd name="connsiteX9" fmla="*/ 3624263 w 4643438"/>
              <a:gd name="connsiteY9" fmla="*/ 347662 h 2005012"/>
              <a:gd name="connsiteX10" fmla="*/ 3886200 w 4643438"/>
              <a:gd name="connsiteY10" fmla="*/ 247650 h 2005012"/>
              <a:gd name="connsiteX11" fmla="*/ 4233863 w 4643438"/>
              <a:gd name="connsiteY11" fmla="*/ 219075 h 2005012"/>
              <a:gd name="connsiteX12" fmla="*/ 4643438 w 4643438"/>
              <a:gd name="connsiteY12" fmla="*/ 209550 h 2005012"/>
              <a:gd name="connsiteX13" fmla="*/ 4643438 w 4643438"/>
              <a:gd name="connsiteY13" fmla="*/ 0 h 2005012"/>
              <a:gd name="connsiteX14" fmla="*/ 4524375 w 4643438"/>
              <a:gd name="connsiteY14" fmla="*/ 28575 h 2005012"/>
              <a:gd name="connsiteX15" fmla="*/ 4410075 w 4643438"/>
              <a:gd name="connsiteY15" fmla="*/ 38100 h 2005012"/>
              <a:gd name="connsiteX16" fmla="*/ 4324350 w 4643438"/>
              <a:gd name="connsiteY16" fmla="*/ 71437 h 2005012"/>
              <a:gd name="connsiteX17" fmla="*/ 4224338 w 4643438"/>
              <a:gd name="connsiteY17" fmla="*/ 95250 h 2005012"/>
              <a:gd name="connsiteX18" fmla="*/ 4105275 w 4643438"/>
              <a:gd name="connsiteY18" fmla="*/ 128587 h 2005012"/>
              <a:gd name="connsiteX19" fmla="*/ 4024313 w 4643438"/>
              <a:gd name="connsiteY19" fmla="*/ 180975 h 2005012"/>
              <a:gd name="connsiteX20" fmla="*/ 3962400 w 4643438"/>
              <a:gd name="connsiteY20" fmla="*/ 176212 h 2005012"/>
              <a:gd name="connsiteX21" fmla="*/ 3900488 w 4643438"/>
              <a:gd name="connsiteY21" fmla="*/ 152400 h 2005012"/>
              <a:gd name="connsiteX22" fmla="*/ 3829050 w 4643438"/>
              <a:gd name="connsiteY22" fmla="*/ 157162 h 2005012"/>
              <a:gd name="connsiteX23" fmla="*/ 3709988 w 4643438"/>
              <a:gd name="connsiteY23" fmla="*/ 185737 h 2005012"/>
              <a:gd name="connsiteX24" fmla="*/ 3562350 w 4643438"/>
              <a:gd name="connsiteY24" fmla="*/ 190500 h 2005012"/>
              <a:gd name="connsiteX25" fmla="*/ 3495675 w 4643438"/>
              <a:gd name="connsiteY25" fmla="*/ 180975 h 2005012"/>
              <a:gd name="connsiteX26" fmla="*/ 3400425 w 4643438"/>
              <a:gd name="connsiteY26" fmla="*/ 142875 h 2005012"/>
              <a:gd name="connsiteX27" fmla="*/ 3228975 w 4643438"/>
              <a:gd name="connsiteY27" fmla="*/ 185737 h 2005012"/>
              <a:gd name="connsiteX28" fmla="*/ 3114675 w 4643438"/>
              <a:gd name="connsiteY28" fmla="*/ 190500 h 2005012"/>
              <a:gd name="connsiteX29" fmla="*/ 2881313 w 4643438"/>
              <a:gd name="connsiteY29" fmla="*/ 185737 h 2005012"/>
              <a:gd name="connsiteX30" fmla="*/ 2743200 w 4643438"/>
              <a:gd name="connsiteY30" fmla="*/ 228600 h 2005012"/>
              <a:gd name="connsiteX31" fmla="*/ 2500313 w 4643438"/>
              <a:gd name="connsiteY31" fmla="*/ 228600 h 2005012"/>
              <a:gd name="connsiteX32" fmla="*/ 2424113 w 4643438"/>
              <a:gd name="connsiteY32" fmla="*/ 271462 h 2005012"/>
              <a:gd name="connsiteX33" fmla="*/ 2085975 w 4643438"/>
              <a:gd name="connsiteY33" fmla="*/ 247650 h 2005012"/>
              <a:gd name="connsiteX34" fmla="*/ 1952625 w 4643438"/>
              <a:gd name="connsiteY34" fmla="*/ 323850 h 2005012"/>
              <a:gd name="connsiteX35" fmla="*/ 1790700 w 4643438"/>
              <a:gd name="connsiteY35" fmla="*/ 376237 h 2005012"/>
              <a:gd name="connsiteX36" fmla="*/ 1733550 w 4643438"/>
              <a:gd name="connsiteY36" fmla="*/ 385762 h 2005012"/>
              <a:gd name="connsiteX37" fmla="*/ 1624013 w 4643438"/>
              <a:gd name="connsiteY37" fmla="*/ 561975 h 2005012"/>
              <a:gd name="connsiteX38" fmla="*/ 1390650 w 4643438"/>
              <a:gd name="connsiteY38" fmla="*/ 600075 h 2005012"/>
              <a:gd name="connsiteX39" fmla="*/ 1362075 w 4643438"/>
              <a:gd name="connsiteY39" fmla="*/ 661987 h 2005012"/>
              <a:gd name="connsiteX40" fmla="*/ 1281113 w 4643438"/>
              <a:gd name="connsiteY40" fmla="*/ 709612 h 2005012"/>
              <a:gd name="connsiteX41" fmla="*/ 1109663 w 4643438"/>
              <a:gd name="connsiteY41" fmla="*/ 757237 h 2005012"/>
              <a:gd name="connsiteX42" fmla="*/ 981075 w 4643438"/>
              <a:gd name="connsiteY42" fmla="*/ 833437 h 2005012"/>
              <a:gd name="connsiteX43" fmla="*/ 857250 w 4643438"/>
              <a:gd name="connsiteY43" fmla="*/ 890587 h 2005012"/>
              <a:gd name="connsiteX44" fmla="*/ 595313 w 4643438"/>
              <a:gd name="connsiteY44" fmla="*/ 895350 h 2005012"/>
              <a:gd name="connsiteX45" fmla="*/ 457200 w 4643438"/>
              <a:gd name="connsiteY45" fmla="*/ 933450 h 2005012"/>
              <a:gd name="connsiteX46" fmla="*/ 371475 w 4643438"/>
              <a:gd name="connsiteY46" fmla="*/ 885825 h 2005012"/>
              <a:gd name="connsiteX47" fmla="*/ 314325 w 4643438"/>
              <a:gd name="connsiteY47" fmla="*/ 881062 h 2005012"/>
              <a:gd name="connsiteX48" fmla="*/ 238125 w 4643438"/>
              <a:gd name="connsiteY48" fmla="*/ 719137 h 2005012"/>
              <a:gd name="connsiteX49" fmla="*/ 176213 w 4643438"/>
              <a:gd name="connsiteY49" fmla="*/ 623887 h 2005012"/>
              <a:gd name="connsiteX50" fmla="*/ 133350 w 4643438"/>
              <a:gd name="connsiteY50" fmla="*/ 671512 h 2005012"/>
              <a:gd name="connsiteX51" fmla="*/ 80963 w 4643438"/>
              <a:gd name="connsiteY51" fmla="*/ 819150 h 2005012"/>
              <a:gd name="connsiteX52" fmla="*/ 4763 w 4643438"/>
              <a:gd name="connsiteY52" fmla="*/ 962025 h 2005012"/>
              <a:gd name="connsiteX53" fmla="*/ 0 w 4643438"/>
              <a:gd name="connsiteY53" fmla="*/ 2005012 h 2005012"/>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900488 w 4648201"/>
              <a:gd name="connsiteY21" fmla="*/ 161925 h 2014537"/>
              <a:gd name="connsiteX22" fmla="*/ 3829050 w 4648201"/>
              <a:gd name="connsiteY22" fmla="*/ 166687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900488 w 4648201"/>
              <a:gd name="connsiteY21" fmla="*/ 161925 h 2014537"/>
              <a:gd name="connsiteX22" fmla="*/ 3829050 w 4648201"/>
              <a:gd name="connsiteY22" fmla="*/ 166687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900488 w 4648201"/>
              <a:gd name="connsiteY21" fmla="*/ 161925 h 2014537"/>
              <a:gd name="connsiteX22" fmla="*/ 3833812 w 4648201"/>
              <a:gd name="connsiteY22" fmla="*/ 195262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900488 w 4648201"/>
              <a:gd name="connsiteY21" fmla="*/ 161925 h 2014537"/>
              <a:gd name="connsiteX22" fmla="*/ 3829049 w 4648201"/>
              <a:gd name="connsiteY22" fmla="*/ 161925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890963 w 4648201"/>
              <a:gd name="connsiteY21" fmla="*/ 233363 h 2014537"/>
              <a:gd name="connsiteX22" fmla="*/ 3829049 w 4648201"/>
              <a:gd name="connsiteY22" fmla="*/ 161925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914775 w 4648201"/>
              <a:gd name="connsiteY21" fmla="*/ 185738 h 2014537"/>
              <a:gd name="connsiteX22" fmla="*/ 3829049 w 4648201"/>
              <a:gd name="connsiteY22" fmla="*/ 161925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2400 w 4648201"/>
              <a:gd name="connsiteY20" fmla="*/ 185737 h 2014537"/>
              <a:gd name="connsiteX21" fmla="*/ 3924300 w 4648201"/>
              <a:gd name="connsiteY21" fmla="*/ 166688 h 2014537"/>
              <a:gd name="connsiteX22" fmla="*/ 3829049 w 4648201"/>
              <a:gd name="connsiteY22" fmla="*/ 161925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9049 w 4648201"/>
              <a:gd name="connsiteY22" fmla="*/ 161925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90700 w 4648201"/>
              <a:gd name="connsiteY35" fmla="*/ 385762 h 2014537"/>
              <a:gd name="connsiteX36" fmla="*/ 1733550 w 4648201"/>
              <a:gd name="connsiteY36" fmla="*/ 395287 h 2014537"/>
              <a:gd name="connsiteX37" fmla="*/ 1624013 w 4648201"/>
              <a:gd name="connsiteY37" fmla="*/ 571500 h 2014537"/>
              <a:gd name="connsiteX38" fmla="*/ 1390650 w 4648201"/>
              <a:gd name="connsiteY38" fmla="*/ 609600 h 2014537"/>
              <a:gd name="connsiteX39" fmla="*/ 1362075 w 4648201"/>
              <a:gd name="connsiteY39" fmla="*/ 671512 h 2014537"/>
              <a:gd name="connsiteX40" fmla="*/ 1281113 w 4648201"/>
              <a:gd name="connsiteY40" fmla="*/ 719137 h 2014537"/>
              <a:gd name="connsiteX41" fmla="*/ 1109663 w 4648201"/>
              <a:gd name="connsiteY41" fmla="*/ 766762 h 2014537"/>
              <a:gd name="connsiteX42" fmla="*/ 981075 w 4648201"/>
              <a:gd name="connsiteY42" fmla="*/ 842962 h 2014537"/>
              <a:gd name="connsiteX43" fmla="*/ 857250 w 4648201"/>
              <a:gd name="connsiteY43" fmla="*/ 900112 h 2014537"/>
              <a:gd name="connsiteX44" fmla="*/ 595313 w 4648201"/>
              <a:gd name="connsiteY44" fmla="*/ 904875 h 2014537"/>
              <a:gd name="connsiteX45" fmla="*/ 457200 w 4648201"/>
              <a:gd name="connsiteY45" fmla="*/ 942975 h 2014537"/>
              <a:gd name="connsiteX46" fmla="*/ 371475 w 4648201"/>
              <a:gd name="connsiteY46" fmla="*/ 895350 h 2014537"/>
              <a:gd name="connsiteX47" fmla="*/ 314325 w 4648201"/>
              <a:gd name="connsiteY47" fmla="*/ 890587 h 2014537"/>
              <a:gd name="connsiteX48" fmla="*/ 238125 w 4648201"/>
              <a:gd name="connsiteY48" fmla="*/ 728662 h 2014537"/>
              <a:gd name="connsiteX49" fmla="*/ 176213 w 4648201"/>
              <a:gd name="connsiteY49" fmla="*/ 633412 h 2014537"/>
              <a:gd name="connsiteX50" fmla="*/ 133350 w 4648201"/>
              <a:gd name="connsiteY50" fmla="*/ 681037 h 2014537"/>
              <a:gd name="connsiteX51" fmla="*/ 80963 w 4648201"/>
              <a:gd name="connsiteY51" fmla="*/ 828675 h 2014537"/>
              <a:gd name="connsiteX52" fmla="*/ 4763 w 4648201"/>
              <a:gd name="connsiteY52" fmla="*/ 971550 h 2014537"/>
              <a:gd name="connsiteX53" fmla="*/ 0 w 4648201"/>
              <a:gd name="connsiteY53"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80987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900112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900112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0313 w 4648201"/>
              <a:gd name="connsiteY31" fmla="*/ 238125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33412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80963 w 4648201"/>
              <a:gd name="connsiteY50" fmla="*/ 828675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57200 w 4648201"/>
              <a:gd name="connsiteY44" fmla="*/ 942975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6725 w 4648201"/>
              <a:gd name="connsiteY44" fmla="*/ 938212 h 2014537"/>
              <a:gd name="connsiteX45" fmla="*/ 371475 w 4648201"/>
              <a:gd name="connsiteY45" fmla="*/ 895350 h 2014537"/>
              <a:gd name="connsiteX46" fmla="*/ 314325 w 4648201"/>
              <a:gd name="connsiteY46" fmla="*/ 890587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6725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09663 w 4648201"/>
              <a:gd name="connsiteY40" fmla="*/ 766762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9107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81113 w 4648201"/>
              <a:gd name="connsiteY39" fmla="*/ 719137 h 2014537"/>
              <a:gd name="connsiteX40" fmla="*/ 1114425 w 4648201"/>
              <a:gd name="connsiteY40" fmla="*/ 757237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9107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3550 w 4648201"/>
              <a:gd name="connsiteY35" fmla="*/ 395287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76350 w 4648201"/>
              <a:gd name="connsiteY39" fmla="*/ 711993 h 2014537"/>
              <a:gd name="connsiteX40" fmla="*/ 1114425 w 4648201"/>
              <a:gd name="connsiteY40" fmla="*/ 757237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9107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52625 w 4648201"/>
              <a:gd name="connsiteY34" fmla="*/ 333375 h 2014537"/>
              <a:gd name="connsiteX35" fmla="*/ 1735931 w 4648201"/>
              <a:gd name="connsiteY35" fmla="*/ 388143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76350 w 4648201"/>
              <a:gd name="connsiteY39" fmla="*/ 711993 h 2014537"/>
              <a:gd name="connsiteX40" fmla="*/ 1114425 w 4648201"/>
              <a:gd name="connsiteY40" fmla="*/ 757237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9107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4675 w 4648201"/>
              <a:gd name="connsiteY28" fmla="*/ 200025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47863 w 4648201"/>
              <a:gd name="connsiteY34" fmla="*/ 328612 h 2014537"/>
              <a:gd name="connsiteX35" fmla="*/ 1735931 w 4648201"/>
              <a:gd name="connsiteY35" fmla="*/ 388143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76350 w 4648201"/>
              <a:gd name="connsiteY39" fmla="*/ 711993 h 2014537"/>
              <a:gd name="connsiteX40" fmla="*/ 1114425 w 4648201"/>
              <a:gd name="connsiteY40" fmla="*/ 757237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9107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 name="connsiteX0" fmla="*/ 0 w 4648201"/>
              <a:gd name="connsiteY0" fmla="*/ 2014537 h 2014537"/>
              <a:gd name="connsiteX1" fmla="*/ 357188 w 4648201"/>
              <a:gd name="connsiteY1" fmla="*/ 2005012 h 2014537"/>
              <a:gd name="connsiteX2" fmla="*/ 585788 w 4648201"/>
              <a:gd name="connsiteY2" fmla="*/ 1852612 h 2014537"/>
              <a:gd name="connsiteX3" fmla="*/ 1033463 w 4648201"/>
              <a:gd name="connsiteY3" fmla="*/ 1500187 h 2014537"/>
              <a:gd name="connsiteX4" fmla="*/ 1400175 w 4648201"/>
              <a:gd name="connsiteY4" fmla="*/ 1166812 h 2014537"/>
              <a:gd name="connsiteX5" fmla="*/ 1733550 w 4648201"/>
              <a:gd name="connsiteY5" fmla="*/ 995362 h 2014537"/>
              <a:gd name="connsiteX6" fmla="*/ 2228850 w 4648201"/>
              <a:gd name="connsiteY6" fmla="*/ 776287 h 2014537"/>
              <a:gd name="connsiteX7" fmla="*/ 2776538 w 4648201"/>
              <a:gd name="connsiteY7" fmla="*/ 566737 h 2014537"/>
              <a:gd name="connsiteX8" fmla="*/ 3186113 w 4648201"/>
              <a:gd name="connsiteY8" fmla="*/ 419100 h 2014537"/>
              <a:gd name="connsiteX9" fmla="*/ 3624263 w 4648201"/>
              <a:gd name="connsiteY9" fmla="*/ 357187 h 2014537"/>
              <a:gd name="connsiteX10" fmla="*/ 3886200 w 4648201"/>
              <a:gd name="connsiteY10" fmla="*/ 257175 h 2014537"/>
              <a:gd name="connsiteX11" fmla="*/ 4233863 w 4648201"/>
              <a:gd name="connsiteY11" fmla="*/ 228600 h 2014537"/>
              <a:gd name="connsiteX12" fmla="*/ 4643438 w 4648201"/>
              <a:gd name="connsiteY12" fmla="*/ 219075 h 2014537"/>
              <a:gd name="connsiteX13" fmla="*/ 4648201 w 4648201"/>
              <a:gd name="connsiteY13" fmla="*/ 0 h 2014537"/>
              <a:gd name="connsiteX14" fmla="*/ 4524375 w 4648201"/>
              <a:gd name="connsiteY14" fmla="*/ 38100 h 2014537"/>
              <a:gd name="connsiteX15" fmla="*/ 4410075 w 4648201"/>
              <a:gd name="connsiteY15" fmla="*/ 47625 h 2014537"/>
              <a:gd name="connsiteX16" fmla="*/ 4324350 w 4648201"/>
              <a:gd name="connsiteY16" fmla="*/ 80962 h 2014537"/>
              <a:gd name="connsiteX17" fmla="*/ 4224338 w 4648201"/>
              <a:gd name="connsiteY17" fmla="*/ 104775 h 2014537"/>
              <a:gd name="connsiteX18" fmla="*/ 4105275 w 4648201"/>
              <a:gd name="connsiteY18" fmla="*/ 138112 h 2014537"/>
              <a:gd name="connsiteX19" fmla="*/ 4024313 w 4648201"/>
              <a:gd name="connsiteY19" fmla="*/ 190500 h 2014537"/>
              <a:gd name="connsiteX20" fmla="*/ 3967163 w 4648201"/>
              <a:gd name="connsiteY20" fmla="*/ 178594 h 2014537"/>
              <a:gd name="connsiteX21" fmla="*/ 3924300 w 4648201"/>
              <a:gd name="connsiteY21" fmla="*/ 166688 h 2014537"/>
              <a:gd name="connsiteX22" fmla="*/ 3821906 w 4648201"/>
              <a:gd name="connsiteY22" fmla="*/ 157163 h 2014537"/>
              <a:gd name="connsiteX23" fmla="*/ 3709988 w 4648201"/>
              <a:gd name="connsiteY23" fmla="*/ 195262 h 2014537"/>
              <a:gd name="connsiteX24" fmla="*/ 3562350 w 4648201"/>
              <a:gd name="connsiteY24" fmla="*/ 200025 h 2014537"/>
              <a:gd name="connsiteX25" fmla="*/ 3495675 w 4648201"/>
              <a:gd name="connsiteY25" fmla="*/ 190500 h 2014537"/>
              <a:gd name="connsiteX26" fmla="*/ 3400425 w 4648201"/>
              <a:gd name="connsiteY26" fmla="*/ 152400 h 2014537"/>
              <a:gd name="connsiteX27" fmla="*/ 3228975 w 4648201"/>
              <a:gd name="connsiteY27" fmla="*/ 195262 h 2014537"/>
              <a:gd name="connsiteX28" fmla="*/ 3117056 w 4648201"/>
              <a:gd name="connsiteY28" fmla="*/ 195263 h 2014537"/>
              <a:gd name="connsiteX29" fmla="*/ 2881313 w 4648201"/>
              <a:gd name="connsiteY29" fmla="*/ 195262 h 2014537"/>
              <a:gd name="connsiteX30" fmla="*/ 2743200 w 4648201"/>
              <a:gd name="connsiteY30" fmla="*/ 238125 h 2014537"/>
              <a:gd name="connsiteX31" fmla="*/ 2507456 w 4648201"/>
              <a:gd name="connsiteY31" fmla="*/ 233362 h 2014537"/>
              <a:gd name="connsiteX32" fmla="*/ 2424113 w 4648201"/>
              <a:gd name="connsiteY32" fmla="*/ 276225 h 2014537"/>
              <a:gd name="connsiteX33" fmla="*/ 2085975 w 4648201"/>
              <a:gd name="connsiteY33" fmla="*/ 257175 h 2014537"/>
              <a:gd name="connsiteX34" fmla="*/ 1947863 w 4648201"/>
              <a:gd name="connsiteY34" fmla="*/ 328612 h 2014537"/>
              <a:gd name="connsiteX35" fmla="*/ 1735931 w 4648201"/>
              <a:gd name="connsiteY35" fmla="*/ 388143 h 2014537"/>
              <a:gd name="connsiteX36" fmla="*/ 1624013 w 4648201"/>
              <a:gd name="connsiteY36" fmla="*/ 571500 h 2014537"/>
              <a:gd name="connsiteX37" fmla="*/ 1390650 w 4648201"/>
              <a:gd name="connsiteY37" fmla="*/ 609600 h 2014537"/>
              <a:gd name="connsiteX38" fmla="*/ 1362075 w 4648201"/>
              <a:gd name="connsiteY38" fmla="*/ 671512 h 2014537"/>
              <a:gd name="connsiteX39" fmla="*/ 1276350 w 4648201"/>
              <a:gd name="connsiteY39" fmla="*/ 711993 h 2014537"/>
              <a:gd name="connsiteX40" fmla="*/ 1114425 w 4648201"/>
              <a:gd name="connsiteY40" fmla="*/ 757237 h 2014537"/>
              <a:gd name="connsiteX41" fmla="*/ 981075 w 4648201"/>
              <a:gd name="connsiteY41" fmla="*/ 842962 h 2014537"/>
              <a:gd name="connsiteX42" fmla="*/ 857250 w 4648201"/>
              <a:gd name="connsiteY42" fmla="*/ 885824 h 2014537"/>
              <a:gd name="connsiteX43" fmla="*/ 595313 w 4648201"/>
              <a:gd name="connsiteY43" fmla="*/ 904875 h 2014537"/>
              <a:gd name="connsiteX44" fmla="*/ 469107 w 4648201"/>
              <a:gd name="connsiteY44" fmla="*/ 938212 h 2014537"/>
              <a:gd name="connsiteX45" fmla="*/ 371475 w 4648201"/>
              <a:gd name="connsiteY45" fmla="*/ 895350 h 2014537"/>
              <a:gd name="connsiteX46" fmla="*/ 316706 w 4648201"/>
              <a:gd name="connsiteY46" fmla="*/ 883444 h 2014537"/>
              <a:gd name="connsiteX47" fmla="*/ 238125 w 4648201"/>
              <a:gd name="connsiteY47" fmla="*/ 728662 h 2014537"/>
              <a:gd name="connsiteX48" fmla="*/ 176213 w 4648201"/>
              <a:gd name="connsiteY48" fmla="*/ 623887 h 2014537"/>
              <a:gd name="connsiteX49" fmla="*/ 133350 w 4648201"/>
              <a:gd name="connsiteY49" fmla="*/ 681037 h 2014537"/>
              <a:gd name="connsiteX50" fmla="*/ 76200 w 4648201"/>
              <a:gd name="connsiteY50" fmla="*/ 826294 h 2014537"/>
              <a:gd name="connsiteX51" fmla="*/ 4763 w 4648201"/>
              <a:gd name="connsiteY51" fmla="*/ 971550 h 2014537"/>
              <a:gd name="connsiteX52" fmla="*/ 0 w 4648201"/>
              <a:gd name="connsiteY52" fmla="*/ 2014537 h 201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48201" h="2014537">
                <a:moveTo>
                  <a:pt x="0" y="2014537"/>
                </a:moveTo>
                <a:lnTo>
                  <a:pt x="357188" y="2005012"/>
                </a:lnTo>
                <a:lnTo>
                  <a:pt x="585788" y="1852612"/>
                </a:lnTo>
                <a:lnTo>
                  <a:pt x="1033463" y="1500187"/>
                </a:lnTo>
                <a:lnTo>
                  <a:pt x="1400175" y="1166812"/>
                </a:lnTo>
                <a:lnTo>
                  <a:pt x="1733550" y="995362"/>
                </a:lnTo>
                <a:lnTo>
                  <a:pt x="2228850" y="776287"/>
                </a:lnTo>
                <a:lnTo>
                  <a:pt x="2776538" y="566737"/>
                </a:lnTo>
                <a:lnTo>
                  <a:pt x="3186113" y="419100"/>
                </a:lnTo>
                <a:lnTo>
                  <a:pt x="3624263" y="357187"/>
                </a:lnTo>
                <a:lnTo>
                  <a:pt x="3886200" y="257175"/>
                </a:lnTo>
                <a:lnTo>
                  <a:pt x="4233863" y="228600"/>
                </a:lnTo>
                <a:lnTo>
                  <a:pt x="4643438" y="219075"/>
                </a:lnTo>
                <a:lnTo>
                  <a:pt x="4648201" y="0"/>
                </a:lnTo>
                <a:lnTo>
                  <a:pt x="4524375" y="38100"/>
                </a:lnTo>
                <a:lnTo>
                  <a:pt x="4410075" y="47625"/>
                </a:lnTo>
                <a:lnTo>
                  <a:pt x="4324350" y="80962"/>
                </a:lnTo>
                <a:lnTo>
                  <a:pt x="4224338" y="104775"/>
                </a:lnTo>
                <a:lnTo>
                  <a:pt x="4105275" y="138112"/>
                </a:lnTo>
                <a:lnTo>
                  <a:pt x="4024313" y="190500"/>
                </a:lnTo>
                <a:lnTo>
                  <a:pt x="3967163" y="178594"/>
                </a:lnTo>
                <a:lnTo>
                  <a:pt x="3924300" y="166688"/>
                </a:lnTo>
                <a:lnTo>
                  <a:pt x="3821906" y="157163"/>
                </a:lnTo>
                <a:lnTo>
                  <a:pt x="3709988" y="195262"/>
                </a:lnTo>
                <a:lnTo>
                  <a:pt x="3562350" y="200025"/>
                </a:lnTo>
                <a:lnTo>
                  <a:pt x="3495675" y="190500"/>
                </a:lnTo>
                <a:lnTo>
                  <a:pt x="3400425" y="152400"/>
                </a:lnTo>
                <a:lnTo>
                  <a:pt x="3228975" y="195262"/>
                </a:lnTo>
                <a:lnTo>
                  <a:pt x="3117056" y="195263"/>
                </a:lnTo>
                <a:lnTo>
                  <a:pt x="2881313" y="195262"/>
                </a:lnTo>
                <a:lnTo>
                  <a:pt x="2743200" y="238125"/>
                </a:lnTo>
                <a:lnTo>
                  <a:pt x="2507456" y="233362"/>
                </a:lnTo>
                <a:lnTo>
                  <a:pt x="2424113" y="276225"/>
                </a:lnTo>
                <a:lnTo>
                  <a:pt x="2085975" y="257175"/>
                </a:lnTo>
                <a:lnTo>
                  <a:pt x="1947863" y="328612"/>
                </a:lnTo>
                <a:lnTo>
                  <a:pt x="1735931" y="388143"/>
                </a:lnTo>
                <a:lnTo>
                  <a:pt x="1624013" y="571500"/>
                </a:lnTo>
                <a:lnTo>
                  <a:pt x="1390650" y="609600"/>
                </a:lnTo>
                <a:lnTo>
                  <a:pt x="1362075" y="671512"/>
                </a:lnTo>
                <a:lnTo>
                  <a:pt x="1276350" y="711993"/>
                </a:lnTo>
                <a:lnTo>
                  <a:pt x="1114425" y="757237"/>
                </a:lnTo>
                <a:lnTo>
                  <a:pt x="981075" y="842962"/>
                </a:lnTo>
                <a:lnTo>
                  <a:pt x="857250" y="885824"/>
                </a:lnTo>
                <a:lnTo>
                  <a:pt x="595313" y="904875"/>
                </a:lnTo>
                <a:lnTo>
                  <a:pt x="469107" y="938212"/>
                </a:lnTo>
                <a:lnTo>
                  <a:pt x="371475" y="895350"/>
                </a:lnTo>
                <a:lnTo>
                  <a:pt x="316706" y="883444"/>
                </a:lnTo>
                <a:lnTo>
                  <a:pt x="238125" y="728662"/>
                </a:lnTo>
                <a:cubicBezTo>
                  <a:pt x="217488" y="696912"/>
                  <a:pt x="211138" y="658018"/>
                  <a:pt x="176213" y="623887"/>
                </a:cubicBezTo>
                <a:cubicBezTo>
                  <a:pt x="154781" y="640556"/>
                  <a:pt x="147638" y="661987"/>
                  <a:pt x="133350" y="681037"/>
                </a:cubicBezTo>
                <a:cubicBezTo>
                  <a:pt x="103982" y="730250"/>
                  <a:pt x="93662" y="777081"/>
                  <a:pt x="76200" y="826294"/>
                </a:cubicBezTo>
                <a:lnTo>
                  <a:pt x="4763" y="971550"/>
                </a:lnTo>
                <a:cubicBezTo>
                  <a:pt x="3175" y="1319212"/>
                  <a:pt x="1588" y="1666875"/>
                  <a:pt x="0" y="2014537"/>
                </a:cubicBezTo>
                <a:close/>
              </a:path>
            </a:pathLst>
          </a:custGeom>
          <a:solidFill>
            <a:schemeClr val="accent6">
              <a:lumMod val="60000"/>
              <a:lumOff val="4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26" name="Freeform: Shape 125">
            <a:extLst>
              <a:ext uri="{FF2B5EF4-FFF2-40B4-BE49-F238E27FC236}">
                <a16:creationId xmlns:a16="http://schemas.microsoft.com/office/drawing/2014/main" id="{6F0393EA-3443-4A28-8C89-A53D660988D2}"/>
              </a:ext>
            </a:extLst>
          </p:cNvPr>
          <p:cNvSpPr/>
          <p:nvPr/>
        </p:nvSpPr>
        <p:spPr bwMode="auto">
          <a:xfrm>
            <a:off x="7072313" y="3929061"/>
            <a:ext cx="4319587" cy="1838326"/>
          </a:xfrm>
          <a:custGeom>
            <a:avLst/>
            <a:gdLst>
              <a:gd name="connsiteX0" fmla="*/ 0 w 4310062"/>
              <a:gd name="connsiteY0" fmla="*/ 1814513 h 1824038"/>
              <a:gd name="connsiteX1" fmla="*/ 138112 w 4310062"/>
              <a:gd name="connsiteY1" fmla="*/ 1638300 h 1824038"/>
              <a:gd name="connsiteX2" fmla="*/ 209550 w 4310062"/>
              <a:gd name="connsiteY2" fmla="*/ 1628775 h 1824038"/>
              <a:gd name="connsiteX3" fmla="*/ 285750 w 4310062"/>
              <a:gd name="connsiteY3" fmla="*/ 1533525 h 1824038"/>
              <a:gd name="connsiteX4" fmla="*/ 361950 w 4310062"/>
              <a:gd name="connsiteY4" fmla="*/ 1504950 h 1824038"/>
              <a:gd name="connsiteX5" fmla="*/ 447675 w 4310062"/>
              <a:gd name="connsiteY5" fmla="*/ 1428750 h 1824038"/>
              <a:gd name="connsiteX6" fmla="*/ 533400 w 4310062"/>
              <a:gd name="connsiteY6" fmla="*/ 1381125 h 1824038"/>
              <a:gd name="connsiteX7" fmla="*/ 590550 w 4310062"/>
              <a:gd name="connsiteY7" fmla="*/ 1323975 h 1824038"/>
              <a:gd name="connsiteX8" fmla="*/ 671512 w 4310062"/>
              <a:gd name="connsiteY8" fmla="*/ 1271588 h 1824038"/>
              <a:gd name="connsiteX9" fmla="*/ 766762 w 4310062"/>
              <a:gd name="connsiteY9" fmla="*/ 1166813 h 1824038"/>
              <a:gd name="connsiteX10" fmla="*/ 823912 w 4310062"/>
              <a:gd name="connsiteY10" fmla="*/ 1138238 h 1824038"/>
              <a:gd name="connsiteX11" fmla="*/ 923925 w 4310062"/>
              <a:gd name="connsiteY11" fmla="*/ 985838 h 1824038"/>
              <a:gd name="connsiteX12" fmla="*/ 1085850 w 4310062"/>
              <a:gd name="connsiteY12" fmla="*/ 895350 h 1824038"/>
              <a:gd name="connsiteX13" fmla="*/ 1162050 w 4310062"/>
              <a:gd name="connsiteY13" fmla="*/ 885825 h 1824038"/>
              <a:gd name="connsiteX14" fmla="*/ 1271587 w 4310062"/>
              <a:gd name="connsiteY14" fmla="*/ 776288 h 1824038"/>
              <a:gd name="connsiteX15" fmla="*/ 1462087 w 4310062"/>
              <a:gd name="connsiteY15" fmla="*/ 723900 h 1824038"/>
              <a:gd name="connsiteX16" fmla="*/ 1628775 w 4310062"/>
              <a:gd name="connsiteY16" fmla="*/ 685800 h 1824038"/>
              <a:gd name="connsiteX17" fmla="*/ 1733550 w 4310062"/>
              <a:gd name="connsiteY17" fmla="*/ 561975 h 1824038"/>
              <a:gd name="connsiteX18" fmla="*/ 1862137 w 4310062"/>
              <a:gd name="connsiteY18" fmla="*/ 533400 h 1824038"/>
              <a:gd name="connsiteX19" fmla="*/ 1962150 w 4310062"/>
              <a:gd name="connsiteY19" fmla="*/ 500063 h 1824038"/>
              <a:gd name="connsiteX20" fmla="*/ 2038350 w 4310062"/>
              <a:gd name="connsiteY20" fmla="*/ 457200 h 1824038"/>
              <a:gd name="connsiteX21" fmla="*/ 2133600 w 4310062"/>
              <a:gd name="connsiteY21" fmla="*/ 409575 h 1824038"/>
              <a:gd name="connsiteX22" fmla="*/ 2214562 w 4310062"/>
              <a:gd name="connsiteY22" fmla="*/ 304800 h 1824038"/>
              <a:gd name="connsiteX23" fmla="*/ 2371725 w 4310062"/>
              <a:gd name="connsiteY23" fmla="*/ 319088 h 1824038"/>
              <a:gd name="connsiteX24" fmla="*/ 2538412 w 4310062"/>
              <a:gd name="connsiteY24" fmla="*/ 300038 h 1824038"/>
              <a:gd name="connsiteX25" fmla="*/ 2590800 w 4310062"/>
              <a:gd name="connsiteY25" fmla="*/ 276225 h 1824038"/>
              <a:gd name="connsiteX26" fmla="*/ 2709862 w 4310062"/>
              <a:gd name="connsiteY26" fmla="*/ 180975 h 1824038"/>
              <a:gd name="connsiteX27" fmla="*/ 2895600 w 4310062"/>
              <a:gd name="connsiteY27" fmla="*/ 185738 h 1824038"/>
              <a:gd name="connsiteX28" fmla="*/ 2971800 w 4310062"/>
              <a:gd name="connsiteY28" fmla="*/ 161925 h 1824038"/>
              <a:gd name="connsiteX29" fmla="*/ 3014662 w 4310062"/>
              <a:gd name="connsiteY29" fmla="*/ 123825 h 1824038"/>
              <a:gd name="connsiteX30" fmla="*/ 3124200 w 4310062"/>
              <a:gd name="connsiteY30" fmla="*/ 119063 h 1824038"/>
              <a:gd name="connsiteX31" fmla="*/ 3233737 w 4310062"/>
              <a:gd name="connsiteY31" fmla="*/ 138113 h 1824038"/>
              <a:gd name="connsiteX32" fmla="*/ 3414712 w 4310062"/>
              <a:gd name="connsiteY32" fmla="*/ 85725 h 1824038"/>
              <a:gd name="connsiteX33" fmla="*/ 3514725 w 4310062"/>
              <a:gd name="connsiteY33" fmla="*/ 38100 h 1824038"/>
              <a:gd name="connsiteX34" fmla="*/ 3709987 w 4310062"/>
              <a:gd name="connsiteY34" fmla="*/ 23813 h 1824038"/>
              <a:gd name="connsiteX35" fmla="*/ 3829050 w 4310062"/>
              <a:gd name="connsiteY35" fmla="*/ 0 h 1824038"/>
              <a:gd name="connsiteX36" fmla="*/ 4067175 w 4310062"/>
              <a:gd name="connsiteY36" fmla="*/ 0 h 1824038"/>
              <a:gd name="connsiteX37" fmla="*/ 4186237 w 4310062"/>
              <a:gd name="connsiteY37" fmla="*/ 0 h 1824038"/>
              <a:gd name="connsiteX38" fmla="*/ 4310062 w 4310062"/>
              <a:gd name="connsiteY38" fmla="*/ 0 h 1824038"/>
              <a:gd name="connsiteX39" fmla="*/ 4310062 w 4310062"/>
              <a:gd name="connsiteY39" fmla="*/ 57150 h 1824038"/>
              <a:gd name="connsiteX40" fmla="*/ 2986087 w 4310062"/>
              <a:gd name="connsiteY40" fmla="*/ 476250 h 1824038"/>
              <a:gd name="connsiteX41" fmla="*/ 1414462 w 4310062"/>
              <a:gd name="connsiteY41" fmla="*/ 1295400 h 1824038"/>
              <a:gd name="connsiteX42" fmla="*/ 666750 w 4310062"/>
              <a:gd name="connsiteY42" fmla="*/ 1628775 h 1824038"/>
              <a:gd name="connsiteX43" fmla="*/ 290512 w 4310062"/>
              <a:gd name="connsiteY43" fmla="*/ 1824038 h 1824038"/>
              <a:gd name="connsiteX44" fmla="*/ 0 w 4310062"/>
              <a:gd name="connsiteY44" fmla="*/ 1814513 h 1824038"/>
              <a:gd name="connsiteX0" fmla="*/ 0 w 4319587"/>
              <a:gd name="connsiteY0" fmla="*/ 1838326 h 1847851"/>
              <a:gd name="connsiteX1" fmla="*/ 138112 w 4319587"/>
              <a:gd name="connsiteY1" fmla="*/ 1662113 h 1847851"/>
              <a:gd name="connsiteX2" fmla="*/ 209550 w 4319587"/>
              <a:gd name="connsiteY2" fmla="*/ 1652588 h 1847851"/>
              <a:gd name="connsiteX3" fmla="*/ 285750 w 4319587"/>
              <a:gd name="connsiteY3" fmla="*/ 1557338 h 1847851"/>
              <a:gd name="connsiteX4" fmla="*/ 361950 w 4319587"/>
              <a:gd name="connsiteY4" fmla="*/ 1528763 h 1847851"/>
              <a:gd name="connsiteX5" fmla="*/ 447675 w 4319587"/>
              <a:gd name="connsiteY5" fmla="*/ 1452563 h 1847851"/>
              <a:gd name="connsiteX6" fmla="*/ 533400 w 4319587"/>
              <a:gd name="connsiteY6" fmla="*/ 1404938 h 1847851"/>
              <a:gd name="connsiteX7" fmla="*/ 590550 w 4319587"/>
              <a:gd name="connsiteY7" fmla="*/ 1347788 h 1847851"/>
              <a:gd name="connsiteX8" fmla="*/ 671512 w 4319587"/>
              <a:gd name="connsiteY8" fmla="*/ 1295401 h 1847851"/>
              <a:gd name="connsiteX9" fmla="*/ 766762 w 4319587"/>
              <a:gd name="connsiteY9" fmla="*/ 1190626 h 1847851"/>
              <a:gd name="connsiteX10" fmla="*/ 823912 w 4319587"/>
              <a:gd name="connsiteY10" fmla="*/ 1162051 h 1847851"/>
              <a:gd name="connsiteX11" fmla="*/ 923925 w 4319587"/>
              <a:gd name="connsiteY11" fmla="*/ 1009651 h 1847851"/>
              <a:gd name="connsiteX12" fmla="*/ 1085850 w 4319587"/>
              <a:gd name="connsiteY12" fmla="*/ 919163 h 1847851"/>
              <a:gd name="connsiteX13" fmla="*/ 1162050 w 4319587"/>
              <a:gd name="connsiteY13" fmla="*/ 909638 h 1847851"/>
              <a:gd name="connsiteX14" fmla="*/ 1271587 w 4319587"/>
              <a:gd name="connsiteY14" fmla="*/ 800101 h 1847851"/>
              <a:gd name="connsiteX15" fmla="*/ 1462087 w 4319587"/>
              <a:gd name="connsiteY15" fmla="*/ 747713 h 1847851"/>
              <a:gd name="connsiteX16" fmla="*/ 1628775 w 4319587"/>
              <a:gd name="connsiteY16" fmla="*/ 709613 h 1847851"/>
              <a:gd name="connsiteX17" fmla="*/ 1733550 w 4319587"/>
              <a:gd name="connsiteY17" fmla="*/ 585788 h 1847851"/>
              <a:gd name="connsiteX18" fmla="*/ 1862137 w 4319587"/>
              <a:gd name="connsiteY18" fmla="*/ 557213 h 1847851"/>
              <a:gd name="connsiteX19" fmla="*/ 1962150 w 4319587"/>
              <a:gd name="connsiteY19" fmla="*/ 523876 h 1847851"/>
              <a:gd name="connsiteX20" fmla="*/ 2038350 w 4319587"/>
              <a:gd name="connsiteY20" fmla="*/ 481013 h 1847851"/>
              <a:gd name="connsiteX21" fmla="*/ 2133600 w 4319587"/>
              <a:gd name="connsiteY21" fmla="*/ 433388 h 1847851"/>
              <a:gd name="connsiteX22" fmla="*/ 2214562 w 4319587"/>
              <a:gd name="connsiteY22" fmla="*/ 328613 h 1847851"/>
              <a:gd name="connsiteX23" fmla="*/ 2371725 w 4319587"/>
              <a:gd name="connsiteY23" fmla="*/ 342901 h 1847851"/>
              <a:gd name="connsiteX24" fmla="*/ 2538412 w 4319587"/>
              <a:gd name="connsiteY24" fmla="*/ 323851 h 1847851"/>
              <a:gd name="connsiteX25" fmla="*/ 2590800 w 4319587"/>
              <a:gd name="connsiteY25" fmla="*/ 300038 h 1847851"/>
              <a:gd name="connsiteX26" fmla="*/ 2709862 w 4319587"/>
              <a:gd name="connsiteY26" fmla="*/ 204788 h 1847851"/>
              <a:gd name="connsiteX27" fmla="*/ 2895600 w 4319587"/>
              <a:gd name="connsiteY27" fmla="*/ 209551 h 1847851"/>
              <a:gd name="connsiteX28" fmla="*/ 2971800 w 4319587"/>
              <a:gd name="connsiteY28" fmla="*/ 185738 h 1847851"/>
              <a:gd name="connsiteX29" fmla="*/ 3014662 w 4319587"/>
              <a:gd name="connsiteY29" fmla="*/ 147638 h 1847851"/>
              <a:gd name="connsiteX30" fmla="*/ 3124200 w 4319587"/>
              <a:gd name="connsiteY30" fmla="*/ 142876 h 1847851"/>
              <a:gd name="connsiteX31" fmla="*/ 3233737 w 4319587"/>
              <a:gd name="connsiteY31" fmla="*/ 161926 h 1847851"/>
              <a:gd name="connsiteX32" fmla="*/ 3414712 w 4319587"/>
              <a:gd name="connsiteY32" fmla="*/ 109538 h 1847851"/>
              <a:gd name="connsiteX33" fmla="*/ 3514725 w 4319587"/>
              <a:gd name="connsiteY33" fmla="*/ 61913 h 1847851"/>
              <a:gd name="connsiteX34" fmla="*/ 3709987 w 4319587"/>
              <a:gd name="connsiteY34" fmla="*/ 47626 h 1847851"/>
              <a:gd name="connsiteX35" fmla="*/ 3829050 w 4319587"/>
              <a:gd name="connsiteY35" fmla="*/ 23813 h 1847851"/>
              <a:gd name="connsiteX36" fmla="*/ 4067175 w 4319587"/>
              <a:gd name="connsiteY36" fmla="*/ 23813 h 1847851"/>
              <a:gd name="connsiteX37" fmla="*/ 4186237 w 4319587"/>
              <a:gd name="connsiteY37" fmla="*/ 23813 h 1847851"/>
              <a:gd name="connsiteX38" fmla="*/ 4319587 w 4319587"/>
              <a:gd name="connsiteY38" fmla="*/ 0 h 1847851"/>
              <a:gd name="connsiteX39" fmla="*/ 4310062 w 4319587"/>
              <a:gd name="connsiteY39" fmla="*/ 80963 h 1847851"/>
              <a:gd name="connsiteX40" fmla="*/ 2986087 w 4319587"/>
              <a:gd name="connsiteY40" fmla="*/ 500063 h 1847851"/>
              <a:gd name="connsiteX41" fmla="*/ 1414462 w 4319587"/>
              <a:gd name="connsiteY41" fmla="*/ 1319213 h 1847851"/>
              <a:gd name="connsiteX42" fmla="*/ 666750 w 4319587"/>
              <a:gd name="connsiteY42" fmla="*/ 1652588 h 1847851"/>
              <a:gd name="connsiteX43" fmla="*/ 290512 w 4319587"/>
              <a:gd name="connsiteY43" fmla="*/ 1847851 h 1847851"/>
              <a:gd name="connsiteX44" fmla="*/ 0 w 4319587"/>
              <a:gd name="connsiteY44" fmla="*/ 1838326 h 1847851"/>
              <a:gd name="connsiteX0" fmla="*/ 0 w 4319587"/>
              <a:gd name="connsiteY0" fmla="*/ 1838326 h 1847851"/>
              <a:gd name="connsiteX1" fmla="*/ 138112 w 4319587"/>
              <a:gd name="connsiteY1" fmla="*/ 1662113 h 1847851"/>
              <a:gd name="connsiteX2" fmla="*/ 209550 w 4319587"/>
              <a:gd name="connsiteY2" fmla="*/ 1652588 h 1847851"/>
              <a:gd name="connsiteX3" fmla="*/ 285750 w 4319587"/>
              <a:gd name="connsiteY3" fmla="*/ 1557338 h 1847851"/>
              <a:gd name="connsiteX4" fmla="*/ 361950 w 4319587"/>
              <a:gd name="connsiteY4" fmla="*/ 1528763 h 1847851"/>
              <a:gd name="connsiteX5" fmla="*/ 447675 w 4319587"/>
              <a:gd name="connsiteY5" fmla="*/ 1452563 h 1847851"/>
              <a:gd name="connsiteX6" fmla="*/ 533400 w 4319587"/>
              <a:gd name="connsiteY6" fmla="*/ 1404938 h 1847851"/>
              <a:gd name="connsiteX7" fmla="*/ 590550 w 4319587"/>
              <a:gd name="connsiteY7" fmla="*/ 1347788 h 1847851"/>
              <a:gd name="connsiteX8" fmla="*/ 671512 w 4319587"/>
              <a:gd name="connsiteY8" fmla="*/ 1295401 h 1847851"/>
              <a:gd name="connsiteX9" fmla="*/ 766762 w 4319587"/>
              <a:gd name="connsiteY9" fmla="*/ 1190626 h 1847851"/>
              <a:gd name="connsiteX10" fmla="*/ 823912 w 4319587"/>
              <a:gd name="connsiteY10" fmla="*/ 1162051 h 1847851"/>
              <a:gd name="connsiteX11" fmla="*/ 923925 w 4319587"/>
              <a:gd name="connsiteY11" fmla="*/ 1009651 h 1847851"/>
              <a:gd name="connsiteX12" fmla="*/ 1085850 w 4319587"/>
              <a:gd name="connsiteY12" fmla="*/ 919163 h 1847851"/>
              <a:gd name="connsiteX13" fmla="*/ 1162050 w 4319587"/>
              <a:gd name="connsiteY13" fmla="*/ 909638 h 1847851"/>
              <a:gd name="connsiteX14" fmla="*/ 1271587 w 4319587"/>
              <a:gd name="connsiteY14" fmla="*/ 800101 h 1847851"/>
              <a:gd name="connsiteX15" fmla="*/ 1462087 w 4319587"/>
              <a:gd name="connsiteY15" fmla="*/ 747713 h 1847851"/>
              <a:gd name="connsiteX16" fmla="*/ 1628775 w 4319587"/>
              <a:gd name="connsiteY16" fmla="*/ 709613 h 1847851"/>
              <a:gd name="connsiteX17" fmla="*/ 1733550 w 4319587"/>
              <a:gd name="connsiteY17" fmla="*/ 585788 h 1847851"/>
              <a:gd name="connsiteX18" fmla="*/ 1862137 w 4319587"/>
              <a:gd name="connsiteY18" fmla="*/ 557213 h 1847851"/>
              <a:gd name="connsiteX19" fmla="*/ 1962150 w 4319587"/>
              <a:gd name="connsiteY19" fmla="*/ 523876 h 1847851"/>
              <a:gd name="connsiteX20" fmla="*/ 2038350 w 4319587"/>
              <a:gd name="connsiteY20" fmla="*/ 481013 h 1847851"/>
              <a:gd name="connsiteX21" fmla="*/ 2133600 w 4319587"/>
              <a:gd name="connsiteY21" fmla="*/ 433388 h 1847851"/>
              <a:gd name="connsiteX22" fmla="*/ 2214562 w 4319587"/>
              <a:gd name="connsiteY22" fmla="*/ 328613 h 1847851"/>
              <a:gd name="connsiteX23" fmla="*/ 2371725 w 4319587"/>
              <a:gd name="connsiteY23" fmla="*/ 342901 h 1847851"/>
              <a:gd name="connsiteX24" fmla="*/ 2538412 w 4319587"/>
              <a:gd name="connsiteY24" fmla="*/ 323851 h 1847851"/>
              <a:gd name="connsiteX25" fmla="*/ 2590800 w 4319587"/>
              <a:gd name="connsiteY25" fmla="*/ 300038 h 1847851"/>
              <a:gd name="connsiteX26" fmla="*/ 2709862 w 4319587"/>
              <a:gd name="connsiteY26" fmla="*/ 204788 h 1847851"/>
              <a:gd name="connsiteX27" fmla="*/ 2895600 w 4319587"/>
              <a:gd name="connsiteY27" fmla="*/ 209551 h 1847851"/>
              <a:gd name="connsiteX28" fmla="*/ 2971800 w 4319587"/>
              <a:gd name="connsiteY28" fmla="*/ 185738 h 1847851"/>
              <a:gd name="connsiteX29" fmla="*/ 3014662 w 4319587"/>
              <a:gd name="connsiteY29" fmla="*/ 147638 h 1847851"/>
              <a:gd name="connsiteX30" fmla="*/ 3124200 w 4319587"/>
              <a:gd name="connsiteY30" fmla="*/ 142876 h 1847851"/>
              <a:gd name="connsiteX31" fmla="*/ 3233737 w 4319587"/>
              <a:gd name="connsiteY31" fmla="*/ 161926 h 1847851"/>
              <a:gd name="connsiteX32" fmla="*/ 3414712 w 4319587"/>
              <a:gd name="connsiteY32" fmla="*/ 109538 h 1847851"/>
              <a:gd name="connsiteX33" fmla="*/ 3514725 w 4319587"/>
              <a:gd name="connsiteY33" fmla="*/ 61913 h 1847851"/>
              <a:gd name="connsiteX34" fmla="*/ 3709987 w 4319587"/>
              <a:gd name="connsiteY34" fmla="*/ 47626 h 1847851"/>
              <a:gd name="connsiteX35" fmla="*/ 3829050 w 4319587"/>
              <a:gd name="connsiteY35" fmla="*/ 23813 h 1847851"/>
              <a:gd name="connsiteX36" fmla="*/ 4067175 w 4319587"/>
              <a:gd name="connsiteY36" fmla="*/ 23813 h 1847851"/>
              <a:gd name="connsiteX37" fmla="*/ 4186237 w 4319587"/>
              <a:gd name="connsiteY37" fmla="*/ 23813 h 1847851"/>
              <a:gd name="connsiteX38" fmla="*/ 4319587 w 4319587"/>
              <a:gd name="connsiteY38" fmla="*/ 0 h 1847851"/>
              <a:gd name="connsiteX39" fmla="*/ 4314824 w 4319587"/>
              <a:gd name="connsiteY39" fmla="*/ 80963 h 1847851"/>
              <a:gd name="connsiteX40" fmla="*/ 2986087 w 4319587"/>
              <a:gd name="connsiteY40" fmla="*/ 500063 h 1847851"/>
              <a:gd name="connsiteX41" fmla="*/ 1414462 w 4319587"/>
              <a:gd name="connsiteY41" fmla="*/ 1319213 h 1847851"/>
              <a:gd name="connsiteX42" fmla="*/ 666750 w 4319587"/>
              <a:gd name="connsiteY42" fmla="*/ 1652588 h 1847851"/>
              <a:gd name="connsiteX43" fmla="*/ 290512 w 4319587"/>
              <a:gd name="connsiteY43" fmla="*/ 1847851 h 1847851"/>
              <a:gd name="connsiteX44" fmla="*/ 0 w 4319587"/>
              <a:gd name="connsiteY44" fmla="*/ 1838326 h 1847851"/>
              <a:gd name="connsiteX0" fmla="*/ 0 w 4319587"/>
              <a:gd name="connsiteY0" fmla="*/ 1838326 h 1838326"/>
              <a:gd name="connsiteX1" fmla="*/ 138112 w 4319587"/>
              <a:gd name="connsiteY1" fmla="*/ 1662113 h 1838326"/>
              <a:gd name="connsiteX2" fmla="*/ 209550 w 4319587"/>
              <a:gd name="connsiteY2" fmla="*/ 1652588 h 1838326"/>
              <a:gd name="connsiteX3" fmla="*/ 285750 w 4319587"/>
              <a:gd name="connsiteY3" fmla="*/ 1557338 h 1838326"/>
              <a:gd name="connsiteX4" fmla="*/ 361950 w 4319587"/>
              <a:gd name="connsiteY4" fmla="*/ 1528763 h 1838326"/>
              <a:gd name="connsiteX5" fmla="*/ 447675 w 4319587"/>
              <a:gd name="connsiteY5" fmla="*/ 1452563 h 1838326"/>
              <a:gd name="connsiteX6" fmla="*/ 533400 w 4319587"/>
              <a:gd name="connsiteY6" fmla="*/ 1404938 h 1838326"/>
              <a:gd name="connsiteX7" fmla="*/ 590550 w 4319587"/>
              <a:gd name="connsiteY7" fmla="*/ 1347788 h 1838326"/>
              <a:gd name="connsiteX8" fmla="*/ 671512 w 4319587"/>
              <a:gd name="connsiteY8" fmla="*/ 1295401 h 1838326"/>
              <a:gd name="connsiteX9" fmla="*/ 766762 w 4319587"/>
              <a:gd name="connsiteY9" fmla="*/ 1190626 h 1838326"/>
              <a:gd name="connsiteX10" fmla="*/ 823912 w 4319587"/>
              <a:gd name="connsiteY10" fmla="*/ 1162051 h 1838326"/>
              <a:gd name="connsiteX11" fmla="*/ 923925 w 4319587"/>
              <a:gd name="connsiteY11" fmla="*/ 1009651 h 1838326"/>
              <a:gd name="connsiteX12" fmla="*/ 1085850 w 4319587"/>
              <a:gd name="connsiteY12" fmla="*/ 919163 h 1838326"/>
              <a:gd name="connsiteX13" fmla="*/ 1162050 w 4319587"/>
              <a:gd name="connsiteY13" fmla="*/ 909638 h 1838326"/>
              <a:gd name="connsiteX14" fmla="*/ 1271587 w 4319587"/>
              <a:gd name="connsiteY14" fmla="*/ 800101 h 1838326"/>
              <a:gd name="connsiteX15" fmla="*/ 1462087 w 4319587"/>
              <a:gd name="connsiteY15" fmla="*/ 747713 h 1838326"/>
              <a:gd name="connsiteX16" fmla="*/ 1628775 w 4319587"/>
              <a:gd name="connsiteY16" fmla="*/ 709613 h 1838326"/>
              <a:gd name="connsiteX17" fmla="*/ 1733550 w 4319587"/>
              <a:gd name="connsiteY17" fmla="*/ 585788 h 1838326"/>
              <a:gd name="connsiteX18" fmla="*/ 1862137 w 4319587"/>
              <a:gd name="connsiteY18" fmla="*/ 557213 h 1838326"/>
              <a:gd name="connsiteX19" fmla="*/ 1962150 w 4319587"/>
              <a:gd name="connsiteY19" fmla="*/ 523876 h 1838326"/>
              <a:gd name="connsiteX20" fmla="*/ 2038350 w 4319587"/>
              <a:gd name="connsiteY20" fmla="*/ 481013 h 1838326"/>
              <a:gd name="connsiteX21" fmla="*/ 2133600 w 4319587"/>
              <a:gd name="connsiteY21" fmla="*/ 433388 h 1838326"/>
              <a:gd name="connsiteX22" fmla="*/ 2214562 w 4319587"/>
              <a:gd name="connsiteY22" fmla="*/ 328613 h 1838326"/>
              <a:gd name="connsiteX23" fmla="*/ 2371725 w 4319587"/>
              <a:gd name="connsiteY23" fmla="*/ 342901 h 1838326"/>
              <a:gd name="connsiteX24" fmla="*/ 2538412 w 4319587"/>
              <a:gd name="connsiteY24" fmla="*/ 323851 h 1838326"/>
              <a:gd name="connsiteX25" fmla="*/ 2590800 w 4319587"/>
              <a:gd name="connsiteY25" fmla="*/ 300038 h 1838326"/>
              <a:gd name="connsiteX26" fmla="*/ 2709862 w 4319587"/>
              <a:gd name="connsiteY26" fmla="*/ 204788 h 1838326"/>
              <a:gd name="connsiteX27" fmla="*/ 2895600 w 4319587"/>
              <a:gd name="connsiteY27" fmla="*/ 209551 h 1838326"/>
              <a:gd name="connsiteX28" fmla="*/ 2971800 w 4319587"/>
              <a:gd name="connsiteY28" fmla="*/ 185738 h 1838326"/>
              <a:gd name="connsiteX29" fmla="*/ 3014662 w 4319587"/>
              <a:gd name="connsiteY29" fmla="*/ 147638 h 1838326"/>
              <a:gd name="connsiteX30" fmla="*/ 3124200 w 4319587"/>
              <a:gd name="connsiteY30" fmla="*/ 142876 h 1838326"/>
              <a:gd name="connsiteX31" fmla="*/ 3233737 w 4319587"/>
              <a:gd name="connsiteY31" fmla="*/ 161926 h 1838326"/>
              <a:gd name="connsiteX32" fmla="*/ 3414712 w 4319587"/>
              <a:gd name="connsiteY32" fmla="*/ 109538 h 1838326"/>
              <a:gd name="connsiteX33" fmla="*/ 3514725 w 4319587"/>
              <a:gd name="connsiteY33" fmla="*/ 61913 h 1838326"/>
              <a:gd name="connsiteX34" fmla="*/ 3709987 w 4319587"/>
              <a:gd name="connsiteY34" fmla="*/ 47626 h 1838326"/>
              <a:gd name="connsiteX35" fmla="*/ 3829050 w 4319587"/>
              <a:gd name="connsiteY35" fmla="*/ 23813 h 1838326"/>
              <a:gd name="connsiteX36" fmla="*/ 4067175 w 4319587"/>
              <a:gd name="connsiteY36" fmla="*/ 23813 h 1838326"/>
              <a:gd name="connsiteX37" fmla="*/ 4186237 w 4319587"/>
              <a:gd name="connsiteY37" fmla="*/ 23813 h 1838326"/>
              <a:gd name="connsiteX38" fmla="*/ 4319587 w 4319587"/>
              <a:gd name="connsiteY38" fmla="*/ 0 h 1838326"/>
              <a:gd name="connsiteX39" fmla="*/ 4314824 w 4319587"/>
              <a:gd name="connsiteY39" fmla="*/ 80963 h 1838326"/>
              <a:gd name="connsiteX40" fmla="*/ 2986087 w 4319587"/>
              <a:gd name="connsiteY40" fmla="*/ 500063 h 1838326"/>
              <a:gd name="connsiteX41" fmla="*/ 1414462 w 4319587"/>
              <a:gd name="connsiteY41" fmla="*/ 1319213 h 1838326"/>
              <a:gd name="connsiteX42" fmla="*/ 666750 w 4319587"/>
              <a:gd name="connsiteY42" fmla="*/ 1652588 h 1838326"/>
              <a:gd name="connsiteX43" fmla="*/ 290512 w 4319587"/>
              <a:gd name="connsiteY43" fmla="*/ 1838326 h 1838326"/>
              <a:gd name="connsiteX44" fmla="*/ 0 w 4319587"/>
              <a:gd name="connsiteY44" fmla="*/ 1838326 h 183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319587" h="1838326">
                <a:moveTo>
                  <a:pt x="0" y="1838326"/>
                </a:moveTo>
                <a:lnTo>
                  <a:pt x="138112" y="1662113"/>
                </a:lnTo>
                <a:lnTo>
                  <a:pt x="209550" y="1652588"/>
                </a:lnTo>
                <a:lnTo>
                  <a:pt x="285750" y="1557338"/>
                </a:lnTo>
                <a:lnTo>
                  <a:pt x="361950" y="1528763"/>
                </a:lnTo>
                <a:lnTo>
                  <a:pt x="447675" y="1452563"/>
                </a:lnTo>
                <a:lnTo>
                  <a:pt x="533400" y="1404938"/>
                </a:lnTo>
                <a:lnTo>
                  <a:pt x="590550" y="1347788"/>
                </a:lnTo>
                <a:lnTo>
                  <a:pt x="671512" y="1295401"/>
                </a:lnTo>
                <a:lnTo>
                  <a:pt x="766762" y="1190626"/>
                </a:lnTo>
                <a:lnTo>
                  <a:pt x="823912" y="1162051"/>
                </a:lnTo>
                <a:lnTo>
                  <a:pt x="923925" y="1009651"/>
                </a:lnTo>
                <a:lnTo>
                  <a:pt x="1085850" y="919163"/>
                </a:lnTo>
                <a:lnTo>
                  <a:pt x="1162050" y="909638"/>
                </a:lnTo>
                <a:lnTo>
                  <a:pt x="1271587" y="800101"/>
                </a:lnTo>
                <a:lnTo>
                  <a:pt x="1462087" y="747713"/>
                </a:lnTo>
                <a:lnTo>
                  <a:pt x="1628775" y="709613"/>
                </a:lnTo>
                <a:lnTo>
                  <a:pt x="1733550" y="585788"/>
                </a:lnTo>
                <a:lnTo>
                  <a:pt x="1862137" y="557213"/>
                </a:lnTo>
                <a:lnTo>
                  <a:pt x="1962150" y="523876"/>
                </a:lnTo>
                <a:lnTo>
                  <a:pt x="2038350" y="481013"/>
                </a:lnTo>
                <a:lnTo>
                  <a:pt x="2133600" y="433388"/>
                </a:lnTo>
                <a:lnTo>
                  <a:pt x="2214562" y="328613"/>
                </a:lnTo>
                <a:lnTo>
                  <a:pt x="2371725" y="342901"/>
                </a:lnTo>
                <a:lnTo>
                  <a:pt x="2538412" y="323851"/>
                </a:lnTo>
                <a:lnTo>
                  <a:pt x="2590800" y="300038"/>
                </a:lnTo>
                <a:lnTo>
                  <a:pt x="2709862" y="204788"/>
                </a:lnTo>
                <a:lnTo>
                  <a:pt x="2895600" y="209551"/>
                </a:lnTo>
                <a:lnTo>
                  <a:pt x="2971800" y="185738"/>
                </a:lnTo>
                <a:lnTo>
                  <a:pt x="3014662" y="147638"/>
                </a:lnTo>
                <a:lnTo>
                  <a:pt x="3124200" y="142876"/>
                </a:lnTo>
                <a:lnTo>
                  <a:pt x="3233737" y="161926"/>
                </a:lnTo>
                <a:lnTo>
                  <a:pt x="3414712" y="109538"/>
                </a:lnTo>
                <a:lnTo>
                  <a:pt x="3514725" y="61913"/>
                </a:lnTo>
                <a:lnTo>
                  <a:pt x="3709987" y="47626"/>
                </a:lnTo>
                <a:lnTo>
                  <a:pt x="3829050" y="23813"/>
                </a:lnTo>
                <a:lnTo>
                  <a:pt x="4067175" y="23813"/>
                </a:lnTo>
                <a:lnTo>
                  <a:pt x="4186237" y="23813"/>
                </a:lnTo>
                <a:lnTo>
                  <a:pt x="4319587" y="0"/>
                </a:lnTo>
                <a:lnTo>
                  <a:pt x="4314824" y="80963"/>
                </a:lnTo>
                <a:lnTo>
                  <a:pt x="2986087" y="500063"/>
                </a:lnTo>
                <a:lnTo>
                  <a:pt x="1414462" y="1319213"/>
                </a:lnTo>
                <a:lnTo>
                  <a:pt x="666750" y="1652588"/>
                </a:lnTo>
                <a:lnTo>
                  <a:pt x="290512" y="1838326"/>
                </a:lnTo>
                <a:lnTo>
                  <a:pt x="0" y="1838326"/>
                </a:lnTo>
                <a:close/>
              </a:path>
            </a:pathLst>
          </a:custGeom>
          <a:solidFill>
            <a:schemeClr val="accent6">
              <a:lumMod val="40000"/>
              <a:lumOff val="6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sp>
        <p:nvSpPr>
          <p:cNvPr id="121" name="Freeform: Shape 120">
            <a:extLst>
              <a:ext uri="{FF2B5EF4-FFF2-40B4-BE49-F238E27FC236}">
                <a16:creationId xmlns:a16="http://schemas.microsoft.com/office/drawing/2014/main" id="{FF7C785F-7AF1-4777-B419-68B3049C41FE}"/>
              </a:ext>
            </a:extLst>
          </p:cNvPr>
          <p:cNvSpPr/>
          <p:nvPr/>
        </p:nvSpPr>
        <p:spPr bwMode="auto">
          <a:xfrm>
            <a:off x="7167563" y="4005263"/>
            <a:ext cx="4219575" cy="1762125"/>
          </a:xfrm>
          <a:custGeom>
            <a:avLst/>
            <a:gdLst>
              <a:gd name="connsiteX0" fmla="*/ 0 w 4219575"/>
              <a:gd name="connsiteY0" fmla="*/ 1762125 h 1762125"/>
              <a:gd name="connsiteX1" fmla="*/ 4219575 w 4219575"/>
              <a:gd name="connsiteY1" fmla="*/ 1762125 h 1762125"/>
              <a:gd name="connsiteX2" fmla="*/ 4219575 w 4219575"/>
              <a:gd name="connsiteY2" fmla="*/ 4762 h 1762125"/>
              <a:gd name="connsiteX3" fmla="*/ 3843337 w 4219575"/>
              <a:gd name="connsiteY3" fmla="*/ 0 h 1762125"/>
              <a:gd name="connsiteX4" fmla="*/ 3729037 w 4219575"/>
              <a:gd name="connsiteY4" fmla="*/ 23812 h 1762125"/>
              <a:gd name="connsiteX5" fmla="*/ 3452812 w 4219575"/>
              <a:gd name="connsiteY5" fmla="*/ 47625 h 1762125"/>
              <a:gd name="connsiteX6" fmla="*/ 3238500 w 4219575"/>
              <a:gd name="connsiteY6" fmla="*/ 138112 h 1762125"/>
              <a:gd name="connsiteX7" fmla="*/ 3019425 w 4219575"/>
              <a:gd name="connsiteY7" fmla="*/ 223837 h 1762125"/>
              <a:gd name="connsiteX8" fmla="*/ 2762250 w 4219575"/>
              <a:gd name="connsiteY8" fmla="*/ 295275 h 1762125"/>
              <a:gd name="connsiteX9" fmla="*/ 2509837 w 4219575"/>
              <a:gd name="connsiteY9" fmla="*/ 357187 h 1762125"/>
              <a:gd name="connsiteX10" fmla="*/ 2176462 w 4219575"/>
              <a:gd name="connsiteY10" fmla="*/ 495300 h 1762125"/>
              <a:gd name="connsiteX11" fmla="*/ 1852612 w 4219575"/>
              <a:gd name="connsiteY11" fmla="*/ 657225 h 1762125"/>
              <a:gd name="connsiteX12" fmla="*/ 1766887 w 4219575"/>
              <a:gd name="connsiteY12" fmla="*/ 681037 h 1762125"/>
              <a:gd name="connsiteX13" fmla="*/ 1633537 w 4219575"/>
              <a:gd name="connsiteY13" fmla="*/ 695325 h 1762125"/>
              <a:gd name="connsiteX14" fmla="*/ 1457325 w 4219575"/>
              <a:gd name="connsiteY14" fmla="*/ 790575 h 1762125"/>
              <a:gd name="connsiteX15" fmla="*/ 1395412 w 4219575"/>
              <a:gd name="connsiteY15" fmla="*/ 847725 h 1762125"/>
              <a:gd name="connsiteX16" fmla="*/ 1266825 w 4219575"/>
              <a:gd name="connsiteY16" fmla="*/ 985837 h 1762125"/>
              <a:gd name="connsiteX17" fmla="*/ 1147762 w 4219575"/>
              <a:gd name="connsiteY17" fmla="*/ 1066800 h 1762125"/>
              <a:gd name="connsiteX18" fmla="*/ 947737 w 4219575"/>
              <a:gd name="connsiteY18" fmla="*/ 1081087 h 1762125"/>
              <a:gd name="connsiteX19" fmla="*/ 871537 w 4219575"/>
              <a:gd name="connsiteY19" fmla="*/ 1138237 h 1762125"/>
              <a:gd name="connsiteX20" fmla="*/ 747712 w 4219575"/>
              <a:gd name="connsiteY20" fmla="*/ 1266825 h 1762125"/>
              <a:gd name="connsiteX21" fmla="*/ 661987 w 4219575"/>
              <a:gd name="connsiteY21" fmla="*/ 1352550 h 1762125"/>
              <a:gd name="connsiteX22" fmla="*/ 514350 w 4219575"/>
              <a:gd name="connsiteY22" fmla="*/ 1423987 h 1762125"/>
              <a:gd name="connsiteX23" fmla="*/ 361950 w 4219575"/>
              <a:gd name="connsiteY23" fmla="*/ 1524000 h 1762125"/>
              <a:gd name="connsiteX24" fmla="*/ 266700 w 4219575"/>
              <a:gd name="connsiteY24" fmla="*/ 1628775 h 1762125"/>
              <a:gd name="connsiteX25" fmla="*/ 238125 w 4219575"/>
              <a:gd name="connsiteY25" fmla="*/ 1685925 h 1762125"/>
              <a:gd name="connsiteX26" fmla="*/ 0 w 4219575"/>
              <a:gd name="connsiteY26" fmla="*/ 1762125 h 176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219575" h="1762125">
                <a:moveTo>
                  <a:pt x="0" y="1762125"/>
                </a:moveTo>
                <a:lnTo>
                  <a:pt x="4219575" y="1762125"/>
                </a:lnTo>
                <a:lnTo>
                  <a:pt x="4219575" y="4762"/>
                </a:lnTo>
                <a:lnTo>
                  <a:pt x="3843337" y="0"/>
                </a:lnTo>
                <a:lnTo>
                  <a:pt x="3729037" y="23812"/>
                </a:lnTo>
                <a:lnTo>
                  <a:pt x="3452812" y="47625"/>
                </a:lnTo>
                <a:lnTo>
                  <a:pt x="3238500" y="138112"/>
                </a:lnTo>
                <a:lnTo>
                  <a:pt x="3019425" y="223837"/>
                </a:lnTo>
                <a:lnTo>
                  <a:pt x="2762250" y="295275"/>
                </a:lnTo>
                <a:lnTo>
                  <a:pt x="2509837" y="357187"/>
                </a:lnTo>
                <a:lnTo>
                  <a:pt x="2176462" y="495300"/>
                </a:lnTo>
                <a:lnTo>
                  <a:pt x="1852612" y="657225"/>
                </a:lnTo>
                <a:lnTo>
                  <a:pt x="1766887" y="681037"/>
                </a:lnTo>
                <a:lnTo>
                  <a:pt x="1633537" y="695325"/>
                </a:lnTo>
                <a:lnTo>
                  <a:pt x="1457325" y="790575"/>
                </a:lnTo>
                <a:lnTo>
                  <a:pt x="1395412" y="847725"/>
                </a:lnTo>
                <a:lnTo>
                  <a:pt x="1266825" y="985837"/>
                </a:lnTo>
                <a:lnTo>
                  <a:pt x="1147762" y="1066800"/>
                </a:lnTo>
                <a:lnTo>
                  <a:pt x="947737" y="1081087"/>
                </a:lnTo>
                <a:lnTo>
                  <a:pt x="871537" y="1138237"/>
                </a:lnTo>
                <a:lnTo>
                  <a:pt x="747712" y="1266825"/>
                </a:lnTo>
                <a:lnTo>
                  <a:pt x="661987" y="1352550"/>
                </a:lnTo>
                <a:lnTo>
                  <a:pt x="514350" y="1423987"/>
                </a:lnTo>
                <a:lnTo>
                  <a:pt x="361950" y="1524000"/>
                </a:lnTo>
                <a:lnTo>
                  <a:pt x="266700" y="1628775"/>
                </a:lnTo>
                <a:lnTo>
                  <a:pt x="238125" y="1685925"/>
                </a:lnTo>
                <a:lnTo>
                  <a:pt x="0" y="1762125"/>
                </a:lnTo>
                <a:close/>
              </a:path>
            </a:pathLst>
          </a:custGeom>
          <a:solidFill>
            <a:schemeClr val="accent6">
              <a:lumMod val="20000"/>
              <a:lumOff val="80000"/>
            </a:schemeClr>
          </a:solidFill>
          <a:ln w="0">
            <a:noFill/>
            <a:miter lim="800000"/>
            <a:headEnd/>
            <a:tailEnd/>
          </a:ln>
        </p:spPr>
        <p:txBody>
          <a:bodyPr rtlCol="0" anchor="b"/>
          <a:lstStyle/>
          <a:p>
            <a:pPr algn="ctr">
              <a:spcBef>
                <a:spcPct val="35000"/>
              </a:spcBef>
              <a:spcAft>
                <a:spcPct val="25000"/>
              </a:spcAft>
              <a:buClr>
                <a:srgbClr val="015873"/>
              </a:buClr>
            </a:pPr>
            <a:endParaRPr lang="en-US" dirty="0">
              <a:solidFill>
                <a:srgbClr val="FFFFFF"/>
              </a:solidFill>
              <a:latin typeface="Calibri" panose="020F0502020204030204" pitchFamily="34" charset="0"/>
            </a:endParaRPr>
          </a:p>
        </p:txBody>
      </p:sp>
      <p:grpSp>
        <p:nvGrpSpPr>
          <p:cNvPr id="127" name="Group 126">
            <a:extLst>
              <a:ext uri="{FF2B5EF4-FFF2-40B4-BE49-F238E27FC236}">
                <a16:creationId xmlns:a16="http://schemas.microsoft.com/office/drawing/2014/main" id="{E66223E4-3229-4BBD-992C-E6192716BF65}"/>
              </a:ext>
            </a:extLst>
          </p:cNvPr>
          <p:cNvGrpSpPr/>
          <p:nvPr/>
        </p:nvGrpSpPr>
        <p:grpSpPr>
          <a:xfrm>
            <a:off x="6671920" y="5768426"/>
            <a:ext cx="4889000" cy="66460"/>
            <a:chOff x="6671920" y="5768426"/>
            <a:chExt cx="4889000" cy="66460"/>
          </a:xfrm>
        </p:grpSpPr>
        <p:cxnSp>
          <p:nvCxnSpPr>
            <p:cNvPr id="78" name="Straight Connector 77">
              <a:extLst>
                <a:ext uri="{FF2B5EF4-FFF2-40B4-BE49-F238E27FC236}">
                  <a16:creationId xmlns:a16="http://schemas.microsoft.com/office/drawing/2014/main" id="{9C69E3F9-2179-40B2-91CC-49A7E689E795}"/>
                </a:ext>
              </a:extLst>
            </p:cNvPr>
            <p:cNvCxnSpPr>
              <a:cxnSpLocks/>
            </p:cNvCxnSpPr>
            <p:nvPr/>
          </p:nvCxnSpPr>
          <p:spPr bwMode="auto">
            <a:xfrm>
              <a:off x="6736488" y="5774945"/>
              <a:ext cx="482443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4DD7E9E-ADA6-4A74-9AAB-950CAC52A70F}"/>
                </a:ext>
              </a:extLst>
            </p:cNvPr>
            <p:cNvCxnSpPr>
              <a:cxnSpLocks/>
            </p:cNvCxnSpPr>
            <p:nvPr/>
          </p:nvCxnSpPr>
          <p:spPr bwMode="auto">
            <a:xfrm flipH="1">
              <a:off x="6671920" y="5774944"/>
              <a:ext cx="65217"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E171FC6-8B27-4B31-9EE5-873DD02602BD}"/>
                </a:ext>
              </a:extLst>
            </p:cNvPr>
            <p:cNvCxnSpPr>
              <a:cxnSpLocks/>
            </p:cNvCxnSpPr>
            <p:nvPr/>
          </p:nvCxnSpPr>
          <p:spPr bwMode="auto">
            <a:xfrm>
              <a:off x="6745015"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FA15776-86F6-4D10-BE07-85F4B3F9FD15}"/>
                </a:ext>
              </a:extLst>
            </p:cNvPr>
            <p:cNvCxnSpPr>
              <a:cxnSpLocks/>
            </p:cNvCxnSpPr>
            <p:nvPr/>
          </p:nvCxnSpPr>
          <p:spPr bwMode="auto">
            <a:xfrm>
              <a:off x="7226605"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E37DBE7-47C6-46B5-8336-C2AC536AB23C}"/>
                </a:ext>
              </a:extLst>
            </p:cNvPr>
            <p:cNvCxnSpPr>
              <a:cxnSpLocks/>
            </p:cNvCxnSpPr>
            <p:nvPr/>
          </p:nvCxnSpPr>
          <p:spPr bwMode="auto">
            <a:xfrm>
              <a:off x="7708195"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5FCAE4B-F02A-4568-A0BB-69251E8578B3}"/>
                </a:ext>
              </a:extLst>
            </p:cNvPr>
            <p:cNvCxnSpPr>
              <a:cxnSpLocks/>
            </p:cNvCxnSpPr>
            <p:nvPr/>
          </p:nvCxnSpPr>
          <p:spPr bwMode="auto">
            <a:xfrm>
              <a:off x="818978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721BAF1-C98F-4351-9F2F-96B8A4A62ADF}"/>
                </a:ext>
              </a:extLst>
            </p:cNvPr>
            <p:cNvCxnSpPr>
              <a:cxnSpLocks/>
            </p:cNvCxnSpPr>
            <p:nvPr/>
          </p:nvCxnSpPr>
          <p:spPr bwMode="auto">
            <a:xfrm>
              <a:off x="867137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19FFB5D-229E-4D89-867A-B0A39C4D55BC}"/>
                </a:ext>
              </a:extLst>
            </p:cNvPr>
            <p:cNvCxnSpPr>
              <a:cxnSpLocks/>
            </p:cNvCxnSpPr>
            <p:nvPr/>
          </p:nvCxnSpPr>
          <p:spPr bwMode="auto">
            <a:xfrm>
              <a:off x="915296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15D086C-54D0-4A93-9B14-F6F5BA5EBC26}"/>
                </a:ext>
              </a:extLst>
            </p:cNvPr>
            <p:cNvCxnSpPr>
              <a:cxnSpLocks/>
            </p:cNvCxnSpPr>
            <p:nvPr/>
          </p:nvCxnSpPr>
          <p:spPr bwMode="auto">
            <a:xfrm>
              <a:off x="963455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158EE77-082E-4567-9F52-AB317BF5D43C}"/>
                </a:ext>
              </a:extLst>
            </p:cNvPr>
            <p:cNvCxnSpPr>
              <a:cxnSpLocks/>
            </p:cNvCxnSpPr>
            <p:nvPr/>
          </p:nvCxnSpPr>
          <p:spPr bwMode="auto">
            <a:xfrm>
              <a:off x="1011614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0AF8BCB-FA71-4EDC-AE8E-38B793C93D49}"/>
                </a:ext>
              </a:extLst>
            </p:cNvPr>
            <p:cNvCxnSpPr>
              <a:cxnSpLocks/>
            </p:cNvCxnSpPr>
            <p:nvPr/>
          </p:nvCxnSpPr>
          <p:spPr bwMode="auto">
            <a:xfrm>
              <a:off x="1059773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4B13511-4A0A-4F9C-BCFF-C6D03F5D4277}"/>
                </a:ext>
              </a:extLst>
            </p:cNvPr>
            <p:cNvCxnSpPr>
              <a:cxnSpLocks/>
            </p:cNvCxnSpPr>
            <p:nvPr/>
          </p:nvCxnSpPr>
          <p:spPr bwMode="auto">
            <a:xfrm>
              <a:off x="11079326" y="5768426"/>
              <a:ext cx="0" cy="6646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CD30B1A-8FC3-4487-90AB-C145EDF5AC8E}"/>
                </a:ext>
              </a:extLst>
            </p:cNvPr>
            <p:cNvCxnSpPr>
              <a:cxnSpLocks/>
            </p:cNvCxnSpPr>
            <p:nvPr/>
          </p:nvCxnSpPr>
          <p:spPr bwMode="auto">
            <a:xfrm>
              <a:off x="11560920" y="5768426"/>
              <a:ext cx="0" cy="66460"/>
            </a:xfrm>
            <a:prstGeom prst="line">
              <a:avLst/>
            </a:prstGeom>
            <a:noFill/>
            <a:ln w="28575" cap="flat" cmpd="sng" algn="ctr">
              <a:solidFill>
                <a:schemeClr val="bg1"/>
              </a:solidFill>
              <a:prstDash val="solid"/>
              <a:round/>
              <a:headEnd type="none" w="med" len="med"/>
              <a:tailEnd type="none" w="med" len="med"/>
            </a:ln>
            <a:effectLst/>
          </p:spPr>
        </p:cxnSp>
      </p:grpSp>
      <p:cxnSp>
        <p:nvCxnSpPr>
          <p:cNvPr id="77" name="Straight Connector 76">
            <a:extLst>
              <a:ext uri="{FF2B5EF4-FFF2-40B4-BE49-F238E27FC236}">
                <a16:creationId xmlns:a16="http://schemas.microsoft.com/office/drawing/2014/main" id="{FCF033D4-04C2-4DED-8A10-6352511F9249}"/>
              </a:ext>
            </a:extLst>
          </p:cNvPr>
          <p:cNvCxnSpPr/>
          <p:nvPr/>
        </p:nvCxnSpPr>
        <p:spPr bwMode="auto">
          <a:xfrm>
            <a:off x="6745712" y="3406283"/>
            <a:ext cx="0" cy="2368661"/>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46349732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
            <a:extLst>
              <a:ext uri="{FF2B5EF4-FFF2-40B4-BE49-F238E27FC236}">
                <a16:creationId xmlns:a16="http://schemas.microsoft.com/office/drawing/2014/main" id="{981D528D-1725-4B13-B816-120B04CFE13E}"/>
              </a:ext>
            </a:extLst>
          </p:cNvPr>
          <p:cNvSpPr txBox="1">
            <a:spLocks/>
          </p:cNvSpPr>
          <p:nvPr/>
        </p:nvSpPr>
        <p:spPr bwMode="auto">
          <a:xfrm>
            <a:off x="606764" y="4700275"/>
            <a:ext cx="11039574" cy="16179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2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all-cause mortality at 28 days</a:t>
            </a:r>
          </a:p>
          <a:p>
            <a:pPr marL="342900" marR="0" lvl="0" indent="-342900" algn="l" defTabSz="914400" rtl="0" eaLnBrk="1" fontAlgn="base" latinLnBrk="0" hangingPunct="1">
              <a:lnSpc>
                <a:spcPct val="90000"/>
              </a:lnSpc>
              <a:spcBef>
                <a:spcPts val="1000"/>
              </a:spcBef>
              <a:spcAft>
                <a:spcPts val="2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time to discharge and receipt of mechanical ventilation</a:t>
            </a:r>
          </a:p>
          <a:p>
            <a:pPr>
              <a:spcAft>
                <a:spcPts val="200"/>
              </a:spcAft>
              <a:buClr>
                <a:srgbClr val="000000"/>
              </a:buClr>
              <a:defRPr/>
            </a:pPr>
            <a:r>
              <a:rPr lang="en-US" sz="2400" b="1" dirty="0">
                <a:solidFill>
                  <a:schemeClr val="accent3"/>
                </a:solidFill>
                <a:latin typeface="Calibri" panose="020F0502020204030204" pitchFamily="34" charset="0"/>
              </a:rPr>
              <a:t>82% of patients received corticosteroids as part of usual care (97% since June 2020</a:t>
            </a:r>
            <a:r>
              <a:rPr lang="en-US" sz="2400" b="1" dirty="0">
                <a:solidFill>
                  <a:schemeClr val="accent3"/>
                </a:solidFill>
              </a:rPr>
              <a:t>)</a:t>
            </a:r>
            <a:endParaRPr lang="en-US" sz="2400" b="1" baseline="30000" dirty="0">
              <a:solidFill>
                <a:schemeClr val="accent3"/>
              </a:solidFill>
              <a:latin typeface="Calibri" panose="020F0502020204030204" pitchFamily="34" charset="0"/>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Randomised Evaluation of COVID-19 Therapy (RECOVERY) Trial: </a:t>
            </a:r>
            <a:r>
              <a:rPr lang="en-US" altLang="en-US" dirty="0"/>
              <a:t>Study Design</a:t>
            </a:r>
          </a:p>
        </p:txBody>
      </p:sp>
      <p:sp>
        <p:nvSpPr>
          <p:cNvPr id="2" name="Content Placeholder 1">
            <a:extLst>
              <a:ext uri="{FF2B5EF4-FFF2-40B4-BE49-F238E27FC236}">
                <a16:creationId xmlns:a16="http://schemas.microsoft.com/office/drawing/2014/main" id="{B8562AB4-BDC1-40F7-ABE8-B1978BDA092F}"/>
              </a:ext>
            </a:extLst>
          </p:cNvPr>
          <p:cNvSpPr>
            <a:spLocks noGrp="1"/>
          </p:cNvSpPr>
          <p:nvPr>
            <p:ph idx="1"/>
          </p:nvPr>
        </p:nvSpPr>
        <p:spPr>
          <a:xfrm>
            <a:off x="604675" y="1513047"/>
            <a:ext cx="10877529" cy="510619"/>
          </a:xfrm>
        </p:spPr>
        <p:txBody>
          <a:bodyPr/>
          <a:lstStyle/>
          <a:p>
            <a:r>
              <a:rPr lang="en-US" sz="2400" dirty="0"/>
              <a:t>Multicenter, factorial, randomized, open label, controlled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18639" y="1938137"/>
            <a:ext cx="3480930"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≥18 yr of age; hospitalized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 evidence of progressive COVID-19: SpO</a:t>
            </a:r>
            <a:r>
              <a:rPr kumimoji="0" lang="en-US" altLang="en-US" sz="16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&lt;92% on room air or requiring supplemental oxygen and CRP ≥75 mg/L; within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 days of initial randomization*</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US" altLang="en-US" sz="1600" dirty="0">
                <a:solidFill>
                  <a:srgbClr val="000000"/>
                </a:solidFill>
                <a:latin typeface="Calibri" panose="020F0502020204030204" pitchFamily="34" charset="0"/>
                <a:cs typeface="Arial" panose="020B0604020202020204" pitchFamily="34" charset="0"/>
              </a:rPr>
              <a:t>4116</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464342" y="1992727"/>
            <a:ext cx="6766560" cy="8340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Tocilizumab IV</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initial dose + </a:t>
            </a:r>
            <a:r>
              <a:rPr lang="en-US" altLang="en-US" sz="1800" dirty="0">
                <a:solidFill>
                  <a:srgbClr val="FFFFFF"/>
                </a:solidFill>
                <a:latin typeface="Calibri" panose="020F0502020204030204" pitchFamily="34" charset="0"/>
                <a:cs typeface="Arial" panose="020B0604020202020204" pitchFamily="34" charset="0"/>
              </a:rPr>
              <a:t>o</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ptional second dose 12-24 hr later</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Usual Care</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800" dirty="0">
                <a:solidFill>
                  <a:srgbClr val="FFFFFF"/>
                </a:solidFill>
                <a:latin typeface="Calibri" panose="020F0502020204030204" pitchFamily="34" charset="0"/>
                <a:cs typeface="Arial" panose="020B0604020202020204" pitchFamily="34" charset="0"/>
              </a:rPr>
              <a:t>(n = 2022)</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464342" y="2882280"/>
            <a:ext cx="676656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Usual Care</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altLang="en-US" sz="1800" dirty="0">
                <a:solidFill>
                  <a:srgbClr val="FFFFFF"/>
                </a:solidFill>
                <a:latin typeface="Calibri" panose="020F0502020204030204" pitchFamily="34" charset="0"/>
                <a:cs typeface="Arial" panose="020B0604020202020204" pitchFamily="34" charset="0"/>
              </a:rPr>
              <a:t>(n = 2094)</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924413" y="2941914"/>
            <a:ext cx="425630" cy="358775"/>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924413" y="2349775"/>
            <a:ext cx="425630" cy="37181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9" name="Group 1">
            <a:extLst>
              <a:ext uri="{FF2B5EF4-FFF2-40B4-BE49-F238E27FC236}">
                <a16:creationId xmlns:a16="http://schemas.microsoft.com/office/drawing/2014/main" id="{E58E73BD-D5F2-4E64-B43E-E0CF6D98EB3C}"/>
              </a:ext>
            </a:extLst>
          </p:cNvPr>
          <p:cNvGrpSpPr>
            <a:grpSpLocks/>
          </p:cNvGrpSpPr>
          <p:nvPr/>
        </p:nvGrpSpPr>
        <p:grpSpPr bwMode="auto">
          <a:xfrm>
            <a:off x="9392911" y="6213768"/>
            <a:ext cx="2488502" cy="449064"/>
            <a:chOff x="9602074" y="3550251"/>
            <a:chExt cx="2488502" cy="449257"/>
          </a:xfrm>
        </p:grpSpPr>
        <p:pic>
          <p:nvPicPr>
            <p:cNvPr id="20" name="Picture 19">
              <a:extLst>
                <a:ext uri="{FF2B5EF4-FFF2-40B4-BE49-F238E27FC236}">
                  <a16:creationId xmlns:a16="http://schemas.microsoft.com/office/drawing/2014/main" id="{9FB91D8D-845C-44A8-AD3D-0D51B8296AC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C8238E82-3097-4F2D-9B63-6AD2A169D23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15">
            <a:extLst>
              <a:ext uri="{FF2B5EF4-FFF2-40B4-BE49-F238E27FC236}">
                <a16:creationId xmlns:a16="http://schemas.microsoft.com/office/drawing/2014/main" id="{F114CB94-B1A3-45C5-B072-BA5F9B27C86E}"/>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Lancet. 2021 May 1;397(10285):1637.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46B8ADA4-189B-4E07-9A6D-F5723FBD3378}"/>
              </a:ext>
            </a:extLst>
          </p:cNvPr>
          <p:cNvSpPr/>
          <p:nvPr/>
        </p:nvSpPr>
        <p:spPr>
          <a:xfrm>
            <a:off x="11064126" y="460881"/>
            <a:ext cx="582211" cy="338554"/>
          </a:xfrm>
          <a:prstGeom prst="rect">
            <a:avLst/>
          </a:prstGeom>
          <a:noFill/>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New</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EB78B081-B7A4-45D2-B3E2-38507EB537CD}"/>
              </a:ext>
            </a:extLst>
          </p:cNvPr>
          <p:cNvSpPr txBox="1"/>
          <p:nvPr/>
        </p:nvSpPr>
        <p:spPr bwMode="auto">
          <a:xfrm>
            <a:off x="3026589" y="3705539"/>
            <a:ext cx="8604985"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0" dirty="0">
                <a:solidFill>
                  <a:schemeClr val="bg1"/>
                </a:solidFill>
                <a:latin typeface="Calibri" panose="020F0502020204030204" pitchFamily="34" charset="0"/>
              </a:rPr>
              <a:t>*Initially randomized to usual care, LPV/RTV, dexamethasone, hydroxychloroquine, or azithromycin.</a:t>
            </a:r>
            <a:r>
              <a:rPr lang="en-US" sz="140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Dosing by weight: 800 mg </a:t>
            </a:r>
            <a:r>
              <a:rPr lang="en-US" sz="1400" dirty="0">
                <a:solidFill>
                  <a:schemeClr val="bg1"/>
                </a:solidFill>
                <a:latin typeface="Calibri" panose="020F0502020204030204" pitchFamily="34" charset="0"/>
              </a:rPr>
              <a:t>for patients &gt;90 kg; 600 mg for patients &gt;65 and &lt;90 kg; 400 mg for patients &gt;40 kg and ≤65 kg;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8 mg/kg for patients ≤40 kg. </a:t>
            </a:r>
            <a:r>
              <a:rPr lang="en-US" sz="1400" b="1" baseline="30000" dirty="0">
                <a:solidFill>
                  <a:schemeClr val="bg1"/>
                </a:solidFill>
                <a:latin typeface="Calibri" panose="020F0502020204030204" pitchFamily="34" charset="0"/>
                <a:cs typeface="Calibri" panose="020F0502020204030204" pitchFamily="34" charset="0"/>
              </a:rPr>
              <a:t>‡</a:t>
            </a:r>
            <a:r>
              <a:rPr lang="en-US" sz="1400" kern="0" dirty="0">
                <a:solidFill>
                  <a:srgbClr val="000000"/>
                </a:solidFill>
                <a:latin typeface="Calibri" panose="020F0502020204030204" pitchFamily="34" charset="0"/>
                <a:cs typeface="Calibri" panose="020F0502020204030204" pitchFamily="34" charset="0"/>
              </a:rPr>
              <a:t>Ventilator support at BL: 46%/45% on no ventilation, 41%/41% receiving noninvasive ventilation, and 13%/14% receiving invasive mechanical ventilation for tocilizumab/usual care groups, respectively.</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301251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1D0762-0073-4981-B13D-A759C586C99C}"/>
              </a:ext>
            </a:extLst>
          </p:cNvPr>
          <p:cNvSpPr>
            <a:spLocks noGrp="1"/>
          </p:cNvSpPr>
          <p:nvPr>
            <p:ph type="title"/>
          </p:nvPr>
        </p:nvSpPr>
        <p:spPr/>
        <p:txBody>
          <a:bodyPr/>
          <a:lstStyle/>
          <a:p>
            <a:r>
              <a:rPr lang="en-US" dirty="0"/>
              <a:t>RECOVERY: Results for Tocilizumab + Usual Care vs Usual Care Alone </a:t>
            </a:r>
          </a:p>
        </p:txBody>
      </p:sp>
      <p:sp>
        <p:nvSpPr>
          <p:cNvPr id="3" name="Content Placeholder 2">
            <a:extLst>
              <a:ext uri="{FF2B5EF4-FFF2-40B4-BE49-F238E27FC236}">
                <a16:creationId xmlns:a16="http://schemas.microsoft.com/office/drawing/2014/main" id="{6E9793F4-62E1-4C70-AF96-90D2218CBA67}"/>
              </a:ext>
            </a:extLst>
          </p:cNvPr>
          <p:cNvSpPr>
            <a:spLocks noGrp="1"/>
          </p:cNvSpPr>
          <p:nvPr>
            <p:ph sz="half" idx="1"/>
          </p:nvPr>
        </p:nvSpPr>
        <p:spPr>
          <a:xfrm>
            <a:off x="601820" y="1405226"/>
            <a:ext cx="5309278" cy="4678738"/>
          </a:xfrm>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8" name="Content Placeholder 7">
            <a:extLst>
              <a:ext uri="{FF2B5EF4-FFF2-40B4-BE49-F238E27FC236}">
                <a16:creationId xmlns:a16="http://schemas.microsoft.com/office/drawing/2014/main" id="{D9693F5A-B80F-4120-ADED-096EF7292D7A}"/>
              </a:ext>
            </a:extLst>
          </p:cNvPr>
          <p:cNvSpPr>
            <a:spLocks noGrp="1"/>
          </p:cNvSpPr>
          <p:nvPr>
            <p:ph sz="half" idx="2"/>
          </p:nvPr>
        </p:nvSpPr>
        <p:spPr/>
        <p:txBody>
          <a:bodyPr/>
          <a:lstStyle/>
          <a:p>
            <a:r>
              <a:rPr lang="en-US" dirty="0"/>
              <a:t>Secondary endpoint: </a:t>
            </a:r>
            <a:br>
              <a:rPr lang="en-US" dirty="0"/>
            </a:br>
            <a:r>
              <a:rPr lang="en-US" dirty="0"/>
              <a:t>reduced receipt of mechanical ventilation in patients not receiving ventilation at time of randomization </a:t>
            </a:r>
          </a:p>
          <a:p>
            <a:pPr lvl="1"/>
            <a:r>
              <a:rPr lang="en-US" dirty="0"/>
              <a:t>12% with tocilizumab vs 15% with usual care (RR: 0.81; </a:t>
            </a:r>
            <a:br>
              <a:rPr lang="en-US" dirty="0"/>
            </a:br>
            <a:r>
              <a:rPr lang="en-US" dirty="0"/>
              <a:t>95% CI: 0.68-0.95)</a:t>
            </a:r>
          </a:p>
          <a:p>
            <a:pPr lvl="1"/>
            <a:endParaRPr lang="en-US" dirty="0"/>
          </a:p>
          <a:p>
            <a:pPr lvl="1"/>
            <a:endParaRPr lang="en-US" dirty="0"/>
          </a:p>
          <a:p>
            <a:endParaRPr lang="en-US" dirty="0"/>
          </a:p>
        </p:txBody>
      </p:sp>
      <p:grpSp>
        <p:nvGrpSpPr>
          <p:cNvPr id="12" name="Group 1">
            <a:extLst>
              <a:ext uri="{FF2B5EF4-FFF2-40B4-BE49-F238E27FC236}">
                <a16:creationId xmlns:a16="http://schemas.microsoft.com/office/drawing/2014/main" id="{D03256E7-915D-4E53-9385-06F48A112E79}"/>
              </a:ext>
            </a:extLst>
          </p:cNvPr>
          <p:cNvGrpSpPr>
            <a:grpSpLocks/>
          </p:cNvGrpSpPr>
          <p:nvPr/>
        </p:nvGrpSpPr>
        <p:grpSpPr bwMode="auto">
          <a:xfrm>
            <a:off x="9392911" y="6213768"/>
            <a:ext cx="2488502" cy="449064"/>
            <a:chOff x="9602074" y="3550251"/>
            <a:chExt cx="2488502" cy="449257"/>
          </a:xfrm>
        </p:grpSpPr>
        <p:pic>
          <p:nvPicPr>
            <p:cNvPr id="13" name="Picture 12">
              <a:extLst>
                <a:ext uri="{FF2B5EF4-FFF2-40B4-BE49-F238E27FC236}">
                  <a16:creationId xmlns:a16="http://schemas.microsoft.com/office/drawing/2014/main" id="{52B0FFEE-4479-44CC-B2F6-F4C7979C2FE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807DEAD9-0ECF-4CCC-BCF0-AD60A00BC93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 Box 15">
            <a:extLst>
              <a:ext uri="{FF2B5EF4-FFF2-40B4-BE49-F238E27FC236}">
                <a16:creationId xmlns:a16="http://schemas.microsoft.com/office/drawing/2014/main" id="{D2820228-F310-46EF-B965-8287C03EFFA6}"/>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Lancet. 2021 May 1;397(10285):1637.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206123A1-3A16-4098-A342-C44064DE951F}"/>
              </a:ext>
            </a:extLst>
          </p:cNvPr>
          <p:cNvCxnSpPr>
            <a:cxnSpLocks/>
          </p:cNvCxnSpPr>
          <p:nvPr/>
        </p:nvCxnSpPr>
        <p:spPr bwMode="auto">
          <a:xfrm>
            <a:off x="2053087" y="4871938"/>
            <a:ext cx="335567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D13D55-BFD0-4B4B-AF84-9122DAF7F986}"/>
              </a:ext>
            </a:extLst>
          </p:cNvPr>
          <p:cNvCxnSpPr/>
          <p:nvPr/>
        </p:nvCxnSpPr>
        <p:spPr bwMode="auto">
          <a:xfrm flipV="1">
            <a:off x="2053087" y="1688790"/>
            <a:ext cx="0" cy="3191774"/>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6F0FF76-EED3-449E-89F5-18B412B7B933}"/>
              </a:ext>
            </a:extLst>
          </p:cNvPr>
          <p:cNvCxnSpPr>
            <a:cxnSpLocks/>
          </p:cNvCxnSpPr>
          <p:nvPr/>
        </p:nvCxnSpPr>
        <p:spPr bwMode="auto">
          <a:xfrm flipH="1">
            <a:off x="1984075" y="16801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D1212AB-FF9D-47C4-8688-F06AF2C5A087}"/>
              </a:ext>
            </a:extLst>
          </p:cNvPr>
          <p:cNvCxnSpPr>
            <a:cxnSpLocks/>
          </p:cNvCxnSpPr>
          <p:nvPr/>
        </p:nvCxnSpPr>
        <p:spPr bwMode="auto">
          <a:xfrm flipH="1">
            <a:off x="1984075" y="24781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51E94BD-38A3-4A10-931E-3B06FBC4E2C6}"/>
              </a:ext>
            </a:extLst>
          </p:cNvPr>
          <p:cNvCxnSpPr>
            <a:cxnSpLocks/>
          </p:cNvCxnSpPr>
          <p:nvPr/>
        </p:nvCxnSpPr>
        <p:spPr bwMode="auto">
          <a:xfrm flipH="1">
            <a:off x="1984075" y="32760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8AC72E5-11A8-4A4E-9128-00FF7BA45678}"/>
              </a:ext>
            </a:extLst>
          </p:cNvPr>
          <p:cNvCxnSpPr>
            <a:cxnSpLocks/>
          </p:cNvCxnSpPr>
          <p:nvPr/>
        </p:nvCxnSpPr>
        <p:spPr bwMode="auto">
          <a:xfrm flipH="1">
            <a:off x="1984075" y="40739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AB4BDB6-7666-4235-9766-0C3E23B2A2E7}"/>
              </a:ext>
            </a:extLst>
          </p:cNvPr>
          <p:cNvCxnSpPr>
            <a:cxnSpLocks/>
          </p:cNvCxnSpPr>
          <p:nvPr/>
        </p:nvCxnSpPr>
        <p:spPr bwMode="auto">
          <a:xfrm flipH="1">
            <a:off x="1984075" y="4871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2B8E862-2709-49AC-B3E1-E1BB7099D77B}"/>
              </a:ext>
            </a:extLst>
          </p:cNvPr>
          <p:cNvCxnSpPr>
            <a:cxnSpLocks/>
          </p:cNvCxnSpPr>
          <p:nvPr/>
        </p:nvCxnSpPr>
        <p:spPr bwMode="auto">
          <a:xfrm>
            <a:off x="2056709" y="48719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60D66F8-C8A7-4861-AC60-3875D9917274}"/>
              </a:ext>
            </a:extLst>
          </p:cNvPr>
          <p:cNvCxnSpPr>
            <a:cxnSpLocks/>
          </p:cNvCxnSpPr>
          <p:nvPr/>
        </p:nvCxnSpPr>
        <p:spPr bwMode="auto">
          <a:xfrm>
            <a:off x="2892752" y="48719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9DC4827-5FEE-4673-B78D-AAB865A6D26F}"/>
              </a:ext>
            </a:extLst>
          </p:cNvPr>
          <p:cNvCxnSpPr>
            <a:cxnSpLocks/>
          </p:cNvCxnSpPr>
          <p:nvPr/>
        </p:nvCxnSpPr>
        <p:spPr bwMode="auto">
          <a:xfrm>
            <a:off x="3728795" y="48719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BE72572-8A52-4254-970B-3BF56589E0A7}"/>
              </a:ext>
            </a:extLst>
          </p:cNvPr>
          <p:cNvCxnSpPr>
            <a:cxnSpLocks/>
          </p:cNvCxnSpPr>
          <p:nvPr/>
        </p:nvCxnSpPr>
        <p:spPr bwMode="auto">
          <a:xfrm>
            <a:off x="4564838" y="48719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B475DF7-CCE2-459E-B4D5-E37B4E035497}"/>
              </a:ext>
            </a:extLst>
          </p:cNvPr>
          <p:cNvCxnSpPr>
            <a:cxnSpLocks/>
          </p:cNvCxnSpPr>
          <p:nvPr/>
        </p:nvCxnSpPr>
        <p:spPr bwMode="auto">
          <a:xfrm>
            <a:off x="5400881" y="4871938"/>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71127ABD-F98D-4306-8333-A225D8C4D7A6}"/>
              </a:ext>
            </a:extLst>
          </p:cNvPr>
          <p:cNvSpPr txBox="1"/>
          <p:nvPr/>
        </p:nvSpPr>
        <p:spPr bwMode="auto">
          <a:xfrm>
            <a:off x="2056709" y="5232149"/>
            <a:ext cx="341243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Days Since Randomization</a:t>
            </a:r>
          </a:p>
        </p:txBody>
      </p:sp>
      <p:sp>
        <p:nvSpPr>
          <p:cNvPr id="29" name="TextBox 28">
            <a:extLst>
              <a:ext uri="{FF2B5EF4-FFF2-40B4-BE49-F238E27FC236}">
                <a16:creationId xmlns:a16="http://schemas.microsoft.com/office/drawing/2014/main" id="{21BD200C-C701-45CE-8BA6-88FCB7D05E55}"/>
              </a:ext>
            </a:extLst>
          </p:cNvPr>
          <p:cNvSpPr txBox="1"/>
          <p:nvPr/>
        </p:nvSpPr>
        <p:spPr bwMode="auto">
          <a:xfrm rot="16200000">
            <a:off x="-152537" y="3106591"/>
            <a:ext cx="31613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Mortality ( %)</a:t>
            </a:r>
          </a:p>
        </p:txBody>
      </p:sp>
      <p:sp>
        <p:nvSpPr>
          <p:cNvPr id="30" name="TextBox 29">
            <a:extLst>
              <a:ext uri="{FF2B5EF4-FFF2-40B4-BE49-F238E27FC236}">
                <a16:creationId xmlns:a16="http://schemas.microsoft.com/office/drawing/2014/main" id="{8E26CCD0-60AB-413B-A6EF-7AAD95CDFFBE}"/>
              </a:ext>
            </a:extLst>
          </p:cNvPr>
          <p:cNvSpPr txBox="1"/>
          <p:nvPr/>
        </p:nvSpPr>
        <p:spPr bwMode="auto">
          <a:xfrm>
            <a:off x="1440607" y="1495498"/>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9F3360CD-0E96-413A-8DCF-646C7FC92C99}"/>
              </a:ext>
            </a:extLst>
          </p:cNvPr>
          <p:cNvSpPr txBox="1"/>
          <p:nvPr/>
        </p:nvSpPr>
        <p:spPr bwMode="auto">
          <a:xfrm>
            <a:off x="1440607" y="2292843"/>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523F99A2-1010-4B85-9205-11D5F3817F0F}"/>
              </a:ext>
            </a:extLst>
          </p:cNvPr>
          <p:cNvSpPr txBox="1"/>
          <p:nvPr/>
        </p:nvSpPr>
        <p:spPr bwMode="auto">
          <a:xfrm>
            <a:off x="1440607" y="3090188"/>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43501102-2926-4C89-B4EA-F214F9870CFB}"/>
              </a:ext>
            </a:extLst>
          </p:cNvPr>
          <p:cNvSpPr txBox="1"/>
          <p:nvPr/>
        </p:nvSpPr>
        <p:spPr bwMode="auto">
          <a:xfrm>
            <a:off x="1440607" y="3887533"/>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A9DF1667-689B-4B59-8271-C34E3CCDE555}"/>
              </a:ext>
            </a:extLst>
          </p:cNvPr>
          <p:cNvSpPr txBox="1"/>
          <p:nvPr/>
        </p:nvSpPr>
        <p:spPr bwMode="auto">
          <a:xfrm>
            <a:off x="1440607" y="4684878"/>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0B9F4888-0E86-4CB7-BA1D-2ECD03FBECA9}"/>
              </a:ext>
            </a:extLst>
          </p:cNvPr>
          <p:cNvSpPr txBox="1"/>
          <p:nvPr/>
        </p:nvSpPr>
        <p:spPr bwMode="auto">
          <a:xfrm>
            <a:off x="2144514" y="1575451"/>
            <a:ext cx="2284388"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RR: 0.86 (0.77-0.96)</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Log-rank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.0066</a:t>
            </a:r>
            <a:endParaRPr lang="en-US" b="0" dirty="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8FF20F4B-2372-4ED8-951F-E8FC48B93426}"/>
              </a:ext>
            </a:extLst>
          </p:cNvPr>
          <p:cNvSpPr txBox="1"/>
          <p:nvPr/>
        </p:nvSpPr>
        <p:spPr bwMode="auto">
          <a:xfrm>
            <a:off x="4564838" y="1867964"/>
            <a:ext cx="116743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Usual care</a:t>
            </a:r>
          </a:p>
        </p:txBody>
      </p:sp>
      <p:sp>
        <p:nvSpPr>
          <p:cNvPr id="37" name="TextBox 36">
            <a:extLst>
              <a:ext uri="{FF2B5EF4-FFF2-40B4-BE49-F238E27FC236}">
                <a16:creationId xmlns:a16="http://schemas.microsoft.com/office/drawing/2014/main" id="{71AF211B-7868-4B16-98F3-11BB1366ED2B}"/>
              </a:ext>
            </a:extLst>
          </p:cNvPr>
          <p:cNvSpPr txBox="1"/>
          <p:nvPr/>
        </p:nvSpPr>
        <p:spPr bwMode="auto">
          <a:xfrm>
            <a:off x="4467533" y="2699290"/>
            <a:ext cx="142836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Tocilizumab + usual care</a:t>
            </a:r>
          </a:p>
        </p:txBody>
      </p:sp>
      <p:sp>
        <p:nvSpPr>
          <p:cNvPr id="38" name="TextBox 37">
            <a:extLst>
              <a:ext uri="{FF2B5EF4-FFF2-40B4-BE49-F238E27FC236}">
                <a16:creationId xmlns:a16="http://schemas.microsoft.com/office/drawing/2014/main" id="{EEABC66F-418D-4F93-A71C-CFDC06E1E4EF}"/>
              </a:ext>
            </a:extLst>
          </p:cNvPr>
          <p:cNvSpPr txBox="1"/>
          <p:nvPr/>
        </p:nvSpPr>
        <p:spPr bwMode="auto">
          <a:xfrm>
            <a:off x="5105768" y="4894719"/>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39" name="TextBox 38">
            <a:extLst>
              <a:ext uri="{FF2B5EF4-FFF2-40B4-BE49-F238E27FC236}">
                <a16:creationId xmlns:a16="http://schemas.microsoft.com/office/drawing/2014/main" id="{6C6722DA-35CF-43F2-8DE8-04807D837763}"/>
              </a:ext>
            </a:extLst>
          </p:cNvPr>
          <p:cNvSpPr txBox="1"/>
          <p:nvPr/>
        </p:nvSpPr>
        <p:spPr bwMode="auto">
          <a:xfrm>
            <a:off x="1762000" y="4894719"/>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9363DCFE-6F56-4519-8133-4B5C77326C57}"/>
              </a:ext>
            </a:extLst>
          </p:cNvPr>
          <p:cNvSpPr txBox="1"/>
          <p:nvPr/>
        </p:nvSpPr>
        <p:spPr bwMode="auto">
          <a:xfrm>
            <a:off x="2597942" y="4894719"/>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41" name="TextBox 40">
            <a:extLst>
              <a:ext uri="{FF2B5EF4-FFF2-40B4-BE49-F238E27FC236}">
                <a16:creationId xmlns:a16="http://schemas.microsoft.com/office/drawing/2014/main" id="{3F547A5B-D828-4EE6-8F2F-9510D056809D}"/>
              </a:ext>
            </a:extLst>
          </p:cNvPr>
          <p:cNvSpPr txBox="1"/>
          <p:nvPr/>
        </p:nvSpPr>
        <p:spPr bwMode="auto">
          <a:xfrm>
            <a:off x="3433884" y="4894719"/>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42" name="TextBox 41">
            <a:extLst>
              <a:ext uri="{FF2B5EF4-FFF2-40B4-BE49-F238E27FC236}">
                <a16:creationId xmlns:a16="http://schemas.microsoft.com/office/drawing/2014/main" id="{1C829400-2DE1-47A6-87DE-1161AFE209A0}"/>
              </a:ext>
            </a:extLst>
          </p:cNvPr>
          <p:cNvSpPr txBox="1"/>
          <p:nvPr/>
        </p:nvSpPr>
        <p:spPr bwMode="auto">
          <a:xfrm>
            <a:off x="4269826" y="4894719"/>
            <a:ext cx="59022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43" name="TextBox 42">
            <a:extLst>
              <a:ext uri="{FF2B5EF4-FFF2-40B4-BE49-F238E27FC236}">
                <a16:creationId xmlns:a16="http://schemas.microsoft.com/office/drawing/2014/main" id="{F6C53BD4-03B0-4E03-81C7-BF9514DD00AA}"/>
              </a:ext>
            </a:extLst>
          </p:cNvPr>
          <p:cNvSpPr txBox="1"/>
          <p:nvPr/>
        </p:nvSpPr>
        <p:spPr bwMode="auto">
          <a:xfrm>
            <a:off x="57162" y="5203314"/>
            <a:ext cx="1721176"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at Risk, 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Active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Control</a:t>
            </a:r>
          </a:p>
        </p:txBody>
      </p:sp>
      <p:sp>
        <p:nvSpPr>
          <p:cNvPr id="44" name="TextBox 43">
            <a:extLst>
              <a:ext uri="{FF2B5EF4-FFF2-40B4-BE49-F238E27FC236}">
                <a16:creationId xmlns:a16="http://schemas.microsoft.com/office/drawing/2014/main" id="{B61983FE-601A-4CCD-BE3B-B0B506D330DC}"/>
              </a:ext>
            </a:extLst>
          </p:cNvPr>
          <p:cNvSpPr txBox="1"/>
          <p:nvPr/>
        </p:nvSpPr>
        <p:spPr bwMode="auto">
          <a:xfrm>
            <a:off x="1669103" y="5695757"/>
            <a:ext cx="79599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2022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2094</a:t>
            </a:r>
          </a:p>
        </p:txBody>
      </p:sp>
      <p:sp>
        <p:nvSpPr>
          <p:cNvPr id="45" name="TextBox 44">
            <a:extLst>
              <a:ext uri="{FF2B5EF4-FFF2-40B4-BE49-F238E27FC236}">
                <a16:creationId xmlns:a16="http://schemas.microsoft.com/office/drawing/2014/main" id="{F0CA0A58-8B23-45D0-A2A9-90D291A97C66}"/>
              </a:ext>
            </a:extLst>
          </p:cNvPr>
          <p:cNvSpPr txBox="1"/>
          <p:nvPr/>
        </p:nvSpPr>
        <p:spPr bwMode="auto">
          <a:xfrm>
            <a:off x="2506382" y="5695757"/>
            <a:ext cx="79599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1741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1740</a:t>
            </a:r>
          </a:p>
        </p:txBody>
      </p:sp>
      <p:sp>
        <p:nvSpPr>
          <p:cNvPr id="46" name="TextBox 45">
            <a:extLst>
              <a:ext uri="{FF2B5EF4-FFF2-40B4-BE49-F238E27FC236}">
                <a16:creationId xmlns:a16="http://schemas.microsoft.com/office/drawing/2014/main" id="{2343F269-D3F0-473D-9396-B7223B534B88}"/>
              </a:ext>
            </a:extLst>
          </p:cNvPr>
          <p:cNvSpPr txBox="1"/>
          <p:nvPr/>
        </p:nvSpPr>
        <p:spPr bwMode="auto">
          <a:xfrm>
            <a:off x="3343661" y="5695757"/>
            <a:ext cx="79599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1556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1518</a:t>
            </a:r>
          </a:p>
        </p:txBody>
      </p:sp>
      <p:sp>
        <p:nvSpPr>
          <p:cNvPr id="47" name="TextBox 46">
            <a:extLst>
              <a:ext uri="{FF2B5EF4-FFF2-40B4-BE49-F238E27FC236}">
                <a16:creationId xmlns:a16="http://schemas.microsoft.com/office/drawing/2014/main" id="{7840BAF9-AB11-4EB5-954D-6C6BDB6B1D7F}"/>
              </a:ext>
            </a:extLst>
          </p:cNvPr>
          <p:cNvSpPr txBox="1"/>
          <p:nvPr/>
        </p:nvSpPr>
        <p:spPr bwMode="auto">
          <a:xfrm>
            <a:off x="4180940" y="5695757"/>
            <a:ext cx="79599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1386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1372</a:t>
            </a:r>
          </a:p>
        </p:txBody>
      </p:sp>
      <p:sp>
        <p:nvSpPr>
          <p:cNvPr id="48" name="TextBox 47">
            <a:extLst>
              <a:ext uri="{FF2B5EF4-FFF2-40B4-BE49-F238E27FC236}">
                <a16:creationId xmlns:a16="http://schemas.microsoft.com/office/drawing/2014/main" id="{5E582749-DCF2-44FA-95D6-549ADD636A3A}"/>
              </a:ext>
            </a:extLst>
          </p:cNvPr>
          <p:cNvSpPr txBox="1"/>
          <p:nvPr/>
        </p:nvSpPr>
        <p:spPr bwMode="auto">
          <a:xfrm>
            <a:off x="5018220" y="5695757"/>
            <a:ext cx="795999"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1284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1250</a:t>
            </a:r>
          </a:p>
        </p:txBody>
      </p:sp>
      <p:sp>
        <p:nvSpPr>
          <p:cNvPr id="49" name="Freeform: Shape 48">
            <a:extLst>
              <a:ext uri="{FF2B5EF4-FFF2-40B4-BE49-F238E27FC236}">
                <a16:creationId xmlns:a16="http://schemas.microsoft.com/office/drawing/2014/main" id="{6AB7A4F1-747E-4ACC-8171-D5E690DFFC8A}"/>
              </a:ext>
            </a:extLst>
          </p:cNvPr>
          <p:cNvSpPr/>
          <p:nvPr/>
        </p:nvSpPr>
        <p:spPr bwMode="auto">
          <a:xfrm>
            <a:off x="2166938" y="2490059"/>
            <a:ext cx="3248025" cy="2338387"/>
          </a:xfrm>
          <a:custGeom>
            <a:avLst/>
            <a:gdLst>
              <a:gd name="connsiteX0" fmla="*/ 0 w 3248025"/>
              <a:gd name="connsiteY0" fmla="*/ 2338387 h 2338387"/>
              <a:gd name="connsiteX1" fmla="*/ 123825 w 3248025"/>
              <a:gd name="connsiteY1" fmla="*/ 2338387 h 2338387"/>
              <a:gd name="connsiteX2" fmla="*/ 123825 w 3248025"/>
              <a:gd name="connsiteY2" fmla="*/ 2157412 h 2338387"/>
              <a:gd name="connsiteX3" fmla="*/ 252412 w 3248025"/>
              <a:gd name="connsiteY3" fmla="*/ 2157412 h 2338387"/>
              <a:gd name="connsiteX4" fmla="*/ 252412 w 3248025"/>
              <a:gd name="connsiteY4" fmla="*/ 1938337 h 2338387"/>
              <a:gd name="connsiteX5" fmla="*/ 366712 w 3248025"/>
              <a:gd name="connsiteY5" fmla="*/ 1938337 h 2338387"/>
              <a:gd name="connsiteX6" fmla="*/ 366712 w 3248025"/>
              <a:gd name="connsiteY6" fmla="*/ 1747837 h 2338387"/>
              <a:gd name="connsiteX7" fmla="*/ 485775 w 3248025"/>
              <a:gd name="connsiteY7" fmla="*/ 1747837 h 2338387"/>
              <a:gd name="connsiteX8" fmla="*/ 485775 w 3248025"/>
              <a:gd name="connsiteY8" fmla="*/ 1557337 h 2338387"/>
              <a:gd name="connsiteX9" fmla="*/ 614362 w 3248025"/>
              <a:gd name="connsiteY9" fmla="*/ 1557337 h 2338387"/>
              <a:gd name="connsiteX10" fmla="*/ 614362 w 3248025"/>
              <a:gd name="connsiteY10" fmla="*/ 1390650 h 2338387"/>
              <a:gd name="connsiteX11" fmla="*/ 728662 w 3248025"/>
              <a:gd name="connsiteY11" fmla="*/ 1390650 h 2338387"/>
              <a:gd name="connsiteX12" fmla="*/ 728662 w 3248025"/>
              <a:gd name="connsiteY12" fmla="*/ 1262062 h 2338387"/>
              <a:gd name="connsiteX13" fmla="*/ 847725 w 3248025"/>
              <a:gd name="connsiteY13" fmla="*/ 1262062 h 2338387"/>
              <a:gd name="connsiteX14" fmla="*/ 847725 w 3248025"/>
              <a:gd name="connsiteY14" fmla="*/ 1152525 h 2338387"/>
              <a:gd name="connsiteX15" fmla="*/ 966787 w 3248025"/>
              <a:gd name="connsiteY15" fmla="*/ 1152525 h 2338387"/>
              <a:gd name="connsiteX16" fmla="*/ 966787 w 3248025"/>
              <a:gd name="connsiteY16" fmla="*/ 1023937 h 2338387"/>
              <a:gd name="connsiteX17" fmla="*/ 1090612 w 3248025"/>
              <a:gd name="connsiteY17" fmla="*/ 1023937 h 2338387"/>
              <a:gd name="connsiteX18" fmla="*/ 1090612 w 3248025"/>
              <a:gd name="connsiteY18" fmla="*/ 914400 h 2338387"/>
              <a:gd name="connsiteX19" fmla="*/ 1219200 w 3248025"/>
              <a:gd name="connsiteY19" fmla="*/ 914400 h 2338387"/>
              <a:gd name="connsiteX20" fmla="*/ 1219200 w 3248025"/>
              <a:gd name="connsiteY20" fmla="*/ 781050 h 2338387"/>
              <a:gd name="connsiteX21" fmla="*/ 1328737 w 3248025"/>
              <a:gd name="connsiteY21" fmla="*/ 781050 h 2338387"/>
              <a:gd name="connsiteX22" fmla="*/ 1328737 w 3248025"/>
              <a:gd name="connsiteY22" fmla="*/ 709612 h 2338387"/>
              <a:gd name="connsiteX23" fmla="*/ 1452562 w 3248025"/>
              <a:gd name="connsiteY23" fmla="*/ 709612 h 2338387"/>
              <a:gd name="connsiteX24" fmla="*/ 1452562 w 3248025"/>
              <a:gd name="connsiteY24" fmla="*/ 609600 h 2338387"/>
              <a:gd name="connsiteX25" fmla="*/ 1576387 w 3248025"/>
              <a:gd name="connsiteY25" fmla="*/ 609600 h 2338387"/>
              <a:gd name="connsiteX26" fmla="*/ 1576387 w 3248025"/>
              <a:gd name="connsiteY26" fmla="*/ 542925 h 2338387"/>
              <a:gd name="connsiteX27" fmla="*/ 1695450 w 3248025"/>
              <a:gd name="connsiteY27" fmla="*/ 542925 h 2338387"/>
              <a:gd name="connsiteX28" fmla="*/ 1695450 w 3248025"/>
              <a:gd name="connsiteY28" fmla="*/ 419100 h 2338387"/>
              <a:gd name="connsiteX29" fmla="*/ 1814512 w 3248025"/>
              <a:gd name="connsiteY29" fmla="*/ 419100 h 2338387"/>
              <a:gd name="connsiteX30" fmla="*/ 1814512 w 3248025"/>
              <a:gd name="connsiteY30" fmla="*/ 357187 h 2338387"/>
              <a:gd name="connsiteX31" fmla="*/ 1928812 w 3248025"/>
              <a:gd name="connsiteY31" fmla="*/ 357187 h 2338387"/>
              <a:gd name="connsiteX32" fmla="*/ 1928812 w 3248025"/>
              <a:gd name="connsiteY32" fmla="*/ 285750 h 2338387"/>
              <a:gd name="connsiteX33" fmla="*/ 2043112 w 3248025"/>
              <a:gd name="connsiteY33" fmla="*/ 285750 h 2338387"/>
              <a:gd name="connsiteX34" fmla="*/ 2043112 w 3248025"/>
              <a:gd name="connsiteY34" fmla="*/ 228600 h 2338387"/>
              <a:gd name="connsiteX35" fmla="*/ 2166937 w 3248025"/>
              <a:gd name="connsiteY35" fmla="*/ 228600 h 2338387"/>
              <a:gd name="connsiteX36" fmla="*/ 2166937 w 3248025"/>
              <a:gd name="connsiteY36" fmla="*/ 228600 h 2338387"/>
              <a:gd name="connsiteX37" fmla="*/ 2166937 w 3248025"/>
              <a:gd name="connsiteY37" fmla="*/ 200025 h 2338387"/>
              <a:gd name="connsiteX38" fmla="*/ 2281237 w 3248025"/>
              <a:gd name="connsiteY38" fmla="*/ 200025 h 2338387"/>
              <a:gd name="connsiteX39" fmla="*/ 2281237 w 3248025"/>
              <a:gd name="connsiteY39" fmla="*/ 176212 h 2338387"/>
              <a:gd name="connsiteX40" fmla="*/ 2400300 w 3248025"/>
              <a:gd name="connsiteY40" fmla="*/ 176212 h 2338387"/>
              <a:gd name="connsiteX41" fmla="*/ 2400300 w 3248025"/>
              <a:gd name="connsiteY41" fmla="*/ 161925 h 2338387"/>
              <a:gd name="connsiteX42" fmla="*/ 2519362 w 3248025"/>
              <a:gd name="connsiteY42" fmla="*/ 161925 h 2338387"/>
              <a:gd name="connsiteX43" fmla="*/ 2519362 w 3248025"/>
              <a:gd name="connsiteY43" fmla="*/ 133350 h 2338387"/>
              <a:gd name="connsiteX44" fmla="*/ 2643187 w 3248025"/>
              <a:gd name="connsiteY44" fmla="*/ 133350 h 2338387"/>
              <a:gd name="connsiteX45" fmla="*/ 2643187 w 3248025"/>
              <a:gd name="connsiteY45" fmla="*/ 133350 h 2338387"/>
              <a:gd name="connsiteX46" fmla="*/ 2643187 w 3248025"/>
              <a:gd name="connsiteY46" fmla="*/ 133350 h 2338387"/>
              <a:gd name="connsiteX47" fmla="*/ 2643187 w 3248025"/>
              <a:gd name="connsiteY47" fmla="*/ 95250 h 2338387"/>
              <a:gd name="connsiteX48" fmla="*/ 2776537 w 3248025"/>
              <a:gd name="connsiteY48" fmla="*/ 95250 h 2338387"/>
              <a:gd name="connsiteX49" fmla="*/ 2776537 w 3248025"/>
              <a:gd name="connsiteY49" fmla="*/ 71437 h 2338387"/>
              <a:gd name="connsiteX50" fmla="*/ 2876550 w 3248025"/>
              <a:gd name="connsiteY50" fmla="*/ 71437 h 2338387"/>
              <a:gd name="connsiteX51" fmla="*/ 2876550 w 3248025"/>
              <a:gd name="connsiteY51" fmla="*/ 42862 h 2338387"/>
              <a:gd name="connsiteX52" fmla="*/ 3005137 w 3248025"/>
              <a:gd name="connsiteY52" fmla="*/ 42862 h 2338387"/>
              <a:gd name="connsiteX53" fmla="*/ 3005137 w 3248025"/>
              <a:gd name="connsiteY53" fmla="*/ 28575 h 2338387"/>
              <a:gd name="connsiteX54" fmla="*/ 3248025 w 3248025"/>
              <a:gd name="connsiteY54" fmla="*/ 28575 h 2338387"/>
              <a:gd name="connsiteX55" fmla="*/ 3248025 w 3248025"/>
              <a:gd name="connsiteY55" fmla="*/ 0 h 233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48025" h="2338387">
                <a:moveTo>
                  <a:pt x="0" y="2338387"/>
                </a:moveTo>
                <a:lnTo>
                  <a:pt x="123825" y="2338387"/>
                </a:lnTo>
                <a:lnTo>
                  <a:pt x="123825" y="2157412"/>
                </a:lnTo>
                <a:lnTo>
                  <a:pt x="252412" y="2157412"/>
                </a:lnTo>
                <a:lnTo>
                  <a:pt x="252412" y="1938337"/>
                </a:lnTo>
                <a:lnTo>
                  <a:pt x="366712" y="1938337"/>
                </a:lnTo>
                <a:lnTo>
                  <a:pt x="366712" y="1747837"/>
                </a:lnTo>
                <a:lnTo>
                  <a:pt x="485775" y="1747837"/>
                </a:lnTo>
                <a:lnTo>
                  <a:pt x="485775" y="1557337"/>
                </a:lnTo>
                <a:lnTo>
                  <a:pt x="614362" y="1557337"/>
                </a:lnTo>
                <a:lnTo>
                  <a:pt x="614362" y="1390650"/>
                </a:lnTo>
                <a:lnTo>
                  <a:pt x="728662" y="1390650"/>
                </a:lnTo>
                <a:lnTo>
                  <a:pt x="728662" y="1262062"/>
                </a:lnTo>
                <a:lnTo>
                  <a:pt x="847725" y="1262062"/>
                </a:lnTo>
                <a:lnTo>
                  <a:pt x="847725" y="1152525"/>
                </a:lnTo>
                <a:lnTo>
                  <a:pt x="966787" y="1152525"/>
                </a:lnTo>
                <a:lnTo>
                  <a:pt x="966787" y="1023937"/>
                </a:lnTo>
                <a:lnTo>
                  <a:pt x="1090612" y="1023937"/>
                </a:lnTo>
                <a:lnTo>
                  <a:pt x="1090612" y="914400"/>
                </a:lnTo>
                <a:lnTo>
                  <a:pt x="1219200" y="914400"/>
                </a:lnTo>
                <a:lnTo>
                  <a:pt x="1219200" y="781050"/>
                </a:lnTo>
                <a:lnTo>
                  <a:pt x="1328737" y="781050"/>
                </a:lnTo>
                <a:lnTo>
                  <a:pt x="1328737" y="709612"/>
                </a:lnTo>
                <a:lnTo>
                  <a:pt x="1452562" y="709612"/>
                </a:lnTo>
                <a:lnTo>
                  <a:pt x="1452562" y="609600"/>
                </a:lnTo>
                <a:lnTo>
                  <a:pt x="1576387" y="609600"/>
                </a:lnTo>
                <a:lnTo>
                  <a:pt x="1576387" y="542925"/>
                </a:lnTo>
                <a:lnTo>
                  <a:pt x="1695450" y="542925"/>
                </a:lnTo>
                <a:lnTo>
                  <a:pt x="1695450" y="419100"/>
                </a:lnTo>
                <a:lnTo>
                  <a:pt x="1814512" y="419100"/>
                </a:lnTo>
                <a:lnTo>
                  <a:pt x="1814512" y="357187"/>
                </a:lnTo>
                <a:lnTo>
                  <a:pt x="1928812" y="357187"/>
                </a:lnTo>
                <a:lnTo>
                  <a:pt x="1928812" y="285750"/>
                </a:lnTo>
                <a:lnTo>
                  <a:pt x="2043112" y="285750"/>
                </a:lnTo>
                <a:lnTo>
                  <a:pt x="2043112" y="228600"/>
                </a:lnTo>
                <a:lnTo>
                  <a:pt x="2166937" y="228600"/>
                </a:lnTo>
                <a:lnTo>
                  <a:pt x="2166937" y="228600"/>
                </a:lnTo>
                <a:lnTo>
                  <a:pt x="2166937" y="200025"/>
                </a:lnTo>
                <a:lnTo>
                  <a:pt x="2281237" y="200025"/>
                </a:lnTo>
                <a:lnTo>
                  <a:pt x="2281237" y="176212"/>
                </a:lnTo>
                <a:lnTo>
                  <a:pt x="2400300" y="176212"/>
                </a:lnTo>
                <a:lnTo>
                  <a:pt x="2400300" y="161925"/>
                </a:lnTo>
                <a:lnTo>
                  <a:pt x="2519362" y="161925"/>
                </a:lnTo>
                <a:lnTo>
                  <a:pt x="2519362" y="133350"/>
                </a:lnTo>
                <a:lnTo>
                  <a:pt x="2643187" y="133350"/>
                </a:lnTo>
                <a:lnTo>
                  <a:pt x="2643187" y="133350"/>
                </a:lnTo>
                <a:lnTo>
                  <a:pt x="2643187" y="133350"/>
                </a:lnTo>
                <a:lnTo>
                  <a:pt x="2643187" y="95250"/>
                </a:lnTo>
                <a:lnTo>
                  <a:pt x="2776537" y="95250"/>
                </a:lnTo>
                <a:lnTo>
                  <a:pt x="2776537" y="71437"/>
                </a:lnTo>
                <a:lnTo>
                  <a:pt x="2876550" y="71437"/>
                </a:lnTo>
                <a:lnTo>
                  <a:pt x="2876550" y="42862"/>
                </a:lnTo>
                <a:lnTo>
                  <a:pt x="3005137" y="42862"/>
                </a:lnTo>
                <a:lnTo>
                  <a:pt x="3005137" y="28575"/>
                </a:lnTo>
                <a:lnTo>
                  <a:pt x="3248025" y="28575"/>
                </a:lnTo>
                <a:lnTo>
                  <a:pt x="3248025" y="0"/>
                </a:lnTo>
              </a:path>
            </a:pathLst>
          </a:custGeom>
          <a:noFill/>
          <a:ln w="28575">
            <a:solidFill>
              <a:schemeClr val="accent1"/>
            </a:solidFill>
            <a:miter lim="800000"/>
            <a:headEnd/>
            <a:tailEnd/>
          </a:ln>
        </p:spPr>
        <p:txBody>
          <a:bodyPr rtlCol="0" anchor="ctr"/>
          <a:lstStyle/>
          <a:p>
            <a:pPr algn="ctr"/>
            <a:endParaRPr lang="en-US" dirty="0"/>
          </a:p>
        </p:txBody>
      </p:sp>
      <p:sp>
        <p:nvSpPr>
          <p:cNvPr id="50" name="Freeform: Shape 49">
            <a:extLst>
              <a:ext uri="{FF2B5EF4-FFF2-40B4-BE49-F238E27FC236}">
                <a16:creationId xmlns:a16="http://schemas.microsoft.com/office/drawing/2014/main" id="{4CE9C410-0249-4E5D-B628-FFB85423CD11}"/>
              </a:ext>
            </a:extLst>
          </p:cNvPr>
          <p:cNvSpPr/>
          <p:nvPr/>
        </p:nvSpPr>
        <p:spPr bwMode="auto">
          <a:xfrm>
            <a:off x="2166938" y="2218596"/>
            <a:ext cx="3243262" cy="2652713"/>
          </a:xfrm>
          <a:custGeom>
            <a:avLst/>
            <a:gdLst>
              <a:gd name="connsiteX0" fmla="*/ 0 w 3243262"/>
              <a:gd name="connsiteY0" fmla="*/ 2652713 h 2652713"/>
              <a:gd name="connsiteX1" fmla="*/ 0 w 3243262"/>
              <a:gd name="connsiteY1" fmla="*/ 2586038 h 2652713"/>
              <a:gd name="connsiteX2" fmla="*/ 128587 w 3243262"/>
              <a:gd name="connsiteY2" fmla="*/ 2586038 h 2652713"/>
              <a:gd name="connsiteX3" fmla="*/ 128587 w 3243262"/>
              <a:gd name="connsiteY3" fmla="*/ 2328863 h 2652713"/>
              <a:gd name="connsiteX4" fmla="*/ 247650 w 3243262"/>
              <a:gd name="connsiteY4" fmla="*/ 2328863 h 2652713"/>
              <a:gd name="connsiteX5" fmla="*/ 247650 w 3243262"/>
              <a:gd name="connsiteY5" fmla="*/ 2133600 h 2652713"/>
              <a:gd name="connsiteX6" fmla="*/ 376237 w 3243262"/>
              <a:gd name="connsiteY6" fmla="*/ 2133600 h 2652713"/>
              <a:gd name="connsiteX7" fmla="*/ 376237 w 3243262"/>
              <a:gd name="connsiteY7" fmla="*/ 1876425 h 2652713"/>
              <a:gd name="connsiteX8" fmla="*/ 485775 w 3243262"/>
              <a:gd name="connsiteY8" fmla="*/ 1876425 h 2652713"/>
              <a:gd name="connsiteX9" fmla="*/ 485775 w 3243262"/>
              <a:gd name="connsiteY9" fmla="*/ 1657350 h 2652713"/>
              <a:gd name="connsiteX10" fmla="*/ 623887 w 3243262"/>
              <a:gd name="connsiteY10" fmla="*/ 1657350 h 2652713"/>
              <a:gd name="connsiteX11" fmla="*/ 623887 w 3243262"/>
              <a:gd name="connsiteY11" fmla="*/ 1457325 h 2652713"/>
              <a:gd name="connsiteX12" fmla="*/ 733425 w 3243262"/>
              <a:gd name="connsiteY12" fmla="*/ 1457325 h 2652713"/>
              <a:gd name="connsiteX13" fmla="*/ 733425 w 3243262"/>
              <a:gd name="connsiteY13" fmla="*/ 1309688 h 2652713"/>
              <a:gd name="connsiteX14" fmla="*/ 852487 w 3243262"/>
              <a:gd name="connsiteY14" fmla="*/ 1309688 h 2652713"/>
              <a:gd name="connsiteX15" fmla="*/ 852487 w 3243262"/>
              <a:gd name="connsiteY15" fmla="*/ 1138238 h 2652713"/>
              <a:gd name="connsiteX16" fmla="*/ 966787 w 3243262"/>
              <a:gd name="connsiteY16" fmla="*/ 1138238 h 2652713"/>
              <a:gd name="connsiteX17" fmla="*/ 966787 w 3243262"/>
              <a:gd name="connsiteY17" fmla="*/ 981075 h 2652713"/>
              <a:gd name="connsiteX18" fmla="*/ 1095375 w 3243262"/>
              <a:gd name="connsiteY18" fmla="*/ 981075 h 2652713"/>
              <a:gd name="connsiteX19" fmla="*/ 1095375 w 3243262"/>
              <a:gd name="connsiteY19" fmla="*/ 842963 h 2652713"/>
              <a:gd name="connsiteX20" fmla="*/ 1214437 w 3243262"/>
              <a:gd name="connsiteY20" fmla="*/ 842963 h 2652713"/>
              <a:gd name="connsiteX21" fmla="*/ 1214437 w 3243262"/>
              <a:gd name="connsiteY21" fmla="*/ 695325 h 2652713"/>
              <a:gd name="connsiteX22" fmla="*/ 1333500 w 3243262"/>
              <a:gd name="connsiteY22" fmla="*/ 695325 h 2652713"/>
              <a:gd name="connsiteX23" fmla="*/ 1333500 w 3243262"/>
              <a:gd name="connsiteY23" fmla="*/ 614363 h 2652713"/>
              <a:gd name="connsiteX24" fmla="*/ 1452562 w 3243262"/>
              <a:gd name="connsiteY24" fmla="*/ 614363 h 2652713"/>
              <a:gd name="connsiteX25" fmla="*/ 1452562 w 3243262"/>
              <a:gd name="connsiteY25" fmla="*/ 533400 h 2652713"/>
              <a:gd name="connsiteX26" fmla="*/ 1576387 w 3243262"/>
              <a:gd name="connsiteY26" fmla="*/ 533400 h 2652713"/>
              <a:gd name="connsiteX27" fmla="*/ 1576387 w 3243262"/>
              <a:gd name="connsiteY27" fmla="*/ 461963 h 2652713"/>
              <a:gd name="connsiteX28" fmla="*/ 1695450 w 3243262"/>
              <a:gd name="connsiteY28" fmla="*/ 461963 h 2652713"/>
              <a:gd name="connsiteX29" fmla="*/ 1695450 w 3243262"/>
              <a:gd name="connsiteY29" fmla="*/ 385763 h 2652713"/>
              <a:gd name="connsiteX30" fmla="*/ 1809750 w 3243262"/>
              <a:gd name="connsiteY30" fmla="*/ 385763 h 2652713"/>
              <a:gd name="connsiteX31" fmla="*/ 1809750 w 3243262"/>
              <a:gd name="connsiteY31" fmla="*/ 347663 h 2652713"/>
              <a:gd name="connsiteX32" fmla="*/ 1924050 w 3243262"/>
              <a:gd name="connsiteY32" fmla="*/ 347663 h 2652713"/>
              <a:gd name="connsiteX33" fmla="*/ 1924050 w 3243262"/>
              <a:gd name="connsiteY33" fmla="*/ 300038 h 2652713"/>
              <a:gd name="connsiteX34" fmla="*/ 2052637 w 3243262"/>
              <a:gd name="connsiteY34" fmla="*/ 300038 h 2652713"/>
              <a:gd name="connsiteX35" fmla="*/ 2052637 w 3243262"/>
              <a:gd name="connsiteY35" fmla="*/ 261938 h 2652713"/>
              <a:gd name="connsiteX36" fmla="*/ 2162175 w 3243262"/>
              <a:gd name="connsiteY36" fmla="*/ 261938 h 2652713"/>
              <a:gd name="connsiteX37" fmla="*/ 2162175 w 3243262"/>
              <a:gd name="connsiteY37" fmla="*/ 261938 h 2652713"/>
              <a:gd name="connsiteX38" fmla="*/ 2286000 w 3243262"/>
              <a:gd name="connsiteY38" fmla="*/ 261938 h 2652713"/>
              <a:gd name="connsiteX39" fmla="*/ 2286000 w 3243262"/>
              <a:gd name="connsiteY39" fmla="*/ 200025 h 2652713"/>
              <a:gd name="connsiteX40" fmla="*/ 2409825 w 3243262"/>
              <a:gd name="connsiteY40" fmla="*/ 200025 h 2652713"/>
              <a:gd name="connsiteX41" fmla="*/ 2409825 w 3243262"/>
              <a:gd name="connsiteY41" fmla="*/ 157163 h 2652713"/>
              <a:gd name="connsiteX42" fmla="*/ 2528887 w 3243262"/>
              <a:gd name="connsiteY42" fmla="*/ 157163 h 2652713"/>
              <a:gd name="connsiteX43" fmla="*/ 2528887 w 3243262"/>
              <a:gd name="connsiteY43" fmla="*/ 109538 h 2652713"/>
              <a:gd name="connsiteX44" fmla="*/ 2647950 w 3243262"/>
              <a:gd name="connsiteY44" fmla="*/ 109538 h 2652713"/>
              <a:gd name="connsiteX45" fmla="*/ 2647950 w 3243262"/>
              <a:gd name="connsiteY45" fmla="*/ 80963 h 2652713"/>
              <a:gd name="connsiteX46" fmla="*/ 2767012 w 3243262"/>
              <a:gd name="connsiteY46" fmla="*/ 80963 h 2652713"/>
              <a:gd name="connsiteX47" fmla="*/ 2767012 w 3243262"/>
              <a:gd name="connsiteY47" fmla="*/ 52388 h 2652713"/>
              <a:gd name="connsiteX48" fmla="*/ 2886075 w 3243262"/>
              <a:gd name="connsiteY48" fmla="*/ 52388 h 2652713"/>
              <a:gd name="connsiteX49" fmla="*/ 2886075 w 3243262"/>
              <a:gd name="connsiteY49" fmla="*/ 23813 h 2652713"/>
              <a:gd name="connsiteX50" fmla="*/ 3014662 w 3243262"/>
              <a:gd name="connsiteY50" fmla="*/ 23813 h 2652713"/>
              <a:gd name="connsiteX51" fmla="*/ 3014662 w 3243262"/>
              <a:gd name="connsiteY51" fmla="*/ 0 h 2652713"/>
              <a:gd name="connsiteX52" fmla="*/ 3243262 w 3243262"/>
              <a:gd name="connsiteY52" fmla="*/ 0 h 2652713"/>
              <a:gd name="connsiteX0" fmla="*/ 0 w 3243262"/>
              <a:gd name="connsiteY0" fmla="*/ 2652713 h 2652713"/>
              <a:gd name="connsiteX1" fmla="*/ 0 w 3243262"/>
              <a:gd name="connsiteY1" fmla="*/ 2586038 h 2652713"/>
              <a:gd name="connsiteX2" fmla="*/ 128587 w 3243262"/>
              <a:gd name="connsiteY2" fmla="*/ 2586038 h 2652713"/>
              <a:gd name="connsiteX3" fmla="*/ 128587 w 3243262"/>
              <a:gd name="connsiteY3" fmla="*/ 2328863 h 2652713"/>
              <a:gd name="connsiteX4" fmla="*/ 247650 w 3243262"/>
              <a:gd name="connsiteY4" fmla="*/ 2328863 h 2652713"/>
              <a:gd name="connsiteX5" fmla="*/ 247650 w 3243262"/>
              <a:gd name="connsiteY5" fmla="*/ 2133600 h 2652713"/>
              <a:gd name="connsiteX6" fmla="*/ 376237 w 3243262"/>
              <a:gd name="connsiteY6" fmla="*/ 2133600 h 2652713"/>
              <a:gd name="connsiteX7" fmla="*/ 376237 w 3243262"/>
              <a:gd name="connsiteY7" fmla="*/ 1876425 h 2652713"/>
              <a:gd name="connsiteX8" fmla="*/ 485775 w 3243262"/>
              <a:gd name="connsiteY8" fmla="*/ 1876425 h 2652713"/>
              <a:gd name="connsiteX9" fmla="*/ 485775 w 3243262"/>
              <a:gd name="connsiteY9" fmla="*/ 1657350 h 2652713"/>
              <a:gd name="connsiteX10" fmla="*/ 623887 w 3243262"/>
              <a:gd name="connsiteY10" fmla="*/ 1657350 h 2652713"/>
              <a:gd name="connsiteX11" fmla="*/ 623887 w 3243262"/>
              <a:gd name="connsiteY11" fmla="*/ 1457325 h 2652713"/>
              <a:gd name="connsiteX12" fmla="*/ 733425 w 3243262"/>
              <a:gd name="connsiteY12" fmla="*/ 1457325 h 2652713"/>
              <a:gd name="connsiteX13" fmla="*/ 733425 w 3243262"/>
              <a:gd name="connsiteY13" fmla="*/ 1309688 h 2652713"/>
              <a:gd name="connsiteX14" fmla="*/ 852487 w 3243262"/>
              <a:gd name="connsiteY14" fmla="*/ 1309688 h 2652713"/>
              <a:gd name="connsiteX15" fmla="*/ 852487 w 3243262"/>
              <a:gd name="connsiteY15" fmla="*/ 1138238 h 2652713"/>
              <a:gd name="connsiteX16" fmla="*/ 966787 w 3243262"/>
              <a:gd name="connsiteY16" fmla="*/ 1138238 h 2652713"/>
              <a:gd name="connsiteX17" fmla="*/ 966787 w 3243262"/>
              <a:gd name="connsiteY17" fmla="*/ 981075 h 2652713"/>
              <a:gd name="connsiteX18" fmla="*/ 1095375 w 3243262"/>
              <a:gd name="connsiteY18" fmla="*/ 981075 h 2652713"/>
              <a:gd name="connsiteX19" fmla="*/ 1095375 w 3243262"/>
              <a:gd name="connsiteY19" fmla="*/ 842963 h 2652713"/>
              <a:gd name="connsiteX20" fmla="*/ 1214437 w 3243262"/>
              <a:gd name="connsiteY20" fmla="*/ 842963 h 2652713"/>
              <a:gd name="connsiteX21" fmla="*/ 1214437 w 3243262"/>
              <a:gd name="connsiteY21" fmla="*/ 695325 h 2652713"/>
              <a:gd name="connsiteX22" fmla="*/ 1333500 w 3243262"/>
              <a:gd name="connsiteY22" fmla="*/ 695325 h 2652713"/>
              <a:gd name="connsiteX23" fmla="*/ 1333500 w 3243262"/>
              <a:gd name="connsiteY23" fmla="*/ 614363 h 2652713"/>
              <a:gd name="connsiteX24" fmla="*/ 1452562 w 3243262"/>
              <a:gd name="connsiteY24" fmla="*/ 614363 h 2652713"/>
              <a:gd name="connsiteX25" fmla="*/ 1452562 w 3243262"/>
              <a:gd name="connsiteY25" fmla="*/ 533400 h 2652713"/>
              <a:gd name="connsiteX26" fmla="*/ 1576387 w 3243262"/>
              <a:gd name="connsiteY26" fmla="*/ 533400 h 2652713"/>
              <a:gd name="connsiteX27" fmla="*/ 1576387 w 3243262"/>
              <a:gd name="connsiteY27" fmla="*/ 461963 h 2652713"/>
              <a:gd name="connsiteX28" fmla="*/ 1695450 w 3243262"/>
              <a:gd name="connsiteY28" fmla="*/ 461963 h 2652713"/>
              <a:gd name="connsiteX29" fmla="*/ 1695450 w 3243262"/>
              <a:gd name="connsiteY29" fmla="*/ 385763 h 2652713"/>
              <a:gd name="connsiteX30" fmla="*/ 1809750 w 3243262"/>
              <a:gd name="connsiteY30" fmla="*/ 385763 h 2652713"/>
              <a:gd name="connsiteX31" fmla="*/ 1809750 w 3243262"/>
              <a:gd name="connsiteY31" fmla="*/ 347663 h 2652713"/>
              <a:gd name="connsiteX32" fmla="*/ 1924050 w 3243262"/>
              <a:gd name="connsiteY32" fmla="*/ 347663 h 2652713"/>
              <a:gd name="connsiteX33" fmla="*/ 1924050 w 3243262"/>
              <a:gd name="connsiteY33" fmla="*/ 300038 h 2652713"/>
              <a:gd name="connsiteX34" fmla="*/ 2052637 w 3243262"/>
              <a:gd name="connsiteY34" fmla="*/ 300038 h 2652713"/>
              <a:gd name="connsiteX35" fmla="*/ 2052637 w 3243262"/>
              <a:gd name="connsiteY35" fmla="*/ 261938 h 2652713"/>
              <a:gd name="connsiteX36" fmla="*/ 2162175 w 3243262"/>
              <a:gd name="connsiteY36" fmla="*/ 261938 h 2652713"/>
              <a:gd name="connsiteX37" fmla="*/ 2157413 w 3243262"/>
              <a:gd name="connsiteY37" fmla="*/ 238125 h 2652713"/>
              <a:gd name="connsiteX38" fmla="*/ 2286000 w 3243262"/>
              <a:gd name="connsiteY38" fmla="*/ 261938 h 2652713"/>
              <a:gd name="connsiteX39" fmla="*/ 2286000 w 3243262"/>
              <a:gd name="connsiteY39" fmla="*/ 200025 h 2652713"/>
              <a:gd name="connsiteX40" fmla="*/ 2409825 w 3243262"/>
              <a:gd name="connsiteY40" fmla="*/ 200025 h 2652713"/>
              <a:gd name="connsiteX41" fmla="*/ 2409825 w 3243262"/>
              <a:gd name="connsiteY41" fmla="*/ 157163 h 2652713"/>
              <a:gd name="connsiteX42" fmla="*/ 2528887 w 3243262"/>
              <a:gd name="connsiteY42" fmla="*/ 157163 h 2652713"/>
              <a:gd name="connsiteX43" fmla="*/ 2528887 w 3243262"/>
              <a:gd name="connsiteY43" fmla="*/ 109538 h 2652713"/>
              <a:gd name="connsiteX44" fmla="*/ 2647950 w 3243262"/>
              <a:gd name="connsiteY44" fmla="*/ 109538 h 2652713"/>
              <a:gd name="connsiteX45" fmla="*/ 2647950 w 3243262"/>
              <a:gd name="connsiteY45" fmla="*/ 80963 h 2652713"/>
              <a:gd name="connsiteX46" fmla="*/ 2767012 w 3243262"/>
              <a:gd name="connsiteY46" fmla="*/ 80963 h 2652713"/>
              <a:gd name="connsiteX47" fmla="*/ 2767012 w 3243262"/>
              <a:gd name="connsiteY47" fmla="*/ 52388 h 2652713"/>
              <a:gd name="connsiteX48" fmla="*/ 2886075 w 3243262"/>
              <a:gd name="connsiteY48" fmla="*/ 52388 h 2652713"/>
              <a:gd name="connsiteX49" fmla="*/ 2886075 w 3243262"/>
              <a:gd name="connsiteY49" fmla="*/ 23813 h 2652713"/>
              <a:gd name="connsiteX50" fmla="*/ 3014662 w 3243262"/>
              <a:gd name="connsiteY50" fmla="*/ 23813 h 2652713"/>
              <a:gd name="connsiteX51" fmla="*/ 3014662 w 3243262"/>
              <a:gd name="connsiteY51" fmla="*/ 0 h 2652713"/>
              <a:gd name="connsiteX52" fmla="*/ 3243262 w 3243262"/>
              <a:gd name="connsiteY52" fmla="*/ 0 h 2652713"/>
              <a:gd name="connsiteX0" fmla="*/ 0 w 3243262"/>
              <a:gd name="connsiteY0" fmla="*/ 2652713 h 2652713"/>
              <a:gd name="connsiteX1" fmla="*/ 0 w 3243262"/>
              <a:gd name="connsiteY1" fmla="*/ 2586038 h 2652713"/>
              <a:gd name="connsiteX2" fmla="*/ 128587 w 3243262"/>
              <a:gd name="connsiteY2" fmla="*/ 2586038 h 2652713"/>
              <a:gd name="connsiteX3" fmla="*/ 128587 w 3243262"/>
              <a:gd name="connsiteY3" fmla="*/ 2328863 h 2652713"/>
              <a:gd name="connsiteX4" fmla="*/ 247650 w 3243262"/>
              <a:gd name="connsiteY4" fmla="*/ 2328863 h 2652713"/>
              <a:gd name="connsiteX5" fmla="*/ 247650 w 3243262"/>
              <a:gd name="connsiteY5" fmla="*/ 2133600 h 2652713"/>
              <a:gd name="connsiteX6" fmla="*/ 376237 w 3243262"/>
              <a:gd name="connsiteY6" fmla="*/ 2133600 h 2652713"/>
              <a:gd name="connsiteX7" fmla="*/ 376237 w 3243262"/>
              <a:gd name="connsiteY7" fmla="*/ 1876425 h 2652713"/>
              <a:gd name="connsiteX8" fmla="*/ 485775 w 3243262"/>
              <a:gd name="connsiteY8" fmla="*/ 1876425 h 2652713"/>
              <a:gd name="connsiteX9" fmla="*/ 485775 w 3243262"/>
              <a:gd name="connsiteY9" fmla="*/ 1657350 h 2652713"/>
              <a:gd name="connsiteX10" fmla="*/ 623887 w 3243262"/>
              <a:gd name="connsiteY10" fmla="*/ 1657350 h 2652713"/>
              <a:gd name="connsiteX11" fmla="*/ 623887 w 3243262"/>
              <a:gd name="connsiteY11" fmla="*/ 1457325 h 2652713"/>
              <a:gd name="connsiteX12" fmla="*/ 733425 w 3243262"/>
              <a:gd name="connsiteY12" fmla="*/ 1457325 h 2652713"/>
              <a:gd name="connsiteX13" fmla="*/ 733425 w 3243262"/>
              <a:gd name="connsiteY13" fmla="*/ 1309688 h 2652713"/>
              <a:gd name="connsiteX14" fmla="*/ 852487 w 3243262"/>
              <a:gd name="connsiteY14" fmla="*/ 1309688 h 2652713"/>
              <a:gd name="connsiteX15" fmla="*/ 852487 w 3243262"/>
              <a:gd name="connsiteY15" fmla="*/ 1138238 h 2652713"/>
              <a:gd name="connsiteX16" fmla="*/ 966787 w 3243262"/>
              <a:gd name="connsiteY16" fmla="*/ 1138238 h 2652713"/>
              <a:gd name="connsiteX17" fmla="*/ 966787 w 3243262"/>
              <a:gd name="connsiteY17" fmla="*/ 981075 h 2652713"/>
              <a:gd name="connsiteX18" fmla="*/ 1095375 w 3243262"/>
              <a:gd name="connsiteY18" fmla="*/ 981075 h 2652713"/>
              <a:gd name="connsiteX19" fmla="*/ 1095375 w 3243262"/>
              <a:gd name="connsiteY19" fmla="*/ 842963 h 2652713"/>
              <a:gd name="connsiteX20" fmla="*/ 1214437 w 3243262"/>
              <a:gd name="connsiteY20" fmla="*/ 842963 h 2652713"/>
              <a:gd name="connsiteX21" fmla="*/ 1214437 w 3243262"/>
              <a:gd name="connsiteY21" fmla="*/ 695325 h 2652713"/>
              <a:gd name="connsiteX22" fmla="*/ 1333500 w 3243262"/>
              <a:gd name="connsiteY22" fmla="*/ 695325 h 2652713"/>
              <a:gd name="connsiteX23" fmla="*/ 1333500 w 3243262"/>
              <a:gd name="connsiteY23" fmla="*/ 614363 h 2652713"/>
              <a:gd name="connsiteX24" fmla="*/ 1452562 w 3243262"/>
              <a:gd name="connsiteY24" fmla="*/ 614363 h 2652713"/>
              <a:gd name="connsiteX25" fmla="*/ 1452562 w 3243262"/>
              <a:gd name="connsiteY25" fmla="*/ 533400 h 2652713"/>
              <a:gd name="connsiteX26" fmla="*/ 1576387 w 3243262"/>
              <a:gd name="connsiteY26" fmla="*/ 533400 h 2652713"/>
              <a:gd name="connsiteX27" fmla="*/ 1576387 w 3243262"/>
              <a:gd name="connsiteY27" fmla="*/ 461963 h 2652713"/>
              <a:gd name="connsiteX28" fmla="*/ 1695450 w 3243262"/>
              <a:gd name="connsiteY28" fmla="*/ 461963 h 2652713"/>
              <a:gd name="connsiteX29" fmla="*/ 1695450 w 3243262"/>
              <a:gd name="connsiteY29" fmla="*/ 385763 h 2652713"/>
              <a:gd name="connsiteX30" fmla="*/ 1809750 w 3243262"/>
              <a:gd name="connsiteY30" fmla="*/ 385763 h 2652713"/>
              <a:gd name="connsiteX31" fmla="*/ 1809750 w 3243262"/>
              <a:gd name="connsiteY31" fmla="*/ 347663 h 2652713"/>
              <a:gd name="connsiteX32" fmla="*/ 1924050 w 3243262"/>
              <a:gd name="connsiteY32" fmla="*/ 347663 h 2652713"/>
              <a:gd name="connsiteX33" fmla="*/ 1924050 w 3243262"/>
              <a:gd name="connsiteY33" fmla="*/ 300038 h 2652713"/>
              <a:gd name="connsiteX34" fmla="*/ 2052637 w 3243262"/>
              <a:gd name="connsiteY34" fmla="*/ 300038 h 2652713"/>
              <a:gd name="connsiteX35" fmla="*/ 2052637 w 3243262"/>
              <a:gd name="connsiteY35" fmla="*/ 261938 h 2652713"/>
              <a:gd name="connsiteX36" fmla="*/ 2162175 w 3243262"/>
              <a:gd name="connsiteY36" fmla="*/ 261938 h 2652713"/>
              <a:gd name="connsiteX37" fmla="*/ 2157413 w 3243262"/>
              <a:gd name="connsiteY37" fmla="*/ 238125 h 2652713"/>
              <a:gd name="connsiteX38" fmla="*/ 2286000 w 3243262"/>
              <a:gd name="connsiteY38" fmla="*/ 238126 h 2652713"/>
              <a:gd name="connsiteX39" fmla="*/ 2286000 w 3243262"/>
              <a:gd name="connsiteY39" fmla="*/ 200025 h 2652713"/>
              <a:gd name="connsiteX40" fmla="*/ 2409825 w 3243262"/>
              <a:gd name="connsiteY40" fmla="*/ 200025 h 2652713"/>
              <a:gd name="connsiteX41" fmla="*/ 2409825 w 3243262"/>
              <a:gd name="connsiteY41" fmla="*/ 157163 h 2652713"/>
              <a:gd name="connsiteX42" fmla="*/ 2528887 w 3243262"/>
              <a:gd name="connsiteY42" fmla="*/ 157163 h 2652713"/>
              <a:gd name="connsiteX43" fmla="*/ 2528887 w 3243262"/>
              <a:gd name="connsiteY43" fmla="*/ 109538 h 2652713"/>
              <a:gd name="connsiteX44" fmla="*/ 2647950 w 3243262"/>
              <a:gd name="connsiteY44" fmla="*/ 109538 h 2652713"/>
              <a:gd name="connsiteX45" fmla="*/ 2647950 w 3243262"/>
              <a:gd name="connsiteY45" fmla="*/ 80963 h 2652713"/>
              <a:gd name="connsiteX46" fmla="*/ 2767012 w 3243262"/>
              <a:gd name="connsiteY46" fmla="*/ 80963 h 2652713"/>
              <a:gd name="connsiteX47" fmla="*/ 2767012 w 3243262"/>
              <a:gd name="connsiteY47" fmla="*/ 52388 h 2652713"/>
              <a:gd name="connsiteX48" fmla="*/ 2886075 w 3243262"/>
              <a:gd name="connsiteY48" fmla="*/ 52388 h 2652713"/>
              <a:gd name="connsiteX49" fmla="*/ 2886075 w 3243262"/>
              <a:gd name="connsiteY49" fmla="*/ 23813 h 2652713"/>
              <a:gd name="connsiteX50" fmla="*/ 3014662 w 3243262"/>
              <a:gd name="connsiteY50" fmla="*/ 23813 h 2652713"/>
              <a:gd name="connsiteX51" fmla="*/ 3014662 w 3243262"/>
              <a:gd name="connsiteY51" fmla="*/ 0 h 2652713"/>
              <a:gd name="connsiteX52" fmla="*/ 3243262 w 3243262"/>
              <a:gd name="connsiteY52" fmla="*/ 0 h 2652713"/>
              <a:gd name="connsiteX0" fmla="*/ 0 w 3243262"/>
              <a:gd name="connsiteY0" fmla="*/ 2652713 h 2652713"/>
              <a:gd name="connsiteX1" fmla="*/ 0 w 3243262"/>
              <a:gd name="connsiteY1" fmla="*/ 2586038 h 2652713"/>
              <a:gd name="connsiteX2" fmla="*/ 128587 w 3243262"/>
              <a:gd name="connsiteY2" fmla="*/ 2586038 h 2652713"/>
              <a:gd name="connsiteX3" fmla="*/ 128587 w 3243262"/>
              <a:gd name="connsiteY3" fmla="*/ 2328863 h 2652713"/>
              <a:gd name="connsiteX4" fmla="*/ 247650 w 3243262"/>
              <a:gd name="connsiteY4" fmla="*/ 2328863 h 2652713"/>
              <a:gd name="connsiteX5" fmla="*/ 247650 w 3243262"/>
              <a:gd name="connsiteY5" fmla="*/ 2133600 h 2652713"/>
              <a:gd name="connsiteX6" fmla="*/ 376237 w 3243262"/>
              <a:gd name="connsiteY6" fmla="*/ 2133600 h 2652713"/>
              <a:gd name="connsiteX7" fmla="*/ 376237 w 3243262"/>
              <a:gd name="connsiteY7" fmla="*/ 1876425 h 2652713"/>
              <a:gd name="connsiteX8" fmla="*/ 485775 w 3243262"/>
              <a:gd name="connsiteY8" fmla="*/ 1876425 h 2652713"/>
              <a:gd name="connsiteX9" fmla="*/ 485775 w 3243262"/>
              <a:gd name="connsiteY9" fmla="*/ 1657350 h 2652713"/>
              <a:gd name="connsiteX10" fmla="*/ 623887 w 3243262"/>
              <a:gd name="connsiteY10" fmla="*/ 1657350 h 2652713"/>
              <a:gd name="connsiteX11" fmla="*/ 623887 w 3243262"/>
              <a:gd name="connsiteY11" fmla="*/ 1457325 h 2652713"/>
              <a:gd name="connsiteX12" fmla="*/ 733425 w 3243262"/>
              <a:gd name="connsiteY12" fmla="*/ 1457325 h 2652713"/>
              <a:gd name="connsiteX13" fmla="*/ 733425 w 3243262"/>
              <a:gd name="connsiteY13" fmla="*/ 1309688 h 2652713"/>
              <a:gd name="connsiteX14" fmla="*/ 852487 w 3243262"/>
              <a:gd name="connsiteY14" fmla="*/ 1309688 h 2652713"/>
              <a:gd name="connsiteX15" fmla="*/ 852487 w 3243262"/>
              <a:gd name="connsiteY15" fmla="*/ 1138238 h 2652713"/>
              <a:gd name="connsiteX16" fmla="*/ 966787 w 3243262"/>
              <a:gd name="connsiteY16" fmla="*/ 1138238 h 2652713"/>
              <a:gd name="connsiteX17" fmla="*/ 966787 w 3243262"/>
              <a:gd name="connsiteY17" fmla="*/ 981075 h 2652713"/>
              <a:gd name="connsiteX18" fmla="*/ 1095375 w 3243262"/>
              <a:gd name="connsiteY18" fmla="*/ 981075 h 2652713"/>
              <a:gd name="connsiteX19" fmla="*/ 1095375 w 3243262"/>
              <a:gd name="connsiteY19" fmla="*/ 842963 h 2652713"/>
              <a:gd name="connsiteX20" fmla="*/ 1214437 w 3243262"/>
              <a:gd name="connsiteY20" fmla="*/ 842963 h 2652713"/>
              <a:gd name="connsiteX21" fmla="*/ 1214437 w 3243262"/>
              <a:gd name="connsiteY21" fmla="*/ 695325 h 2652713"/>
              <a:gd name="connsiteX22" fmla="*/ 1333500 w 3243262"/>
              <a:gd name="connsiteY22" fmla="*/ 695325 h 2652713"/>
              <a:gd name="connsiteX23" fmla="*/ 1333500 w 3243262"/>
              <a:gd name="connsiteY23" fmla="*/ 614363 h 2652713"/>
              <a:gd name="connsiteX24" fmla="*/ 1452562 w 3243262"/>
              <a:gd name="connsiteY24" fmla="*/ 614363 h 2652713"/>
              <a:gd name="connsiteX25" fmla="*/ 1452562 w 3243262"/>
              <a:gd name="connsiteY25" fmla="*/ 533400 h 2652713"/>
              <a:gd name="connsiteX26" fmla="*/ 1576387 w 3243262"/>
              <a:gd name="connsiteY26" fmla="*/ 533400 h 2652713"/>
              <a:gd name="connsiteX27" fmla="*/ 1576387 w 3243262"/>
              <a:gd name="connsiteY27" fmla="*/ 461963 h 2652713"/>
              <a:gd name="connsiteX28" fmla="*/ 1695450 w 3243262"/>
              <a:gd name="connsiteY28" fmla="*/ 461963 h 2652713"/>
              <a:gd name="connsiteX29" fmla="*/ 1695450 w 3243262"/>
              <a:gd name="connsiteY29" fmla="*/ 385763 h 2652713"/>
              <a:gd name="connsiteX30" fmla="*/ 1809750 w 3243262"/>
              <a:gd name="connsiteY30" fmla="*/ 385763 h 2652713"/>
              <a:gd name="connsiteX31" fmla="*/ 1809750 w 3243262"/>
              <a:gd name="connsiteY31" fmla="*/ 347663 h 2652713"/>
              <a:gd name="connsiteX32" fmla="*/ 1924050 w 3243262"/>
              <a:gd name="connsiteY32" fmla="*/ 347663 h 2652713"/>
              <a:gd name="connsiteX33" fmla="*/ 1924050 w 3243262"/>
              <a:gd name="connsiteY33" fmla="*/ 300038 h 2652713"/>
              <a:gd name="connsiteX34" fmla="*/ 2052637 w 3243262"/>
              <a:gd name="connsiteY34" fmla="*/ 300038 h 2652713"/>
              <a:gd name="connsiteX35" fmla="*/ 2052637 w 3243262"/>
              <a:gd name="connsiteY35" fmla="*/ 261938 h 2652713"/>
              <a:gd name="connsiteX36" fmla="*/ 2162175 w 3243262"/>
              <a:gd name="connsiteY36" fmla="*/ 261938 h 2652713"/>
              <a:gd name="connsiteX37" fmla="*/ 2162176 w 3243262"/>
              <a:gd name="connsiteY37" fmla="*/ 238125 h 2652713"/>
              <a:gd name="connsiteX38" fmla="*/ 2286000 w 3243262"/>
              <a:gd name="connsiteY38" fmla="*/ 238126 h 2652713"/>
              <a:gd name="connsiteX39" fmla="*/ 2286000 w 3243262"/>
              <a:gd name="connsiteY39" fmla="*/ 200025 h 2652713"/>
              <a:gd name="connsiteX40" fmla="*/ 2409825 w 3243262"/>
              <a:gd name="connsiteY40" fmla="*/ 200025 h 2652713"/>
              <a:gd name="connsiteX41" fmla="*/ 2409825 w 3243262"/>
              <a:gd name="connsiteY41" fmla="*/ 157163 h 2652713"/>
              <a:gd name="connsiteX42" fmla="*/ 2528887 w 3243262"/>
              <a:gd name="connsiteY42" fmla="*/ 157163 h 2652713"/>
              <a:gd name="connsiteX43" fmla="*/ 2528887 w 3243262"/>
              <a:gd name="connsiteY43" fmla="*/ 109538 h 2652713"/>
              <a:gd name="connsiteX44" fmla="*/ 2647950 w 3243262"/>
              <a:gd name="connsiteY44" fmla="*/ 109538 h 2652713"/>
              <a:gd name="connsiteX45" fmla="*/ 2647950 w 3243262"/>
              <a:gd name="connsiteY45" fmla="*/ 80963 h 2652713"/>
              <a:gd name="connsiteX46" fmla="*/ 2767012 w 3243262"/>
              <a:gd name="connsiteY46" fmla="*/ 80963 h 2652713"/>
              <a:gd name="connsiteX47" fmla="*/ 2767012 w 3243262"/>
              <a:gd name="connsiteY47" fmla="*/ 52388 h 2652713"/>
              <a:gd name="connsiteX48" fmla="*/ 2886075 w 3243262"/>
              <a:gd name="connsiteY48" fmla="*/ 52388 h 2652713"/>
              <a:gd name="connsiteX49" fmla="*/ 2886075 w 3243262"/>
              <a:gd name="connsiteY49" fmla="*/ 23813 h 2652713"/>
              <a:gd name="connsiteX50" fmla="*/ 3014662 w 3243262"/>
              <a:gd name="connsiteY50" fmla="*/ 23813 h 2652713"/>
              <a:gd name="connsiteX51" fmla="*/ 3014662 w 3243262"/>
              <a:gd name="connsiteY51" fmla="*/ 0 h 2652713"/>
              <a:gd name="connsiteX52" fmla="*/ 3243262 w 3243262"/>
              <a:gd name="connsiteY52" fmla="*/ 0 h 265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43262" h="2652713">
                <a:moveTo>
                  <a:pt x="0" y="2652713"/>
                </a:moveTo>
                <a:lnTo>
                  <a:pt x="0" y="2586038"/>
                </a:lnTo>
                <a:lnTo>
                  <a:pt x="128587" y="2586038"/>
                </a:lnTo>
                <a:lnTo>
                  <a:pt x="128587" y="2328863"/>
                </a:lnTo>
                <a:lnTo>
                  <a:pt x="247650" y="2328863"/>
                </a:lnTo>
                <a:lnTo>
                  <a:pt x="247650" y="2133600"/>
                </a:lnTo>
                <a:lnTo>
                  <a:pt x="376237" y="2133600"/>
                </a:lnTo>
                <a:lnTo>
                  <a:pt x="376237" y="1876425"/>
                </a:lnTo>
                <a:lnTo>
                  <a:pt x="485775" y="1876425"/>
                </a:lnTo>
                <a:lnTo>
                  <a:pt x="485775" y="1657350"/>
                </a:lnTo>
                <a:lnTo>
                  <a:pt x="623887" y="1657350"/>
                </a:lnTo>
                <a:lnTo>
                  <a:pt x="623887" y="1457325"/>
                </a:lnTo>
                <a:lnTo>
                  <a:pt x="733425" y="1457325"/>
                </a:lnTo>
                <a:lnTo>
                  <a:pt x="733425" y="1309688"/>
                </a:lnTo>
                <a:lnTo>
                  <a:pt x="852487" y="1309688"/>
                </a:lnTo>
                <a:lnTo>
                  <a:pt x="852487" y="1138238"/>
                </a:lnTo>
                <a:lnTo>
                  <a:pt x="966787" y="1138238"/>
                </a:lnTo>
                <a:lnTo>
                  <a:pt x="966787" y="981075"/>
                </a:lnTo>
                <a:lnTo>
                  <a:pt x="1095375" y="981075"/>
                </a:lnTo>
                <a:lnTo>
                  <a:pt x="1095375" y="842963"/>
                </a:lnTo>
                <a:lnTo>
                  <a:pt x="1214437" y="842963"/>
                </a:lnTo>
                <a:lnTo>
                  <a:pt x="1214437" y="695325"/>
                </a:lnTo>
                <a:lnTo>
                  <a:pt x="1333500" y="695325"/>
                </a:lnTo>
                <a:lnTo>
                  <a:pt x="1333500" y="614363"/>
                </a:lnTo>
                <a:lnTo>
                  <a:pt x="1452562" y="614363"/>
                </a:lnTo>
                <a:lnTo>
                  <a:pt x="1452562" y="533400"/>
                </a:lnTo>
                <a:lnTo>
                  <a:pt x="1576387" y="533400"/>
                </a:lnTo>
                <a:lnTo>
                  <a:pt x="1576387" y="461963"/>
                </a:lnTo>
                <a:lnTo>
                  <a:pt x="1695450" y="461963"/>
                </a:lnTo>
                <a:lnTo>
                  <a:pt x="1695450" y="385763"/>
                </a:lnTo>
                <a:lnTo>
                  <a:pt x="1809750" y="385763"/>
                </a:lnTo>
                <a:lnTo>
                  <a:pt x="1809750" y="347663"/>
                </a:lnTo>
                <a:lnTo>
                  <a:pt x="1924050" y="347663"/>
                </a:lnTo>
                <a:lnTo>
                  <a:pt x="1924050" y="300038"/>
                </a:lnTo>
                <a:lnTo>
                  <a:pt x="2052637" y="300038"/>
                </a:lnTo>
                <a:lnTo>
                  <a:pt x="2052637" y="261938"/>
                </a:lnTo>
                <a:lnTo>
                  <a:pt x="2162175" y="261938"/>
                </a:lnTo>
                <a:cubicBezTo>
                  <a:pt x="2162175" y="254000"/>
                  <a:pt x="2162176" y="246063"/>
                  <a:pt x="2162176" y="238125"/>
                </a:cubicBezTo>
                <a:lnTo>
                  <a:pt x="2286000" y="238126"/>
                </a:lnTo>
                <a:lnTo>
                  <a:pt x="2286000" y="200025"/>
                </a:lnTo>
                <a:lnTo>
                  <a:pt x="2409825" y="200025"/>
                </a:lnTo>
                <a:lnTo>
                  <a:pt x="2409825" y="157163"/>
                </a:lnTo>
                <a:lnTo>
                  <a:pt x="2528887" y="157163"/>
                </a:lnTo>
                <a:lnTo>
                  <a:pt x="2528887" y="109538"/>
                </a:lnTo>
                <a:lnTo>
                  <a:pt x="2647950" y="109538"/>
                </a:lnTo>
                <a:lnTo>
                  <a:pt x="2647950" y="80963"/>
                </a:lnTo>
                <a:lnTo>
                  <a:pt x="2767012" y="80963"/>
                </a:lnTo>
                <a:lnTo>
                  <a:pt x="2767012" y="52388"/>
                </a:lnTo>
                <a:lnTo>
                  <a:pt x="2886075" y="52388"/>
                </a:lnTo>
                <a:lnTo>
                  <a:pt x="2886075" y="23813"/>
                </a:lnTo>
                <a:lnTo>
                  <a:pt x="3014662" y="23813"/>
                </a:lnTo>
                <a:lnTo>
                  <a:pt x="3014662" y="0"/>
                </a:lnTo>
                <a:lnTo>
                  <a:pt x="3243262" y="0"/>
                </a:ln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31126922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extBox 81">
            <a:extLst>
              <a:ext uri="{FF2B5EF4-FFF2-40B4-BE49-F238E27FC236}">
                <a16:creationId xmlns:a16="http://schemas.microsoft.com/office/drawing/2014/main" id="{B2EC783D-5DB0-4729-946E-6E80D9279468}"/>
              </a:ext>
            </a:extLst>
          </p:cNvPr>
          <p:cNvSpPr txBox="1"/>
          <p:nvPr/>
        </p:nvSpPr>
        <p:spPr bwMode="auto">
          <a:xfrm>
            <a:off x="5591569" y="1621272"/>
            <a:ext cx="1836804" cy="4173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87000"/>
              </a:lnSpc>
              <a:spcBef>
                <a:spcPts val="500"/>
              </a:spcBef>
              <a:spcAft>
                <a:spcPct val="0"/>
              </a:spcAft>
            </a:pP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289/1354 (21%)</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234/480 (49%)</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171/260 (66%)</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504/1437 (35%)</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190/657 (29%)</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519 /1426 (36%)</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110/357 (31%)</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65/311 (21%)</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245/660 (37%)</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449/1433 (31%)</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202/933 (22%)</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350/867 (40%)</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142/294 (48%)</a:t>
            </a:r>
          </a:p>
          <a:p>
            <a:pPr algn="ctr">
              <a:lnSpc>
                <a:spcPct val="87000"/>
              </a:lnSpc>
              <a:spcBef>
                <a:spcPts val="500"/>
              </a:spcBef>
              <a:spcAft>
                <a:spcPct val="0"/>
              </a:spcAft>
            </a:pP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565/1721 (33%)</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127/367 (35%)</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2/6 (33%)</a:t>
            </a:r>
          </a:p>
          <a:p>
            <a:pPr algn="ct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694/2094 (33%)</a:t>
            </a:r>
            <a:endParaRPr lang="en-US" sz="1200" dirty="0">
              <a:solidFill>
                <a:schemeClr val="bg1"/>
              </a:solidFill>
              <a:latin typeface="Calibri" panose="020F0502020204030204" pitchFamily="34" charset="0"/>
              <a:cs typeface="Calibri" panose="020F0502020204030204" pitchFamily="34" charset="0"/>
            </a:endParaRPr>
          </a:p>
        </p:txBody>
      </p:sp>
      <p:sp>
        <p:nvSpPr>
          <p:cNvPr id="3" name="Title 2">
            <a:extLst>
              <a:ext uri="{FF2B5EF4-FFF2-40B4-BE49-F238E27FC236}">
                <a16:creationId xmlns:a16="http://schemas.microsoft.com/office/drawing/2014/main" id="{C0847BA2-A0AA-45BC-B083-98B353EF3BB4}"/>
              </a:ext>
            </a:extLst>
          </p:cNvPr>
          <p:cNvSpPr>
            <a:spLocks noGrp="1"/>
          </p:cNvSpPr>
          <p:nvPr>
            <p:ph type="title"/>
          </p:nvPr>
        </p:nvSpPr>
        <p:spPr/>
        <p:txBody>
          <a:bodyPr/>
          <a:lstStyle/>
          <a:p>
            <a:r>
              <a:rPr lang="en-US" dirty="0"/>
              <a:t>RECOVERY: 28-Day Mortality by BL Characteristics</a:t>
            </a:r>
          </a:p>
        </p:txBody>
      </p:sp>
      <p:grpSp>
        <p:nvGrpSpPr>
          <p:cNvPr id="6" name="Group 1">
            <a:extLst>
              <a:ext uri="{FF2B5EF4-FFF2-40B4-BE49-F238E27FC236}">
                <a16:creationId xmlns:a16="http://schemas.microsoft.com/office/drawing/2014/main" id="{5192E332-B9CE-4D47-80D1-A634D6491207}"/>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C379A1DD-5FB8-402B-84DD-33FF5A21EB0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34C101B4-A6C3-4BAD-9A0B-DB4C8B6BD9E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2" name="Rectangle 1">
            <a:extLst>
              <a:ext uri="{FF2B5EF4-FFF2-40B4-BE49-F238E27FC236}">
                <a16:creationId xmlns:a16="http://schemas.microsoft.com/office/drawing/2014/main" id="{AEABFAC0-99D4-41FF-8BA4-3766D82DEA8C}"/>
              </a:ext>
            </a:extLst>
          </p:cNvPr>
          <p:cNvSpPr/>
          <p:nvPr/>
        </p:nvSpPr>
        <p:spPr bwMode="auto">
          <a:xfrm>
            <a:off x="703344" y="4830605"/>
            <a:ext cx="10364433" cy="689335"/>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 name="Straight Connector 4">
            <a:extLst>
              <a:ext uri="{FF2B5EF4-FFF2-40B4-BE49-F238E27FC236}">
                <a16:creationId xmlns:a16="http://schemas.microsoft.com/office/drawing/2014/main" id="{C39DC03B-FA25-45C4-893F-01656E6F4289}"/>
              </a:ext>
            </a:extLst>
          </p:cNvPr>
          <p:cNvCxnSpPr>
            <a:cxnSpLocks/>
          </p:cNvCxnSpPr>
          <p:nvPr/>
        </p:nvCxnSpPr>
        <p:spPr bwMode="auto">
          <a:xfrm>
            <a:off x="7078738" y="5884402"/>
            <a:ext cx="147224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650B039-CACD-4BFD-92B7-6B9453C3527B}"/>
              </a:ext>
            </a:extLst>
          </p:cNvPr>
          <p:cNvCxnSpPr>
            <a:cxnSpLocks/>
          </p:cNvCxnSpPr>
          <p:nvPr/>
        </p:nvCxnSpPr>
        <p:spPr bwMode="auto">
          <a:xfrm flipV="1">
            <a:off x="7829237" y="1601387"/>
            <a:ext cx="0" cy="4274389"/>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1C6A666-51CE-471A-8812-06FB1F42AFED}"/>
              </a:ext>
            </a:extLst>
          </p:cNvPr>
          <p:cNvCxnSpPr>
            <a:cxnSpLocks/>
          </p:cNvCxnSpPr>
          <p:nvPr/>
        </p:nvCxnSpPr>
        <p:spPr bwMode="auto">
          <a:xfrm>
            <a:off x="741924" y="1601387"/>
            <a:ext cx="1042573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DB177A9-48C4-4AB1-A017-0926A50317A6}"/>
              </a:ext>
            </a:extLst>
          </p:cNvPr>
          <p:cNvCxnSpPr>
            <a:cxnSpLocks/>
          </p:cNvCxnSpPr>
          <p:nvPr/>
        </p:nvCxnSpPr>
        <p:spPr bwMode="auto">
          <a:xfrm>
            <a:off x="7078738" y="5884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9F66439-BDF9-4D63-8DD1-5D64CEA68B80}"/>
              </a:ext>
            </a:extLst>
          </p:cNvPr>
          <p:cNvCxnSpPr>
            <a:cxnSpLocks/>
          </p:cNvCxnSpPr>
          <p:nvPr/>
        </p:nvCxnSpPr>
        <p:spPr bwMode="auto">
          <a:xfrm>
            <a:off x="7498557" y="5884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C0E278D-95DF-41C8-8C5F-B9ED7C57D8BD}"/>
              </a:ext>
            </a:extLst>
          </p:cNvPr>
          <p:cNvCxnSpPr>
            <a:cxnSpLocks/>
          </p:cNvCxnSpPr>
          <p:nvPr/>
        </p:nvCxnSpPr>
        <p:spPr bwMode="auto">
          <a:xfrm>
            <a:off x="7829237" y="5884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D088071-B421-4486-B6F0-2E3DB0804C38}"/>
              </a:ext>
            </a:extLst>
          </p:cNvPr>
          <p:cNvCxnSpPr>
            <a:cxnSpLocks/>
          </p:cNvCxnSpPr>
          <p:nvPr/>
        </p:nvCxnSpPr>
        <p:spPr bwMode="auto">
          <a:xfrm>
            <a:off x="8243304" y="5884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53CD334-6B88-454F-B6DA-CB6AE685766B}"/>
              </a:ext>
            </a:extLst>
          </p:cNvPr>
          <p:cNvCxnSpPr>
            <a:cxnSpLocks/>
          </p:cNvCxnSpPr>
          <p:nvPr/>
        </p:nvCxnSpPr>
        <p:spPr bwMode="auto">
          <a:xfrm>
            <a:off x="8550979" y="5884402"/>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9B0C8460-F274-446C-9DF5-8A264672E763}"/>
              </a:ext>
            </a:extLst>
          </p:cNvPr>
          <p:cNvSpPr txBox="1"/>
          <p:nvPr/>
        </p:nvSpPr>
        <p:spPr bwMode="auto">
          <a:xfrm>
            <a:off x="7764791" y="6029980"/>
            <a:ext cx="101791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Usual care better</a:t>
            </a:r>
          </a:p>
        </p:txBody>
      </p:sp>
      <p:sp>
        <p:nvSpPr>
          <p:cNvPr id="23" name="TextBox 22">
            <a:extLst>
              <a:ext uri="{FF2B5EF4-FFF2-40B4-BE49-F238E27FC236}">
                <a16:creationId xmlns:a16="http://schemas.microsoft.com/office/drawing/2014/main" id="{F1EEB491-0E10-4587-B4EC-E306E01FBC0E}"/>
              </a:ext>
            </a:extLst>
          </p:cNvPr>
          <p:cNvSpPr txBox="1"/>
          <p:nvPr/>
        </p:nvSpPr>
        <p:spPr bwMode="auto">
          <a:xfrm>
            <a:off x="6718053" y="6029980"/>
            <a:ext cx="118875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Tocilizumab</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better</a:t>
            </a:r>
          </a:p>
        </p:txBody>
      </p:sp>
      <p:sp>
        <p:nvSpPr>
          <p:cNvPr id="24" name="TextBox 23">
            <a:extLst>
              <a:ext uri="{FF2B5EF4-FFF2-40B4-BE49-F238E27FC236}">
                <a16:creationId xmlns:a16="http://schemas.microsoft.com/office/drawing/2014/main" id="{88AD01AD-1EC1-4C2B-B7EE-2D932817D9A2}"/>
              </a:ext>
            </a:extLst>
          </p:cNvPr>
          <p:cNvSpPr txBox="1"/>
          <p:nvPr/>
        </p:nvSpPr>
        <p:spPr bwMode="auto">
          <a:xfrm>
            <a:off x="6800183" y="5875775"/>
            <a:ext cx="5699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25" name="TextBox 24">
            <a:extLst>
              <a:ext uri="{FF2B5EF4-FFF2-40B4-BE49-F238E27FC236}">
                <a16:creationId xmlns:a16="http://schemas.microsoft.com/office/drawing/2014/main" id="{F83B8C66-93AA-499B-ACEE-17CADAA84718}"/>
              </a:ext>
            </a:extLst>
          </p:cNvPr>
          <p:cNvSpPr txBox="1"/>
          <p:nvPr/>
        </p:nvSpPr>
        <p:spPr bwMode="auto">
          <a:xfrm>
            <a:off x="7169524" y="5875775"/>
            <a:ext cx="5699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0.75</a:t>
            </a:r>
          </a:p>
        </p:txBody>
      </p:sp>
      <p:sp>
        <p:nvSpPr>
          <p:cNvPr id="26" name="TextBox 25">
            <a:extLst>
              <a:ext uri="{FF2B5EF4-FFF2-40B4-BE49-F238E27FC236}">
                <a16:creationId xmlns:a16="http://schemas.microsoft.com/office/drawing/2014/main" id="{0347BFAC-6A48-4CFA-97E1-6A85108FD0F8}"/>
              </a:ext>
            </a:extLst>
          </p:cNvPr>
          <p:cNvSpPr txBox="1"/>
          <p:nvPr/>
        </p:nvSpPr>
        <p:spPr bwMode="auto">
          <a:xfrm>
            <a:off x="7538865" y="5875775"/>
            <a:ext cx="5699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16E99180-61AC-4821-A1E4-CE76F5BF3E4F}"/>
              </a:ext>
            </a:extLst>
          </p:cNvPr>
          <p:cNvSpPr txBox="1"/>
          <p:nvPr/>
        </p:nvSpPr>
        <p:spPr bwMode="auto">
          <a:xfrm>
            <a:off x="7908206" y="5875775"/>
            <a:ext cx="5699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8" name="TextBox 27">
            <a:extLst>
              <a:ext uri="{FF2B5EF4-FFF2-40B4-BE49-F238E27FC236}">
                <a16:creationId xmlns:a16="http://schemas.microsoft.com/office/drawing/2014/main" id="{211074A8-E6BB-4980-8642-1CC76F6D35E9}"/>
              </a:ext>
            </a:extLst>
          </p:cNvPr>
          <p:cNvSpPr txBox="1"/>
          <p:nvPr/>
        </p:nvSpPr>
        <p:spPr bwMode="auto">
          <a:xfrm>
            <a:off x="8277547" y="5875775"/>
            <a:ext cx="56991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9" name="TextBox 28">
            <a:extLst>
              <a:ext uri="{FF2B5EF4-FFF2-40B4-BE49-F238E27FC236}">
                <a16:creationId xmlns:a16="http://schemas.microsoft.com/office/drawing/2014/main" id="{3E2A8E93-58E2-4903-9AA2-6220FA36D590}"/>
              </a:ext>
            </a:extLst>
          </p:cNvPr>
          <p:cNvSpPr txBox="1"/>
          <p:nvPr/>
        </p:nvSpPr>
        <p:spPr bwMode="auto">
          <a:xfrm>
            <a:off x="8478119" y="1293609"/>
            <a:ext cx="162142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RR (95% CI)</a:t>
            </a:r>
          </a:p>
        </p:txBody>
      </p:sp>
      <p:sp>
        <p:nvSpPr>
          <p:cNvPr id="30" name="TextBox 29">
            <a:extLst>
              <a:ext uri="{FF2B5EF4-FFF2-40B4-BE49-F238E27FC236}">
                <a16:creationId xmlns:a16="http://schemas.microsoft.com/office/drawing/2014/main" id="{78528598-26E6-48C8-8F97-CE26777A2035}"/>
              </a:ext>
            </a:extLst>
          </p:cNvPr>
          <p:cNvSpPr txBox="1"/>
          <p:nvPr/>
        </p:nvSpPr>
        <p:spPr bwMode="auto">
          <a:xfrm>
            <a:off x="5885561" y="1293609"/>
            <a:ext cx="124882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Usual Care</a:t>
            </a:r>
          </a:p>
        </p:txBody>
      </p:sp>
      <p:sp>
        <p:nvSpPr>
          <p:cNvPr id="31" name="TextBox 30">
            <a:extLst>
              <a:ext uri="{FF2B5EF4-FFF2-40B4-BE49-F238E27FC236}">
                <a16:creationId xmlns:a16="http://schemas.microsoft.com/office/drawing/2014/main" id="{3D56B821-131F-45E6-BC84-8632D5405E79}"/>
              </a:ext>
            </a:extLst>
          </p:cNvPr>
          <p:cNvSpPr txBox="1"/>
          <p:nvPr/>
        </p:nvSpPr>
        <p:spPr bwMode="auto">
          <a:xfrm>
            <a:off x="4457864" y="1293609"/>
            <a:ext cx="124882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Tocilizumab</a:t>
            </a:r>
          </a:p>
        </p:txBody>
      </p:sp>
      <p:sp>
        <p:nvSpPr>
          <p:cNvPr id="32" name="TextBox 31">
            <a:extLst>
              <a:ext uri="{FF2B5EF4-FFF2-40B4-BE49-F238E27FC236}">
                <a16:creationId xmlns:a16="http://schemas.microsoft.com/office/drawing/2014/main" id="{AED8353B-2C1C-4704-A4CF-288447B64D3B}"/>
              </a:ext>
            </a:extLst>
          </p:cNvPr>
          <p:cNvSpPr txBox="1"/>
          <p:nvPr/>
        </p:nvSpPr>
        <p:spPr bwMode="auto">
          <a:xfrm>
            <a:off x="874538" y="1661028"/>
            <a:ext cx="3853114" cy="4173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Age, yr (x</a:t>
            </a:r>
            <a:r>
              <a:rPr lang="en-US" sz="1200" b="1" baseline="30000" dirty="0">
                <a:solidFill>
                  <a:schemeClr val="bg1"/>
                </a:solidFill>
                <a:latin typeface="Calibri" panose="020F0502020204030204" pitchFamily="34" charset="0"/>
                <a:cs typeface="Calibri" panose="020F0502020204030204" pitchFamily="34" charset="0"/>
              </a:rPr>
              <a:t>2</a:t>
            </a:r>
            <a:r>
              <a:rPr lang="en-US" sz="1200" b="1" baseline="-25000" dirty="0">
                <a:solidFill>
                  <a:schemeClr val="bg1"/>
                </a:solidFill>
                <a:latin typeface="Calibri" panose="020F0502020204030204" pitchFamily="34" charset="0"/>
                <a:cs typeface="Calibri" panose="020F0502020204030204" pitchFamily="34" charset="0"/>
              </a:rPr>
              <a:t>1 </a:t>
            </a:r>
            <a:r>
              <a:rPr lang="en-US" sz="1200" b="1" dirty="0">
                <a:solidFill>
                  <a:schemeClr val="bg1"/>
                </a:solidFill>
                <a:latin typeface="Calibri" panose="020F0502020204030204" pitchFamily="34" charset="0"/>
                <a:cs typeface="Calibri" panose="020F0502020204030204" pitchFamily="34" charset="0"/>
              </a:rPr>
              <a:t>= 0.1; </a:t>
            </a: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.80)</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&lt;70</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≥70 to &lt;80</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≥80</a:t>
            </a:r>
          </a:p>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Sex (x</a:t>
            </a:r>
            <a:r>
              <a:rPr lang="en-US" sz="1200" b="1" baseline="30000" dirty="0">
                <a:solidFill>
                  <a:schemeClr val="bg1"/>
                </a:solidFill>
                <a:latin typeface="Calibri" panose="020F0502020204030204" pitchFamily="34" charset="0"/>
                <a:cs typeface="Calibri" panose="020F0502020204030204" pitchFamily="34" charset="0"/>
              </a:rPr>
              <a:t>2</a:t>
            </a:r>
            <a:r>
              <a:rPr lang="en-US" sz="1200" b="1" baseline="-25000" dirty="0">
                <a:solidFill>
                  <a:schemeClr val="bg1"/>
                </a:solidFill>
                <a:latin typeface="Calibri" panose="020F0502020204030204" pitchFamily="34" charset="0"/>
                <a:cs typeface="Calibri" panose="020F0502020204030204" pitchFamily="34" charset="0"/>
              </a:rPr>
              <a:t>1 </a:t>
            </a:r>
            <a:r>
              <a:rPr lang="en-US" sz="1200" b="1" dirty="0">
                <a:solidFill>
                  <a:schemeClr val="bg1"/>
                </a:solidFill>
                <a:latin typeface="Calibri" panose="020F0502020204030204" pitchFamily="34" charset="0"/>
                <a:cs typeface="Calibri" panose="020F0502020204030204" pitchFamily="34" charset="0"/>
              </a:rPr>
              <a:t>= 2.2; </a:t>
            </a: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.14)</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Men</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Women</a:t>
            </a:r>
          </a:p>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Ethnicity (x</a:t>
            </a:r>
            <a:r>
              <a:rPr lang="en-US" sz="1200" b="1" baseline="30000" dirty="0">
                <a:solidFill>
                  <a:schemeClr val="bg1"/>
                </a:solidFill>
                <a:latin typeface="Calibri" panose="020F0502020204030204" pitchFamily="34" charset="0"/>
                <a:cs typeface="Calibri" panose="020F0502020204030204" pitchFamily="34" charset="0"/>
              </a:rPr>
              <a:t>2</a:t>
            </a:r>
            <a:r>
              <a:rPr lang="en-US" sz="1200" b="1" baseline="-25000" dirty="0">
                <a:solidFill>
                  <a:schemeClr val="bg1"/>
                </a:solidFill>
                <a:latin typeface="Calibri" panose="020F0502020204030204" pitchFamily="34" charset="0"/>
                <a:cs typeface="Calibri" panose="020F0502020204030204" pitchFamily="34" charset="0"/>
              </a:rPr>
              <a:t>1 </a:t>
            </a:r>
            <a:r>
              <a:rPr lang="en-US" sz="1200" b="1" dirty="0">
                <a:solidFill>
                  <a:schemeClr val="bg1"/>
                </a:solidFill>
                <a:latin typeface="Calibri" panose="020F0502020204030204" pitchFamily="34" charset="0"/>
                <a:cs typeface="Calibri" panose="020F0502020204030204" pitchFamily="34" charset="0"/>
              </a:rPr>
              <a:t>= 0.3; </a:t>
            </a: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.56)</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White</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Black, Asian, or minority ethnic</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Unknown</a:t>
            </a:r>
          </a:p>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Days since symptom onset (x</a:t>
            </a:r>
            <a:r>
              <a:rPr lang="en-US" sz="1200" b="1" baseline="30000" dirty="0">
                <a:solidFill>
                  <a:schemeClr val="bg1"/>
                </a:solidFill>
                <a:latin typeface="Calibri" panose="020F0502020204030204" pitchFamily="34" charset="0"/>
                <a:cs typeface="Calibri" panose="020F0502020204030204" pitchFamily="34" charset="0"/>
              </a:rPr>
              <a:t>2</a:t>
            </a:r>
            <a:r>
              <a:rPr lang="en-US" sz="1200" b="1" baseline="-25000" dirty="0">
                <a:solidFill>
                  <a:schemeClr val="bg1"/>
                </a:solidFill>
                <a:latin typeface="Calibri" panose="020F0502020204030204" pitchFamily="34" charset="0"/>
                <a:cs typeface="Calibri" panose="020F0502020204030204" pitchFamily="34" charset="0"/>
              </a:rPr>
              <a:t>1 </a:t>
            </a:r>
            <a:r>
              <a:rPr lang="en-US" sz="1200" b="1" dirty="0">
                <a:solidFill>
                  <a:schemeClr val="bg1"/>
                </a:solidFill>
                <a:latin typeface="Calibri" panose="020F0502020204030204" pitchFamily="34" charset="0"/>
                <a:cs typeface="Calibri" panose="020F0502020204030204" pitchFamily="34" charset="0"/>
              </a:rPr>
              <a:t>= 0.6; </a:t>
            </a: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.46)</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≤7</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&gt;7</a:t>
            </a:r>
          </a:p>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Respiratory support at randomization (x</a:t>
            </a:r>
            <a:r>
              <a:rPr lang="en-US" sz="1200" b="1" baseline="30000" dirty="0">
                <a:solidFill>
                  <a:schemeClr val="bg1"/>
                </a:solidFill>
                <a:latin typeface="Calibri" panose="020F0502020204030204" pitchFamily="34" charset="0"/>
                <a:cs typeface="Calibri" panose="020F0502020204030204" pitchFamily="34" charset="0"/>
              </a:rPr>
              <a:t>2</a:t>
            </a:r>
            <a:r>
              <a:rPr lang="en-US" sz="1200" b="1" baseline="-25000" dirty="0">
                <a:solidFill>
                  <a:schemeClr val="bg1"/>
                </a:solidFill>
                <a:latin typeface="Calibri" panose="020F0502020204030204" pitchFamily="34" charset="0"/>
                <a:cs typeface="Calibri" panose="020F0502020204030204" pitchFamily="34" charset="0"/>
              </a:rPr>
              <a:t>1 </a:t>
            </a:r>
            <a:r>
              <a:rPr lang="en-US" sz="1200" b="1" dirty="0">
                <a:solidFill>
                  <a:schemeClr val="bg1"/>
                </a:solidFill>
                <a:latin typeface="Calibri" panose="020F0502020204030204" pitchFamily="34" charset="0"/>
                <a:cs typeface="Calibri" panose="020F0502020204030204" pitchFamily="34" charset="0"/>
              </a:rPr>
              <a:t>= 0.4; </a:t>
            </a: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.52)</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No ventilator support</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Noninvasive ventilation†</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Invasive mechanical ventilation</a:t>
            </a:r>
          </a:p>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Use of corticosteroids (x</a:t>
            </a:r>
            <a:r>
              <a:rPr lang="en-US" sz="1200" b="1" baseline="30000" dirty="0">
                <a:solidFill>
                  <a:schemeClr val="bg1"/>
                </a:solidFill>
                <a:latin typeface="Calibri" panose="020F0502020204030204" pitchFamily="34" charset="0"/>
                <a:cs typeface="Calibri" panose="020F0502020204030204" pitchFamily="34" charset="0"/>
              </a:rPr>
              <a:t>2</a:t>
            </a:r>
            <a:r>
              <a:rPr lang="en-US" sz="1200" b="1" baseline="-25000" dirty="0">
                <a:solidFill>
                  <a:schemeClr val="bg1"/>
                </a:solidFill>
                <a:latin typeface="Calibri" panose="020F0502020204030204" pitchFamily="34" charset="0"/>
                <a:cs typeface="Calibri" panose="020F0502020204030204" pitchFamily="34" charset="0"/>
              </a:rPr>
              <a:t>1 </a:t>
            </a:r>
            <a:r>
              <a:rPr lang="en-US" sz="1200" b="1" dirty="0">
                <a:solidFill>
                  <a:schemeClr val="bg1"/>
                </a:solidFill>
                <a:latin typeface="Calibri" panose="020F0502020204030204" pitchFamily="34" charset="0"/>
                <a:cs typeface="Calibri" panose="020F0502020204030204" pitchFamily="34" charset="0"/>
              </a:rPr>
              <a:t>= 7.1; </a:t>
            </a: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.1)</a:t>
            </a: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Yes</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No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Unknown</a:t>
            </a:r>
          </a:p>
          <a:p>
            <a:pP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All participants</a:t>
            </a:r>
            <a:endParaRPr lang="en-US" sz="1200" dirty="0">
              <a:solidFill>
                <a:schemeClr val="bg1"/>
              </a:solidFill>
              <a:latin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62B45B88-461D-4385-B5A7-789B0EDCABE6}"/>
              </a:ext>
            </a:extLst>
          </p:cNvPr>
          <p:cNvSpPr txBox="1"/>
          <p:nvPr/>
        </p:nvSpPr>
        <p:spPr bwMode="auto">
          <a:xfrm>
            <a:off x="8079176" y="1611333"/>
            <a:ext cx="2419310" cy="4334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87000"/>
              </a:lnSpc>
              <a:spcBef>
                <a:spcPts val="500"/>
              </a:spcBef>
              <a:spcAft>
                <a:spcPct val="0"/>
              </a:spcAft>
            </a:pP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0.88 (0.74-1.04)</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0.84 (0.69-1.01)</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0.93 (0.74-1.17)</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0.81 (0.71-0.93)</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0.98 (0.80-1.20)</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0.83 (0.73-0.95)</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0.91 (0.69-1.20)</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1.00 (0.71-1.41)</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0.81 (0.67-0.97)</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0.88 (0.77-1.01)</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0.84 (0.69-1.03)</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0.86 (0.74-1.01)</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0.94 (0.73-1.19)</a:t>
            </a:r>
          </a:p>
          <a:p>
            <a:pPr algn="ctr">
              <a:lnSpc>
                <a:spcPct val="87000"/>
              </a:lnSpc>
              <a:spcBef>
                <a:spcPts val="500"/>
              </a:spcBef>
              <a:spcAft>
                <a:spcPct val="0"/>
              </a:spcAft>
            </a:pP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0.80 (0.70-0.90)</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1.16 (0.91-1.48)</a:t>
            </a:r>
            <a:br>
              <a:rPr lang="en-US" sz="1200" dirty="0">
                <a:solidFill>
                  <a:schemeClr val="bg1"/>
                </a:solidFill>
                <a:latin typeface="Calibri" panose="020F0502020204030204" pitchFamily="34" charset="0"/>
                <a:cs typeface="Calibri" panose="020F0502020204030204" pitchFamily="34" charset="0"/>
              </a:rPr>
            </a:br>
            <a:endParaRPr lang="en-US" sz="1200" dirty="0">
              <a:solidFill>
                <a:schemeClr val="bg1"/>
              </a:solidFill>
              <a:latin typeface="Calibri" panose="020F0502020204030204" pitchFamily="34" charset="0"/>
              <a:cs typeface="Calibri" panose="020F0502020204030204" pitchFamily="34" charset="0"/>
            </a:endParaRPr>
          </a:p>
          <a:p>
            <a:pPr algn="ct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0.86 (0.77-0.96)</a:t>
            </a:r>
            <a:br>
              <a:rPr lang="en-US" sz="1200" b="1" dirty="0">
                <a:solidFill>
                  <a:schemeClr val="bg1"/>
                </a:solidFill>
                <a:latin typeface="Calibri" panose="020F0502020204030204" pitchFamily="34" charset="0"/>
                <a:cs typeface="Calibri" panose="020F0502020204030204" pitchFamily="34" charset="0"/>
              </a:rPr>
            </a:br>
            <a:r>
              <a:rPr lang="en-US" sz="1200" b="1" i="1" dirty="0">
                <a:solidFill>
                  <a:schemeClr val="bg1"/>
                </a:solidFill>
                <a:latin typeface="Calibri" panose="020F0502020204030204" pitchFamily="34" charset="0"/>
                <a:cs typeface="Calibri" panose="020F0502020204030204" pitchFamily="34" charset="0"/>
              </a:rPr>
              <a:t>P</a:t>
            </a:r>
            <a:r>
              <a:rPr lang="en-US" sz="1200" b="1" dirty="0">
                <a:solidFill>
                  <a:schemeClr val="bg1"/>
                </a:solidFill>
                <a:latin typeface="Calibri" panose="020F0502020204030204" pitchFamily="34" charset="0"/>
                <a:cs typeface="Calibri" panose="020F0502020204030204" pitchFamily="34" charset="0"/>
              </a:rPr>
              <a:t> = .0066</a:t>
            </a:r>
            <a:endParaRPr lang="en-US" sz="1200" dirty="0">
              <a:solidFill>
                <a:schemeClr val="bg1"/>
              </a:solidFill>
              <a:latin typeface="Calibri" panose="020F0502020204030204" pitchFamily="34" charset="0"/>
              <a:cs typeface="Calibri" panose="020F0502020204030204" pitchFamily="34" charset="0"/>
            </a:endParaRPr>
          </a:p>
        </p:txBody>
      </p:sp>
      <p:cxnSp>
        <p:nvCxnSpPr>
          <p:cNvPr id="36" name="Straight Connector 35">
            <a:extLst>
              <a:ext uri="{FF2B5EF4-FFF2-40B4-BE49-F238E27FC236}">
                <a16:creationId xmlns:a16="http://schemas.microsoft.com/office/drawing/2014/main" id="{E91DE94F-C767-4B87-933F-EAAC27A821D2}"/>
              </a:ext>
            </a:extLst>
          </p:cNvPr>
          <p:cNvCxnSpPr/>
          <p:nvPr/>
        </p:nvCxnSpPr>
        <p:spPr bwMode="auto">
          <a:xfrm>
            <a:off x="7493619" y="1899430"/>
            <a:ext cx="374279" cy="0"/>
          </a:xfrm>
          <a:prstGeom prst="line">
            <a:avLst/>
          </a:prstGeom>
          <a:noFill/>
          <a:ln w="28575"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53533A0-4F3C-47B7-AE08-309FA27FFE32}"/>
              </a:ext>
            </a:extLst>
          </p:cNvPr>
          <p:cNvCxnSpPr>
            <a:cxnSpLocks/>
          </p:cNvCxnSpPr>
          <p:nvPr/>
        </p:nvCxnSpPr>
        <p:spPr bwMode="auto">
          <a:xfrm>
            <a:off x="7421617" y="2042305"/>
            <a:ext cx="398094" cy="0"/>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BA2FEC8-301F-4C24-8F09-CC68030DD2EC}"/>
              </a:ext>
            </a:extLst>
          </p:cNvPr>
          <p:cNvCxnSpPr>
            <a:cxnSpLocks/>
          </p:cNvCxnSpPr>
          <p:nvPr/>
        </p:nvCxnSpPr>
        <p:spPr bwMode="auto">
          <a:xfrm>
            <a:off x="7488856" y="2185180"/>
            <a:ext cx="506355" cy="0"/>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343577D-1D25-4162-9C13-07715560C8CE}"/>
              </a:ext>
            </a:extLst>
          </p:cNvPr>
          <p:cNvCxnSpPr>
            <a:cxnSpLocks/>
          </p:cNvCxnSpPr>
          <p:nvPr/>
        </p:nvCxnSpPr>
        <p:spPr bwMode="auto">
          <a:xfrm>
            <a:off x="7452028" y="2589993"/>
            <a:ext cx="287409"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70B8769-CB58-431D-B072-E7114DF931EF}"/>
              </a:ext>
            </a:extLst>
          </p:cNvPr>
          <p:cNvCxnSpPr>
            <a:cxnSpLocks/>
          </p:cNvCxnSpPr>
          <p:nvPr/>
        </p:nvCxnSpPr>
        <p:spPr bwMode="auto">
          <a:xfrm>
            <a:off x="7580874" y="2742393"/>
            <a:ext cx="433389" cy="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733967A-DAD6-4974-AEC6-B5AFA614CAE2}"/>
              </a:ext>
            </a:extLst>
          </p:cNvPr>
          <p:cNvCxnSpPr>
            <a:cxnSpLocks/>
          </p:cNvCxnSpPr>
          <p:nvPr/>
        </p:nvCxnSpPr>
        <p:spPr bwMode="auto">
          <a:xfrm>
            <a:off x="7473417" y="3142443"/>
            <a:ext cx="291374"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0F19BEA-0AE5-4250-BD13-B3CE4500A1C5}"/>
              </a:ext>
            </a:extLst>
          </p:cNvPr>
          <p:cNvCxnSpPr>
            <a:cxnSpLocks/>
          </p:cNvCxnSpPr>
          <p:nvPr/>
        </p:nvCxnSpPr>
        <p:spPr bwMode="auto">
          <a:xfrm>
            <a:off x="7421617" y="3285318"/>
            <a:ext cx="592646" cy="0"/>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D60EEFB-F285-45CD-A0DA-16EE84025335}"/>
              </a:ext>
            </a:extLst>
          </p:cNvPr>
          <p:cNvCxnSpPr>
            <a:cxnSpLocks/>
          </p:cNvCxnSpPr>
          <p:nvPr/>
        </p:nvCxnSpPr>
        <p:spPr bwMode="auto">
          <a:xfrm>
            <a:off x="7447265" y="3432954"/>
            <a:ext cx="743209"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CE47F61-3EDA-4FBF-95F9-69C8DEC212A6}"/>
              </a:ext>
            </a:extLst>
          </p:cNvPr>
          <p:cNvCxnSpPr>
            <a:cxnSpLocks/>
          </p:cNvCxnSpPr>
          <p:nvPr/>
        </p:nvCxnSpPr>
        <p:spPr bwMode="auto">
          <a:xfrm>
            <a:off x="7372339" y="3833002"/>
            <a:ext cx="447372" cy="0"/>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A0589F8-CD78-4116-8824-7670C68D4566}"/>
              </a:ext>
            </a:extLst>
          </p:cNvPr>
          <p:cNvCxnSpPr>
            <a:cxnSpLocks/>
          </p:cNvCxnSpPr>
          <p:nvPr/>
        </p:nvCxnSpPr>
        <p:spPr bwMode="auto">
          <a:xfrm>
            <a:off x="7530775" y="3985402"/>
            <a:ext cx="298462" cy="0"/>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F3FDFB2-B82F-45D5-9AEC-37240E1CE991}"/>
              </a:ext>
            </a:extLst>
          </p:cNvPr>
          <p:cNvCxnSpPr>
            <a:cxnSpLocks/>
          </p:cNvCxnSpPr>
          <p:nvPr/>
        </p:nvCxnSpPr>
        <p:spPr bwMode="auto">
          <a:xfrm>
            <a:off x="7411712" y="4390213"/>
            <a:ext cx="456186" cy="0"/>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FE6B8F4-9B2B-4C80-B4F4-78FC5A36C11B}"/>
              </a:ext>
            </a:extLst>
          </p:cNvPr>
          <p:cNvCxnSpPr>
            <a:cxnSpLocks/>
          </p:cNvCxnSpPr>
          <p:nvPr/>
        </p:nvCxnSpPr>
        <p:spPr bwMode="auto">
          <a:xfrm>
            <a:off x="7486091" y="4537850"/>
            <a:ext cx="343146" cy="0"/>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900135B-5FAA-4FA7-8572-B1E8FAD00931}"/>
              </a:ext>
            </a:extLst>
          </p:cNvPr>
          <p:cNvCxnSpPr>
            <a:cxnSpLocks/>
          </p:cNvCxnSpPr>
          <p:nvPr/>
        </p:nvCxnSpPr>
        <p:spPr bwMode="auto">
          <a:xfrm>
            <a:off x="7486091" y="4680725"/>
            <a:ext cx="528172" cy="0"/>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1C1D83E-6D72-4223-B31E-AA0E0ED06857}"/>
              </a:ext>
            </a:extLst>
          </p:cNvPr>
          <p:cNvCxnSpPr>
            <a:cxnSpLocks/>
          </p:cNvCxnSpPr>
          <p:nvPr/>
        </p:nvCxnSpPr>
        <p:spPr bwMode="auto">
          <a:xfrm>
            <a:off x="7705606" y="5228412"/>
            <a:ext cx="528172"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71DFDF4-82A5-43E3-B17B-729F1416BBA8}"/>
              </a:ext>
            </a:extLst>
          </p:cNvPr>
          <p:cNvCxnSpPr>
            <a:cxnSpLocks/>
          </p:cNvCxnSpPr>
          <p:nvPr/>
        </p:nvCxnSpPr>
        <p:spPr bwMode="auto">
          <a:xfrm>
            <a:off x="7422798" y="5085537"/>
            <a:ext cx="282808" cy="0"/>
          </a:xfrm>
          <a:prstGeom prst="line">
            <a:avLst/>
          </a:prstGeom>
          <a:noFill/>
          <a:ln w="28575" cap="flat" cmpd="sng" algn="ctr">
            <a:solidFill>
              <a:schemeClr val="accent1"/>
            </a:solidFill>
            <a:prstDash val="solid"/>
            <a:round/>
            <a:headEnd type="none" w="med" len="med"/>
            <a:tailEnd type="none" w="med" len="med"/>
          </a:ln>
          <a:effectLst/>
        </p:spPr>
      </p:cxnSp>
      <p:sp>
        <p:nvSpPr>
          <p:cNvPr id="65" name="Flowchart: Decision 64">
            <a:extLst>
              <a:ext uri="{FF2B5EF4-FFF2-40B4-BE49-F238E27FC236}">
                <a16:creationId xmlns:a16="http://schemas.microsoft.com/office/drawing/2014/main" id="{68FB9A8D-5075-4E05-95DA-1DED6D9B4B00}"/>
              </a:ext>
            </a:extLst>
          </p:cNvPr>
          <p:cNvSpPr/>
          <p:nvPr/>
        </p:nvSpPr>
        <p:spPr bwMode="auto">
          <a:xfrm>
            <a:off x="7538865" y="5573949"/>
            <a:ext cx="225919" cy="72206"/>
          </a:xfrm>
          <a:prstGeom prst="flowChartDecision">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Flowchart: Process 65">
            <a:extLst>
              <a:ext uri="{FF2B5EF4-FFF2-40B4-BE49-F238E27FC236}">
                <a16:creationId xmlns:a16="http://schemas.microsoft.com/office/drawing/2014/main" id="{D0ABC5CF-8791-44CA-8AAF-DDF0798702AC}"/>
              </a:ext>
            </a:extLst>
          </p:cNvPr>
          <p:cNvSpPr/>
          <p:nvPr/>
        </p:nvSpPr>
        <p:spPr bwMode="auto">
          <a:xfrm>
            <a:off x="7636202" y="1848041"/>
            <a:ext cx="81738" cy="8373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Flowchart: Process 66">
            <a:extLst>
              <a:ext uri="{FF2B5EF4-FFF2-40B4-BE49-F238E27FC236}">
                <a16:creationId xmlns:a16="http://schemas.microsoft.com/office/drawing/2014/main" id="{BB32AF48-0B00-4D4A-82CC-E7E95508652E}"/>
              </a:ext>
            </a:extLst>
          </p:cNvPr>
          <p:cNvSpPr/>
          <p:nvPr/>
        </p:nvSpPr>
        <p:spPr bwMode="auto">
          <a:xfrm>
            <a:off x="7558798" y="2546793"/>
            <a:ext cx="81738" cy="8373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Flowchart: Process 67">
            <a:extLst>
              <a:ext uri="{FF2B5EF4-FFF2-40B4-BE49-F238E27FC236}">
                <a16:creationId xmlns:a16="http://schemas.microsoft.com/office/drawing/2014/main" id="{557772AE-77C1-4B45-85EB-573A6CC73B8F}"/>
              </a:ext>
            </a:extLst>
          </p:cNvPr>
          <p:cNvSpPr/>
          <p:nvPr/>
        </p:nvSpPr>
        <p:spPr bwMode="auto">
          <a:xfrm>
            <a:off x="7572561" y="3099240"/>
            <a:ext cx="81738" cy="8373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Flowchart: Process 68">
            <a:extLst>
              <a:ext uri="{FF2B5EF4-FFF2-40B4-BE49-F238E27FC236}">
                <a16:creationId xmlns:a16="http://schemas.microsoft.com/office/drawing/2014/main" id="{3130BF0D-3EC4-45E2-8764-2F71AC6C0EA1}"/>
              </a:ext>
            </a:extLst>
          </p:cNvPr>
          <p:cNvSpPr/>
          <p:nvPr/>
        </p:nvSpPr>
        <p:spPr bwMode="auto">
          <a:xfrm>
            <a:off x="7638677" y="3940937"/>
            <a:ext cx="81738" cy="8373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Flowchart: Process 69">
            <a:extLst>
              <a:ext uri="{FF2B5EF4-FFF2-40B4-BE49-F238E27FC236}">
                <a16:creationId xmlns:a16="http://schemas.microsoft.com/office/drawing/2014/main" id="{9851AB10-EB82-48E4-9548-321B3F7E32D0}"/>
              </a:ext>
            </a:extLst>
          </p:cNvPr>
          <p:cNvSpPr/>
          <p:nvPr/>
        </p:nvSpPr>
        <p:spPr bwMode="auto">
          <a:xfrm>
            <a:off x="7531751" y="5039389"/>
            <a:ext cx="81738" cy="8373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Flowchart: Process 70">
            <a:extLst>
              <a:ext uri="{FF2B5EF4-FFF2-40B4-BE49-F238E27FC236}">
                <a16:creationId xmlns:a16="http://schemas.microsoft.com/office/drawing/2014/main" id="{8D28B468-B7C6-4388-8609-8456057C5315}"/>
              </a:ext>
            </a:extLst>
          </p:cNvPr>
          <p:cNvSpPr/>
          <p:nvPr/>
        </p:nvSpPr>
        <p:spPr bwMode="auto">
          <a:xfrm>
            <a:off x="7599986" y="2013325"/>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Flowchart: Process 71">
            <a:extLst>
              <a:ext uri="{FF2B5EF4-FFF2-40B4-BE49-F238E27FC236}">
                <a16:creationId xmlns:a16="http://schemas.microsoft.com/office/drawing/2014/main" id="{4DF5BAB1-D982-43C5-96FB-DBC499DF0462}"/>
              </a:ext>
            </a:extLst>
          </p:cNvPr>
          <p:cNvSpPr/>
          <p:nvPr/>
        </p:nvSpPr>
        <p:spPr bwMode="auto">
          <a:xfrm>
            <a:off x="7709519" y="2156199"/>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Flowchart: Process 72">
            <a:extLst>
              <a:ext uri="{FF2B5EF4-FFF2-40B4-BE49-F238E27FC236}">
                <a16:creationId xmlns:a16="http://schemas.microsoft.com/office/drawing/2014/main" id="{5818F36B-A5D7-4EC0-A543-C37FCCEAFA46}"/>
              </a:ext>
            </a:extLst>
          </p:cNvPr>
          <p:cNvSpPr/>
          <p:nvPr/>
        </p:nvSpPr>
        <p:spPr bwMode="auto">
          <a:xfrm>
            <a:off x="7762625" y="2704701"/>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Flowchart: Process 73">
            <a:extLst>
              <a:ext uri="{FF2B5EF4-FFF2-40B4-BE49-F238E27FC236}">
                <a16:creationId xmlns:a16="http://schemas.microsoft.com/office/drawing/2014/main" id="{3BDE8BA0-CA0B-4F28-BCDE-B13F4364702B}"/>
              </a:ext>
            </a:extLst>
          </p:cNvPr>
          <p:cNvSpPr/>
          <p:nvPr/>
        </p:nvSpPr>
        <p:spPr bwMode="auto">
          <a:xfrm>
            <a:off x="7689724" y="3252282"/>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Flowchart: Process 74">
            <a:extLst>
              <a:ext uri="{FF2B5EF4-FFF2-40B4-BE49-F238E27FC236}">
                <a16:creationId xmlns:a16="http://schemas.microsoft.com/office/drawing/2014/main" id="{DD1031AA-BC48-40DA-8DDE-99E9ECDA269A}"/>
              </a:ext>
            </a:extLst>
          </p:cNvPr>
          <p:cNvSpPr/>
          <p:nvPr/>
        </p:nvSpPr>
        <p:spPr bwMode="auto">
          <a:xfrm>
            <a:off x="7780209" y="3404682"/>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Flowchart: Process 75">
            <a:extLst>
              <a:ext uri="{FF2B5EF4-FFF2-40B4-BE49-F238E27FC236}">
                <a16:creationId xmlns:a16="http://schemas.microsoft.com/office/drawing/2014/main" id="{B6CF722F-8328-454B-B4AF-4581769104B8}"/>
              </a:ext>
            </a:extLst>
          </p:cNvPr>
          <p:cNvSpPr/>
          <p:nvPr/>
        </p:nvSpPr>
        <p:spPr bwMode="auto">
          <a:xfrm>
            <a:off x="7557197" y="3804522"/>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Flowchart: Process 76">
            <a:extLst>
              <a:ext uri="{FF2B5EF4-FFF2-40B4-BE49-F238E27FC236}">
                <a16:creationId xmlns:a16="http://schemas.microsoft.com/office/drawing/2014/main" id="{0055D551-4DB3-45FF-8596-7411FA4D639B}"/>
              </a:ext>
            </a:extLst>
          </p:cNvPr>
          <p:cNvSpPr/>
          <p:nvPr/>
        </p:nvSpPr>
        <p:spPr bwMode="auto">
          <a:xfrm>
            <a:off x="7601386" y="4357689"/>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Flowchart: Process 77">
            <a:extLst>
              <a:ext uri="{FF2B5EF4-FFF2-40B4-BE49-F238E27FC236}">
                <a16:creationId xmlns:a16="http://schemas.microsoft.com/office/drawing/2014/main" id="{C9600832-36B0-43CD-BC66-48C6106E6872}"/>
              </a:ext>
            </a:extLst>
          </p:cNvPr>
          <p:cNvSpPr/>
          <p:nvPr/>
        </p:nvSpPr>
        <p:spPr bwMode="auto">
          <a:xfrm>
            <a:off x="7716931" y="4648315"/>
            <a:ext cx="63278" cy="64820"/>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Flowchart: Process 78">
            <a:extLst>
              <a:ext uri="{FF2B5EF4-FFF2-40B4-BE49-F238E27FC236}">
                <a16:creationId xmlns:a16="http://schemas.microsoft.com/office/drawing/2014/main" id="{BE400EB8-F691-41E3-B91B-ED6A1CD095F6}"/>
              </a:ext>
            </a:extLst>
          </p:cNvPr>
          <p:cNvSpPr/>
          <p:nvPr/>
        </p:nvSpPr>
        <p:spPr bwMode="auto">
          <a:xfrm>
            <a:off x="7620474" y="4500677"/>
            <a:ext cx="85125" cy="87199"/>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Flowchart: Process 79">
            <a:extLst>
              <a:ext uri="{FF2B5EF4-FFF2-40B4-BE49-F238E27FC236}">
                <a16:creationId xmlns:a16="http://schemas.microsoft.com/office/drawing/2014/main" id="{B202B3CF-BEA9-4B74-9E63-036C8AC34874}"/>
              </a:ext>
            </a:extLst>
          </p:cNvPr>
          <p:cNvSpPr/>
          <p:nvPr/>
        </p:nvSpPr>
        <p:spPr bwMode="auto">
          <a:xfrm>
            <a:off x="7939041" y="5197685"/>
            <a:ext cx="61302" cy="61302"/>
          </a:xfrm>
          <a:prstGeom prst="flowChartProcess">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TextBox 80">
            <a:extLst>
              <a:ext uri="{FF2B5EF4-FFF2-40B4-BE49-F238E27FC236}">
                <a16:creationId xmlns:a16="http://schemas.microsoft.com/office/drawing/2014/main" id="{CDC5712F-D5A5-46C2-903C-41FBA847BE90}"/>
              </a:ext>
            </a:extLst>
          </p:cNvPr>
          <p:cNvSpPr txBox="1"/>
          <p:nvPr/>
        </p:nvSpPr>
        <p:spPr bwMode="auto">
          <a:xfrm>
            <a:off x="4163872" y="1631211"/>
            <a:ext cx="1836804" cy="43340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87000"/>
              </a:lnSpc>
              <a:spcBef>
                <a:spcPts val="500"/>
              </a:spcBef>
              <a:spcAft>
                <a:spcPct val="0"/>
              </a:spcAft>
            </a:pP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256/1332 (19%)</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206/477 (43%)</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134/213 (63%)</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400/1335 (30%)</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196/687 (29%)</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429 /1356 (32%)</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98/341 (29%)</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69/325 (21%)</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210/668 (31%)</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386/1354 (29%)</a:t>
            </a:r>
          </a:p>
          <a:p>
            <a:pPr algn="ctr">
              <a:lnSpc>
                <a:spcPct val="87000"/>
              </a:lnSpc>
              <a:spcBef>
                <a:spcPts val="500"/>
              </a:spcBef>
              <a:spcAft>
                <a:spcPct val="0"/>
              </a:spcAft>
            </a:pPr>
            <a:br>
              <a:rPr lang="en-US" sz="1200" b="1"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175/935 (19%)</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296/819 (36%)</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125/268 (47%)</a:t>
            </a:r>
          </a:p>
          <a:p>
            <a:pPr algn="ctr">
              <a:lnSpc>
                <a:spcPct val="87000"/>
              </a:lnSpc>
              <a:spcBef>
                <a:spcPts val="500"/>
              </a:spcBef>
              <a:spcAft>
                <a:spcPct val="0"/>
              </a:spcAft>
            </a:pP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457/1664 (27%)</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139/357 (39%)</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0/1 (0%)</a:t>
            </a:r>
          </a:p>
          <a:p>
            <a:pPr algn="ctr">
              <a:lnSpc>
                <a:spcPct val="87000"/>
              </a:lnSpc>
              <a:spcBef>
                <a:spcPts val="500"/>
              </a:spcBef>
              <a:spcAft>
                <a:spcPct val="0"/>
              </a:spcAft>
            </a:pPr>
            <a:r>
              <a:rPr lang="en-US" sz="1200" b="1" dirty="0">
                <a:solidFill>
                  <a:schemeClr val="bg1"/>
                </a:solidFill>
                <a:latin typeface="Calibri" panose="020F0502020204030204" pitchFamily="34" charset="0"/>
                <a:cs typeface="Calibri" panose="020F0502020204030204" pitchFamily="34" charset="0"/>
              </a:rPr>
              <a:t>596/2022 (29%)</a:t>
            </a:r>
            <a:endParaRPr lang="en-US" sz="1200" dirty="0">
              <a:solidFill>
                <a:schemeClr val="bg1"/>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B89764A-8BFB-4F96-AE3E-2CE746A38E66}"/>
              </a:ext>
            </a:extLst>
          </p:cNvPr>
          <p:cNvSpPr txBox="1"/>
          <p:nvPr/>
        </p:nvSpPr>
        <p:spPr bwMode="auto">
          <a:xfrm>
            <a:off x="9968954" y="2999036"/>
            <a:ext cx="1609636" cy="1754326"/>
          </a:xfrm>
          <a:prstGeom prst="rect">
            <a:avLst/>
          </a:prstGeom>
          <a:solidFill>
            <a:schemeClr val="accent3">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82% of patients received corticosteroids as part of usual care</a:t>
            </a:r>
          </a:p>
        </p:txBody>
      </p:sp>
      <p:sp>
        <p:nvSpPr>
          <p:cNvPr id="85" name="Text Box 15">
            <a:extLst>
              <a:ext uri="{FF2B5EF4-FFF2-40B4-BE49-F238E27FC236}">
                <a16:creationId xmlns:a16="http://schemas.microsoft.com/office/drawing/2014/main" id="{D2820228-F310-46EF-B965-8287C03EFFA6}"/>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sz="1200" b="0" spc="-10" dirty="0">
                <a:solidFill>
                  <a:srgbClr val="455560"/>
                </a:solidFill>
                <a:latin typeface="Calibri" panose="020F0502020204030204" pitchFamily="34" charset="0"/>
                <a:cs typeface="Arial" panose="020B0604020202020204" pitchFamily="34" charset="0"/>
              </a:rPr>
              <a:t>Recovery Collaborative Group. Lancet. 2021 May 1;397(10285):1637.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9270811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Investigational Therapies</a:t>
            </a:r>
          </a:p>
        </p:txBody>
      </p:sp>
    </p:spTree>
    <p:extLst>
      <p:ext uri="{BB962C8B-B14F-4D97-AF65-F5344CB8AC3E}">
        <p14:creationId xmlns:p14="http://schemas.microsoft.com/office/powerpoint/2010/main" val="193983597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F7EF3-AA0B-4F56-91DE-3AF7B8918601}"/>
              </a:ext>
            </a:extLst>
          </p:cNvPr>
          <p:cNvSpPr>
            <a:spLocks noGrp="1"/>
          </p:cNvSpPr>
          <p:nvPr>
            <p:ph type="title"/>
          </p:nvPr>
        </p:nvSpPr>
        <p:spPr/>
        <p:txBody>
          <a:bodyPr/>
          <a:lstStyle/>
          <a:p>
            <a:r>
              <a:rPr lang="en-US" dirty="0"/>
              <a:t>Host Targeted Therapies Can Also Reduce Hospitalization</a:t>
            </a:r>
          </a:p>
        </p:txBody>
      </p:sp>
      <p:sp>
        <p:nvSpPr>
          <p:cNvPr id="3" name="Content Placeholder 2">
            <a:extLst>
              <a:ext uri="{FF2B5EF4-FFF2-40B4-BE49-F238E27FC236}">
                <a16:creationId xmlns:a16="http://schemas.microsoft.com/office/drawing/2014/main" id="{CCFD5997-41F0-4D65-9DDA-03F1888C1503}"/>
              </a:ext>
            </a:extLst>
          </p:cNvPr>
          <p:cNvSpPr>
            <a:spLocks noGrp="1"/>
          </p:cNvSpPr>
          <p:nvPr>
            <p:ph sz="half" idx="1"/>
          </p:nvPr>
        </p:nvSpPr>
        <p:spPr/>
        <p:txBody>
          <a:bodyPr/>
          <a:lstStyle/>
          <a:p>
            <a:pPr marL="0" indent="0">
              <a:buNone/>
            </a:pPr>
            <a:r>
              <a:rPr lang="en-US" sz="2600" b="1" dirty="0">
                <a:solidFill>
                  <a:schemeClr val="accent1"/>
                </a:solidFill>
              </a:rPr>
              <a:t>Inhaled budesonide (STOIC Trial)</a:t>
            </a:r>
            <a:r>
              <a:rPr lang="en-US" sz="2600" b="1" baseline="30000" dirty="0">
                <a:solidFill>
                  <a:schemeClr val="accent1"/>
                </a:solidFill>
              </a:rPr>
              <a:t>1</a:t>
            </a:r>
          </a:p>
          <a:p>
            <a:r>
              <a:rPr lang="en-US" sz="2600" b="1" dirty="0"/>
              <a:t>Intervention: </a:t>
            </a:r>
            <a:r>
              <a:rPr lang="en-US" sz="2600" dirty="0"/>
              <a:t>budesonide 400 µg, 2 inhalations twice daily until symptom resolution or usual care</a:t>
            </a:r>
          </a:p>
          <a:p>
            <a:r>
              <a:rPr lang="en-US" sz="2600" b="1" dirty="0"/>
              <a:t>Primary endpoint: </a:t>
            </a:r>
            <a:r>
              <a:rPr lang="en-US" sz="2600" dirty="0"/>
              <a:t>COVID-19-related acute care visit</a:t>
            </a:r>
          </a:p>
          <a:p>
            <a:r>
              <a:rPr lang="en-US" sz="2600" b="1" dirty="0"/>
              <a:t>Results: </a:t>
            </a:r>
            <a:r>
              <a:rPr lang="en-US" sz="2600" dirty="0"/>
              <a:t>1% vs 14% met the primary endpoint (</a:t>
            </a:r>
            <a:r>
              <a:rPr lang="en-US" sz="2600" i="1" dirty="0"/>
              <a:t>P </a:t>
            </a:r>
            <a:r>
              <a:rPr lang="en-US" sz="2600" dirty="0"/>
              <a:t>= .004)</a:t>
            </a:r>
          </a:p>
          <a:p>
            <a:endParaRPr lang="en-US" sz="2600" dirty="0"/>
          </a:p>
        </p:txBody>
      </p:sp>
      <p:sp>
        <p:nvSpPr>
          <p:cNvPr id="5" name="Content Placeholder 4">
            <a:extLst>
              <a:ext uri="{FF2B5EF4-FFF2-40B4-BE49-F238E27FC236}">
                <a16:creationId xmlns:a16="http://schemas.microsoft.com/office/drawing/2014/main" id="{14F21AE1-B08E-45A4-810F-2F278D225E6B}"/>
              </a:ext>
            </a:extLst>
          </p:cNvPr>
          <p:cNvSpPr>
            <a:spLocks noGrp="1"/>
          </p:cNvSpPr>
          <p:nvPr>
            <p:ph sz="half" idx="2"/>
          </p:nvPr>
        </p:nvSpPr>
        <p:spPr/>
        <p:txBody>
          <a:bodyPr/>
          <a:lstStyle/>
          <a:p>
            <a:pPr marL="0" indent="0">
              <a:buNone/>
            </a:pPr>
            <a:r>
              <a:rPr lang="en-US" sz="2600" b="1" dirty="0">
                <a:solidFill>
                  <a:schemeClr val="accent3"/>
                </a:solidFill>
              </a:rPr>
              <a:t>Fluvoxamine (TOGETHER Trial)</a:t>
            </a:r>
            <a:r>
              <a:rPr lang="en-US" sz="2600" b="1" baseline="30000" dirty="0">
                <a:solidFill>
                  <a:schemeClr val="accent3"/>
                </a:solidFill>
              </a:rPr>
              <a:t>2</a:t>
            </a:r>
          </a:p>
          <a:p>
            <a:r>
              <a:rPr lang="en-US" sz="2600" b="1" dirty="0"/>
              <a:t>Intervention: </a:t>
            </a:r>
            <a:r>
              <a:rPr lang="en-US" sz="2600" dirty="0"/>
              <a:t>fluvoxamine 100mg twice daily x 10 days or placebo</a:t>
            </a:r>
          </a:p>
          <a:p>
            <a:r>
              <a:rPr lang="en-US" sz="2600" b="1" dirty="0"/>
              <a:t>Primary endpoint: </a:t>
            </a:r>
            <a:r>
              <a:rPr lang="en-US" sz="2600" dirty="0"/>
              <a:t>28-day hospitalization or transfer to tertiary hospital</a:t>
            </a:r>
          </a:p>
          <a:p>
            <a:r>
              <a:rPr lang="en-US" sz="2600" b="1" dirty="0"/>
              <a:t>Results: </a:t>
            </a:r>
            <a:r>
              <a:rPr lang="en-US" sz="2600" dirty="0"/>
              <a:t>11% vs 16% met the primary endpoint (RR 0.68; 95% CI 0.52-0.88)</a:t>
            </a:r>
          </a:p>
          <a:p>
            <a:endParaRPr lang="en-US" dirty="0"/>
          </a:p>
        </p:txBody>
      </p:sp>
      <p:sp>
        <p:nvSpPr>
          <p:cNvPr id="4" name="Text Box 11">
            <a:extLst>
              <a:ext uri="{FF2B5EF4-FFF2-40B4-BE49-F238E27FC236}">
                <a16:creationId xmlns:a16="http://schemas.microsoft.com/office/drawing/2014/main" id="{50CCB487-B698-4BEE-B615-F050A220A3B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Ramakrishnan. Lancet Resp Dis. 2021;9:763. 2. Reis. Lancet Global Health. 2021;10:42.</a:t>
            </a:r>
          </a:p>
        </p:txBody>
      </p:sp>
      <p:grpSp>
        <p:nvGrpSpPr>
          <p:cNvPr id="6" name="Group 1">
            <a:extLst>
              <a:ext uri="{FF2B5EF4-FFF2-40B4-BE49-F238E27FC236}">
                <a16:creationId xmlns:a16="http://schemas.microsoft.com/office/drawing/2014/main" id="{09EFBBC9-A6A3-47F3-896D-12BE66AACA5F}"/>
              </a:ext>
            </a:extLst>
          </p:cNvPr>
          <p:cNvGrpSpPr>
            <a:grpSpLocks/>
          </p:cNvGrpSpPr>
          <p:nvPr/>
        </p:nvGrpSpPr>
        <p:grpSpPr bwMode="auto">
          <a:xfrm>
            <a:off x="9392911" y="6213768"/>
            <a:ext cx="2488502" cy="449064"/>
            <a:chOff x="9602074" y="3550251"/>
            <a:chExt cx="2488502" cy="449257"/>
          </a:xfrm>
        </p:grpSpPr>
        <p:pic>
          <p:nvPicPr>
            <p:cNvPr id="7" name="Picture 6">
              <a:extLst>
                <a:ext uri="{FF2B5EF4-FFF2-40B4-BE49-F238E27FC236}">
                  <a16:creationId xmlns:a16="http://schemas.microsoft.com/office/drawing/2014/main" id="{B6652DDD-3E61-44E3-B695-BF29239448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4B627DB8-720F-4D53-8D98-A843CBCFD0D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6746563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EE2D-0126-429B-8011-F0349C4AC2C3}"/>
              </a:ext>
            </a:extLst>
          </p:cNvPr>
          <p:cNvSpPr>
            <a:spLocks noGrp="1"/>
          </p:cNvSpPr>
          <p:nvPr>
            <p:ph type="title"/>
          </p:nvPr>
        </p:nvSpPr>
        <p:spPr/>
        <p:txBody>
          <a:bodyPr/>
          <a:lstStyle/>
          <a:p>
            <a:r>
              <a:rPr lang="en-US" dirty="0"/>
              <a:t>Novel Oral Antivirals: AT-527</a:t>
            </a:r>
          </a:p>
        </p:txBody>
      </p:sp>
    </p:spTree>
    <p:extLst>
      <p:ext uri="{BB962C8B-B14F-4D97-AF65-F5344CB8AC3E}">
        <p14:creationId xmlns:p14="http://schemas.microsoft.com/office/powerpoint/2010/main" val="232569528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Human Data for AT-527</a:t>
            </a:r>
          </a:p>
        </p:txBody>
      </p:sp>
      <p:sp>
        <p:nvSpPr>
          <p:cNvPr id="13" name="Content Placeholder 12"/>
          <p:cNvSpPr>
            <a:spLocks noGrp="1"/>
          </p:cNvSpPr>
          <p:nvPr>
            <p:ph idx="1"/>
          </p:nvPr>
        </p:nvSpPr>
        <p:spPr/>
        <p:txBody>
          <a:bodyPr/>
          <a:lstStyle/>
          <a:p>
            <a:r>
              <a:rPr lang="en-US" dirty="0"/>
              <a:t>Double-blind </a:t>
            </a:r>
            <a:r>
              <a:rPr lang="en-US" b="1" dirty="0">
                <a:solidFill>
                  <a:srgbClr val="000000"/>
                </a:solidFill>
              </a:rPr>
              <a:t>phase II </a:t>
            </a:r>
            <a:r>
              <a:rPr lang="en-US" dirty="0"/>
              <a:t>study of hospitalized patients with moderate COVID-19 randomized within 5 days of symptom onset</a:t>
            </a:r>
            <a:r>
              <a:rPr lang="en-US" baseline="30000" dirty="0"/>
              <a:t>1</a:t>
            </a:r>
          </a:p>
          <a:p>
            <a:r>
              <a:rPr lang="en-US" dirty="0"/>
              <a:t>At interim analysis (N = 62)</a:t>
            </a:r>
            <a:r>
              <a:rPr lang="en-US" baseline="30000" dirty="0"/>
              <a:t>2</a:t>
            </a:r>
            <a:r>
              <a:rPr lang="en-US" dirty="0"/>
              <a:t>:</a:t>
            </a:r>
          </a:p>
          <a:p>
            <a:pPr lvl="1"/>
            <a:r>
              <a:rPr lang="en-US" b="1" dirty="0">
                <a:sym typeface="Helvetica Neue"/>
              </a:rPr>
              <a:t>Day 2</a:t>
            </a:r>
            <a:r>
              <a:rPr lang="en-US" dirty="0">
                <a:sym typeface="Helvetica Neue"/>
              </a:rPr>
              <a:t>: 0.7 log</a:t>
            </a:r>
            <a:r>
              <a:rPr lang="en-US" baseline="-25000" dirty="0">
                <a:sym typeface="Helvetica Neue"/>
              </a:rPr>
              <a:t>10</a:t>
            </a:r>
            <a:r>
              <a:rPr lang="en-US" dirty="0">
                <a:sym typeface="Helvetica Neue"/>
              </a:rPr>
              <a:t> (80%) greater mean </a:t>
            </a:r>
            <a:r>
              <a:rPr lang="en-US" b="1" dirty="0">
                <a:solidFill>
                  <a:schemeClr val="accent3"/>
                </a:solidFill>
                <a:sym typeface="Helvetica Neue"/>
              </a:rPr>
              <a:t>reduction in viral load </a:t>
            </a:r>
            <a:r>
              <a:rPr lang="en-US" dirty="0">
                <a:sym typeface="Helvetica Neue"/>
              </a:rPr>
              <a:t>with AT-527 550 mg BID vs placebo</a:t>
            </a:r>
          </a:p>
          <a:p>
            <a:pPr lvl="1"/>
            <a:r>
              <a:rPr lang="en-US" b="1" dirty="0">
                <a:sym typeface="Helvetica Neue"/>
              </a:rPr>
              <a:t>Day 8</a:t>
            </a:r>
            <a:r>
              <a:rPr lang="en-US" dirty="0">
                <a:sym typeface="Helvetica Neue"/>
              </a:rPr>
              <a:t>: Difference in viral load reduction sustained</a:t>
            </a:r>
            <a:endParaRPr lang="en-US" dirty="0"/>
          </a:p>
        </p:txBody>
      </p:sp>
      <p:sp>
        <p:nvSpPr>
          <p:cNvPr id="307" name="Atea Pharmaceuticals Press Release; Owen et al. medRxiv preprint"/>
          <p:cNvSpPr txBox="1"/>
          <p:nvPr/>
        </p:nvSpPr>
        <p:spPr>
          <a:xfrm>
            <a:off x="3578198" y="5401387"/>
            <a:ext cx="51296" cy="282129"/>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eaLnBrk="1" fontAlgn="auto">
              <a:spcBef>
                <a:spcPts val="0"/>
              </a:spcBef>
              <a:spcAft>
                <a:spcPts val="0"/>
              </a:spcAft>
            </a:pPr>
            <a:endParaRPr sz="1500" kern="0" dirty="0">
              <a:solidFill>
                <a:srgbClr val="000000"/>
              </a:solidFill>
              <a:latin typeface="Helvetica Neue"/>
              <a:ea typeface="Helvetica Neue"/>
              <a:cs typeface="Helvetica Neue"/>
              <a:sym typeface="Helvetica Neue"/>
            </a:endParaRPr>
          </a:p>
        </p:txBody>
      </p:sp>
      <p:grpSp>
        <p:nvGrpSpPr>
          <p:cNvPr id="9" name="Group 1">
            <a:extLst>
              <a:ext uri="{FF2B5EF4-FFF2-40B4-BE49-F238E27FC236}">
                <a16:creationId xmlns:a16="http://schemas.microsoft.com/office/drawing/2014/main" id="{7D915A77-DE7C-42F5-81AB-5F86DE1DD722}"/>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D1232AFC-6326-44D1-AAF3-F60FDE7908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03A61C9-C872-40A1-B767-55651E124C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87" name="Text Box 15">
            <a:extLst>
              <a:ext uri="{FF2B5EF4-FFF2-40B4-BE49-F238E27FC236}">
                <a16:creationId xmlns:a16="http://schemas.microsoft.com/office/drawing/2014/main" id="{9D213455-72BA-4D04-9CBE-2458DB85EFB9}"/>
              </a:ext>
            </a:extLst>
          </p:cNvPr>
          <p:cNvSpPr txBox="1">
            <a:spLocks noChangeArrowheads="1"/>
          </p:cNvSpPr>
          <p:nvPr/>
        </p:nvSpPr>
        <p:spPr bwMode="auto">
          <a:xfrm>
            <a:off x="412750" y="6368595"/>
            <a:ext cx="878642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NCT04396106. 2. ir.ateapharma.com/news-releases/news-release-details/ateas-527-oral-antiviral-drug-candidate-reduces-viral.</a:t>
            </a:r>
          </a:p>
        </p:txBody>
      </p:sp>
    </p:spTree>
    <p:extLst>
      <p:ext uri="{BB962C8B-B14F-4D97-AF65-F5344CB8AC3E}">
        <p14:creationId xmlns:p14="http://schemas.microsoft.com/office/powerpoint/2010/main" val="324812246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CADC5-1E37-407C-B32E-574B2268DD2B}"/>
              </a:ext>
            </a:extLst>
          </p:cNvPr>
          <p:cNvSpPr>
            <a:spLocks noGrp="1"/>
          </p:cNvSpPr>
          <p:nvPr>
            <p:ph type="title"/>
          </p:nvPr>
        </p:nvSpPr>
        <p:spPr/>
        <p:txBody>
          <a:bodyPr/>
          <a:lstStyle/>
          <a:p>
            <a:r>
              <a:rPr lang="en-US" dirty="0"/>
              <a:t>Novel Oral Antivirals: Favipiravir</a:t>
            </a:r>
          </a:p>
        </p:txBody>
      </p:sp>
    </p:spTree>
    <p:extLst>
      <p:ext uri="{BB962C8B-B14F-4D97-AF65-F5344CB8AC3E}">
        <p14:creationId xmlns:p14="http://schemas.microsoft.com/office/powerpoint/2010/main" val="127833348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9970-0290-46C5-B51E-7EE8F1257CF5}"/>
              </a:ext>
            </a:extLst>
          </p:cNvPr>
          <p:cNvSpPr>
            <a:spLocks noGrp="1"/>
          </p:cNvSpPr>
          <p:nvPr>
            <p:ph type="title"/>
          </p:nvPr>
        </p:nvSpPr>
        <p:spPr/>
        <p:txBody>
          <a:bodyPr/>
          <a:lstStyle/>
          <a:p>
            <a:r>
              <a:rPr lang="en-US" dirty="0"/>
              <a:t>Favipiravir in Hospitalized Patients</a:t>
            </a:r>
          </a:p>
        </p:txBody>
      </p:sp>
      <p:sp>
        <p:nvSpPr>
          <p:cNvPr id="3" name="Content Placeholder 2">
            <a:extLst>
              <a:ext uri="{FF2B5EF4-FFF2-40B4-BE49-F238E27FC236}">
                <a16:creationId xmlns:a16="http://schemas.microsoft.com/office/drawing/2014/main" id="{F6F85925-94F0-4CBD-9A77-CB601686C6D1}"/>
              </a:ext>
            </a:extLst>
          </p:cNvPr>
          <p:cNvSpPr>
            <a:spLocks noGrp="1"/>
          </p:cNvSpPr>
          <p:nvPr>
            <p:ph idx="1"/>
          </p:nvPr>
        </p:nvSpPr>
        <p:spPr>
          <a:xfrm>
            <a:off x="604675" y="1729619"/>
            <a:ext cx="10877529" cy="4650686"/>
          </a:xfrm>
        </p:spPr>
        <p:txBody>
          <a:bodyPr/>
          <a:lstStyle/>
          <a:p>
            <a:endParaRPr lang="en-US" sz="2400" dirty="0"/>
          </a:p>
          <a:p>
            <a:endParaRPr lang="en-US" sz="2400" dirty="0"/>
          </a:p>
          <a:p>
            <a:endParaRPr lang="en-US" sz="2400" dirty="0"/>
          </a:p>
          <a:p>
            <a:endParaRPr lang="en-US" sz="2400" dirty="0"/>
          </a:p>
          <a:p>
            <a:endParaRPr lang="en-US" sz="2400" dirty="0"/>
          </a:p>
          <a:p>
            <a:r>
              <a:rPr lang="en-US" sz="2400" dirty="0"/>
              <a:t>N = 500, ≥50 yr of age, ≥1 comorbidity</a:t>
            </a:r>
          </a:p>
          <a:p>
            <a:r>
              <a:rPr lang="en-US" sz="2400" dirty="0"/>
              <a:t>Favipiravir dose: 1800 mg BID Day 1, then 800 mg BID Days 2-5</a:t>
            </a:r>
          </a:p>
          <a:p>
            <a:r>
              <a:rPr lang="en-US" sz="2400" dirty="0"/>
              <a:t>Results: no difference in oxygenation, ICU admission, or mechanical ventilation between favipiravir and placebo groups</a:t>
            </a:r>
          </a:p>
          <a:p>
            <a:endParaRPr lang="en-US" dirty="0"/>
          </a:p>
        </p:txBody>
      </p:sp>
      <p:sp>
        <p:nvSpPr>
          <p:cNvPr id="6" name="Text Box 11">
            <a:extLst>
              <a:ext uri="{FF2B5EF4-FFF2-40B4-BE49-F238E27FC236}">
                <a16:creationId xmlns:a16="http://schemas.microsoft.com/office/drawing/2014/main" id="{BDA32778-054D-404C-95FA-EBAAF12FEA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FontTx/>
              <a:buNone/>
              <a:defRPr/>
            </a:pPr>
            <a:r>
              <a:rPr lang="en-US" altLang="en-US" sz="1200" dirty="0">
                <a:solidFill>
                  <a:srgbClr val="455560"/>
                </a:solidFill>
                <a:latin typeface="Calibri" panose="020F0502020204030204" pitchFamily="34" charset="0"/>
                <a:cs typeface="Arial" panose="020B0604020202020204" pitchFamily="34" charset="0"/>
              </a:rPr>
              <a:t>Chuah. Clin Infect Dis. 2021;[Epub].</a:t>
            </a:r>
          </a:p>
        </p:txBody>
      </p:sp>
      <p:grpSp>
        <p:nvGrpSpPr>
          <p:cNvPr id="7" name="Group 1">
            <a:extLst>
              <a:ext uri="{FF2B5EF4-FFF2-40B4-BE49-F238E27FC236}">
                <a16:creationId xmlns:a16="http://schemas.microsoft.com/office/drawing/2014/main" id="{E14BE5FB-B1BF-409B-88F7-A3E076901D60}"/>
              </a:ext>
            </a:extLst>
          </p:cNvPr>
          <p:cNvGrpSpPr>
            <a:grpSpLocks/>
          </p:cNvGrpSpPr>
          <p:nvPr/>
        </p:nvGrpSpPr>
        <p:grpSpPr bwMode="auto">
          <a:xfrm>
            <a:off x="9392911" y="6213768"/>
            <a:ext cx="2488502" cy="449064"/>
            <a:chOff x="9602074" y="3550251"/>
            <a:chExt cx="2488502" cy="449257"/>
          </a:xfrm>
        </p:grpSpPr>
        <p:pic>
          <p:nvPicPr>
            <p:cNvPr id="8" name="Picture 7">
              <a:extLst>
                <a:ext uri="{FF2B5EF4-FFF2-40B4-BE49-F238E27FC236}">
                  <a16:creationId xmlns:a16="http://schemas.microsoft.com/office/drawing/2014/main" id="{CBF80EFC-196D-495F-B499-76E067E08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DDBCF8CA-1AAB-41F8-9F79-6B0F98F2557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3CA0FFAF-606C-4AF3-9491-754D0CB2E423}"/>
              </a:ext>
            </a:extLst>
          </p:cNvPr>
          <p:cNvSpPr txBox="1"/>
          <p:nvPr/>
        </p:nvSpPr>
        <p:spPr bwMode="auto">
          <a:xfrm>
            <a:off x="3350306" y="3852527"/>
            <a:ext cx="1268931" cy="674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400" b="1" dirty="0">
                <a:solidFill>
                  <a:schemeClr val="bg1"/>
                </a:solidFill>
                <a:latin typeface="Calibri" panose="020F0502020204030204" pitchFamily="34" charset="0"/>
              </a:rPr>
              <a:t>Clinical Deterioration to Hypoxia</a:t>
            </a:r>
          </a:p>
        </p:txBody>
      </p:sp>
      <p:sp>
        <p:nvSpPr>
          <p:cNvPr id="10" name="TextBox 9">
            <a:extLst>
              <a:ext uri="{FF2B5EF4-FFF2-40B4-BE49-F238E27FC236}">
                <a16:creationId xmlns:a16="http://schemas.microsoft.com/office/drawing/2014/main" id="{F7B91810-A48B-4FF9-8920-CF637F8EBC4C}"/>
              </a:ext>
            </a:extLst>
          </p:cNvPr>
          <p:cNvSpPr txBox="1"/>
          <p:nvPr/>
        </p:nvSpPr>
        <p:spPr bwMode="auto">
          <a:xfrm rot="16200000">
            <a:off x="1273204" y="2622083"/>
            <a:ext cx="273247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Incidence of Outcomes (%)</a:t>
            </a:r>
          </a:p>
        </p:txBody>
      </p:sp>
      <p:grpSp>
        <p:nvGrpSpPr>
          <p:cNvPr id="22" name="Group 21">
            <a:extLst>
              <a:ext uri="{FF2B5EF4-FFF2-40B4-BE49-F238E27FC236}">
                <a16:creationId xmlns:a16="http://schemas.microsoft.com/office/drawing/2014/main" id="{40821DFB-4A50-4D1F-BDE0-B9D6CE41A0B1}"/>
              </a:ext>
            </a:extLst>
          </p:cNvPr>
          <p:cNvGrpSpPr/>
          <p:nvPr/>
        </p:nvGrpSpPr>
        <p:grpSpPr>
          <a:xfrm>
            <a:off x="2870518" y="1567219"/>
            <a:ext cx="367408" cy="2453513"/>
            <a:chOff x="2870518" y="1755337"/>
            <a:chExt cx="367408" cy="2453513"/>
          </a:xfrm>
        </p:grpSpPr>
        <p:sp>
          <p:nvSpPr>
            <p:cNvPr id="5" name="TextBox 4">
              <a:extLst>
                <a:ext uri="{FF2B5EF4-FFF2-40B4-BE49-F238E27FC236}">
                  <a16:creationId xmlns:a16="http://schemas.microsoft.com/office/drawing/2014/main" id="{C1119C9E-2284-4306-B2C9-10B596027D68}"/>
                </a:ext>
              </a:extLst>
            </p:cNvPr>
            <p:cNvSpPr txBox="1"/>
            <p:nvPr/>
          </p:nvSpPr>
          <p:spPr bwMode="auto">
            <a:xfrm>
              <a:off x="2961889" y="3901073"/>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 name="TextBox 11">
              <a:extLst>
                <a:ext uri="{FF2B5EF4-FFF2-40B4-BE49-F238E27FC236}">
                  <a16:creationId xmlns:a16="http://schemas.microsoft.com/office/drawing/2014/main" id="{16E14A77-2330-4932-AC9F-30F8D10455E7}"/>
                </a:ext>
              </a:extLst>
            </p:cNvPr>
            <p:cNvSpPr txBox="1"/>
            <p:nvPr/>
          </p:nvSpPr>
          <p:spPr bwMode="auto">
            <a:xfrm>
              <a:off x="2961889" y="3666621"/>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3" name="TextBox 12">
              <a:extLst>
                <a:ext uri="{FF2B5EF4-FFF2-40B4-BE49-F238E27FC236}">
                  <a16:creationId xmlns:a16="http://schemas.microsoft.com/office/drawing/2014/main" id="{14CBA112-7D7F-4851-B02D-89A536224D2F}"/>
                </a:ext>
              </a:extLst>
            </p:cNvPr>
            <p:cNvSpPr txBox="1"/>
            <p:nvPr/>
          </p:nvSpPr>
          <p:spPr bwMode="auto">
            <a:xfrm>
              <a:off x="2961889" y="3438587"/>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4" name="TextBox 13">
              <a:extLst>
                <a:ext uri="{FF2B5EF4-FFF2-40B4-BE49-F238E27FC236}">
                  <a16:creationId xmlns:a16="http://schemas.microsoft.com/office/drawing/2014/main" id="{EA987DB7-888B-47BE-BFFC-B66094B1D890}"/>
                </a:ext>
              </a:extLst>
            </p:cNvPr>
            <p:cNvSpPr txBox="1"/>
            <p:nvPr/>
          </p:nvSpPr>
          <p:spPr bwMode="auto">
            <a:xfrm>
              <a:off x="2961889" y="3204135"/>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5" name="TextBox 14">
              <a:extLst>
                <a:ext uri="{FF2B5EF4-FFF2-40B4-BE49-F238E27FC236}">
                  <a16:creationId xmlns:a16="http://schemas.microsoft.com/office/drawing/2014/main" id="{64E272FF-F49D-40DA-9671-BA067DA85F60}"/>
                </a:ext>
              </a:extLst>
            </p:cNvPr>
            <p:cNvSpPr txBox="1"/>
            <p:nvPr/>
          </p:nvSpPr>
          <p:spPr bwMode="auto">
            <a:xfrm>
              <a:off x="2961889" y="3035694"/>
              <a:ext cx="2760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6" name="TextBox 15">
              <a:extLst>
                <a:ext uri="{FF2B5EF4-FFF2-40B4-BE49-F238E27FC236}">
                  <a16:creationId xmlns:a16="http://schemas.microsoft.com/office/drawing/2014/main" id="{576D3D49-D274-4395-942C-BD5E8950F441}"/>
                </a:ext>
              </a:extLst>
            </p:cNvPr>
            <p:cNvSpPr txBox="1"/>
            <p:nvPr/>
          </p:nvSpPr>
          <p:spPr bwMode="auto">
            <a:xfrm>
              <a:off x="2870518" y="2818174"/>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7" name="TextBox 16">
              <a:extLst>
                <a:ext uri="{FF2B5EF4-FFF2-40B4-BE49-F238E27FC236}">
                  <a16:creationId xmlns:a16="http://schemas.microsoft.com/office/drawing/2014/main" id="{073CE2AB-7DC5-439A-AAF5-8E66EE6F8E49}"/>
                </a:ext>
              </a:extLst>
            </p:cNvPr>
            <p:cNvSpPr txBox="1"/>
            <p:nvPr/>
          </p:nvSpPr>
          <p:spPr bwMode="auto">
            <a:xfrm>
              <a:off x="2870518" y="2593528"/>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8" name="TextBox 17">
              <a:extLst>
                <a:ext uri="{FF2B5EF4-FFF2-40B4-BE49-F238E27FC236}">
                  <a16:creationId xmlns:a16="http://schemas.microsoft.com/office/drawing/2014/main" id="{F4FD96FD-8FBD-442E-854C-07FA1FDF6196}"/>
                </a:ext>
              </a:extLst>
            </p:cNvPr>
            <p:cNvSpPr txBox="1"/>
            <p:nvPr/>
          </p:nvSpPr>
          <p:spPr bwMode="auto">
            <a:xfrm>
              <a:off x="2870518" y="2389556"/>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9" name="TextBox 18">
              <a:extLst>
                <a:ext uri="{FF2B5EF4-FFF2-40B4-BE49-F238E27FC236}">
                  <a16:creationId xmlns:a16="http://schemas.microsoft.com/office/drawing/2014/main" id="{C0AA2FA1-B710-463E-B057-6C98AE267B76}"/>
                </a:ext>
              </a:extLst>
            </p:cNvPr>
            <p:cNvSpPr txBox="1"/>
            <p:nvPr/>
          </p:nvSpPr>
          <p:spPr bwMode="auto">
            <a:xfrm>
              <a:off x="2870518" y="2193485"/>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 name="TextBox 19">
              <a:extLst>
                <a:ext uri="{FF2B5EF4-FFF2-40B4-BE49-F238E27FC236}">
                  <a16:creationId xmlns:a16="http://schemas.microsoft.com/office/drawing/2014/main" id="{DA461105-4262-476E-B4DC-B4309FCF71C5}"/>
                </a:ext>
              </a:extLst>
            </p:cNvPr>
            <p:cNvSpPr txBox="1"/>
            <p:nvPr/>
          </p:nvSpPr>
          <p:spPr bwMode="auto">
            <a:xfrm>
              <a:off x="2870518" y="1959033"/>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1" name="TextBox 20">
              <a:extLst>
                <a:ext uri="{FF2B5EF4-FFF2-40B4-BE49-F238E27FC236}">
                  <a16:creationId xmlns:a16="http://schemas.microsoft.com/office/drawing/2014/main" id="{212D2315-CFC4-4C61-9211-769586B356AF}"/>
                </a:ext>
              </a:extLst>
            </p:cNvPr>
            <p:cNvSpPr txBox="1"/>
            <p:nvPr/>
          </p:nvSpPr>
          <p:spPr bwMode="auto">
            <a:xfrm>
              <a:off x="2870518" y="1755337"/>
              <a:ext cx="36740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sp>
        <p:nvSpPr>
          <p:cNvPr id="23" name="TextBox 22">
            <a:extLst>
              <a:ext uri="{FF2B5EF4-FFF2-40B4-BE49-F238E27FC236}">
                <a16:creationId xmlns:a16="http://schemas.microsoft.com/office/drawing/2014/main" id="{B53CD589-A44F-425F-A2CA-0C8290725C2D}"/>
              </a:ext>
            </a:extLst>
          </p:cNvPr>
          <p:cNvSpPr txBox="1"/>
          <p:nvPr/>
        </p:nvSpPr>
        <p:spPr bwMode="auto">
          <a:xfrm>
            <a:off x="4870140" y="3852527"/>
            <a:ext cx="1268931" cy="480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400" b="1" dirty="0">
                <a:solidFill>
                  <a:schemeClr val="bg1"/>
                </a:solidFill>
                <a:latin typeface="Calibri" panose="020F0502020204030204" pitchFamily="34" charset="0"/>
              </a:rPr>
              <a:t>Mechanical Ventilation</a:t>
            </a:r>
          </a:p>
        </p:txBody>
      </p:sp>
      <p:sp>
        <p:nvSpPr>
          <p:cNvPr id="24" name="TextBox 23">
            <a:extLst>
              <a:ext uri="{FF2B5EF4-FFF2-40B4-BE49-F238E27FC236}">
                <a16:creationId xmlns:a16="http://schemas.microsoft.com/office/drawing/2014/main" id="{DE7D2A3F-4B30-4EBC-A838-1CB978184E8F}"/>
              </a:ext>
            </a:extLst>
          </p:cNvPr>
          <p:cNvSpPr txBox="1"/>
          <p:nvPr/>
        </p:nvSpPr>
        <p:spPr bwMode="auto">
          <a:xfrm>
            <a:off x="6369654" y="3852527"/>
            <a:ext cx="1268931" cy="2862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400" b="1" dirty="0">
                <a:solidFill>
                  <a:schemeClr val="bg1"/>
                </a:solidFill>
                <a:latin typeface="Calibri" panose="020F0502020204030204" pitchFamily="34" charset="0"/>
              </a:rPr>
              <a:t>ICU Admission</a:t>
            </a:r>
          </a:p>
        </p:txBody>
      </p:sp>
      <p:sp>
        <p:nvSpPr>
          <p:cNvPr id="25" name="TextBox 24">
            <a:extLst>
              <a:ext uri="{FF2B5EF4-FFF2-40B4-BE49-F238E27FC236}">
                <a16:creationId xmlns:a16="http://schemas.microsoft.com/office/drawing/2014/main" id="{A937ED64-DC73-4C4D-8A29-975FD84256C0}"/>
              </a:ext>
            </a:extLst>
          </p:cNvPr>
          <p:cNvSpPr txBox="1"/>
          <p:nvPr/>
        </p:nvSpPr>
        <p:spPr bwMode="auto">
          <a:xfrm>
            <a:off x="7848848" y="3852527"/>
            <a:ext cx="1268931" cy="4801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400" b="1" dirty="0">
                <a:solidFill>
                  <a:schemeClr val="bg1"/>
                </a:solidFill>
                <a:latin typeface="Calibri" panose="020F0502020204030204" pitchFamily="34" charset="0"/>
              </a:rPr>
              <a:t>In-Hospital Death</a:t>
            </a:r>
          </a:p>
        </p:txBody>
      </p:sp>
      <p:sp>
        <p:nvSpPr>
          <p:cNvPr id="26" name="TextBox 25">
            <a:extLst>
              <a:ext uri="{FF2B5EF4-FFF2-40B4-BE49-F238E27FC236}">
                <a16:creationId xmlns:a16="http://schemas.microsoft.com/office/drawing/2014/main" id="{915C762F-F57C-4654-A77D-D9A219D7FA24}"/>
              </a:ext>
            </a:extLst>
          </p:cNvPr>
          <p:cNvSpPr txBox="1"/>
          <p:nvPr/>
        </p:nvSpPr>
        <p:spPr bwMode="auto">
          <a:xfrm>
            <a:off x="9278620" y="2063114"/>
            <a:ext cx="228703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Favipiravir + standard </a:t>
            </a:r>
            <a:r>
              <a:rPr lang="en-US" sz="1400" dirty="0">
                <a:solidFill>
                  <a:schemeClr val="bg1"/>
                </a:solidFill>
                <a:latin typeface="Calibri" panose="020F0502020204030204" pitchFamily="34" charset="0"/>
              </a:rPr>
              <a:t>of c</a:t>
            </a:r>
            <a:r>
              <a:rPr lang="en-US" sz="1400" b="0" dirty="0">
                <a:solidFill>
                  <a:schemeClr val="bg1"/>
                </a:solidFill>
                <a:latin typeface="Calibri" panose="020F0502020204030204" pitchFamily="34" charset="0"/>
              </a:rPr>
              <a:t>are</a:t>
            </a:r>
          </a:p>
          <a:p>
            <a:pPr algn="l">
              <a:lnSpc>
                <a:spcPct val="100000"/>
              </a:lnSpc>
              <a:spcAft>
                <a:spcPct val="0"/>
              </a:spcAft>
              <a:buClrTx/>
              <a:buFontTx/>
              <a:buNone/>
            </a:pPr>
            <a:r>
              <a:rPr lang="en-US" sz="1400" b="0" dirty="0">
                <a:solidFill>
                  <a:schemeClr val="bg1"/>
                </a:solidFill>
                <a:latin typeface="Calibri" panose="020F0502020204030204" pitchFamily="34" charset="0"/>
              </a:rPr>
              <a:t>Standard of care</a:t>
            </a:r>
            <a:r>
              <a:rPr lang="en-US" sz="1400" dirty="0">
                <a:solidFill>
                  <a:schemeClr val="bg1"/>
                </a:solidFill>
                <a:latin typeface="Calibri" panose="020F0502020204030204" pitchFamily="34" charset="0"/>
              </a:rPr>
              <a:t> alone</a:t>
            </a:r>
            <a:endParaRPr lang="en-US" sz="1400" b="0" dirty="0">
              <a:solidFill>
                <a:schemeClr val="bg1"/>
              </a:solidFill>
              <a:latin typeface="Calibri" panose="020F0502020204030204" pitchFamily="34" charset="0"/>
            </a:endParaRPr>
          </a:p>
        </p:txBody>
      </p:sp>
      <p:sp>
        <p:nvSpPr>
          <p:cNvPr id="27" name="Rectangle 26">
            <a:extLst>
              <a:ext uri="{FF2B5EF4-FFF2-40B4-BE49-F238E27FC236}">
                <a16:creationId xmlns:a16="http://schemas.microsoft.com/office/drawing/2014/main" id="{C6AFE4EB-A309-42A0-A690-7822B72B2AC2}"/>
              </a:ext>
            </a:extLst>
          </p:cNvPr>
          <p:cNvSpPr/>
          <p:nvPr/>
        </p:nvSpPr>
        <p:spPr bwMode="auto">
          <a:xfrm>
            <a:off x="9117779" y="2127086"/>
            <a:ext cx="153889" cy="1538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59732D2F-A509-4B41-A2DF-E6CCA67C6EC5}"/>
              </a:ext>
            </a:extLst>
          </p:cNvPr>
          <p:cNvSpPr/>
          <p:nvPr/>
        </p:nvSpPr>
        <p:spPr bwMode="auto">
          <a:xfrm>
            <a:off x="9117779" y="2345294"/>
            <a:ext cx="153889" cy="153889"/>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04C8CB5E-8CBF-4DCB-A60A-41DF2939F7EA}"/>
              </a:ext>
            </a:extLst>
          </p:cNvPr>
          <p:cNvGrpSpPr/>
          <p:nvPr/>
        </p:nvGrpSpPr>
        <p:grpSpPr>
          <a:xfrm>
            <a:off x="3173447" y="1722566"/>
            <a:ext cx="71431" cy="2144277"/>
            <a:chOff x="3173447" y="1722566"/>
            <a:chExt cx="480296" cy="2144277"/>
          </a:xfrm>
        </p:grpSpPr>
        <p:cxnSp>
          <p:nvCxnSpPr>
            <p:cNvPr id="30" name="Straight Connector 29">
              <a:extLst>
                <a:ext uri="{FF2B5EF4-FFF2-40B4-BE49-F238E27FC236}">
                  <a16:creationId xmlns:a16="http://schemas.microsoft.com/office/drawing/2014/main" id="{9181EE15-BC7E-4753-AF6E-1F4059D52574}"/>
                </a:ext>
              </a:extLst>
            </p:cNvPr>
            <p:cNvCxnSpPr>
              <a:cxnSpLocks/>
            </p:cNvCxnSpPr>
            <p:nvPr/>
          </p:nvCxnSpPr>
          <p:spPr bwMode="auto">
            <a:xfrm>
              <a:off x="3173447" y="1722566"/>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A1E6EB0-0C33-4B7E-A10A-F0DA614C19C2}"/>
                </a:ext>
              </a:extLst>
            </p:cNvPr>
            <p:cNvCxnSpPr>
              <a:cxnSpLocks/>
            </p:cNvCxnSpPr>
            <p:nvPr/>
          </p:nvCxnSpPr>
          <p:spPr bwMode="auto">
            <a:xfrm>
              <a:off x="3173447" y="1936994"/>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EBE2AA7-6693-4D92-9745-57DEF1421269}"/>
                </a:ext>
              </a:extLst>
            </p:cNvPr>
            <p:cNvCxnSpPr>
              <a:cxnSpLocks/>
            </p:cNvCxnSpPr>
            <p:nvPr/>
          </p:nvCxnSpPr>
          <p:spPr bwMode="auto">
            <a:xfrm>
              <a:off x="3173447" y="2151422"/>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FB157B7-9684-4EBE-936B-1B9D429269FA}"/>
                </a:ext>
              </a:extLst>
            </p:cNvPr>
            <p:cNvCxnSpPr>
              <a:cxnSpLocks/>
            </p:cNvCxnSpPr>
            <p:nvPr/>
          </p:nvCxnSpPr>
          <p:spPr bwMode="auto">
            <a:xfrm>
              <a:off x="3173447" y="2365850"/>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E8C1E46-A616-411A-9EBB-EF9453339014}"/>
                </a:ext>
              </a:extLst>
            </p:cNvPr>
            <p:cNvCxnSpPr>
              <a:cxnSpLocks/>
            </p:cNvCxnSpPr>
            <p:nvPr/>
          </p:nvCxnSpPr>
          <p:spPr bwMode="auto">
            <a:xfrm>
              <a:off x="3173447" y="2580278"/>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64C0EDF-FD47-4F40-BC91-28C2EED82577}"/>
                </a:ext>
              </a:extLst>
            </p:cNvPr>
            <p:cNvCxnSpPr>
              <a:cxnSpLocks/>
            </p:cNvCxnSpPr>
            <p:nvPr/>
          </p:nvCxnSpPr>
          <p:spPr bwMode="auto">
            <a:xfrm>
              <a:off x="3173447" y="2794706"/>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064311A-5D30-4071-B0A2-13F3816232D2}"/>
                </a:ext>
              </a:extLst>
            </p:cNvPr>
            <p:cNvCxnSpPr>
              <a:cxnSpLocks/>
            </p:cNvCxnSpPr>
            <p:nvPr/>
          </p:nvCxnSpPr>
          <p:spPr bwMode="auto">
            <a:xfrm>
              <a:off x="3173447" y="3009134"/>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7DFF20E-E202-43C6-B6F0-DAFD044284D9}"/>
                </a:ext>
              </a:extLst>
            </p:cNvPr>
            <p:cNvCxnSpPr>
              <a:cxnSpLocks/>
            </p:cNvCxnSpPr>
            <p:nvPr/>
          </p:nvCxnSpPr>
          <p:spPr bwMode="auto">
            <a:xfrm>
              <a:off x="3173447" y="3223562"/>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A6CBA0A-EBB4-49D6-AC93-7D313B8532A7}"/>
                </a:ext>
              </a:extLst>
            </p:cNvPr>
            <p:cNvCxnSpPr>
              <a:cxnSpLocks/>
            </p:cNvCxnSpPr>
            <p:nvPr/>
          </p:nvCxnSpPr>
          <p:spPr bwMode="auto">
            <a:xfrm>
              <a:off x="3173447" y="3437990"/>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A9AE4CC-B7C9-4201-9899-AA3C001D9B29}"/>
                </a:ext>
              </a:extLst>
            </p:cNvPr>
            <p:cNvCxnSpPr>
              <a:cxnSpLocks/>
            </p:cNvCxnSpPr>
            <p:nvPr/>
          </p:nvCxnSpPr>
          <p:spPr bwMode="auto">
            <a:xfrm>
              <a:off x="3173447" y="3652418"/>
              <a:ext cx="48029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4BF8C31-741E-49A5-B8FE-4F9F434A5E93}"/>
                </a:ext>
              </a:extLst>
            </p:cNvPr>
            <p:cNvCxnSpPr>
              <a:cxnSpLocks/>
            </p:cNvCxnSpPr>
            <p:nvPr/>
          </p:nvCxnSpPr>
          <p:spPr bwMode="auto">
            <a:xfrm>
              <a:off x="3173447" y="3866843"/>
              <a:ext cx="4802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31729BD9-8465-4F42-8832-6C2F40896007}"/>
              </a:ext>
            </a:extLst>
          </p:cNvPr>
          <p:cNvGrpSpPr/>
          <p:nvPr/>
        </p:nvGrpSpPr>
        <p:grpSpPr>
          <a:xfrm>
            <a:off x="3244878" y="3865880"/>
            <a:ext cx="5974080" cy="71120"/>
            <a:chOff x="3244878" y="3251098"/>
            <a:chExt cx="5974080" cy="741680"/>
          </a:xfrm>
        </p:grpSpPr>
        <p:cxnSp>
          <p:nvCxnSpPr>
            <p:cNvPr id="43" name="Straight Connector 42">
              <a:extLst>
                <a:ext uri="{FF2B5EF4-FFF2-40B4-BE49-F238E27FC236}">
                  <a16:creationId xmlns:a16="http://schemas.microsoft.com/office/drawing/2014/main" id="{C65822F6-D3C4-46E4-A1B2-88DC0C3E57DF}"/>
                </a:ext>
              </a:extLst>
            </p:cNvPr>
            <p:cNvCxnSpPr>
              <a:cxnSpLocks/>
            </p:cNvCxnSpPr>
            <p:nvPr/>
          </p:nvCxnSpPr>
          <p:spPr bwMode="auto">
            <a:xfrm>
              <a:off x="3244878" y="3251098"/>
              <a:ext cx="0" cy="74168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E5F7A73-EB4A-40A3-87D0-20DBA9C61D4C}"/>
                </a:ext>
              </a:extLst>
            </p:cNvPr>
            <p:cNvCxnSpPr>
              <a:cxnSpLocks/>
            </p:cNvCxnSpPr>
            <p:nvPr/>
          </p:nvCxnSpPr>
          <p:spPr bwMode="auto">
            <a:xfrm>
              <a:off x="4733318" y="3251098"/>
              <a:ext cx="0" cy="74168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4323D41-8CC1-47E9-B2DE-7179447A7E90}"/>
                </a:ext>
              </a:extLst>
            </p:cNvPr>
            <p:cNvCxnSpPr>
              <a:cxnSpLocks/>
            </p:cNvCxnSpPr>
            <p:nvPr/>
          </p:nvCxnSpPr>
          <p:spPr bwMode="auto">
            <a:xfrm>
              <a:off x="6226838" y="3251098"/>
              <a:ext cx="0" cy="74168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DF4E92B-FBFF-48C4-8016-29CEC1F8002F}"/>
                </a:ext>
              </a:extLst>
            </p:cNvPr>
            <p:cNvCxnSpPr>
              <a:cxnSpLocks/>
            </p:cNvCxnSpPr>
            <p:nvPr/>
          </p:nvCxnSpPr>
          <p:spPr bwMode="auto">
            <a:xfrm>
              <a:off x="7715278" y="3251098"/>
              <a:ext cx="0" cy="74168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35563CD-62DC-494C-BB5F-77E1354890D2}"/>
                </a:ext>
              </a:extLst>
            </p:cNvPr>
            <p:cNvCxnSpPr>
              <a:cxnSpLocks/>
            </p:cNvCxnSpPr>
            <p:nvPr/>
          </p:nvCxnSpPr>
          <p:spPr bwMode="auto">
            <a:xfrm>
              <a:off x="9218958" y="3251098"/>
              <a:ext cx="0" cy="741680"/>
            </a:xfrm>
            <a:prstGeom prst="line">
              <a:avLst/>
            </a:prstGeom>
            <a:noFill/>
            <a:ln w="28575" cap="flat" cmpd="sng" algn="ctr">
              <a:solidFill>
                <a:schemeClr val="bg1"/>
              </a:solidFill>
              <a:prstDash val="solid"/>
              <a:round/>
              <a:headEnd type="none" w="med" len="med"/>
              <a:tailEnd type="none" w="med" len="med"/>
            </a:ln>
            <a:effectLst/>
          </p:spPr>
        </p:cxnSp>
      </p:grpSp>
      <p:sp>
        <p:nvSpPr>
          <p:cNvPr id="50" name="Freeform: Shape 49">
            <a:extLst>
              <a:ext uri="{FF2B5EF4-FFF2-40B4-BE49-F238E27FC236}">
                <a16:creationId xmlns:a16="http://schemas.microsoft.com/office/drawing/2014/main" id="{C00BF404-BC5D-46BE-9B82-C7AFADD916AB}"/>
              </a:ext>
            </a:extLst>
          </p:cNvPr>
          <p:cNvSpPr/>
          <p:nvPr/>
        </p:nvSpPr>
        <p:spPr bwMode="auto">
          <a:xfrm>
            <a:off x="3246120" y="1717040"/>
            <a:ext cx="5969000" cy="2138680"/>
          </a:xfrm>
          <a:custGeom>
            <a:avLst/>
            <a:gdLst>
              <a:gd name="connsiteX0" fmla="*/ 0 w 5969000"/>
              <a:gd name="connsiteY0" fmla="*/ 0 h 2138680"/>
              <a:gd name="connsiteX1" fmla="*/ 0 w 5969000"/>
              <a:gd name="connsiteY1" fmla="*/ 2138680 h 2138680"/>
              <a:gd name="connsiteX2" fmla="*/ 5969000 w 5969000"/>
              <a:gd name="connsiteY2" fmla="*/ 2138680 h 2138680"/>
            </a:gdLst>
            <a:ahLst/>
            <a:cxnLst>
              <a:cxn ang="0">
                <a:pos x="connsiteX0" y="connsiteY0"/>
              </a:cxn>
              <a:cxn ang="0">
                <a:pos x="connsiteX1" y="connsiteY1"/>
              </a:cxn>
              <a:cxn ang="0">
                <a:pos x="connsiteX2" y="connsiteY2"/>
              </a:cxn>
            </a:cxnLst>
            <a:rect l="l" t="t" r="r" b="b"/>
            <a:pathLst>
              <a:path w="5969000" h="2138680">
                <a:moveTo>
                  <a:pt x="0" y="0"/>
                </a:moveTo>
                <a:lnTo>
                  <a:pt x="0" y="2138680"/>
                </a:lnTo>
                <a:lnTo>
                  <a:pt x="5969000" y="2138680"/>
                </a:lnTo>
              </a:path>
            </a:pathLst>
          </a:custGeom>
          <a:noFill/>
          <a:ln w="28575">
            <a:solidFill>
              <a:schemeClr val="bg1"/>
            </a:solidFill>
            <a:miter lim="800000"/>
            <a:headEnd/>
            <a:tailEnd/>
          </a:ln>
        </p:spPr>
        <p:txBody>
          <a:bodyPr rtlCol="0" anchor="ctr"/>
          <a:lstStyle/>
          <a:p>
            <a:pPr algn="ctr"/>
            <a:endParaRPr lang="en-US" dirty="0"/>
          </a:p>
        </p:txBody>
      </p:sp>
      <p:sp>
        <p:nvSpPr>
          <p:cNvPr id="51" name="Rectangle 50">
            <a:extLst>
              <a:ext uri="{FF2B5EF4-FFF2-40B4-BE49-F238E27FC236}">
                <a16:creationId xmlns:a16="http://schemas.microsoft.com/office/drawing/2014/main" id="{244D2E98-41EA-4BB6-A531-CC1D0171F6F4}"/>
              </a:ext>
            </a:extLst>
          </p:cNvPr>
          <p:cNvSpPr/>
          <p:nvPr/>
        </p:nvSpPr>
        <p:spPr bwMode="auto">
          <a:xfrm>
            <a:off x="3571241" y="1910080"/>
            <a:ext cx="416560" cy="192789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DDCD9629-41E9-408D-9E0F-7D82076DE384}"/>
              </a:ext>
            </a:extLst>
          </p:cNvPr>
          <p:cNvSpPr/>
          <p:nvPr/>
        </p:nvSpPr>
        <p:spPr bwMode="auto">
          <a:xfrm>
            <a:off x="3991480" y="2280975"/>
            <a:ext cx="416560" cy="15570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844D794-0149-409D-A9ED-99F6ABA2F043}"/>
              </a:ext>
            </a:extLst>
          </p:cNvPr>
          <p:cNvSpPr/>
          <p:nvPr/>
        </p:nvSpPr>
        <p:spPr bwMode="auto">
          <a:xfrm>
            <a:off x="5082944" y="3601720"/>
            <a:ext cx="416560" cy="23625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1FCE5A2A-17DD-4874-9E99-2660649D6430}"/>
              </a:ext>
            </a:extLst>
          </p:cNvPr>
          <p:cNvSpPr/>
          <p:nvPr/>
        </p:nvSpPr>
        <p:spPr bwMode="auto">
          <a:xfrm>
            <a:off x="5503183" y="3642359"/>
            <a:ext cx="416560" cy="195615"/>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64451E66-FAD6-4265-9F24-016596628D6E}"/>
              </a:ext>
            </a:extLst>
          </p:cNvPr>
          <p:cNvSpPr/>
          <p:nvPr/>
        </p:nvSpPr>
        <p:spPr bwMode="auto">
          <a:xfrm>
            <a:off x="6561224" y="3317240"/>
            <a:ext cx="416560" cy="52073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024B030-B287-4F80-976D-2AEC4A7C4838}"/>
              </a:ext>
            </a:extLst>
          </p:cNvPr>
          <p:cNvSpPr/>
          <p:nvPr/>
        </p:nvSpPr>
        <p:spPr bwMode="auto">
          <a:xfrm>
            <a:off x="6981463" y="3352801"/>
            <a:ext cx="416560" cy="485174"/>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BE8C910-F1C3-4CC7-BA45-09083A8800FA}"/>
              </a:ext>
            </a:extLst>
          </p:cNvPr>
          <p:cNvSpPr/>
          <p:nvPr/>
        </p:nvSpPr>
        <p:spPr bwMode="auto">
          <a:xfrm>
            <a:off x="8066753" y="3642359"/>
            <a:ext cx="416560" cy="195615"/>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TextBox 57">
            <a:extLst>
              <a:ext uri="{FF2B5EF4-FFF2-40B4-BE49-F238E27FC236}">
                <a16:creationId xmlns:a16="http://schemas.microsoft.com/office/drawing/2014/main" id="{B661353B-8D68-4F1F-914A-BD5298DA7004}"/>
              </a:ext>
            </a:extLst>
          </p:cNvPr>
          <p:cNvSpPr txBox="1"/>
          <p:nvPr/>
        </p:nvSpPr>
        <p:spPr bwMode="auto">
          <a:xfrm>
            <a:off x="3505247" y="1628604"/>
            <a:ext cx="5036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18.4</a:t>
            </a:r>
          </a:p>
        </p:txBody>
      </p:sp>
      <p:sp>
        <p:nvSpPr>
          <p:cNvPr id="59" name="TextBox 58">
            <a:extLst>
              <a:ext uri="{FF2B5EF4-FFF2-40B4-BE49-F238E27FC236}">
                <a16:creationId xmlns:a16="http://schemas.microsoft.com/office/drawing/2014/main" id="{A8118A59-B36F-4268-873F-FA2D43D72A65}"/>
              </a:ext>
            </a:extLst>
          </p:cNvPr>
          <p:cNvSpPr txBox="1"/>
          <p:nvPr/>
        </p:nvSpPr>
        <p:spPr bwMode="auto">
          <a:xfrm>
            <a:off x="3979693" y="2013498"/>
            <a:ext cx="5036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14.8</a:t>
            </a:r>
          </a:p>
        </p:txBody>
      </p:sp>
      <p:sp>
        <p:nvSpPr>
          <p:cNvPr id="60" name="TextBox 59">
            <a:extLst>
              <a:ext uri="{FF2B5EF4-FFF2-40B4-BE49-F238E27FC236}">
                <a16:creationId xmlns:a16="http://schemas.microsoft.com/office/drawing/2014/main" id="{99168D95-17DA-41B6-BD7F-7A8E351701B7}"/>
              </a:ext>
            </a:extLst>
          </p:cNvPr>
          <p:cNvSpPr txBox="1"/>
          <p:nvPr/>
        </p:nvSpPr>
        <p:spPr bwMode="auto">
          <a:xfrm>
            <a:off x="5068729" y="3329147"/>
            <a:ext cx="4122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29BD0077-A601-4B69-A4EB-D362186A8474}"/>
              </a:ext>
            </a:extLst>
          </p:cNvPr>
          <p:cNvSpPr txBox="1"/>
          <p:nvPr/>
        </p:nvSpPr>
        <p:spPr bwMode="auto">
          <a:xfrm>
            <a:off x="5558203" y="3364707"/>
            <a:ext cx="27603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2" name="TextBox 61">
            <a:extLst>
              <a:ext uri="{FF2B5EF4-FFF2-40B4-BE49-F238E27FC236}">
                <a16:creationId xmlns:a16="http://schemas.microsoft.com/office/drawing/2014/main" id="{718259D2-B401-4638-A8D9-31EA7FDEE004}"/>
              </a:ext>
            </a:extLst>
          </p:cNvPr>
          <p:cNvSpPr txBox="1"/>
          <p:nvPr/>
        </p:nvSpPr>
        <p:spPr bwMode="auto">
          <a:xfrm>
            <a:off x="6571429" y="3038652"/>
            <a:ext cx="4122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a:t>
            </a:r>
          </a:p>
        </p:txBody>
      </p:sp>
      <p:sp>
        <p:nvSpPr>
          <p:cNvPr id="63" name="TextBox 62">
            <a:extLst>
              <a:ext uri="{FF2B5EF4-FFF2-40B4-BE49-F238E27FC236}">
                <a16:creationId xmlns:a16="http://schemas.microsoft.com/office/drawing/2014/main" id="{591744A7-9878-4DD6-8F73-9F5EAA450A34}"/>
              </a:ext>
            </a:extLst>
          </p:cNvPr>
          <p:cNvSpPr txBox="1"/>
          <p:nvPr/>
        </p:nvSpPr>
        <p:spPr bwMode="auto">
          <a:xfrm>
            <a:off x="6985978" y="3077851"/>
            <a:ext cx="4122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4" name="TextBox 63">
            <a:extLst>
              <a:ext uri="{FF2B5EF4-FFF2-40B4-BE49-F238E27FC236}">
                <a16:creationId xmlns:a16="http://schemas.microsoft.com/office/drawing/2014/main" id="{20C06C96-0B2A-41A2-A7A3-2FB01C1C8C7F}"/>
              </a:ext>
            </a:extLst>
          </p:cNvPr>
          <p:cNvSpPr txBox="1"/>
          <p:nvPr/>
        </p:nvSpPr>
        <p:spPr bwMode="auto">
          <a:xfrm>
            <a:off x="8137014" y="3359320"/>
            <a:ext cx="27603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5" name="TextBox 64">
            <a:extLst>
              <a:ext uri="{FF2B5EF4-FFF2-40B4-BE49-F238E27FC236}">
                <a16:creationId xmlns:a16="http://schemas.microsoft.com/office/drawing/2014/main" id="{2A23B55D-DCE7-4BE8-8885-739AAF13DF60}"/>
              </a:ext>
            </a:extLst>
          </p:cNvPr>
          <p:cNvSpPr txBox="1"/>
          <p:nvPr/>
        </p:nvSpPr>
        <p:spPr bwMode="auto">
          <a:xfrm>
            <a:off x="3654981" y="1348492"/>
            <a:ext cx="6751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.28</a:t>
            </a:r>
          </a:p>
        </p:txBody>
      </p:sp>
      <p:sp>
        <p:nvSpPr>
          <p:cNvPr id="67" name="Freeform: Shape 66">
            <a:extLst>
              <a:ext uri="{FF2B5EF4-FFF2-40B4-BE49-F238E27FC236}">
                <a16:creationId xmlns:a16="http://schemas.microsoft.com/office/drawing/2014/main" id="{A103F9C1-7E58-45EA-9CC2-35542E17F277}"/>
              </a:ext>
            </a:extLst>
          </p:cNvPr>
          <p:cNvSpPr/>
          <p:nvPr/>
        </p:nvSpPr>
        <p:spPr bwMode="auto">
          <a:xfrm>
            <a:off x="3752850" y="1606550"/>
            <a:ext cx="463550" cy="107950"/>
          </a:xfrm>
          <a:custGeom>
            <a:avLst/>
            <a:gdLst>
              <a:gd name="connsiteX0" fmla="*/ 0 w 463550"/>
              <a:gd name="connsiteY0" fmla="*/ 88900 h 107950"/>
              <a:gd name="connsiteX1" fmla="*/ 0 w 463550"/>
              <a:gd name="connsiteY1" fmla="*/ 0 h 107950"/>
              <a:gd name="connsiteX2" fmla="*/ 463550 w 463550"/>
              <a:gd name="connsiteY2" fmla="*/ 0 h 107950"/>
              <a:gd name="connsiteX3" fmla="*/ 463550 w 463550"/>
              <a:gd name="connsiteY3" fmla="*/ 107950 h 107950"/>
            </a:gdLst>
            <a:ahLst/>
            <a:cxnLst>
              <a:cxn ang="0">
                <a:pos x="connsiteX0" y="connsiteY0"/>
              </a:cxn>
              <a:cxn ang="0">
                <a:pos x="connsiteX1" y="connsiteY1"/>
              </a:cxn>
              <a:cxn ang="0">
                <a:pos x="connsiteX2" y="connsiteY2"/>
              </a:cxn>
              <a:cxn ang="0">
                <a:pos x="connsiteX3" y="connsiteY3"/>
              </a:cxn>
            </a:cxnLst>
            <a:rect l="l" t="t" r="r" b="b"/>
            <a:pathLst>
              <a:path w="463550" h="107950">
                <a:moveTo>
                  <a:pt x="0" y="88900"/>
                </a:moveTo>
                <a:lnTo>
                  <a:pt x="0" y="0"/>
                </a:lnTo>
                <a:lnTo>
                  <a:pt x="463550" y="0"/>
                </a:lnTo>
                <a:lnTo>
                  <a:pt x="463550" y="107950"/>
                </a:lnTo>
              </a:path>
            </a:pathLst>
          </a:custGeom>
          <a:noFill/>
          <a:ln w="28575">
            <a:solidFill>
              <a:schemeClr val="bg1"/>
            </a:solidFill>
            <a:miter lim="800000"/>
            <a:headEnd/>
            <a:tailEnd/>
          </a:ln>
        </p:spPr>
        <p:txBody>
          <a:bodyPr rtlCol="0" anchor="ctr"/>
          <a:lstStyle/>
          <a:p>
            <a:pPr algn="ctr"/>
            <a:endParaRPr lang="en-US" dirty="0"/>
          </a:p>
        </p:txBody>
      </p:sp>
      <p:sp>
        <p:nvSpPr>
          <p:cNvPr id="68" name="TextBox 67">
            <a:extLst>
              <a:ext uri="{FF2B5EF4-FFF2-40B4-BE49-F238E27FC236}">
                <a16:creationId xmlns:a16="http://schemas.microsoft.com/office/drawing/2014/main" id="{DF5B8F15-905D-44E4-8C58-8A02E3323C55}"/>
              </a:ext>
            </a:extLst>
          </p:cNvPr>
          <p:cNvSpPr txBox="1"/>
          <p:nvPr/>
        </p:nvSpPr>
        <p:spPr bwMode="auto">
          <a:xfrm>
            <a:off x="5151320" y="1348492"/>
            <a:ext cx="6751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.76</a:t>
            </a:r>
          </a:p>
        </p:txBody>
      </p:sp>
      <p:sp>
        <p:nvSpPr>
          <p:cNvPr id="69" name="Freeform: Shape 68">
            <a:extLst>
              <a:ext uri="{FF2B5EF4-FFF2-40B4-BE49-F238E27FC236}">
                <a16:creationId xmlns:a16="http://schemas.microsoft.com/office/drawing/2014/main" id="{66B56E6C-7F91-48F8-B08A-E26C8167F652}"/>
              </a:ext>
            </a:extLst>
          </p:cNvPr>
          <p:cNvSpPr/>
          <p:nvPr/>
        </p:nvSpPr>
        <p:spPr bwMode="auto">
          <a:xfrm>
            <a:off x="5249189" y="1606550"/>
            <a:ext cx="463550" cy="107950"/>
          </a:xfrm>
          <a:custGeom>
            <a:avLst/>
            <a:gdLst>
              <a:gd name="connsiteX0" fmla="*/ 0 w 463550"/>
              <a:gd name="connsiteY0" fmla="*/ 88900 h 107950"/>
              <a:gd name="connsiteX1" fmla="*/ 0 w 463550"/>
              <a:gd name="connsiteY1" fmla="*/ 0 h 107950"/>
              <a:gd name="connsiteX2" fmla="*/ 463550 w 463550"/>
              <a:gd name="connsiteY2" fmla="*/ 0 h 107950"/>
              <a:gd name="connsiteX3" fmla="*/ 463550 w 463550"/>
              <a:gd name="connsiteY3" fmla="*/ 107950 h 107950"/>
            </a:gdLst>
            <a:ahLst/>
            <a:cxnLst>
              <a:cxn ang="0">
                <a:pos x="connsiteX0" y="connsiteY0"/>
              </a:cxn>
              <a:cxn ang="0">
                <a:pos x="connsiteX1" y="connsiteY1"/>
              </a:cxn>
              <a:cxn ang="0">
                <a:pos x="connsiteX2" y="connsiteY2"/>
              </a:cxn>
              <a:cxn ang="0">
                <a:pos x="connsiteX3" y="connsiteY3"/>
              </a:cxn>
            </a:cxnLst>
            <a:rect l="l" t="t" r="r" b="b"/>
            <a:pathLst>
              <a:path w="463550" h="107950">
                <a:moveTo>
                  <a:pt x="0" y="88900"/>
                </a:moveTo>
                <a:lnTo>
                  <a:pt x="0" y="0"/>
                </a:lnTo>
                <a:lnTo>
                  <a:pt x="463550" y="0"/>
                </a:lnTo>
                <a:lnTo>
                  <a:pt x="463550" y="107950"/>
                </a:lnTo>
              </a:path>
            </a:pathLst>
          </a:custGeom>
          <a:noFill/>
          <a:ln w="28575">
            <a:solidFill>
              <a:schemeClr val="bg1"/>
            </a:solidFill>
            <a:miter lim="800000"/>
            <a:headEnd/>
            <a:tailEnd/>
          </a:ln>
        </p:spPr>
        <p:txBody>
          <a:bodyPr rtlCol="0" anchor="ctr"/>
          <a:lstStyle/>
          <a:p>
            <a:pPr algn="ctr"/>
            <a:endParaRPr lang="en-US" dirty="0"/>
          </a:p>
        </p:txBody>
      </p:sp>
      <p:sp>
        <p:nvSpPr>
          <p:cNvPr id="70" name="TextBox 69">
            <a:extLst>
              <a:ext uri="{FF2B5EF4-FFF2-40B4-BE49-F238E27FC236}">
                <a16:creationId xmlns:a16="http://schemas.microsoft.com/office/drawing/2014/main" id="{58AB5F4B-6ED5-4B33-A3F2-C1CA8B0D5ABB}"/>
              </a:ext>
            </a:extLst>
          </p:cNvPr>
          <p:cNvSpPr txBox="1"/>
          <p:nvPr/>
        </p:nvSpPr>
        <p:spPr bwMode="auto">
          <a:xfrm>
            <a:off x="6648140" y="1348492"/>
            <a:ext cx="6751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.84</a:t>
            </a:r>
          </a:p>
        </p:txBody>
      </p:sp>
      <p:sp>
        <p:nvSpPr>
          <p:cNvPr id="71" name="Freeform: Shape 70">
            <a:extLst>
              <a:ext uri="{FF2B5EF4-FFF2-40B4-BE49-F238E27FC236}">
                <a16:creationId xmlns:a16="http://schemas.microsoft.com/office/drawing/2014/main" id="{592C7868-5237-4265-9E0F-F94874061AD7}"/>
              </a:ext>
            </a:extLst>
          </p:cNvPr>
          <p:cNvSpPr/>
          <p:nvPr/>
        </p:nvSpPr>
        <p:spPr bwMode="auto">
          <a:xfrm>
            <a:off x="6746009" y="1606550"/>
            <a:ext cx="463550" cy="107950"/>
          </a:xfrm>
          <a:custGeom>
            <a:avLst/>
            <a:gdLst>
              <a:gd name="connsiteX0" fmla="*/ 0 w 463550"/>
              <a:gd name="connsiteY0" fmla="*/ 88900 h 107950"/>
              <a:gd name="connsiteX1" fmla="*/ 0 w 463550"/>
              <a:gd name="connsiteY1" fmla="*/ 0 h 107950"/>
              <a:gd name="connsiteX2" fmla="*/ 463550 w 463550"/>
              <a:gd name="connsiteY2" fmla="*/ 0 h 107950"/>
              <a:gd name="connsiteX3" fmla="*/ 463550 w 463550"/>
              <a:gd name="connsiteY3" fmla="*/ 107950 h 107950"/>
            </a:gdLst>
            <a:ahLst/>
            <a:cxnLst>
              <a:cxn ang="0">
                <a:pos x="connsiteX0" y="connsiteY0"/>
              </a:cxn>
              <a:cxn ang="0">
                <a:pos x="connsiteX1" y="connsiteY1"/>
              </a:cxn>
              <a:cxn ang="0">
                <a:pos x="connsiteX2" y="connsiteY2"/>
              </a:cxn>
              <a:cxn ang="0">
                <a:pos x="connsiteX3" y="connsiteY3"/>
              </a:cxn>
            </a:cxnLst>
            <a:rect l="l" t="t" r="r" b="b"/>
            <a:pathLst>
              <a:path w="463550" h="107950">
                <a:moveTo>
                  <a:pt x="0" y="88900"/>
                </a:moveTo>
                <a:lnTo>
                  <a:pt x="0" y="0"/>
                </a:lnTo>
                <a:lnTo>
                  <a:pt x="463550" y="0"/>
                </a:lnTo>
                <a:lnTo>
                  <a:pt x="463550" y="107950"/>
                </a:lnTo>
              </a:path>
            </a:pathLst>
          </a:custGeom>
          <a:noFill/>
          <a:ln w="28575">
            <a:solidFill>
              <a:schemeClr val="bg1"/>
            </a:solidFill>
            <a:miter lim="800000"/>
            <a:headEnd/>
            <a:tailEnd/>
          </a:ln>
        </p:spPr>
        <p:txBody>
          <a:bodyPr rtlCol="0" anchor="ctr"/>
          <a:lstStyle/>
          <a:p>
            <a:pPr algn="ctr"/>
            <a:endParaRPr lang="en-US" dirty="0"/>
          </a:p>
        </p:txBody>
      </p:sp>
      <p:sp>
        <p:nvSpPr>
          <p:cNvPr id="72" name="TextBox 71">
            <a:extLst>
              <a:ext uri="{FF2B5EF4-FFF2-40B4-BE49-F238E27FC236}">
                <a16:creationId xmlns:a16="http://schemas.microsoft.com/office/drawing/2014/main" id="{313EA43A-16FA-4788-BC91-3936C8F91F5C}"/>
              </a:ext>
            </a:extLst>
          </p:cNvPr>
          <p:cNvSpPr txBox="1"/>
          <p:nvPr/>
        </p:nvSpPr>
        <p:spPr bwMode="auto">
          <a:xfrm>
            <a:off x="8039145" y="1348492"/>
            <a:ext cx="67518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.08</a:t>
            </a:r>
          </a:p>
        </p:txBody>
      </p:sp>
      <p:sp>
        <p:nvSpPr>
          <p:cNvPr id="73" name="Freeform: Shape 72">
            <a:extLst>
              <a:ext uri="{FF2B5EF4-FFF2-40B4-BE49-F238E27FC236}">
                <a16:creationId xmlns:a16="http://schemas.microsoft.com/office/drawing/2014/main" id="{DBF1BFA6-C91D-49A2-AC83-FC827F9008F8}"/>
              </a:ext>
            </a:extLst>
          </p:cNvPr>
          <p:cNvSpPr/>
          <p:nvPr/>
        </p:nvSpPr>
        <p:spPr bwMode="auto">
          <a:xfrm>
            <a:off x="8137014" y="1606550"/>
            <a:ext cx="463550" cy="107950"/>
          </a:xfrm>
          <a:custGeom>
            <a:avLst/>
            <a:gdLst>
              <a:gd name="connsiteX0" fmla="*/ 0 w 463550"/>
              <a:gd name="connsiteY0" fmla="*/ 88900 h 107950"/>
              <a:gd name="connsiteX1" fmla="*/ 0 w 463550"/>
              <a:gd name="connsiteY1" fmla="*/ 0 h 107950"/>
              <a:gd name="connsiteX2" fmla="*/ 463550 w 463550"/>
              <a:gd name="connsiteY2" fmla="*/ 0 h 107950"/>
              <a:gd name="connsiteX3" fmla="*/ 463550 w 463550"/>
              <a:gd name="connsiteY3" fmla="*/ 107950 h 107950"/>
            </a:gdLst>
            <a:ahLst/>
            <a:cxnLst>
              <a:cxn ang="0">
                <a:pos x="connsiteX0" y="connsiteY0"/>
              </a:cxn>
              <a:cxn ang="0">
                <a:pos x="connsiteX1" y="connsiteY1"/>
              </a:cxn>
              <a:cxn ang="0">
                <a:pos x="connsiteX2" y="connsiteY2"/>
              </a:cxn>
              <a:cxn ang="0">
                <a:pos x="connsiteX3" y="connsiteY3"/>
              </a:cxn>
            </a:cxnLst>
            <a:rect l="l" t="t" r="r" b="b"/>
            <a:pathLst>
              <a:path w="463550" h="107950">
                <a:moveTo>
                  <a:pt x="0" y="88900"/>
                </a:moveTo>
                <a:lnTo>
                  <a:pt x="0" y="0"/>
                </a:lnTo>
                <a:lnTo>
                  <a:pt x="463550" y="0"/>
                </a:lnTo>
                <a:lnTo>
                  <a:pt x="463550" y="107950"/>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7844343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COVID-19!</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spcBef>
                <a:spcPts val="0"/>
              </a:spcBef>
              <a:spcAft>
                <a:spcPts val="0"/>
              </a:spcAft>
              <a:buClr>
                <a:schemeClr val="accent6"/>
              </a:buClr>
              <a:defRPr/>
            </a:pPr>
            <a:r>
              <a:rPr lang="en-US" sz="2200" dirty="0">
                <a:solidFill>
                  <a:srgbClr val="E1471D"/>
                </a:solidFill>
              </a:rPr>
              <a:t>Medical Minute </a:t>
            </a:r>
            <a:r>
              <a:rPr lang="en-US" sz="2200" b="0" dirty="0"/>
              <a:t>presentations on timely topics related to care of patients with COVID-19</a:t>
            </a:r>
          </a:p>
          <a:p>
            <a:pPr eaLnBrk="1" hangingPunct="1">
              <a:spcBef>
                <a:spcPts val="0"/>
              </a:spcBef>
              <a:spcAft>
                <a:spcPts val="0"/>
              </a:spcAft>
              <a:buClr>
                <a:schemeClr val="accent6"/>
              </a:buClr>
              <a:defRPr/>
            </a:pPr>
            <a:endParaRPr lang="en-US" sz="2200" b="0" dirty="0"/>
          </a:p>
          <a:p>
            <a:pPr>
              <a:spcBef>
                <a:spcPts val="0"/>
              </a:spcBef>
              <a:spcAft>
                <a:spcPts val="0"/>
              </a:spcAft>
              <a:buClr>
                <a:schemeClr val="accent6"/>
              </a:buClr>
              <a:defRPr/>
            </a:pPr>
            <a:r>
              <a:rPr lang="en-US" sz="2200" dirty="0">
                <a:solidFill>
                  <a:srgbClr val="E1471D"/>
                </a:solidFill>
              </a:rPr>
              <a:t>Frequently Asked Questions Module </a:t>
            </a:r>
            <a:r>
              <a:rPr lang="en-US" sz="2200" b="0" dirty="0"/>
              <a:t>containing expert answers </a:t>
            </a:r>
            <a:r>
              <a:rPr lang="en-US" sz="2200" b="0"/>
              <a:t>to questions on </a:t>
            </a:r>
            <a:r>
              <a:rPr lang="en-US" sz="2200" b="0" dirty="0"/>
              <a:t>COVID-19 epidemiology, prevention, and clinical management</a:t>
            </a:r>
          </a:p>
          <a:p>
            <a:pPr>
              <a:spcBef>
                <a:spcPts val="0"/>
              </a:spcBef>
              <a:spcAft>
                <a:spcPts val="0"/>
              </a:spcAft>
              <a:buClr>
                <a:schemeClr val="accent6"/>
              </a:buClr>
              <a:defRPr/>
            </a:pPr>
            <a:endParaRPr lang="en-US" sz="2200" b="0" dirty="0"/>
          </a:p>
          <a:p>
            <a:pPr>
              <a:spcBef>
                <a:spcPts val="0"/>
              </a:spcBef>
              <a:spcAft>
                <a:spcPts val="0"/>
              </a:spcAft>
              <a:buClr>
                <a:schemeClr val="accent6"/>
              </a:buClr>
              <a:defRPr/>
            </a:pP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chemeClr val="accent3"/>
                </a:solidFill>
                <a:hlinkClick r:id="rId3"/>
              </a:rPr>
              <a:t>clinicaloptions.com/infectious-disease</a:t>
            </a:r>
            <a:r>
              <a:rPr lang="en-US" sz="2400" b="1" dirty="0">
                <a:solidFill>
                  <a:schemeClr val="accent3"/>
                </a:solidFill>
              </a:rPr>
              <a:t> </a:t>
            </a:r>
            <a:endParaRPr lang="en-US" sz="2400" b="1" u="sng" dirty="0">
              <a:solidFill>
                <a:schemeClr val="accent3"/>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704077096"/>
      </p:ext>
    </p:extLst>
  </p:cSld>
  <p:clrMapOvr>
    <a:masterClrMapping/>
  </p:clrMapOvr>
</p:sld>
</file>

<file path=ppt/theme/theme1.xml><?xml version="1.0" encoding="utf-8"?>
<a:theme xmlns:a="http://schemas.openxmlformats.org/drawingml/2006/main" name="CCO_Infectious_Diseas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AA6E62BC024784980F97DE7CF41C995" ma:contentTypeVersion="1" ma:contentTypeDescription="Create a new document." ma:contentTypeScope="" ma:versionID="fc25a6e2f1259e2e5e9f04a0a62bd001">
  <xsd:schema xmlns:xsd="http://www.w3.org/2001/XMLSchema" xmlns:xs="http://www.w3.org/2001/XMLSchema" xmlns:p="http://schemas.microsoft.com/office/2006/metadata/properties" xmlns:ns2="04f05e2b-b5ce-4cc3-b7fc-caa989041ab0" xmlns:ns3="1102b132-5829-4dc7-8fde-d009d1225702" targetNamespace="http://schemas.microsoft.com/office/2006/metadata/properties" ma:root="true" ma:fieldsID="c73381947b0953c20f0cfdae967a1741" ns2:_="" ns3:_="">
    <xsd:import namespace="04f05e2b-b5ce-4cc3-b7fc-caa989041ab0"/>
    <xsd:import namespace="1102b132-5829-4dc7-8fde-d009d122570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05e2b-b5ce-4cc3-b7fc-caa989041ab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102b132-5829-4dc7-8fde-d009d122570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Online (non-CME)-New"/>
          <xsd:enumeration value="Permissions"/>
          <xsd:enumeration value="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1102b132-5829-4dc7-8fde-d009d1225702">Slides - Online (non-CME)-New</Document_x0020_Category>
    <_dlc_DocId xmlns="04f05e2b-b5ce-4cc3-b7fc-caa989041ab0">AQFSE3YVE7DN-978706054-1</_dlc_DocId>
    <_dlc_DocIdUrl xmlns="04f05e2b-b5ce-4cc3-b7fc-caa989041ab0">
      <Url>https://intranet.clinicaloptions.com/mews/infectiousdisease/ID_2021_COVID-19_RC_3.0_MM_(PRP4126)/Slides_-_Treatment/_layouts/15/DocIdRedir.aspx?ID=AQFSE3YVE7DN-978706054-1</Url>
      <Description>AQFSE3YVE7DN-978706054-1</Description>
    </_dlc_DocIdUrl>
  </documentManagement>
</p:properties>
</file>

<file path=customXml/itemProps1.xml><?xml version="1.0" encoding="utf-8"?>
<ds:datastoreItem xmlns:ds="http://schemas.openxmlformats.org/officeDocument/2006/customXml" ds:itemID="{37DAFF34-8BF2-4853-8805-ADDF158F9287}">
  <ds:schemaRefs>
    <ds:schemaRef ds:uri="http://schemas.microsoft.com/sharepoint/v3/contenttype/forms"/>
  </ds:schemaRefs>
</ds:datastoreItem>
</file>

<file path=customXml/itemProps2.xml><?xml version="1.0" encoding="utf-8"?>
<ds:datastoreItem xmlns:ds="http://schemas.openxmlformats.org/officeDocument/2006/customXml" ds:itemID="{06C57E3E-10C9-4597-BE32-A786B19B0E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05e2b-b5ce-4cc3-b7fc-caa989041ab0"/>
    <ds:schemaRef ds:uri="1102b132-5829-4dc7-8fde-d009d12257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FBC551-4CD8-4FE4-8035-C1B36BFD1257}">
  <ds:schemaRefs>
    <ds:schemaRef ds:uri="http://schemas.microsoft.com/sharepoint/events"/>
  </ds:schemaRefs>
</ds:datastoreItem>
</file>

<file path=customXml/itemProps4.xml><?xml version="1.0" encoding="utf-8"?>
<ds:datastoreItem xmlns:ds="http://schemas.openxmlformats.org/officeDocument/2006/customXml" ds:itemID="{7E0A22AF-D1C7-42A8-8A84-14986D4135C5}">
  <ds:schemaRefs>
    <ds:schemaRef ds:uri="04f05e2b-b5ce-4cc3-b7fc-caa989041ab0"/>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1102b132-5829-4dc7-8fde-d009d1225702"/>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16471</TotalTime>
  <Words>29936</Words>
  <Application>Microsoft Office PowerPoint</Application>
  <PresentationFormat>Widescreen</PresentationFormat>
  <Paragraphs>5320</Paragraphs>
  <Slides>185</Slides>
  <Notes>149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185</vt:i4>
      </vt:variant>
    </vt:vector>
  </HeadingPairs>
  <TitlesOfParts>
    <vt:vector size="195" baseType="lpstr">
      <vt:lpstr>Arial</vt:lpstr>
      <vt:lpstr>Calibri</vt:lpstr>
      <vt:lpstr>ff-quadraat-web-pro</vt:lpstr>
      <vt:lpstr>Helvetica Neue</vt:lpstr>
      <vt:lpstr>Roboto</vt:lpstr>
      <vt:lpstr>Segoe UI</vt:lpstr>
      <vt:lpstr>Times</vt:lpstr>
      <vt:lpstr>Wingdings</vt:lpstr>
      <vt:lpstr>CCO_Infectious_Disease</vt:lpstr>
      <vt:lpstr>2017_HTAA_Diabetes</vt:lpstr>
      <vt:lpstr>Comprehensive COVID-19 Slideset: Treatments</vt:lpstr>
      <vt:lpstr>About These Slides</vt:lpstr>
      <vt:lpstr>Faculty</vt:lpstr>
      <vt:lpstr>Faculty</vt:lpstr>
      <vt:lpstr>Faculty Disclosures</vt:lpstr>
      <vt:lpstr>Nontherapeutic and Non-COVID Care of  COVID-19 Patients</vt:lpstr>
      <vt:lpstr>Nontherapeutic Management of Mild COVID-19</vt:lpstr>
      <vt:lpstr>Nontherapeutic Management of Moderate COVID-19</vt:lpstr>
      <vt:lpstr>Nontherapeutic Management of Severe COVID-19</vt:lpstr>
      <vt:lpstr>Supportive Management of Critical COVID-19: ARDS</vt:lpstr>
      <vt:lpstr>Supportive Management of Critical COVID-19: Prevention of Complications</vt:lpstr>
      <vt:lpstr>Supportive Management of Critical COVID-19:  Septic Shock</vt:lpstr>
      <vt:lpstr>Extrapulmonary Manifestations</vt:lpstr>
      <vt:lpstr>Extrapulmonary Manifestations</vt:lpstr>
      <vt:lpstr>CDC: Discontinuation of Transmission-Based  Precautions for Patients With Confirmed SARS-CoV-2</vt:lpstr>
      <vt:lpstr>Guidance on Therapeutic Management</vt:lpstr>
      <vt:lpstr>Ivermectin</vt:lpstr>
      <vt:lpstr>TOGETHER: Ivermectin for Nonhospitalized,              High-Risk Individuals With COVID-19 </vt:lpstr>
      <vt:lpstr>TOGETHER: Day 28 Efficacy Outcomes</vt:lpstr>
      <vt:lpstr>Benefit of Therapeutic Classes Dictated  by SARS-CoV-2 Pathogenesis</vt:lpstr>
      <vt:lpstr>IDSA: Recommendations FOR Treatment of Patients With COVID-19</vt:lpstr>
      <vt:lpstr>IDSA: Suggestions FOR Treatment of Hospitalized Patients With COVID-19</vt:lpstr>
      <vt:lpstr>IDSA: Suggestions FOR Treatment of       Nonhospitalized Patients With COVID-19</vt:lpstr>
      <vt:lpstr>IDSA: Recommendations AGAINST Treatment of Patients With COVID-19</vt:lpstr>
      <vt:lpstr>NIH Guidelines: Therapeutic Management of Nonhospitalized Adults With COVID-19</vt:lpstr>
      <vt:lpstr>NIH Guidelines: Therapeutic Management of Hospitalized Adults With COVID-19</vt:lpstr>
      <vt:lpstr>Corticosteroids</vt:lpstr>
      <vt:lpstr>Dexamethasone</vt:lpstr>
      <vt:lpstr>Randomised Evaluation of COVid-19 thERapY (RECOVERY) Trial Among Hospitalized Patients</vt:lpstr>
      <vt:lpstr>RECOVERY Trial: Baseline Characteristics</vt:lpstr>
      <vt:lpstr>RECOVERY Trial: Comorbidities</vt:lpstr>
      <vt:lpstr>RECOVERY Trial: Mortality With Dexamethasone + Usual Care vs Usual Care Alone</vt:lpstr>
      <vt:lpstr>RECOVERY Trial: Mortality in Patients on Oxygen  or Mechanical Ventilation ± Dexamethasone</vt:lpstr>
      <vt:lpstr>RECOVERY Trial: Mortality at Day 28  (Primary Outcome)</vt:lpstr>
      <vt:lpstr>RECOVERY Trial: Secondary Outcomes</vt:lpstr>
      <vt:lpstr>CoDex: Dexamethasone to Treat COVID-19–Related ARDS</vt:lpstr>
      <vt:lpstr>REMAP-CAP: Effect of Hydrocortisone on Organ Support-Free Days in Patients With Severe COVID-19</vt:lpstr>
      <vt:lpstr>CAPE-COVID: Low-Dose Hydrocortisone to Treat  COVID-19–Related Acute Respiratory Failure</vt:lpstr>
      <vt:lpstr>Meta-analysis of Systemic Corticosteroids in  Critically III Patients With COVID-19</vt:lpstr>
      <vt:lpstr>Meta-analysis of Systemic Corticosteroids in  Critically III Patients With COVID-19</vt:lpstr>
      <vt:lpstr>Systemic Corticosteroids and 28-Day All-Cause  Mortality in Critically Ill Patients With COVID-19</vt:lpstr>
      <vt:lpstr>Subgroup Analysis of Systemic Corticosteroids and  28-Day All-Cause Mortality in Patients With COVID-19</vt:lpstr>
      <vt:lpstr>Systemic Corticosteroids and Serious  Adverse Events in Critically Ill Patients With COVID-19</vt:lpstr>
      <vt:lpstr>NIH/IDSA: Dexamethasone for COVID-19</vt:lpstr>
      <vt:lpstr>NIH: Additional Considerations for Dexamethasone</vt:lpstr>
      <vt:lpstr>Remdesivir</vt:lpstr>
      <vt:lpstr>FDA Approval: Remdesivir for Hospitalized and Nonhospitalized Patients</vt:lpstr>
      <vt:lpstr>FDA Approval for Remdesivir: Safety Information and Warnings</vt:lpstr>
      <vt:lpstr>FDA Approval for Remdesivir: Use in Special Populations</vt:lpstr>
      <vt:lpstr>Adaptive COVID-19 Treatment Trial (NIAID ACTT-1):  Study Design</vt:lpstr>
      <vt:lpstr>NIAID ACTT-1: Clinical Status Ordinal Scale</vt:lpstr>
      <vt:lpstr>NIAID ACTT-1: Baseline Characteristics</vt:lpstr>
      <vt:lpstr>NIAID ACTT-1 : Baseline Ordinal Score</vt:lpstr>
      <vt:lpstr>NIAID ACTT-1: Efficacy and Safety Summary</vt:lpstr>
      <vt:lpstr>NIAID ACTT-1: Time to Recovery</vt:lpstr>
      <vt:lpstr>NIAID ACTT-1: Time to Recovery</vt:lpstr>
      <vt:lpstr>NIAID ACTT-1: Subgroup Analysis of Time to Recovery</vt:lpstr>
      <vt:lpstr>NIAID ACTT-1: Time to Recovery by Symptom Duration</vt:lpstr>
      <vt:lpstr>SIMPLE-Severe Study:  Remdesivir in Patients With Severe COVID-19</vt:lpstr>
      <vt:lpstr>SIMPLE-Severe Study: Efficacy</vt:lpstr>
      <vt:lpstr>SIMPLE-Severe Study: Safety</vt:lpstr>
      <vt:lpstr>SIMPLE-Moderate Study:  Remdesivir in Patients With Moderate COVID-19</vt:lpstr>
      <vt:lpstr>SIMPLE-Moderate Study:  Patient Baseline Characteristics</vt:lpstr>
      <vt:lpstr>SIMPLE-Moderate Study: Baseline Ordinal Score</vt:lpstr>
      <vt:lpstr>SIMPLE-Moderate Study: Efficacy</vt:lpstr>
      <vt:lpstr>SIMPLE-Moderate Study: Efficacy</vt:lpstr>
      <vt:lpstr>SIMPLE-Moderate Study: Safety</vt:lpstr>
      <vt:lpstr>Study 5773 and Study 5807:  Variables Associated With Odds of Recovery/Death</vt:lpstr>
      <vt:lpstr>GS-US-540-5773: Remdesivir for 5 vs 10 Days for Hospitalized Patients With Severe COVID-19 </vt:lpstr>
      <vt:lpstr>GS-US-540-5773: Clinical Outcomes Assessed</vt:lpstr>
      <vt:lpstr>GS-US-540-5773: Baseline Characteristics Associated With Clinical Improvement</vt:lpstr>
      <vt:lpstr>GS-US-540-5773: Baseline Characteristics Associated With All-Cause Mortality</vt:lpstr>
      <vt:lpstr>GS-US-540-5773: Race/Ethnicity and Remdesivir  Outcomes in US Patients</vt:lpstr>
      <vt:lpstr>GS-US-540-5773: Day 14 Discharge, Clinical Improvement, and Mortality by Race/Ethnicity</vt:lpstr>
      <vt:lpstr>GS-US-540-5773: Safety Outcomes by Race/Ethnicity</vt:lpstr>
      <vt:lpstr>Meta-analysis of Mortality in Randomized Trials of Remdesivir in Hospitalized Patients With COVID-19</vt:lpstr>
      <vt:lpstr>PINETREE: Remdesivir for Nonhospitalized,  High-Risk Individuals With COVID-19</vt:lpstr>
      <vt:lpstr>PINETREE: Day 28 Efficacy  </vt:lpstr>
      <vt:lpstr>PINETREE: Primary Safety Endpoint</vt:lpstr>
      <vt:lpstr>PINETREE Subanalysis: Remdesivir Efficacy Based on Time From Symptom Onset to Treatment</vt:lpstr>
      <vt:lpstr>PINETREE Subanalysis: Remdesivir Efficacy  Based on Number of Baseline Risk Factors</vt:lpstr>
      <vt:lpstr>CARAVAN: Remdesivir for Hospitalized  Pediatric Patients With COVID-19</vt:lpstr>
      <vt:lpstr>CARAVAN Primary Outcomes: Adverse Events and Laboratory Abnormalities</vt:lpstr>
      <vt:lpstr>CARAVAN: Clinical Improvement Data</vt:lpstr>
      <vt:lpstr>Novel Oral Antivirals: Nirmatrelvir + Ritonavir</vt:lpstr>
      <vt:lpstr>Nirmatrelvir Data</vt:lpstr>
      <vt:lpstr>EPIC-HR: Nirmatrelvir + RTV for  Nonhospitalized Patients With COVID-19  </vt:lpstr>
      <vt:lpstr>EPIC-HR: Day 28 Final Efficacy Analysis</vt:lpstr>
      <vt:lpstr>Phase II/IIIb EPIC-SR Trial: Overview and Results</vt:lpstr>
      <vt:lpstr>FDA Authorizes Pharmacists to Prescribe       Nirmatrelvir Plus Ritonavir</vt:lpstr>
      <vt:lpstr>FDA EUA for Nirmatrelvir + Ritonavir</vt:lpstr>
      <vt:lpstr>Nirmatrelvir + Ritonavir-Treated Patients Viral and Symptom Rebound</vt:lpstr>
      <vt:lpstr>Characterization of Symptom Rebound in a  Mayo Clinic Cohort</vt:lpstr>
      <vt:lpstr>Characterization of Symptom Rebound Following Nirmatrelvir Plus Ritonavir Treatment for COVID-19</vt:lpstr>
      <vt:lpstr>Virologic, Immunologic Characterization of Variant Isolated From           Patient With COVID-19 Recurrence After Nirmatrelvir Plus Ritonavir</vt:lpstr>
      <vt:lpstr>Immune Responses Appear Intact During Rebound</vt:lpstr>
      <vt:lpstr>Novel Oral Antivirals: Molnupiravir</vt:lpstr>
      <vt:lpstr>Human Data for Molnupiravir</vt:lpstr>
      <vt:lpstr>MOVe-IN/MOVe-OUT: Molnupiravir for Hospitalized/Nonhospitalized Patients With COVID-19  </vt:lpstr>
      <vt:lpstr>MOVe-OUT: Molnupiravir for Nonhospitalized  Patients With COVID-19  </vt:lpstr>
      <vt:lpstr>MOVe-IN/MOVe-OUT: Molnupiravir Antiviral Activity</vt:lpstr>
      <vt:lpstr>Phase III MOVe-OUT: Day 29 Interim Efficacy Analysis</vt:lpstr>
      <vt:lpstr>MOVe-OUT: Final Analysis</vt:lpstr>
      <vt:lpstr>MOVe-OUT Exploratory Endpoint: Reduction in  SARS-CoV-2 Viral Load With Molnupiravir vs Placebo</vt:lpstr>
      <vt:lpstr>Molnupiravir: Assessment and Counseling in  Setting of Childbearing Potential</vt:lpstr>
      <vt:lpstr>FDA EUA for Molnupiravir</vt:lpstr>
      <vt:lpstr>Molnupiravir-Treated Patients Viral and Symptom Rebound</vt:lpstr>
      <vt:lpstr>Symptom Rebound Following Molnupiravir Use</vt:lpstr>
      <vt:lpstr>Steps to Evaluate Oral Antiviral Candidacy and Implement Treatment</vt:lpstr>
      <vt:lpstr>Step 1: Outpatient Triage </vt:lpstr>
      <vt:lpstr>Step 2: Use Risk Factors for Severe Disease and  Symptoms to Determine Outpatient Management</vt:lpstr>
      <vt:lpstr>Age Is an Important Risk Factor for Severe COVID-19</vt:lpstr>
      <vt:lpstr>Medical Conditions That Increase Risk for Severe COVID-19</vt:lpstr>
      <vt:lpstr>Step 3: Choose Anti–SARS-CoV-2 Treatment Based  on Availability and Patient Considerations</vt:lpstr>
      <vt:lpstr>Anti–SARS-CoV-2 Treatment Options for Nonhospitalized Patients: NIH Alternatives</vt:lpstr>
      <vt:lpstr>Oral Antiviral Considerations</vt:lpstr>
      <vt:lpstr>Nirmatrelvir Plus Ritonavir: CYP3A Metabolism</vt:lpstr>
      <vt:lpstr>NIH Panel Patient Prioritization for Outpatient Anti–SARS-CoV-2 Therapies When There Are Logistical or Supply Constraints</vt:lpstr>
      <vt:lpstr>Step 4: On-Treatment Telehealth Follow-up</vt:lpstr>
      <vt:lpstr>Omicron Variant and  Direct-Acting Small Molecule Antiviral Agents</vt:lpstr>
      <vt:lpstr>Omicron Variant and Direct-Acting  Small-Molecule Antiviral Agents</vt:lpstr>
      <vt:lpstr>Direct-Acting Small-Molecule Antivirals  Demonstrate Activity Against Omicron</vt:lpstr>
      <vt:lpstr>Real-World Effectiveness of Molnupiravir or Nirmatrelvir Plus Ritonavir in Hong Kong: Overview</vt:lpstr>
      <vt:lpstr>Real-World Effectiveness of Molnupiravir or Nirmatrelvir Plus Ritonavir: Efficacy Summary</vt:lpstr>
      <vt:lpstr>Israeli Study: Nirmatrelvir Plus Ritonavir in  High-Risk Patients With COVID-19</vt:lpstr>
      <vt:lpstr>Israeli Study: Nirmatrelvir Plus Ritonavir in High-Risk Patients With COVID-19—Multivariate Analysis</vt:lpstr>
      <vt:lpstr>Anti–SARS-CoV-2 mAbs: Outpatient Use</vt:lpstr>
      <vt:lpstr>Mechanisms of Authorized or  Approved Monoclonal Antibodies</vt:lpstr>
      <vt:lpstr>Efficacy of Monoclonal Antibodies Against  SARS-CoV-2 Omicron Subvariant BA.2</vt:lpstr>
      <vt:lpstr>TACKLE: Tixagevimab/Cilgavimab for  Early Outpatient Treatment of COVID-19</vt:lpstr>
      <vt:lpstr>TACKLE: Reduction in Severe COVID-19 or  Death With Tixagevimab/Cilgavimab </vt:lpstr>
      <vt:lpstr>TACKLE: Tixagevimab/Cilgavimab Safety</vt:lpstr>
      <vt:lpstr>Postexposure Prophylaxis (Data Collected Pre-Omicron)</vt:lpstr>
      <vt:lpstr>BLAZE-2: Bamlanivimab in Skilled Nursing and  Assisted Living Facilities With COVID-19 Exposure</vt:lpstr>
      <vt:lpstr>FDA EUA for Bamlanivimab Plus Etesevimab:  Postexposure Prophylaxis</vt:lpstr>
      <vt:lpstr>Casirivimab + Imdevimab to Treat Nonhospitalized Patients With COVID-19 Exposure</vt:lpstr>
      <vt:lpstr>FDA EUA for Casirivimab With Imdevimab:  Postexposure Prophylaxis</vt:lpstr>
      <vt:lpstr>Sotrovimab</vt:lpstr>
      <vt:lpstr>Pre-Exposure Prophylaxis (Data Collected Pre-Omicron)</vt:lpstr>
      <vt:lpstr>PROVENT: Tixagevimab + Cilgavimab (AZD7442) as Pre-Exposure Prophylaxis of COVID-19  </vt:lpstr>
      <vt:lpstr>PROVENT: Primary Efficacy Analysis </vt:lpstr>
      <vt:lpstr>PROVENT: Safety</vt:lpstr>
      <vt:lpstr>Tixagevimab + Cilgavimab  Emergency Use Authorization </vt:lpstr>
      <vt:lpstr>Outpatient mAb Delivery: Plan of Action </vt:lpstr>
      <vt:lpstr>JAK Inhibitors</vt:lpstr>
      <vt:lpstr>JAK1/2 Inhibitors</vt:lpstr>
      <vt:lpstr>Key Ongoing Trials Investigating JAK1/2 Inhibitors</vt:lpstr>
      <vt:lpstr>Baricitinib</vt:lpstr>
      <vt:lpstr>Baricitinib and Immune Dysregulation in COVID-19</vt:lpstr>
      <vt:lpstr>NIAID ACTT-2: Baricitinib + Remdesivir vs Remdesivir  in Hospitalized Patients With Severe COVID-19</vt:lpstr>
      <vt:lpstr>NIAID ACTT-2: Results for Baricitinib + Remdesivir vs Remdesivir in Severe COVID-19</vt:lpstr>
      <vt:lpstr>FDA EUA for Baricitinib</vt:lpstr>
      <vt:lpstr>Baricitinib EUA: Contraindications and Warnings</vt:lpstr>
      <vt:lpstr>Baricitinib EUA: Special Populations</vt:lpstr>
      <vt:lpstr>Baricitinib EUA: Dose Adjustments</vt:lpstr>
      <vt:lpstr>NIH Guidelines on Baricitinib</vt:lpstr>
      <vt:lpstr>COV-BARRIER Addendum Study: Baricitinib + Standard of Care for Hospitalized Adults With COVID-19</vt:lpstr>
      <vt:lpstr>COV-BARRIER: Day 28 Efficacy Outcomes  (ITT Population)</vt:lpstr>
      <vt:lpstr>COV-BARRIER: AEs (Safety Population)</vt:lpstr>
      <vt:lpstr>Retrospective Study of Baricitinib for  Critically Ill Patients With COVID-19</vt:lpstr>
      <vt:lpstr>Baricitinib For Critically Ill Patients With COVID-19: Change in WHO Severity Score</vt:lpstr>
      <vt:lpstr>Baricitinib for Critically Ill Patients With COVID-19: Patient Disposition and Adverse Events</vt:lpstr>
      <vt:lpstr>IL-6R Inhibitors</vt:lpstr>
      <vt:lpstr>Anti–IL-6 Receptor Antibodies</vt:lpstr>
      <vt:lpstr>Select Early RCT Data for IL-6R Inhibitors</vt:lpstr>
      <vt:lpstr>TESEO Cohort: Tocilizumab to Treat Severe COVID-19 in Italy</vt:lpstr>
      <vt:lpstr>Cohort Study of Tocilizumab to Treat  Severe COVID-19 in Spain</vt:lpstr>
      <vt:lpstr>Tocilizumab to Treat Patients With COVID-19  Receiving Mechanical Ventilation</vt:lpstr>
      <vt:lpstr>COVACTA: Tocilizumab vs Placebo  for Severe COVID-19 Pneumonia </vt:lpstr>
      <vt:lpstr>EMPACTA: Tocilizumab vs Placebo for COVID-19 Pneumonia </vt:lpstr>
      <vt:lpstr>REMAP-CAP: Enrollment at 113 Sites in 6 Countries</vt:lpstr>
      <vt:lpstr>REMAP-CAP: Baseline Characteristics</vt:lpstr>
      <vt:lpstr>REMAP-CAP: Tocilizumab, Sarilumab Interim Results</vt:lpstr>
      <vt:lpstr>TOCIBRAS: Tocilizumab + SoC vs SoC Alone for  COVID-19 With Increased Inflammatory Markers</vt:lpstr>
      <vt:lpstr>TOCIBRAS: Clinical Outcomes</vt:lpstr>
      <vt:lpstr>Randomised Evaluation of COVID-19 Therapy (RECOVERY) Trial: Study Design</vt:lpstr>
      <vt:lpstr>RECOVERY: Results for Tocilizumab + Usual Care vs Usual Care Alone </vt:lpstr>
      <vt:lpstr>RECOVERY: 28-Day Mortality by BL Characteristics</vt:lpstr>
      <vt:lpstr>Other Investigational Therapies</vt:lpstr>
      <vt:lpstr>Host Targeted Therapies Can Also Reduce Hospitalization</vt:lpstr>
      <vt:lpstr>Novel Oral Antivirals: AT-527</vt:lpstr>
      <vt:lpstr>Human Data for AT-527</vt:lpstr>
      <vt:lpstr>Novel Oral Antivirals: Favipiravir</vt:lpstr>
      <vt:lpstr>Favipiravir in Hospitalized Patients</vt:lpstr>
      <vt:lpstr>Go Online for More CCO  Coverage of COVID-19!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COVID-19 Slideset: Treatments</dc:title>
  <dc:creator>Jennifer Swanson</dc:creator>
  <cp:lastModifiedBy>Jessica Buckley</cp:lastModifiedBy>
  <cp:revision>725</cp:revision>
  <dcterms:created xsi:type="dcterms:W3CDTF">2021-02-05T12:16:01Z</dcterms:created>
  <dcterms:modified xsi:type="dcterms:W3CDTF">2022-08-10T17:27:16Z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0x0101009AA6E62BC024784980F97DE7CF41C995</vt:lpwstr>
  </property>
  <property fmtid="{D5CDD505-2E9C-101B-9397-08002B2CF9AE}" pid="3" name="_dlc_DocIdItemGuid">
    <vt:lpwstr>7c9ef45b-ab53-4e9e-8a7c-24983cb0eee9</vt:lpwstr>
  </property>
</Properties>
</file>