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2"/>
  </p:notesMasterIdLst>
  <p:handoutMasterIdLst>
    <p:handoutMasterId r:id="rId23"/>
  </p:handoutMasterIdLst>
  <p:sldIdLst>
    <p:sldId id="321" r:id="rId7"/>
    <p:sldId id="544" r:id="rId8"/>
    <p:sldId id="545" r:id="rId9"/>
    <p:sldId id="562" r:id="rId10"/>
    <p:sldId id="549" r:id="rId11"/>
    <p:sldId id="563" r:id="rId12"/>
    <p:sldId id="550" r:id="rId13"/>
    <p:sldId id="564" r:id="rId14"/>
    <p:sldId id="551" r:id="rId15"/>
    <p:sldId id="565" r:id="rId16"/>
    <p:sldId id="552" r:id="rId17"/>
    <p:sldId id="568" r:id="rId18"/>
    <p:sldId id="567" r:id="rId19"/>
    <p:sldId id="566" r:id="rId20"/>
    <p:sldId id="561" r:id="rId21"/>
  </p:sldIdLst>
  <p:sldSz cx="12192000" cy="6858000"/>
  <p:notesSz cx="7315200" cy="9601200"/>
  <p:custDataLst>
    <p:tags r:id="rId24"/>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52"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4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8"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Gordon Kelley" initials="GK" lastIdx="11" clrIdx="14">
    <p:extLst>
      <p:ext uri="{19B8F6BF-5375-455C-9EA6-DF929625EA0E}">
        <p15:presenceInfo xmlns:p15="http://schemas.microsoft.com/office/powerpoint/2012/main" userId="S::gkelley@clinicaloptions.com::7e3d11cf-7436-4611-80d7-51121a63678e" providerId="AD"/>
      </p:ext>
    </p:extLst>
  </p:cmAuthor>
  <p:cmAuthor id="16" name="jconstanzo@clinicaloptions.com" initials="j" lastIdx="12" clrIdx="15">
    <p:extLst>
      <p:ext uri="{19B8F6BF-5375-455C-9EA6-DF929625EA0E}">
        <p15:presenceInfo xmlns:p15="http://schemas.microsoft.com/office/powerpoint/2012/main" userId="jconstanzo@clinicaloptions.com" providerId="None"/>
      </p:ext>
    </p:extLst>
  </p:cmAuthor>
  <p:cmAuthor id="17" name="CLINICALOPTIONS\tquill" initials="C" lastIdx="6" clrIdx="16">
    <p:extLst>
      <p:ext uri="{19B8F6BF-5375-455C-9EA6-DF929625EA0E}">
        <p15:presenceInfo xmlns:p15="http://schemas.microsoft.com/office/powerpoint/2012/main" userId="CLINICALOPTIONS\tquill" providerId="None"/>
      </p:ext>
    </p:extLst>
  </p:cmAuthor>
  <p:cmAuthor id="18" name="Christy Seals" initials="CS" lastIdx="2" clrIdx="17">
    <p:extLst>
      <p:ext uri="{19B8F6BF-5375-455C-9EA6-DF929625EA0E}">
        <p15:presenceInfo xmlns:p15="http://schemas.microsoft.com/office/powerpoint/2012/main" userId="S::cseals@clinicaloptions.com::0852e532-1f9e-4bbf-9b56-be19a9543a31" providerId="AD"/>
      </p:ext>
    </p:extLst>
  </p:cmAuthor>
  <p:cmAuthor id="19" name="Jerfiz Constanzo" initials="JC" lastIdx="1" clrIdx="18">
    <p:extLst>
      <p:ext uri="{19B8F6BF-5375-455C-9EA6-DF929625EA0E}">
        <p15:presenceInfo xmlns:p15="http://schemas.microsoft.com/office/powerpoint/2012/main" userId="S::jconstanzo@clinicaloptions.com::7388c342-66f0-4154-bcdf-657d8197f1a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BB3D5B-8E4A-4246-B017-57D6FF8910BB}" v="10" dt="2022-09-13T15:26:08.166"/>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78" autoAdjust="0"/>
    <p:restoredTop sz="87600" autoAdjust="0"/>
  </p:normalViewPr>
  <p:slideViewPr>
    <p:cSldViewPr snapToGrid="0">
      <p:cViewPr varScale="1">
        <p:scale>
          <a:sx n="75" d="100"/>
          <a:sy n="75" d="100"/>
        </p:scale>
        <p:origin x="1099" y="53"/>
      </p:cViewPr>
      <p:guideLst>
        <p:guide orient="horz" pos="4152"/>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25" d="100"/>
        <a:sy n="125" d="100"/>
      </p:scale>
      <p:origin x="0" y="0"/>
    </p:cViewPr>
  </p:notesTextViewPr>
  <p:sorterViewPr>
    <p:cViewPr>
      <p:scale>
        <a:sx n="117" d="100"/>
        <a:sy n="117" d="100"/>
      </p:scale>
      <p:origin x="0" y="-470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gs" Target="tags/tag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 hormone receptor;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4110932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ADC, antibody</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b="0" i="1" dirty="0"/>
              <a:t>drug conjugate; HR, hormone receptor; MBC, metastatic breast cancer; OS, overall survival; PFS, progression-free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3118638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BICR, blinded independent central review; CBR, clinical benefit rate; CT, chemotherapy; DoR, duration of response; ET, endocrine therapy; HR, hormone receptor; IHC, immunohistochemistry; LIR, local investigator review; </a:t>
            </a:r>
            <a:r>
              <a:rPr lang="en-US" sz="1200" b="0" i="1" kern="0" dirty="0"/>
              <a:t>ORR, overall response rate; </a:t>
            </a:r>
            <a:r>
              <a:rPr lang="en-US" b="0" i="1" dirty="0"/>
              <a:t>OS, overall survival; PD, progressive disease; PFS, progression-free survival; PRO, patient-reported outcome; RECIST, Response Evaluation Criteria in Solid Tumors.</a:t>
            </a:r>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1302665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BL, baseline; CT, chemotherapy; ECOG, Eastern Cooperative Oncology Group; ET, endocrine therapy; IHC, immunohistochemistry; ITT, intention-to-treat; MBC, metastatic breast cancer; mets, metastases; PS, performance status</a:t>
            </a:r>
            <a:r>
              <a:rPr lang="en-US" altLang="en-US" sz="1200" b="0" i="1" dirty="0">
                <a:solidFill>
                  <a:schemeClr val="tx1"/>
                </a:solidFill>
                <a:latin typeface="Calibri" panose="020F0502020204030204" pitchFamily="34" charset="0"/>
              </a:rPr>
              <a:t>.</a:t>
            </a:r>
            <a:endParaRPr lang="en-US" b="0" i="1" dirty="0"/>
          </a:p>
          <a:p>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30999487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BICR, blinded independent central review; PFS, progression-free survival.</a:t>
            </a:r>
          </a:p>
          <a:p>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2541342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ITT, intention-to-treat; OS, overall survival.</a:t>
            </a:r>
          </a:p>
          <a:p>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24566409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CT, chemotherapy; ECOG, Eastern Cooperative Oncology Group; ET, endocrine therapy; MBC, metastatic breast cancer; NE, not evaluable; </a:t>
            </a:r>
            <a:r>
              <a:rPr lang="en-US" i="1" dirty="0"/>
              <a:t>OS, overall survival; PS, performance status.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20592317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BICR, blinded independent central review; CBR, clinical benefit rate; CR, complete response; DoR, duration of response; NE, not estimable; OR, odds ratio; ORR, overall response rate; PD, progressive disease; PR, partial response; SD, stable disease.</a:t>
            </a:r>
          </a:p>
          <a:p>
            <a:r>
              <a:rPr lang="en-US" b="0" i="1" dirty="0"/>
              <a:t> </a:t>
            </a:r>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38874851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a:solidFill>
                  <a:schemeClr val="tx1"/>
                </a:solidFill>
                <a:latin typeface="Arial" charset="0"/>
                <a:ea typeface="+mn-ea"/>
                <a:cs typeface="+mn-cs"/>
              </a:rPr>
              <a:t>EORTC QLQ-C30, European Organization for Research and Treatment of Cancer Quality of Life Questionnaire; ITT, intention-to-treat; QoL, quality of life; TTD, time to deterioration.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10</a:t>
            </a:fld>
            <a:endParaRPr lang="en-US" dirty="0"/>
          </a:p>
        </p:txBody>
      </p:sp>
    </p:spTree>
    <p:extLst>
      <p:ext uri="{BB962C8B-B14F-4D97-AF65-F5344CB8AC3E}">
        <p14:creationId xmlns:p14="http://schemas.microsoft.com/office/powerpoint/2010/main" val="15222618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d/c, discontinuation; SAE, serious adverse event; TE, treatment-emergent; TEAE, treatment-emergent adverse event.</a:t>
            </a:r>
          </a:p>
        </p:txBody>
      </p:sp>
      <p:sp>
        <p:nvSpPr>
          <p:cNvPr id="4" name="Slide Number Placeholder 3"/>
          <p:cNvSpPr>
            <a:spLocks noGrp="1"/>
          </p:cNvSpPr>
          <p:nvPr>
            <p:ph type="sldNum" sz="quarter" idx="5"/>
          </p:nvPr>
        </p:nvSpPr>
        <p:spPr/>
        <p:txBody>
          <a:bodyPr/>
          <a:lstStyle/>
          <a:p>
            <a:fld id="{D60ABAA2-6C4E-466F-9BAE-1C454D0B2418}" type="slidenum">
              <a:rPr lang="en-US" smtClean="0"/>
              <a:t>11</a:t>
            </a:fld>
            <a:endParaRPr lang="en-US" dirty="0"/>
          </a:p>
        </p:txBody>
      </p:sp>
    </p:spTree>
    <p:extLst>
      <p:ext uri="{BB962C8B-B14F-4D97-AF65-F5344CB8AC3E}">
        <p14:creationId xmlns:p14="http://schemas.microsoft.com/office/powerpoint/2010/main" val="17349012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BICR, blinded independent central review; </a:t>
            </a:r>
            <a:r>
              <a:rPr lang="en-US" b="0" i="1" dirty="0"/>
              <a:t>IHC, immunohistochemistry; ISH, in situ hybridization; </a:t>
            </a:r>
            <a:r>
              <a:rPr lang="en-US" i="1" dirty="0"/>
              <a:t>PFS, progression-free survival</a:t>
            </a:r>
            <a:r>
              <a:rPr lang="en-US" b="0" i="1" dirty="0"/>
              <a:t>.</a:t>
            </a:r>
            <a:endParaRPr lang="en-US" i="1" dirty="0"/>
          </a:p>
          <a:p>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12</a:t>
            </a:fld>
            <a:endParaRPr lang="en-US" dirty="0"/>
          </a:p>
        </p:txBody>
      </p:sp>
    </p:spTree>
    <p:extLst>
      <p:ext uri="{BB962C8B-B14F-4D97-AF65-F5344CB8AC3E}">
        <p14:creationId xmlns:p14="http://schemas.microsoft.com/office/powerpoint/2010/main" val="19441650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BICR, blinded independent central review; CBR, clinical benefit rate; CR, complete response; DoR, duration of response; IHC, immunohistochemistry; ISH, in situ hybridization; ITT, intention-to-treat; NE, not estimable; OR, odds ratio; ORR, overall response rate; PD, progressive disease; PR, partial response; SD, stable disease.</a:t>
            </a:r>
          </a:p>
          <a:p>
            <a:r>
              <a:rPr lang="en-US" i="1" dirty="0"/>
              <a:t> </a:t>
            </a:r>
          </a:p>
        </p:txBody>
      </p:sp>
      <p:sp>
        <p:nvSpPr>
          <p:cNvPr id="4" name="Slide Number Placeholder 3"/>
          <p:cNvSpPr>
            <a:spLocks noGrp="1"/>
          </p:cNvSpPr>
          <p:nvPr>
            <p:ph type="sldNum" sz="quarter" idx="5"/>
          </p:nvPr>
        </p:nvSpPr>
        <p:spPr/>
        <p:txBody>
          <a:bodyPr/>
          <a:lstStyle/>
          <a:p>
            <a:fld id="{D60ABAA2-6C4E-466F-9BAE-1C454D0B2418}" type="slidenum">
              <a:rPr lang="en-US" smtClean="0"/>
              <a:t>13</a:t>
            </a:fld>
            <a:endParaRPr lang="en-US" dirty="0"/>
          </a:p>
        </p:txBody>
      </p:sp>
    </p:spTree>
    <p:extLst>
      <p:ext uri="{BB962C8B-B14F-4D97-AF65-F5344CB8AC3E}">
        <p14:creationId xmlns:p14="http://schemas.microsoft.com/office/powerpoint/2010/main" val="36178024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CT, chemotherapy; DoR, duration of response; ET, endocrine therapy; HR, hormone receptor; HRQoL, health-related quality of life; IHC, immunohistochemistry; MBC, metastatic breast cancer; ORR, overall response rate; OS, overall survival.</a:t>
            </a:r>
            <a:endParaRPr lang="en-US" b="0" dirty="0"/>
          </a:p>
        </p:txBody>
      </p:sp>
      <p:sp>
        <p:nvSpPr>
          <p:cNvPr id="4" name="Slide Number Placeholder 3"/>
          <p:cNvSpPr>
            <a:spLocks noGrp="1"/>
          </p:cNvSpPr>
          <p:nvPr>
            <p:ph type="sldNum" sz="quarter" idx="5"/>
          </p:nvPr>
        </p:nvSpPr>
        <p:spPr/>
        <p:txBody>
          <a:bodyPr/>
          <a:lstStyle/>
          <a:p>
            <a:fld id="{D60ABAA2-6C4E-466F-9BAE-1C454D0B2418}" type="slidenum">
              <a:rPr lang="en-US" smtClean="0"/>
              <a:t>14</a:t>
            </a:fld>
            <a:endParaRPr lang="en-US" dirty="0"/>
          </a:p>
        </p:txBody>
      </p:sp>
    </p:spTree>
    <p:extLst>
      <p:ext uri="{BB962C8B-B14F-4D97-AF65-F5344CB8AC3E}">
        <p14:creationId xmlns:p14="http://schemas.microsoft.com/office/powerpoint/2010/main" val="37530065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29674271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1247248" cy="2882265"/>
          </a:xfrm>
        </p:spPr>
        <p:txBody>
          <a:bodyPr>
            <a:normAutofit/>
          </a:bodyPr>
          <a:lstStyle/>
          <a:p>
            <a:r>
              <a:rPr lang="en-US" altLang="en-US" sz="4000" dirty="0"/>
              <a:t>TROPiCS-02: OS With Sacituzumab Govitecan </a:t>
            </a:r>
            <a:br>
              <a:rPr lang="en-US" altLang="en-US" sz="4000" dirty="0"/>
            </a:br>
            <a:r>
              <a:rPr lang="en-US" altLang="en-US" sz="4000" dirty="0"/>
              <a:t>vs Treatment of Physician’s Choice for </a:t>
            </a:r>
            <a:br>
              <a:rPr lang="en-US" altLang="en-US" sz="4000" dirty="0"/>
            </a:br>
            <a:r>
              <a:rPr lang="en-US" altLang="en-US" sz="4000" dirty="0"/>
              <a:t>HR+/HER2- Advanced Breast Cancer</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7583"/>
            <a:ext cx="571023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Bristol Myers Squibb;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Exelixis, Inc.; Gilead Sciences, Inc.; and Merck Sharp &amp; Dohme Corp.</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ESMO 2022 Annual Congress; September 9-13, 2022; Paris, France  </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TROPICS-02: </a:t>
            </a:r>
            <a:r>
              <a:rPr lang="en-US" dirty="0"/>
              <a:t>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pPr>
              <a:spcAft>
                <a:spcPts val="600"/>
              </a:spcAft>
            </a:pPr>
            <a:r>
              <a:rPr lang="en-US" altLang="en-US" sz="2000" dirty="0"/>
              <a:t>Trop-2</a:t>
            </a:r>
            <a:r>
              <a:rPr lang="en-US" altLang="en-US" sz="2000" baseline="30000" dirty="0"/>
              <a:t>1,2</a:t>
            </a:r>
            <a:endParaRPr lang="en-US" altLang="en-US" sz="1800" baseline="30000" dirty="0"/>
          </a:p>
          <a:p>
            <a:pPr lvl="1">
              <a:spcAft>
                <a:spcPts val="600"/>
              </a:spcAft>
            </a:pPr>
            <a:r>
              <a:rPr lang="en-US" altLang="en-US" sz="1800" dirty="0"/>
              <a:t>Transmembrane calcium signal transducer associated with cancer progression and poor prognosis</a:t>
            </a:r>
          </a:p>
          <a:p>
            <a:pPr lvl="1">
              <a:spcAft>
                <a:spcPts val="600"/>
              </a:spcAft>
            </a:pPr>
            <a:r>
              <a:rPr lang="en-US" altLang="en-US" sz="1800" dirty="0"/>
              <a:t>Highly expressed in ~80% of breast cancers</a:t>
            </a:r>
          </a:p>
          <a:p>
            <a:pPr>
              <a:spcAft>
                <a:spcPts val="600"/>
              </a:spcAft>
            </a:pPr>
            <a:r>
              <a:rPr lang="en-US" altLang="en-US" sz="2000" dirty="0"/>
              <a:t>Sacituzumab govitecan: first-in-class Trop-2</a:t>
            </a:r>
            <a:r>
              <a:rPr lang="en-US" altLang="en-US" sz="2000" dirty="0">
                <a:latin typeface="Arial" panose="020B0604020202020204" pitchFamily="34" charset="0"/>
                <a:cs typeface="Arial" panose="020B0604020202020204" pitchFamily="34" charset="0"/>
              </a:rPr>
              <a:t>–</a:t>
            </a:r>
            <a:r>
              <a:rPr lang="en-US" altLang="en-US" sz="2000" dirty="0"/>
              <a:t>directed ADC approved by FDA for triple-negative MBC after ≥2 previous therapies (including ≥1 for metastatic disease)</a:t>
            </a:r>
            <a:r>
              <a:rPr lang="en-US" altLang="en-US" sz="2000" baseline="30000" dirty="0"/>
              <a:t>3-7</a:t>
            </a:r>
            <a:endParaRPr lang="en-US" altLang="en-US" sz="2000" dirty="0"/>
          </a:p>
          <a:p>
            <a:pPr>
              <a:spcAft>
                <a:spcPts val="600"/>
              </a:spcAft>
            </a:pPr>
            <a:r>
              <a:rPr lang="en-US" altLang="en-US" sz="2000" dirty="0"/>
              <a:t>Phase III TROPiCS-2 study</a:t>
            </a:r>
            <a:r>
              <a:rPr lang="en-US" altLang="en-US" sz="2000" baseline="30000" dirty="0"/>
              <a:t>8,9</a:t>
            </a:r>
            <a:r>
              <a:rPr lang="en-US" altLang="en-US" sz="2000" dirty="0"/>
              <a:t> </a:t>
            </a:r>
          </a:p>
          <a:p>
            <a:pPr lvl="1">
              <a:spcAft>
                <a:spcPts val="600"/>
              </a:spcAft>
            </a:pPr>
            <a:r>
              <a:rPr lang="en-GB" altLang="en-US" sz="1800" dirty="0"/>
              <a:t>Statistically significant improvement in PFS with </a:t>
            </a:r>
            <a:r>
              <a:rPr lang="en-US" altLang="en-US" sz="1800" dirty="0"/>
              <a:t>sacituzumab govitecan vs physician’s choice for patients with HR+/HER2- MBC (hazard ratio: 0.66; median of 5.5 vs 4.0 mo, respectively)</a:t>
            </a:r>
          </a:p>
          <a:p>
            <a:pPr lvl="1">
              <a:spcAft>
                <a:spcPts val="600"/>
              </a:spcAft>
            </a:pPr>
            <a:r>
              <a:rPr lang="en-US" altLang="en-US" sz="1800" dirty="0"/>
              <a:t>Manageable safety profile</a:t>
            </a:r>
            <a:endParaRPr lang="en-GB" altLang="en-US" sz="1800" dirty="0"/>
          </a:p>
          <a:p>
            <a:pPr>
              <a:spcAft>
                <a:spcPts val="600"/>
              </a:spcAft>
            </a:pPr>
            <a:r>
              <a:rPr lang="en-GB" altLang="en-US" sz="2000" dirty="0"/>
              <a:t>Current report describes planned second interim analysis of OS for TROPiCS-2 and efficacy analyses by HER2 status</a:t>
            </a:r>
            <a:r>
              <a:rPr lang="en-GB" altLang="en-US" sz="2000" baseline="30000" dirty="0"/>
              <a:t>10,11</a:t>
            </a:r>
            <a:endParaRPr lang="en-US" altLang="en-US" sz="2000" dirty="0"/>
          </a:p>
        </p:txBody>
      </p:sp>
      <p:sp>
        <p:nvSpPr>
          <p:cNvPr id="3" name="Text Box 15">
            <a:extLst>
              <a:ext uri="{FF2B5EF4-FFF2-40B4-BE49-F238E27FC236}">
                <a16:creationId xmlns:a16="http://schemas.microsoft.com/office/drawing/2014/main" id="{421F1A11-D851-C540-A81A-0D7AA269562D}"/>
              </a:ext>
            </a:extLst>
          </p:cNvPr>
          <p:cNvSpPr txBox="1">
            <a:spLocks noChangeArrowheads="1"/>
          </p:cNvSpPr>
          <p:nvPr/>
        </p:nvSpPr>
        <p:spPr bwMode="auto">
          <a:xfrm>
            <a:off x="412750" y="5858232"/>
            <a:ext cx="9344567" cy="830997"/>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l"/>
            <a:r>
              <a:rPr lang="en-US" altLang="en-US" sz="1200" b="0" spc="-10" dirty="0">
                <a:solidFill>
                  <a:schemeClr val="bg2"/>
                </a:solidFill>
                <a:latin typeface="Calibri" panose="020F0502020204030204" pitchFamily="34" charset="0"/>
              </a:rPr>
              <a:t>1. Ambrogi. PLoS One. 2014;9:e96993. 2. Trerotola. Cancer Res. 2013;73:3155. 3. Goldenberg. Expert Opin Biol Ther. 2020;20:871.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4. Nagayama. Ther Adv Med Oncol. 2020;12:1758835920915980. 5. Goldenberg. Oncotarget. 2015;6:22496.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6. Cardillo. Bioconjug Chem. 2015;26:919. 7. Govindan. </a:t>
            </a:r>
            <a:r>
              <a:rPr lang="en-US" sz="1200" b="0" i="0" dirty="0">
                <a:solidFill>
                  <a:schemeClr val="bg2"/>
                </a:solidFill>
                <a:effectLst/>
                <a:latin typeface="system-ui"/>
              </a:rPr>
              <a:t>Mol Cancer Ther. 2013;12:968. 8. </a:t>
            </a:r>
            <a:r>
              <a:rPr lang="en-US" sz="1200" b="0" dirty="0">
                <a:solidFill>
                  <a:schemeClr val="bg2"/>
                </a:solidFill>
                <a:latin typeface="system-ui"/>
              </a:rPr>
              <a:t>Rugo. J Clin Oncol. 2022;[Epub]. </a:t>
            </a:r>
            <a:br>
              <a:rPr lang="en-US" sz="1200" b="0" dirty="0">
                <a:solidFill>
                  <a:schemeClr val="bg2"/>
                </a:solidFill>
                <a:latin typeface="system-ui"/>
              </a:rPr>
            </a:br>
            <a:r>
              <a:rPr lang="en-US" sz="1200" b="0" dirty="0">
                <a:solidFill>
                  <a:schemeClr val="bg2"/>
                </a:solidFill>
                <a:latin typeface="system-ui"/>
              </a:rPr>
              <a:t>9. Bardia. NEJM</a:t>
            </a:r>
            <a:r>
              <a:rPr lang="en-US" sz="1200" b="0" i="0" dirty="0">
                <a:solidFill>
                  <a:srgbClr val="0071BC"/>
                </a:solidFill>
                <a:effectLst/>
                <a:latin typeface="system-ui"/>
              </a:rPr>
              <a:t>. </a:t>
            </a:r>
            <a:r>
              <a:rPr lang="en-US" sz="1200" b="0" i="0" dirty="0">
                <a:solidFill>
                  <a:srgbClr val="5B616B"/>
                </a:solidFill>
                <a:effectLst/>
                <a:latin typeface="system-ui"/>
              </a:rPr>
              <a:t>2021;384:1529.</a:t>
            </a:r>
            <a:r>
              <a:rPr lang="en-US" sz="1200" b="0" i="0" dirty="0">
                <a:solidFill>
                  <a:srgbClr val="212121"/>
                </a:solidFill>
                <a:effectLst/>
                <a:latin typeface="system-ui"/>
              </a:rPr>
              <a:t> </a:t>
            </a:r>
            <a:r>
              <a:rPr lang="en-US" sz="1200" b="0" dirty="0">
                <a:solidFill>
                  <a:schemeClr val="bg2"/>
                </a:solidFill>
                <a:latin typeface="system-ui"/>
              </a:rPr>
              <a:t>10. </a:t>
            </a:r>
            <a:r>
              <a:rPr lang="en-US" altLang="en-US" sz="1200" b="0" spc="-10" dirty="0">
                <a:solidFill>
                  <a:schemeClr val="bg2"/>
                </a:solidFill>
                <a:latin typeface="Calibri" panose="020F0502020204030204" pitchFamily="34" charset="0"/>
              </a:rPr>
              <a:t>Rugo. ESMO 2022. Abstr LBA76.</a:t>
            </a:r>
            <a:r>
              <a:rPr lang="en-US" sz="1200" b="0" dirty="0">
                <a:solidFill>
                  <a:schemeClr val="bg2"/>
                </a:solidFill>
                <a:latin typeface="system-ui"/>
              </a:rPr>
              <a:t> 11.</a:t>
            </a:r>
            <a:r>
              <a:rPr lang="en-US" altLang="en-US" sz="1200" b="0" spc="-10" dirty="0">
                <a:solidFill>
                  <a:schemeClr val="bg2"/>
                </a:solidFill>
                <a:latin typeface="Calibri" panose="020F0502020204030204" pitchFamily="34" charset="0"/>
              </a:rPr>
              <a:t> Marmé. ESMO 2022. Abstr 214MO.</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TROPiCS-02: </a:t>
            </a:r>
            <a:r>
              <a:rPr lang="en-US" dirty="0"/>
              <a:t>Study Design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122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Rugo. ESMO 2022. Abstr LBA76. Marmé. ESMO 2022. Abstr 214MO.</a:t>
            </a:r>
            <a:endParaRPr lang="en-US" altLang="en-US" sz="1200" b="0" dirty="0">
              <a:solidFill>
                <a:schemeClr val="bg2"/>
              </a:solidFill>
              <a:latin typeface="Calibri" panose="020F0502020204030204" pitchFamily="34" charset="0"/>
            </a:endParaRPr>
          </a:p>
        </p:txBody>
      </p:sp>
      <p:sp>
        <p:nvSpPr>
          <p:cNvPr id="5" name="Content Placeholder 2">
            <a:extLst>
              <a:ext uri="{FF2B5EF4-FFF2-40B4-BE49-F238E27FC236}">
                <a16:creationId xmlns:a16="http://schemas.microsoft.com/office/drawing/2014/main" id="{454C8629-DEA5-5E5D-6CE5-16BA88C6EC26}"/>
              </a:ext>
            </a:extLst>
          </p:cNvPr>
          <p:cNvSpPr>
            <a:spLocks noGrp="1"/>
          </p:cNvSpPr>
          <p:nvPr>
            <p:ph idx="1"/>
          </p:nvPr>
        </p:nvSpPr>
        <p:spPr>
          <a:xfrm>
            <a:off x="614835" y="1533367"/>
            <a:ext cx="10877529" cy="810411"/>
          </a:xfrm>
        </p:spPr>
        <p:txBody>
          <a:bodyPr/>
          <a:lstStyle/>
          <a:p>
            <a:r>
              <a:rPr lang="en-US" sz="2400" dirty="0"/>
              <a:t>Randomized, multicenter, open-label phase III study</a:t>
            </a:r>
            <a:endParaRPr lang="en-US" sz="2400" baseline="30000" dirty="0"/>
          </a:p>
        </p:txBody>
      </p:sp>
      <p:sp>
        <p:nvSpPr>
          <p:cNvPr id="6" name="Content Placeholder 2">
            <a:extLst>
              <a:ext uri="{FF2B5EF4-FFF2-40B4-BE49-F238E27FC236}">
                <a16:creationId xmlns:a16="http://schemas.microsoft.com/office/drawing/2014/main" id="{869FC1EF-7398-2F76-E25D-ECD80EDC25D9}"/>
              </a:ext>
            </a:extLst>
          </p:cNvPr>
          <p:cNvSpPr txBox="1">
            <a:spLocks/>
          </p:cNvSpPr>
          <p:nvPr/>
        </p:nvSpPr>
        <p:spPr bwMode="auto">
          <a:xfrm>
            <a:off x="619920" y="5153177"/>
            <a:ext cx="4717624" cy="89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dirty="0"/>
              <a:t>Primary endpoint: </a:t>
            </a:r>
            <a:r>
              <a:rPr lang="en-US" sz="2000" b="0" dirty="0"/>
              <a:t>PFS (BICR)</a:t>
            </a:r>
          </a:p>
          <a:p>
            <a:r>
              <a:rPr lang="en-US" sz="2000" b="1" kern="0" dirty="0"/>
              <a:t>Secondary endpoints: </a:t>
            </a:r>
            <a:r>
              <a:rPr lang="en-US" sz="2000" b="0" kern="0" dirty="0"/>
              <a:t>OS, ORR, DoR, CBR (LIR and BICR), PRO, safety</a:t>
            </a:r>
            <a:endParaRPr lang="en-US" sz="2000" b="0" kern="0" baseline="30000" dirty="0"/>
          </a:p>
        </p:txBody>
      </p:sp>
      <p:sp>
        <p:nvSpPr>
          <p:cNvPr id="7" name="Rectangle 49">
            <a:extLst>
              <a:ext uri="{FF2B5EF4-FFF2-40B4-BE49-F238E27FC236}">
                <a16:creationId xmlns:a16="http://schemas.microsoft.com/office/drawing/2014/main" id="{F7EC28EF-DD42-B0F2-2F59-DCAB378425C8}"/>
              </a:ext>
            </a:extLst>
          </p:cNvPr>
          <p:cNvSpPr>
            <a:spLocks noChangeArrowheads="1"/>
          </p:cNvSpPr>
          <p:nvPr/>
        </p:nvSpPr>
        <p:spPr bwMode="auto">
          <a:xfrm>
            <a:off x="5925733" y="2713486"/>
            <a:ext cx="4153448" cy="89168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Sacituzumab Govitecan</a:t>
            </a:r>
            <a:endParaRPr lang="en-US" altLang="en-US" sz="1600" b="1"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10 mg/kg IV Days 1 and 8, every 21 days</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272)</a:t>
            </a:r>
          </a:p>
        </p:txBody>
      </p:sp>
      <p:sp>
        <p:nvSpPr>
          <p:cNvPr id="8" name="Rectangle 50">
            <a:extLst>
              <a:ext uri="{FF2B5EF4-FFF2-40B4-BE49-F238E27FC236}">
                <a16:creationId xmlns:a16="http://schemas.microsoft.com/office/drawing/2014/main" id="{05DFD826-7C1F-4F42-DF1C-BA48BA6EF3CB}"/>
              </a:ext>
            </a:extLst>
          </p:cNvPr>
          <p:cNvSpPr>
            <a:spLocks noChangeArrowheads="1"/>
          </p:cNvSpPr>
          <p:nvPr/>
        </p:nvSpPr>
        <p:spPr bwMode="auto">
          <a:xfrm>
            <a:off x="5923280" y="3779739"/>
            <a:ext cx="4153448" cy="837924"/>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Physician’s Choice of Treatment</a:t>
            </a:r>
            <a:r>
              <a:rPr lang="en-US" altLang="en-US" sz="1800" dirty="0">
                <a:solidFill>
                  <a:schemeClr val="tx1"/>
                </a:solidFill>
                <a:latin typeface="Calibri" panose="020F0502020204030204" pitchFamily="34" charset="0"/>
              </a:rPr>
              <a:t>*</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271)</a:t>
            </a:r>
          </a:p>
        </p:txBody>
      </p:sp>
      <p:sp>
        <p:nvSpPr>
          <p:cNvPr id="9" name="Line 53">
            <a:extLst>
              <a:ext uri="{FF2B5EF4-FFF2-40B4-BE49-F238E27FC236}">
                <a16:creationId xmlns:a16="http://schemas.microsoft.com/office/drawing/2014/main" id="{C93A0457-B86B-E203-5596-BE9F7F7E7593}"/>
              </a:ext>
            </a:extLst>
          </p:cNvPr>
          <p:cNvSpPr>
            <a:spLocks noChangeShapeType="1"/>
          </p:cNvSpPr>
          <p:nvPr/>
        </p:nvSpPr>
        <p:spPr bwMode="auto">
          <a:xfrm>
            <a:off x="5040247" y="3951167"/>
            <a:ext cx="761201" cy="23791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 name="Line 54">
            <a:extLst>
              <a:ext uri="{FF2B5EF4-FFF2-40B4-BE49-F238E27FC236}">
                <a16:creationId xmlns:a16="http://schemas.microsoft.com/office/drawing/2014/main" id="{26DB4B7F-7B46-548C-A33D-182B778AA05C}"/>
              </a:ext>
            </a:extLst>
          </p:cNvPr>
          <p:cNvSpPr>
            <a:spLocks noChangeShapeType="1"/>
          </p:cNvSpPr>
          <p:nvPr/>
        </p:nvSpPr>
        <p:spPr bwMode="auto">
          <a:xfrm flipV="1">
            <a:off x="5016244" y="3152343"/>
            <a:ext cx="785204" cy="21345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1" name="Text Box 45">
            <a:extLst>
              <a:ext uri="{FF2B5EF4-FFF2-40B4-BE49-F238E27FC236}">
                <a16:creationId xmlns:a16="http://schemas.microsoft.com/office/drawing/2014/main" id="{E3F00E30-451D-9338-306B-6DD9693F912F}"/>
              </a:ext>
            </a:extLst>
          </p:cNvPr>
          <p:cNvSpPr txBox="1">
            <a:spLocks noChangeArrowheads="1"/>
          </p:cNvSpPr>
          <p:nvPr/>
        </p:nvSpPr>
        <p:spPr bwMode="auto">
          <a:xfrm>
            <a:off x="525299" y="2432281"/>
            <a:ext cx="3493808"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with metastatic or locally recurrent, inoperable HR+/HER2- breast cancer with disease progression after ≥1 ET, taxane, and CDK4/6 inhibitor in any setting; 2-4 previous lines of CT for metastatic disease (</a:t>
            </a:r>
            <a:r>
              <a:rPr lang="en-US" altLang="en-US" sz="1600" b="0" dirty="0">
                <a:solidFill>
                  <a:schemeClr val="bg1"/>
                </a:solidFill>
                <a:latin typeface="Calibri" panose="020F0502020204030204" pitchFamily="34" charset="0"/>
              </a:rPr>
              <a:t>neo/adjuvant therapy qualified as a prior line of CT if disease recurred within 12 mo</a:t>
            </a:r>
            <a:r>
              <a:rPr lang="en-GB" altLang="en-US" sz="1600" b="0" dirty="0">
                <a:solidFill>
                  <a:schemeClr val="bg1"/>
                </a:solidFill>
                <a:latin typeface="Calibri" panose="020F0502020204030204" pitchFamily="34" charset="0"/>
              </a:rPr>
              <a:t>); measurable disease by RECIST v1.1</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543)</a:t>
            </a:r>
            <a:endParaRPr lang="en-US" altLang="en-US" sz="1600" b="0" dirty="0">
              <a:solidFill>
                <a:schemeClr val="bg1"/>
              </a:solidFill>
              <a:latin typeface="Calibri" panose="020F0502020204030204" pitchFamily="34" charset="0"/>
            </a:endParaRPr>
          </a:p>
        </p:txBody>
      </p:sp>
      <p:sp>
        <p:nvSpPr>
          <p:cNvPr id="12" name="Rectangle 11">
            <a:extLst>
              <a:ext uri="{FF2B5EF4-FFF2-40B4-BE49-F238E27FC236}">
                <a16:creationId xmlns:a16="http://schemas.microsoft.com/office/drawing/2014/main" id="{DEC9AD25-3802-B61C-994C-2797BBD716AC}"/>
              </a:ext>
            </a:extLst>
          </p:cNvPr>
          <p:cNvSpPr/>
          <p:nvPr/>
        </p:nvSpPr>
        <p:spPr>
          <a:xfrm>
            <a:off x="3231170" y="1968230"/>
            <a:ext cx="4936969" cy="523220"/>
          </a:xfrm>
          <a:prstGeom prst="rect">
            <a:avLst/>
          </a:prstGeom>
        </p:spPr>
        <p:txBody>
          <a:bodyPr wrap="square">
            <a:spAutoFit/>
          </a:bodyPr>
          <a:lstStyle/>
          <a:p>
            <a:pPr lvl="0" algn="ctr">
              <a:spcBef>
                <a:spcPct val="0"/>
              </a:spcBef>
              <a:spcAft>
                <a:spcPct val="0"/>
              </a:spcAf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Stratification by visceral metastases (yes vs no), ET in metastatic setting </a:t>
            </a:r>
            <a:r>
              <a:rPr lang="en-GB" altLang="en-US" sz="1400" b="0" i="1" dirty="0">
                <a:solidFill>
                  <a:schemeClr val="bg1"/>
                </a:solidFill>
                <a:latin typeface="Calibri" panose="020F0502020204030204" pitchFamily="34" charset="0"/>
              </a:rPr>
              <a:t>≥6 mo (yes vs no),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prior therapy lines (2 vs 3-4)</a:t>
            </a:r>
          </a:p>
        </p:txBody>
      </p:sp>
      <p:cxnSp>
        <p:nvCxnSpPr>
          <p:cNvPr id="13" name="Straight Arrow Connector 12">
            <a:extLst>
              <a:ext uri="{FF2B5EF4-FFF2-40B4-BE49-F238E27FC236}">
                <a16:creationId xmlns:a16="http://schemas.microsoft.com/office/drawing/2014/main" id="{F4317027-A614-2D02-F400-735004638FA3}"/>
              </a:ext>
            </a:extLst>
          </p:cNvPr>
          <p:cNvCxnSpPr/>
          <p:nvPr/>
        </p:nvCxnSpPr>
        <p:spPr bwMode="auto">
          <a:xfrm>
            <a:off x="5231144" y="2619246"/>
            <a:ext cx="0" cy="548640"/>
          </a:xfrm>
          <a:prstGeom prst="straightConnector1">
            <a:avLst/>
          </a:prstGeom>
          <a:noFill/>
          <a:ln w="28575" cap="flat" cmpd="sng" algn="ctr">
            <a:solidFill>
              <a:schemeClr val="bg1"/>
            </a:solidFill>
            <a:prstDash val="sysDash"/>
            <a:round/>
            <a:headEnd type="none" w="med" len="med"/>
            <a:tailEnd type="triangle"/>
          </a:ln>
          <a:effectLst/>
        </p:spPr>
      </p:cxnSp>
      <p:sp>
        <p:nvSpPr>
          <p:cNvPr id="14" name="Text Box 45">
            <a:extLst>
              <a:ext uri="{FF2B5EF4-FFF2-40B4-BE49-F238E27FC236}">
                <a16:creationId xmlns:a16="http://schemas.microsoft.com/office/drawing/2014/main" id="{41C3BB67-5E7B-9FB3-02D5-60A95E7B7EAD}"/>
              </a:ext>
            </a:extLst>
          </p:cNvPr>
          <p:cNvSpPr txBox="1">
            <a:spLocks noChangeArrowheads="1"/>
          </p:cNvSpPr>
          <p:nvPr/>
        </p:nvSpPr>
        <p:spPr bwMode="auto">
          <a:xfrm>
            <a:off x="10284442" y="3274263"/>
            <a:ext cx="146330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i="1" dirty="0">
                <a:solidFill>
                  <a:schemeClr val="bg1"/>
                </a:solidFill>
                <a:latin typeface="Calibri" panose="020F0502020204030204" pitchFamily="34" charset="0"/>
              </a:rPr>
              <a:t>Until PD or unacceptable toxicity</a:t>
            </a:r>
            <a:endParaRPr lang="en-US" altLang="en-US" sz="1600" b="0" i="1" dirty="0">
              <a:solidFill>
                <a:schemeClr val="bg1"/>
              </a:solidFill>
              <a:latin typeface="Calibri" panose="020F0502020204030204" pitchFamily="34" charset="0"/>
            </a:endParaRPr>
          </a:p>
        </p:txBody>
      </p:sp>
      <p:cxnSp>
        <p:nvCxnSpPr>
          <p:cNvPr id="15" name="Straight Arrow Connector 14">
            <a:extLst>
              <a:ext uri="{FF2B5EF4-FFF2-40B4-BE49-F238E27FC236}">
                <a16:creationId xmlns:a16="http://schemas.microsoft.com/office/drawing/2014/main" id="{7256D4CA-8DAD-EAB0-0917-32CA57FEA3FC}"/>
              </a:ext>
            </a:extLst>
          </p:cNvPr>
          <p:cNvCxnSpPr/>
          <p:nvPr/>
        </p:nvCxnSpPr>
        <p:spPr bwMode="auto">
          <a:xfrm>
            <a:off x="9865145" y="3689761"/>
            <a:ext cx="506642" cy="0"/>
          </a:xfrm>
          <a:prstGeom prst="straightConnector1">
            <a:avLst/>
          </a:prstGeom>
          <a:noFill/>
          <a:ln w="28575" cap="flat" cmpd="sng" algn="ctr">
            <a:solidFill>
              <a:schemeClr val="bg1"/>
            </a:solidFill>
            <a:prstDash val="solid"/>
            <a:round/>
            <a:headEnd type="none" w="med" len="med"/>
            <a:tailEnd type="triangle"/>
          </a:ln>
          <a:effectLst/>
        </p:spPr>
      </p:cxnSp>
      <p:sp>
        <p:nvSpPr>
          <p:cNvPr id="16" name="TextBox 15">
            <a:extLst>
              <a:ext uri="{FF2B5EF4-FFF2-40B4-BE49-F238E27FC236}">
                <a16:creationId xmlns:a16="http://schemas.microsoft.com/office/drawing/2014/main" id="{5E068FFE-F6EA-2363-2ADA-04D7FCAD4BDF}"/>
              </a:ext>
            </a:extLst>
          </p:cNvPr>
          <p:cNvSpPr txBox="1"/>
          <p:nvPr/>
        </p:nvSpPr>
        <p:spPr bwMode="auto">
          <a:xfrm>
            <a:off x="5923280" y="4621439"/>
            <a:ext cx="4243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*Capecitabine, vinorelbine, gemcitabine, or eribulin.</a:t>
            </a:r>
          </a:p>
        </p:txBody>
      </p:sp>
      <p:sp>
        <p:nvSpPr>
          <p:cNvPr id="2" name="Content Placeholder 2">
            <a:extLst>
              <a:ext uri="{FF2B5EF4-FFF2-40B4-BE49-F238E27FC236}">
                <a16:creationId xmlns:a16="http://schemas.microsoft.com/office/drawing/2014/main" id="{2D0311C1-6FD2-2242-CFAD-85891F523C0A}"/>
              </a:ext>
            </a:extLst>
          </p:cNvPr>
          <p:cNvSpPr txBox="1">
            <a:spLocks/>
          </p:cNvSpPr>
          <p:nvPr/>
        </p:nvSpPr>
        <p:spPr bwMode="auto">
          <a:xfrm>
            <a:off x="5801448" y="5103496"/>
            <a:ext cx="4717624" cy="89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dirty="0"/>
              <a:t>Post hoc subgroup analysis </a:t>
            </a:r>
            <a:r>
              <a:rPr lang="en-US" sz="2000" b="0" dirty="0"/>
              <a:t>evaluated efficacy in HER2-low and HER2 IHC0 subgroups</a:t>
            </a:r>
          </a:p>
          <a:p>
            <a:endParaRPr lang="en-US" sz="2000" b="0" dirty="0"/>
          </a:p>
          <a:p>
            <a:endParaRPr lang="en-US" sz="2000" b="0" kern="0" baseline="30000" dirty="0"/>
          </a:p>
        </p:txBody>
      </p:sp>
    </p:spTree>
    <p:extLst>
      <p:ext uri="{BB962C8B-B14F-4D97-AF65-F5344CB8AC3E}">
        <p14:creationId xmlns:p14="http://schemas.microsoft.com/office/powerpoint/2010/main" val="1512919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TROPiCS-02: </a:t>
            </a:r>
            <a:r>
              <a:rPr lang="en-US" dirty="0"/>
              <a:t>Baseline Characteristics</a:t>
            </a:r>
            <a:endParaRPr lang="en-US" altLang="en-US" dirty="0"/>
          </a:p>
        </p:txBody>
      </p:sp>
      <p:graphicFrame>
        <p:nvGraphicFramePr>
          <p:cNvPr id="5" name="Group 3">
            <a:extLst>
              <a:ext uri="{FF2B5EF4-FFF2-40B4-BE49-F238E27FC236}">
                <a16:creationId xmlns:a16="http://schemas.microsoft.com/office/drawing/2014/main" id="{E154FAEC-1791-C911-7574-6B56A6C9BD30}"/>
              </a:ext>
            </a:extLst>
          </p:cNvPr>
          <p:cNvGraphicFramePr>
            <a:graphicFrameLocks/>
          </p:cNvGraphicFramePr>
          <p:nvPr>
            <p:extLst>
              <p:ext uri="{D42A27DB-BD31-4B8C-83A1-F6EECF244321}">
                <p14:modId xmlns:p14="http://schemas.microsoft.com/office/powerpoint/2010/main" val="1433605209"/>
              </p:ext>
            </p:extLst>
          </p:nvPr>
        </p:nvGraphicFramePr>
        <p:xfrm>
          <a:off x="707417" y="1082922"/>
          <a:ext cx="5390982" cy="4572128"/>
        </p:xfrm>
        <a:graphic>
          <a:graphicData uri="http://schemas.openxmlformats.org/drawingml/2006/table">
            <a:tbl>
              <a:tblPr/>
              <a:tblGrid>
                <a:gridCol w="2264850">
                  <a:extLst>
                    <a:ext uri="{9D8B030D-6E8A-4147-A177-3AD203B41FA5}">
                      <a16:colId xmlns:a16="http://schemas.microsoft.com/office/drawing/2014/main" val="20000"/>
                    </a:ext>
                  </a:extLst>
                </a:gridCol>
                <a:gridCol w="1850656">
                  <a:extLst>
                    <a:ext uri="{9D8B030D-6E8A-4147-A177-3AD203B41FA5}">
                      <a16:colId xmlns:a16="http://schemas.microsoft.com/office/drawing/2014/main" val="20001"/>
                    </a:ext>
                  </a:extLst>
                </a:gridCol>
                <a:gridCol w="1275476">
                  <a:extLst>
                    <a:ext uri="{9D8B030D-6E8A-4147-A177-3AD203B41FA5}">
                      <a16:colId xmlns:a16="http://schemas.microsoft.com/office/drawing/2014/main" val="20002"/>
                    </a:ext>
                  </a:extLst>
                </a:gridCol>
              </a:tblGrid>
              <a:tr h="2525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Sacituzumab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Govitecan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Physician’s Choice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270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268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25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&lt;65 yr,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GB" altLang="en-US" sz="1400" b="0" dirty="0">
                          <a:solidFill>
                            <a:schemeClr val="bg1"/>
                          </a:solidFill>
                          <a:latin typeface="Calibri" panose="020F0502020204030204" pitchFamily="34" charset="0"/>
                        </a:rPr>
                        <a:t>≥65 yr, n (%)</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(29-86)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199 (73)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 (27-78)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204 (75)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98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Race/ethnicity,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 or not reported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184 (68)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178 (66)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 5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525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116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156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126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145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450701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Visceral mets at BL,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259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258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705154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Liver mets,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229 (84)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237 (87)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5128949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 novo MBC,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22327864"/>
                  </a:ext>
                </a:extLst>
              </a:tr>
            </a:tbl>
          </a:graphicData>
        </a:graphic>
      </p:graphicFrame>
      <p:graphicFrame>
        <p:nvGraphicFramePr>
          <p:cNvPr id="9" name="Group 3">
            <a:extLst>
              <a:ext uri="{FF2B5EF4-FFF2-40B4-BE49-F238E27FC236}">
                <a16:creationId xmlns:a16="http://schemas.microsoft.com/office/drawing/2014/main" id="{B5BEBDB0-7E1B-FBB7-751C-FA471FE294C2}"/>
              </a:ext>
            </a:extLst>
          </p:cNvPr>
          <p:cNvGraphicFramePr>
            <a:graphicFrameLocks/>
          </p:cNvGraphicFramePr>
          <p:nvPr>
            <p:extLst>
              <p:ext uri="{D42A27DB-BD31-4B8C-83A1-F6EECF244321}">
                <p14:modId xmlns:p14="http://schemas.microsoft.com/office/powerpoint/2010/main" val="2259848309"/>
              </p:ext>
            </p:extLst>
          </p:nvPr>
        </p:nvGraphicFramePr>
        <p:xfrm>
          <a:off x="6319325" y="1082922"/>
          <a:ext cx="5194836" cy="4175856"/>
        </p:xfrm>
        <a:graphic>
          <a:graphicData uri="http://schemas.openxmlformats.org/drawingml/2006/table">
            <a:tbl>
              <a:tblPr/>
              <a:tblGrid>
                <a:gridCol w="2562475">
                  <a:extLst>
                    <a:ext uri="{9D8B030D-6E8A-4147-A177-3AD203B41FA5}">
                      <a16:colId xmlns:a16="http://schemas.microsoft.com/office/drawing/2014/main" val="20000"/>
                    </a:ext>
                  </a:extLst>
                </a:gridCol>
                <a:gridCol w="1452067">
                  <a:extLst>
                    <a:ext uri="{9D8B030D-6E8A-4147-A177-3AD203B41FA5}">
                      <a16:colId xmlns:a16="http://schemas.microsoft.com/office/drawing/2014/main" val="20001"/>
                    </a:ext>
                  </a:extLst>
                </a:gridCol>
                <a:gridCol w="1180294">
                  <a:extLst>
                    <a:ext uri="{9D8B030D-6E8A-4147-A177-3AD203B41FA5}">
                      <a16:colId xmlns:a16="http://schemas.microsoft.com/office/drawing/2014/main" val="20002"/>
                    </a:ext>
                  </a:extLst>
                </a:gridCol>
              </a:tblGrid>
              <a:tr h="5469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Sacituzumab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Govitecan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Physician’s Choice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5469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from MBC diagnosis to randomization,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(1.2-243.8)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(3.0-248.8)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874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0" i="0" u="none" strike="noStrike" cap="none" normalizeH="0" baseline="0" dirty="0">
                          <a:ln>
                            <a:noFill/>
                          </a:ln>
                          <a:solidFill>
                            <a:schemeClr val="bg2">
                              <a:lumMod val="10000"/>
                            </a:schemeClr>
                          </a:solidFill>
                          <a:effectLst/>
                          <a:latin typeface="Calibri" panose="020F0502020204030204" pitchFamily="34" charset="0"/>
                        </a:rPr>
                        <a:t>Prior CT in neo/adjuvant setting, n (%)</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173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184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874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ET use in MBC setting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lang="en-GB" altLang="en-US" sz="1400" b="0" dirty="0">
                          <a:solidFill>
                            <a:schemeClr val="bg1"/>
                          </a:solidFill>
                          <a:latin typeface="Calibri" panose="020F0502020204030204" pitchFamily="34" charset="0"/>
                        </a:rPr>
                        <a:t>≥6 mo, n (%)</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235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234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865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CDK4/6 inhibitor use,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n (%)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&gt;12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161 (59)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106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166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102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4507012"/>
                  </a:ext>
                </a:extLst>
              </a:tr>
              <a:tr h="3874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prior CT regimens* for MBC,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7051544"/>
                  </a:ext>
                </a:extLst>
              </a:tr>
            </a:tbl>
          </a:graphicData>
        </a:graphic>
      </p:graphicFrame>
      <p:sp>
        <p:nvSpPr>
          <p:cNvPr id="2" name="Text Box 15">
            <a:extLst>
              <a:ext uri="{FF2B5EF4-FFF2-40B4-BE49-F238E27FC236}">
                <a16:creationId xmlns:a16="http://schemas.microsoft.com/office/drawing/2014/main" id="{870D6C1D-04E7-4F13-FAC2-D0C62291F306}"/>
              </a:ext>
            </a:extLst>
          </p:cNvPr>
          <p:cNvSpPr txBox="1">
            <a:spLocks noChangeArrowheads="1"/>
          </p:cNvSpPr>
          <p:nvPr/>
        </p:nvSpPr>
        <p:spPr bwMode="auto">
          <a:xfrm>
            <a:off x="412751" y="64122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Rugo. ESMO 2022. Abstr LBA76. Marmé. ESMO 2022. Abstr 214MO.</a:t>
            </a:r>
            <a:endParaRPr lang="en-US" altLang="en-US" sz="1200" b="0" dirty="0">
              <a:solidFill>
                <a:schemeClr val="bg2"/>
              </a:solidFill>
              <a:latin typeface="Calibri" panose="020F0502020204030204" pitchFamily="34" charset="0"/>
            </a:endParaRPr>
          </a:p>
        </p:txBody>
      </p:sp>
      <p:sp>
        <p:nvSpPr>
          <p:cNvPr id="6" name="Rectangle 3">
            <a:extLst>
              <a:ext uri="{FF2B5EF4-FFF2-40B4-BE49-F238E27FC236}">
                <a16:creationId xmlns:a16="http://schemas.microsoft.com/office/drawing/2014/main" id="{3DFA7228-29CD-59B2-CBCB-F592FF527BB8}"/>
              </a:ext>
            </a:extLst>
          </p:cNvPr>
          <p:cNvSpPr>
            <a:spLocks noGrp="1" noChangeArrowheads="1"/>
          </p:cNvSpPr>
          <p:nvPr>
            <p:ph idx="1"/>
          </p:nvPr>
        </p:nvSpPr>
        <p:spPr>
          <a:xfrm>
            <a:off x="689311" y="5827467"/>
            <a:ext cx="5210543" cy="432142"/>
          </a:xfrm>
        </p:spPr>
        <p:txBody>
          <a:bodyPr/>
          <a:lstStyle/>
          <a:p>
            <a:r>
              <a:rPr lang="en-US" altLang="en-US" sz="1600" dirty="0"/>
              <a:t>Of 543 patients in ITT population, 92% evaluable by IHC</a:t>
            </a:r>
          </a:p>
        </p:txBody>
      </p:sp>
      <p:sp>
        <p:nvSpPr>
          <p:cNvPr id="7" name="Rectangle 3">
            <a:extLst>
              <a:ext uri="{FF2B5EF4-FFF2-40B4-BE49-F238E27FC236}">
                <a16:creationId xmlns:a16="http://schemas.microsoft.com/office/drawing/2014/main" id="{86D54911-1E9F-47A6-F136-A829BD1351E7}"/>
              </a:ext>
            </a:extLst>
          </p:cNvPr>
          <p:cNvSpPr txBox="1">
            <a:spLocks noChangeArrowheads="1"/>
          </p:cNvSpPr>
          <p:nvPr/>
        </p:nvSpPr>
        <p:spPr bwMode="auto">
          <a:xfrm>
            <a:off x="6255954" y="5775078"/>
            <a:ext cx="5210543" cy="432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US" altLang="en-US" sz="1600" b="0" kern="0" dirty="0"/>
              <a:t>BL characteristics comparable among HER2-low, </a:t>
            </a:r>
            <a:br>
              <a:rPr lang="en-US" altLang="en-US" sz="1600" b="0" kern="0" dirty="0"/>
            </a:br>
            <a:r>
              <a:rPr lang="en-US" altLang="en-US" sz="1600" b="0" kern="0" dirty="0"/>
              <a:t>HER2 IHC0, and ITT populations</a:t>
            </a:r>
          </a:p>
        </p:txBody>
      </p:sp>
      <p:sp>
        <p:nvSpPr>
          <p:cNvPr id="8" name="TextBox 7">
            <a:extLst>
              <a:ext uri="{FF2B5EF4-FFF2-40B4-BE49-F238E27FC236}">
                <a16:creationId xmlns:a16="http://schemas.microsoft.com/office/drawing/2014/main" id="{B099FBEA-B961-DA4F-24A7-4206CF9FFA6F}"/>
              </a:ext>
            </a:extLst>
          </p:cNvPr>
          <p:cNvSpPr txBox="1"/>
          <p:nvPr/>
        </p:nvSpPr>
        <p:spPr bwMode="auto">
          <a:xfrm>
            <a:off x="6159845" y="5244297"/>
            <a:ext cx="51241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 total, 9 patients received prior CT regimens in the metastatic setting outside the per protocol inclusion criteria of 2-4</a:t>
            </a:r>
            <a:r>
              <a:rPr lang="en-US" sz="1100" b="0" dirty="0">
                <a:solidFill>
                  <a:schemeClr val="bg1"/>
                </a:solidFill>
                <a:latin typeface="Calibri" panose="020F0502020204030204" pitchFamily="34" charset="0"/>
              </a:rPr>
              <a:t>.</a:t>
            </a:r>
          </a:p>
        </p:txBody>
      </p:sp>
    </p:spTree>
    <p:extLst>
      <p:ext uri="{BB962C8B-B14F-4D97-AF65-F5344CB8AC3E}">
        <p14:creationId xmlns:p14="http://schemas.microsoft.com/office/powerpoint/2010/main" val="827875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TROPiCS-02: PFS by BICR</a:t>
            </a:r>
          </a:p>
        </p:txBody>
      </p:sp>
      <p:graphicFrame>
        <p:nvGraphicFramePr>
          <p:cNvPr id="5" name="Group 3">
            <a:extLst>
              <a:ext uri="{FF2B5EF4-FFF2-40B4-BE49-F238E27FC236}">
                <a16:creationId xmlns:a16="http://schemas.microsoft.com/office/drawing/2014/main" id="{B332E623-1938-9C57-9705-2DABC89179A3}"/>
              </a:ext>
            </a:extLst>
          </p:cNvPr>
          <p:cNvGraphicFramePr>
            <a:graphicFrameLocks/>
          </p:cNvGraphicFramePr>
          <p:nvPr>
            <p:extLst>
              <p:ext uri="{D42A27DB-BD31-4B8C-83A1-F6EECF244321}">
                <p14:modId xmlns:p14="http://schemas.microsoft.com/office/powerpoint/2010/main" val="1088780085"/>
              </p:ext>
            </p:extLst>
          </p:nvPr>
        </p:nvGraphicFramePr>
        <p:xfrm>
          <a:off x="723102" y="1604487"/>
          <a:ext cx="10783099" cy="2743296"/>
        </p:xfrm>
        <a:graphic>
          <a:graphicData uri="http://schemas.openxmlformats.org/drawingml/2006/table">
            <a:tbl>
              <a:tblPr/>
              <a:tblGrid>
                <a:gridCol w="4070279">
                  <a:extLst>
                    <a:ext uri="{9D8B030D-6E8A-4147-A177-3AD203B41FA5}">
                      <a16:colId xmlns:a16="http://schemas.microsoft.com/office/drawing/2014/main" val="20000"/>
                    </a:ext>
                  </a:extLst>
                </a:gridCol>
                <a:gridCol w="3356410">
                  <a:extLst>
                    <a:ext uri="{9D8B030D-6E8A-4147-A177-3AD203B41FA5}">
                      <a16:colId xmlns:a16="http://schemas.microsoft.com/office/drawing/2014/main" val="20001"/>
                    </a:ext>
                  </a:extLst>
                </a:gridCol>
                <a:gridCol w="3356410">
                  <a:extLst>
                    <a:ext uri="{9D8B030D-6E8A-4147-A177-3AD203B41FA5}">
                      <a16:colId xmlns:a16="http://schemas.microsoft.com/office/drawing/2014/main" val="20002"/>
                    </a:ext>
                  </a:extLst>
                </a:gridCol>
              </a:tblGrid>
              <a:tr h="3323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BICR Analysis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Sacituzumab Govitecan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Physician’s Choice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899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 (4.2-7.0)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 (3.1-4.4)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3233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Stratified hazard ratio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Stratified log-rank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algn="ctr">
                        <a:lnSpc>
                          <a:spcPct val="100000"/>
                        </a:lnSpc>
                        <a:spcAft>
                          <a:spcPct val="0"/>
                        </a:spcAft>
                        <a:buClrTx/>
                        <a:buFontTx/>
                        <a:buNone/>
                      </a:pPr>
                      <a:r>
                        <a:rPr lang="en-US" b="0" dirty="0">
                          <a:solidFill>
                            <a:schemeClr val="bg1"/>
                          </a:solidFill>
                          <a:latin typeface="Calibri" panose="020F0502020204030204" pitchFamily="34" charset="0"/>
                        </a:rPr>
                        <a:t>0.66 (0.53-0.83)</a:t>
                      </a:r>
                    </a:p>
                    <a:p>
                      <a:pPr algn="ctr">
                        <a:lnSpc>
                          <a:spcPct val="100000"/>
                        </a:lnSpc>
                        <a:spcAft>
                          <a:spcPct val="0"/>
                        </a:spcAft>
                        <a:buClrTx/>
                        <a:buFontTx/>
                        <a:buNone/>
                      </a:pPr>
                      <a:r>
                        <a:rPr lang="en-US" b="0" dirty="0">
                          <a:solidFill>
                            <a:schemeClr val="bg1"/>
                          </a:solidFill>
                          <a:latin typeface="Calibri" panose="020F0502020204030204" pitchFamily="34" charset="0"/>
                        </a:rPr>
                        <a:t>.0003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86985038"/>
                  </a:ext>
                </a:extLst>
              </a:tr>
              <a:tr h="1899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6-mo PFS,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46.1 (39.4-52.6)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30.3 (23.6-37.3)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4507012"/>
                  </a:ext>
                </a:extLst>
              </a:tr>
              <a:tr h="18990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9-mo PFS,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32.5 (25.9-39.2)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17.3 (11.5-24.2)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7051544"/>
                  </a:ext>
                </a:extLst>
              </a:tr>
              <a:tr h="18990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12-mo PFS,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21.3 (15.2-28.1)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 (2.8-13.9)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51289499"/>
                  </a:ext>
                </a:extLst>
              </a:tr>
            </a:tbl>
          </a:graphicData>
        </a:graphic>
      </p:graphicFrame>
      <p:sp>
        <p:nvSpPr>
          <p:cNvPr id="3" name="Text Box 15">
            <a:extLst>
              <a:ext uri="{FF2B5EF4-FFF2-40B4-BE49-F238E27FC236}">
                <a16:creationId xmlns:a16="http://schemas.microsoft.com/office/drawing/2014/main" id="{DD853D2B-7B8B-A9A2-4B7C-A921D2A8CD9E}"/>
              </a:ext>
            </a:extLst>
          </p:cNvPr>
          <p:cNvSpPr txBox="1">
            <a:spLocks noChangeArrowheads="1"/>
          </p:cNvSpPr>
          <p:nvPr/>
        </p:nvSpPr>
        <p:spPr bwMode="auto">
          <a:xfrm>
            <a:off x="412751" y="64122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Rugo. ESMO 2022. Abstr LBA76.</a:t>
            </a:r>
            <a:endParaRPr lang="en-US" altLang="en-US" sz="1200" b="0" dirty="0">
              <a:solidFill>
                <a:schemeClr val="bg2"/>
              </a:solidFill>
              <a:latin typeface="Calibri" panose="020F0502020204030204" pitchFamily="34" charset="0"/>
            </a:endParaRPr>
          </a:p>
        </p:txBody>
      </p:sp>
      <p:sp>
        <p:nvSpPr>
          <p:cNvPr id="2" name="Content Placeholder 2">
            <a:extLst>
              <a:ext uri="{FF2B5EF4-FFF2-40B4-BE49-F238E27FC236}">
                <a16:creationId xmlns:a16="http://schemas.microsoft.com/office/drawing/2014/main" id="{EC999E88-F1DA-73FA-4568-ACCF18AD4D71}"/>
              </a:ext>
            </a:extLst>
          </p:cNvPr>
          <p:cNvSpPr>
            <a:spLocks noGrp="1"/>
          </p:cNvSpPr>
          <p:nvPr>
            <p:ph idx="1"/>
          </p:nvPr>
        </p:nvSpPr>
        <p:spPr>
          <a:xfrm>
            <a:off x="732155" y="4754880"/>
            <a:ext cx="10877529" cy="498633"/>
          </a:xfrm>
        </p:spPr>
        <p:txBody>
          <a:bodyPr/>
          <a:lstStyle/>
          <a:p>
            <a:r>
              <a:rPr lang="en-US" sz="2400" dirty="0"/>
              <a:t>Statistically significant improvement in PFS with sacituzumab govitecan vs physician’s choice, with 34% reduction in risk of disease progression/death</a:t>
            </a:r>
          </a:p>
          <a:p>
            <a:r>
              <a:rPr lang="en-US" sz="2400" dirty="0"/>
              <a:t>Higher proportion of patients alive and progression free at all landmark timepoints</a:t>
            </a:r>
          </a:p>
        </p:txBody>
      </p:sp>
      <p:sp>
        <p:nvSpPr>
          <p:cNvPr id="4" name="TextBox 3">
            <a:extLst>
              <a:ext uri="{FF2B5EF4-FFF2-40B4-BE49-F238E27FC236}">
                <a16:creationId xmlns:a16="http://schemas.microsoft.com/office/drawing/2014/main" id="{296016AA-701A-EEB6-BF0D-2D630EFE35DC}"/>
              </a:ext>
            </a:extLst>
          </p:cNvPr>
          <p:cNvSpPr txBox="1"/>
          <p:nvPr/>
        </p:nvSpPr>
        <p:spPr bwMode="auto">
          <a:xfrm>
            <a:off x="732155" y="4303053"/>
            <a:ext cx="4243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*Median follow-up 10.2 mo.</a:t>
            </a:r>
          </a:p>
        </p:txBody>
      </p:sp>
    </p:spTree>
    <p:extLst>
      <p:ext uri="{BB962C8B-B14F-4D97-AF65-F5344CB8AC3E}">
        <p14:creationId xmlns:p14="http://schemas.microsoft.com/office/powerpoint/2010/main" val="413021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TROPiCS-02: OS in ITT Population</a:t>
            </a:r>
          </a:p>
        </p:txBody>
      </p:sp>
      <p:graphicFrame>
        <p:nvGraphicFramePr>
          <p:cNvPr id="5" name="Group 3">
            <a:extLst>
              <a:ext uri="{FF2B5EF4-FFF2-40B4-BE49-F238E27FC236}">
                <a16:creationId xmlns:a16="http://schemas.microsoft.com/office/drawing/2014/main" id="{B332E623-1938-9C57-9705-2DABC89179A3}"/>
              </a:ext>
            </a:extLst>
          </p:cNvPr>
          <p:cNvGraphicFramePr>
            <a:graphicFrameLocks/>
          </p:cNvGraphicFramePr>
          <p:nvPr>
            <p:extLst>
              <p:ext uri="{D42A27DB-BD31-4B8C-83A1-F6EECF244321}">
                <p14:modId xmlns:p14="http://schemas.microsoft.com/office/powerpoint/2010/main" val="4100379505"/>
              </p:ext>
            </p:extLst>
          </p:nvPr>
        </p:nvGraphicFramePr>
        <p:xfrm>
          <a:off x="712310" y="1605176"/>
          <a:ext cx="10793890" cy="2468952"/>
        </p:xfrm>
        <a:graphic>
          <a:graphicData uri="http://schemas.openxmlformats.org/drawingml/2006/table">
            <a:tbl>
              <a:tblPr/>
              <a:tblGrid>
                <a:gridCol w="4074353">
                  <a:extLst>
                    <a:ext uri="{9D8B030D-6E8A-4147-A177-3AD203B41FA5}">
                      <a16:colId xmlns:a16="http://schemas.microsoft.com/office/drawing/2014/main" val="20000"/>
                    </a:ext>
                  </a:extLst>
                </a:gridCol>
                <a:gridCol w="3359769">
                  <a:extLst>
                    <a:ext uri="{9D8B030D-6E8A-4147-A177-3AD203B41FA5}">
                      <a16:colId xmlns:a16="http://schemas.microsoft.com/office/drawing/2014/main" val="20001"/>
                    </a:ext>
                  </a:extLst>
                </a:gridCol>
                <a:gridCol w="210314">
                  <a:extLst>
                    <a:ext uri="{9D8B030D-6E8A-4147-A177-3AD203B41FA5}">
                      <a16:colId xmlns:a16="http://schemas.microsoft.com/office/drawing/2014/main" val="20002"/>
                    </a:ext>
                  </a:extLst>
                </a:gridCol>
                <a:gridCol w="3149454">
                  <a:extLst>
                    <a:ext uri="{9D8B030D-6E8A-4147-A177-3AD203B41FA5}">
                      <a16:colId xmlns:a16="http://schemas.microsoft.com/office/drawing/2014/main" val="4099883752"/>
                    </a:ext>
                  </a:extLst>
                </a:gridCol>
              </a:tblGrid>
              <a:tr h="3631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OS in ITT Population </a:t>
                      </a:r>
                      <a:br>
                        <a:rPr kumimoji="0" lang="en-GB" sz="1800" b="1" i="0" u="none" strike="noStrike" cap="none" normalizeH="0" baseline="0" dirty="0">
                          <a:ln>
                            <a:noFill/>
                          </a:ln>
                          <a:solidFill>
                            <a:schemeClr val="tx1"/>
                          </a:solidFill>
                          <a:effectLst/>
                          <a:latin typeface="Calibri" panose="020F0502020204030204" pitchFamily="34" charset="0"/>
                        </a:rPr>
                      </a:br>
                      <a:r>
                        <a:rPr kumimoji="0" lang="en-GB" sz="1800" b="1" i="0" u="none" strike="noStrike" cap="none" normalizeH="0" baseline="0" dirty="0">
                          <a:ln>
                            <a:noFill/>
                          </a:ln>
                          <a:solidFill>
                            <a:schemeClr val="tx1"/>
                          </a:solidFill>
                          <a:effectLst/>
                          <a:latin typeface="Calibri" panose="020F0502020204030204" pitchFamily="34" charset="0"/>
                        </a:rPr>
                        <a:t>(First Planned Interim Analysis)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Sacituzumab Govitecan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Physician’s Choice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Physician’s Choice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4572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14.4 (13.0-15.7)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11.2 (10.1-12.7)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11.2 (10.1-12.7)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57208">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Stratified hazard ratio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Stratified log-rank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3">
                  <a:txBody>
                    <a:bodyPr/>
                    <a:lstStyle/>
                    <a:p>
                      <a:pPr algn="ctr">
                        <a:lnSpc>
                          <a:spcPct val="100000"/>
                        </a:lnSpc>
                        <a:spcAft>
                          <a:spcPct val="0"/>
                        </a:spcAft>
                        <a:buClrTx/>
                        <a:buFontTx/>
                        <a:buNone/>
                      </a:pPr>
                      <a:r>
                        <a:rPr lang="en-US" b="0" dirty="0">
                          <a:solidFill>
                            <a:schemeClr val="bg1"/>
                          </a:solidFill>
                          <a:latin typeface="Calibri" panose="020F0502020204030204" pitchFamily="34" charset="0"/>
                        </a:rPr>
                        <a:t>0.79 (0.65-0.96)</a:t>
                      </a:r>
                    </a:p>
                    <a:p>
                      <a:pPr algn="ctr">
                        <a:lnSpc>
                          <a:spcPct val="100000"/>
                        </a:lnSpc>
                        <a:spcAft>
                          <a:spcPct val="0"/>
                        </a:spcAft>
                        <a:buClrTx/>
                        <a:buFontTx/>
                        <a:buNone/>
                      </a:pPr>
                      <a:r>
                        <a:rPr lang="en-US" b="0" dirty="0">
                          <a:solidFill>
                            <a:schemeClr val="bg1"/>
                          </a:solidFill>
                          <a:latin typeface="Calibri" panose="020F0502020204030204" pitchFamily="34" charset="0"/>
                        </a:rPr>
                        <a:t>.020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algn="ctr">
                        <a:lnSpc>
                          <a:spcPct val="100000"/>
                        </a:lnSpc>
                        <a:spcAft>
                          <a:spcPct val="0"/>
                        </a:spcAft>
                        <a:buClrTx/>
                        <a:buFontTx/>
                        <a:buNone/>
                      </a:pPr>
                      <a:endParaRPr lang="en-US" b="0" dirty="0">
                        <a:solidFill>
                          <a:schemeClr val="bg1"/>
                        </a:solidFill>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72997797"/>
                  </a:ext>
                </a:extLst>
              </a:tr>
              <a:tr h="2075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12-mo OS,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 (55-66)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 (41-53)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54819948"/>
                  </a:ext>
                </a:extLst>
              </a:tr>
              <a:tr h="2075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Events,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44507012"/>
                  </a:ext>
                </a:extLst>
              </a:tr>
            </a:tbl>
          </a:graphicData>
        </a:graphic>
      </p:graphicFrame>
      <p:sp>
        <p:nvSpPr>
          <p:cNvPr id="6" name="Text Box 15">
            <a:extLst>
              <a:ext uri="{FF2B5EF4-FFF2-40B4-BE49-F238E27FC236}">
                <a16:creationId xmlns:a16="http://schemas.microsoft.com/office/drawing/2014/main" id="{3E581C68-2589-7828-DBC1-925E58F5DC60}"/>
              </a:ext>
            </a:extLst>
          </p:cNvPr>
          <p:cNvSpPr txBox="1">
            <a:spLocks noChangeArrowheads="1"/>
          </p:cNvSpPr>
          <p:nvPr/>
        </p:nvSpPr>
        <p:spPr bwMode="auto">
          <a:xfrm>
            <a:off x="412751" y="64122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Rugo. ESMO 2022. Abstr LBA76.</a:t>
            </a:r>
            <a:endParaRPr lang="en-US" altLang="en-US" sz="1200" b="0" dirty="0">
              <a:solidFill>
                <a:schemeClr val="bg2"/>
              </a:solidFill>
              <a:latin typeface="Calibri" panose="020F0502020204030204" pitchFamily="34" charset="0"/>
            </a:endParaRPr>
          </a:p>
        </p:txBody>
      </p:sp>
      <p:sp>
        <p:nvSpPr>
          <p:cNvPr id="2" name="Content Placeholder 2">
            <a:extLst>
              <a:ext uri="{FF2B5EF4-FFF2-40B4-BE49-F238E27FC236}">
                <a16:creationId xmlns:a16="http://schemas.microsoft.com/office/drawing/2014/main" id="{14214E29-9AA4-9081-FDE9-4D6E4666438D}"/>
              </a:ext>
            </a:extLst>
          </p:cNvPr>
          <p:cNvSpPr>
            <a:spLocks noGrp="1"/>
          </p:cNvSpPr>
          <p:nvPr>
            <p:ph idx="1"/>
          </p:nvPr>
        </p:nvSpPr>
        <p:spPr>
          <a:xfrm>
            <a:off x="685151" y="4586068"/>
            <a:ext cx="10877529" cy="503157"/>
          </a:xfrm>
        </p:spPr>
        <p:txBody>
          <a:bodyPr/>
          <a:lstStyle/>
          <a:p>
            <a:r>
              <a:rPr lang="en-US" sz="2000" dirty="0"/>
              <a:t>Statistically significant improvement in OS with sacituzumab govitecan vs physician’s choice</a:t>
            </a:r>
          </a:p>
          <a:p>
            <a:pPr lvl="1"/>
            <a:r>
              <a:rPr lang="en-US" sz="1800" dirty="0"/>
              <a:t>21% reduction in risk of death</a:t>
            </a:r>
          </a:p>
          <a:p>
            <a:pPr lvl="1"/>
            <a:r>
              <a:rPr lang="en-US" sz="1800" dirty="0"/>
              <a:t>3.2 mo longer OS for patients who received sacituzumab govitecan vs physician’s choice</a:t>
            </a:r>
          </a:p>
        </p:txBody>
      </p:sp>
      <p:sp>
        <p:nvSpPr>
          <p:cNvPr id="3" name="TextBox 2">
            <a:extLst>
              <a:ext uri="{FF2B5EF4-FFF2-40B4-BE49-F238E27FC236}">
                <a16:creationId xmlns:a16="http://schemas.microsoft.com/office/drawing/2014/main" id="{B250F1B9-0BEA-C778-7DD2-D091D7623022}"/>
              </a:ext>
            </a:extLst>
          </p:cNvPr>
          <p:cNvSpPr txBox="1"/>
          <p:nvPr/>
        </p:nvSpPr>
        <p:spPr bwMode="auto">
          <a:xfrm>
            <a:off x="674000" y="4134034"/>
            <a:ext cx="4243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*Median follow-up 12.5 mo.</a:t>
            </a:r>
          </a:p>
        </p:txBody>
      </p:sp>
    </p:spTree>
    <p:extLst>
      <p:ext uri="{BB962C8B-B14F-4D97-AF65-F5344CB8AC3E}">
        <p14:creationId xmlns:p14="http://schemas.microsoft.com/office/powerpoint/2010/main" val="1521183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9143"/>
            <a:ext cx="10872444" cy="1103313"/>
          </a:xfrm>
        </p:spPr>
        <p:txBody>
          <a:bodyPr/>
          <a:lstStyle/>
          <a:p>
            <a:r>
              <a:rPr lang="en-US" altLang="en-US" dirty="0"/>
              <a:t>TROPiCS-02: OS Subgroup Analysis	</a:t>
            </a:r>
          </a:p>
        </p:txBody>
      </p:sp>
      <p:graphicFrame>
        <p:nvGraphicFramePr>
          <p:cNvPr id="5" name="Group 3">
            <a:extLst>
              <a:ext uri="{FF2B5EF4-FFF2-40B4-BE49-F238E27FC236}">
                <a16:creationId xmlns:a16="http://schemas.microsoft.com/office/drawing/2014/main" id="{B332E623-1938-9C57-9705-2DABC89179A3}"/>
              </a:ext>
            </a:extLst>
          </p:cNvPr>
          <p:cNvGraphicFramePr>
            <a:graphicFrameLocks/>
          </p:cNvGraphicFramePr>
          <p:nvPr>
            <p:extLst>
              <p:ext uri="{D42A27DB-BD31-4B8C-83A1-F6EECF244321}">
                <p14:modId xmlns:p14="http://schemas.microsoft.com/office/powerpoint/2010/main" val="1785264809"/>
              </p:ext>
            </p:extLst>
          </p:nvPr>
        </p:nvGraphicFramePr>
        <p:xfrm>
          <a:off x="712309" y="858941"/>
          <a:ext cx="10793891" cy="5303664"/>
        </p:xfrm>
        <a:graphic>
          <a:graphicData uri="http://schemas.openxmlformats.org/drawingml/2006/table">
            <a:tbl>
              <a:tblPr/>
              <a:tblGrid>
                <a:gridCol w="2999812">
                  <a:extLst>
                    <a:ext uri="{9D8B030D-6E8A-4147-A177-3AD203B41FA5}">
                      <a16:colId xmlns:a16="http://schemas.microsoft.com/office/drawing/2014/main" val="20000"/>
                    </a:ext>
                  </a:extLst>
                </a:gridCol>
                <a:gridCol w="2891134">
                  <a:extLst>
                    <a:ext uri="{9D8B030D-6E8A-4147-A177-3AD203B41FA5}">
                      <a16:colId xmlns:a16="http://schemas.microsoft.com/office/drawing/2014/main" val="20001"/>
                    </a:ext>
                  </a:extLst>
                </a:gridCol>
                <a:gridCol w="2301400">
                  <a:extLst>
                    <a:ext uri="{9D8B030D-6E8A-4147-A177-3AD203B41FA5}">
                      <a16:colId xmlns:a16="http://schemas.microsoft.com/office/drawing/2014/main" val="20002"/>
                    </a:ext>
                  </a:extLst>
                </a:gridCol>
                <a:gridCol w="1754818">
                  <a:extLst>
                    <a:ext uri="{9D8B030D-6E8A-4147-A177-3AD203B41FA5}">
                      <a16:colId xmlns:a16="http://schemas.microsoft.com/office/drawing/2014/main" val="1629903601"/>
                    </a:ext>
                  </a:extLst>
                </a:gridCol>
                <a:gridCol w="846727">
                  <a:extLst>
                    <a:ext uri="{9D8B030D-6E8A-4147-A177-3AD203B41FA5}">
                      <a16:colId xmlns:a16="http://schemas.microsoft.com/office/drawing/2014/main" val="1572764460"/>
                    </a:ext>
                  </a:extLst>
                </a:gridCol>
              </a:tblGrid>
              <a:tr h="2540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Median OS,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Hazard Ratio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1" i="1" u="none" strike="noStrike" cap="none" normalizeH="0" baseline="0" dirty="0">
                          <a:ln>
                            <a:noFill/>
                          </a:ln>
                          <a:solidFill>
                            <a:schemeClr val="tx1"/>
                          </a:solidFill>
                          <a:effectLst/>
                          <a:latin typeface="Calibri" panose="020F0502020204030204" pitchFamily="34" charset="0"/>
                        </a:rPr>
                      </a:br>
                      <a:r>
                        <a:rPr kumimoji="0" lang="en-US" sz="1400" b="1" i="1" u="none" strike="noStrike" cap="none" normalizeH="0" baseline="0" dirty="0">
                          <a:ln>
                            <a:noFill/>
                          </a:ln>
                          <a:solidFill>
                            <a:schemeClr val="tx1"/>
                          </a:solidFill>
                          <a:effectLst/>
                          <a:latin typeface="Calibri" panose="020F0502020204030204" pitchFamily="34" charset="0"/>
                        </a:rPr>
                        <a:t>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847139032"/>
                  </a:ext>
                </a:extLst>
              </a:tr>
              <a:tr h="2540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Subgroup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Sacituzumab Govitecan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Physician’s Choice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endParaRPr lang="en-US"/>
                    </a:p>
                  </a:txBody>
                  <a:tcPr/>
                </a:tc>
                <a:extLst>
                  <a:ext uri="{0D108BD9-81ED-4DB2-BD59-A6C34878D82A}">
                    <a16:rowId xmlns:a16="http://schemas.microsoft.com/office/drawing/2014/main" val="10001"/>
                  </a:ext>
                </a:extLst>
              </a:tr>
              <a:tr h="2540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Overall (N = 543)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14.4 (13.0-15.7)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11.2 (10.1-12.7)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0.80 (0.66-0.98)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6096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Visceral metastasis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 (n = 517)</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(n =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14.6 (13.1-16.1)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12.8 (6.4-18.1)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10.8 (10.0-12.3)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22.4 (14.9-NE)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0.76 (0.62-0.93)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2.63 (0.95-7.29)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54819948"/>
                  </a:ext>
                </a:extLst>
              </a:tr>
              <a:tr h="6096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ET for MBC ≥6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 (n = 469)</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(n = 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15.0 (13.2-17.0)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11.1 (6.4-15.4)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11.7 (10.4-13.5)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8.0 (4.9-12.4)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0.79 (0.64-0.98)</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0.88 (0.52-1.47)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.030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44507012"/>
                  </a:ext>
                </a:extLst>
              </a:tr>
              <a:tr h="6096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prior lines of CT for MBC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(n = 233)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(n = 310)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15.5 (13.1-18.7)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13.6 (11.9-15.4)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12.5 (10.4-15.3)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10.3 (8.6-12.3)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0.85 (0.62-1.16)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0.75 (0.58-0.98)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50264426"/>
                  </a:ext>
                </a:extLst>
              </a:tr>
              <a:tr h="6096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&lt;65 yr (n = 403)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yr (n = 140)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14.1 (12.7-16.4)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14.9 (12.0-17.5)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11.5 (10.3-13.3)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10.1 (7.6-14.2)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0.81 (0.64-1.02)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0.80 (0.54-1.19)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.068</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02541129"/>
                  </a:ext>
                </a:extLst>
              </a:tr>
              <a:tr h="6096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(n = 241)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(n = 302)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17.6 (14.2-20.6)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13.2 (11.3-15.2)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13.5 (10.4-18.2)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10.4 (8.8-11.8)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0.77 (0.56-1.05)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0.80 (0.61-1.03)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.098</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0479238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CDK4/6 inhibitor duration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mo (n = 327)</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&gt;12 mo (n = 208)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15.2 (13.1-16.9)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13.9 (11.8-17.6)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10.5 (9.5-12.4)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12.6 (10.1-16.8)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0.68 (0.53-0.88)</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0.98 (0.71-1.37)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0501421"/>
                  </a:ext>
                </a:extLst>
              </a:tr>
            </a:tbl>
          </a:graphicData>
        </a:graphic>
      </p:graphicFrame>
      <p:sp>
        <p:nvSpPr>
          <p:cNvPr id="6" name="Text Box 15">
            <a:extLst>
              <a:ext uri="{FF2B5EF4-FFF2-40B4-BE49-F238E27FC236}">
                <a16:creationId xmlns:a16="http://schemas.microsoft.com/office/drawing/2014/main" id="{3E581C68-2589-7828-DBC1-925E58F5DC60}"/>
              </a:ext>
            </a:extLst>
          </p:cNvPr>
          <p:cNvSpPr txBox="1">
            <a:spLocks noChangeArrowheads="1"/>
          </p:cNvSpPr>
          <p:nvPr/>
        </p:nvSpPr>
        <p:spPr bwMode="auto">
          <a:xfrm>
            <a:off x="412751" y="64122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Rugo. ESMO 2022. Abstr LBA76.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769253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TROPiCS-02: Response</a:t>
            </a:r>
          </a:p>
        </p:txBody>
      </p:sp>
      <p:graphicFrame>
        <p:nvGraphicFramePr>
          <p:cNvPr id="5" name="Group 3">
            <a:extLst>
              <a:ext uri="{FF2B5EF4-FFF2-40B4-BE49-F238E27FC236}">
                <a16:creationId xmlns:a16="http://schemas.microsoft.com/office/drawing/2014/main" id="{B332E623-1938-9C57-9705-2DABC89179A3}"/>
              </a:ext>
            </a:extLst>
          </p:cNvPr>
          <p:cNvGraphicFramePr>
            <a:graphicFrameLocks/>
          </p:cNvGraphicFramePr>
          <p:nvPr>
            <p:extLst>
              <p:ext uri="{D42A27DB-BD31-4B8C-83A1-F6EECF244321}">
                <p14:modId xmlns:p14="http://schemas.microsoft.com/office/powerpoint/2010/main" val="391666643"/>
              </p:ext>
            </p:extLst>
          </p:nvPr>
        </p:nvGraphicFramePr>
        <p:xfrm>
          <a:off x="720724" y="1601936"/>
          <a:ext cx="10785474" cy="4480672"/>
        </p:xfrm>
        <a:graphic>
          <a:graphicData uri="http://schemas.openxmlformats.org/drawingml/2006/table">
            <a:tbl>
              <a:tblPr/>
              <a:tblGrid>
                <a:gridCol w="3207470">
                  <a:extLst>
                    <a:ext uri="{9D8B030D-6E8A-4147-A177-3AD203B41FA5}">
                      <a16:colId xmlns:a16="http://schemas.microsoft.com/office/drawing/2014/main" val="20000"/>
                    </a:ext>
                  </a:extLst>
                </a:gridCol>
                <a:gridCol w="3789002">
                  <a:extLst>
                    <a:ext uri="{9D8B030D-6E8A-4147-A177-3AD203B41FA5}">
                      <a16:colId xmlns:a16="http://schemas.microsoft.com/office/drawing/2014/main" val="20001"/>
                    </a:ext>
                  </a:extLst>
                </a:gridCol>
                <a:gridCol w="3789002">
                  <a:extLst>
                    <a:ext uri="{9D8B030D-6E8A-4147-A177-3AD203B41FA5}">
                      <a16:colId xmlns:a16="http://schemas.microsoft.com/office/drawing/2014/main" val="20002"/>
                    </a:ext>
                  </a:extLst>
                </a:gridCol>
              </a:tblGrid>
              <a:tr h="4469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BICR Analysis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Sacituzumab Govitecan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Physician’s Choice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554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57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55422">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b="0" dirty="0">
                          <a:solidFill>
                            <a:schemeClr val="bg1"/>
                          </a:solidFill>
                          <a:latin typeface="Calibri" panose="020F0502020204030204" pitchFamily="34" charset="0"/>
                        </a:rPr>
                        <a:t>1.63 (1.03-2.56); </a:t>
                      </a:r>
                      <a:r>
                        <a:rPr lang="en-US" b="0" i="1" dirty="0">
                          <a:solidFill>
                            <a:schemeClr val="bg1"/>
                          </a:solidFill>
                          <a:latin typeface="Calibri" panose="020F0502020204030204" pitchFamily="34" charset="0"/>
                        </a:rPr>
                        <a:t>P </a:t>
                      </a:r>
                      <a:r>
                        <a:rPr lang="en-US" b="0" i="0" dirty="0">
                          <a:solidFill>
                            <a:schemeClr val="bg1"/>
                          </a:solidFill>
                          <a:latin typeface="Calibri" panose="020F0502020204030204" pitchFamily="34" charset="0"/>
                        </a:rPr>
                        <a:t>=</a:t>
                      </a:r>
                      <a:r>
                        <a:rPr lang="en-US" b="0" i="1" dirty="0">
                          <a:solidFill>
                            <a:schemeClr val="bg1"/>
                          </a:solidFill>
                          <a:latin typeface="Calibri" panose="020F0502020204030204" pitchFamily="34" charset="0"/>
                        </a:rPr>
                        <a:t> </a:t>
                      </a:r>
                      <a:r>
                        <a:rPr lang="en-US" b="0" dirty="0">
                          <a:solidFill>
                            <a:schemeClr val="bg1"/>
                          </a:solidFill>
                          <a:latin typeface="Calibri" panose="020F0502020204030204" pitchFamily="34" charset="0"/>
                        </a:rPr>
                        <a:t>.035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71480083"/>
                  </a:ext>
                </a:extLst>
              </a:tr>
              <a:tr h="14047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Best overall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p>
                      <a:pPr marL="630555"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 </a:t>
                      </a:r>
                      <a:r>
                        <a:rPr lang="en-GB" altLang="en-US" sz="1800" b="0" dirty="0">
                          <a:solidFill>
                            <a:schemeClr val="bg1"/>
                          </a:solidFill>
                          <a:latin typeface="Calibri" panose="020F0502020204030204" pitchFamily="34" charset="0"/>
                        </a:rPr>
                        <a:t>≥6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GB" sz="1800" b="0" i="0" u="none" strike="noStrike" cap="none" normalizeH="0" baseline="0" dirty="0">
                          <a:ln>
                            <a:noFill/>
                          </a:ln>
                          <a:solidFill>
                            <a:schemeClr val="bg1"/>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GB" sz="1800" b="0" i="0" u="none" strike="noStrike" cap="none" normalizeH="0" baseline="0" dirty="0">
                          <a:ln>
                            <a:noFill/>
                          </a:ln>
                          <a:solidFill>
                            <a:schemeClr val="bg1"/>
                          </a:solidFill>
                          <a:effectLst/>
                          <a:latin typeface="Calibri" panose="020F0502020204030204" pitchFamily="34" charset="0"/>
                        </a:rPr>
                        <a:t>NE</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142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35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106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76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51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4507012"/>
                  </a:ext>
                </a:extLst>
              </a:tr>
              <a:tr h="2665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CBR,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92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7051544"/>
                  </a:ext>
                </a:extLst>
              </a:tr>
              <a:tr h="266558">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b="0" dirty="0">
                          <a:solidFill>
                            <a:schemeClr val="bg1"/>
                          </a:solidFill>
                          <a:latin typeface="Calibri" panose="020F0502020204030204" pitchFamily="34" charset="0"/>
                        </a:rPr>
                        <a:t>1.80 (1.23-2.63); </a:t>
                      </a:r>
                      <a:r>
                        <a:rPr lang="en-US" b="0" i="1" dirty="0">
                          <a:solidFill>
                            <a:schemeClr val="bg1"/>
                          </a:solidFill>
                          <a:latin typeface="Calibri" panose="020F0502020204030204" pitchFamily="34" charset="0"/>
                        </a:rPr>
                        <a:t>P </a:t>
                      </a:r>
                      <a:r>
                        <a:rPr lang="en-US" b="0" i="0" dirty="0">
                          <a:solidFill>
                            <a:schemeClr val="bg1"/>
                          </a:solidFill>
                          <a:latin typeface="Calibri" panose="020F0502020204030204" pitchFamily="34" charset="0"/>
                        </a:rPr>
                        <a:t>=</a:t>
                      </a:r>
                      <a:r>
                        <a:rPr lang="en-US" b="0" i="1" dirty="0">
                          <a:solidFill>
                            <a:schemeClr val="bg1"/>
                          </a:solidFill>
                          <a:latin typeface="Calibri" panose="020F0502020204030204" pitchFamily="34" charset="0"/>
                        </a:rPr>
                        <a:t> </a:t>
                      </a:r>
                      <a:r>
                        <a:rPr lang="en-US" b="0" dirty="0">
                          <a:solidFill>
                            <a:schemeClr val="bg1"/>
                          </a:solidFill>
                          <a:latin typeface="Calibri" panose="020F0502020204030204" pitchFamily="34" charset="0"/>
                        </a:rPr>
                        <a:t>.003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53672084"/>
                  </a:ext>
                </a:extLst>
              </a:tr>
              <a:tr h="2554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8.1 (6.7-9.1)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 (3.8-7.9)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51289499"/>
                  </a:ext>
                </a:extLst>
              </a:tr>
            </a:tbl>
          </a:graphicData>
        </a:graphic>
      </p:graphicFrame>
      <p:sp>
        <p:nvSpPr>
          <p:cNvPr id="2" name="Text Box 15">
            <a:extLst>
              <a:ext uri="{FF2B5EF4-FFF2-40B4-BE49-F238E27FC236}">
                <a16:creationId xmlns:a16="http://schemas.microsoft.com/office/drawing/2014/main" id="{188B1CBD-FD0A-CF73-F8FA-CE3721C286B2}"/>
              </a:ext>
            </a:extLst>
          </p:cNvPr>
          <p:cNvSpPr txBox="1">
            <a:spLocks noChangeArrowheads="1"/>
          </p:cNvSpPr>
          <p:nvPr/>
        </p:nvSpPr>
        <p:spPr bwMode="auto">
          <a:xfrm>
            <a:off x="412751" y="64122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Rugo. ESMO 2022. Abstr LBA76.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200018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TROPiCS-02: EORTC QLQ-C30 </a:t>
            </a:r>
            <a:br>
              <a:rPr lang="en-US" altLang="en-US" dirty="0"/>
            </a:br>
            <a:r>
              <a:rPr lang="en-US" altLang="en-US" dirty="0"/>
              <a:t>Time to Deterioration Endpoints</a:t>
            </a:r>
          </a:p>
        </p:txBody>
      </p:sp>
      <p:graphicFrame>
        <p:nvGraphicFramePr>
          <p:cNvPr id="5" name="Group 3">
            <a:extLst>
              <a:ext uri="{FF2B5EF4-FFF2-40B4-BE49-F238E27FC236}">
                <a16:creationId xmlns:a16="http://schemas.microsoft.com/office/drawing/2014/main" id="{B332E623-1938-9C57-9705-2DABC89179A3}"/>
              </a:ext>
            </a:extLst>
          </p:cNvPr>
          <p:cNvGraphicFramePr>
            <a:graphicFrameLocks/>
          </p:cNvGraphicFramePr>
          <p:nvPr>
            <p:extLst>
              <p:ext uri="{D42A27DB-BD31-4B8C-83A1-F6EECF244321}">
                <p14:modId xmlns:p14="http://schemas.microsoft.com/office/powerpoint/2010/main" val="3194464997"/>
              </p:ext>
            </p:extLst>
          </p:nvPr>
        </p:nvGraphicFramePr>
        <p:xfrm>
          <a:off x="522289" y="1600200"/>
          <a:ext cx="11236324" cy="2492950"/>
        </p:xfrm>
        <a:graphic>
          <a:graphicData uri="http://schemas.openxmlformats.org/drawingml/2006/table">
            <a:tbl>
              <a:tblPr/>
              <a:tblGrid>
                <a:gridCol w="1777949">
                  <a:extLst>
                    <a:ext uri="{9D8B030D-6E8A-4147-A177-3AD203B41FA5}">
                      <a16:colId xmlns:a16="http://schemas.microsoft.com/office/drawing/2014/main" val="20000"/>
                    </a:ext>
                  </a:extLst>
                </a:gridCol>
                <a:gridCol w="2931724">
                  <a:extLst>
                    <a:ext uri="{9D8B030D-6E8A-4147-A177-3AD203B41FA5}">
                      <a16:colId xmlns:a16="http://schemas.microsoft.com/office/drawing/2014/main" val="1205584802"/>
                    </a:ext>
                  </a:extLst>
                </a:gridCol>
                <a:gridCol w="1870999">
                  <a:extLst>
                    <a:ext uri="{9D8B030D-6E8A-4147-A177-3AD203B41FA5}">
                      <a16:colId xmlns:a16="http://schemas.microsoft.com/office/drawing/2014/main" val="2505243247"/>
                    </a:ext>
                  </a:extLst>
                </a:gridCol>
                <a:gridCol w="1797586">
                  <a:extLst>
                    <a:ext uri="{9D8B030D-6E8A-4147-A177-3AD203B41FA5}">
                      <a16:colId xmlns:a16="http://schemas.microsoft.com/office/drawing/2014/main" val="20001"/>
                    </a:ext>
                  </a:extLst>
                </a:gridCol>
                <a:gridCol w="1621597">
                  <a:extLst>
                    <a:ext uri="{9D8B030D-6E8A-4147-A177-3AD203B41FA5}">
                      <a16:colId xmlns:a16="http://schemas.microsoft.com/office/drawing/2014/main" val="20002"/>
                    </a:ext>
                  </a:extLst>
                </a:gridCol>
                <a:gridCol w="1236469">
                  <a:extLst>
                    <a:ext uri="{9D8B030D-6E8A-4147-A177-3AD203B41FA5}">
                      <a16:colId xmlns:a16="http://schemas.microsoft.com/office/drawing/2014/main" val="1629903601"/>
                    </a:ext>
                  </a:extLst>
                </a:gridCol>
              </a:tblGrid>
              <a:tr h="1764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TTD Endpoint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Sacituzumab Govitecan</a:t>
                      </a:r>
                      <a:r>
                        <a:rPr kumimoji="0" lang="en-GB" sz="1600" b="1" i="0" u="none" strike="noStrike" cap="none" normalizeH="0" baseline="0" dirty="0">
                          <a:ln>
                            <a:noFill/>
                          </a:ln>
                          <a:solidFill>
                            <a:schemeClr val="tx1"/>
                          </a:solidFill>
                          <a:effectLst/>
                          <a:latin typeface="Calibri" panose="020F0502020204030204" pitchFamily="34" charset="0"/>
                        </a:rPr>
                        <a:t>/ Physician’s Choice Patients, n/n</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Sacituzumab Govitecan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Median TTD, Mo (95% CI)</a:t>
                      </a: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Physician’s Choice </a:t>
                      </a:r>
                      <a:br>
                        <a:rPr kumimoji="0" lang="en-GB" sz="1600" b="1" i="0" u="none" strike="noStrike" cap="none" normalizeH="0" baseline="0" dirty="0">
                          <a:ln>
                            <a:noFill/>
                          </a:ln>
                          <a:solidFill>
                            <a:schemeClr val="tx1"/>
                          </a:solidFill>
                          <a:effectLst/>
                          <a:latin typeface="Calibri" panose="020F0502020204030204" pitchFamily="34" charset="0"/>
                        </a:rPr>
                      </a:br>
                      <a:r>
                        <a:rPr kumimoji="0" lang="en-GB" sz="1600" b="1" i="0" u="none" strike="noStrike" cap="none" normalizeH="0" baseline="0" dirty="0">
                          <a:ln>
                            <a:noFill/>
                          </a:ln>
                          <a:solidFill>
                            <a:schemeClr val="tx1"/>
                          </a:solidFill>
                          <a:effectLst/>
                          <a:latin typeface="Calibri" panose="020F0502020204030204" pitchFamily="34" charset="0"/>
                        </a:rPr>
                        <a:t>Median </a:t>
                      </a:r>
                      <a:r>
                        <a:rPr kumimoji="0" lang="en-US" sz="1600" b="1" i="0" u="none" strike="noStrike" cap="none" normalizeH="0" baseline="0" dirty="0">
                          <a:ln>
                            <a:noFill/>
                          </a:ln>
                          <a:solidFill>
                            <a:schemeClr val="tx1"/>
                          </a:solidFill>
                          <a:effectLst/>
                          <a:latin typeface="Calibri" panose="020F0502020204030204" pitchFamily="34" charset="0"/>
                        </a:rPr>
                        <a:t>TTD, Mo (95% CI)</a:t>
                      </a: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Stratified Hazard Ratio</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Stratified Log-Rank </a:t>
                      </a:r>
                      <a:r>
                        <a:rPr kumimoji="0" lang="en-US" sz="1600" b="1" i="1" u="none" strike="noStrike" cap="none" normalizeH="0" baseline="0" dirty="0">
                          <a:ln>
                            <a:noFill/>
                          </a:ln>
                          <a:solidFill>
                            <a:schemeClr val="tx1"/>
                          </a:solidFill>
                          <a:effectLst/>
                          <a:latin typeface="Calibri" panose="020F0502020204030204" pitchFamily="34" charset="0"/>
                        </a:rPr>
                        <a:t>P </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764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Global Health Status/QoL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234/207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(3.1-5.7)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(2.2-3.9)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0.75 (0.61-0.92)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234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234/205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(1.6-2.8)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(1.1-1.9)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0.73 (0.60-0.89)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54819948"/>
                  </a:ext>
                </a:extLst>
              </a:tr>
              <a:tr h="4234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229/202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(2.8-5.0)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(2.8-5.0)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0.92 (0.75-1.13)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44507012"/>
                  </a:ext>
                </a:extLst>
              </a:tr>
            </a:tbl>
          </a:graphicData>
        </a:graphic>
      </p:graphicFrame>
      <p:sp>
        <p:nvSpPr>
          <p:cNvPr id="6" name="Text Box 15">
            <a:extLst>
              <a:ext uri="{FF2B5EF4-FFF2-40B4-BE49-F238E27FC236}">
                <a16:creationId xmlns:a16="http://schemas.microsoft.com/office/drawing/2014/main" id="{3E581C68-2589-7828-DBC1-925E58F5DC60}"/>
              </a:ext>
            </a:extLst>
          </p:cNvPr>
          <p:cNvSpPr txBox="1">
            <a:spLocks noChangeArrowheads="1"/>
          </p:cNvSpPr>
          <p:nvPr/>
        </p:nvSpPr>
        <p:spPr bwMode="auto">
          <a:xfrm>
            <a:off x="412751" y="64122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Rugo. ESMO 2022. Abstr LBA76.</a:t>
            </a:r>
            <a:endParaRPr lang="en-US" altLang="en-US" sz="1200" b="0" dirty="0">
              <a:solidFill>
                <a:schemeClr val="bg2"/>
              </a:solidFill>
              <a:latin typeface="Calibri" panose="020F0502020204030204" pitchFamily="34" charset="0"/>
            </a:endParaRPr>
          </a:p>
        </p:txBody>
      </p:sp>
      <p:sp>
        <p:nvSpPr>
          <p:cNvPr id="2" name="Content Placeholder 2">
            <a:extLst>
              <a:ext uri="{FF2B5EF4-FFF2-40B4-BE49-F238E27FC236}">
                <a16:creationId xmlns:a16="http://schemas.microsoft.com/office/drawing/2014/main" id="{75DE3C29-8D7F-41F0-9F71-D91A6423B9BF}"/>
              </a:ext>
            </a:extLst>
          </p:cNvPr>
          <p:cNvSpPr>
            <a:spLocks noGrp="1"/>
          </p:cNvSpPr>
          <p:nvPr>
            <p:ph idx="1"/>
          </p:nvPr>
        </p:nvSpPr>
        <p:spPr>
          <a:xfrm>
            <a:off x="616997" y="4329695"/>
            <a:ext cx="10877529" cy="750484"/>
          </a:xfrm>
        </p:spPr>
        <p:txBody>
          <a:bodyPr/>
          <a:lstStyle/>
          <a:p>
            <a:r>
              <a:rPr lang="en-US" sz="2000" dirty="0"/>
              <a:t>EORTC QLQ-C30 assessed in all patients in ITT population who had evaluable assessment of health-related QoL at baseline and ≥1 evaluable assessment of postbaseline visits</a:t>
            </a:r>
            <a:endParaRPr lang="en-US" sz="1800" dirty="0"/>
          </a:p>
        </p:txBody>
      </p:sp>
    </p:spTree>
    <p:extLst>
      <p:ext uri="{BB962C8B-B14F-4D97-AF65-F5344CB8AC3E}">
        <p14:creationId xmlns:p14="http://schemas.microsoft.com/office/powerpoint/2010/main" val="39747586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TROPiCS-02: Safety Summary</a:t>
            </a:r>
          </a:p>
        </p:txBody>
      </p:sp>
      <p:graphicFrame>
        <p:nvGraphicFramePr>
          <p:cNvPr id="5" name="Group 3">
            <a:extLst>
              <a:ext uri="{FF2B5EF4-FFF2-40B4-BE49-F238E27FC236}">
                <a16:creationId xmlns:a16="http://schemas.microsoft.com/office/drawing/2014/main" id="{B332E623-1938-9C57-9705-2DABC89179A3}"/>
              </a:ext>
            </a:extLst>
          </p:cNvPr>
          <p:cNvGraphicFramePr>
            <a:graphicFrameLocks/>
          </p:cNvGraphicFramePr>
          <p:nvPr>
            <p:extLst>
              <p:ext uri="{D42A27DB-BD31-4B8C-83A1-F6EECF244321}">
                <p14:modId xmlns:p14="http://schemas.microsoft.com/office/powerpoint/2010/main" val="4235150261"/>
              </p:ext>
            </p:extLst>
          </p:nvPr>
        </p:nvGraphicFramePr>
        <p:xfrm>
          <a:off x="720724" y="1615918"/>
          <a:ext cx="10785474" cy="3109072"/>
        </p:xfrm>
        <a:graphic>
          <a:graphicData uri="http://schemas.openxmlformats.org/drawingml/2006/table">
            <a:tbl>
              <a:tblPr/>
              <a:tblGrid>
                <a:gridCol w="4071176">
                  <a:extLst>
                    <a:ext uri="{9D8B030D-6E8A-4147-A177-3AD203B41FA5}">
                      <a16:colId xmlns:a16="http://schemas.microsoft.com/office/drawing/2014/main" val="20000"/>
                    </a:ext>
                  </a:extLst>
                </a:gridCol>
                <a:gridCol w="3357149">
                  <a:extLst>
                    <a:ext uri="{9D8B030D-6E8A-4147-A177-3AD203B41FA5}">
                      <a16:colId xmlns:a16="http://schemas.microsoft.com/office/drawing/2014/main" val="20001"/>
                    </a:ext>
                  </a:extLst>
                </a:gridCol>
                <a:gridCol w="3357149">
                  <a:extLst>
                    <a:ext uri="{9D8B030D-6E8A-4147-A177-3AD203B41FA5}">
                      <a16:colId xmlns:a16="http://schemas.microsoft.com/office/drawing/2014/main" val="20002"/>
                    </a:ext>
                  </a:extLst>
                </a:gridCol>
              </a:tblGrid>
              <a:tr h="5797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Safety 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Sacituzumab Govitecan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Physician’s Choice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313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a:t>
                      </a:r>
                      <a:r>
                        <a:rPr lang="en-GB" altLang="en-US" sz="1800" b="0" dirty="0">
                          <a:solidFill>
                            <a:schemeClr val="bg1"/>
                          </a:solidFill>
                          <a:latin typeface="Calibri" panose="020F0502020204030204" pitchFamily="34" charset="0"/>
                        </a:rPr>
                        <a:t>≥3 TEAE</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198 (74)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150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313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TEAEs leading to d/c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4507012"/>
                  </a:ext>
                </a:extLst>
              </a:tr>
              <a:tr h="33131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TEAEs leading to dose delay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178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109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7051544"/>
                  </a:ext>
                </a:extLst>
              </a:tr>
              <a:tr h="33131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TEAEs leading to dose reductions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90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82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51289499"/>
                  </a:ext>
                </a:extLst>
              </a:tr>
              <a:tr h="33131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TE SAEs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9368926"/>
                  </a:ext>
                </a:extLst>
              </a:tr>
              <a:tr h="5797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TEAEs leading to 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Treatment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03207459"/>
                  </a:ext>
                </a:extLst>
              </a:tr>
            </a:tbl>
          </a:graphicData>
        </a:graphic>
      </p:graphicFrame>
      <p:sp>
        <p:nvSpPr>
          <p:cNvPr id="2" name="TextBox 1">
            <a:extLst>
              <a:ext uri="{FF2B5EF4-FFF2-40B4-BE49-F238E27FC236}">
                <a16:creationId xmlns:a16="http://schemas.microsoft.com/office/drawing/2014/main" id="{02C70E85-BE19-F3E5-8091-037334ABE53D}"/>
              </a:ext>
            </a:extLst>
          </p:cNvPr>
          <p:cNvSpPr txBox="1"/>
          <p:nvPr/>
        </p:nvSpPr>
        <p:spPr bwMode="auto">
          <a:xfrm flipH="1">
            <a:off x="720724" y="4755768"/>
            <a:ext cx="105193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*Of 6 TEAEs leading to death, only 1 considered treatment related: septic shock due to neutropenic colitis. Others were COVID-19 pneumonia, pulmonary embolism, pneumonia, nervous system disorder, and arrythmia. No patterns identified among TEAEs leading to death.</a:t>
            </a:r>
          </a:p>
        </p:txBody>
      </p:sp>
      <p:sp>
        <p:nvSpPr>
          <p:cNvPr id="3" name="Text Box 15">
            <a:extLst>
              <a:ext uri="{FF2B5EF4-FFF2-40B4-BE49-F238E27FC236}">
                <a16:creationId xmlns:a16="http://schemas.microsoft.com/office/drawing/2014/main" id="{7F7A8B97-E4B3-C5D8-3F03-BF144C1C8BD9}"/>
              </a:ext>
            </a:extLst>
          </p:cNvPr>
          <p:cNvSpPr txBox="1">
            <a:spLocks noChangeArrowheads="1"/>
          </p:cNvSpPr>
          <p:nvPr/>
        </p:nvSpPr>
        <p:spPr bwMode="auto">
          <a:xfrm>
            <a:off x="412751" y="64122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Rugo. ESMO 2022. Abstr LBA76.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429928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TROPiCS-02: Retrospective Analysis of </a:t>
            </a:r>
            <a:br>
              <a:rPr lang="en-US" altLang="en-US" dirty="0"/>
            </a:br>
            <a:r>
              <a:rPr lang="en-US" altLang="en-US" dirty="0"/>
              <a:t>PFS by HER2 Status</a:t>
            </a:r>
          </a:p>
        </p:txBody>
      </p:sp>
      <p:graphicFrame>
        <p:nvGraphicFramePr>
          <p:cNvPr id="5" name="Group 3">
            <a:extLst>
              <a:ext uri="{FF2B5EF4-FFF2-40B4-BE49-F238E27FC236}">
                <a16:creationId xmlns:a16="http://schemas.microsoft.com/office/drawing/2014/main" id="{B332E623-1938-9C57-9705-2DABC89179A3}"/>
              </a:ext>
            </a:extLst>
          </p:cNvPr>
          <p:cNvGraphicFramePr>
            <a:graphicFrameLocks/>
          </p:cNvGraphicFramePr>
          <p:nvPr>
            <p:extLst>
              <p:ext uri="{D42A27DB-BD31-4B8C-83A1-F6EECF244321}">
                <p14:modId xmlns:p14="http://schemas.microsoft.com/office/powerpoint/2010/main" val="56141975"/>
              </p:ext>
            </p:extLst>
          </p:nvPr>
        </p:nvGraphicFramePr>
        <p:xfrm>
          <a:off x="522288" y="1601854"/>
          <a:ext cx="11236325" cy="2286064"/>
        </p:xfrm>
        <a:graphic>
          <a:graphicData uri="http://schemas.openxmlformats.org/drawingml/2006/table">
            <a:tbl>
              <a:tblPr/>
              <a:tblGrid>
                <a:gridCol w="2637371">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997588">
                  <a:extLst>
                    <a:ext uri="{9D8B030D-6E8A-4147-A177-3AD203B41FA5}">
                      <a16:colId xmlns:a16="http://schemas.microsoft.com/office/drawing/2014/main" val="20002"/>
                    </a:ext>
                  </a:extLst>
                </a:gridCol>
                <a:gridCol w="2272939">
                  <a:extLst>
                    <a:ext uri="{9D8B030D-6E8A-4147-A177-3AD203B41FA5}">
                      <a16:colId xmlns:a16="http://schemas.microsoft.com/office/drawing/2014/main" val="836955108"/>
                    </a:ext>
                  </a:extLst>
                </a:gridCol>
                <a:gridCol w="2499627">
                  <a:extLst>
                    <a:ext uri="{9D8B030D-6E8A-4147-A177-3AD203B41FA5}">
                      <a16:colId xmlns:a16="http://schemas.microsoft.com/office/drawing/2014/main" val="1486359657"/>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HER2 Low*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HER2 IHC0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075141560"/>
                  </a:ext>
                </a:extLst>
              </a:tr>
              <a:tr h="2209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BICR Analysis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Sacituzumab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Govitecan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Physician’s Choice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 (n = 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Sacituzumab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Govitecan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dirty="0">
                          <a:ln>
                            <a:noFill/>
                          </a:ln>
                          <a:solidFill>
                            <a:schemeClr val="tx1"/>
                          </a:solidFill>
                          <a:effectLst/>
                          <a:latin typeface="Calibri" panose="020F0502020204030204" pitchFamily="34" charset="0"/>
                        </a:rPr>
                        <a:t>(n = 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Physician’s Choice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mo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5463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Hazard ratio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0.58 (0.42-0.79)</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0.72 (0.51-1.00)</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71900380"/>
                  </a:ext>
                </a:extLst>
              </a:tr>
            </a:tbl>
          </a:graphicData>
        </a:graphic>
      </p:graphicFrame>
      <p:sp>
        <p:nvSpPr>
          <p:cNvPr id="8" name="Text Box 15">
            <a:extLst>
              <a:ext uri="{FF2B5EF4-FFF2-40B4-BE49-F238E27FC236}">
                <a16:creationId xmlns:a16="http://schemas.microsoft.com/office/drawing/2014/main" id="{7026D053-2BB3-8808-8C17-EFB64B4C968C}"/>
              </a:ext>
            </a:extLst>
          </p:cNvPr>
          <p:cNvSpPr txBox="1">
            <a:spLocks noChangeArrowheads="1"/>
          </p:cNvSpPr>
          <p:nvPr/>
        </p:nvSpPr>
        <p:spPr bwMode="auto">
          <a:xfrm>
            <a:off x="412751" y="64122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Marmé. ESMO 2022. Abstr 214MO.</a:t>
            </a:r>
            <a:endParaRPr lang="en-US" altLang="en-US" sz="1200" b="0" dirty="0">
              <a:solidFill>
                <a:schemeClr val="bg2"/>
              </a:solidFill>
              <a:latin typeface="Calibri" panose="020F0502020204030204" pitchFamily="34" charset="0"/>
            </a:endParaRPr>
          </a:p>
        </p:txBody>
      </p:sp>
      <p:sp>
        <p:nvSpPr>
          <p:cNvPr id="2" name="Content Placeholder 2">
            <a:extLst>
              <a:ext uri="{FF2B5EF4-FFF2-40B4-BE49-F238E27FC236}">
                <a16:creationId xmlns:a16="http://schemas.microsoft.com/office/drawing/2014/main" id="{A3D501B7-7FAB-A557-794C-908B8F1DE2A5}"/>
              </a:ext>
            </a:extLst>
          </p:cNvPr>
          <p:cNvSpPr>
            <a:spLocks noGrp="1"/>
          </p:cNvSpPr>
          <p:nvPr>
            <p:ph idx="1"/>
          </p:nvPr>
        </p:nvSpPr>
        <p:spPr>
          <a:xfrm>
            <a:off x="727069" y="3986825"/>
            <a:ext cx="10877529" cy="1619835"/>
          </a:xfrm>
        </p:spPr>
        <p:txBody>
          <a:bodyPr/>
          <a:lstStyle/>
          <a:p>
            <a:pPr>
              <a:spcAft>
                <a:spcPts val="400"/>
              </a:spcAft>
            </a:pPr>
            <a:r>
              <a:rPr lang="en-US" sz="2000" dirty="0"/>
              <a:t>In HER2-low population, median PFS with sacituzumab govitecan vs physician’s choice for IHC1+ </a:t>
            </a:r>
            <a:br>
              <a:rPr lang="en-US" sz="2000" dirty="0"/>
            </a:br>
            <a:r>
              <a:rPr lang="en-US" sz="2000" dirty="0"/>
              <a:t>and IHC2+ subgroups: 7.0 vs 4.3 mo (hazard ratio: 0.57) and 5.6 vs 4.0 mo (hazard ratio: 0.58), respectively</a:t>
            </a:r>
          </a:p>
          <a:p>
            <a:pPr>
              <a:spcBef>
                <a:spcPts val="700"/>
              </a:spcBef>
            </a:pPr>
            <a:r>
              <a:rPr lang="en-US" sz="2000" dirty="0"/>
              <a:t>Hazard ratio for median PFS in sensitivity analysis of HER2-low subgroup (excluding ISH unverified</a:t>
            </a:r>
            <a:r>
              <a:rPr lang="en-US" sz="2000" baseline="30000" dirty="0"/>
              <a:t>†</a:t>
            </a:r>
            <a:r>
              <a:rPr lang="en-US" sz="2000" dirty="0"/>
              <a:t>) similar (hazard ratio: 0.53)</a:t>
            </a:r>
          </a:p>
        </p:txBody>
      </p:sp>
      <p:sp>
        <p:nvSpPr>
          <p:cNvPr id="3" name="TextBox 2">
            <a:extLst>
              <a:ext uri="{FF2B5EF4-FFF2-40B4-BE49-F238E27FC236}">
                <a16:creationId xmlns:a16="http://schemas.microsoft.com/office/drawing/2014/main" id="{9119369D-F04A-EC14-45C6-0A77C31341AB}"/>
              </a:ext>
            </a:extLst>
          </p:cNvPr>
          <p:cNvSpPr txBox="1"/>
          <p:nvPr/>
        </p:nvSpPr>
        <p:spPr bwMode="auto">
          <a:xfrm>
            <a:off x="492893" y="5673566"/>
            <a:ext cx="1055522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*HER2 low defined as IHC1+ or IHC2+ and ISH negative/unverified.</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†39 patients with HER2 IHC+ did not have ISH data documentation available for verification and were presumed to be HER2 low, consistent with trial eligibility criteria to enroll HER2- patients.</a:t>
            </a:r>
          </a:p>
        </p:txBody>
      </p:sp>
    </p:spTree>
    <p:extLst>
      <p:ext uri="{BB962C8B-B14F-4D97-AF65-F5344CB8AC3E}">
        <p14:creationId xmlns:p14="http://schemas.microsoft.com/office/powerpoint/2010/main" val="3803875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TROPiCS-02: Retrospective Analysis of </a:t>
            </a:r>
            <a:br>
              <a:rPr lang="en-US" altLang="en-US" dirty="0"/>
            </a:br>
            <a:r>
              <a:rPr lang="en-US" altLang="en-US" dirty="0"/>
              <a:t>Responses by HER2 Status</a:t>
            </a:r>
          </a:p>
        </p:txBody>
      </p:sp>
      <p:graphicFrame>
        <p:nvGraphicFramePr>
          <p:cNvPr id="5" name="Group 3">
            <a:extLst>
              <a:ext uri="{FF2B5EF4-FFF2-40B4-BE49-F238E27FC236}">
                <a16:creationId xmlns:a16="http://schemas.microsoft.com/office/drawing/2014/main" id="{B332E623-1938-9C57-9705-2DABC89179A3}"/>
              </a:ext>
            </a:extLst>
          </p:cNvPr>
          <p:cNvGraphicFramePr>
            <a:graphicFrameLocks/>
          </p:cNvGraphicFramePr>
          <p:nvPr>
            <p:extLst>
              <p:ext uri="{D42A27DB-BD31-4B8C-83A1-F6EECF244321}">
                <p14:modId xmlns:p14="http://schemas.microsoft.com/office/powerpoint/2010/main" val="3591893737"/>
              </p:ext>
            </p:extLst>
          </p:nvPr>
        </p:nvGraphicFramePr>
        <p:xfrm>
          <a:off x="719136" y="1612538"/>
          <a:ext cx="10787063" cy="4145408"/>
        </p:xfrm>
        <a:graphic>
          <a:graphicData uri="http://schemas.openxmlformats.org/drawingml/2006/table">
            <a:tbl>
              <a:tblPr/>
              <a:tblGrid>
                <a:gridCol w="2621254">
                  <a:extLst>
                    <a:ext uri="{9D8B030D-6E8A-4147-A177-3AD203B41FA5}">
                      <a16:colId xmlns:a16="http://schemas.microsoft.com/office/drawing/2014/main" val="20000"/>
                    </a:ext>
                  </a:extLst>
                </a:gridCol>
                <a:gridCol w="270409">
                  <a:extLst>
                    <a:ext uri="{9D8B030D-6E8A-4147-A177-3AD203B41FA5}">
                      <a16:colId xmlns:a16="http://schemas.microsoft.com/office/drawing/2014/main" val="20001"/>
                    </a:ext>
                  </a:extLst>
                </a:gridCol>
                <a:gridCol w="932067">
                  <a:extLst>
                    <a:ext uri="{9D8B030D-6E8A-4147-A177-3AD203B41FA5}">
                      <a16:colId xmlns:a16="http://schemas.microsoft.com/office/drawing/2014/main" val="2925180696"/>
                    </a:ext>
                  </a:extLst>
                </a:gridCol>
                <a:gridCol w="213417">
                  <a:extLst>
                    <a:ext uri="{9D8B030D-6E8A-4147-A177-3AD203B41FA5}">
                      <a16:colId xmlns:a16="http://schemas.microsoft.com/office/drawing/2014/main" val="957954348"/>
                    </a:ext>
                  </a:extLst>
                </a:gridCol>
                <a:gridCol w="1264999">
                  <a:extLst>
                    <a:ext uri="{9D8B030D-6E8A-4147-A177-3AD203B41FA5}">
                      <a16:colId xmlns:a16="http://schemas.microsoft.com/office/drawing/2014/main" val="267328889"/>
                    </a:ext>
                  </a:extLst>
                </a:gridCol>
                <a:gridCol w="1355862">
                  <a:extLst>
                    <a:ext uri="{9D8B030D-6E8A-4147-A177-3AD203B41FA5}">
                      <a16:colId xmlns:a16="http://schemas.microsoft.com/office/drawing/2014/main" val="861654791"/>
                    </a:ext>
                  </a:extLst>
                </a:gridCol>
                <a:gridCol w="1421506">
                  <a:extLst>
                    <a:ext uri="{9D8B030D-6E8A-4147-A177-3AD203B41FA5}">
                      <a16:colId xmlns:a16="http://schemas.microsoft.com/office/drawing/2014/main" val="867584912"/>
                    </a:ext>
                  </a:extLst>
                </a:gridCol>
                <a:gridCol w="1143022">
                  <a:extLst>
                    <a:ext uri="{9D8B030D-6E8A-4147-A177-3AD203B41FA5}">
                      <a16:colId xmlns:a16="http://schemas.microsoft.com/office/drawing/2014/main" val="2303117800"/>
                    </a:ext>
                  </a:extLst>
                </a:gridCol>
                <a:gridCol w="290721">
                  <a:extLst>
                    <a:ext uri="{9D8B030D-6E8A-4147-A177-3AD203B41FA5}">
                      <a16:colId xmlns:a16="http://schemas.microsoft.com/office/drawing/2014/main" val="549822485"/>
                    </a:ext>
                  </a:extLst>
                </a:gridCol>
                <a:gridCol w="1273806">
                  <a:extLst>
                    <a:ext uri="{9D8B030D-6E8A-4147-A177-3AD203B41FA5}">
                      <a16:colId xmlns:a16="http://schemas.microsoft.com/office/drawing/2014/main" val="4045805477"/>
                    </a:ext>
                  </a:extLst>
                </a:gridCol>
              </a:tblGrid>
              <a:tr h="1609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BICR Analysis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HER2 Low*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lnL w="12700" cmpd="sng">
                      <a:noFill/>
                      <a:prstDash val="solid"/>
                    </a:lnL>
                  </a:tcPr>
                </a:tc>
                <a:tc hMerge="1">
                  <a:txBody>
                    <a:bodyPr/>
                    <a:lstStyle/>
                    <a:p>
                      <a:endParaRPr lang="en-US"/>
                    </a:p>
                  </a:txBody>
                  <a:tcPr/>
                </a:tc>
                <a:tc gridSpan="2">
                  <a:txBody>
                    <a:bodyPr/>
                    <a:lstStyle/>
                    <a:p>
                      <a:pPr algn="ctr"/>
                      <a:r>
                        <a:rPr kumimoji="0" lang="en-US" sz="1400" b="1" i="0" u="none" strike="noStrike" cap="none" normalizeH="0" baseline="0" dirty="0">
                          <a:ln>
                            <a:noFill/>
                          </a:ln>
                          <a:solidFill>
                            <a:schemeClr val="tx1"/>
                          </a:solidFill>
                          <a:effectLst/>
                          <a:latin typeface="Calibri" panose="020F0502020204030204" pitchFamily="34" charset="0"/>
                        </a:rPr>
                        <a:t>HER2 IHC0</a:t>
                      </a:r>
                      <a:endParaRPr lang="en-US" sz="1400" b="1" dirty="0"/>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algn="ctr"/>
                      <a:endParaRPr lang="en-US" sz="1400" b="1"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ITT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861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Sacituzumab Govitecan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cap="none" normalizeH="0" baseline="0" dirty="0">
                          <a:ln>
                            <a:noFill/>
                          </a:ln>
                          <a:solidFill>
                            <a:schemeClr val="tx1"/>
                          </a:solidFill>
                          <a:effectLst/>
                          <a:latin typeface="Calibri" panose="020F0502020204030204" pitchFamily="34" charset="0"/>
                        </a:rPr>
                        <a:t>Physician’s Choice</a:t>
                      </a:r>
                    </a:p>
                    <a:p>
                      <a:pPr algn="ctr"/>
                      <a:r>
                        <a:rPr lang="en-US" sz="1400" b="1" dirty="0"/>
                        <a:t> (n = 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Sacituzumab Govitecan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101)</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Physician’s Choice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Sacituzumab Govitecan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(272)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Physician’s Choice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Physician’s Choice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038345943"/>
                  </a:ext>
                </a:extLst>
              </a:tr>
              <a:tr h="1609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38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algn="ctr"/>
                      <a:r>
                        <a:rPr lang="en-US" sz="1400" dirty="0">
                          <a:solidFill>
                            <a:schemeClr val="bg1"/>
                          </a:solidFill>
                        </a:rPr>
                        <a:t>16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(16)</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60908">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400" b="0" dirty="0">
                          <a:solidFill>
                            <a:schemeClr val="bg1"/>
                          </a:solidFill>
                          <a:latin typeface="Calibri" panose="020F0502020204030204" pitchFamily="34" charset="0"/>
                        </a:rPr>
                        <a:t>2.52 (1.33-4.78)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400" b="0" dirty="0">
                          <a:solidFill>
                            <a:schemeClr val="bg1"/>
                          </a:solidFill>
                          <a:latin typeface="Calibri" panose="020F0502020204030204" pitchFamily="34" charset="0"/>
                        </a:rPr>
                        <a:t>1.10 (0.52-2.30)</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lang="en-US" sz="1400" b="0" dirty="0">
                        <a:solidFill>
                          <a:schemeClr val="bg1"/>
                        </a:solidFill>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400" b="0" dirty="0">
                          <a:solidFill>
                            <a:schemeClr val="bg1"/>
                          </a:solidFill>
                          <a:latin typeface="Calibri" panose="020F0502020204030204" pitchFamily="34" charset="0"/>
                        </a:rPr>
                        <a:t>1.63 (1.04-2.55)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lang="en-US" sz="1400" b="0" dirty="0">
                        <a:solidFill>
                          <a:schemeClr val="bg1"/>
                        </a:solidFill>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lang="en-US" sz="1400" b="0" dirty="0">
                        <a:solidFill>
                          <a:schemeClr val="bg1"/>
                        </a:solidFill>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71480083"/>
                  </a:ext>
                </a:extLst>
              </a:tr>
              <a:tr h="8366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Best overall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a:t>
                      </a:r>
                    </a:p>
                    <a:p>
                      <a:pPr marL="630555"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 </a:t>
                      </a:r>
                      <a:r>
                        <a:rPr lang="en-GB" altLang="en-US" sz="1400" b="0" dirty="0">
                          <a:solidFill>
                            <a:schemeClr val="bg1"/>
                          </a:solidFill>
                          <a:latin typeface="Calibri" panose="020F0502020204030204" pitchFamily="34" charset="0"/>
                        </a:rPr>
                        <a:t>≥6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GB" sz="1400" b="0" i="0" u="none" strike="noStrike" cap="none" normalizeH="0" baseline="0" dirty="0">
                          <a:ln>
                            <a:noFill/>
                          </a:ln>
                          <a:solidFill>
                            <a:schemeClr val="bg1"/>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GB" sz="1400" b="0" i="0" u="none" strike="noStrike" cap="none" normalizeH="0" baseline="0" dirty="0">
                          <a:ln>
                            <a:noFill/>
                          </a:ln>
                          <a:solidFill>
                            <a:schemeClr val="bg1"/>
                          </a:solidFill>
                          <a:effectLst/>
                          <a:latin typeface="Calibri" panose="020F0502020204030204" pitchFamily="34" charset="0"/>
                        </a:rPr>
                        <a:t>NE</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 (1)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36 (24)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73 (49)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18 (12)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29 (19)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1"/>
                          </a:solidFill>
                          <a:effectLst/>
                          <a:latin typeface="Calibri" panose="020F0502020204030204" pitchFamily="34" charset="0"/>
                        </a:rPr>
                      </a:br>
                      <a:r>
                        <a:rPr kumimoji="0" lang="en-US" sz="1400" b="0" i="0" u="none" strike="noStrike" cap="none" normalizeH="0" baseline="0" dirty="0">
                          <a:ln>
                            <a:noFill/>
                          </a:ln>
                          <a:solidFill>
                            <a:schemeClr val="bg1"/>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16 (12)</a:t>
                      </a:r>
                      <a:br>
                        <a:rPr kumimoji="0" lang="en-US" sz="1400" b="0" i="0" u="none" strike="noStrike" cap="none" normalizeH="0" baseline="0" dirty="0">
                          <a:ln>
                            <a:noFill/>
                          </a:ln>
                          <a:solidFill>
                            <a:schemeClr val="bg1"/>
                          </a:solidFill>
                          <a:effectLst/>
                          <a:latin typeface="Calibri" panose="020F0502020204030204" pitchFamily="34" charset="0"/>
                        </a:rPr>
                      </a:br>
                      <a:r>
                        <a:rPr kumimoji="0" lang="en-US" sz="1400" b="0" i="0" u="none" strike="noStrike" cap="none" normalizeH="0" baseline="0" dirty="0">
                          <a:ln>
                            <a:noFill/>
                          </a:ln>
                          <a:solidFill>
                            <a:schemeClr val="bg1"/>
                          </a:solidFill>
                          <a:effectLst/>
                          <a:latin typeface="Calibri" panose="020F0502020204030204" pitchFamily="34" charset="0"/>
                        </a:rPr>
                        <a:t>61 (46)</a:t>
                      </a:r>
                      <a:br>
                        <a:rPr kumimoji="0" lang="en-US" sz="1400" b="0" i="0" u="none" strike="noStrike" cap="none" normalizeH="0" baseline="0" dirty="0">
                          <a:ln>
                            <a:noFill/>
                          </a:ln>
                          <a:solidFill>
                            <a:schemeClr val="bg1"/>
                          </a:solidFill>
                          <a:effectLst/>
                          <a:latin typeface="Calibri" panose="020F0502020204030204" pitchFamily="34" charset="0"/>
                        </a:rPr>
                      </a:br>
                      <a:r>
                        <a:rPr kumimoji="0" lang="en-US" sz="1400" b="0" i="0" u="none" strike="noStrike" cap="none" normalizeH="0" baseline="0" dirty="0">
                          <a:ln>
                            <a:noFill/>
                          </a:ln>
                          <a:solidFill>
                            <a:schemeClr val="bg1"/>
                          </a:solidFill>
                          <a:effectLst/>
                          <a:latin typeface="Calibri" panose="020F0502020204030204" pitchFamily="34" charset="0"/>
                        </a:rPr>
                        <a:t>10 (7)</a:t>
                      </a:r>
                      <a:br>
                        <a:rPr kumimoji="0" lang="en-US" sz="1400" b="0" i="0" u="none" strike="noStrike" cap="none" normalizeH="0" baseline="0" dirty="0">
                          <a:ln>
                            <a:noFill/>
                          </a:ln>
                          <a:solidFill>
                            <a:schemeClr val="bg1"/>
                          </a:solidFill>
                          <a:effectLst/>
                          <a:latin typeface="Calibri" panose="020F0502020204030204" pitchFamily="34" charset="0"/>
                        </a:rPr>
                      </a:br>
                      <a:r>
                        <a:rPr kumimoji="0" lang="en-US" sz="1400" b="0" i="0" u="none" strike="noStrike" cap="none" normalizeH="0" baseline="0" dirty="0">
                          <a:ln>
                            <a:noFill/>
                          </a:ln>
                          <a:solidFill>
                            <a:schemeClr val="bg1"/>
                          </a:solidFill>
                          <a:effectLst/>
                          <a:latin typeface="Calibri" panose="020F0502020204030204" pitchFamily="34" charset="0"/>
                        </a:rPr>
                        <a:t>36 (27)</a:t>
                      </a:r>
                      <a:br>
                        <a:rPr kumimoji="0" lang="en-US" sz="1400" b="0" i="0" u="none" strike="noStrike" cap="none" normalizeH="0" baseline="0" dirty="0">
                          <a:ln>
                            <a:noFill/>
                          </a:ln>
                          <a:solidFill>
                            <a:schemeClr val="bg1"/>
                          </a:solidFill>
                          <a:effectLst/>
                          <a:latin typeface="Calibri" panose="020F0502020204030204" pitchFamily="34" charset="0"/>
                        </a:rPr>
                      </a:br>
                      <a:r>
                        <a:rPr kumimoji="0" lang="en-US" sz="1400" b="0" i="0" u="none" strike="noStrike" cap="none" normalizeH="0" baseline="0" dirty="0">
                          <a:ln>
                            <a:noFill/>
                          </a:ln>
                          <a:solidFill>
                            <a:schemeClr val="bg1"/>
                          </a:solidFill>
                          <a:effectLst/>
                          <a:latin typeface="Calibri" panose="020F0502020204030204" pitchFamily="34" charset="0"/>
                        </a:rPr>
                        <a:t>21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1"/>
                          </a:solidFill>
                          <a:effectLst/>
                          <a:latin typeface="Calibri" panose="020F0502020204030204" pitchFamily="34" charset="0"/>
                        </a:rPr>
                      </a:br>
                      <a:r>
                        <a:rPr kumimoji="0" lang="en-US" sz="1400" b="0" i="0" u="none" strike="noStrike" cap="none" normalizeH="0" baseline="0" dirty="0">
                          <a:ln>
                            <a:noFill/>
                          </a:ln>
                          <a:solidFill>
                            <a:schemeClr val="bg1"/>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16 (16)</a:t>
                      </a:r>
                      <a:br>
                        <a:rPr kumimoji="0" lang="en-US" sz="1400" b="0" i="0" u="none" strike="noStrike" cap="none" normalizeH="0" baseline="0" dirty="0">
                          <a:ln>
                            <a:noFill/>
                          </a:ln>
                          <a:solidFill>
                            <a:schemeClr val="bg1"/>
                          </a:solidFill>
                          <a:effectLst/>
                          <a:latin typeface="Calibri" panose="020F0502020204030204" pitchFamily="34" charset="0"/>
                        </a:rPr>
                      </a:br>
                      <a:r>
                        <a:rPr kumimoji="0" lang="en-US" sz="1400" b="0" i="0" u="none" strike="noStrike" cap="none" normalizeH="0" baseline="0" dirty="0">
                          <a:ln>
                            <a:noFill/>
                          </a:ln>
                          <a:solidFill>
                            <a:schemeClr val="bg1"/>
                          </a:solidFill>
                          <a:effectLst/>
                          <a:latin typeface="Calibri" panose="020F0502020204030204" pitchFamily="34" charset="0"/>
                        </a:rPr>
                        <a:t>56 (55)</a:t>
                      </a:r>
                      <a:br>
                        <a:rPr kumimoji="0" lang="en-US" sz="1400" b="0" i="0" u="none" strike="noStrike" cap="none" normalizeH="0" baseline="0" dirty="0">
                          <a:ln>
                            <a:noFill/>
                          </a:ln>
                          <a:solidFill>
                            <a:schemeClr val="bg1"/>
                          </a:solidFill>
                          <a:effectLst/>
                          <a:latin typeface="Calibri" panose="020F0502020204030204" pitchFamily="34" charset="0"/>
                        </a:rPr>
                      </a:br>
                      <a:r>
                        <a:rPr kumimoji="0" lang="en-US" sz="1400" b="0" i="0" u="none" strike="noStrike" cap="none" normalizeH="0" baseline="0" dirty="0">
                          <a:ln>
                            <a:noFill/>
                          </a:ln>
                          <a:solidFill>
                            <a:schemeClr val="bg1"/>
                          </a:solidFill>
                          <a:effectLst/>
                          <a:latin typeface="Calibri" panose="020F0502020204030204" pitchFamily="34" charset="0"/>
                        </a:rPr>
                        <a:t>15 (15)</a:t>
                      </a:r>
                      <a:br>
                        <a:rPr kumimoji="0" lang="en-US" sz="1400" b="0" i="0" u="none" strike="noStrike" cap="none" normalizeH="0" baseline="0" dirty="0">
                          <a:ln>
                            <a:noFill/>
                          </a:ln>
                          <a:solidFill>
                            <a:schemeClr val="bg1"/>
                          </a:solidFill>
                          <a:effectLst/>
                          <a:latin typeface="Calibri" panose="020F0502020204030204" pitchFamily="34" charset="0"/>
                        </a:rPr>
                      </a:br>
                      <a:r>
                        <a:rPr kumimoji="0" lang="en-US" sz="1400" b="0" i="0" u="none" strike="noStrike" cap="none" normalizeH="0" baseline="0" dirty="0">
                          <a:ln>
                            <a:noFill/>
                          </a:ln>
                          <a:solidFill>
                            <a:schemeClr val="bg1"/>
                          </a:solidFill>
                          <a:effectLst/>
                          <a:latin typeface="Calibri" panose="020F0502020204030204" pitchFamily="34" charset="0"/>
                        </a:rPr>
                        <a:t>23 (23)</a:t>
                      </a:r>
                      <a:br>
                        <a:rPr kumimoji="0" lang="en-US" sz="1400" b="0" i="0" u="none" strike="noStrike" cap="none" normalizeH="0" baseline="0" dirty="0">
                          <a:ln>
                            <a:noFill/>
                          </a:ln>
                          <a:solidFill>
                            <a:schemeClr val="bg1"/>
                          </a:solidFill>
                          <a:effectLst/>
                          <a:latin typeface="Calibri" panose="020F0502020204030204" pitchFamily="34" charset="0"/>
                        </a:rPr>
                      </a:br>
                      <a:r>
                        <a:rPr kumimoji="0" lang="en-US" sz="1400" b="0" i="0" u="none" strike="noStrike" cap="none" normalizeH="0" baseline="0" dirty="0">
                          <a:ln>
                            <a:noFill/>
                          </a:ln>
                          <a:solidFill>
                            <a:schemeClr val="bg1"/>
                          </a:solidFill>
                          <a:effectLst/>
                          <a:latin typeface="Calibri" panose="020F0502020204030204" pitchFamily="34" charset="0"/>
                        </a:rPr>
                        <a:t>6 (6)</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(15)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39 (34)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8 (7)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38 (33)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22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 (1)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55 (20)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142 (52)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35 (13)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58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106 (39)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21 (8)</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76 (28)</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51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4507012"/>
                  </a:ext>
                </a:extLst>
              </a:tr>
              <a:tr h="1609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CBR,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(31)</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7051544"/>
                  </a:ext>
                </a:extLst>
              </a:tr>
              <a:tr h="160908">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400" b="0" dirty="0">
                          <a:solidFill>
                            <a:schemeClr val="bg1"/>
                          </a:solidFill>
                          <a:latin typeface="Calibri" panose="020F0502020204030204" pitchFamily="34" charset="0"/>
                        </a:rPr>
                        <a:t>2.50 (1.46-4.30)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400" b="0" dirty="0">
                          <a:solidFill>
                            <a:schemeClr val="bg1"/>
                          </a:solidFill>
                          <a:latin typeface="Calibri" panose="020F0502020204030204" pitchFamily="34" charset="0"/>
                        </a:rPr>
                        <a:t>1.61 (0.87-2.97)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lang="en-US" sz="1400" b="0" dirty="0">
                        <a:solidFill>
                          <a:schemeClr val="bg1"/>
                        </a:solidFill>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400" b="0" dirty="0">
                          <a:solidFill>
                            <a:schemeClr val="bg1"/>
                          </a:solidFill>
                          <a:latin typeface="Calibri" panose="020F0502020204030204" pitchFamily="34" charset="0"/>
                        </a:rPr>
                        <a:t>1.84 (1.25-2.69)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lang="en-US" sz="1400" b="0" dirty="0">
                        <a:solidFill>
                          <a:schemeClr val="bg1"/>
                        </a:solidFill>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lang="en-US" sz="1400" b="0" dirty="0">
                        <a:solidFill>
                          <a:schemeClr val="bg1"/>
                        </a:solidFill>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53672084"/>
                  </a:ext>
                </a:extLst>
              </a:tr>
              <a:tr h="1806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 (5.8-8.9)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(2.8-6.1)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 (4.1-NE)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 (2.8-8.3)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 (6.5-8.6)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(3.8-7.9)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51289499"/>
                  </a:ext>
                </a:extLst>
              </a:tr>
            </a:tbl>
          </a:graphicData>
        </a:graphic>
      </p:graphicFrame>
      <p:sp>
        <p:nvSpPr>
          <p:cNvPr id="2" name="Text Box 15">
            <a:extLst>
              <a:ext uri="{FF2B5EF4-FFF2-40B4-BE49-F238E27FC236}">
                <a16:creationId xmlns:a16="http://schemas.microsoft.com/office/drawing/2014/main" id="{188B1CBD-FD0A-CF73-F8FA-CE3721C286B2}"/>
              </a:ext>
            </a:extLst>
          </p:cNvPr>
          <p:cNvSpPr txBox="1">
            <a:spLocks noChangeArrowheads="1"/>
          </p:cNvSpPr>
          <p:nvPr/>
        </p:nvSpPr>
        <p:spPr bwMode="auto">
          <a:xfrm>
            <a:off x="412751" y="64122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Marmé. ESMO 2022. Abstr 214MO.</a:t>
            </a:r>
            <a:endParaRPr lang="en-US" altLang="en-US" sz="1200" b="0" dirty="0">
              <a:solidFill>
                <a:schemeClr val="bg2"/>
              </a:solidFill>
              <a:latin typeface="Calibri" panose="020F0502020204030204" pitchFamily="34" charset="0"/>
            </a:endParaRPr>
          </a:p>
        </p:txBody>
      </p:sp>
      <p:sp>
        <p:nvSpPr>
          <p:cNvPr id="3" name="TextBox 2">
            <a:extLst>
              <a:ext uri="{FF2B5EF4-FFF2-40B4-BE49-F238E27FC236}">
                <a16:creationId xmlns:a16="http://schemas.microsoft.com/office/drawing/2014/main" id="{160CBACD-7972-3840-FC51-3C7818554559}"/>
              </a:ext>
            </a:extLst>
          </p:cNvPr>
          <p:cNvSpPr txBox="1"/>
          <p:nvPr/>
        </p:nvSpPr>
        <p:spPr bwMode="auto">
          <a:xfrm>
            <a:off x="609759" y="5825417"/>
            <a:ext cx="105552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*HER2 low defined as IHC1+ or IHC2+ and ISH negative/unverified.</a:t>
            </a:r>
          </a:p>
        </p:txBody>
      </p:sp>
    </p:spTree>
    <p:extLst>
      <p:ext uri="{BB962C8B-B14F-4D97-AF65-F5344CB8AC3E}">
        <p14:creationId xmlns:p14="http://schemas.microsoft.com/office/powerpoint/2010/main" val="5280590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TROPiCS-02: Investigators’ </a:t>
            </a:r>
            <a:r>
              <a:rPr lang="en-US" dirty="0"/>
              <a:t>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1020436" cy="4650686"/>
          </a:xfrm>
        </p:spPr>
        <p:txBody>
          <a:bodyPr/>
          <a:lstStyle/>
          <a:p>
            <a:pPr>
              <a:spcBef>
                <a:spcPts val="600"/>
              </a:spcBef>
              <a:spcAft>
                <a:spcPts val="0"/>
              </a:spcAft>
            </a:pPr>
            <a:r>
              <a:rPr lang="en-US" altLang="en-US" sz="2000" dirty="0"/>
              <a:t>In patients with HR+/HER2- advanced breast cancer previously treated with ET, CDK4/6 inhibitors, and </a:t>
            </a:r>
            <a:r>
              <a:rPr lang="en-GB" altLang="en-US" sz="2000" dirty="0"/>
              <a:t>CT regimens for metastatic disease, sacituzumab govitecan improved OS vs physician’s choice treatment</a:t>
            </a:r>
            <a:r>
              <a:rPr lang="en-GB" altLang="en-US" sz="2000" baseline="30000" dirty="0"/>
              <a:t>1</a:t>
            </a:r>
            <a:endParaRPr lang="en-GB" altLang="en-US" sz="2000" dirty="0"/>
          </a:p>
          <a:p>
            <a:pPr lvl="1">
              <a:spcBef>
                <a:spcPts val="600"/>
              </a:spcBef>
              <a:spcAft>
                <a:spcPts val="0"/>
              </a:spcAft>
            </a:pPr>
            <a:r>
              <a:rPr lang="en-GB" altLang="en-US" sz="1800" dirty="0"/>
              <a:t>Median 3.2-mo OS improvement (hazard ratio: </a:t>
            </a:r>
            <a:r>
              <a:rPr lang="en-US" altLang="en-US" sz="1800" dirty="0"/>
              <a:t>0.79; 95% CI: 0.65-0.96; </a:t>
            </a:r>
            <a:r>
              <a:rPr lang="en-US" altLang="en-US" sz="1800" i="1" dirty="0"/>
              <a:t>P</a:t>
            </a:r>
            <a:r>
              <a:rPr lang="en-US" altLang="en-US" sz="1800" dirty="0"/>
              <a:t> = .02)</a:t>
            </a:r>
          </a:p>
          <a:p>
            <a:pPr lvl="1">
              <a:spcBef>
                <a:spcPts val="600"/>
              </a:spcBef>
              <a:spcAft>
                <a:spcPts val="0"/>
              </a:spcAft>
            </a:pPr>
            <a:r>
              <a:rPr lang="en-US" altLang="en-US" sz="1800" dirty="0"/>
              <a:t>Improvement consistent across predefined subgroups</a:t>
            </a:r>
          </a:p>
          <a:p>
            <a:pPr>
              <a:spcAft>
                <a:spcPts val="0"/>
              </a:spcAft>
            </a:pPr>
            <a:r>
              <a:rPr lang="en-GB" altLang="en-US" sz="2000" dirty="0"/>
              <a:t>ORR and DoR also significantly improved with sacituzumab govitecan vs physician’s choice treatment</a:t>
            </a:r>
            <a:r>
              <a:rPr lang="en-GB" altLang="en-US" sz="2000" baseline="30000" dirty="0"/>
              <a:t>1</a:t>
            </a:r>
            <a:endParaRPr lang="en-GB" altLang="en-US" sz="2000" dirty="0"/>
          </a:p>
          <a:p>
            <a:pPr>
              <a:spcAft>
                <a:spcPts val="0"/>
              </a:spcAft>
            </a:pPr>
            <a:r>
              <a:rPr lang="en-GB" altLang="en-US" sz="2000" dirty="0"/>
              <a:t>HRQoL significantly improved with sacituzumab govitecan vs physician’s choice treatment (</a:t>
            </a:r>
            <a:r>
              <a:rPr lang="en-GB" altLang="en-US" sz="2000" i="1" dirty="0"/>
              <a:t>P</a:t>
            </a:r>
            <a:r>
              <a:rPr lang="en-GB" altLang="en-US" sz="2000" dirty="0"/>
              <a:t> = .006)</a:t>
            </a:r>
            <a:r>
              <a:rPr lang="en-GB" altLang="en-US" sz="2000" baseline="30000" dirty="0"/>
              <a:t>1</a:t>
            </a:r>
            <a:endParaRPr lang="en-GB" altLang="en-US" sz="2000" dirty="0"/>
          </a:p>
          <a:p>
            <a:pPr lvl="1">
              <a:spcAft>
                <a:spcPts val="0"/>
              </a:spcAft>
            </a:pPr>
            <a:r>
              <a:rPr lang="en-GB" altLang="en-US" sz="1800" dirty="0"/>
              <a:t>Delayed worsening of fatigue and global health status</a:t>
            </a:r>
          </a:p>
          <a:p>
            <a:pPr>
              <a:spcAft>
                <a:spcPts val="0"/>
              </a:spcAft>
            </a:pPr>
            <a:r>
              <a:rPr lang="en-GB" altLang="en-US" sz="2000" dirty="0"/>
              <a:t>Safety of sacituzumab govitecan manageable and consistent with previous data</a:t>
            </a:r>
            <a:r>
              <a:rPr lang="en-GB" altLang="en-US" sz="2000" baseline="30000" dirty="0"/>
              <a:t>2-4</a:t>
            </a:r>
            <a:endParaRPr lang="en-GB" altLang="en-US" sz="2000" dirty="0"/>
          </a:p>
          <a:p>
            <a:pPr>
              <a:spcAft>
                <a:spcPts val="0"/>
              </a:spcAft>
            </a:pPr>
            <a:r>
              <a:rPr lang="en-GB" altLang="en-US" sz="2000" dirty="0"/>
              <a:t>Outcomes in HER2-low and HER2 IHC0 HR+/HER2- MBC consistent with overall population</a:t>
            </a:r>
            <a:r>
              <a:rPr lang="en-GB" altLang="en-US" sz="2000" baseline="30000" dirty="0"/>
              <a:t>5</a:t>
            </a:r>
          </a:p>
          <a:p>
            <a:pPr>
              <a:spcAft>
                <a:spcPts val="0"/>
              </a:spcAft>
            </a:pPr>
            <a:r>
              <a:rPr lang="en-GB" altLang="en-US" sz="2000" dirty="0"/>
              <a:t>Investigators concluded that sacituzumab govitecan should be considered as a potential treatment option in previously treated patients with </a:t>
            </a:r>
            <a:r>
              <a:rPr lang="en-US" altLang="en-US" sz="2000" dirty="0"/>
              <a:t>HR+/HER2- MBC </a:t>
            </a:r>
            <a:endParaRPr lang="en-GB" altLang="en-US" sz="2000" dirty="0"/>
          </a:p>
        </p:txBody>
      </p:sp>
      <p:sp>
        <p:nvSpPr>
          <p:cNvPr id="2" name="Text Box 15">
            <a:extLst>
              <a:ext uri="{FF2B5EF4-FFF2-40B4-BE49-F238E27FC236}">
                <a16:creationId xmlns:a16="http://schemas.microsoft.com/office/drawing/2014/main" id="{DF6947B0-CD79-2CBC-F119-5D6F5E4BA356}"/>
              </a:ext>
            </a:extLst>
          </p:cNvPr>
          <p:cNvSpPr txBox="1">
            <a:spLocks noChangeArrowheads="1"/>
          </p:cNvSpPr>
          <p:nvPr/>
        </p:nvSpPr>
        <p:spPr bwMode="auto">
          <a:xfrm>
            <a:off x="412750" y="6227564"/>
            <a:ext cx="6923715"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Rugo. ESMO 2022. Abstr LBA76. 2. Bardia. 2021;32:1148. 3. </a:t>
            </a:r>
            <a:r>
              <a:rPr lang="en-US" sz="1200" b="0" dirty="0">
                <a:solidFill>
                  <a:schemeClr val="bg2"/>
                </a:solidFill>
                <a:latin typeface="system-ui"/>
              </a:rPr>
              <a:t>Bardia. NEJM</a:t>
            </a:r>
            <a:r>
              <a:rPr lang="en-US" sz="1200" b="0" i="0" dirty="0">
                <a:solidFill>
                  <a:srgbClr val="0071BC"/>
                </a:solidFill>
                <a:effectLst/>
                <a:latin typeface="system-ui"/>
              </a:rPr>
              <a:t>. </a:t>
            </a:r>
            <a:r>
              <a:rPr lang="en-US" sz="1200" b="0" i="0" dirty="0">
                <a:solidFill>
                  <a:srgbClr val="5B616B"/>
                </a:solidFill>
                <a:effectLst/>
                <a:latin typeface="system-ui"/>
              </a:rPr>
              <a:t>2021;384:1529.</a:t>
            </a:r>
            <a:r>
              <a:rPr lang="en-US" sz="1200" b="0" i="0" dirty="0">
                <a:solidFill>
                  <a:schemeClr val="bg2"/>
                </a:solidFill>
                <a:effectLst/>
                <a:latin typeface="Calibri" panose="020F0502020204030204" pitchFamily="34" charset="0"/>
              </a:rPr>
              <a:t> </a:t>
            </a:r>
            <a:br>
              <a:rPr lang="en-US" sz="1200" b="0" i="0" dirty="0">
                <a:solidFill>
                  <a:schemeClr val="bg2"/>
                </a:solidFill>
                <a:effectLst/>
                <a:latin typeface="Calibri" panose="020F0502020204030204" pitchFamily="34" charset="0"/>
              </a:rPr>
            </a:br>
            <a:r>
              <a:rPr lang="en-US" sz="1200" b="0" dirty="0">
                <a:solidFill>
                  <a:schemeClr val="bg2"/>
                </a:solidFill>
                <a:latin typeface="Calibri" panose="020F0502020204030204" pitchFamily="34" charset="0"/>
              </a:rPr>
              <a:t>4</a:t>
            </a:r>
            <a:r>
              <a:rPr lang="en-US" sz="1200" b="0" i="0" dirty="0">
                <a:solidFill>
                  <a:schemeClr val="bg2"/>
                </a:solidFill>
                <a:effectLst/>
                <a:latin typeface="Calibri" panose="020F0502020204030204" pitchFamily="34" charset="0"/>
              </a:rPr>
              <a:t>. Kalinsky. Ann Oncol. 2020;31:1709. 5. </a:t>
            </a:r>
            <a:r>
              <a:rPr lang="en-US" altLang="en-US" sz="1200" b="0" spc="-10" dirty="0">
                <a:solidFill>
                  <a:schemeClr val="bg2"/>
                </a:solidFill>
                <a:latin typeface="Calibri" panose="020F0502020204030204" pitchFamily="34" charset="0"/>
              </a:rPr>
              <a:t>Marmé. ESMO 2022. Abstr 214MO.</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930785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analysis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Genitourinary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extLst>
      <p:ext uri="{BB962C8B-B14F-4D97-AF65-F5344CB8AC3E}">
        <p14:creationId xmlns:p14="http://schemas.microsoft.com/office/powerpoint/2010/main" val="24222006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D9C5BA9C8E7A3F4DBD97066AF09553C6" ma:contentTypeVersion="1" ma:contentTypeDescription="Create a new document." ma:contentTypeScope="" ma:versionID="3ff71652a2c7a4f6c4cba09754331518">
  <xsd:schema xmlns:xsd="http://www.w3.org/2001/XMLSchema" xmlns:xs="http://www.w3.org/2001/XMLSchema" xmlns:p="http://schemas.microsoft.com/office/2006/metadata/properties" xmlns:ns2="d54cbe69-32bd-412a-b004-9152f949605e" xmlns:ns3="6dca15a3-d11d-4315-abe9-59a050494f5e" targetNamespace="http://schemas.microsoft.com/office/2006/metadata/properties" ma:root="true" ma:fieldsID="73e4976ec8be97b641181f069fbb4937" ns2:_="" ns3:_="">
    <xsd:import namespace="d54cbe69-32bd-412a-b004-9152f949605e"/>
    <xsd:import namespace="6dca15a3-d11d-4315-abe9-59a050494f5e"/>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dca15a3-d11d-4315-abe9-59a050494f5e"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56M7VY3CDVN5-534119119-1</_dlc_DocId>
    <_dlc_DocIdUrl xmlns="d54cbe69-32bd-412a-b004-9152f949605e">
      <Url>https://intranet.clinicaloptions.com/mews/oncology/ONC_2022_CF_ESMO_(PRP5264)/Breast_LBA76_Rugo/_layouts/15/DocIdRedir.aspx?ID=56M7VY3CDVN5-534119119-1</Url>
      <Description>56M7VY3CDVN5-534119119-1</Description>
    </_dlc_DocIdUrl>
    <Document_x0020_Category xmlns="6dca15a3-d11d-4315-abe9-59a050494f5e">Conference Capsule Slides</Document_x0020_Category>
  </documentManagement>
</p:properti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6AD2E184-8BBC-4277-9FA9-A4DE7A6FDEFA}">
  <ds:schemaRefs>
    <ds:schemaRef ds:uri="http://schemas.microsoft.com/sharepoint/events"/>
  </ds:schemaRefs>
</ds:datastoreItem>
</file>

<file path=customXml/itemProps4.xml><?xml version="1.0" encoding="utf-8"?>
<ds:datastoreItem xmlns:ds="http://schemas.openxmlformats.org/officeDocument/2006/customXml" ds:itemID="{03B08AA3-3881-40F9-BEBC-C0387D6E46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6dca15a3-d11d-4315-abe9-59a050494f5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5BA55BC3-5A03-47C2-8EC3-D964C3B5E779}">
  <ds:schemaRefs>
    <ds:schemaRef ds:uri="http://www.w3.org/XML/1998/namespace"/>
    <ds:schemaRef ds:uri="http://schemas.microsoft.com/office/infopath/2007/PartnerControls"/>
    <ds:schemaRef ds:uri="http://schemas.openxmlformats.org/package/2006/metadata/core-properties"/>
    <ds:schemaRef ds:uri="http://schemas.microsoft.com/office/2006/documentManagement/types"/>
    <ds:schemaRef ds:uri="http://purl.org/dc/dcmitype/"/>
    <ds:schemaRef ds:uri="http://schemas.microsoft.com/office/2006/metadata/properties"/>
    <ds:schemaRef ds:uri="d54cbe69-32bd-412a-b004-9152f949605e"/>
    <ds:schemaRef ds:uri="http://purl.org/dc/elements/1.1/"/>
    <ds:schemaRef ds:uri="6dca15a3-d11d-4315-abe9-59a050494f5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938</TotalTime>
  <Words>3497</Words>
  <Application>Microsoft Office PowerPoint</Application>
  <PresentationFormat>Widescreen</PresentationFormat>
  <Paragraphs>479</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system-ui</vt:lpstr>
      <vt:lpstr>Times</vt:lpstr>
      <vt:lpstr>Wingdings</vt:lpstr>
      <vt:lpstr>2022_CCO_Template</vt:lpstr>
      <vt:lpstr>TROPiCS-02: OS With Sacituzumab Govitecan  vs Treatment of Physician’s Choice for  HR+/HER2- Advanced Breast Cancer</vt:lpstr>
      <vt:lpstr>About These Slides</vt:lpstr>
      <vt:lpstr>TROPICS-02: Background</vt:lpstr>
      <vt:lpstr>TROPiCS-02: Study Design</vt:lpstr>
      <vt:lpstr>TROPiCS-02: Baseline Characteristics</vt:lpstr>
      <vt:lpstr>TROPiCS-02: PFS by BICR</vt:lpstr>
      <vt:lpstr>TROPiCS-02: OS in ITT Population</vt:lpstr>
      <vt:lpstr>TROPiCS-02: OS Subgroup Analysis </vt:lpstr>
      <vt:lpstr>TROPiCS-02: Response</vt:lpstr>
      <vt:lpstr>TROPiCS-02: EORTC QLQ-C30  Time to Deterioration Endpoints</vt:lpstr>
      <vt:lpstr>TROPiCS-02: Safety Summary</vt:lpstr>
      <vt:lpstr>TROPiCS-02: Retrospective Analysis of  PFS by HER2 Status</vt:lpstr>
      <vt:lpstr>TROPiCS-02: Retrospective Analysis of  Responses by HER2 Status</vt:lpstr>
      <vt:lpstr>TROPiCS-02: Investigators’ Conclusions</vt:lpstr>
      <vt:lpstr>Go Online for More CCO  Coverage of ESMO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TROPiCS-02: OS With Sacituzumab Govitecan vs Treatment of Physician’s Choice for HR+/HER2- Advanced Breast Cancer</dc:title>
  <dc:creator>Preferred User</dc:creator>
  <cp:lastModifiedBy>vwenzel@clinicaloptions.com</cp:lastModifiedBy>
  <cp:revision>134</cp:revision>
  <cp:lastPrinted>2016-09-26T20:21:49Z</cp:lastPrinted>
  <dcterms:created xsi:type="dcterms:W3CDTF">2005-05-27T15:08:01Z</dcterms:created>
  <dcterms:modified xsi:type="dcterms:W3CDTF">2022-09-13T17:14:53Z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1e0d13fe-b9f1-4d06-94d2-b8f3caa6b39a</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0x010100D9C5BA9C8E7A3F4DBD97066AF09553C6</vt:lpwstr>
  </property>
  <property fmtid="{D5CDD505-2E9C-101B-9397-08002B2CF9AE}" pid="9" name="MediaServiceImageTags">
    <vt:lpwstr/>
  </property>
</Properties>
</file>