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321" r:id="rId7"/>
    <p:sldId id="308" r:id="rId8"/>
    <p:sldId id="543" r:id="rId9"/>
    <p:sldId id="3436" r:id="rId10"/>
    <p:sldId id="549" r:id="rId11"/>
    <p:sldId id="545" r:id="rId12"/>
    <p:sldId id="3437" r:id="rId13"/>
    <p:sldId id="3438" r:id="rId14"/>
    <p:sldId id="3439" r:id="rId15"/>
    <p:sldId id="3443" r:id="rId16"/>
    <p:sldId id="3444" r:id="rId17"/>
    <p:sldId id="3442" r:id="rId18"/>
    <p:sldId id="548" r:id="rId19"/>
    <p:sldId id="561"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64" userDrawn="1">
          <p15:clr>
            <a:srgbClr val="A4A3A4"/>
          </p15:clr>
        </p15:guide>
        <p15:guide id="11" pos="456"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rfiz Constanzo" initials="JC" lastIdx="13" clrIdx="14">
    <p:extLst>
      <p:ext uri="{19B8F6BF-5375-455C-9EA6-DF929625EA0E}">
        <p15:presenceInfo xmlns:p15="http://schemas.microsoft.com/office/powerpoint/2012/main" userId="S::jconstanzo@clinicaloptions.com::7388c342-66f0-4154-bcdf-657d8197f1ae" providerId="AD"/>
      </p:ext>
    </p:extLst>
  </p:cmAuthor>
  <p:cmAuthor id="16" name="CLINICALOPTIONS\tquill" initials="C" lastIdx="4" clrIdx="15">
    <p:extLst>
      <p:ext uri="{19B8F6BF-5375-455C-9EA6-DF929625EA0E}">
        <p15:presenceInfo xmlns:p15="http://schemas.microsoft.com/office/powerpoint/2012/main" userId="CLINICALOPTIONS\tquill" providerId="None"/>
      </p:ext>
    </p:extLst>
  </p:cmAuthor>
  <p:cmAuthor id="17" name="aboecler@clinicaloptions.com" initials="a" lastIdx="1" clrIdx="16">
    <p:extLst>
      <p:ext uri="{19B8F6BF-5375-455C-9EA6-DF929625EA0E}">
        <p15:presenceInfo xmlns:p15="http://schemas.microsoft.com/office/powerpoint/2012/main" userId="aboecler@clinicaloptions.com" providerId="None"/>
      </p:ext>
    </p:extLst>
  </p:cmAuthor>
  <p:cmAuthor id="18" name="Jaime Flores" initials="JF" lastIdx="1" clrIdx="17">
    <p:extLst>
      <p:ext uri="{19B8F6BF-5375-455C-9EA6-DF929625EA0E}">
        <p15:presenceInfo xmlns:p15="http://schemas.microsoft.com/office/powerpoint/2012/main" userId="S::jaime.flores@sgkinc.com::9e58fc05-d550-4fed-9a16-2ad71c5665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1531D-D0A2-4581-9C4D-66B86D814780}" v="686" dt="2022-09-19T17:02:36.37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84045" autoAdjust="0"/>
  </p:normalViewPr>
  <p:slideViewPr>
    <p:cSldViewPr snapToGrid="0">
      <p:cViewPr varScale="1">
        <p:scale>
          <a:sx n="72" d="100"/>
          <a:sy n="72" d="100"/>
        </p:scale>
        <p:origin x="1133" y="58"/>
      </p:cViewPr>
      <p:guideLst>
        <p:guide orient="horz" pos="4128"/>
        <p:guide orient="horz" pos="1008"/>
        <p:guide orient="horz" pos="4032"/>
        <p:guide orient="horz" pos="151"/>
        <p:guide orient="horz" pos="264"/>
        <p:guide orient="horz" pos="3912"/>
        <p:guide orient="horz"/>
        <p:guide pos="312"/>
        <p:guide pos="7407"/>
        <p:guide pos="3864"/>
        <p:guide pos="456"/>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65727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PFS, progression-free survival; ORR, objective response rate; OS, overall survival; HCC, hepatocellular carcinoma.</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11863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AFP, </a:t>
            </a:r>
            <a:r>
              <a:rPr lang="el-GR" b="0" i="1" dirty="0"/>
              <a:t>α</a:t>
            </a:r>
            <a:r>
              <a:rPr lang="en-US" b="0" i="1" dirty="0"/>
              <a:t>-fetoprotein; BCLC, Barcelona Clinic Liver Cancer; BICR, blinded independent committee review; DoR, duration of response; ECOG, Eastern Cooperative Oncology Group; HCC, hepatocellular carcinoma; mRECIST, modified Response Evaluation Criteria in Solid Tumors; PD, progressive disease; PS, performance status; RECIST, Response Evaluation Criteria in Solid Tumors; ROW, rest of word.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a:ea typeface="MS PGothic"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S PGothic" pitchFamily="34" charset="-128"/>
              <a:cs typeface="Arial" panose="020B0604020202020204" pitchFamily="34" charset="0"/>
            </a:endParaRPr>
          </a:p>
        </p:txBody>
      </p:sp>
    </p:spTree>
    <p:extLst>
      <p:ext uri="{BB962C8B-B14F-4D97-AF65-F5344CB8AC3E}">
        <p14:creationId xmlns:p14="http://schemas.microsoft.com/office/powerpoint/2010/main" val="3354544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AFP, </a:t>
            </a:r>
            <a:r>
              <a:rPr lang="el-GR" b="0" i="1" dirty="0"/>
              <a:t>α</a:t>
            </a:r>
            <a:r>
              <a:rPr lang="en-US" b="0" i="1" dirty="0"/>
              <a:t>-fetoprotein</a:t>
            </a:r>
            <a:r>
              <a:rPr lang="en-US" i="1" dirty="0"/>
              <a:t>; BCLC, Barcelona Clinic Liver Cancer; </a:t>
            </a:r>
            <a:r>
              <a:rPr lang="en-US" b="0" i="1" dirty="0"/>
              <a:t>ECOG, Eastern Cooperative Oncology Group; </a:t>
            </a:r>
            <a:r>
              <a:rPr lang="en-US" i="1" dirty="0"/>
              <a:t>HBC, hepatitis B virus; HCV, hepatitis C virus; Len, lenvatinib; </a:t>
            </a:r>
            <a:r>
              <a:rPr lang="en-US" b="0" i="1" dirty="0"/>
              <a:t>MPVI, macroscopic portal vein invasion; </a:t>
            </a:r>
            <a:r>
              <a:rPr lang="en-US" i="1" dirty="0"/>
              <a:t>Pembro, pembrolizumab;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09994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ITT, intention-to-treat; Len, lenvatinib; OS, overall survival;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54134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AFP, </a:t>
            </a:r>
            <a:r>
              <a:rPr lang="el-GR" b="0" i="1" dirty="0"/>
              <a:t>α</a:t>
            </a:r>
            <a:r>
              <a:rPr lang="en-US" b="0" i="1" dirty="0"/>
              <a:t>-fetoprotein</a:t>
            </a:r>
            <a:r>
              <a:rPr lang="en-US" i="1" dirty="0"/>
              <a:t>; BCLC, Barcelona Clinic Liver Cancer; </a:t>
            </a:r>
            <a:r>
              <a:rPr lang="en-US" b="0" i="1" dirty="0"/>
              <a:t>ECOG, Eastern Cooperative Oncology Group;</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HBC, hepatitis B virus; HCV, hepatitis C virus; Len, lenvatinib; </a:t>
            </a:r>
            <a:r>
              <a:rPr lang="en-US" b="0" i="1" dirty="0"/>
              <a:t>MPVI, macroscopic portal vein invasion; PS, performance status.</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369467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IA1, primary interim analysis; ITT, intention-to-treat; PFS, progression-free survival; Pembro, pembrolizumab;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35638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CR, complete response; DCR, disease control rate; DoR, duration of response; FA, final analysis; ORR, objective response rate; PD, progressive disease; Pembro, pembrolizumab; RECIST; Response Evaluation Criteria in Solid Tumors; SD, stable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824266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ALT, alanine aminotransferase; AST, aspartate aminotransferase; d/c, discontinuation; FA, final analysis; Len, lenvatinib; Pembro, pembrolizumab; PPE, palmar–plantar erythrodysaesthesia; TRAEs, treatment-related adverse event.</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09372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imAEs, immune-mediated adverse events; IR, infusion reactions; Len, lenvatinib; Pembro, pembrolizumab.</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01084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IO, immuno-oncology; Len, lenvatinib; mAb, monoclonal antibody; Pembro, pembrolizumab.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602730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HCC, hepatocellular carcinoma; OS, overall survival; PFS, </a:t>
            </a:r>
            <a:r>
              <a:rPr lang="en-US" b="0" i="1"/>
              <a:t>progression-free survival.</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3753006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LEAP-002: Placebo-Controlled Phase III Trial of Lenvatinib ± Pembrolizumab as First-line Therapy for Advanced HCC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7583"/>
            <a:ext cx="57102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Gilead Sciences, Inc.;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2022 Annual Congress; September 9-13, 2022; Paris, France  </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LEAP-002: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phase III REFLECT study, lenvatinib was shown to be non-inferior to sorafenib regarding OS and was approved globally as a first-line treatment for advanced HCC</a:t>
            </a:r>
            <a:r>
              <a:rPr lang="en-US" altLang="en-US" sz="2200" baseline="30000" dirty="0"/>
              <a:t>1</a:t>
            </a:r>
          </a:p>
          <a:p>
            <a:r>
              <a:rPr lang="en-US" altLang="en-US" sz="2200" dirty="0"/>
              <a:t>Pembrolizumab is FDA approved for second-line advanced HCC following sorafenib failure</a:t>
            </a:r>
            <a:r>
              <a:rPr lang="en-US" altLang="en-US" sz="2200" baseline="30000" dirty="0"/>
              <a:t>2</a:t>
            </a:r>
          </a:p>
          <a:p>
            <a:pPr lvl="1"/>
            <a:r>
              <a:rPr lang="en-US" altLang="en-US" sz="2000" dirty="0"/>
              <a:t>KEYNOTE-240 showed a favorable benefit-to-risk profile, but OS and PFS did not meet prespecified statistical significance</a:t>
            </a:r>
            <a:r>
              <a:rPr lang="en-US" altLang="en-US" sz="2000" baseline="30000" dirty="0"/>
              <a:t>3</a:t>
            </a:r>
          </a:p>
          <a:p>
            <a:pPr lvl="1"/>
            <a:r>
              <a:rPr lang="en-US" altLang="en-US" sz="2000" dirty="0"/>
              <a:t>KEYNOTE 394 showed significantly improved ORR, PFS, and OS in an Asian patient population</a:t>
            </a:r>
            <a:r>
              <a:rPr lang="en-US" altLang="en-US" sz="2000" baseline="30000" dirty="0"/>
              <a:t>4</a:t>
            </a:r>
          </a:p>
          <a:p>
            <a:pPr lvl="1"/>
            <a:r>
              <a:rPr lang="en-US" altLang="en-US" sz="2000" dirty="0"/>
              <a:t>KEYNOTE 240 and 394 meta-analysis showed consistent improvement in ORR, PFS, and OS</a:t>
            </a:r>
            <a:r>
              <a:rPr lang="en-US" altLang="en-US" sz="2000" baseline="30000" dirty="0"/>
              <a:t>5</a:t>
            </a:r>
          </a:p>
          <a:p>
            <a:r>
              <a:rPr lang="en-US" altLang="en-US" sz="2200" dirty="0"/>
              <a:t>Lenvatinib plus pembrolizumab showed early antitumor activity and manageable safety in first-line unresectable HCC in the phase Ib study 116/KEYNOTE 524 trial</a:t>
            </a:r>
            <a:r>
              <a:rPr lang="en-US" altLang="en-US" sz="2200" baseline="30000" dirty="0"/>
              <a:t>6</a:t>
            </a:r>
          </a:p>
          <a:p>
            <a:r>
              <a:rPr lang="en-US" altLang="en-US" sz="2200" dirty="0"/>
              <a:t>Current report presents the primary results from phase III LEAP-002 evaluating lenvatinib plus pembrolizumab vs lenvatinib as first-line treatment for advanced HCC</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27564"/>
            <a:ext cx="887468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Kudo. Lancet. 2018;391:1163-1173. 2. Zhu. Lancet Oncol. 2018;19:940-952. 3. Finn. JCO. 2020;38:193-202.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Qin. JCO. 2022;40:383. 5. Finn. Cancer Res. 2022;82:CT222. 6. Finn. ESMO 2022. Abstr LBA34.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9285230" y="2647507"/>
            <a:ext cx="2152550" cy="1778253"/>
          </a:xfrm>
          <a:prstGeom prst="rect">
            <a:avLst/>
          </a:prstGeom>
          <a:ln w="12700">
            <a:noFill/>
          </a:ln>
          <a:effectLst/>
        </p:spPr>
        <p:style>
          <a:lnRef idx="2">
            <a:schemeClr val="accent1"/>
          </a:lnRef>
          <a:fillRef idx="1">
            <a:schemeClr val="lt1"/>
          </a:fillRef>
          <a:effectRef idx="0">
            <a:schemeClr val="accent1"/>
          </a:effectRef>
          <a:fontRef idx="minor">
            <a:schemeClr val="dk1"/>
          </a:fontRef>
        </p:style>
        <p:txBody>
          <a:bodyPr wrap="square" lIns="68553" tIns="34277" rIns="68553" bIns="34277" rtlCol="0" anchor="ctr">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until PD, intolerable toxicity, withdrawal of consent, maximum of 35 cycles of pembrolizumab or placebo </a:t>
            </a:r>
          </a:p>
        </p:txBody>
      </p:sp>
      <p:sp>
        <p:nvSpPr>
          <p:cNvPr id="4" name="Content Placeholder 3">
            <a:extLst>
              <a:ext uri="{FF2B5EF4-FFF2-40B4-BE49-F238E27FC236}">
                <a16:creationId xmlns:a16="http://schemas.microsoft.com/office/drawing/2014/main" id="{A7D55BA4-89AF-B84B-AFEC-579D59FEE108}"/>
              </a:ext>
            </a:extLst>
          </p:cNvPr>
          <p:cNvSpPr>
            <a:spLocks noGrp="1"/>
          </p:cNvSpPr>
          <p:nvPr>
            <p:ph idx="1"/>
          </p:nvPr>
        </p:nvSpPr>
        <p:spPr>
          <a:xfrm>
            <a:off x="604675" y="1513047"/>
            <a:ext cx="11006077" cy="438313"/>
          </a:xfrm>
        </p:spPr>
        <p:txBody>
          <a:bodyPr/>
          <a:lstStyle/>
          <a:p>
            <a:r>
              <a:rPr lang="en-US" sz="2400" dirty="0">
                <a:cs typeface="Calibri" panose="020F0502020204030204" pitchFamily="34" charset="0"/>
              </a:rPr>
              <a:t>Multicenter, double-blind phase III trial </a:t>
            </a:r>
          </a:p>
          <a:p>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a:p>
            <a:pPr marL="0" indent="0">
              <a:buNone/>
            </a:pPr>
            <a:endParaRPr lang="en-US" dirty="0">
              <a:cs typeface="Calibri" panose="020F0502020204030204" pitchFamily="34" charset="0"/>
            </a:endParaRPr>
          </a:p>
          <a:p>
            <a:r>
              <a:rPr lang="en-US" sz="2000" b="1" dirty="0">
                <a:cs typeface="Calibri" panose="020F0502020204030204" pitchFamily="34" charset="0"/>
              </a:rPr>
              <a:t>Dual primary endpoints: </a:t>
            </a:r>
            <a:r>
              <a:rPr lang="en-US" sz="2000" dirty="0">
                <a:cs typeface="Calibri" panose="020F0502020204030204" pitchFamily="34" charset="0"/>
              </a:rPr>
              <a:t>PFS; OS by RECIST v1.1 by BICR</a:t>
            </a:r>
          </a:p>
          <a:p>
            <a:r>
              <a:rPr lang="en-US" sz="2000" b="1" dirty="0">
                <a:cs typeface="Calibri" panose="020F0502020204030204" pitchFamily="34" charset="0"/>
              </a:rPr>
              <a:t>Secondary endpoints: </a:t>
            </a:r>
            <a:r>
              <a:rPr lang="en-US" sz="2000" dirty="0">
                <a:cs typeface="Calibri" panose="020F0502020204030204" pitchFamily="34" charset="0"/>
              </a:rPr>
              <a:t>ORR, DoR per RECIST v1.1 and mRECIST by BICR, safety/tolerability</a:t>
            </a:r>
          </a:p>
        </p:txBody>
      </p:sp>
      <p:sp>
        <p:nvSpPr>
          <p:cNvPr id="16" name="Rectangle 15"/>
          <p:cNvSpPr>
            <a:spLocks noChangeArrowheads="1"/>
          </p:cNvSpPr>
          <p:nvPr/>
        </p:nvSpPr>
        <p:spPr bwMode="auto">
          <a:xfrm>
            <a:off x="211016" y="2886639"/>
            <a:ext cx="3763396" cy="1665478"/>
          </a:xfrm>
          <a:prstGeom prst="rect">
            <a:avLst/>
          </a:prstGeom>
          <a:noFill/>
          <a:ln>
            <a:noFill/>
            <a:headEnd/>
            <a:tailEnd/>
          </a:ln>
          <a:effectLst/>
        </p:spPr>
        <p:style>
          <a:lnRef idx="2">
            <a:schemeClr val="accent6">
              <a:shade val="50000"/>
            </a:schemeClr>
          </a:lnRef>
          <a:fillRef idx="1">
            <a:schemeClr val="accent6"/>
          </a:fillRef>
          <a:effectRef idx="0">
            <a:schemeClr val="accent6"/>
          </a:effectRef>
          <a:fontRef idx="minor">
            <a:schemeClr val="lt1"/>
          </a:fontRef>
        </p:style>
        <p:txBody>
          <a:bodyPr lIns="91440" tIns="34277" rIns="91440" bIns="34277" anchor="ctr"/>
          <a:lstStyle>
            <a:lvl1pPr marL="228600" indent="-228600">
              <a:defRPr>
                <a:solidFill>
                  <a:schemeClr val="tx1"/>
                </a:solidFill>
                <a:latin typeface="Arial Narrow" pitchFamily="34" charset="0"/>
              </a:defRPr>
            </a:lvl1pPr>
            <a:lvl2pPr marL="742950" indent="-285750">
              <a:defRPr>
                <a:solidFill>
                  <a:schemeClr val="tx1"/>
                </a:solidFill>
                <a:latin typeface="Arial Narrow" pitchFamily="34" charset="0"/>
              </a:defRPr>
            </a:lvl2pPr>
            <a:lvl3pPr marL="1143000" indent="-228600">
              <a:defRPr>
                <a:solidFill>
                  <a:schemeClr val="tx1"/>
                </a:solidFill>
                <a:latin typeface="Arial Narrow" pitchFamily="34" charset="0"/>
              </a:defRPr>
            </a:lvl3pPr>
            <a:lvl4pPr marL="1600200" indent="-228600">
              <a:defRPr>
                <a:solidFill>
                  <a:schemeClr val="tx1"/>
                </a:solidFill>
                <a:latin typeface="Arial Narrow" pitchFamily="34" charset="0"/>
              </a:defRPr>
            </a:lvl4pPr>
            <a:lvl5pPr marL="2057400" indent="-228600">
              <a:defRPr>
                <a:solidFill>
                  <a:schemeClr val="tx1"/>
                </a:solidFill>
                <a:latin typeface="Arial Narrow" pitchFamily="34" charset="0"/>
              </a:defRPr>
            </a:lvl5pPr>
            <a:lvl6pPr marL="2514600" indent="-228600" fontAlgn="base">
              <a:spcBef>
                <a:spcPct val="0"/>
              </a:spcBef>
              <a:spcAft>
                <a:spcPct val="0"/>
              </a:spcAft>
              <a:defRPr>
                <a:solidFill>
                  <a:schemeClr val="tx1"/>
                </a:solidFill>
                <a:latin typeface="Arial Narrow" pitchFamily="34" charset="0"/>
              </a:defRPr>
            </a:lvl6pPr>
            <a:lvl7pPr marL="2971800" indent="-228600" fontAlgn="base">
              <a:spcBef>
                <a:spcPct val="0"/>
              </a:spcBef>
              <a:spcAft>
                <a:spcPct val="0"/>
              </a:spcAft>
              <a:defRPr>
                <a:solidFill>
                  <a:schemeClr val="tx1"/>
                </a:solidFill>
                <a:latin typeface="Arial Narrow" pitchFamily="34" charset="0"/>
              </a:defRPr>
            </a:lvl7pPr>
            <a:lvl8pPr marL="3429000" indent="-228600" fontAlgn="base">
              <a:spcBef>
                <a:spcPct val="0"/>
              </a:spcBef>
              <a:spcAft>
                <a:spcPct val="0"/>
              </a:spcAft>
              <a:defRPr>
                <a:solidFill>
                  <a:schemeClr val="tx1"/>
                </a:solidFill>
                <a:latin typeface="Arial Narrow" pitchFamily="34" charset="0"/>
              </a:defRPr>
            </a:lvl8pPr>
            <a:lvl9pPr marL="3886200" indent="-228600" fontAlgn="base">
              <a:spcBef>
                <a:spcPct val="0"/>
              </a:spcBef>
              <a:spcAft>
                <a:spcPct val="0"/>
              </a:spcAft>
              <a:defRPr>
                <a:solidFill>
                  <a:schemeClr val="tx1"/>
                </a:solidFill>
                <a:latin typeface="Arial Narrow"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advanced HCC (BCLC C or BCLC B that is not amenable to locoregional/curative therapy); </a:t>
            </a:r>
            <a:b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previous systemic therapy;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Child-Pugh A and ECOG PS ≤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794)</a:t>
            </a:r>
          </a:p>
        </p:txBody>
      </p:sp>
      <p:cxnSp>
        <p:nvCxnSpPr>
          <p:cNvPr id="30" name="Straight Arrow Connector 29"/>
          <p:cNvCxnSpPr/>
          <p:nvPr/>
        </p:nvCxnSpPr>
        <p:spPr bwMode="auto">
          <a:xfrm>
            <a:off x="8727158" y="4289429"/>
            <a:ext cx="0" cy="0"/>
          </a:xfrm>
          <a:prstGeom prst="straightConnector1">
            <a:avLst/>
          </a:prstGeom>
          <a:solidFill>
            <a:schemeClr val="accent1"/>
          </a:solidFill>
          <a:ln w="19050" cap="flat" cmpd="sng" algn="ctr">
            <a:solidFill>
              <a:schemeClr val="tx1"/>
            </a:solidFill>
            <a:prstDash val="solid"/>
            <a:round/>
            <a:headEnd type="none" w="med" len="med"/>
            <a:tailEnd type="triangle" w="med" len="med"/>
          </a:ln>
          <a:effectLst>
            <a:outerShdw blurRad="63500" dist="38099" dir="2700000" algn="ctr" rotWithShape="0">
              <a:schemeClr val="bg2">
                <a:alpha val="74998"/>
              </a:schemeClr>
            </a:outerShdw>
          </a:effectLst>
        </p:spPr>
      </p:cxnSp>
      <p:cxnSp>
        <p:nvCxnSpPr>
          <p:cNvPr id="31" name="Straight Arrow Connector 30"/>
          <p:cNvCxnSpPr>
            <a:cxnSpLocks/>
          </p:cNvCxnSpPr>
          <p:nvPr/>
        </p:nvCxnSpPr>
        <p:spPr bwMode="auto">
          <a:xfrm>
            <a:off x="8911246" y="3637682"/>
            <a:ext cx="518894" cy="0"/>
          </a:xfrm>
          <a:prstGeom prst="straightConnector1">
            <a:avLst/>
          </a:prstGeom>
          <a:solidFill>
            <a:schemeClr val="accent1"/>
          </a:solidFill>
          <a:ln w="25400" cap="flat" cmpd="sng" algn="ctr">
            <a:solidFill>
              <a:schemeClr val="bg1"/>
            </a:solidFill>
            <a:prstDash val="solid"/>
            <a:round/>
            <a:headEnd type="none" w="med" len="med"/>
            <a:tailEnd type="triangle" w="med" len="med"/>
          </a:ln>
          <a:effectLst/>
        </p:spPr>
      </p:cxnSp>
      <p:sp>
        <p:nvSpPr>
          <p:cNvPr id="19" name="Text Box 11">
            <a:extLst>
              <a:ext uri="{FF2B5EF4-FFF2-40B4-BE49-F238E27FC236}">
                <a16:creationId xmlns:a16="http://schemas.microsoft.com/office/drawing/2014/main" id="{8618EAF4-5DBE-FA46-B3A5-C73FB6A38D0C}"/>
              </a:ext>
            </a:extLst>
          </p:cNvPr>
          <p:cNvSpPr txBox="1">
            <a:spLocks noChangeArrowheads="1"/>
          </p:cNvSpPr>
          <p:nvPr/>
        </p:nvSpPr>
        <p:spPr bwMode="auto">
          <a:xfrm>
            <a:off x="414339" y="63678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Llovet. ASCO 2019. Abstr TPS4152. NCT03713593.</a:t>
            </a:r>
            <a:r>
              <a:rPr lang="en-US" altLang="en-US" sz="1200" b="0" spc="-10" dirty="0">
                <a:solidFill>
                  <a:schemeClr val="bg2"/>
                </a:solidFill>
                <a:latin typeface="Calibri" panose="020F0502020204030204" pitchFamily="34" charset="0"/>
              </a:rPr>
              <a:t> Finn. ESMO 2022. Abstr LBA34.</a:t>
            </a:r>
            <a:endParaRPr lang="en-US" altLang="en-US" sz="1200" b="0" dirty="0">
              <a:solidFill>
                <a:schemeClr val="bg2"/>
              </a:solidFill>
              <a:latin typeface="Calibri" panose="020F0502020204030204" pitchFamily="34" charset="0"/>
            </a:endParaRPr>
          </a:p>
        </p:txBody>
      </p:sp>
      <p:grpSp>
        <p:nvGrpSpPr>
          <p:cNvPr id="20" name="Group 19">
            <a:extLst>
              <a:ext uri="{FF2B5EF4-FFF2-40B4-BE49-F238E27FC236}">
                <a16:creationId xmlns:a16="http://schemas.microsoft.com/office/drawing/2014/main" id="{BF274F03-9143-0F46-8669-573AC08F2A5D}"/>
              </a:ext>
            </a:extLst>
          </p:cNvPr>
          <p:cNvGrpSpPr>
            <a:grpSpLocks/>
          </p:cNvGrpSpPr>
          <p:nvPr/>
        </p:nvGrpSpPr>
        <p:grpSpPr bwMode="auto">
          <a:xfrm>
            <a:off x="9389569" y="6216652"/>
            <a:ext cx="2488502" cy="447822"/>
            <a:chOff x="9527309" y="3551529"/>
            <a:chExt cx="2488502" cy="448324"/>
          </a:xfrm>
        </p:grpSpPr>
        <p:pic>
          <p:nvPicPr>
            <p:cNvPr id="21" name="Picture 9">
              <a:extLst>
                <a:ext uri="{FF2B5EF4-FFF2-40B4-BE49-F238E27FC236}">
                  <a16:creationId xmlns:a16="http://schemas.microsoft.com/office/drawing/2014/main" id="{B03544E4-45A4-B944-A058-CD1CA77D30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4417FEB3-70EB-5247-9839-CA41765EC7A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6" name="Title 5">
            <a:extLst>
              <a:ext uri="{FF2B5EF4-FFF2-40B4-BE49-F238E27FC236}">
                <a16:creationId xmlns:a16="http://schemas.microsoft.com/office/drawing/2014/main" id="{51D83B36-07AD-5B4F-8ACA-51136384DDD4}"/>
              </a:ext>
            </a:extLst>
          </p:cNvPr>
          <p:cNvSpPr>
            <a:spLocks noGrp="1"/>
          </p:cNvSpPr>
          <p:nvPr>
            <p:ph type="title"/>
          </p:nvPr>
        </p:nvSpPr>
        <p:spPr/>
        <p:txBody>
          <a:bodyPr/>
          <a:lstStyle/>
          <a:p>
            <a:r>
              <a:rPr lang="en-US" dirty="0"/>
              <a:t>LEAP-002: Study Design</a:t>
            </a:r>
          </a:p>
        </p:txBody>
      </p:sp>
      <p:sp>
        <p:nvSpPr>
          <p:cNvPr id="33" name="Rectangle 49">
            <a:extLst>
              <a:ext uri="{FF2B5EF4-FFF2-40B4-BE49-F238E27FC236}">
                <a16:creationId xmlns:a16="http://schemas.microsoft.com/office/drawing/2014/main" id="{1DBFC3FE-915B-A545-AAC5-6114CE7B8871}"/>
              </a:ext>
            </a:extLst>
          </p:cNvPr>
          <p:cNvSpPr>
            <a:spLocks noChangeArrowheads="1"/>
          </p:cNvSpPr>
          <p:nvPr/>
        </p:nvSpPr>
        <p:spPr bwMode="auto">
          <a:xfrm>
            <a:off x="4825309" y="2708949"/>
            <a:ext cx="4360894" cy="82512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Lenvatinib </a:t>
            </a:r>
            <a:r>
              <a:rPr kumimoji="0" lang="en-US" altLang="en-US" sz="2000" b="0"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PO QD* + </a:t>
            </a:r>
            <a:r>
              <a:rPr kumimoji="0" lang="en-US" altLang="en-US" sz="2000" b="1"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Pembrolizumab </a:t>
            </a:r>
            <a:br>
              <a:rPr kumimoji="0" lang="en-US" altLang="en-US" sz="2000" b="1"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br>
            <a:r>
              <a:rPr kumimoji="0" lang="en-US" altLang="en-US" sz="2000" b="0"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200 mg IV Q3W</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34" name="Rectangle 50">
            <a:extLst>
              <a:ext uri="{FF2B5EF4-FFF2-40B4-BE49-F238E27FC236}">
                <a16:creationId xmlns:a16="http://schemas.microsoft.com/office/drawing/2014/main" id="{0234A73A-D051-604D-9EF7-755FDB25176D}"/>
              </a:ext>
            </a:extLst>
          </p:cNvPr>
          <p:cNvSpPr>
            <a:spLocks noChangeArrowheads="1"/>
          </p:cNvSpPr>
          <p:nvPr/>
        </p:nvSpPr>
        <p:spPr bwMode="auto">
          <a:xfrm>
            <a:off x="4823835" y="3739742"/>
            <a:ext cx="4360894" cy="82512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Lenvatinib </a:t>
            </a:r>
            <a:r>
              <a:rPr kumimoji="0" lang="en-US" altLang="en-US" sz="2000" b="0"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PO QD* + Placebo</a:t>
            </a:r>
            <a:r>
              <a:rPr kumimoji="0" lang="en-US" altLang="en-US" sz="2000" b="1"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 </a:t>
            </a:r>
            <a:br>
              <a:rPr kumimoji="0" lang="en-US" altLang="en-US" sz="2000" b="1"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br>
            <a:r>
              <a:rPr kumimoji="0" lang="en-US" altLang="en-US" sz="2000" b="0" i="0" u="none" strike="noStrike" kern="0" cap="none" spc="0" normalizeH="0" baseline="0" noProof="0" dirty="0">
                <a:ln>
                  <a:noFill/>
                </a:ln>
                <a:solidFill>
                  <a:prstClr val="white"/>
                </a:solidFill>
                <a:effectLst/>
                <a:uLnTx/>
                <a:uFillTx/>
                <a:latin typeface="Calibri" panose="020F0502020204030204" pitchFamily="34" charset="0"/>
                <a:ea typeface="MS PGothic" pitchFamily="34" charset="-128"/>
                <a:cs typeface="Calibri" panose="020F0502020204030204" pitchFamily="34" charset="0"/>
              </a:rPr>
              <a:t>IV Q3W</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35" name="Line 53">
            <a:extLst>
              <a:ext uri="{FF2B5EF4-FFF2-40B4-BE49-F238E27FC236}">
                <a16:creationId xmlns:a16="http://schemas.microsoft.com/office/drawing/2014/main" id="{47B64DB9-B1AC-E344-9802-28E3BC5F3B10}"/>
              </a:ext>
            </a:extLst>
          </p:cNvPr>
          <p:cNvSpPr>
            <a:spLocks noChangeShapeType="1"/>
          </p:cNvSpPr>
          <p:nvPr/>
        </p:nvSpPr>
        <p:spPr bwMode="auto">
          <a:xfrm>
            <a:off x="4070800" y="3882881"/>
            <a:ext cx="622300"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36" name="Line 54">
            <a:extLst>
              <a:ext uri="{FF2B5EF4-FFF2-40B4-BE49-F238E27FC236}">
                <a16:creationId xmlns:a16="http://schemas.microsoft.com/office/drawing/2014/main" id="{F0826E20-77AC-EB40-A653-0977761F4B4D}"/>
              </a:ext>
            </a:extLst>
          </p:cNvPr>
          <p:cNvSpPr>
            <a:spLocks noChangeShapeType="1"/>
          </p:cNvSpPr>
          <p:nvPr/>
        </p:nvSpPr>
        <p:spPr bwMode="auto">
          <a:xfrm flipV="1">
            <a:off x="4088710" y="3236031"/>
            <a:ext cx="622300"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37" name="Text Box 30">
            <a:extLst>
              <a:ext uri="{FF2B5EF4-FFF2-40B4-BE49-F238E27FC236}">
                <a16:creationId xmlns:a16="http://schemas.microsoft.com/office/drawing/2014/main" id="{52D73812-ADCB-4B4B-B278-61784A85FEC3}"/>
              </a:ext>
            </a:extLst>
          </p:cNvPr>
          <p:cNvSpPr txBox="1">
            <a:spLocks noChangeArrowheads="1"/>
          </p:cNvSpPr>
          <p:nvPr/>
        </p:nvSpPr>
        <p:spPr bwMode="auto">
          <a:xfrm>
            <a:off x="4764798" y="4615693"/>
            <a:ext cx="5172075"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8B3D9A"/>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*Body weight &lt;60 kg, 8 mg; body weight ≥60 kg, 12 mg.</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cxnSp>
        <p:nvCxnSpPr>
          <p:cNvPr id="3" name="Straight Arrow Connector 2">
            <a:extLst>
              <a:ext uri="{FF2B5EF4-FFF2-40B4-BE49-F238E27FC236}">
                <a16:creationId xmlns:a16="http://schemas.microsoft.com/office/drawing/2014/main" id="{5615A7D0-2EE9-A78C-22AD-181C502E50E0}"/>
              </a:ext>
            </a:extLst>
          </p:cNvPr>
          <p:cNvCxnSpPr/>
          <p:nvPr/>
        </p:nvCxnSpPr>
        <p:spPr bwMode="auto">
          <a:xfrm>
            <a:off x="4327451" y="2647507"/>
            <a:ext cx="0" cy="414670"/>
          </a:xfrm>
          <a:prstGeom prst="straightConnector1">
            <a:avLst/>
          </a:prstGeom>
          <a:noFill/>
          <a:ln w="28575" cap="flat" cmpd="sng" algn="ctr">
            <a:solidFill>
              <a:schemeClr val="bg1"/>
            </a:solidFill>
            <a:prstDash val="solid"/>
            <a:round/>
            <a:headEnd type="none" w="med" len="med"/>
            <a:tailEnd type="triangle"/>
          </a:ln>
          <a:effectLst/>
        </p:spPr>
      </p:cxnSp>
      <p:sp>
        <p:nvSpPr>
          <p:cNvPr id="7" name="Text Box 30">
            <a:extLst>
              <a:ext uri="{FF2B5EF4-FFF2-40B4-BE49-F238E27FC236}">
                <a16:creationId xmlns:a16="http://schemas.microsoft.com/office/drawing/2014/main" id="{7D379103-E686-8C42-E5D6-F8DB0E05AFBA}"/>
              </a:ext>
            </a:extLst>
          </p:cNvPr>
          <p:cNvSpPr txBox="1">
            <a:spLocks noChangeArrowheads="1"/>
          </p:cNvSpPr>
          <p:nvPr/>
        </p:nvSpPr>
        <p:spPr bwMode="auto">
          <a:xfrm>
            <a:off x="2951604" y="1951360"/>
            <a:ext cx="4214740"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8B3D9A"/>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Stratified by: geography region (Asia vs Japan vs ROW); MPVI/extra hepatic spread (yes vs no); AFP level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(≤400 vs &gt;400 ng/mL; ECOG PS status (0 vs 1)</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148414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LEAP-002: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E154FAEC-1791-C911-7574-6B56A6C9BD30}"/>
              </a:ext>
            </a:extLst>
          </p:cNvPr>
          <p:cNvGraphicFramePr>
            <a:graphicFrameLocks/>
          </p:cNvGraphicFramePr>
          <p:nvPr>
            <p:extLst>
              <p:ext uri="{D42A27DB-BD31-4B8C-83A1-F6EECF244321}">
                <p14:modId xmlns:p14="http://schemas.microsoft.com/office/powerpoint/2010/main" val="2361399594"/>
              </p:ext>
            </p:extLst>
          </p:nvPr>
        </p:nvGraphicFramePr>
        <p:xfrm>
          <a:off x="720725" y="1611313"/>
          <a:ext cx="5390982" cy="4387916"/>
        </p:xfrm>
        <a:graphic>
          <a:graphicData uri="http://schemas.openxmlformats.org/drawingml/2006/table">
            <a:tbl>
              <a:tblPr/>
              <a:tblGrid>
                <a:gridCol w="2264850">
                  <a:extLst>
                    <a:ext uri="{9D8B030D-6E8A-4147-A177-3AD203B41FA5}">
                      <a16:colId xmlns:a16="http://schemas.microsoft.com/office/drawing/2014/main" val="20000"/>
                    </a:ext>
                  </a:extLst>
                </a:gridCol>
                <a:gridCol w="1563066">
                  <a:extLst>
                    <a:ext uri="{9D8B030D-6E8A-4147-A177-3AD203B41FA5}">
                      <a16:colId xmlns:a16="http://schemas.microsoft.com/office/drawing/2014/main" val="20001"/>
                    </a:ext>
                  </a:extLst>
                </a:gridCol>
                <a:gridCol w="1563066">
                  <a:extLst>
                    <a:ext uri="{9D8B030D-6E8A-4147-A177-3AD203B41FA5}">
                      <a16:colId xmlns:a16="http://schemas.microsoft.com/office/drawing/2014/main" val="20002"/>
                    </a:ext>
                  </a:extLst>
                </a:gridCol>
              </a:tblGrid>
              <a:tr h="47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 +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Len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56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 (80.3)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327 (82.0)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b="0" dirty="0">
                          <a:solidFill>
                            <a:schemeClr val="bg1"/>
                          </a:solidFill>
                          <a:latin typeface="Calibri" panose="020F0502020204030204" pitchFamily="34" charset="0"/>
                        </a:rPr>
                        <a:t>≥65 yr,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66.0 (19-88)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 (52.9)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66.0 (20-88)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215 (53.9)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63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 minus Japan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Western regions and Japan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274 (69.4)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276 (69.2)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39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(32.2)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(31.6)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Etiology,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Viral etiology</a:t>
                      </a:r>
                    </a:p>
                    <a:p>
                      <a:pPr marL="571500" marR="0" lvl="1"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HBV+</a:t>
                      </a:r>
                    </a:p>
                    <a:p>
                      <a:pPr marL="571500" marR="0" lvl="1"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HCV+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Alcohol etiology</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(29.9)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(59.4)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(48.4)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(33.3)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AFP &gt;400 ng/mL</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(30.1)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(33.1)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Child Pugh class A</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393 (99.5)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397 (99.5)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2327864"/>
                  </a:ext>
                </a:extLst>
              </a:tr>
            </a:tbl>
          </a:graphicData>
        </a:graphic>
      </p:graphicFrame>
      <p:graphicFrame>
        <p:nvGraphicFramePr>
          <p:cNvPr id="9" name="Group 3">
            <a:extLst>
              <a:ext uri="{FF2B5EF4-FFF2-40B4-BE49-F238E27FC236}">
                <a16:creationId xmlns:a16="http://schemas.microsoft.com/office/drawing/2014/main" id="{B5BEBDB0-7E1B-FBB7-751C-FA471FE294C2}"/>
              </a:ext>
            </a:extLst>
          </p:cNvPr>
          <p:cNvGraphicFramePr>
            <a:graphicFrameLocks/>
          </p:cNvGraphicFramePr>
          <p:nvPr>
            <p:extLst>
              <p:ext uri="{D42A27DB-BD31-4B8C-83A1-F6EECF244321}">
                <p14:modId xmlns:p14="http://schemas.microsoft.com/office/powerpoint/2010/main" val="568379535"/>
              </p:ext>
            </p:extLst>
          </p:nvPr>
        </p:nvGraphicFramePr>
        <p:xfrm>
          <a:off x="6276439" y="1611313"/>
          <a:ext cx="5194837" cy="2907925"/>
        </p:xfrm>
        <a:graphic>
          <a:graphicData uri="http://schemas.openxmlformats.org/drawingml/2006/table">
            <a:tbl>
              <a:tblPr/>
              <a:tblGrid>
                <a:gridCol w="2562475">
                  <a:extLst>
                    <a:ext uri="{9D8B030D-6E8A-4147-A177-3AD203B41FA5}">
                      <a16:colId xmlns:a16="http://schemas.microsoft.com/office/drawing/2014/main" val="20000"/>
                    </a:ext>
                  </a:extLst>
                </a:gridCol>
                <a:gridCol w="1316181">
                  <a:extLst>
                    <a:ext uri="{9D8B030D-6E8A-4147-A177-3AD203B41FA5}">
                      <a16:colId xmlns:a16="http://schemas.microsoft.com/office/drawing/2014/main" val="20001"/>
                    </a:ext>
                  </a:extLst>
                </a:gridCol>
                <a:gridCol w="1316181">
                  <a:extLst>
                    <a:ext uri="{9D8B030D-6E8A-4147-A177-3AD203B41FA5}">
                      <a16:colId xmlns:a16="http://schemas.microsoft.com/office/drawing/2014/main" val="20002"/>
                    </a:ext>
                  </a:extLst>
                </a:gridCol>
              </a:tblGrid>
              <a:tr h="653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 +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Len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MPVI or extrahepatic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Extrahepatic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Macrovascular invasion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268 (67.8)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 (63.0)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262 (65.7)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 (60.9)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53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rPr>
                        <a:t>BCLC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310 (78.5)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 (75.7)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76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cirrhosis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263 (66.6)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 (68.9)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605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Locoregional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(51.1)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bl>
          </a:graphicData>
        </a:graphic>
      </p:graphicFrame>
    </p:spTree>
    <p:extLst>
      <p:ext uri="{BB962C8B-B14F-4D97-AF65-F5344CB8AC3E}">
        <p14:creationId xmlns:p14="http://schemas.microsoft.com/office/powerpoint/2010/main" val="827875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84" name="Group 31783">
            <a:extLst>
              <a:ext uri="{FF2B5EF4-FFF2-40B4-BE49-F238E27FC236}">
                <a16:creationId xmlns:a16="http://schemas.microsoft.com/office/drawing/2014/main" id="{742CDAD0-9448-0217-7DF8-E688204BB942}"/>
              </a:ext>
            </a:extLst>
          </p:cNvPr>
          <p:cNvGrpSpPr/>
          <p:nvPr/>
        </p:nvGrpSpPr>
        <p:grpSpPr>
          <a:xfrm>
            <a:off x="2213735" y="1946828"/>
            <a:ext cx="6402025" cy="2774347"/>
            <a:chOff x="2686346" y="1620336"/>
            <a:chExt cx="6402025" cy="2774347"/>
          </a:xfrm>
        </p:grpSpPr>
        <p:sp>
          <p:nvSpPr>
            <p:cNvPr id="31781" name="Freeform: Shape 31780">
              <a:extLst>
                <a:ext uri="{FF2B5EF4-FFF2-40B4-BE49-F238E27FC236}">
                  <a16:creationId xmlns:a16="http://schemas.microsoft.com/office/drawing/2014/main" id="{B3706495-84C9-499D-9471-5099EFD22520}"/>
                </a:ext>
              </a:extLst>
            </p:cNvPr>
            <p:cNvSpPr/>
            <p:nvPr/>
          </p:nvSpPr>
          <p:spPr bwMode="auto">
            <a:xfrm>
              <a:off x="2686346" y="1620336"/>
              <a:ext cx="2473144" cy="1222358"/>
            </a:xfrm>
            <a:custGeom>
              <a:avLst/>
              <a:gdLst>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90204 w 2473144"/>
                <a:gd name="connsiteY23" fmla="*/ 303220 h 1222358"/>
                <a:gd name="connsiteX24" fmla="*/ 1013894 w 2473144"/>
                <a:gd name="connsiteY24" fmla="*/ 326910 h 1222358"/>
                <a:gd name="connsiteX25" fmla="*/ 1066010 w 2473144"/>
                <a:gd name="connsiteY25" fmla="*/ 326910 h 1222358"/>
                <a:gd name="connsiteX26" fmla="*/ 1066010 w 2473144"/>
                <a:gd name="connsiteY26" fmla="*/ 379026 h 1222358"/>
                <a:gd name="connsiteX27" fmla="*/ 1113389 w 2473144"/>
                <a:gd name="connsiteY27" fmla="*/ 379026 h 1222358"/>
                <a:gd name="connsiteX28" fmla="*/ 1113389 w 2473144"/>
                <a:gd name="connsiteY28" fmla="*/ 402715 h 1222358"/>
                <a:gd name="connsiteX29" fmla="*/ 1165505 w 2473144"/>
                <a:gd name="connsiteY29" fmla="*/ 402715 h 1222358"/>
                <a:gd name="connsiteX30" fmla="*/ 1165505 w 2473144"/>
                <a:gd name="connsiteY30" fmla="*/ 440617 h 1222358"/>
                <a:gd name="connsiteX31" fmla="*/ 1217621 w 2473144"/>
                <a:gd name="connsiteY31" fmla="*/ 440617 h 1222358"/>
                <a:gd name="connsiteX32" fmla="*/ 1217621 w 2473144"/>
                <a:gd name="connsiteY32" fmla="*/ 483258 h 1222358"/>
                <a:gd name="connsiteX33" fmla="*/ 1388182 w 2473144"/>
                <a:gd name="connsiteY33" fmla="*/ 483258 h 1222358"/>
                <a:gd name="connsiteX34" fmla="*/ 1388182 w 2473144"/>
                <a:gd name="connsiteY34" fmla="*/ 521160 h 1222358"/>
                <a:gd name="connsiteX35" fmla="*/ 1440299 w 2473144"/>
                <a:gd name="connsiteY35" fmla="*/ 521160 h 1222358"/>
                <a:gd name="connsiteX36" fmla="*/ 1440299 w 2473144"/>
                <a:gd name="connsiteY36" fmla="*/ 559063 h 1222358"/>
                <a:gd name="connsiteX37" fmla="*/ 1501890 w 2473144"/>
                <a:gd name="connsiteY37" fmla="*/ 559063 h 1222358"/>
                <a:gd name="connsiteX38" fmla="*/ 1501890 w 2473144"/>
                <a:gd name="connsiteY38" fmla="*/ 592228 h 1222358"/>
                <a:gd name="connsiteX39" fmla="*/ 1544531 w 2473144"/>
                <a:gd name="connsiteY39" fmla="*/ 592228 h 1222358"/>
                <a:gd name="connsiteX40" fmla="*/ 1572958 w 2473144"/>
                <a:gd name="connsiteY40" fmla="*/ 620655 h 1222358"/>
                <a:gd name="connsiteX41" fmla="*/ 1634549 w 2473144"/>
                <a:gd name="connsiteY41" fmla="*/ 620655 h 1222358"/>
                <a:gd name="connsiteX42" fmla="*/ 1634549 w 2473144"/>
                <a:gd name="connsiteY42" fmla="*/ 710673 h 1222358"/>
                <a:gd name="connsiteX43" fmla="*/ 1686665 w 2473144"/>
                <a:gd name="connsiteY43" fmla="*/ 710673 h 1222358"/>
                <a:gd name="connsiteX44" fmla="*/ 1686665 w 2473144"/>
                <a:gd name="connsiteY44" fmla="*/ 739100 h 1222358"/>
                <a:gd name="connsiteX45" fmla="*/ 1729306 w 2473144"/>
                <a:gd name="connsiteY45" fmla="*/ 739100 h 1222358"/>
                <a:gd name="connsiteX46" fmla="*/ 1729306 w 2473144"/>
                <a:gd name="connsiteY46" fmla="*/ 786479 h 1222358"/>
                <a:gd name="connsiteX47" fmla="*/ 1805111 w 2473144"/>
                <a:gd name="connsiteY47" fmla="*/ 786479 h 1222358"/>
                <a:gd name="connsiteX48" fmla="*/ 1805111 w 2473144"/>
                <a:gd name="connsiteY48" fmla="*/ 833857 h 1222358"/>
                <a:gd name="connsiteX49" fmla="*/ 1805111 w 2473144"/>
                <a:gd name="connsiteY49" fmla="*/ 833857 h 1222358"/>
                <a:gd name="connsiteX50" fmla="*/ 1828800 w 2473144"/>
                <a:gd name="connsiteY50" fmla="*/ 857546 h 1222358"/>
                <a:gd name="connsiteX51" fmla="*/ 1923557 w 2473144"/>
                <a:gd name="connsiteY51" fmla="*/ 857546 h 1222358"/>
                <a:gd name="connsiteX52" fmla="*/ 1923557 w 2473144"/>
                <a:gd name="connsiteY52" fmla="*/ 909662 h 1222358"/>
                <a:gd name="connsiteX53" fmla="*/ 1970935 w 2473144"/>
                <a:gd name="connsiteY53" fmla="*/ 909662 h 1222358"/>
                <a:gd name="connsiteX54" fmla="*/ 1970935 w 2473144"/>
                <a:gd name="connsiteY54" fmla="*/ 947565 h 1222358"/>
                <a:gd name="connsiteX55" fmla="*/ 2027789 w 2473144"/>
                <a:gd name="connsiteY55" fmla="*/ 947565 h 1222358"/>
                <a:gd name="connsiteX56" fmla="*/ 2027789 w 2473144"/>
                <a:gd name="connsiteY56" fmla="*/ 994943 h 1222358"/>
                <a:gd name="connsiteX57" fmla="*/ 2079905 w 2473144"/>
                <a:gd name="connsiteY57" fmla="*/ 994943 h 1222358"/>
                <a:gd name="connsiteX58" fmla="*/ 2079905 w 2473144"/>
                <a:gd name="connsiteY58" fmla="*/ 1028108 h 1222358"/>
                <a:gd name="connsiteX59" fmla="*/ 2179399 w 2473144"/>
                <a:gd name="connsiteY59" fmla="*/ 1028108 h 1222358"/>
                <a:gd name="connsiteX60" fmla="*/ 2179399 w 2473144"/>
                <a:gd name="connsiteY60" fmla="*/ 1075486 h 1222358"/>
                <a:gd name="connsiteX61" fmla="*/ 2207826 w 2473144"/>
                <a:gd name="connsiteY61" fmla="*/ 1075486 h 1222358"/>
                <a:gd name="connsiteX62" fmla="*/ 2207826 w 2473144"/>
                <a:gd name="connsiteY62" fmla="*/ 1103913 h 1222358"/>
                <a:gd name="connsiteX63" fmla="*/ 2264680 w 2473144"/>
                <a:gd name="connsiteY63" fmla="*/ 1103913 h 1222358"/>
                <a:gd name="connsiteX64" fmla="*/ 2264680 w 2473144"/>
                <a:gd name="connsiteY64" fmla="*/ 1127602 h 1222358"/>
                <a:gd name="connsiteX65" fmla="*/ 2331009 w 2473144"/>
                <a:gd name="connsiteY65" fmla="*/ 1127602 h 1222358"/>
                <a:gd name="connsiteX66" fmla="*/ 2331009 w 2473144"/>
                <a:gd name="connsiteY66" fmla="*/ 1160767 h 1222358"/>
                <a:gd name="connsiteX67" fmla="*/ 2411552 w 2473144"/>
                <a:gd name="connsiteY67" fmla="*/ 1160767 h 1222358"/>
                <a:gd name="connsiteX68" fmla="*/ 2411552 w 2473144"/>
                <a:gd name="connsiteY68" fmla="*/ 1222358 h 1222358"/>
                <a:gd name="connsiteX69" fmla="*/ 2473144 w 2473144"/>
                <a:gd name="connsiteY69"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79774 w 2473144"/>
                <a:gd name="connsiteY23" fmla="*/ 310174 h 1222358"/>
                <a:gd name="connsiteX24" fmla="*/ 1013894 w 2473144"/>
                <a:gd name="connsiteY24" fmla="*/ 326910 h 1222358"/>
                <a:gd name="connsiteX25" fmla="*/ 1066010 w 2473144"/>
                <a:gd name="connsiteY25" fmla="*/ 326910 h 1222358"/>
                <a:gd name="connsiteX26" fmla="*/ 1066010 w 2473144"/>
                <a:gd name="connsiteY26" fmla="*/ 379026 h 1222358"/>
                <a:gd name="connsiteX27" fmla="*/ 1113389 w 2473144"/>
                <a:gd name="connsiteY27" fmla="*/ 379026 h 1222358"/>
                <a:gd name="connsiteX28" fmla="*/ 1113389 w 2473144"/>
                <a:gd name="connsiteY28" fmla="*/ 402715 h 1222358"/>
                <a:gd name="connsiteX29" fmla="*/ 1165505 w 2473144"/>
                <a:gd name="connsiteY29" fmla="*/ 402715 h 1222358"/>
                <a:gd name="connsiteX30" fmla="*/ 1165505 w 2473144"/>
                <a:gd name="connsiteY30" fmla="*/ 440617 h 1222358"/>
                <a:gd name="connsiteX31" fmla="*/ 1217621 w 2473144"/>
                <a:gd name="connsiteY31" fmla="*/ 440617 h 1222358"/>
                <a:gd name="connsiteX32" fmla="*/ 1217621 w 2473144"/>
                <a:gd name="connsiteY32" fmla="*/ 483258 h 1222358"/>
                <a:gd name="connsiteX33" fmla="*/ 1388182 w 2473144"/>
                <a:gd name="connsiteY33" fmla="*/ 483258 h 1222358"/>
                <a:gd name="connsiteX34" fmla="*/ 1388182 w 2473144"/>
                <a:gd name="connsiteY34" fmla="*/ 521160 h 1222358"/>
                <a:gd name="connsiteX35" fmla="*/ 1440299 w 2473144"/>
                <a:gd name="connsiteY35" fmla="*/ 521160 h 1222358"/>
                <a:gd name="connsiteX36" fmla="*/ 1440299 w 2473144"/>
                <a:gd name="connsiteY36" fmla="*/ 559063 h 1222358"/>
                <a:gd name="connsiteX37" fmla="*/ 1501890 w 2473144"/>
                <a:gd name="connsiteY37" fmla="*/ 559063 h 1222358"/>
                <a:gd name="connsiteX38" fmla="*/ 1501890 w 2473144"/>
                <a:gd name="connsiteY38" fmla="*/ 592228 h 1222358"/>
                <a:gd name="connsiteX39" fmla="*/ 1544531 w 2473144"/>
                <a:gd name="connsiteY39" fmla="*/ 592228 h 1222358"/>
                <a:gd name="connsiteX40" fmla="*/ 1572958 w 2473144"/>
                <a:gd name="connsiteY40" fmla="*/ 620655 h 1222358"/>
                <a:gd name="connsiteX41" fmla="*/ 1634549 w 2473144"/>
                <a:gd name="connsiteY41" fmla="*/ 620655 h 1222358"/>
                <a:gd name="connsiteX42" fmla="*/ 1634549 w 2473144"/>
                <a:gd name="connsiteY42" fmla="*/ 710673 h 1222358"/>
                <a:gd name="connsiteX43" fmla="*/ 1686665 w 2473144"/>
                <a:gd name="connsiteY43" fmla="*/ 710673 h 1222358"/>
                <a:gd name="connsiteX44" fmla="*/ 1686665 w 2473144"/>
                <a:gd name="connsiteY44" fmla="*/ 739100 h 1222358"/>
                <a:gd name="connsiteX45" fmla="*/ 1729306 w 2473144"/>
                <a:gd name="connsiteY45" fmla="*/ 739100 h 1222358"/>
                <a:gd name="connsiteX46" fmla="*/ 1729306 w 2473144"/>
                <a:gd name="connsiteY46" fmla="*/ 786479 h 1222358"/>
                <a:gd name="connsiteX47" fmla="*/ 1805111 w 2473144"/>
                <a:gd name="connsiteY47" fmla="*/ 786479 h 1222358"/>
                <a:gd name="connsiteX48" fmla="*/ 1805111 w 2473144"/>
                <a:gd name="connsiteY48" fmla="*/ 833857 h 1222358"/>
                <a:gd name="connsiteX49" fmla="*/ 1805111 w 2473144"/>
                <a:gd name="connsiteY49" fmla="*/ 833857 h 1222358"/>
                <a:gd name="connsiteX50" fmla="*/ 1828800 w 2473144"/>
                <a:gd name="connsiteY50" fmla="*/ 857546 h 1222358"/>
                <a:gd name="connsiteX51" fmla="*/ 1923557 w 2473144"/>
                <a:gd name="connsiteY51" fmla="*/ 857546 h 1222358"/>
                <a:gd name="connsiteX52" fmla="*/ 1923557 w 2473144"/>
                <a:gd name="connsiteY52" fmla="*/ 909662 h 1222358"/>
                <a:gd name="connsiteX53" fmla="*/ 1970935 w 2473144"/>
                <a:gd name="connsiteY53" fmla="*/ 909662 h 1222358"/>
                <a:gd name="connsiteX54" fmla="*/ 1970935 w 2473144"/>
                <a:gd name="connsiteY54" fmla="*/ 947565 h 1222358"/>
                <a:gd name="connsiteX55" fmla="*/ 2027789 w 2473144"/>
                <a:gd name="connsiteY55" fmla="*/ 947565 h 1222358"/>
                <a:gd name="connsiteX56" fmla="*/ 2027789 w 2473144"/>
                <a:gd name="connsiteY56" fmla="*/ 994943 h 1222358"/>
                <a:gd name="connsiteX57" fmla="*/ 2079905 w 2473144"/>
                <a:gd name="connsiteY57" fmla="*/ 994943 h 1222358"/>
                <a:gd name="connsiteX58" fmla="*/ 2079905 w 2473144"/>
                <a:gd name="connsiteY58" fmla="*/ 1028108 h 1222358"/>
                <a:gd name="connsiteX59" fmla="*/ 2179399 w 2473144"/>
                <a:gd name="connsiteY59" fmla="*/ 1028108 h 1222358"/>
                <a:gd name="connsiteX60" fmla="*/ 2179399 w 2473144"/>
                <a:gd name="connsiteY60" fmla="*/ 1075486 h 1222358"/>
                <a:gd name="connsiteX61" fmla="*/ 2207826 w 2473144"/>
                <a:gd name="connsiteY61" fmla="*/ 1075486 h 1222358"/>
                <a:gd name="connsiteX62" fmla="*/ 2207826 w 2473144"/>
                <a:gd name="connsiteY62" fmla="*/ 1103913 h 1222358"/>
                <a:gd name="connsiteX63" fmla="*/ 2264680 w 2473144"/>
                <a:gd name="connsiteY63" fmla="*/ 1103913 h 1222358"/>
                <a:gd name="connsiteX64" fmla="*/ 2264680 w 2473144"/>
                <a:gd name="connsiteY64" fmla="*/ 1127602 h 1222358"/>
                <a:gd name="connsiteX65" fmla="*/ 2331009 w 2473144"/>
                <a:gd name="connsiteY65" fmla="*/ 1127602 h 1222358"/>
                <a:gd name="connsiteX66" fmla="*/ 2331009 w 2473144"/>
                <a:gd name="connsiteY66" fmla="*/ 1160767 h 1222358"/>
                <a:gd name="connsiteX67" fmla="*/ 2411552 w 2473144"/>
                <a:gd name="connsiteY67" fmla="*/ 1160767 h 1222358"/>
                <a:gd name="connsiteX68" fmla="*/ 2411552 w 2473144"/>
                <a:gd name="connsiteY68" fmla="*/ 1222358 h 1222358"/>
                <a:gd name="connsiteX69" fmla="*/ 2473144 w 2473144"/>
                <a:gd name="connsiteY69"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79774 w 2473144"/>
                <a:gd name="connsiteY23" fmla="*/ 310174 h 1222358"/>
                <a:gd name="connsiteX24" fmla="*/ 1010417 w 2473144"/>
                <a:gd name="connsiteY24" fmla="*/ 313003 h 1222358"/>
                <a:gd name="connsiteX25" fmla="*/ 1066010 w 2473144"/>
                <a:gd name="connsiteY25" fmla="*/ 326910 h 1222358"/>
                <a:gd name="connsiteX26" fmla="*/ 1066010 w 2473144"/>
                <a:gd name="connsiteY26" fmla="*/ 379026 h 1222358"/>
                <a:gd name="connsiteX27" fmla="*/ 1113389 w 2473144"/>
                <a:gd name="connsiteY27" fmla="*/ 379026 h 1222358"/>
                <a:gd name="connsiteX28" fmla="*/ 1113389 w 2473144"/>
                <a:gd name="connsiteY28" fmla="*/ 402715 h 1222358"/>
                <a:gd name="connsiteX29" fmla="*/ 1165505 w 2473144"/>
                <a:gd name="connsiteY29" fmla="*/ 402715 h 1222358"/>
                <a:gd name="connsiteX30" fmla="*/ 1165505 w 2473144"/>
                <a:gd name="connsiteY30" fmla="*/ 440617 h 1222358"/>
                <a:gd name="connsiteX31" fmla="*/ 1217621 w 2473144"/>
                <a:gd name="connsiteY31" fmla="*/ 440617 h 1222358"/>
                <a:gd name="connsiteX32" fmla="*/ 1217621 w 2473144"/>
                <a:gd name="connsiteY32" fmla="*/ 483258 h 1222358"/>
                <a:gd name="connsiteX33" fmla="*/ 1388182 w 2473144"/>
                <a:gd name="connsiteY33" fmla="*/ 483258 h 1222358"/>
                <a:gd name="connsiteX34" fmla="*/ 1388182 w 2473144"/>
                <a:gd name="connsiteY34" fmla="*/ 521160 h 1222358"/>
                <a:gd name="connsiteX35" fmla="*/ 1440299 w 2473144"/>
                <a:gd name="connsiteY35" fmla="*/ 521160 h 1222358"/>
                <a:gd name="connsiteX36" fmla="*/ 1440299 w 2473144"/>
                <a:gd name="connsiteY36" fmla="*/ 559063 h 1222358"/>
                <a:gd name="connsiteX37" fmla="*/ 1501890 w 2473144"/>
                <a:gd name="connsiteY37" fmla="*/ 559063 h 1222358"/>
                <a:gd name="connsiteX38" fmla="*/ 1501890 w 2473144"/>
                <a:gd name="connsiteY38" fmla="*/ 592228 h 1222358"/>
                <a:gd name="connsiteX39" fmla="*/ 1544531 w 2473144"/>
                <a:gd name="connsiteY39" fmla="*/ 592228 h 1222358"/>
                <a:gd name="connsiteX40" fmla="*/ 1572958 w 2473144"/>
                <a:gd name="connsiteY40" fmla="*/ 620655 h 1222358"/>
                <a:gd name="connsiteX41" fmla="*/ 1634549 w 2473144"/>
                <a:gd name="connsiteY41" fmla="*/ 620655 h 1222358"/>
                <a:gd name="connsiteX42" fmla="*/ 1634549 w 2473144"/>
                <a:gd name="connsiteY42" fmla="*/ 710673 h 1222358"/>
                <a:gd name="connsiteX43" fmla="*/ 1686665 w 2473144"/>
                <a:gd name="connsiteY43" fmla="*/ 710673 h 1222358"/>
                <a:gd name="connsiteX44" fmla="*/ 1686665 w 2473144"/>
                <a:gd name="connsiteY44" fmla="*/ 739100 h 1222358"/>
                <a:gd name="connsiteX45" fmla="*/ 1729306 w 2473144"/>
                <a:gd name="connsiteY45" fmla="*/ 739100 h 1222358"/>
                <a:gd name="connsiteX46" fmla="*/ 1729306 w 2473144"/>
                <a:gd name="connsiteY46" fmla="*/ 786479 h 1222358"/>
                <a:gd name="connsiteX47" fmla="*/ 1805111 w 2473144"/>
                <a:gd name="connsiteY47" fmla="*/ 786479 h 1222358"/>
                <a:gd name="connsiteX48" fmla="*/ 1805111 w 2473144"/>
                <a:gd name="connsiteY48" fmla="*/ 833857 h 1222358"/>
                <a:gd name="connsiteX49" fmla="*/ 1805111 w 2473144"/>
                <a:gd name="connsiteY49" fmla="*/ 833857 h 1222358"/>
                <a:gd name="connsiteX50" fmla="*/ 1828800 w 2473144"/>
                <a:gd name="connsiteY50" fmla="*/ 857546 h 1222358"/>
                <a:gd name="connsiteX51" fmla="*/ 1923557 w 2473144"/>
                <a:gd name="connsiteY51" fmla="*/ 857546 h 1222358"/>
                <a:gd name="connsiteX52" fmla="*/ 1923557 w 2473144"/>
                <a:gd name="connsiteY52" fmla="*/ 909662 h 1222358"/>
                <a:gd name="connsiteX53" fmla="*/ 1970935 w 2473144"/>
                <a:gd name="connsiteY53" fmla="*/ 909662 h 1222358"/>
                <a:gd name="connsiteX54" fmla="*/ 1970935 w 2473144"/>
                <a:gd name="connsiteY54" fmla="*/ 947565 h 1222358"/>
                <a:gd name="connsiteX55" fmla="*/ 2027789 w 2473144"/>
                <a:gd name="connsiteY55" fmla="*/ 947565 h 1222358"/>
                <a:gd name="connsiteX56" fmla="*/ 2027789 w 2473144"/>
                <a:gd name="connsiteY56" fmla="*/ 994943 h 1222358"/>
                <a:gd name="connsiteX57" fmla="*/ 2079905 w 2473144"/>
                <a:gd name="connsiteY57" fmla="*/ 994943 h 1222358"/>
                <a:gd name="connsiteX58" fmla="*/ 2079905 w 2473144"/>
                <a:gd name="connsiteY58" fmla="*/ 1028108 h 1222358"/>
                <a:gd name="connsiteX59" fmla="*/ 2179399 w 2473144"/>
                <a:gd name="connsiteY59" fmla="*/ 1028108 h 1222358"/>
                <a:gd name="connsiteX60" fmla="*/ 2179399 w 2473144"/>
                <a:gd name="connsiteY60" fmla="*/ 1075486 h 1222358"/>
                <a:gd name="connsiteX61" fmla="*/ 2207826 w 2473144"/>
                <a:gd name="connsiteY61" fmla="*/ 1075486 h 1222358"/>
                <a:gd name="connsiteX62" fmla="*/ 2207826 w 2473144"/>
                <a:gd name="connsiteY62" fmla="*/ 1103913 h 1222358"/>
                <a:gd name="connsiteX63" fmla="*/ 2264680 w 2473144"/>
                <a:gd name="connsiteY63" fmla="*/ 1103913 h 1222358"/>
                <a:gd name="connsiteX64" fmla="*/ 2264680 w 2473144"/>
                <a:gd name="connsiteY64" fmla="*/ 1127602 h 1222358"/>
                <a:gd name="connsiteX65" fmla="*/ 2331009 w 2473144"/>
                <a:gd name="connsiteY65" fmla="*/ 1127602 h 1222358"/>
                <a:gd name="connsiteX66" fmla="*/ 2331009 w 2473144"/>
                <a:gd name="connsiteY66" fmla="*/ 1160767 h 1222358"/>
                <a:gd name="connsiteX67" fmla="*/ 2411552 w 2473144"/>
                <a:gd name="connsiteY67" fmla="*/ 1160767 h 1222358"/>
                <a:gd name="connsiteX68" fmla="*/ 2411552 w 2473144"/>
                <a:gd name="connsiteY68" fmla="*/ 1222358 h 1222358"/>
                <a:gd name="connsiteX69" fmla="*/ 2473144 w 2473144"/>
                <a:gd name="connsiteY69"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9344 w 2473144"/>
                <a:gd name="connsiteY23" fmla="*/ 310174 h 1222358"/>
                <a:gd name="connsiteX24" fmla="*/ 1010417 w 2473144"/>
                <a:gd name="connsiteY24" fmla="*/ 313003 h 1222358"/>
                <a:gd name="connsiteX25" fmla="*/ 1066010 w 2473144"/>
                <a:gd name="connsiteY25" fmla="*/ 326910 h 1222358"/>
                <a:gd name="connsiteX26" fmla="*/ 1066010 w 2473144"/>
                <a:gd name="connsiteY26" fmla="*/ 379026 h 1222358"/>
                <a:gd name="connsiteX27" fmla="*/ 1113389 w 2473144"/>
                <a:gd name="connsiteY27" fmla="*/ 379026 h 1222358"/>
                <a:gd name="connsiteX28" fmla="*/ 1113389 w 2473144"/>
                <a:gd name="connsiteY28" fmla="*/ 402715 h 1222358"/>
                <a:gd name="connsiteX29" fmla="*/ 1165505 w 2473144"/>
                <a:gd name="connsiteY29" fmla="*/ 402715 h 1222358"/>
                <a:gd name="connsiteX30" fmla="*/ 1165505 w 2473144"/>
                <a:gd name="connsiteY30" fmla="*/ 440617 h 1222358"/>
                <a:gd name="connsiteX31" fmla="*/ 1217621 w 2473144"/>
                <a:gd name="connsiteY31" fmla="*/ 440617 h 1222358"/>
                <a:gd name="connsiteX32" fmla="*/ 1217621 w 2473144"/>
                <a:gd name="connsiteY32" fmla="*/ 483258 h 1222358"/>
                <a:gd name="connsiteX33" fmla="*/ 1388182 w 2473144"/>
                <a:gd name="connsiteY33" fmla="*/ 483258 h 1222358"/>
                <a:gd name="connsiteX34" fmla="*/ 1388182 w 2473144"/>
                <a:gd name="connsiteY34" fmla="*/ 521160 h 1222358"/>
                <a:gd name="connsiteX35" fmla="*/ 1440299 w 2473144"/>
                <a:gd name="connsiteY35" fmla="*/ 521160 h 1222358"/>
                <a:gd name="connsiteX36" fmla="*/ 1440299 w 2473144"/>
                <a:gd name="connsiteY36" fmla="*/ 559063 h 1222358"/>
                <a:gd name="connsiteX37" fmla="*/ 1501890 w 2473144"/>
                <a:gd name="connsiteY37" fmla="*/ 559063 h 1222358"/>
                <a:gd name="connsiteX38" fmla="*/ 1501890 w 2473144"/>
                <a:gd name="connsiteY38" fmla="*/ 592228 h 1222358"/>
                <a:gd name="connsiteX39" fmla="*/ 1544531 w 2473144"/>
                <a:gd name="connsiteY39" fmla="*/ 592228 h 1222358"/>
                <a:gd name="connsiteX40" fmla="*/ 1572958 w 2473144"/>
                <a:gd name="connsiteY40" fmla="*/ 620655 h 1222358"/>
                <a:gd name="connsiteX41" fmla="*/ 1634549 w 2473144"/>
                <a:gd name="connsiteY41" fmla="*/ 620655 h 1222358"/>
                <a:gd name="connsiteX42" fmla="*/ 1634549 w 2473144"/>
                <a:gd name="connsiteY42" fmla="*/ 710673 h 1222358"/>
                <a:gd name="connsiteX43" fmla="*/ 1686665 w 2473144"/>
                <a:gd name="connsiteY43" fmla="*/ 710673 h 1222358"/>
                <a:gd name="connsiteX44" fmla="*/ 1686665 w 2473144"/>
                <a:gd name="connsiteY44" fmla="*/ 739100 h 1222358"/>
                <a:gd name="connsiteX45" fmla="*/ 1729306 w 2473144"/>
                <a:gd name="connsiteY45" fmla="*/ 739100 h 1222358"/>
                <a:gd name="connsiteX46" fmla="*/ 1729306 w 2473144"/>
                <a:gd name="connsiteY46" fmla="*/ 786479 h 1222358"/>
                <a:gd name="connsiteX47" fmla="*/ 1805111 w 2473144"/>
                <a:gd name="connsiteY47" fmla="*/ 786479 h 1222358"/>
                <a:gd name="connsiteX48" fmla="*/ 1805111 w 2473144"/>
                <a:gd name="connsiteY48" fmla="*/ 833857 h 1222358"/>
                <a:gd name="connsiteX49" fmla="*/ 1805111 w 2473144"/>
                <a:gd name="connsiteY49" fmla="*/ 833857 h 1222358"/>
                <a:gd name="connsiteX50" fmla="*/ 1828800 w 2473144"/>
                <a:gd name="connsiteY50" fmla="*/ 857546 h 1222358"/>
                <a:gd name="connsiteX51" fmla="*/ 1923557 w 2473144"/>
                <a:gd name="connsiteY51" fmla="*/ 857546 h 1222358"/>
                <a:gd name="connsiteX52" fmla="*/ 1923557 w 2473144"/>
                <a:gd name="connsiteY52" fmla="*/ 909662 h 1222358"/>
                <a:gd name="connsiteX53" fmla="*/ 1970935 w 2473144"/>
                <a:gd name="connsiteY53" fmla="*/ 909662 h 1222358"/>
                <a:gd name="connsiteX54" fmla="*/ 1970935 w 2473144"/>
                <a:gd name="connsiteY54" fmla="*/ 947565 h 1222358"/>
                <a:gd name="connsiteX55" fmla="*/ 2027789 w 2473144"/>
                <a:gd name="connsiteY55" fmla="*/ 947565 h 1222358"/>
                <a:gd name="connsiteX56" fmla="*/ 2027789 w 2473144"/>
                <a:gd name="connsiteY56" fmla="*/ 994943 h 1222358"/>
                <a:gd name="connsiteX57" fmla="*/ 2079905 w 2473144"/>
                <a:gd name="connsiteY57" fmla="*/ 994943 h 1222358"/>
                <a:gd name="connsiteX58" fmla="*/ 2079905 w 2473144"/>
                <a:gd name="connsiteY58" fmla="*/ 1028108 h 1222358"/>
                <a:gd name="connsiteX59" fmla="*/ 2179399 w 2473144"/>
                <a:gd name="connsiteY59" fmla="*/ 1028108 h 1222358"/>
                <a:gd name="connsiteX60" fmla="*/ 2179399 w 2473144"/>
                <a:gd name="connsiteY60" fmla="*/ 1075486 h 1222358"/>
                <a:gd name="connsiteX61" fmla="*/ 2207826 w 2473144"/>
                <a:gd name="connsiteY61" fmla="*/ 1075486 h 1222358"/>
                <a:gd name="connsiteX62" fmla="*/ 2207826 w 2473144"/>
                <a:gd name="connsiteY62" fmla="*/ 1103913 h 1222358"/>
                <a:gd name="connsiteX63" fmla="*/ 2264680 w 2473144"/>
                <a:gd name="connsiteY63" fmla="*/ 1103913 h 1222358"/>
                <a:gd name="connsiteX64" fmla="*/ 2264680 w 2473144"/>
                <a:gd name="connsiteY64" fmla="*/ 1127602 h 1222358"/>
                <a:gd name="connsiteX65" fmla="*/ 2331009 w 2473144"/>
                <a:gd name="connsiteY65" fmla="*/ 1127602 h 1222358"/>
                <a:gd name="connsiteX66" fmla="*/ 2331009 w 2473144"/>
                <a:gd name="connsiteY66" fmla="*/ 1160767 h 1222358"/>
                <a:gd name="connsiteX67" fmla="*/ 2411552 w 2473144"/>
                <a:gd name="connsiteY67" fmla="*/ 1160767 h 1222358"/>
                <a:gd name="connsiteX68" fmla="*/ 2411552 w 2473144"/>
                <a:gd name="connsiteY68" fmla="*/ 1222358 h 1222358"/>
                <a:gd name="connsiteX69" fmla="*/ 2473144 w 2473144"/>
                <a:gd name="connsiteY69"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66010 w 2473144"/>
                <a:gd name="connsiteY25" fmla="*/ 326910 h 1222358"/>
                <a:gd name="connsiteX26" fmla="*/ 1066010 w 2473144"/>
                <a:gd name="connsiteY26" fmla="*/ 379026 h 1222358"/>
                <a:gd name="connsiteX27" fmla="*/ 1113389 w 2473144"/>
                <a:gd name="connsiteY27" fmla="*/ 379026 h 1222358"/>
                <a:gd name="connsiteX28" fmla="*/ 1113389 w 2473144"/>
                <a:gd name="connsiteY28" fmla="*/ 402715 h 1222358"/>
                <a:gd name="connsiteX29" fmla="*/ 1165505 w 2473144"/>
                <a:gd name="connsiteY29" fmla="*/ 402715 h 1222358"/>
                <a:gd name="connsiteX30" fmla="*/ 1165505 w 2473144"/>
                <a:gd name="connsiteY30" fmla="*/ 440617 h 1222358"/>
                <a:gd name="connsiteX31" fmla="*/ 1217621 w 2473144"/>
                <a:gd name="connsiteY31" fmla="*/ 440617 h 1222358"/>
                <a:gd name="connsiteX32" fmla="*/ 1217621 w 2473144"/>
                <a:gd name="connsiteY32" fmla="*/ 483258 h 1222358"/>
                <a:gd name="connsiteX33" fmla="*/ 1388182 w 2473144"/>
                <a:gd name="connsiteY33" fmla="*/ 483258 h 1222358"/>
                <a:gd name="connsiteX34" fmla="*/ 1388182 w 2473144"/>
                <a:gd name="connsiteY34" fmla="*/ 521160 h 1222358"/>
                <a:gd name="connsiteX35" fmla="*/ 1440299 w 2473144"/>
                <a:gd name="connsiteY35" fmla="*/ 521160 h 1222358"/>
                <a:gd name="connsiteX36" fmla="*/ 1440299 w 2473144"/>
                <a:gd name="connsiteY36" fmla="*/ 559063 h 1222358"/>
                <a:gd name="connsiteX37" fmla="*/ 1501890 w 2473144"/>
                <a:gd name="connsiteY37" fmla="*/ 559063 h 1222358"/>
                <a:gd name="connsiteX38" fmla="*/ 1501890 w 2473144"/>
                <a:gd name="connsiteY38" fmla="*/ 592228 h 1222358"/>
                <a:gd name="connsiteX39" fmla="*/ 1544531 w 2473144"/>
                <a:gd name="connsiteY39" fmla="*/ 592228 h 1222358"/>
                <a:gd name="connsiteX40" fmla="*/ 1572958 w 2473144"/>
                <a:gd name="connsiteY40" fmla="*/ 620655 h 1222358"/>
                <a:gd name="connsiteX41" fmla="*/ 1634549 w 2473144"/>
                <a:gd name="connsiteY41" fmla="*/ 620655 h 1222358"/>
                <a:gd name="connsiteX42" fmla="*/ 1634549 w 2473144"/>
                <a:gd name="connsiteY42" fmla="*/ 710673 h 1222358"/>
                <a:gd name="connsiteX43" fmla="*/ 1686665 w 2473144"/>
                <a:gd name="connsiteY43" fmla="*/ 710673 h 1222358"/>
                <a:gd name="connsiteX44" fmla="*/ 1686665 w 2473144"/>
                <a:gd name="connsiteY44" fmla="*/ 739100 h 1222358"/>
                <a:gd name="connsiteX45" fmla="*/ 1729306 w 2473144"/>
                <a:gd name="connsiteY45" fmla="*/ 739100 h 1222358"/>
                <a:gd name="connsiteX46" fmla="*/ 1729306 w 2473144"/>
                <a:gd name="connsiteY46" fmla="*/ 786479 h 1222358"/>
                <a:gd name="connsiteX47" fmla="*/ 1805111 w 2473144"/>
                <a:gd name="connsiteY47" fmla="*/ 786479 h 1222358"/>
                <a:gd name="connsiteX48" fmla="*/ 1805111 w 2473144"/>
                <a:gd name="connsiteY48" fmla="*/ 833857 h 1222358"/>
                <a:gd name="connsiteX49" fmla="*/ 1805111 w 2473144"/>
                <a:gd name="connsiteY49" fmla="*/ 833857 h 1222358"/>
                <a:gd name="connsiteX50" fmla="*/ 1828800 w 2473144"/>
                <a:gd name="connsiteY50" fmla="*/ 857546 h 1222358"/>
                <a:gd name="connsiteX51" fmla="*/ 1923557 w 2473144"/>
                <a:gd name="connsiteY51" fmla="*/ 857546 h 1222358"/>
                <a:gd name="connsiteX52" fmla="*/ 1923557 w 2473144"/>
                <a:gd name="connsiteY52" fmla="*/ 909662 h 1222358"/>
                <a:gd name="connsiteX53" fmla="*/ 1970935 w 2473144"/>
                <a:gd name="connsiteY53" fmla="*/ 909662 h 1222358"/>
                <a:gd name="connsiteX54" fmla="*/ 1970935 w 2473144"/>
                <a:gd name="connsiteY54" fmla="*/ 947565 h 1222358"/>
                <a:gd name="connsiteX55" fmla="*/ 2027789 w 2473144"/>
                <a:gd name="connsiteY55" fmla="*/ 947565 h 1222358"/>
                <a:gd name="connsiteX56" fmla="*/ 2027789 w 2473144"/>
                <a:gd name="connsiteY56" fmla="*/ 994943 h 1222358"/>
                <a:gd name="connsiteX57" fmla="*/ 2079905 w 2473144"/>
                <a:gd name="connsiteY57" fmla="*/ 994943 h 1222358"/>
                <a:gd name="connsiteX58" fmla="*/ 2079905 w 2473144"/>
                <a:gd name="connsiteY58" fmla="*/ 1028108 h 1222358"/>
                <a:gd name="connsiteX59" fmla="*/ 2179399 w 2473144"/>
                <a:gd name="connsiteY59" fmla="*/ 1028108 h 1222358"/>
                <a:gd name="connsiteX60" fmla="*/ 2179399 w 2473144"/>
                <a:gd name="connsiteY60" fmla="*/ 1075486 h 1222358"/>
                <a:gd name="connsiteX61" fmla="*/ 2207826 w 2473144"/>
                <a:gd name="connsiteY61" fmla="*/ 1075486 h 1222358"/>
                <a:gd name="connsiteX62" fmla="*/ 2207826 w 2473144"/>
                <a:gd name="connsiteY62" fmla="*/ 1103913 h 1222358"/>
                <a:gd name="connsiteX63" fmla="*/ 2264680 w 2473144"/>
                <a:gd name="connsiteY63" fmla="*/ 1103913 h 1222358"/>
                <a:gd name="connsiteX64" fmla="*/ 2264680 w 2473144"/>
                <a:gd name="connsiteY64" fmla="*/ 1127602 h 1222358"/>
                <a:gd name="connsiteX65" fmla="*/ 2331009 w 2473144"/>
                <a:gd name="connsiteY65" fmla="*/ 1127602 h 1222358"/>
                <a:gd name="connsiteX66" fmla="*/ 2331009 w 2473144"/>
                <a:gd name="connsiteY66" fmla="*/ 1160767 h 1222358"/>
                <a:gd name="connsiteX67" fmla="*/ 2411552 w 2473144"/>
                <a:gd name="connsiteY67" fmla="*/ 1160767 h 1222358"/>
                <a:gd name="connsiteX68" fmla="*/ 2411552 w 2473144"/>
                <a:gd name="connsiteY68" fmla="*/ 1222358 h 1222358"/>
                <a:gd name="connsiteX69" fmla="*/ 2473144 w 2473144"/>
                <a:gd name="connsiteY69"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16452 w 2473144"/>
                <a:gd name="connsiteY25" fmla="*/ 312768 h 1222358"/>
                <a:gd name="connsiteX26" fmla="*/ 1066010 w 2473144"/>
                <a:gd name="connsiteY26" fmla="*/ 326910 h 1222358"/>
                <a:gd name="connsiteX27" fmla="*/ 1066010 w 2473144"/>
                <a:gd name="connsiteY27" fmla="*/ 379026 h 1222358"/>
                <a:gd name="connsiteX28" fmla="*/ 1113389 w 2473144"/>
                <a:gd name="connsiteY28" fmla="*/ 379026 h 1222358"/>
                <a:gd name="connsiteX29" fmla="*/ 1113389 w 2473144"/>
                <a:gd name="connsiteY29" fmla="*/ 402715 h 1222358"/>
                <a:gd name="connsiteX30" fmla="*/ 1165505 w 2473144"/>
                <a:gd name="connsiteY30" fmla="*/ 402715 h 1222358"/>
                <a:gd name="connsiteX31" fmla="*/ 1165505 w 2473144"/>
                <a:gd name="connsiteY31" fmla="*/ 440617 h 1222358"/>
                <a:gd name="connsiteX32" fmla="*/ 1217621 w 2473144"/>
                <a:gd name="connsiteY32" fmla="*/ 440617 h 1222358"/>
                <a:gd name="connsiteX33" fmla="*/ 1217621 w 2473144"/>
                <a:gd name="connsiteY33" fmla="*/ 483258 h 1222358"/>
                <a:gd name="connsiteX34" fmla="*/ 1388182 w 2473144"/>
                <a:gd name="connsiteY34" fmla="*/ 483258 h 1222358"/>
                <a:gd name="connsiteX35" fmla="*/ 1388182 w 2473144"/>
                <a:gd name="connsiteY35" fmla="*/ 521160 h 1222358"/>
                <a:gd name="connsiteX36" fmla="*/ 1440299 w 2473144"/>
                <a:gd name="connsiteY36" fmla="*/ 521160 h 1222358"/>
                <a:gd name="connsiteX37" fmla="*/ 1440299 w 2473144"/>
                <a:gd name="connsiteY37" fmla="*/ 559063 h 1222358"/>
                <a:gd name="connsiteX38" fmla="*/ 1501890 w 2473144"/>
                <a:gd name="connsiteY38" fmla="*/ 559063 h 1222358"/>
                <a:gd name="connsiteX39" fmla="*/ 1501890 w 2473144"/>
                <a:gd name="connsiteY39" fmla="*/ 592228 h 1222358"/>
                <a:gd name="connsiteX40" fmla="*/ 1544531 w 2473144"/>
                <a:gd name="connsiteY40" fmla="*/ 592228 h 1222358"/>
                <a:gd name="connsiteX41" fmla="*/ 1572958 w 2473144"/>
                <a:gd name="connsiteY41" fmla="*/ 620655 h 1222358"/>
                <a:gd name="connsiteX42" fmla="*/ 1634549 w 2473144"/>
                <a:gd name="connsiteY42" fmla="*/ 620655 h 1222358"/>
                <a:gd name="connsiteX43" fmla="*/ 1634549 w 2473144"/>
                <a:gd name="connsiteY43" fmla="*/ 710673 h 1222358"/>
                <a:gd name="connsiteX44" fmla="*/ 1686665 w 2473144"/>
                <a:gd name="connsiteY44" fmla="*/ 710673 h 1222358"/>
                <a:gd name="connsiteX45" fmla="*/ 1686665 w 2473144"/>
                <a:gd name="connsiteY45" fmla="*/ 739100 h 1222358"/>
                <a:gd name="connsiteX46" fmla="*/ 1729306 w 2473144"/>
                <a:gd name="connsiteY46" fmla="*/ 739100 h 1222358"/>
                <a:gd name="connsiteX47" fmla="*/ 1729306 w 2473144"/>
                <a:gd name="connsiteY47" fmla="*/ 786479 h 1222358"/>
                <a:gd name="connsiteX48" fmla="*/ 1805111 w 2473144"/>
                <a:gd name="connsiteY48" fmla="*/ 786479 h 1222358"/>
                <a:gd name="connsiteX49" fmla="*/ 1805111 w 2473144"/>
                <a:gd name="connsiteY49" fmla="*/ 833857 h 1222358"/>
                <a:gd name="connsiteX50" fmla="*/ 1805111 w 2473144"/>
                <a:gd name="connsiteY50" fmla="*/ 833857 h 1222358"/>
                <a:gd name="connsiteX51" fmla="*/ 1828800 w 2473144"/>
                <a:gd name="connsiteY51" fmla="*/ 857546 h 1222358"/>
                <a:gd name="connsiteX52" fmla="*/ 1923557 w 2473144"/>
                <a:gd name="connsiteY52" fmla="*/ 857546 h 1222358"/>
                <a:gd name="connsiteX53" fmla="*/ 1923557 w 2473144"/>
                <a:gd name="connsiteY53" fmla="*/ 909662 h 1222358"/>
                <a:gd name="connsiteX54" fmla="*/ 1970935 w 2473144"/>
                <a:gd name="connsiteY54" fmla="*/ 909662 h 1222358"/>
                <a:gd name="connsiteX55" fmla="*/ 1970935 w 2473144"/>
                <a:gd name="connsiteY55" fmla="*/ 947565 h 1222358"/>
                <a:gd name="connsiteX56" fmla="*/ 2027789 w 2473144"/>
                <a:gd name="connsiteY56" fmla="*/ 947565 h 1222358"/>
                <a:gd name="connsiteX57" fmla="*/ 2027789 w 2473144"/>
                <a:gd name="connsiteY57" fmla="*/ 994943 h 1222358"/>
                <a:gd name="connsiteX58" fmla="*/ 2079905 w 2473144"/>
                <a:gd name="connsiteY58" fmla="*/ 994943 h 1222358"/>
                <a:gd name="connsiteX59" fmla="*/ 2079905 w 2473144"/>
                <a:gd name="connsiteY59" fmla="*/ 1028108 h 1222358"/>
                <a:gd name="connsiteX60" fmla="*/ 2179399 w 2473144"/>
                <a:gd name="connsiteY60" fmla="*/ 1028108 h 1222358"/>
                <a:gd name="connsiteX61" fmla="*/ 2179399 w 2473144"/>
                <a:gd name="connsiteY61" fmla="*/ 1075486 h 1222358"/>
                <a:gd name="connsiteX62" fmla="*/ 2207826 w 2473144"/>
                <a:gd name="connsiteY62" fmla="*/ 1075486 h 1222358"/>
                <a:gd name="connsiteX63" fmla="*/ 2207826 w 2473144"/>
                <a:gd name="connsiteY63" fmla="*/ 1103913 h 1222358"/>
                <a:gd name="connsiteX64" fmla="*/ 2264680 w 2473144"/>
                <a:gd name="connsiteY64" fmla="*/ 1103913 h 1222358"/>
                <a:gd name="connsiteX65" fmla="*/ 2264680 w 2473144"/>
                <a:gd name="connsiteY65" fmla="*/ 1127602 h 1222358"/>
                <a:gd name="connsiteX66" fmla="*/ 2331009 w 2473144"/>
                <a:gd name="connsiteY66" fmla="*/ 1127602 h 1222358"/>
                <a:gd name="connsiteX67" fmla="*/ 2331009 w 2473144"/>
                <a:gd name="connsiteY67" fmla="*/ 1160767 h 1222358"/>
                <a:gd name="connsiteX68" fmla="*/ 2411552 w 2473144"/>
                <a:gd name="connsiteY68" fmla="*/ 1160767 h 1222358"/>
                <a:gd name="connsiteX69" fmla="*/ 2411552 w 2473144"/>
                <a:gd name="connsiteY69" fmla="*/ 1222358 h 1222358"/>
                <a:gd name="connsiteX70" fmla="*/ 2473144 w 2473144"/>
                <a:gd name="connsiteY70"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16452 w 2473144"/>
                <a:gd name="connsiteY25" fmla="*/ 319722 h 1222358"/>
                <a:gd name="connsiteX26" fmla="*/ 1066010 w 2473144"/>
                <a:gd name="connsiteY26" fmla="*/ 326910 h 1222358"/>
                <a:gd name="connsiteX27" fmla="*/ 1066010 w 2473144"/>
                <a:gd name="connsiteY27" fmla="*/ 379026 h 1222358"/>
                <a:gd name="connsiteX28" fmla="*/ 1113389 w 2473144"/>
                <a:gd name="connsiteY28" fmla="*/ 379026 h 1222358"/>
                <a:gd name="connsiteX29" fmla="*/ 1113389 w 2473144"/>
                <a:gd name="connsiteY29" fmla="*/ 402715 h 1222358"/>
                <a:gd name="connsiteX30" fmla="*/ 1165505 w 2473144"/>
                <a:gd name="connsiteY30" fmla="*/ 402715 h 1222358"/>
                <a:gd name="connsiteX31" fmla="*/ 1165505 w 2473144"/>
                <a:gd name="connsiteY31" fmla="*/ 440617 h 1222358"/>
                <a:gd name="connsiteX32" fmla="*/ 1217621 w 2473144"/>
                <a:gd name="connsiteY32" fmla="*/ 440617 h 1222358"/>
                <a:gd name="connsiteX33" fmla="*/ 1217621 w 2473144"/>
                <a:gd name="connsiteY33" fmla="*/ 483258 h 1222358"/>
                <a:gd name="connsiteX34" fmla="*/ 1388182 w 2473144"/>
                <a:gd name="connsiteY34" fmla="*/ 483258 h 1222358"/>
                <a:gd name="connsiteX35" fmla="*/ 1388182 w 2473144"/>
                <a:gd name="connsiteY35" fmla="*/ 521160 h 1222358"/>
                <a:gd name="connsiteX36" fmla="*/ 1440299 w 2473144"/>
                <a:gd name="connsiteY36" fmla="*/ 521160 h 1222358"/>
                <a:gd name="connsiteX37" fmla="*/ 1440299 w 2473144"/>
                <a:gd name="connsiteY37" fmla="*/ 559063 h 1222358"/>
                <a:gd name="connsiteX38" fmla="*/ 1501890 w 2473144"/>
                <a:gd name="connsiteY38" fmla="*/ 559063 h 1222358"/>
                <a:gd name="connsiteX39" fmla="*/ 1501890 w 2473144"/>
                <a:gd name="connsiteY39" fmla="*/ 592228 h 1222358"/>
                <a:gd name="connsiteX40" fmla="*/ 1544531 w 2473144"/>
                <a:gd name="connsiteY40" fmla="*/ 592228 h 1222358"/>
                <a:gd name="connsiteX41" fmla="*/ 1572958 w 2473144"/>
                <a:gd name="connsiteY41" fmla="*/ 620655 h 1222358"/>
                <a:gd name="connsiteX42" fmla="*/ 1634549 w 2473144"/>
                <a:gd name="connsiteY42" fmla="*/ 620655 h 1222358"/>
                <a:gd name="connsiteX43" fmla="*/ 1634549 w 2473144"/>
                <a:gd name="connsiteY43" fmla="*/ 710673 h 1222358"/>
                <a:gd name="connsiteX44" fmla="*/ 1686665 w 2473144"/>
                <a:gd name="connsiteY44" fmla="*/ 710673 h 1222358"/>
                <a:gd name="connsiteX45" fmla="*/ 1686665 w 2473144"/>
                <a:gd name="connsiteY45" fmla="*/ 739100 h 1222358"/>
                <a:gd name="connsiteX46" fmla="*/ 1729306 w 2473144"/>
                <a:gd name="connsiteY46" fmla="*/ 739100 h 1222358"/>
                <a:gd name="connsiteX47" fmla="*/ 1729306 w 2473144"/>
                <a:gd name="connsiteY47" fmla="*/ 786479 h 1222358"/>
                <a:gd name="connsiteX48" fmla="*/ 1805111 w 2473144"/>
                <a:gd name="connsiteY48" fmla="*/ 786479 h 1222358"/>
                <a:gd name="connsiteX49" fmla="*/ 1805111 w 2473144"/>
                <a:gd name="connsiteY49" fmla="*/ 833857 h 1222358"/>
                <a:gd name="connsiteX50" fmla="*/ 1805111 w 2473144"/>
                <a:gd name="connsiteY50" fmla="*/ 833857 h 1222358"/>
                <a:gd name="connsiteX51" fmla="*/ 1828800 w 2473144"/>
                <a:gd name="connsiteY51" fmla="*/ 857546 h 1222358"/>
                <a:gd name="connsiteX52" fmla="*/ 1923557 w 2473144"/>
                <a:gd name="connsiteY52" fmla="*/ 857546 h 1222358"/>
                <a:gd name="connsiteX53" fmla="*/ 1923557 w 2473144"/>
                <a:gd name="connsiteY53" fmla="*/ 909662 h 1222358"/>
                <a:gd name="connsiteX54" fmla="*/ 1970935 w 2473144"/>
                <a:gd name="connsiteY54" fmla="*/ 909662 h 1222358"/>
                <a:gd name="connsiteX55" fmla="*/ 1970935 w 2473144"/>
                <a:gd name="connsiteY55" fmla="*/ 947565 h 1222358"/>
                <a:gd name="connsiteX56" fmla="*/ 2027789 w 2473144"/>
                <a:gd name="connsiteY56" fmla="*/ 947565 h 1222358"/>
                <a:gd name="connsiteX57" fmla="*/ 2027789 w 2473144"/>
                <a:gd name="connsiteY57" fmla="*/ 994943 h 1222358"/>
                <a:gd name="connsiteX58" fmla="*/ 2079905 w 2473144"/>
                <a:gd name="connsiteY58" fmla="*/ 994943 h 1222358"/>
                <a:gd name="connsiteX59" fmla="*/ 2079905 w 2473144"/>
                <a:gd name="connsiteY59" fmla="*/ 1028108 h 1222358"/>
                <a:gd name="connsiteX60" fmla="*/ 2179399 w 2473144"/>
                <a:gd name="connsiteY60" fmla="*/ 1028108 h 1222358"/>
                <a:gd name="connsiteX61" fmla="*/ 2179399 w 2473144"/>
                <a:gd name="connsiteY61" fmla="*/ 1075486 h 1222358"/>
                <a:gd name="connsiteX62" fmla="*/ 2207826 w 2473144"/>
                <a:gd name="connsiteY62" fmla="*/ 1075486 h 1222358"/>
                <a:gd name="connsiteX63" fmla="*/ 2207826 w 2473144"/>
                <a:gd name="connsiteY63" fmla="*/ 1103913 h 1222358"/>
                <a:gd name="connsiteX64" fmla="*/ 2264680 w 2473144"/>
                <a:gd name="connsiteY64" fmla="*/ 1103913 h 1222358"/>
                <a:gd name="connsiteX65" fmla="*/ 2264680 w 2473144"/>
                <a:gd name="connsiteY65" fmla="*/ 1127602 h 1222358"/>
                <a:gd name="connsiteX66" fmla="*/ 2331009 w 2473144"/>
                <a:gd name="connsiteY66" fmla="*/ 1127602 h 1222358"/>
                <a:gd name="connsiteX67" fmla="*/ 2331009 w 2473144"/>
                <a:gd name="connsiteY67" fmla="*/ 1160767 h 1222358"/>
                <a:gd name="connsiteX68" fmla="*/ 2411552 w 2473144"/>
                <a:gd name="connsiteY68" fmla="*/ 1160767 h 1222358"/>
                <a:gd name="connsiteX69" fmla="*/ 2411552 w 2473144"/>
                <a:gd name="connsiteY69" fmla="*/ 1222358 h 1222358"/>
                <a:gd name="connsiteX70" fmla="*/ 2473144 w 2473144"/>
                <a:gd name="connsiteY70"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06021 w 2473144"/>
                <a:gd name="connsiteY25" fmla="*/ 330153 h 1222358"/>
                <a:gd name="connsiteX26" fmla="*/ 1066010 w 2473144"/>
                <a:gd name="connsiteY26" fmla="*/ 326910 h 1222358"/>
                <a:gd name="connsiteX27" fmla="*/ 1066010 w 2473144"/>
                <a:gd name="connsiteY27" fmla="*/ 379026 h 1222358"/>
                <a:gd name="connsiteX28" fmla="*/ 1113389 w 2473144"/>
                <a:gd name="connsiteY28" fmla="*/ 379026 h 1222358"/>
                <a:gd name="connsiteX29" fmla="*/ 1113389 w 2473144"/>
                <a:gd name="connsiteY29" fmla="*/ 402715 h 1222358"/>
                <a:gd name="connsiteX30" fmla="*/ 1165505 w 2473144"/>
                <a:gd name="connsiteY30" fmla="*/ 402715 h 1222358"/>
                <a:gd name="connsiteX31" fmla="*/ 1165505 w 2473144"/>
                <a:gd name="connsiteY31" fmla="*/ 440617 h 1222358"/>
                <a:gd name="connsiteX32" fmla="*/ 1217621 w 2473144"/>
                <a:gd name="connsiteY32" fmla="*/ 440617 h 1222358"/>
                <a:gd name="connsiteX33" fmla="*/ 1217621 w 2473144"/>
                <a:gd name="connsiteY33" fmla="*/ 483258 h 1222358"/>
                <a:gd name="connsiteX34" fmla="*/ 1388182 w 2473144"/>
                <a:gd name="connsiteY34" fmla="*/ 483258 h 1222358"/>
                <a:gd name="connsiteX35" fmla="*/ 1388182 w 2473144"/>
                <a:gd name="connsiteY35" fmla="*/ 521160 h 1222358"/>
                <a:gd name="connsiteX36" fmla="*/ 1440299 w 2473144"/>
                <a:gd name="connsiteY36" fmla="*/ 521160 h 1222358"/>
                <a:gd name="connsiteX37" fmla="*/ 1440299 w 2473144"/>
                <a:gd name="connsiteY37" fmla="*/ 559063 h 1222358"/>
                <a:gd name="connsiteX38" fmla="*/ 1501890 w 2473144"/>
                <a:gd name="connsiteY38" fmla="*/ 559063 h 1222358"/>
                <a:gd name="connsiteX39" fmla="*/ 1501890 w 2473144"/>
                <a:gd name="connsiteY39" fmla="*/ 592228 h 1222358"/>
                <a:gd name="connsiteX40" fmla="*/ 1544531 w 2473144"/>
                <a:gd name="connsiteY40" fmla="*/ 592228 h 1222358"/>
                <a:gd name="connsiteX41" fmla="*/ 1572958 w 2473144"/>
                <a:gd name="connsiteY41" fmla="*/ 620655 h 1222358"/>
                <a:gd name="connsiteX42" fmla="*/ 1634549 w 2473144"/>
                <a:gd name="connsiteY42" fmla="*/ 620655 h 1222358"/>
                <a:gd name="connsiteX43" fmla="*/ 1634549 w 2473144"/>
                <a:gd name="connsiteY43" fmla="*/ 710673 h 1222358"/>
                <a:gd name="connsiteX44" fmla="*/ 1686665 w 2473144"/>
                <a:gd name="connsiteY44" fmla="*/ 710673 h 1222358"/>
                <a:gd name="connsiteX45" fmla="*/ 1686665 w 2473144"/>
                <a:gd name="connsiteY45" fmla="*/ 739100 h 1222358"/>
                <a:gd name="connsiteX46" fmla="*/ 1729306 w 2473144"/>
                <a:gd name="connsiteY46" fmla="*/ 739100 h 1222358"/>
                <a:gd name="connsiteX47" fmla="*/ 1729306 w 2473144"/>
                <a:gd name="connsiteY47" fmla="*/ 786479 h 1222358"/>
                <a:gd name="connsiteX48" fmla="*/ 1805111 w 2473144"/>
                <a:gd name="connsiteY48" fmla="*/ 786479 h 1222358"/>
                <a:gd name="connsiteX49" fmla="*/ 1805111 w 2473144"/>
                <a:gd name="connsiteY49" fmla="*/ 833857 h 1222358"/>
                <a:gd name="connsiteX50" fmla="*/ 1805111 w 2473144"/>
                <a:gd name="connsiteY50" fmla="*/ 833857 h 1222358"/>
                <a:gd name="connsiteX51" fmla="*/ 1828800 w 2473144"/>
                <a:gd name="connsiteY51" fmla="*/ 857546 h 1222358"/>
                <a:gd name="connsiteX52" fmla="*/ 1923557 w 2473144"/>
                <a:gd name="connsiteY52" fmla="*/ 857546 h 1222358"/>
                <a:gd name="connsiteX53" fmla="*/ 1923557 w 2473144"/>
                <a:gd name="connsiteY53" fmla="*/ 909662 h 1222358"/>
                <a:gd name="connsiteX54" fmla="*/ 1970935 w 2473144"/>
                <a:gd name="connsiteY54" fmla="*/ 909662 h 1222358"/>
                <a:gd name="connsiteX55" fmla="*/ 1970935 w 2473144"/>
                <a:gd name="connsiteY55" fmla="*/ 947565 h 1222358"/>
                <a:gd name="connsiteX56" fmla="*/ 2027789 w 2473144"/>
                <a:gd name="connsiteY56" fmla="*/ 947565 h 1222358"/>
                <a:gd name="connsiteX57" fmla="*/ 2027789 w 2473144"/>
                <a:gd name="connsiteY57" fmla="*/ 994943 h 1222358"/>
                <a:gd name="connsiteX58" fmla="*/ 2079905 w 2473144"/>
                <a:gd name="connsiteY58" fmla="*/ 994943 h 1222358"/>
                <a:gd name="connsiteX59" fmla="*/ 2079905 w 2473144"/>
                <a:gd name="connsiteY59" fmla="*/ 1028108 h 1222358"/>
                <a:gd name="connsiteX60" fmla="*/ 2179399 w 2473144"/>
                <a:gd name="connsiteY60" fmla="*/ 1028108 h 1222358"/>
                <a:gd name="connsiteX61" fmla="*/ 2179399 w 2473144"/>
                <a:gd name="connsiteY61" fmla="*/ 1075486 h 1222358"/>
                <a:gd name="connsiteX62" fmla="*/ 2207826 w 2473144"/>
                <a:gd name="connsiteY62" fmla="*/ 1075486 h 1222358"/>
                <a:gd name="connsiteX63" fmla="*/ 2207826 w 2473144"/>
                <a:gd name="connsiteY63" fmla="*/ 1103913 h 1222358"/>
                <a:gd name="connsiteX64" fmla="*/ 2264680 w 2473144"/>
                <a:gd name="connsiteY64" fmla="*/ 1103913 h 1222358"/>
                <a:gd name="connsiteX65" fmla="*/ 2264680 w 2473144"/>
                <a:gd name="connsiteY65" fmla="*/ 1127602 h 1222358"/>
                <a:gd name="connsiteX66" fmla="*/ 2331009 w 2473144"/>
                <a:gd name="connsiteY66" fmla="*/ 1127602 h 1222358"/>
                <a:gd name="connsiteX67" fmla="*/ 2331009 w 2473144"/>
                <a:gd name="connsiteY67" fmla="*/ 1160767 h 1222358"/>
                <a:gd name="connsiteX68" fmla="*/ 2411552 w 2473144"/>
                <a:gd name="connsiteY68" fmla="*/ 1160767 h 1222358"/>
                <a:gd name="connsiteX69" fmla="*/ 2411552 w 2473144"/>
                <a:gd name="connsiteY69" fmla="*/ 1222358 h 1222358"/>
                <a:gd name="connsiteX70" fmla="*/ 2473144 w 2473144"/>
                <a:gd name="connsiteY70"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12975 w 2473144"/>
                <a:gd name="connsiteY25" fmla="*/ 330153 h 1222358"/>
                <a:gd name="connsiteX26" fmla="*/ 1066010 w 2473144"/>
                <a:gd name="connsiteY26" fmla="*/ 326910 h 1222358"/>
                <a:gd name="connsiteX27" fmla="*/ 1066010 w 2473144"/>
                <a:gd name="connsiteY27" fmla="*/ 379026 h 1222358"/>
                <a:gd name="connsiteX28" fmla="*/ 1113389 w 2473144"/>
                <a:gd name="connsiteY28" fmla="*/ 379026 h 1222358"/>
                <a:gd name="connsiteX29" fmla="*/ 1113389 w 2473144"/>
                <a:gd name="connsiteY29" fmla="*/ 402715 h 1222358"/>
                <a:gd name="connsiteX30" fmla="*/ 1165505 w 2473144"/>
                <a:gd name="connsiteY30" fmla="*/ 402715 h 1222358"/>
                <a:gd name="connsiteX31" fmla="*/ 1165505 w 2473144"/>
                <a:gd name="connsiteY31" fmla="*/ 440617 h 1222358"/>
                <a:gd name="connsiteX32" fmla="*/ 1217621 w 2473144"/>
                <a:gd name="connsiteY32" fmla="*/ 440617 h 1222358"/>
                <a:gd name="connsiteX33" fmla="*/ 1217621 w 2473144"/>
                <a:gd name="connsiteY33" fmla="*/ 483258 h 1222358"/>
                <a:gd name="connsiteX34" fmla="*/ 1388182 w 2473144"/>
                <a:gd name="connsiteY34" fmla="*/ 483258 h 1222358"/>
                <a:gd name="connsiteX35" fmla="*/ 1388182 w 2473144"/>
                <a:gd name="connsiteY35" fmla="*/ 521160 h 1222358"/>
                <a:gd name="connsiteX36" fmla="*/ 1440299 w 2473144"/>
                <a:gd name="connsiteY36" fmla="*/ 521160 h 1222358"/>
                <a:gd name="connsiteX37" fmla="*/ 1440299 w 2473144"/>
                <a:gd name="connsiteY37" fmla="*/ 559063 h 1222358"/>
                <a:gd name="connsiteX38" fmla="*/ 1501890 w 2473144"/>
                <a:gd name="connsiteY38" fmla="*/ 559063 h 1222358"/>
                <a:gd name="connsiteX39" fmla="*/ 1501890 w 2473144"/>
                <a:gd name="connsiteY39" fmla="*/ 592228 h 1222358"/>
                <a:gd name="connsiteX40" fmla="*/ 1544531 w 2473144"/>
                <a:gd name="connsiteY40" fmla="*/ 592228 h 1222358"/>
                <a:gd name="connsiteX41" fmla="*/ 1572958 w 2473144"/>
                <a:gd name="connsiteY41" fmla="*/ 620655 h 1222358"/>
                <a:gd name="connsiteX42" fmla="*/ 1634549 w 2473144"/>
                <a:gd name="connsiteY42" fmla="*/ 620655 h 1222358"/>
                <a:gd name="connsiteX43" fmla="*/ 1634549 w 2473144"/>
                <a:gd name="connsiteY43" fmla="*/ 710673 h 1222358"/>
                <a:gd name="connsiteX44" fmla="*/ 1686665 w 2473144"/>
                <a:gd name="connsiteY44" fmla="*/ 710673 h 1222358"/>
                <a:gd name="connsiteX45" fmla="*/ 1686665 w 2473144"/>
                <a:gd name="connsiteY45" fmla="*/ 739100 h 1222358"/>
                <a:gd name="connsiteX46" fmla="*/ 1729306 w 2473144"/>
                <a:gd name="connsiteY46" fmla="*/ 739100 h 1222358"/>
                <a:gd name="connsiteX47" fmla="*/ 1729306 w 2473144"/>
                <a:gd name="connsiteY47" fmla="*/ 786479 h 1222358"/>
                <a:gd name="connsiteX48" fmla="*/ 1805111 w 2473144"/>
                <a:gd name="connsiteY48" fmla="*/ 786479 h 1222358"/>
                <a:gd name="connsiteX49" fmla="*/ 1805111 w 2473144"/>
                <a:gd name="connsiteY49" fmla="*/ 833857 h 1222358"/>
                <a:gd name="connsiteX50" fmla="*/ 1805111 w 2473144"/>
                <a:gd name="connsiteY50" fmla="*/ 833857 h 1222358"/>
                <a:gd name="connsiteX51" fmla="*/ 1828800 w 2473144"/>
                <a:gd name="connsiteY51" fmla="*/ 857546 h 1222358"/>
                <a:gd name="connsiteX52" fmla="*/ 1923557 w 2473144"/>
                <a:gd name="connsiteY52" fmla="*/ 857546 h 1222358"/>
                <a:gd name="connsiteX53" fmla="*/ 1923557 w 2473144"/>
                <a:gd name="connsiteY53" fmla="*/ 909662 h 1222358"/>
                <a:gd name="connsiteX54" fmla="*/ 1970935 w 2473144"/>
                <a:gd name="connsiteY54" fmla="*/ 909662 h 1222358"/>
                <a:gd name="connsiteX55" fmla="*/ 1970935 w 2473144"/>
                <a:gd name="connsiteY55" fmla="*/ 947565 h 1222358"/>
                <a:gd name="connsiteX56" fmla="*/ 2027789 w 2473144"/>
                <a:gd name="connsiteY56" fmla="*/ 947565 h 1222358"/>
                <a:gd name="connsiteX57" fmla="*/ 2027789 w 2473144"/>
                <a:gd name="connsiteY57" fmla="*/ 994943 h 1222358"/>
                <a:gd name="connsiteX58" fmla="*/ 2079905 w 2473144"/>
                <a:gd name="connsiteY58" fmla="*/ 994943 h 1222358"/>
                <a:gd name="connsiteX59" fmla="*/ 2079905 w 2473144"/>
                <a:gd name="connsiteY59" fmla="*/ 1028108 h 1222358"/>
                <a:gd name="connsiteX60" fmla="*/ 2179399 w 2473144"/>
                <a:gd name="connsiteY60" fmla="*/ 1028108 h 1222358"/>
                <a:gd name="connsiteX61" fmla="*/ 2179399 w 2473144"/>
                <a:gd name="connsiteY61" fmla="*/ 1075486 h 1222358"/>
                <a:gd name="connsiteX62" fmla="*/ 2207826 w 2473144"/>
                <a:gd name="connsiteY62" fmla="*/ 1075486 h 1222358"/>
                <a:gd name="connsiteX63" fmla="*/ 2207826 w 2473144"/>
                <a:gd name="connsiteY63" fmla="*/ 1103913 h 1222358"/>
                <a:gd name="connsiteX64" fmla="*/ 2264680 w 2473144"/>
                <a:gd name="connsiteY64" fmla="*/ 1103913 h 1222358"/>
                <a:gd name="connsiteX65" fmla="*/ 2264680 w 2473144"/>
                <a:gd name="connsiteY65" fmla="*/ 1127602 h 1222358"/>
                <a:gd name="connsiteX66" fmla="*/ 2331009 w 2473144"/>
                <a:gd name="connsiteY66" fmla="*/ 1127602 h 1222358"/>
                <a:gd name="connsiteX67" fmla="*/ 2331009 w 2473144"/>
                <a:gd name="connsiteY67" fmla="*/ 1160767 h 1222358"/>
                <a:gd name="connsiteX68" fmla="*/ 2411552 w 2473144"/>
                <a:gd name="connsiteY68" fmla="*/ 1160767 h 1222358"/>
                <a:gd name="connsiteX69" fmla="*/ 2411552 w 2473144"/>
                <a:gd name="connsiteY69" fmla="*/ 1222358 h 1222358"/>
                <a:gd name="connsiteX70" fmla="*/ 2473144 w 2473144"/>
                <a:gd name="connsiteY70"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12975 w 2473144"/>
                <a:gd name="connsiteY25" fmla="*/ 330153 h 1222358"/>
                <a:gd name="connsiteX26" fmla="*/ 1066010 w 2473144"/>
                <a:gd name="connsiteY26" fmla="*/ 326910 h 1222358"/>
                <a:gd name="connsiteX27" fmla="*/ 1066010 w 2473144"/>
                <a:gd name="connsiteY27" fmla="*/ 379026 h 1222358"/>
                <a:gd name="connsiteX28" fmla="*/ 1113389 w 2473144"/>
                <a:gd name="connsiteY28" fmla="*/ 379026 h 1222358"/>
                <a:gd name="connsiteX29" fmla="*/ 1113389 w 2473144"/>
                <a:gd name="connsiteY29" fmla="*/ 402715 h 1222358"/>
                <a:gd name="connsiteX30" fmla="*/ 1165505 w 2473144"/>
                <a:gd name="connsiteY30" fmla="*/ 402715 h 1222358"/>
                <a:gd name="connsiteX31" fmla="*/ 1165505 w 2473144"/>
                <a:gd name="connsiteY31" fmla="*/ 440617 h 1222358"/>
                <a:gd name="connsiteX32" fmla="*/ 1217621 w 2473144"/>
                <a:gd name="connsiteY32" fmla="*/ 440617 h 1222358"/>
                <a:gd name="connsiteX33" fmla="*/ 1217621 w 2473144"/>
                <a:gd name="connsiteY33" fmla="*/ 483258 h 1222358"/>
                <a:gd name="connsiteX34" fmla="*/ 1388182 w 2473144"/>
                <a:gd name="connsiteY34" fmla="*/ 483258 h 1222358"/>
                <a:gd name="connsiteX35" fmla="*/ 1388182 w 2473144"/>
                <a:gd name="connsiteY35" fmla="*/ 521160 h 1222358"/>
                <a:gd name="connsiteX36" fmla="*/ 1440299 w 2473144"/>
                <a:gd name="connsiteY36" fmla="*/ 521160 h 1222358"/>
                <a:gd name="connsiteX37" fmla="*/ 1440299 w 2473144"/>
                <a:gd name="connsiteY37" fmla="*/ 559063 h 1222358"/>
                <a:gd name="connsiteX38" fmla="*/ 1501890 w 2473144"/>
                <a:gd name="connsiteY38" fmla="*/ 559063 h 1222358"/>
                <a:gd name="connsiteX39" fmla="*/ 1501890 w 2473144"/>
                <a:gd name="connsiteY39" fmla="*/ 592228 h 1222358"/>
                <a:gd name="connsiteX40" fmla="*/ 1544531 w 2473144"/>
                <a:gd name="connsiteY40" fmla="*/ 592228 h 1222358"/>
                <a:gd name="connsiteX41" fmla="*/ 1555574 w 2473144"/>
                <a:gd name="connsiteY41" fmla="*/ 617178 h 1222358"/>
                <a:gd name="connsiteX42" fmla="*/ 1634549 w 2473144"/>
                <a:gd name="connsiteY42" fmla="*/ 620655 h 1222358"/>
                <a:gd name="connsiteX43" fmla="*/ 1634549 w 2473144"/>
                <a:gd name="connsiteY43" fmla="*/ 710673 h 1222358"/>
                <a:gd name="connsiteX44" fmla="*/ 1686665 w 2473144"/>
                <a:gd name="connsiteY44" fmla="*/ 710673 h 1222358"/>
                <a:gd name="connsiteX45" fmla="*/ 1686665 w 2473144"/>
                <a:gd name="connsiteY45" fmla="*/ 739100 h 1222358"/>
                <a:gd name="connsiteX46" fmla="*/ 1729306 w 2473144"/>
                <a:gd name="connsiteY46" fmla="*/ 739100 h 1222358"/>
                <a:gd name="connsiteX47" fmla="*/ 1729306 w 2473144"/>
                <a:gd name="connsiteY47" fmla="*/ 786479 h 1222358"/>
                <a:gd name="connsiteX48" fmla="*/ 1805111 w 2473144"/>
                <a:gd name="connsiteY48" fmla="*/ 786479 h 1222358"/>
                <a:gd name="connsiteX49" fmla="*/ 1805111 w 2473144"/>
                <a:gd name="connsiteY49" fmla="*/ 833857 h 1222358"/>
                <a:gd name="connsiteX50" fmla="*/ 1805111 w 2473144"/>
                <a:gd name="connsiteY50" fmla="*/ 833857 h 1222358"/>
                <a:gd name="connsiteX51" fmla="*/ 1828800 w 2473144"/>
                <a:gd name="connsiteY51" fmla="*/ 857546 h 1222358"/>
                <a:gd name="connsiteX52" fmla="*/ 1923557 w 2473144"/>
                <a:gd name="connsiteY52" fmla="*/ 857546 h 1222358"/>
                <a:gd name="connsiteX53" fmla="*/ 1923557 w 2473144"/>
                <a:gd name="connsiteY53" fmla="*/ 909662 h 1222358"/>
                <a:gd name="connsiteX54" fmla="*/ 1970935 w 2473144"/>
                <a:gd name="connsiteY54" fmla="*/ 909662 h 1222358"/>
                <a:gd name="connsiteX55" fmla="*/ 1970935 w 2473144"/>
                <a:gd name="connsiteY55" fmla="*/ 947565 h 1222358"/>
                <a:gd name="connsiteX56" fmla="*/ 2027789 w 2473144"/>
                <a:gd name="connsiteY56" fmla="*/ 947565 h 1222358"/>
                <a:gd name="connsiteX57" fmla="*/ 2027789 w 2473144"/>
                <a:gd name="connsiteY57" fmla="*/ 994943 h 1222358"/>
                <a:gd name="connsiteX58" fmla="*/ 2079905 w 2473144"/>
                <a:gd name="connsiteY58" fmla="*/ 994943 h 1222358"/>
                <a:gd name="connsiteX59" fmla="*/ 2079905 w 2473144"/>
                <a:gd name="connsiteY59" fmla="*/ 1028108 h 1222358"/>
                <a:gd name="connsiteX60" fmla="*/ 2179399 w 2473144"/>
                <a:gd name="connsiteY60" fmla="*/ 1028108 h 1222358"/>
                <a:gd name="connsiteX61" fmla="*/ 2179399 w 2473144"/>
                <a:gd name="connsiteY61" fmla="*/ 1075486 h 1222358"/>
                <a:gd name="connsiteX62" fmla="*/ 2207826 w 2473144"/>
                <a:gd name="connsiteY62" fmla="*/ 1075486 h 1222358"/>
                <a:gd name="connsiteX63" fmla="*/ 2207826 w 2473144"/>
                <a:gd name="connsiteY63" fmla="*/ 1103913 h 1222358"/>
                <a:gd name="connsiteX64" fmla="*/ 2264680 w 2473144"/>
                <a:gd name="connsiteY64" fmla="*/ 1103913 h 1222358"/>
                <a:gd name="connsiteX65" fmla="*/ 2264680 w 2473144"/>
                <a:gd name="connsiteY65" fmla="*/ 1127602 h 1222358"/>
                <a:gd name="connsiteX66" fmla="*/ 2331009 w 2473144"/>
                <a:gd name="connsiteY66" fmla="*/ 1127602 h 1222358"/>
                <a:gd name="connsiteX67" fmla="*/ 2331009 w 2473144"/>
                <a:gd name="connsiteY67" fmla="*/ 1160767 h 1222358"/>
                <a:gd name="connsiteX68" fmla="*/ 2411552 w 2473144"/>
                <a:gd name="connsiteY68" fmla="*/ 1160767 h 1222358"/>
                <a:gd name="connsiteX69" fmla="*/ 2411552 w 2473144"/>
                <a:gd name="connsiteY69" fmla="*/ 1222358 h 1222358"/>
                <a:gd name="connsiteX70" fmla="*/ 2473144 w 2473144"/>
                <a:gd name="connsiteY70" fmla="*/ 1222358 h 1222358"/>
                <a:gd name="connsiteX0" fmla="*/ 0 w 2473144"/>
                <a:gd name="connsiteY0" fmla="*/ 0 h 1222358"/>
                <a:gd name="connsiteX1" fmla="*/ 75805 w 2473144"/>
                <a:gd name="connsiteY1" fmla="*/ 0 h 1222358"/>
                <a:gd name="connsiteX2" fmla="*/ 75805 w 2473144"/>
                <a:gd name="connsiteY2" fmla="*/ 42640 h 1222358"/>
                <a:gd name="connsiteX3" fmla="*/ 198989 w 2473144"/>
                <a:gd name="connsiteY3" fmla="*/ 42640 h 1222358"/>
                <a:gd name="connsiteX4" fmla="*/ 198989 w 2473144"/>
                <a:gd name="connsiteY4" fmla="*/ 66329 h 1222358"/>
                <a:gd name="connsiteX5" fmla="*/ 293745 w 2473144"/>
                <a:gd name="connsiteY5" fmla="*/ 66329 h 1222358"/>
                <a:gd name="connsiteX6" fmla="*/ 284270 w 2473144"/>
                <a:gd name="connsiteY6" fmla="*/ 75804 h 1222358"/>
                <a:gd name="connsiteX7" fmla="*/ 326910 w 2473144"/>
                <a:gd name="connsiteY7" fmla="*/ 75804 h 1222358"/>
                <a:gd name="connsiteX8" fmla="*/ 326910 w 2473144"/>
                <a:gd name="connsiteY8" fmla="*/ 99494 h 1222358"/>
                <a:gd name="connsiteX9" fmla="*/ 369550 w 2473144"/>
                <a:gd name="connsiteY9" fmla="*/ 99494 h 1222358"/>
                <a:gd name="connsiteX10" fmla="*/ 369550 w 2473144"/>
                <a:gd name="connsiteY10" fmla="*/ 132659 h 1222358"/>
                <a:gd name="connsiteX11" fmla="*/ 445356 w 2473144"/>
                <a:gd name="connsiteY11" fmla="*/ 132659 h 1222358"/>
                <a:gd name="connsiteX12" fmla="*/ 445356 w 2473144"/>
                <a:gd name="connsiteY12" fmla="*/ 132659 h 1222358"/>
                <a:gd name="connsiteX13" fmla="*/ 521161 w 2473144"/>
                <a:gd name="connsiteY13" fmla="*/ 132659 h 1222358"/>
                <a:gd name="connsiteX14" fmla="*/ 521161 w 2473144"/>
                <a:gd name="connsiteY14" fmla="*/ 180037 h 1222358"/>
                <a:gd name="connsiteX15" fmla="*/ 592228 w 2473144"/>
                <a:gd name="connsiteY15" fmla="*/ 180037 h 1222358"/>
                <a:gd name="connsiteX16" fmla="*/ 592228 w 2473144"/>
                <a:gd name="connsiteY16" fmla="*/ 222677 h 1222358"/>
                <a:gd name="connsiteX17" fmla="*/ 644344 w 2473144"/>
                <a:gd name="connsiteY17" fmla="*/ 222677 h 1222358"/>
                <a:gd name="connsiteX18" fmla="*/ 644344 w 2473144"/>
                <a:gd name="connsiteY18" fmla="*/ 255842 h 1222358"/>
                <a:gd name="connsiteX19" fmla="*/ 715412 w 2473144"/>
                <a:gd name="connsiteY19" fmla="*/ 255842 h 1222358"/>
                <a:gd name="connsiteX20" fmla="*/ 715412 w 2473144"/>
                <a:gd name="connsiteY20" fmla="*/ 274794 h 1222358"/>
                <a:gd name="connsiteX21" fmla="*/ 961778 w 2473144"/>
                <a:gd name="connsiteY21" fmla="*/ 274794 h 1222358"/>
                <a:gd name="connsiteX22" fmla="*/ 961778 w 2473144"/>
                <a:gd name="connsiteY22" fmla="*/ 274794 h 1222358"/>
                <a:gd name="connsiteX23" fmla="*/ 962390 w 2473144"/>
                <a:gd name="connsiteY23" fmla="*/ 310174 h 1222358"/>
                <a:gd name="connsiteX24" fmla="*/ 1010417 w 2473144"/>
                <a:gd name="connsiteY24" fmla="*/ 313003 h 1222358"/>
                <a:gd name="connsiteX25" fmla="*/ 1012975 w 2473144"/>
                <a:gd name="connsiteY25" fmla="*/ 330153 h 1222358"/>
                <a:gd name="connsiteX26" fmla="*/ 1066010 w 2473144"/>
                <a:gd name="connsiteY26" fmla="*/ 326910 h 1222358"/>
                <a:gd name="connsiteX27" fmla="*/ 1066010 w 2473144"/>
                <a:gd name="connsiteY27" fmla="*/ 379026 h 1222358"/>
                <a:gd name="connsiteX28" fmla="*/ 1113389 w 2473144"/>
                <a:gd name="connsiteY28" fmla="*/ 379026 h 1222358"/>
                <a:gd name="connsiteX29" fmla="*/ 1113389 w 2473144"/>
                <a:gd name="connsiteY29" fmla="*/ 402715 h 1222358"/>
                <a:gd name="connsiteX30" fmla="*/ 1165505 w 2473144"/>
                <a:gd name="connsiteY30" fmla="*/ 402715 h 1222358"/>
                <a:gd name="connsiteX31" fmla="*/ 1165505 w 2473144"/>
                <a:gd name="connsiteY31" fmla="*/ 440617 h 1222358"/>
                <a:gd name="connsiteX32" fmla="*/ 1217621 w 2473144"/>
                <a:gd name="connsiteY32" fmla="*/ 440617 h 1222358"/>
                <a:gd name="connsiteX33" fmla="*/ 1217621 w 2473144"/>
                <a:gd name="connsiteY33" fmla="*/ 483258 h 1222358"/>
                <a:gd name="connsiteX34" fmla="*/ 1388182 w 2473144"/>
                <a:gd name="connsiteY34" fmla="*/ 483258 h 1222358"/>
                <a:gd name="connsiteX35" fmla="*/ 1388182 w 2473144"/>
                <a:gd name="connsiteY35" fmla="*/ 521160 h 1222358"/>
                <a:gd name="connsiteX36" fmla="*/ 1440299 w 2473144"/>
                <a:gd name="connsiteY36" fmla="*/ 521160 h 1222358"/>
                <a:gd name="connsiteX37" fmla="*/ 1440299 w 2473144"/>
                <a:gd name="connsiteY37" fmla="*/ 559063 h 1222358"/>
                <a:gd name="connsiteX38" fmla="*/ 1501890 w 2473144"/>
                <a:gd name="connsiteY38" fmla="*/ 559063 h 1222358"/>
                <a:gd name="connsiteX39" fmla="*/ 1501890 w 2473144"/>
                <a:gd name="connsiteY39" fmla="*/ 592228 h 1222358"/>
                <a:gd name="connsiteX40" fmla="*/ 1554961 w 2473144"/>
                <a:gd name="connsiteY40" fmla="*/ 592228 h 1222358"/>
                <a:gd name="connsiteX41" fmla="*/ 1555574 w 2473144"/>
                <a:gd name="connsiteY41" fmla="*/ 617178 h 1222358"/>
                <a:gd name="connsiteX42" fmla="*/ 1634549 w 2473144"/>
                <a:gd name="connsiteY42" fmla="*/ 620655 h 1222358"/>
                <a:gd name="connsiteX43" fmla="*/ 1634549 w 2473144"/>
                <a:gd name="connsiteY43" fmla="*/ 710673 h 1222358"/>
                <a:gd name="connsiteX44" fmla="*/ 1686665 w 2473144"/>
                <a:gd name="connsiteY44" fmla="*/ 710673 h 1222358"/>
                <a:gd name="connsiteX45" fmla="*/ 1686665 w 2473144"/>
                <a:gd name="connsiteY45" fmla="*/ 739100 h 1222358"/>
                <a:gd name="connsiteX46" fmla="*/ 1729306 w 2473144"/>
                <a:gd name="connsiteY46" fmla="*/ 739100 h 1222358"/>
                <a:gd name="connsiteX47" fmla="*/ 1729306 w 2473144"/>
                <a:gd name="connsiteY47" fmla="*/ 786479 h 1222358"/>
                <a:gd name="connsiteX48" fmla="*/ 1805111 w 2473144"/>
                <a:gd name="connsiteY48" fmla="*/ 786479 h 1222358"/>
                <a:gd name="connsiteX49" fmla="*/ 1805111 w 2473144"/>
                <a:gd name="connsiteY49" fmla="*/ 833857 h 1222358"/>
                <a:gd name="connsiteX50" fmla="*/ 1805111 w 2473144"/>
                <a:gd name="connsiteY50" fmla="*/ 833857 h 1222358"/>
                <a:gd name="connsiteX51" fmla="*/ 1828800 w 2473144"/>
                <a:gd name="connsiteY51" fmla="*/ 857546 h 1222358"/>
                <a:gd name="connsiteX52" fmla="*/ 1923557 w 2473144"/>
                <a:gd name="connsiteY52" fmla="*/ 857546 h 1222358"/>
                <a:gd name="connsiteX53" fmla="*/ 1923557 w 2473144"/>
                <a:gd name="connsiteY53" fmla="*/ 909662 h 1222358"/>
                <a:gd name="connsiteX54" fmla="*/ 1970935 w 2473144"/>
                <a:gd name="connsiteY54" fmla="*/ 909662 h 1222358"/>
                <a:gd name="connsiteX55" fmla="*/ 1970935 w 2473144"/>
                <a:gd name="connsiteY55" fmla="*/ 947565 h 1222358"/>
                <a:gd name="connsiteX56" fmla="*/ 2027789 w 2473144"/>
                <a:gd name="connsiteY56" fmla="*/ 947565 h 1222358"/>
                <a:gd name="connsiteX57" fmla="*/ 2027789 w 2473144"/>
                <a:gd name="connsiteY57" fmla="*/ 994943 h 1222358"/>
                <a:gd name="connsiteX58" fmla="*/ 2079905 w 2473144"/>
                <a:gd name="connsiteY58" fmla="*/ 994943 h 1222358"/>
                <a:gd name="connsiteX59" fmla="*/ 2079905 w 2473144"/>
                <a:gd name="connsiteY59" fmla="*/ 1028108 h 1222358"/>
                <a:gd name="connsiteX60" fmla="*/ 2179399 w 2473144"/>
                <a:gd name="connsiteY60" fmla="*/ 1028108 h 1222358"/>
                <a:gd name="connsiteX61" fmla="*/ 2179399 w 2473144"/>
                <a:gd name="connsiteY61" fmla="*/ 1075486 h 1222358"/>
                <a:gd name="connsiteX62" fmla="*/ 2207826 w 2473144"/>
                <a:gd name="connsiteY62" fmla="*/ 1075486 h 1222358"/>
                <a:gd name="connsiteX63" fmla="*/ 2207826 w 2473144"/>
                <a:gd name="connsiteY63" fmla="*/ 1103913 h 1222358"/>
                <a:gd name="connsiteX64" fmla="*/ 2264680 w 2473144"/>
                <a:gd name="connsiteY64" fmla="*/ 1103913 h 1222358"/>
                <a:gd name="connsiteX65" fmla="*/ 2264680 w 2473144"/>
                <a:gd name="connsiteY65" fmla="*/ 1127602 h 1222358"/>
                <a:gd name="connsiteX66" fmla="*/ 2331009 w 2473144"/>
                <a:gd name="connsiteY66" fmla="*/ 1127602 h 1222358"/>
                <a:gd name="connsiteX67" fmla="*/ 2331009 w 2473144"/>
                <a:gd name="connsiteY67" fmla="*/ 1160767 h 1222358"/>
                <a:gd name="connsiteX68" fmla="*/ 2411552 w 2473144"/>
                <a:gd name="connsiteY68" fmla="*/ 1160767 h 1222358"/>
                <a:gd name="connsiteX69" fmla="*/ 2411552 w 2473144"/>
                <a:gd name="connsiteY69" fmla="*/ 1222358 h 1222358"/>
                <a:gd name="connsiteX70" fmla="*/ 2473144 w 2473144"/>
                <a:gd name="connsiteY70" fmla="*/ 1222358 h 122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473144" h="1222358">
                  <a:moveTo>
                    <a:pt x="0" y="0"/>
                  </a:moveTo>
                  <a:lnTo>
                    <a:pt x="75805" y="0"/>
                  </a:lnTo>
                  <a:lnTo>
                    <a:pt x="75805" y="42640"/>
                  </a:lnTo>
                  <a:lnTo>
                    <a:pt x="198989" y="42640"/>
                  </a:lnTo>
                  <a:lnTo>
                    <a:pt x="198989" y="66329"/>
                  </a:lnTo>
                  <a:lnTo>
                    <a:pt x="293745" y="66329"/>
                  </a:lnTo>
                  <a:lnTo>
                    <a:pt x="284270" y="75804"/>
                  </a:lnTo>
                  <a:lnTo>
                    <a:pt x="326910" y="75804"/>
                  </a:lnTo>
                  <a:lnTo>
                    <a:pt x="326910" y="99494"/>
                  </a:lnTo>
                  <a:lnTo>
                    <a:pt x="369550" y="99494"/>
                  </a:lnTo>
                  <a:lnTo>
                    <a:pt x="369550" y="132659"/>
                  </a:lnTo>
                  <a:lnTo>
                    <a:pt x="445356" y="132659"/>
                  </a:lnTo>
                  <a:lnTo>
                    <a:pt x="445356" y="132659"/>
                  </a:lnTo>
                  <a:lnTo>
                    <a:pt x="521161" y="132659"/>
                  </a:lnTo>
                  <a:lnTo>
                    <a:pt x="521161" y="180037"/>
                  </a:lnTo>
                  <a:lnTo>
                    <a:pt x="592228" y="180037"/>
                  </a:lnTo>
                  <a:lnTo>
                    <a:pt x="592228" y="222677"/>
                  </a:lnTo>
                  <a:lnTo>
                    <a:pt x="644344" y="222677"/>
                  </a:lnTo>
                  <a:lnTo>
                    <a:pt x="644344" y="255842"/>
                  </a:lnTo>
                  <a:lnTo>
                    <a:pt x="715412" y="255842"/>
                  </a:lnTo>
                  <a:lnTo>
                    <a:pt x="715412" y="274794"/>
                  </a:lnTo>
                  <a:lnTo>
                    <a:pt x="961778" y="274794"/>
                  </a:lnTo>
                  <a:lnTo>
                    <a:pt x="961778" y="274794"/>
                  </a:lnTo>
                  <a:lnTo>
                    <a:pt x="962390" y="310174"/>
                  </a:lnTo>
                  <a:lnTo>
                    <a:pt x="1010417" y="313003"/>
                  </a:lnTo>
                  <a:lnTo>
                    <a:pt x="1012975" y="330153"/>
                  </a:lnTo>
                  <a:lnTo>
                    <a:pt x="1066010" y="326910"/>
                  </a:lnTo>
                  <a:lnTo>
                    <a:pt x="1066010" y="379026"/>
                  </a:lnTo>
                  <a:lnTo>
                    <a:pt x="1113389" y="379026"/>
                  </a:lnTo>
                  <a:lnTo>
                    <a:pt x="1113389" y="402715"/>
                  </a:lnTo>
                  <a:lnTo>
                    <a:pt x="1165505" y="402715"/>
                  </a:lnTo>
                  <a:lnTo>
                    <a:pt x="1165505" y="440617"/>
                  </a:lnTo>
                  <a:lnTo>
                    <a:pt x="1217621" y="440617"/>
                  </a:lnTo>
                  <a:lnTo>
                    <a:pt x="1217621" y="483258"/>
                  </a:lnTo>
                  <a:lnTo>
                    <a:pt x="1388182" y="483258"/>
                  </a:lnTo>
                  <a:lnTo>
                    <a:pt x="1388182" y="521160"/>
                  </a:lnTo>
                  <a:lnTo>
                    <a:pt x="1440299" y="521160"/>
                  </a:lnTo>
                  <a:lnTo>
                    <a:pt x="1440299" y="559063"/>
                  </a:lnTo>
                  <a:lnTo>
                    <a:pt x="1501890" y="559063"/>
                  </a:lnTo>
                  <a:lnTo>
                    <a:pt x="1501890" y="592228"/>
                  </a:lnTo>
                  <a:lnTo>
                    <a:pt x="1554961" y="592228"/>
                  </a:lnTo>
                  <a:cubicBezTo>
                    <a:pt x="1555165" y="600545"/>
                    <a:pt x="1555370" y="608861"/>
                    <a:pt x="1555574" y="617178"/>
                  </a:cubicBezTo>
                  <a:lnTo>
                    <a:pt x="1634549" y="620655"/>
                  </a:lnTo>
                  <a:lnTo>
                    <a:pt x="1634549" y="710673"/>
                  </a:lnTo>
                  <a:lnTo>
                    <a:pt x="1686665" y="710673"/>
                  </a:lnTo>
                  <a:lnTo>
                    <a:pt x="1686665" y="739100"/>
                  </a:lnTo>
                  <a:lnTo>
                    <a:pt x="1729306" y="739100"/>
                  </a:lnTo>
                  <a:lnTo>
                    <a:pt x="1729306" y="786479"/>
                  </a:lnTo>
                  <a:lnTo>
                    <a:pt x="1805111" y="786479"/>
                  </a:lnTo>
                  <a:lnTo>
                    <a:pt x="1805111" y="833857"/>
                  </a:lnTo>
                  <a:lnTo>
                    <a:pt x="1805111" y="833857"/>
                  </a:lnTo>
                  <a:lnTo>
                    <a:pt x="1828800" y="857546"/>
                  </a:lnTo>
                  <a:lnTo>
                    <a:pt x="1923557" y="857546"/>
                  </a:lnTo>
                  <a:lnTo>
                    <a:pt x="1923557" y="909662"/>
                  </a:lnTo>
                  <a:lnTo>
                    <a:pt x="1970935" y="909662"/>
                  </a:lnTo>
                  <a:lnTo>
                    <a:pt x="1970935" y="947565"/>
                  </a:lnTo>
                  <a:lnTo>
                    <a:pt x="2027789" y="947565"/>
                  </a:lnTo>
                  <a:lnTo>
                    <a:pt x="2027789" y="994943"/>
                  </a:lnTo>
                  <a:lnTo>
                    <a:pt x="2079905" y="994943"/>
                  </a:lnTo>
                  <a:lnTo>
                    <a:pt x="2079905" y="1028108"/>
                  </a:lnTo>
                  <a:lnTo>
                    <a:pt x="2179399" y="1028108"/>
                  </a:lnTo>
                  <a:lnTo>
                    <a:pt x="2179399" y="1075486"/>
                  </a:lnTo>
                  <a:lnTo>
                    <a:pt x="2207826" y="1075486"/>
                  </a:lnTo>
                  <a:lnTo>
                    <a:pt x="2207826" y="1103913"/>
                  </a:lnTo>
                  <a:lnTo>
                    <a:pt x="2264680" y="1103913"/>
                  </a:lnTo>
                  <a:lnTo>
                    <a:pt x="2264680" y="1127602"/>
                  </a:lnTo>
                  <a:lnTo>
                    <a:pt x="2331009" y="1127602"/>
                  </a:lnTo>
                  <a:lnTo>
                    <a:pt x="2331009" y="1160767"/>
                  </a:lnTo>
                  <a:lnTo>
                    <a:pt x="2411552" y="1160767"/>
                  </a:lnTo>
                  <a:lnTo>
                    <a:pt x="2411552" y="1222358"/>
                  </a:lnTo>
                  <a:lnTo>
                    <a:pt x="2473144" y="1222358"/>
                  </a:lnTo>
                </a:path>
              </a:pathLst>
            </a:custGeom>
            <a:noFill/>
            <a:ln w="28575">
              <a:solidFill>
                <a:schemeClr val="accent1"/>
              </a:solidFill>
              <a:miter lim="800000"/>
              <a:headEnd/>
              <a:tailEnd/>
            </a:ln>
          </p:spPr>
          <p:txBody>
            <a:bodyPr rtlCol="0" anchor="ctr"/>
            <a:lstStyle/>
            <a:p>
              <a:pPr algn="ctr"/>
              <a:endParaRPr lang="en-US"/>
            </a:p>
          </p:txBody>
        </p:sp>
        <p:sp>
          <p:nvSpPr>
            <p:cNvPr id="31782" name="Freeform: Shape 31781">
              <a:extLst>
                <a:ext uri="{FF2B5EF4-FFF2-40B4-BE49-F238E27FC236}">
                  <a16:creationId xmlns:a16="http://schemas.microsoft.com/office/drawing/2014/main" id="{48297D36-11C1-F191-0309-EA6546C46797}"/>
                </a:ext>
              </a:extLst>
            </p:cNvPr>
            <p:cNvSpPr/>
            <p:nvPr/>
          </p:nvSpPr>
          <p:spPr bwMode="auto">
            <a:xfrm>
              <a:off x="5135243" y="2847504"/>
              <a:ext cx="2037408" cy="705792"/>
            </a:xfrm>
            <a:custGeom>
              <a:avLst/>
              <a:gdLst>
                <a:gd name="connsiteX0" fmla="*/ 0 w 2037408"/>
                <a:gd name="connsiteY0" fmla="*/ 0 h 705792"/>
                <a:gd name="connsiteX1" fmla="*/ 62582 w 2037408"/>
                <a:gd name="connsiteY1" fmla="*/ 0 h 705792"/>
                <a:gd name="connsiteX2" fmla="*/ 62582 w 2037408"/>
                <a:gd name="connsiteY2" fmla="*/ 24338 h 705792"/>
                <a:gd name="connsiteX3" fmla="*/ 118211 w 2037408"/>
                <a:gd name="connsiteY3" fmla="*/ 24338 h 705792"/>
                <a:gd name="connsiteX4" fmla="*/ 118211 w 2037408"/>
                <a:gd name="connsiteY4" fmla="*/ 79967 h 705792"/>
                <a:gd name="connsiteX5" fmla="*/ 201654 w 2037408"/>
                <a:gd name="connsiteY5" fmla="*/ 79967 h 705792"/>
                <a:gd name="connsiteX6" fmla="*/ 201654 w 2037408"/>
                <a:gd name="connsiteY6" fmla="*/ 97351 h 705792"/>
                <a:gd name="connsiteX7" fmla="*/ 274667 w 2037408"/>
                <a:gd name="connsiteY7" fmla="*/ 97351 h 705792"/>
                <a:gd name="connsiteX8" fmla="*/ 274667 w 2037408"/>
                <a:gd name="connsiteY8" fmla="*/ 97351 h 705792"/>
                <a:gd name="connsiteX9" fmla="*/ 326819 w 2037408"/>
                <a:gd name="connsiteY9" fmla="*/ 97351 h 705792"/>
                <a:gd name="connsiteX10" fmla="*/ 326819 w 2037408"/>
                <a:gd name="connsiteY10" fmla="*/ 156456 h 705792"/>
                <a:gd name="connsiteX11" fmla="*/ 375495 w 2037408"/>
                <a:gd name="connsiteY11" fmla="*/ 156456 h 705792"/>
                <a:gd name="connsiteX12" fmla="*/ 375495 w 2037408"/>
                <a:gd name="connsiteY12" fmla="*/ 177317 h 705792"/>
                <a:gd name="connsiteX13" fmla="*/ 545858 w 2037408"/>
                <a:gd name="connsiteY13" fmla="*/ 177317 h 705792"/>
                <a:gd name="connsiteX14" fmla="*/ 545858 w 2037408"/>
                <a:gd name="connsiteY14" fmla="*/ 215562 h 705792"/>
                <a:gd name="connsiteX15" fmla="*/ 598010 w 2037408"/>
                <a:gd name="connsiteY15" fmla="*/ 215562 h 705792"/>
                <a:gd name="connsiteX16" fmla="*/ 598010 w 2037408"/>
                <a:gd name="connsiteY16" fmla="*/ 253807 h 705792"/>
                <a:gd name="connsiteX17" fmla="*/ 643209 w 2037408"/>
                <a:gd name="connsiteY17" fmla="*/ 253807 h 705792"/>
                <a:gd name="connsiteX18" fmla="*/ 643209 w 2037408"/>
                <a:gd name="connsiteY18" fmla="*/ 281621 h 705792"/>
                <a:gd name="connsiteX19" fmla="*/ 681454 w 2037408"/>
                <a:gd name="connsiteY19" fmla="*/ 281621 h 705792"/>
                <a:gd name="connsiteX20" fmla="*/ 681454 w 2037408"/>
                <a:gd name="connsiteY20" fmla="*/ 309436 h 705792"/>
                <a:gd name="connsiteX21" fmla="*/ 723175 w 2037408"/>
                <a:gd name="connsiteY21" fmla="*/ 309436 h 705792"/>
                <a:gd name="connsiteX22" fmla="*/ 723175 w 2037408"/>
                <a:gd name="connsiteY22" fmla="*/ 347681 h 705792"/>
                <a:gd name="connsiteX23" fmla="*/ 789235 w 2037408"/>
                <a:gd name="connsiteY23" fmla="*/ 347681 h 705792"/>
                <a:gd name="connsiteX24" fmla="*/ 789235 w 2037408"/>
                <a:gd name="connsiteY24" fmla="*/ 378972 h 705792"/>
                <a:gd name="connsiteX25" fmla="*/ 865724 w 2037408"/>
                <a:gd name="connsiteY25" fmla="*/ 378972 h 705792"/>
                <a:gd name="connsiteX26" fmla="*/ 865724 w 2037408"/>
                <a:gd name="connsiteY26" fmla="*/ 406786 h 705792"/>
                <a:gd name="connsiteX27" fmla="*/ 1004797 w 2037408"/>
                <a:gd name="connsiteY27" fmla="*/ 406786 h 705792"/>
                <a:gd name="connsiteX28" fmla="*/ 1004797 w 2037408"/>
                <a:gd name="connsiteY28" fmla="*/ 448508 h 705792"/>
                <a:gd name="connsiteX29" fmla="*/ 1119531 w 2037408"/>
                <a:gd name="connsiteY29" fmla="*/ 448508 h 705792"/>
                <a:gd name="connsiteX30" fmla="*/ 1119531 w 2037408"/>
                <a:gd name="connsiteY30" fmla="*/ 479799 h 705792"/>
                <a:gd name="connsiteX31" fmla="*/ 1227312 w 2037408"/>
                <a:gd name="connsiteY31" fmla="*/ 479799 h 705792"/>
                <a:gd name="connsiteX32" fmla="*/ 1227312 w 2037408"/>
                <a:gd name="connsiteY32" fmla="*/ 504137 h 705792"/>
                <a:gd name="connsiteX33" fmla="*/ 1258603 w 2037408"/>
                <a:gd name="connsiteY33" fmla="*/ 504137 h 705792"/>
                <a:gd name="connsiteX34" fmla="*/ 1258603 w 2037408"/>
                <a:gd name="connsiteY34" fmla="*/ 528475 h 705792"/>
                <a:gd name="connsiteX35" fmla="*/ 1352477 w 2037408"/>
                <a:gd name="connsiteY35" fmla="*/ 528475 h 705792"/>
                <a:gd name="connsiteX36" fmla="*/ 1352477 w 2037408"/>
                <a:gd name="connsiteY36" fmla="*/ 580627 h 705792"/>
                <a:gd name="connsiteX37" fmla="*/ 1415060 w 2037408"/>
                <a:gd name="connsiteY37" fmla="*/ 580627 h 705792"/>
                <a:gd name="connsiteX38" fmla="*/ 1415060 w 2037408"/>
                <a:gd name="connsiteY38" fmla="*/ 608441 h 705792"/>
                <a:gd name="connsiteX39" fmla="*/ 1449828 w 2037408"/>
                <a:gd name="connsiteY39" fmla="*/ 608441 h 705792"/>
                <a:gd name="connsiteX40" fmla="*/ 1449828 w 2037408"/>
                <a:gd name="connsiteY40" fmla="*/ 636256 h 705792"/>
                <a:gd name="connsiteX41" fmla="*/ 1526317 w 2037408"/>
                <a:gd name="connsiteY41" fmla="*/ 636256 h 705792"/>
                <a:gd name="connsiteX42" fmla="*/ 1526317 w 2037408"/>
                <a:gd name="connsiteY42" fmla="*/ 636256 h 705792"/>
                <a:gd name="connsiteX43" fmla="*/ 1724495 w 2037408"/>
                <a:gd name="connsiteY43" fmla="*/ 636256 h 705792"/>
                <a:gd name="connsiteX44" fmla="*/ 1724495 w 2037408"/>
                <a:gd name="connsiteY44" fmla="*/ 667547 h 705792"/>
                <a:gd name="connsiteX45" fmla="*/ 1794032 w 2037408"/>
                <a:gd name="connsiteY45" fmla="*/ 667547 h 705792"/>
                <a:gd name="connsiteX46" fmla="*/ 1794032 w 2037408"/>
                <a:gd name="connsiteY46" fmla="*/ 684931 h 705792"/>
                <a:gd name="connsiteX47" fmla="*/ 1929627 w 2037408"/>
                <a:gd name="connsiteY47" fmla="*/ 684931 h 705792"/>
                <a:gd name="connsiteX48" fmla="*/ 1929627 w 2037408"/>
                <a:gd name="connsiteY48" fmla="*/ 705792 h 705792"/>
                <a:gd name="connsiteX49" fmla="*/ 2037408 w 2037408"/>
                <a:gd name="connsiteY49" fmla="*/ 705792 h 70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37408" h="705792">
                  <a:moveTo>
                    <a:pt x="0" y="0"/>
                  </a:moveTo>
                  <a:lnTo>
                    <a:pt x="62582" y="0"/>
                  </a:lnTo>
                  <a:lnTo>
                    <a:pt x="62582" y="24338"/>
                  </a:lnTo>
                  <a:lnTo>
                    <a:pt x="118211" y="24338"/>
                  </a:lnTo>
                  <a:lnTo>
                    <a:pt x="118211" y="79967"/>
                  </a:lnTo>
                  <a:lnTo>
                    <a:pt x="201654" y="79967"/>
                  </a:lnTo>
                  <a:lnTo>
                    <a:pt x="201654" y="97351"/>
                  </a:lnTo>
                  <a:lnTo>
                    <a:pt x="274667" y="97351"/>
                  </a:lnTo>
                  <a:lnTo>
                    <a:pt x="274667" y="97351"/>
                  </a:lnTo>
                  <a:lnTo>
                    <a:pt x="326819" y="97351"/>
                  </a:lnTo>
                  <a:lnTo>
                    <a:pt x="326819" y="156456"/>
                  </a:lnTo>
                  <a:lnTo>
                    <a:pt x="375495" y="156456"/>
                  </a:lnTo>
                  <a:lnTo>
                    <a:pt x="375495" y="177317"/>
                  </a:lnTo>
                  <a:lnTo>
                    <a:pt x="545858" y="177317"/>
                  </a:lnTo>
                  <a:lnTo>
                    <a:pt x="545858" y="215562"/>
                  </a:lnTo>
                  <a:lnTo>
                    <a:pt x="598010" y="215562"/>
                  </a:lnTo>
                  <a:lnTo>
                    <a:pt x="598010" y="253807"/>
                  </a:lnTo>
                  <a:lnTo>
                    <a:pt x="643209" y="253807"/>
                  </a:lnTo>
                  <a:lnTo>
                    <a:pt x="643209" y="281621"/>
                  </a:lnTo>
                  <a:lnTo>
                    <a:pt x="681454" y="281621"/>
                  </a:lnTo>
                  <a:lnTo>
                    <a:pt x="681454" y="309436"/>
                  </a:lnTo>
                  <a:lnTo>
                    <a:pt x="723175" y="309436"/>
                  </a:lnTo>
                  <a:lnTo>
                    <a:pt x="723175" y="347681"/>
                  </a:lnTo>
                  <a:lnTo>
                    <a:pt x="789235" y="347681"/>
                  </a:lnTo>
                  <a:lnTo>
                    <a:pt x="789235" y="378972"/>
                  </a:lnTo>
                  <a:lnTo>
                    <a:pt x="865724" y="378972"/>
                  </a:lnTo>
                  <a:lnTo>
                    <a:pt x="865724" y="406786"/>
                  </a:lnTo>
                  <a:lnTo>
                    <a:pt x="1004797" y="406786"/>
                  </a:lnTo>
                  <a:lnTo>
                    <a:pt x="1004797" y="448508"/>
                  </a:lnTo>
                  <a:lnTo>
                    <a:pt x="1119531" y="448508"/>
                  </a:lnTo>
                  <a:lnTo>
                    <a:pt x="1119531" y="479799"/>
                  </a:lnTo>
                  <a:lnTo>
                    <a:pt x="1227312" y="479799"/>
                  </a:lnTo>
                  <a:lnTo>
                    <a:pt x="1227312" y="504137"/>
                  </a:lnTo>
                  <a:lnTo>
                    <a:pt x="1258603" y="504137"/>
                  </a:lnTo>
                  <a:lnTo>
                    <a:pt x="1258603" y="528475"/>
                  </a:lnTo>
                  <a:lnTo>
                    <a:pt x="1352477" y="528475"/>
                  </a:lnTo>
                  <a:lnTo>
                    <a:pt x="1352477" y="580627"/>
                  </a:lnTo>
                  <a:lnTo>
                    <a:pt x="1415060" y="580627"/>
                  </a:lnTo>
                  <a:lnTo>
                    <a:pt x="1415060" y="608441"/>
                  </a:lnTo>
                  <a:lnTo>
                    <a:pt x="1449828" y="608441"/>
                  </a:lnTo>
                  <a:lnTo>
                    <a:pt x="1449828" y="636256"/>
                  </a:lnTo>
                  <a:lnTo>
                    <a:pt x="1526317" y="636256"/>
                  </a:lnTo>
                  <a:lnTo>
                    <a:pt x="1526317" y="636256"/>
                  </a:lnTo>
                  <a:lnTo>
                    <a:pt x="1724495" y="636256"/>
                  </a:lnTo>
                  <a:lnTo>
                    <a:pt x="1724495" y="667547"/>
                  </a:lnTo>
                  <a:lnTo>
                    <a:pt x="1794032" y="667547"/>
                  </a:lnTo>
                  <a:lnTo>
                    <a:pt x="1794032" y="684931"/>
                  </a:lnTo>
                  <a:lnTo>
                    <a:pt x="1929627" y="684931"/>
                  </a:lnTo>
                  <a:lnTo>
                    <a:pt x="1929627" y="705792"/>
                  </a:lnTo>
                  <a:lnTo>
                    <a:pt x="2037408" y="705792"/>
                  </a:lnTo>
                </a:path>
              </a:pathLst>
            </a:custGeom>
            <a:noFill/>
            <a:ln w="28575">
              <a:solidFill>
                <a:schemeClr val="accent1"/>
              </a:solidFill>
              <a:miter lim="800000"/>
              <a:headEnd/>
              <a:tailEnd/>
            </a:ln>
          </p:spPr>
          <p:txBody>
            <a:bodyPr rtlCol="0" anchor="ctr"/>
            <a:lstStyle/>
            <a:p>
              <a:pPr algn="ctr"/>
              <a:endParaRPr lang="en-US"/>
            </a:p>
          </p:txBody>
        </p:sp>
        <p:sp>
          <p:nvSpPr>
            <p:cNvPr id="31783" name="Freeform: Shape 31782">
              <a:extLst>
                <a:ext uri="{FF2B5EF4-FFF2-40B4-BE49-F238E27FC236}">
                  <a16:creationId xmlns:a16="http://schemas.microsoft.com/office/drawing/2014/main" id="{492A9743-3FDF-D877-CAF0-6A02AFC81A8E}"/>
                </a:ext>
              </a:extLst>
            </p:cNvPr>
            <p:cNvSpPr/>
            <p:nvPr/>
          </p:nvSpPr>
          <p:spPr bwMode="auto">
            <a:xfrm>
              <a:off x="7141360" y="3563726"/>
              <a:ext cx="1947011" cy="830957"/>
            </a:xfrm>
            <a:custGeom>
              <a:avLst/>
              <a:gdLst>
                <a:gd name="connsiteX0" fmla="*/ 0 w 1947011"/>
                <a:gd name="connsiteY0" fmla="*/ 0 h 830957"/>
                <a:gd name="connsiteX1" fmla="*/ 184270 w 1947011"/>
                <a:gd name="connsiteY1" fmla="*/ 0 h 830957"/>
                <a:gd name="connsiteX2" fmla="*/ 184270 w 1947011"/>
                <a:gd name="connsiteY2" fmla="*/ 13907 h 830957"/>
                <a:gd name="connsiteX3" fmla="*/ 358111 w 1947011"/>
                <a:gd name="connsiteY3" fmla="*/ 13907 h 830957"/>
                <a:gd name="connsiteX4" fmla="*/ 358111 w 1947011"/>
                <a:gd name="connsiteY4" fmla="*/ 48676 h 830957"/>
                <a:gd name="connsiteX5" fmla="*/ 424170 w 1947011"/>
                <a:gd name="connsiteY5" fmla="*/ 48676 h 830957"/>
                <a:gd name="connsiteX6" fmla="*/ 424170 w 1947011"/>
                <a:gd name="connsiteY6" fmla="*/ 62583 h 830957"/>
                <a:gd name="connsiteX7" fmla="*/ 493706 w 1947011"/>
                <a:gd name="connsiteY7" fmla="*/ 62583 h 830957"/>
                <a:gd name="connsiteX8" fmla="*/ 493706 w 1947011"/>
                <a:gd name="connsiteY8" fmla="*/ 107781 h 830957"/>
                <a:gd name="connsiteX9" fmla="*/ 559765 w 1947011"/>
                <a:gd name="connsiteY9" fmla="*/ 107781 h 830957"/>
                <a:gd name="connsiteX10" fmla="*/ 559765 w 1947011"/>
                <a:gd name="connsiteY10" fmla="*/ 125165 h 830957"/>
                <a:gd name="connsiteX11" fmla="*/ 608441 w 1947011"/>
                <a:gd name="connsiteY11" fmla="*/ 125165 h 830957"/>
                <a:gd name="connsiteX12" fmla="*/ 608441 w 1947011"/>
                <a:gd name="connsiteY12" fmla="*/ 159933 h 830957"/>
                <a:gd name="connsiteX13" fmla="*/ 750990 w 1947011"/>
                <a:gd name="connsiteY13" fmla="*/ 159933 h 830957"/>
                <a:gd name="connsiteX14" fmla="*/ 750990 w 1947011"/>
                <a:gd name="connsiteY14" fmla="*/ 194701 h 830957"/>
                <a:gd name="connsiteX15" fmla="*/ 837910 w 1947011"/>
                <a:gd name="connsiteY15" fmla="*/ 194701 h 830957"/>
                <a:gd name="connsiteX16" fmla="*/ 837910 w 1947011"/>
                <a:gd name="connsiteY16" fmla="*/ 232946 h 830957"/>
                <a:gd name="connsiteX17" fmla="*/ 903969 w 1947011"/>
                <a:gd name="connsiteY17" fmla="*/ 232946 h 830957"/>
                <a:gd name="connsiteX18" fmla="*/ 903969 w 1947011"/>
                <a:gd name="connsiteY18" fmla="*/ 253807 h 830957"/>
                <a:gd name="connsiteX19" fmla="*/ 1522841 w 1947011"/>
                <a:gd name="connsiteY19" fmla="*/ 253807 h 830957"/>
                <a:gd name="connsiteX20" fmla="*/ 1522841 w 1947011"/>
                <a:gd name="connsiteY20" fmla="*/ 292052 h 830957"/>
                <a:gd name="connsiteX21" fmla="*/ 1947011 w 1947011"/>
                <a:gd name="connsiteY21" fmla="*/ 292052 h 830957"/>
                <a:gd name="connsiteX22" fmla="*/ 1947011 w 1947011"/>
                <a:gd name="connsiteY22" fmla="*/ 830957 h 830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47011" h="830957">
                  <a:moveTo>
                    <a:pt x="0" y="0"/>
                  </a:moveTo>
                  <a:lnTo>
                    <a:pt x="184270" y="0"/>
                  </a:lnTo>
                  <a:lnTo>
                    <a:pt x="184270" y="13907"/>
                  </a:lnTo>
                  <a:lnTo>
                    <a:pt x="358111" y="13907"/>
                  </a:lnTo>
                  <a:lnTo>
                    <a:pt x="358111" y="48676"/>
                  </a:lnTo>
                  <a:lnTo>
                    <a:pt x="424170" y="48676"/>
                  </a:lnTo>
                  <a:lnTo>
                    <a:pt x="424170" y="62583"/>
                  </a:lnTo>
                  <a:lnTo>
                    <a:pt x="493706" y="62583"/>
                  </a:lnTo>
                  <a:lnTo>
                    <a:pt x="493706" y="107781"/>
                  </a:lnTo>
                  <a:lnTo>
                    <a:pt x="559765" y="107781"/>
                  </a:lnTo>
                  <a:lnTo>
                    <a:pt x="559765" y="125165"/>
                  </a:lnTo>
                  <a:lnTo>
                    <a:pt x="608441" y="125165"/>
                  </a:lnTo>
                  <a:lnTo>
                    <a:pt x="608441" y="159933"/>
                  </a:lnTo>
                  <a:lnTo>
                    <a:pt x="750990" y="159933"/>
                  </a:lnTo>
                  <a:lnTo>
                    <a:pt x="750990" y="194701"/>
                  </a:lnTo>
                  <a:lnTo>
                    <a:pt x="837910" y="194701"/>
                  </a:lnTo>
                  <a:lnTo>
                    <a:pt x="837910" y="232946"/>
                  </a:lnTo>
                  <a:lnTo>
                    <a:pt x="903969" y="232946"/>
                  </a:lnTo>
                  <a:lnTo>
                    <a:pt x="903969" y="253807"/>
                  </a:lnTo>
                  <a:lnTo>
                    <a:pt x="1522841" y="253807"/>
                  </a:lnTo>
                  <a:lnTo>
                    <a:pt x="1522841" y="292052"/>
                  </a:lnTo>
                  <a:lnTo>
                    <a:pt x="1947011" y="292052"/>
                  </a:lnTo>
                  <a:lnTo>
                    <a:pt x="1947011" y="830957"/>
                  </a:lnTo>
                </a:path>
              </a:pathLst>
            </a:custGeom>
            <a:noFill/>
            <a:ln w="28575">
              <a:solidFill>
                <a:schemeClr val="accent1"/>
              </a:solidFill>
              <a:miter lim="800000"/>
              <a:headEnd/>
              <a:tailEnd/>
            </a:ln>
          </p:spPr>
          <p:txBody>
            <a:bodyPr rtlCol="0" anchor="ctr"/>
            <a:lstStyle/>
            <a:p>
              <a:pPr algn="ctr"/>
              <a:endParaRPr lang="en-US"/>
            </a:p>
          </p:txBody>
        </p:sp>
      </p:grpSp>
      <p:grpSp>
        <p:nvGrpSpPr>
          <p:cNvPr id="31787" name="Group 31786">
            <a:extLst>
              <a:ext uri="{FF2B5EF4-FFF2-40B4-BE49-F238E27FC236}">
                <a16:creationId xmlns:a16="http://schemas.microsoft.com/office/drawing/2014/main" id="{9C75B85C-D28D-C059-E0FC-94E39ABE312F}"/>
              </a:ext>
            </a:extLst>
          </p:cNvPr>
          <p:cNvGrpSpPr/>
          <p:nvPr/>
        </p:nvGrpSpPr>
        <p:grpSpPr>
          <a:xfrm>
            <a:off x="2211483" y="1953637"/>
            <a:ext cx="6543349" cy="2590221"/>
            <a:chOff x="2684094" y="1627145"/>
            <a:chExt cx="6543349" cy="2590221"/>
          </a:xfrm>
        </p:grpSpPr>
        <p:sp>
          <p:nvSpPr>
            <p:cNvPr id="31785" name="Freeform: Shape 31784">
              <a:extLst>
                <a:ext uri="{FF2B5EF4-FFF2-40B4-BE49-F238E27FC236}">
                  <a16:creationId xmlns:a16="http://schemas.microsoft.com/office/drawing/2014/main" id="{69C6A5C7-A9EF-6F2C-44B4-F95CBD378705}"/>
                </a:ext>
              </a:extLst>
            </p:cNvPr>
            <p:cNvSpPr/>
            <p:nvPr/>
          </p:nvSpPr>
          <p:spPr bwMode="auto">
            <a:xfrm>
              <a:off x="2684094" y="1627145"/>
              <a:ext cx="5396003" cy="2419857"/>
            </a:xfrm>
            <a:custGeom>
              <a:avLst/>
              <a:gdLst>
                <a:gd name="connsiteX0" fmla="*/ 0 w 5396003"/>
                <a:gd name="connsiteY0" fmla="*/ 0 h 2419857"/>
                <a:gd name="connsiteX1" fmla="*/ 142549 w 5396003"/>
                <a:gd name="connsiteY1" fmla="*/ 0 h 2419857"/>
                <a:gd name="connsiteX2" fmla="*/ 142549 w 5396003"/>
                <a:gd name="connsiteY2" fmla="*/ 20861 h 2419857"/>
                <a:gd name="connsiteX3" fmla="*/ 229469 w 5396003"/>
                <a:gd name="connsiteY3" fmla="*/ 20861 h 2419857"/>
                <a:gd name="connsiteX4" fmla="*/ 229469 w 5396003"/>
                <a:gd name="connsiteY4" fmla="*/ 20861 h 2419857"/>
                <a:gd name="connsiteX5" fmla="*/ 229469 w 5396003"/>
                <a:gd name="connsiteY5" fmla="*/ 59106 h 2419857"/>
                <a:gd name="connsiteX6" fmla="*/ 375495 w 5396003"/>
                <a:gd name="connsiteY6" fmla="*/ 59106 h 2419857"/>
                <a:gd name="connsiteX7" fmla="*/ 375495 w 5396003"/>
                <a:gd name="connsiteY7" fmla="*/ 86920 h 2419857"/>
                <a:gd name="connsiteX8" fmla="*/ 448508 w 5396003"/>
                <a:gd name="connsiteY8" fmla="*/ 86920 h 2419857"/>
                <a:gd name="connsiteX9" fmla="*/ 448508 w 5396003"/>
                <a:gd name="connsiteY9" fmla="*/ 107781 h 2419857"/>
                <a:gd name="connsiteX10" fmla="*/ 486753 w 5396003"/>
                <a:gd name="connsiteY10" fmla="*/ 107781 h 2419857"/>
                <a:gd name="connsiteX11" fmla="*/ 486753 w 5396003"/>
                <a:gd name="connsiteY11" fmla="*/ 125165 h 2419857"/>
                <a:gd name="connsiteX12" fmla="*/ 615395 w 5396003"/>
                <a:gd name="connsiteY12" fmla="*/ 125165 h 2419857"/>
                <a:gd name="connsiteX13" fmla="*/ 615395 w 5396003"/>
                <a:gd name="connsiteY13" fmla="*/ 152980 h 2419857"/>
                <a:gd name="connsiteX14" fmla="*/ 671024 w 5396003"/>
                <a:gd name="connsiteY14" fmla="*/ 152980 h 2419857"/>
                <a:gd name="connsiteX15" fmla="*/ 671024 w 5396003"/>
                <a:gd name="connsiteY15" fmla="*/ 201655 h 2419857"/>
                <a:gd name="connsiteX16" fmla="*/ 712746 w 5396003"/>
                <a:gd name="connsiteY16" fmla="*/ 201655 h 2419857"/>
                <a:gd name="connsiteX17" fmla="*/ 712746 w 5396003"/>
                <a:gd name="connsiteY17" fmla="*/ 232946 h 2419857"/>
                <a:gd name="connsiteX18" fmla="*/ 775328 w 5396003"/>
                <a:gd name="connsiteY18" fmla="*/ 232946 h 2419857"/>
                <a:gd name="connsiteX19" fmla="*/ 775328 w 5396003"/>
                <a:gd name="connsiteY19" fmla="*/ 278145 h 2419857"/>
                <a:gd name="connsiteX20" fmla="*/ 869202 w 5396003"/>
                <a:gd name="connsiteY20" fmla="*/ 278145 h 2419857"/>
                <a:gd name="connsiteX21" fmla="*/ 869202 w 5396003"/>
                <a:gd name="connsiteY21" fmla="*/ 344204 h 2419857"/>
                <a:gd name="connsiteX22" fmla="*/ 928308 w 5396003"/>
                <a:gd name="connsiteY22" fmla="*/ 344204 h 2419857"/>
                <a:gd name="connsiteX23" fmla="*/ 928308 w 5396003"/>
                <a:gd name="connsiteY23" fmla="*/ 368542 h 2419857"/>
                <a:gd name="connsiteX24" fmla="*/ 952645 w 5396003"/>
                <a:gd name="connsiteY24" fmla="*/ 368542 h 2419857"/>
                <a:gd name="connsiteX25" fmla="*/ 952645 w 5396003"/>
                <a:gd name="connsiteY25" fmla="*/ 399833 h 2419857"/>
                <a:gd name="connsiteX26" fmla="*/ 1046519 w 5396003"/>
                <a:gd name="connsiteY26" fmla="*/ 399833 h 2419857"/>
                <a:gd name="connsiteX27" fmla="*/ 1046519 w 5396003"/>
                <a:gd name="connsiteY27" fmla="*/ 451985 h 2419857"/>
                <a:gd name="connsiteX28" fmla="*/ 1109101 w 5396003"/>
                <a:gd name="connsiteY28" fmla="*/ 451985 h 2419857"/>
                <a:gd name="connsiteX29" fmla="*/ 1109101 w 5396003"/>
                <a:gd name="connsiteY29" fmla="*/ 483276 h 2419857"/>
                <a:gd name="connsiteX30" fmla="*/ 1161254 w 5396003"/>
                <a:gd name="connsiteY30" fmla="*/ 483276 h 2419857"/>
                <a:gd name="connsiteX31" fmla="*/ 1161254 w 5396003"/>
                <a:gd name="connsiteY31" fmla="*/ 514568 h 2419857"/>
                <a:gd name="connsiteX32" fmla="*/ 1237743 w 5396003"/>
                <a:gd name="connsiteY32" fmla="*/ 514568 h 2419857"/>
                <a:gd name="connsiteX33" fmla="*/ 1237743 w 5396003"/>
                <a:gd name="connsiteY33" fmla="*/ 545859 h 2419857"/>
                <a:gd name="connsiteX34" fmla="*/ 1317710 w 5396003"/>
                <a:gd name="connsiteY34" fmla="*/ 545859 h 2419857"/>
                <a:gd name="connsiteX35" fmla="*/ 1307280 w 5396003"/>
                <a:gd name="connsiteY35" fmla="*/ 556289 h 2419857"/>
                <a:gd name="connsiteX36" fmla="*/ 1352478 w 5396003"/>
                <a:gd name="connsiteY36" fmla="*/ 556289 h 2419857"/>
                <a:gd name="connsiteX37" fmla="*/ 1352478 w 5396003"/>
                <a:gd name="connsiteY37" fmla="*/ 584104 h 2419857"/>
                <a:gd name="connsiteX38" fmla="*/ 1411584 w 5396003"/>
                <a:gd name="connsiteY38" fmla="*/ 584104 h 2419857"/>
                <a:gd name="connsiteX39" fmla="*/ 1411584 w 5396003"/>
                <a:gd name="connsiteY39" fmla="*/ 611918 h 2419857"/>
                <a:gd name="connsiteX40" fmla="*/ 1495027 w 5396003"/>
                <a:gd name="connsiteY40" fmla="*/ 611918 h 2419857"/>
                <a:gd name="connsiteX41" fmla="*/ 1495027 w 5396003"/>
                <a:gd name="connsiteY41" fmla="*/ 653640 h 2419857"/>
                <a:gd name="connsiteX42" fmla="*/ 1557609 w 5396003"/>
                <a:gd name="connsiteY42" fmla="*/ 653640 h 2419857"/>
                <a:gd name="connsiteX43" fmla="*/ 1557609 w 5396003"/>
                <a:gd name="connsiteY43" fmla="*/ 698838 h 2419857"/>
                <a:gd name="connsiteX44" fmla="*/ 1602808 w 5396003"/>
                <a:gd name="connsiteY44" fmla="*/ 698838 h 2419857"/>
                <a:gd name="connsiteX45" fmla="*/ 1602808 w 5396003"/>
                <a:gd name="connsiteY45" fmla="*/ 737083 h 2419857"/>
                <a:gd name="connsiteX46" fmla="*/ 1661914 w 5396003"/>
                <a:gd name="connsiteY46" fmla="*/ 737083 h 2419857"/>
                <a:gd name="connsiteX47" fmla="*/ 1661914 w 5396003"/>
                <a:gd name="connsiteY47" fmla="*/ 775328 h 2419857"/>
                <a:gd name="connsiteX48" fmla="*/ 1717543 w 5396003"/>
                <a:gd name="connsiteY48" fmla="*/ 775328 h 2419857"/>
                <a:gd name="connsiteX49" fmla="*/ 1717543 w 5396003"/>
                <a:gd name="connsiteY49" fmla="*/ 824003 h 2419857"/>
                <a:gd name="connsiteX50" fmla="*/ 1783602 w 5396003"/>
                <a:gd name="connsiteY50" fmla="*/ 824003 h 2419857"/>
                <a:gd name="connsiteX51" fmla="*/ 1783602 w 5396003"/>
                <a:gd name="connsiteY51" fmla="*/ 848341 h 2419857"/>
                <a:gd name="connsiteX52" fmla="*/ 1873999 w 5396003"/>
                <a:gd name="connsiteY52" fmla="*/ 848341 h 2419857"/>
                <a:gd name="connsiteX53" fmla="*/ 1873999 w 5396003"/>
                <a:gd name="connsiteY53" fmla="*/ 897016 h 2419857"/>
                <a:gd name="connsiteX54" fmla="*/ 1912244 w 5396003"/>
                <a:gd name="connsiteY54" fmla="*/ 897016 h 2419857"/>
                <a:gd name="connsiteX55" fmla="*/ 1912244 w 5396003"/>
                <a:gd name="connsiteY55" fmla="*/ 931784 h 2419857"/>
                <a:gd name="connsiteX56" fmla="*/ 1978303 w 5396003"/>
                <a:gd name="connsiteY56" fmla="*/ 931784 h 2419857"/>
                <a:gd name="connsiteX57" fmla="*/ 1978303 w 5396003"/>
                <a:gd name="connsiteY57" fmla="*/ 966552 h 2419857"/>
                <a:gd name="connsiteX58" fmla="*/ 2082607 w 5396003"/>
                <a:gd name="connsiteY58" fmla="*/ 966552 h 2419857"/>
                <a:gd name="connsiteX59" fmla="*/ 2082607 w 5396003"/>
                <a:gd name="connsiteY59" fmla="*/ 1015228 h 2419857"/>
                <a:gd name="connsiteX60" fmla="*/ 2211249 w 5396003"/>
                <a:gd name="connsiteY60" fmla="*/ 1015228 h 2419857"/>
                <a:gd name="connsiteX61" fmla="*/ 2211249 w 5396003"/>
                <a:gd name="connsiteY61" fmla="*/ 1056949 h 2419857"/>
                <a:gd name="connsiteX62" fmla="*/ 2266878 w 5396003"/>
                <a:gd name="connsiteY62" fmla="*/ 1056949 h 2419857"/>
                <a:gd name="connsiteX63" fmla="*/ 2266878 w 5396003"/>
                <a:gd name="connsiteY63" fmla="*/ 1119532 h 2419857"/>
                <a:gd name="connsiteX64" fmla="*/ 2343368 w 5396003"/>
                <a:gd name="connsiteY64" fmla="*/ 1119532 h 2419857"/>
                <a:gd name="connsiteX65" fmla="*/ 2343368 w 5396003"/>
                <a:gd name="connsiteY65" fmla="*/ 1154300 h 2419857"/>
                <a:gd name="connsiteX66" fmla="*/ 2416381 w 5396003"/>
                <a:gd name="connsiteY66" fmla="*/ 1154300 h 2419857"/>
                <a:gd name="connsiteX67" fmla="*/ 2416381 w 5396003"/>
                <a:gd name="connsiteY67" fmla="*/ 1192545 h 2419857"/>
                <a:gd name="connsiteX68" fmla="*/ 2447672 w 5396003"/>
                <a:gd name="connsiteY68" fmla="*/ 1192545 h 2419857"/>
                <a:gd name="connsiteX69" fmla="*/ 2447672 w 5396003"/>
                <a:gd name="connsiteY69" fmla="*/ 1237743 h 2419857"/>
                <a:gd name="connsiteX70" fmla="*/ 2478963 w 5396003"/>
                <a:gd name="connsiteY70" fmla="*/ 1237743 h 2419857"/>
                <a:gd name="connsiteX71" fmla="*/ 2478963 w 5396003"/>
                <a:gd name="connsiteY71" fmla="*/ 1289895 h 2419857"/>
                <a:gd name="connsiteX72" fmla="*/ 2520685 w 5396003"/>
                <a:gd name="connsiteY72" fmla="*/ 1289895 h 2419857"/>
                <a:gd name="connsiteX73" fmla="*/ 2520685 w 5396003"/>
                <a:gd name="connsiteY73" fmla="*/ 1317710 h 2419857"/>
                <a:gd name="connsiteX74" fmla="*/ 2558930 w 5396003"/>
                <a:gd name="connsiteY74" fmla="*/ 1317710 h 2419857"/>
                <a:gd name="connsiteX75" fmla="*/ 2558930 w 5396003"/>
                <a:gd name="connsiteY75" fmla="*/ 1345524 h 2419857"/>
                <a:gd name="connsiteX76" fmla="*/ 2642373 w 5396003"/>
                <a:gd name="connsiteY76" fmla="*/ 1345524 h 2419857"/>
                <a:gd name="connsiteX77" fmla="*/ 2642373 w 5396003"/>
                <a:gd name="connsiteY77" fmla="*/ 1390723 h 2419857"/>
                <a:gd name="connsiteX78" fmla="*/ 2691048 w 5396003"/>
                <a:gd name="connsiteY78" fmla="*/ 1390723 h 2419857"/>
                <a:gd name="connsiteX79" fmla="*/ 2691048 w 5396003"/>
                <a:gd name="connsiteY79" fmla="*/ 1415060 h 2419857"/>
                <a:gd name="connsiteX80" fmla="*/ 2736247 w 5396003"/>
                <a:gd name="connsiteY80" fmla="*/ 1415060 h 2419857"/>
                <a:gd name="connsiteX81" fmla="*/ 2736247 w 5396003"/>
                <a:gd name="connsiteY81" fmla="*/ 1477643 h 2419857"/>
                <a:gd name="connsiteX82" fmla="*/ 2913564 w 5396003"/>
                <a:gd name="connsiteY82" fmla="*/ 1477643 h 2419857"/>
                <a:gd name="connsiteX83" fmla="*/ 2913564 w 5396003"/>
                <a:gd name="connsiteY83" fmla="*/ 1512411 h 2419857"/>
                <a:gd name="connsiteX84" fmla="*/ 2951809 w 5396003"/>
                <a:gd name="connsiteY84" fmla="*/ 1512411 h 2419857"/>
                <a:gd name="connsiteX85" fmla="*/ 2951809 w 5396003"/>
                <a:gd name="connsiteY85" fmla="*/ 1547179 h 2419857"/>
                <a:gd name="connsiteX86" fmla="*/ 3017868 w 5396003"/>
                <a:gd name="connsiteY86" fmla="*/ 1547179 h 2419857"/>
                <a:gd name="connsiteX87" fmla="*/ 3017868 w 5396003"/>
                <a:gd name="connsiteY87" fmla="*/ 1547179 h 2419857"/>
                <a:gd name="connsiteX88" fmla="*/ 3042206 w 5396003"/>
                <a:gd name="connsiteY88" fmla="*/ 1571517 h 2419857"/>
                <a:gd name="connsiteX89" fmla="*/ 3042206 w 5396003"/>
                <a:gd name="connsiteY89" fmla="*/ 1641053 h 2419857"/>
                <a:gd name="connsiteX90" fmla="*/ 3101311 w 5396003"/>
                <a:gd name="connsiteY90" fmla="*/ 1641053 h 2419857"/>
                <a:gd name="connsiteX91" fmla="*/ 3101311 w 5396003"/>
                <a:gd name="connsiteY91" fmla="*/ 1668867 h 2419857"/>
                <a:gd name="connsiteX92" fmla="*/ 3209092 w 5396003"/>
                <a:gd name="connsiteY92" fmla="*/ 1668867 h 2419857"/>
                <a:gd name="connsiteX93" fmla="*/ 3209092 w 5396003"/>
                <a:gd name="connsiteY93" fmla="*/ 1696682 h 2419857"/>
                <a:gd name="connsiteX94" fmla="*/ 3306443 w 5396003"/>
                <a:gd name="connsiteY94" fmla="*/ 1696682 h 2419857"/>
                <a:gd name="connsiteX95" fmla="*/ 3306443 w 5396003"/>
                <a:gd name="connsiteY95" fmla="*/ 1741880 h 2419857"/>
                <a:gd name="connsiteX96" fmla="*/ 3355118 w 5396003"/>
                <a:gd name="connsiteY96" fmla="*/ 1741880 h 2419857"/>
                <a:gd name="connsiteX97" fmla="*/ 3382933 w 5396003"/>
                <a:gd name="connsiteY97" fmla="*/ 1769695 h 2419857"/>
                <a:gd name="connsiteX98" fmla="*/ 3487237 w 5396003"/>
                <a:gd name="connsiteY98" fmla="*/ 1769695 h 2419857"/>
                <a:gd name="connsiteX99" fmla="*/ 3487237 w 5396003"/>
                <a:gd name="connsiteY99" fmla="*/ 1797509 h 2419857"/>
                <a:gd name="connsiteX100" fmla="*/ 3556773 w 5396003"/>
                <a:gd name="connsiteY100" fmla="*/ 1797509 h 2419857"/>
                <a:gd name="connsiteX101" fmla="*/ 3556773 w 5396003"/>
                <a:gd name="connsiteY101" fmla="*/ 1832277 h 2419857"/>
                <a:gd name="connsiteX102" fmla="*/ 3650647 w 5396003"/>
                <a:gd name="connsiteY102" fmla="*/ 1832277 h 2419857"/>
                <a:gd name="connsiteX103" fmla="*/ 3650647 w 5396003"/>
                <a:gd name="connsiteY103" fmla="*/ 1884429 h 2419857"/>
                <a:gd name="connsiteX104" fmla="*/ 3713229 w 5396003"/>
                <a:gd name="connsiteY104" fmla="*/ 1884429 h 2419857"/>
                <a:gd name="connsiteX105" fmla="*/ 3713229 w 5396003"/>
                <a:gd name="connsiteY105" fmla="*/ 1919197 h 2419857"/>
                <a:gd name="connsiteX106" fmla="*/ 3772335 w 5396003"/>
                <a:gd name="connsiteY106" fmla="*/ 1919197 h 2419857"/>
                <a:gd name="connsiteX107" fmla="*/ 3772335 w 5396003"/>
                <a:gd name="connsiteY107" fmla="*/ 1957442 h 2419857"/>
                <a:gd name="connsiteX108" fmla="*/ 3880116 w 5396003"/>
                <a:gd name="connsiteY108" fmla="*/ 1957442 h 2419857"/>
                <a:gd name="connsiteX109" fmla="*/ 3900977 w 5396003"/>
                <a:gd name="connsiteY109" fmla="*/ 1978303 h 2419857"/>
                <a:gd name="connsiteX110" fmla="*/ 3991374 w 5396003"/>
                <a:gd name="connsiteY110" fmla="*/ 1978303 h 2419857"/>
                <a:gd name="connsiteX111" fmla="*/ 3991374 w 5396003"/>
                <a:gd name="connsiteY111" fmla="*/ 2020025 h 2419857"/>
                <a:gd name="connsiteX112" fmla="*/ 4071340 w 5396003"/>
                <a:gd name="connsiteY112" fmla="*/ 2020025 h 2419857"/>
                <a:gd name="connsiteX113" fmla="*/ 4071340 w 5396003"/>
                <a:gd name="connsiteY113" fmla="*/ 2047839 h 2419857"/>
                <a:gd name="connsiteX114" fmla="*/ 4126969 w 5396003"/>
                <a:gd name="connsiteY114" fmla="*/ 2047839 h 2419857"/>
                <a:gd name="connsiteX115" fmla="*/ 4126969 w 5396003"/>
                <a:gd name="connsiteY115" fmla="*/ 2082607 h 2419857"/>
                <a:gd name="connsiteX116" fmla="*/ 4279949 w 5396003"/>
                <a:gd name="connsiteY116" fmla="*/ 2082607 h 2419857"/>
                <a:gd name="connsiteX117" fmla="*/ 4300809 w 5396003"/>
                <a:gd name="connsiteY117" fmla="*/ 2103467 h 2419857"/>
                <a:gd name="connsiteX118" fmla="*/ 4384253 w 5396003"/>
                <a:gd name="connsiteY118" fmla="*/ 2103467 h 2419857"/>
                <a:gd name="connsiteX119" fmla="*/ 4384253 w 5396003"/>
                <a:gd name="connsiteY119" fmla="*/ 2148666 h 2419857"/>
                <a:gd name="connsiteX120" fmla="*/ 4551139 w 5396003"/>
                <a:gd name="connsiteY120" fmla="*/ 2148666 h 2419857"/>
                <a:gd name="connsiteX121" fmla="*/ 4551139 w 5396003"/>
                <a:gd name="connsiteY121" fmla="*/ 2176481 h 2419857"/>
                <a:gd name="connsiteX122" fmla="*/ 4672828 w 5396003"/>
                <a:gd name="connsiteY122" fmla="*/ 2176481 h 2419857"/>
                <a:gd name="connsiteX123" fmla="*/ 4672828 w 5396003"/>
                <a:gd name="connsiteY123" fmla="*/ 2204295 h 2419857"/>
                <a:gd name="connsiteX124" fmla="*/ 4773655 w 5396003"/>
                <a:gd name="connsiteY124" fmla="*/ 2204295 h 2419857"/>
                <a:gd name="connsiteX125" fmla="*/ 4773655 w 5396003"/>
                <a:gd name="connsiteY125" fmla="*/ 2204295 h 2419857"/>
                <a:gd name="connsiteX126" fmla="*/ 4818854 w 5396003"/>
                <a:gd name="connsiteY126" fmla="*/ 2204295 h 2419857"/>
                <a:gd name="connsiteX127" fmla="*/ 4818854 w 5396003"/>
                <a:gd name="connsiteY127" fmla="*/ 2246017 h 2419857"/>
                <a:gd name="connsiteX128" fmla="*/ 4888390 w 5396003"/>
                <a:gd name="connsiteY128" fmla="*/ 2246017 h 2419857"/>
                <a:gd name="connsiteX129" fmla="*/ 4888390 w 5396003"/>
                <a:gd name="connsiteY129" fmla="*/ 2273831 h 2419857"/>
                <a:gd name="connsiteX130" fmla="*/ 4975310 w 5396003"/>
                <a:gd name="connsiteY130" fmla="*/ 2273831 h 2419857"/>
                <a:gd name="connsiteX131" fmla="*/ 4975310 w 5396003"/>
                <a:gd name="connsiteY131" fmla="*/ 2312076 h 2419857"/>
                <a:gd name="connsiteX132" fmla="*/ 5058753 w 5396003"/>
                <a:gd name="connsiteY132" fmla="*/ 2312076 h 2419857"/>
                <a:gd name="connsiteX133" fmla="*/ 5058753 w 5396003"/>
                <a:gd name="connsiteY133" fmla="*/ 2332937 h 2419857"/>
                <a:gd name="connsiteX134" fmla="*/ 5145673 w 5396003"/>
                <a:gd name="connsiteY134" fmla="*/ 2332937 h 2419857"/>
                <a:gd name="connsiteX135" fmla="*/ 5145673 w 5396003"/>
                <a:gd name="connsiteY135" fmla="*/ 2332937 h 2419857"/>
                <a:gd name="connsiteX136" fmla="*/ 5211733 w 5396003"/>
                <a:gd name="connsiteY136" fmla="*/ 2332937 h 2419857"/>
                <a:gd name="connsiteX137" fmla="*/ 5211733 w 5396003"/>
                <a:gd name="connsiteY137" fmla="*/ 2374659 h 2419857"/>
                <a:gd name="connsiteX138" fmla="*/ 5253454 w 5396003"/>
                <a:gd name="connsiteY138" fmla="*/ 2374659 h 2419857"/>
                <a:gd name="connsiteX139" fmla="*/ 5253454 w 5396003"/>
                <a:gd name="connsiteY139" fmla="*/ 2388566 h 2419857"/>
                <a:gd name="connsiteX140" fmla="*/ 5368189 w 5396003"/>
                <a:gd name="connsiteY140" fmla="*/ 2388566 h 2419857"/>
                <a:gd name="connsiteX141" fmla="*/ 5368189 w 5396003"/>
                <a:gd name="connsiteY141" fmla="*/ 2419857 h 2419857"/>
                <a:gd name="connsiteX142" fmla="*/ 5396003 w 5396003"/>
                <a:gd name="connsiteY142" fmla="*/ 2419857 h 241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5396003" h="2419857">
                  <a:moveTo>
                    <a:pt x="0" y="0"/>
                  </a:moveTo>
                  <a:lnTo>
                    <a:pt x="142549" y="0"/>
                  </a:lnTo>
                  <a:lnTo>
                    <a:pt x="142549" y="20861"/>
                  </a:lnTo>
                  <a:lnTo>
                    <a:pt x="229469" y="20861"/>
                  </a:lnTo>
                  <a:lnTo>
                    <a:pt x="229469" y="20861"/>
                  </a:lnTo>
                  <a:lnTo>
                    <a:pt x="229469" y="59106"/>
                  </a:lnTo>
                  <a:lnTo>
                    <a:pt x="375495" y="59106"/>
                  </a:lnTo>
                  <a:lnTo>
                    <a:pt x="375495" y="86920"/>
                  </a:lnTo>
                  <a:lnTo>
                    <a:pt x="448508" y="86920"/>
                  </a:lnTo>
                  <a:lnTo>
                    <a:pt x="448508" y="107781"/>
                  </a:lnTo>
                  <a:lnTo>
                    <a:pt x="486753" y="107781"/>
                  </a:lnTo>
                  <a:lnTo>
                    <a:pt x="486753" y="125165"/>
                  </a:lnTo>
                  <a:lnTo>
                    <a:pt x="615395" y="125165"/>
                  </a:lnTo>
                  <a:lnTo>
                    <a:pt x="615395" y="152980"/>
                  </a:lnTo>
                  <a:lnTo>
                    <a:pt x="671024" y="152980"/>
                  </a:lnTo>
                  <a:lnTo>
                    <a:pt x="671024" y="201655"/>
                  </a:lnTo>
                  <a:lnTo>
                    <a:pt x="712746" y="201655"/>
                  </a:lnTo>
                  <a:lnTo>
                    <a:pt x="712746" y="232946"/>
                  </a:lnTo>
                  <a:lnTo>
                    <a:pt x="775328" y="232946"/>
                  </a:lnTo>
                  <a:lnTo>
                    <a:pt x="775328" y="278145"/>
                  </a:lnTo>
                  <a:lnTo>
                    <a:pt x="869202" y="278145"/>
                  </a:lnTo>
                  <a:lnTo>
                    <a:pt x="869202" y="344204"/>
                  </a:lnTo>
                  <a:lnTo>
                    <a:pt x="928308" y="344204"/>
                  </a:lnTo>
                  <a:lnTo>
                    <a:pt x="928308" y="368542"/>
                  </a:lnTo>
                  <a:lnTo>
                    <a:pt x="952645" y="368542"/>
                  </a:lnTo>
                  <a:lnTo>
                    <a:pt x="952645" y="399833"/>
                  </a:lnTo>
                  <a:lnTo>
                    <a:pt x="1046519" y="399833"/>
                  </a:lnTo>
                  <a:lnTo>
                    <a:pt x="1046519" y="451985"/>
                  </a:lnTo>
                  <a:lnTo>
                    <a:pt x="1109101" y="451985"/>
                  </a:lnTo>
                  <a:lnTo>
                    <a:pt x="1109101" y="483276"/>
                  </a:lnTo>
                  <a:lnTo>
                    <a:pt x="1161254" y="483276"/>
                  </a:lnTo>
                  <a:lnTo>
                    <a:pt x="1161254" y="514568"/>
                  </a:lnTo>
                  <a:lnTo>
                    <a:pt x="1237743" y="514568"/>
                  </a:lnTo>
                  <a:lnTo>
                    <a:pt x="1237743" y="545859"/>
                  </a:lnTo>
                  <a:lnTo>
                    <a:pt x="1317710" y="545859"/>
                  </a:lnTo>
                  <a:lnTo>
                    <a:pt x="1307280" y="556289"/>
                  </a:lnTo>
                  <a:lnTo>
                    <a:pt x="1352478" y="556289"/>
                  </a:lnTo>
                  <a:lnTo>
                    <a:pt x="1352478" y="584104"/>
                  </a:lnTo>
                  <a:lnTo>
                    <a:pt x="1411584" y="584104"/>
                  </a:lnTo>
                  <a:lnTo>
                    <a:pt x="1411584" y="611918"/>
                  </a:lnTo>
                  <a:lnTo>
                    <a:pt x="1495027" y="611918"/>
                  </a:lnTo>
                  <a:lnTo>
                    <a:pt x="1495027" y="653640"/>
                  </a:lnTo>
                  <a:lnTo>
                    <a:pt x="1557609" y="653640"/>
                  </a:lnTo>
                  <a:lnTo>
                    <a:pt x="1557609" y="698838"/>
                  </a:lnTo>
                  <a:lnTo>
                    <a:pt x="1602808" y="698838"/>
                  </a:lnTo>
                  <a:lnTo>
                    <a:pt x="1602808" y="737083"/>
                  </a:lnTo>
                  <a:lnTo>
                    <a:pt x="1661914" y="737083"/>
                  </a:lnTo>
                  <a:lnTo>
                    <a:pt x="1661914" y="775328"/>
                  </a:lnTo>
                  <a:lnTo>
                    <a:pt x="1717543" y="775328"/>
                  </a:lnTo>
                  <a:lnTo>
                    <a:pt x="1717543" y="824003"/>
                  </a:lnTo>
                  <a:lnTo>
                    <a:pt x="1783602" y="824003"/>
                  </a:lnTo>
                  <a:lnTo>
                    <a:pt x="1783602" y="848341"/>
                  </a:lnTo>
                  <a:lnTo>
                    <a:pt x="1873999" y="848341"/>
                  </a:lnTo>
                  <a:lnTo>
                    <a:pt x="1873999" y="897016"/>
                  </a:lnTo>
                  <a:lnTo>
                    <a:pt x="1912244" y="897016"/>
                  </a:lnTo>
                  <a:lnTo>
                    <a:pt x="1912244" y="931784"/>
                  </a:lnTo>
                  <a:lnTo>
                    <a:pt x="1978303" y="931784"/>
                  </a:lnTo>
                  <a:lnTo>
                    <a:pt x="1978303" y="966552"/>
                  </a:lnTo>
                  <a:lnTo>
                    <a:pt x="2082607" y="966552"/>
                  </a:lnTo>
                  <a:lnTo>
                    <a:pt x="2082607" y="1015228"/>
                  </a:lnTo>
                  <a:lnTo>
                    <a:pt x="2211249" y="1015228"/>
                  </a:lnTo>
                  <a:lnTo>
                    <a:pt x="2211249" y="1056949"/>
                  </a:lnTo>
                  <a:lnTo>
                    <a:pt x="2266878" y="1056949"/>
                  </a:lnTo>
                  <a:lnTo>
                    <a:pt x="2266878" y="1119532"/>
                  </a:lnTo>
                  <a:lnTo>
                    <a:pt x="2343368" y="1119532"/>
                  </a:lnTo>
                  <a:lnTo>
                    <a:pt x="2343368" y="1154300"/>
                  </a:lnTo>
                  <a:lnTo>
                    <a:pt x="2416381" y="1154300"/>
                  </a:lnTo>
                  <a:lnTo>
                    <a:pt x="2416381" y="1192545"/>
                  </a:lnTo>
                  <a:lnTo>
                    <a:pt x="2447672" y="1192545"/>
                  </a:lnTo>
                  <a:lnTo>
                    <a:pt x="2447672" y="1237743"/>
                  </a:lnTo>
                  <a:lnTo>
                    <a:pt x="2478963" y="1237743"/>
                  </a:lnTo>
                  <a:lnTo>
                    <a:pt x="2478963" y="1289895"/>
                  </a:lnTo>
                  <a:lnTo>
                    <a:pt x="2520685" y="1289895"/>
                  </a:lnTo>
                  <a:lnTo>
                    <a:pt x="2520685" y="1317710"/>
                  </a:lnTo>
                  <a:lnTo>
                    <a:pt x="2558930" y="1317710"/>
                  </a:lnTo>
                  <a:lnTo>
                    <a:pt x="2558930" y="1345524"/>
                  </a:lnTo>
                  <a:lnTo>
                    <a:pt x="2642373" y="1345524"/>
                  </a:lnTo>
                  <a:lnTo>
                    <a:pt x="2642373" y="1390723"/>
                  </a:lnTo>
                  <a:lnTo>
                    <a:pt x="2691048" y="1390723"/>
                  </a:lnTo>
                  <a:lnTo>
                    <a:pt x="2691048" y="1415060"/>
                  </a:lnTo>
                  <a:lnTo>
                    <a:pt x="2736247" y="1415060"/>
                  </a:lnTo>
                  <a:lnTo>
                    <a:pt x="2736247" y="1477643"/>
                  </a:lnTo>
                  <a:lnTo>
                    <a:pt x="2913564" y="1477643"/>
                  </a:lnTo>
                  <a:lnTo>
                    <a:pt x="2913564" y="1512411"/>
                  </a:lnTo>
                  <a:lnTo>
                    <a:pt x="2951809" y="1512411"/>
                  </a:lnTo>
                  <a:lnTo>
                    <a:pt x="2951809" y="1547179"/>
                  </a:lnTo>
                  <a:lnTo>
                    <a:pt x="3017868" y="1547179"/>
                  </a:lnTo>
                  <a:lnTo>
                    <a:pt x="3017868" y="1547179"/>
                  </a:lnTo>
                  <a:lnTo>
                    <a:pt x="3042206" y="1571517"/>
                  </a:lnTo>
                  <a:lnTo>
                    <a:pt x="3042206" y="1641053"/>
                  </a:lnTo>
                  <a:lnTo>
                    <a:pt x="3101311" y="1641053"/>
                  </a:lnTo>
                  <a:lnTo>
                    <a:pt x="3101311" y="1668867"/>
                  </a:lnTo>
                  <a:lnTo>
                    <a:pt x="3209092" y="1668867"/>
                  </a:lnTo>
                  <a:lnTo>
                    <a:pt x="3209092" y="1696682"/>
                  </a:lnTo>
                  <a:lnTo>
                    <a:pt x="3306443" y="1696682"/>
                  </a:lnTo>
                  <a:lnTo>
                    <a:pt x="3306443" y="1741880"/>
                  </a:lnTo>
                  <a:lnTo>
                    <a:pt x="3355118" y="1741880"/>
                  </a:lnTo>
                  <a:lnTo>
                    <a:pt x="3382933" y="1769695"/>
                  </a:lnTo>
                  <a:lnTo>
                    <a:pt x="3487237" y="1769695"/>
                  </a:lnTo>
                  <a:lnTo>
                    <a:pt x="3487237" y="1797509"/>
                  </a:lnTo>
                  <a:lnTo>
                    <a:pt x="3556773" y="1797509"/>
                  </a:lnTo>
                  <a:lnTo>
                    <a:pt x="3556773" y="1832277"/>
                  </a:lnTo>
                  <a:lnTo>
                    <a:pt x="3650647" y="1832277"/>
                  </a:lnTo>
                  <a:lnTo>
                    <a:pt x="3650647" y="1884429"/>
                  </a:lnTo>
                  <a:lnTo>
                    <a:pt x="3713229" y="1884429"/>
                  </a:lnTo>
                  <a:lnTo>
                    <a:pt x="3713229" y="1919197"/>
                  </a:lnTo>
                  <a:lnTo>
                    <a:pt x="3772335" y="1919197"/>
                  </a:lnTo>
                  <a:lnTo>
                    <a:pt x="3772335" y="1957442"/>
                  </a:lnTo>
                  <a:lnTo>
                    <a:pt x="3880116" y="1957442"/>
                  </a:lnTo>
                  <a:lnTo>
                    <a:pt x="3900977" y="1978303"/>
                  </a:lnTo>
                  <a:lnTo>
                    <a:pt x="3991374" y="1978303"/>
                  </a:lnTo>
                  <a:lnTo>
                    <a:pt x="3991374" y="2020025"/>
                  </a:lnTo>
                  <a:lnTo>
                    <a:pt x="4071340" y="2020025"/>
                  </a:lnTo>
                  <a:lnTo>
                    <a:pt x="4071340" y="2047839"/>
                  </a:lnTo>
                  <a:lnTo>
                    <a:pt x="4126969" y="2047839"/>
                  </a:lnTo>
                  <a:lnTo>
                    <a:pt x="4126969" y="2082607"/>
                  </a:lnTo>
                  <a:lnTo>
                    <a:pt x="4279949" y="2082607"/>
                  </a:lnTo>
                  <a:lnTo>
                    <a:pt x="4300809" y="2103467"/>
                  </a:lnTo>
                  <a:lnTo>
                    <a:pt x="4384253" y="2103467"/>
                  </a:lnTo>
                  <a:lnTo>
                    <a:pt x="4384253" y="2148666"/>
                  </a:lnTo>
                  <a:lnTo>
                    <a:pt x="4551139" y="2148666"/>
                  </a:lnTo>
                  <a:lnTo>
                    <a:pt x="4551139" y="2176481"/>
                  </a:lnTo>
                  <a:lnTo>
                    <a:pt x="4672828" y="2176481"/>
                  </a:lnTo>
                  <a:lnTo>
                    <a:pt x="4672828" y="2204295"/>
                  </a:lnTo>
                  <a:lnTo>
                    <a:pt x="4773655" y="2204295"/>
                  </a:lnTo>
                  <a:lnTo>
                    <a:pt x="4773655" y="2204295"/>
                  </a:lnTo>
                  <a:lnTo>
                    <a:pt x="4818854" y="2204295"/>
                  </a:lnTo>
                  <a:lnTo>
                    <a:pt x="4818854" y="2246017"/>
                  </a:lnTo>
                  <a:lnTo>
                    <a:pt x="4888390" y="2246017"/>
                  </a:lnTo>
                  <a:lnTo>
                    <a:pt x="4888390" y="2273831"/>
                  </a:lnTo>
                  <a:lnTo>
                    <a:pt x="4975310" y="2273831"/>
                  </a:lnTo>
                  <a:lnTo>
                    <a:pt x="4975310" y="2312076"/>
                  </a:lnTo>
                  <a:lnTo>
                    <a:pt x="5058753" y="2312076"/>
                  </a:lnTo>
                  <a:lnTo>
                    <a:pt x="5058753" y="2332937"/>
                  </a:lnTo>
                  <a:lnTo>
                    <a:pt x="5145673" y="2332937"/>
                  </a:lnTo>
                  <a:lnTo>
                    <a:pt x="5145673" y="2332937"/>
                  </a:lnTo>
                  <a:lnTo>
                    <a:pt x="5211733" y="2332937"/>
                  </a:lnTo>
                  <a:lnTo>
                    <a:pt x="5211733" y="2374659"/>
                  </a:lnTo>
                  <a:lnTo>
                    <a:pt x="5253454" y="2374659"/>
                  </a:lnTo>
                  <a:lnTo>
                    <a:pt x="5253454" y="2388566"/>
                  </a:lnTo>
                  <a:lnTo>
                    <a:pt x="5368189" y="2388566"/>
                  </a:lnTo>
                  <a:lnTo>
                    <a:pt x="5368189" y="2419857"/>
                  </a:lnTo>
                  <a:lnTo>
                    <a:pt x="5396003" y="2419857"/>
                  </a:lnTo>
                </a:path>
              </a:pathLst>
            </a:custGeom>
            <a:noFill/>
            <a:ln w="28575">
              <a:solidFill>
                <a:schemeClr val="accent3"/>
              </a:solidFill>
              <a:miter lim="800000"/>
              <a:headEnd/>
              <a:tailEnd/>
            </a:ln>
          </p:spPr>
          <p:txBody>
            <a:bodyPr rtlCol="0" anchor="ctr"/>
            <a:lstStyle/>
            <a:p>
              <a:pPr algn="ctr"/>
              <a:endParaRPr lang="en-US"/>
            </a:p>
          </p:txBody>
        </p:sp>
        <p:sp>
          <p:nvSpPr>
            <p:cNvPr id="31786" name="Freeform: Shape 31785">
              <a:extLst>
                <a:ext uri="{FF2B5EF4-FFF2-40B4-BE49-F238E27FC236}">
                  <a16:creationId xmlns:a16="http://schemas.microsoft.com/office/drawing/2014/main" id="{7B120711-0BB3-BA3B-A7B5-995F83F5F151}"/>
                </a:ext>
              </a:extLst>
            </p:cNvPr>
            <p:cNvSpPr/>
            <p:nvPr/>
          </p:nvSpPr>
          <p:spPr bwMode="auto">
            <a:xfrm>
              <a:off x="8076621" y="4060910"/>
              <a:ext cx="1150822" cy="156456"/>
            </a:xfrm>
            <a:custGeom>
              <a:avLst/>
              <a:gdLst>
                <a:gd name="connsiteX0" fmla="*/ 0 w 1150822"/>
                <a:gd name="connsiteY0" fmla="*/ 0 h 156456"/>
                <a:gd name="connsiteX1" fmla="*/ 528474 w 1150822"/>
                <a:gd name="connsiteY1" fmla="*/ 0 h 156456"/>
                <a:gd name="connsiteX2" fmla="*/ 528474 w 1150822"/>
                <a:gd name="connsiteY2" fmla="*/ 48675 h 156456"/>
                <a:gd name="connsiteX3" fmla="*/ 726652 w 1150822"/>
                <a:gd name="connsiteY3" fmla="*/ 48675 h 156456"/>
                <a:gd name="connsiteX4" fmla="*/ 726652 w 1150822"/>
                <a:gd name="connsiteY4" fmla="*/ 156456 h 156456"/>
                <a:gd name="connsiteX5" fmla="*/ 1150822 w 1150822"/>
                <a:gd name="connsiteY5" fmla="*/ 156456 h 15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822" h="156456">
                  <a:moveTo>
                    <a:pt x="0" y="0"/>
                  </a:moveTo>
                  <a:lnTo>
                    <a:pt x="528474" y="0"/>
                  </a:lnTo>
                  <a:lnTo>
                    <a:pt x="528474" y="48675"/>
                  </a:lnTo>
                  <a:lnTo>
                    <a:pt x="726652" y="48675"/>
                  </a:lnTo>
                  <a:lnTo>
                    <a:pt x="726652" y="156456"/>
                  </a:lnTo>
                  <a:lnTo>
                    <a:pt x="1150822" y="156456"/>
                  </a:lnTo>
                </a:path>
              </a:pathLst>
            </a:custGeom>
            <a:noFill/>
            <a:ln w="28575">
              <a:solidFill>
                <a:schemeClr val="accent3"/>
              </a:solidFill>
              <a:miter lim="800000"/>
              <a:headEnd/>
              <a:tailEnd/>
            </a:ln>
          </p:spPr>
          <p:txBody>
            <a:bodyPr rtlCol="0" anchor="ctr"/>
            <a:lstStyle/>
            <a:p>
              <a:pPr algn="ctr"/>
              <a:endParaRPr lang="en-US"/>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LEAP-002: Overall Survival in ITT Patient Population</a:t>
            </a:r>
          </a:p>
        </p:txBody>
      </p:sp>
      <p:sp>
        <p:nvSpPr>
          <p:cNvPr id="6" name="Text Box 15">
            <a:extLst>
              <a:ext uri="{FF2B5EF4-FFF2-40B4-BE49-F238E27FC236}">
                <a16:creationId xmlns:a16="http://schemas.microsoft.com/office/drawing/2014/main" id="{84F0370D-4C17-4A3B-3A44-2AE359533E0E}"/>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3" name="Rectangle 2">
            <a:extLst>
              <a:ext uri="{FF2B5EF4-FFF2-40B4-BE49-F238E27FC236}">
                <a16:creationId xmlns:a16="http://schemas.microsoft.com/office/drawing/2014/main" id="{AD2921CA-2BCC-D090-C97B-A605A265BA3B}"/>
              </a:ext>
            </a:extLst>
          </p:cNvPr>
          <p:cNvSpPr/>
          <p:nvPr/>
        </p:nvSpPr>
        <p:spPr bwMode="auto">
          <a:xfrm rot="16200000">
            <a:off x="1140448" y="3427693"/>
            <a:ext cx="914400" cy="27940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OS (%)</a:t>
            </a:r>
          </a:p>
        </p:txBody>
      </p:sp>
      <p:sp>
        <p:nvSpPr>
          <p:cNvPr id="7" name="Rectangle 6">
            <a:extLst>
              <a:ext uri="{FF2B5EF4-FFF2-40B4-BE49-F238E27FC236}">
                <a16:creationId xmlns:a16="http://schemas.microsoft.com/office/drawing/2014/main" id="{14B3C9FB-7DF8-528B-36EB-22EE35821A27}"/>
              </a:ext>
            </a:extLst>
          </p:cNvPr>
          <p:cNvSpPr/>
          <p:nvPr/>
        </p:nvSpPr>
        <p:spPr bwMode="auto">
          <a:xfrm rot="10800000" flipV="1">
            <a:off x="4647377" y="5647728"/>
            <a:ext cx="1590518" cy="267732"/>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Time (Mo)</a:t>
            </a:r>
          </a:p>
        </p:txBody>
      </p:sp>
      <p:sp>
        <p:nvSpPr>
          <p:cNvPr id="2" name="Freeform: Shape 1">
            <a:extLst>
              <a:ext uri="{FF2B5EF4-FFF2-40B4-BE49-F238E27FC236}">
                <a16:creationId xmlns:a16="http://schemas.microsoft.com/office/drawing/2014/main" id="{27D1C3C2-6E1B-9410-D294-A0D66281FAC7}"/>
              </a:ext>
            </a:extLst>
          </p:cNvPr>
          <p:cNvSpPr/>
          <p:nvPr/>
        </p:nvSpPr>
        <p:spPr bwMode="auto">
          <a:xfrm>
            <a:off x="2221499" y="1926692"/>
            <a:ext cx="6521451" cy="3313265"/>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5" name="Group 4">
            <a:extLst>
              <a:ext uri="{FF2B5EF4-FFF2-40B4-BE49-F238E27FC236}">
                <a16:creationId xmlns:a16="http://schemas.microsoft.com/office/drawing/2014/main" id="{575817FF-CF66-DE05-5C89-6810E6D198E5}"/>
              </a:ext>
            </a:extLst>
          </p:cNvPr>
          <p:cNvGrpSpPr/>
          <p:nvPr/>
        </p:nvGrpSpPr>
        <p:grpSpPr>
          <a:xfrm>
            <a:off x="2138374" y="1950546"/>
            <a:ext cx="83125" cy="3289412"/>
            <a:chOff x="2094016" y="2095599"/>
            <a:chExt cx="83127" cy="2824744"/>
          </a:xfrm>
        </p:grpSpPr>
        <p:cxnSp>
          <p:nvCxnSpPr>
            <p:cNvPr id="8" name="Straight Connector 7">
              <a:extLst>
                <a:ext uri="{FF2B5EF4-FFF2-40B4-BE49-F238E27FC236}">
                  <a16:creationId xmlns:a16="http://schemas.microsoft.com/office/drawing/2014/main" id="{BF5AF38F-8341-751D-283C-81BA201AC9A0}"/>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E6001C8-CEC3-A805-41EF-5CE8A48EA1F2}"/>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4CC5533-05F2-C036-317B-F771C65D7925}"/>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18023EB-8B28-68BC-3736-32BCE5B5DB46}"/>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2E538FC-73F5-FEF9-7034-57BB13E7123E}"/>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28F0AC6-8D05-975C-3192-7B00677FFBFE}"/>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6AAD9071-CF06-90E9-E821-54BD79E1C0F3}"/>
              </a:ext>
            </a:extLst>
          </p:cNvPr>
          <p:cNvSpPr txBox="1"/>
          <p:nvPr/>
        </p:nvSpPr>
        <p:spPr bwMode="auto">
          <a:xfrm>
            <a:off x="1782014" y="24117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9" name="TextBox 18">
            <a:extLst>
              <a:ext uri="{FF2B5EF4-FFF2-40B4-BE49-F238E27FC236}">
                <a16:creationId xmlns:a16="http://schemas.microsoft.com/office/drawing/2014/main" id="{AA844B93-6437-DD43-DA89-920A8BA4900E}"/>
              </a:ext>
            </a:extLst>
          </p:cNvPr>
          <p:cNvSpPr txBox="1"/>
          <p:nvPr/>
        </p:nvSpPr>
        <p:spPr bwMode="auto">
          <a:xfrm>
            <a:off x="1782014" y="308057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 name="TextBox 19">
            <a:extLst>
              <a:ext uri="{FF2B5EF4-FFF2-40B4-BE49-F238E27FC236}">
                <a16:creationId xmlns:a16="http://schemas.microsoft.com/office/drawing/2014/main" id="{76BA0E15-AEE5-4E0F-CEF4-DED3DC67E967}"/>
              </a:ext>
            </a:extLst>
          </p:cNvPr>
          <p:cNvSpPr txBox="1"/>
          <p:nvPr/>
        </p:nvSpPr>
        <p:spPr bwMode="auto">
          <a:xfrm>
            <a:off x="1782014" y="37330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2D1416DE-2BE1-1FBC-3BA5-5241AEFCFFEC}"/>
              </a:ext>
            </a:extLst>
          </p:cNvPr>
          <p:cNvSpPr txBox="1"/>
          <p:nvPr/>
        </p:nvSpPr>
        <p:spPr bwMode="auto">
          <a:xfrm>
            <a:off x="1782014" y="43777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67826222-9D91-5142-0AB0-D588A5F3A38B}"/>
              </a:ext>
            </a:extLst>
          </p:cNvPr>
          <p:cNvSpPr txBox="1"/>
          <p:nvPr/>
        </p:nvSpPr>
        <p:spPr bwMode="auto">
          <a:xfrm>
            <a:off x="1620449" y="177107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52" name="Group 51">
            <a:extLst>
              <a:ext uri="{FF2B5EF4-FFF2-40B4-BE49-F238E27FC236}">
                <a16:creationId xmlns:a16="http://schemas.microsoft.com/office/drawing/2014/main" id="{7203613E-7F5E-4100-6925-E9B16316EC4C}"/>
              </a:ext>
            </a:extLst>
          </p:cNvPr>
          <p:cNvGrpSpPr/>
          <p:nvPr/>
        </p:nvGrpSpPr>
        <p:grpSpPr>
          <a:xfrm>
            <a:off x="2222115" y="5239957"/>
            <a:ext cx="6516766" cy="89365"/>
            <a:chOff x="2694726" y="4913465"/>
            <a:chExt cx="6516766" cy="89365"/>
          </a:xfrm>
        </p:grpSpPr>
        <p:grpSp>
          <p:nvGrpSpPr>
            <p:cNvPr id="24" name="Group 23">
              <a:extLst>
                <a:ext uri="{FF2B5EF4-FFF2-40B4-BE49-F238E27FC236}">
                  <a16:creationId xmlns:a16="http://schemas.microsoft.com/office/drawing/2014/main" id="{18B512CB-CB4E-95AE-8121-995ED686C568}"/>
                </a:ext>
              </a:extLst>
            </p:cNvPr>
            <p:cNvGrpSpPr/>
            <p:nvPr/>
          </p:nvGrpSpPr>
          <p:grpSpPr>
            <a:xfrm rot="5400000">
              <a:off x="3461518" y="4146675"/>
              <a:ext cx="89113" cy="1622697"/>
              <a:chOff x="2094016" y="2095599"/>
              <a:chExt cx="83127" cy="2824744"/>
            </a:xfrm>
          </p:grpSpPr>
          <p:cxnSp>
            <p:nvCxnSpPr>
              <p:cNvPr id="25" name="Straight Connector 24">
                <a:extLst>
                  <a:ext uri="{FF2B5EF4-FFF2-40B4-BE49-F238E27FC236}">
                    <a16:creationId xmlns:a16="http://schemas.microsoft.com/office/drawing/2014/main" id="{71252ED3-E742-6AE0-B39C-B1DB93939B5E}"/>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B714860-4AAA-A517-67A1-3F894C4F3307}"/>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43D79DE-160A-88B4-62FC-7515EAA0CF61}"/>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3F6CE39-4290-68AC-77F7-5BDDD5440FCF}"/>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3557283-734B-07A7-A4B7-DA6FADEC39D2}"/>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3A48113-9C76-898C-16AF-DD35153C42E1}"/>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5908EF4F-70A0-CDA7-E6C9-2E46A38181E2}"/>
                </a:ext>
              </a:extLst>
            </p:cNvPr>
            <p:cNvGrpSpPr/>
            <p:nvPr/>
          </p:nvGrpSpPr>
          <p:grpSpPr>
            <a:xfrm rot="5400000">
              <a:off x="5419145" y="4146673"/>
              <a:ext cx="89113" cy="1622697"/>
              <a:chOff x="2094016" y="2095599"/>
              <a:chExt cx="83127" cy="2824744"/>
            </a:xfrm>
          </p:grpSpPr>
          <p:cxnSp>
            <p:nvCxnSpPr>
              <p:cNvPr id="32" name="Straight Connector 31">
                <a:extLst>
                  <a:ext uri="{FF2B5EF4-FFF2-40B4-BE49-F238E27FC236}">
                    <a16:creationId xmlns:a16="http://schemas.microsoft.com/office/drawing/2014/main" id="{827E9BC9-795E-BD36-BEA5-3831DEE1F568}"/>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AFBB8C2-5E6D-6CEC-F914-D3D0E8E77BF4}"/>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2BEF96E-52E9-FF47-A2CD-2E74B6F63F0E}"/>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7AE7924-A18E-391B-EFE4-29791780AB2C}"/>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6048D19-8AF6-EE8A-E55F-B48E6A2A4B7D}"/>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97E58AD-9185-FDFB-ACF0-9CA2DE6B7BA5}"/>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2B76ACEE-6660-A19D-7CD8-C006BB22D669}"/>
                </a:ext>
              </a:extLst>
            </p:cNvPr>
            <p:cNvGrpSpPr/>
            <p:nvPr/>
          </p:nvGrpSpPr>
          <p:grpSpPr>
            <a:xfrm rot="5400000">
              <a:off x="7371577" y="4146925"/>
              <a:ext cx="89113" cy="1622697"/>
              <a:chOff x="2094016" y="2095599"/>
              <a:chExt cx="83127" cy="2824744"/>
            </a:xfrm>
          </p:grpSpPr>
          <p:cxnSp>
            <p:nvCxnSpPr>
              <p:cNvPr id="39" name="Straight Connector 38">
                <a:extLst>
                  <a:ext uri="{FF2B5EF4-FFF2-40B4-BE49-F238E27FC236}">
                    <a16:creationId xmlns:a16="http://schemas.microsoft.com/office/drawing/2014/main" id="{3D0725B7-DE5F-D43D-850E-921246C6C796}"/>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72F436C-FAD6-FE9A-A5CA-9393AFBFDAAF}"/>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9DCBA07-2F4E-5C9A-539D-33A491E21653}"/>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6B7EA8D-F17B-AA6E-3291-BC6AD00FD683}"/>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BCF70CC-5B08-C2EF-CD4B-A97733676930}"/>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07543AB-6724-42DD-3597-62D7B33D118C}"/>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08673ECF-9A80-23F0-18C6-CC80060DCD5F}"/>
                </a:ext>
              </a:extLst>
            </p:cNvPr>
            <p:cNvGrpSpPr/>
            <p:nvPr/>
          </p:nvGrpSpPr>
          <p:grpSpPr>
            <a:xfrm rot="5400000">
              <a:off x="8842396" y="4633733"/>
              <a:ext cx="89113" cy="649078"/>
              <a:chOff x="2094016" y="3790446"/>
              <a:chExt cx="83127" cy="1129897"/>
            </a:xfrm>
          </p:grpSpPr>
          <p:cxnSp>
            <p:nvCxnSpPr>
              <p:cNvPr id="49" name="Straight Connector 48">
                <a:extLst>
                  <a:ext uri="{FF2B5EF4-FFF2-40B4-BE49-F238E27FC236}">
                    <a16:creationId xmlns:a16="http://schemas.microsoft.com/office/drawing/2014/main" id="{D913B582-3481-705A-373D-32E046D28D06}"/>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27B1407-ACEF-B4B1-2965-FF8283C7436D}"/>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233F0ED-19D3-46C2-FC0D-E93578D92459}"/>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3" name="TextBox 52">
            <a:extLst>
              <a:ext uri="{FF2B5EF4-FFF2-40B4-BE49-F238E27FC236}">
                <a16:creationId xmlns:a16="http://schemas.microsoft.com/office/drawing/2014/main" id="{9C9E5ED7-4F2F-1237-1BFD-7920D3C376CE}"/>
              </a:ext>
            </a:extLst>
          </p:cNvPr>
          <p:cNvSpPr txBox="1"/>
          <p:nvPr/>
        </p:nvSpPr>
        <p:spPr bwMode="auto">
          <a:xfrm>
            <a:off x="1879685" y="505529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C9583754-852A-62D7-B466-C67B40EA1970}"/>
              </a:ext>
            </a:extLst>
          </p:cNvPr>
          <p:cNvSpPr txBox="1"/>
          <p:nvPr/>
        </p:nvSpPr>
        <p:spPr bwMode="auto">
          <a:xfrm>
            <a:off x="2073871" y="52735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C2112A1D-5E58-69BE-2866-69DF321D4330}"/>
              </a:ext>
            </a:extLst>
          </p:cNvPr>
          <p:cNvSpPr txBox="1"/>
          <p:nvPr/>
        </p:nvSpPr>
        <p:spPr bwMode="auto">
          <a:xfrm>
            <a:off x="2393099" y="52735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ECB0225F-DB64-9B8F-991C-2C87195B6533}"/>
              </a:ext>
            </a:extLst>
          </p:cNvPr>
          <p:cNvSpPr txBox="1"/>
          <p:nvPr/>
        </p:nvSpPr>
        <p:spPr bwMode="auto">
          <a:xfrm>
            <a:off x="2725123" y="52735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C17A6FC4-050C-5F25-B26A-3822A1E83B21}"/>
              </a:ext>
            </a:extLst>
          </p:cNvPr>
          <p:cNvSpPr txBox="1"/>
          <p:nvPr/>
        </p:nvSpPr>
        <p:spPr bwMode="auto">
          <a:xfrm>
            <a:off x="3044351" y="52735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28B71813-F693-1B81-7456-49D9A98C6D3A}"/>
              </a:ext>
            </a:extLst>
          </p:cNvPr>
          <p:cNvSpPr txBox="1"/>
          <p:nvPr/>
        </p:nvSpPr>
        <p:spPr bwMode="auto">
          <a:xfrm>
            <a:off x="3380826" y="52735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9" name="TextBox 58">
            <a:extLst>
              <a:ext uri="{FF2B5EF4-FFF2-40B4-BE49-F238E27FC236}">
                <a16:creationId xmlns:a16="http://schemas.microsoft.com/office/drawing/2014/main" id="{7FBDA167-E6A7-A676-EB6D-C572E9A7C9CE}"/>
              </a:ext>
            </a:extLst>
          </p:cNvPr>
          <p:cNvSpPr txBox="1"/>
          <p:nvPr/>
        </p:nvSpPr>
        <p:spPr bwMode="auto">
          <a:xfrm>
            <a:off x="3641545"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13A31FD4-80E3-6F8F-991D-1021DDCF8095}"/>
              </a:ext>
            </a:extLst>
          </p:cNvPr>
          <p:cNvSpPr txBox="1"/>
          <p:nvPr/>
        </p:nvSpPr>
        <p:spPr bwMode="auto">
          <a:xfrm>
            <a:off x="3973569"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E11D64C3-A6D3-E31E-16A1-2FF394B957F2}"/>
              </a:ext>
            </a:extLst>
          </p:cNvPr>
          <p:cNvSpPr txBox="1"/>
          <p:nvPr/>
        </p:nvSpPr>
        <p:spPr bwMode="auto">
          <a:xfrm>
            <a:off x="4292797"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62" name="TextBox 61">
            <a:extLst>
              <a:ext uri="{FF2B5EF4-FFF2-40B4-BE49-F238E27FC236}">
                <a16:creationId xmlns:a16="http://schemas.microsoft.com/office/drawing/2014/main" id="{38F9A9BC-31DA-4222-A81E-C1A75534F0C0}"/>
              </a:ext>
            </a:extLst>
          </p:cNvPr>
          <p:cNvSpPr txBox="1"/>
          <p:nvPr/>
        </p:nvSpPr>
        <p:spPr bwMode="auto">
          <a:xfrm>
            <a:off x="4617162"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63" name="TextBox 62">
            <a:extLst>
              <a:ext uri="{FF2B5EF4-FFF2-40B4-BE49-F238E27FC236}">
                <a16:creationId xmlns:a16="http://schemas.microsoft.com/office/drawing/2014/main" id="{E4D769D2-FF4D-778B-B44C-0F53DDD08466}"/>
              </a:ext>
            </a:extLst>
          </p:cNvPr>
          <p:cNvSpPr txBox="1"/>
          <p:nvPr/>
        </p:nvSpPr>
        <p:spPr bwMode="auto">
          <a:xfrm>
            <a:off x="4936390"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744" name="TextBox 31743">
            <a:extLst>
              <a:ext uri="{FF2B5EF4-FFF2-40B4-BE49-F238E27FC236}">
                <a16:creationId xmlns:a16="http://schemas.microsoft.com/office/drawing/2014/main" id="{C6AB8D4F-A18A-DB00-137E-A68E01155092}"/>
              </a:ext>
            </a:extLst>
          </p:cNvPr>
          <p:cNvSpPr txBox="1"/>
          <p:nvPr/>
        </p:nvSpPr>
        <p:spPr bwMode="auto">
          <a:xfrm>
            <a:off x="5268414"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45" name="TextBox 31744">
            <a:extLst>
              <a:ext uri="{FF2B5EF4-FFF2-40B4-BE49-F238E27FC236}">
                <a16:creationId xmlns:a16="http://schemas.microsoft.com/office/drawing/2014/main" id="{4B6BAA7B-F2D0-6A67-4974-E6E8D58423A6}"/>
              </a:ext>
            </a:extLst>
          </p:cNvPr>
          <p:cNvSpPr txBox="1"/>
          <p:nvPr/>
        </p:nvSpPr>
        <p:spPr bwMode="auto">
          <a:xfrm>
            <a:off x="5587642"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31747" name="TextBox 31746">
            <a:extLst>
              <a:ext uri="{FF2B5EF4-FFF2-40B4-BE49-F238E27FC236}">
                <a16:creationId xmlns:a16="http://schemas.microsoft.com/office/drawing/2014/main" id="{8D9845BB-611D-E9B5-598A-F2397B6B14E7}"/>
              </a:ext>
            </a:extLst>
          </p:cNvPr>
          <p:cNvSpPr txBox="1"/>
          <p:nvPr/>
        </p:nvSpPr>
        <p:spPr bwMode="auto">
          <a:xfrm>
            <a:off x="5924117"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748" name="TextBox 31747">
            <a:extLst>
              <a:ext uri="{FF2B5EF4-FFF2-40B4-BE49-F238E27FC236}">
                <a16:creationId xmlns:a16="http://schemas.microsoft.com/office/drawing/2014/main" id="{D6BE06C0-F0A2-8BAC-879D-B6E3727F81C8}"/>
              </a:ext>
            </a:extLst>
          </p:cNvPr>
          <p:cNvSpPr txBox="1"/>
          <p:nvPr/>
        </p:nvSpPr>
        <p:spPr bwMode="auto">
          <a:xfrm>
            <a:off x="6243345"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31749" name="TextBox 31748">
            <a:extLst>
              <a:ext uri="{FF2B5EF4-FFF2-40B4-BE49-F238E27FC236}">
                <a16:creationId xmlns:a16="http://schemas.microsoft.com/office/drawing/2014/main" id="{B44F662E-1061-ADCB-6518-2510A66D5E29}"/>
              </a:ext>
            </a:extLst>
          </p:cNvPr>
          <p:cNvSpPr txBox="1"/>
          <p:nvPr/>
        </p:nvSpPr>
        <p:spPr bwMode="auto">
          <a:xfrm>
            <a:off x="6575369"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31750" name="TextBox 31749">
            <a:extLst>
              <a:ext uri="{FF2B5EF4-FFF2-40B4-BE49-F238E27FC236}">
                <a16:creationId xmlns:a16="http://schemas.microsoft.com/office/drawing/2014/main" id="{C3501B3C-2447-F0D6-029C-AED54FAA0D78}"/>
              </a:ext>
            </a:extLst>
          </p:cNvPr>
          <p:cNvSpPr txBox="1"/>
          <p:nvPr/>
        </p:nvSpPr>
        <p:spPr bwMode="auto">
          <a:xfrm>
            <a:off x="6894597"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51" name="TextBox 31750">
            <a:extLst>
              <a:ext uri="{FF2B5EF4-FFF2-40B4-BE49-F238E27FC236}">
                <a16:creationId xmlns:a16="http://schemas.microsoft.com/office/drawing/2014/main" id="{BFDF8956-B208-A4D3-4019-8C17EC6DAFE7}"/>
              </a:ext>
            </a:extLst>
          </p:cNvPr>
          <p:cNvSpPr txBox="1"/>
          <p:nvPr/>
        </p:nvSpPr>
        <p:spPr bwMode="auto">
          <a:xfrm>
            <a:off x="7225346"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31752" name="TextBox 31751">
            <a:extLst>
              <a:ext uri="{FF2B5EF4-FFF2-40B4-BE49-F238E27FC236}">
                <a16:creationId xmlns:a16="http://schemas.microsoft.com/office/drawing/2014/main" id="{2A2B47D3-8AC3-9497-B7F5-A9B20A17ADFC}"/>
              </a:ext>
            </a:extLst>
          </p:cNvPr>
          <p:cNvSpPr txBox="1"/>
          <p:nvPr/>
        </p:nvSpPr>
        <p:spPr bwMode="auto">
          <a:xfrm>
            <a:off x="7561821"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31753" name="TextBox 31752">
            <a:extLst>
              <a:ext uri="{FF2B5EF4-FFF2-40B4-BE49-F238E27FC236}">
                <a16:creationId xmlns:a16="http://schemas.microsoft.com/office/drawing/2014/main" id="{C8C016D8-1B17-B48D-8A3A-CA60A9E3E18D}"/>
              </a:ext>
            </a:extLst>
          </p:cNvPr>
          <p:cNvSpPr txBox="1"/>
          <p:nvPr/>
        </p:nvSpPr>
        <p:spPr bwMode="auto">
          <a:xfrm>
            <a:off x="7881049"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754" name="TextBox 31753">
            <a:extLst>
              <a:ext uri="{FF2B5EF4-FFF2-40B4-BE49-F238E27FC236}">
                <a16:creationId xmlns:a16="http://schemas.microsoft.com/office/drawing/2014/main" id="{53D59A77-0395-10FE-9E97-A4D4976480D7}"/>
              </a:ext>
            </a:extLst>
          </p:cNvPr>
          <p:cNvSpPr txBox="1"/>
          <p:nvPr/>
        </p:nvSpPr>
        <p:spPr bwMode="auto">
          <a:xfrm>
            <a:off x="8213073"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31755" name="TextBox 31754">
            <a:extLst>
              <a:ext uri="{FF2B5EF4-FFF2-40B4-BE49-F238E27FC236}">
                <a16:creationId xmlns:a16="http://schemas.microsoft.com/office/drawing/2014/main" id="{0186D682-44F7-A874-79F3-F3970C1E9AC3}"/>
              </a:ext>
            </a:extLst>
          </p:cNvPr>
          <p:cNvSpPr txBox="1"/>
          <p:nvPr/>
        </p:nvSpPr>
        <p:spPr bwMode="auto">
          <a:xfrm>
            <a:off x="8532301" y="5273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56" name="TextBox 31755">
            <a:extLst>
              <a:ext uri="{FF2B5EF4-FFF2-40B4-BE49-F238E27FC236}">
                <a16:creationId xmlns:a16="http://schemas.microsoft.com/office/drawing/2014/main" id="{09B24938-51A0-F4EB-48B4-855E258D9FA6}"/>
              </a:ext>
            </a:extLst>
          </p:cNvPr>
          <p:cNvSpPr txBox="1"/>
          <p:nvPr/>
        </p:nvSpPr>
        <p:spPr bwMode="auto">
          <a:xfrm>
            <a:off x="1989238"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399</a:t>
            </a:r>
          </a:p>
        </p:txBody>
      </p:sp>
      <p:sp>
        <p:nvSpPr>
          <p:cNvPr id="31757" name="TextBox 31756">
            <a:extLst>
              <a:ext uri="{FF2B5EF4-FFF2-40B4-BE49-F238E27FC236}">
                <a16:creationId xmlns:a16="http://schemas.microsoft.com/office/drawing/2014/main" id="{9280B221-AE3C-EE49-9FA4-C02889BBC0D8}"/>
              </a:ext>
            </a:extLst>
          </p:cNvPr>
          <p:cNvSpPr txBox="1"/>
          <p:nvPr/>
        </p:nvSpPr>
        <p:spPr bwMode="auto">
          <a:xfrm>
            <a:off x="2308466"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389</a:t>
            </a:r>
          </a:p>
        </p:txBody>
      </p:sp>
      <p:sp>
        <p:nvSpPr>
          <p:cNvPr id="31758" name="TextBox 31757">
            <a:extLst>
              <a:ext uri="{FF2B5EF4-FFF2-40B4-BE49-F238E27FC236}">
                <a16:creationId xmlns:a16="http://schemas.microsoft.com/office/drawing/2014/main" id="{D6876C77-63DA-DFF9-25F0-1743B5960A24}"/>
              </a:ext>
            </a:extLst>
          </p:cNvPr>
          <p:cNvSpPr txBox="1"/>
          <p:nvPr/>
        </p:nvSpPr>
        <p:spPr bwMode="auto">
          <a:xfrm>
            <a:off x="2640490"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378</a:t>
            </a:r>
          </a:p>
        </p:txBody>
      </p:sp>
      <p:sp>
        <p:nvSpPr>
          <p:cNvPr id="31759" name="TextBox 31758">
            <a:extLst>
              <a:ext uri="{FF2B5EF4-FFF2-40B4-BE49-F238E27FC236}">
                <a16:creationId xmlns:a16="http://schemas.microsoft.com/office/drawing/2014/main" id="{AC196F8E-23BE-91EE-7DE2-365852435F7B}"/>
              </a:ext>
            </a:extLst>
          </p:cNvPr>
          <p:cNvSpPr txBox="1"/>
          <p:nvPr/>
        </p:nvSpPr>
        <p:spPr bwMode="auto">
          <a:xfrm>
            <a:off x="2959718"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349</a:t>
            </a:r>
          </a:p>
        </p:txBody>
      </p:sp>
      <p:sp>
        <p:nvSpPr>
          <p:cNvPr id="31760" name="TextBox 31759">
            <a:extLst>
              <a:ext uri="{FF2B5EF4-FFF2-40B4-BE49-F238E27FC236}">
                <a16:creationId xmlns:a16="http://schemas.microsoft.com/office/drawing/2014/main" id="{EFE11593-0246-435E-F499-1010298E9A70}"/>
              </a:ext>
            </a:extLst>
          </p:cNvPr>
          <p:cNvSpPr txBox="1"/>
          <p:nvPr/>
        </p:nvSpPr>
        <p:spPr bwMode="auto">
          <a:xfrm>
            <a:off x="3296193"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330</a:t>
            </a:r>
          </a:p>
        </p:txBody>
      </p:sp>
      <p:sp>
        <p:nvSpPr>
          <p:cNvPr id="31761" name="TextBox 31760">
            <a:extLst>
              <a:ext uri="{FF2B5EF4-FFF2-40B4-BE49-F238E27FC236}">
                <a16:creationId xmlns:a16="http://schemas.microsoft.com/office/drawing/2014/main" id="{9A985C63-993E-6B2D-CF76-B46D5B7AECDD}"/>
              </a:ext>
            </a:extLst>
          </p:cNvPr>
          <p:cNvSpPr txBox="1"/>
          <p:nvPr/>
        </p:nvSpPr>
        <p:spPr bwMode="auto">
          <a:xfrm>
            <a:off x="3615422"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308</a:t>
            </a:r>
          </a:p>
        </p:txBody>
      </p:sp>
      <p:sp>
        <p:nvSpPr>
          <p:cNvPr id="31762" name="TextBox 31761">
            <a:extLst>
              <a:ext uri="{FF2B5EF4-FFF2-40B4-BE49-F238E27FC236}">
                <a16:creationId xmlns:a16="http://schemas.microsoft.com/office/drawing/2014/main" id="{E4B476AF-157D-B4A6-C917-BF7BFF151805}"/>
              </a:ext>
            </a:extLst>
          </p:cNvPr>
          <p:cNvSpPr txBox="1"/>
          <p:nvPr/>
        </p:nvSpPr>
        <p:spPr bwMode="auto">
          <a:xfrm>
            <a:off x="3947446"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282</a:t>
            </a:r>
          </a:p>
        </p:txBody>
      </p:sp>
      <p:sp>
        <p:nvSpPr>
          <p:cNvPr id="31763" name="TextBox 31762">
            <a:extLst>
              <a:ext uri="{FF2B5EF4-FFF2-40B4-BE49-F238E27FC236}">
                <a16:creationId xmlns:a16="http://schemas.microsoft.com/office/drawing/2014/main" id="{F15BEC85-EE26-F018-E32A-7CFC949E98BC}"/>
              </a:ext>
            </a:extLst>
          </p:cNvPr>
          <p:cNvSpPr txBox="1"/>
          <p:nvPr/>
        </p:nvSpPr>
        <p:spPr bwMode="auto">
          <a:xfrm>
            <a:off x="4266674"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261</a:t>
            </a:r>
          </a:p>
        </p:txBody>
      </p:sp>
      <p:sp>
        <p:nvSpPr>
          <p:cNvPr id="31764" name="TextBox 31763">
            <a:extLst>
              <a:ext uri="{FF2B5EF4-FFF2-40B4-BE49-F238E27FC236}">
                <a16:creationId xmlns:a16="http://schemas.microsoft.com/office/drawing/2014/main" id="{F1DB19F7-F2B3-F4B1-035C-F56B51B901E2}"/>
              </a:ext>
            </a:extLst>
          </p:cNvPr>
          <p:cNvSpPr txBox="1"/>
          <p:nvPr/>
        </p:nvSpPr>
        <p:spPr bwMode="auto">
          <a:xfrm>
            <a:off x="4591039"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234</a:t>
            </a:r>
          </a:p>
        </p:txBody>
      </p:sp>
      <p:sp>
        <p:nvSpPr>
          <p:cNvPr id="31765" name="TextBox 31764">
            <a:extLst>
              <a:ext uri="{FF2B5EF4-FFF2-40B4-BE49-F238E27FC236}">
                <a16:creationId xmlns:a16="http://schemas.microsoft.com/office/drawing/2014/main" id="{ECB81FB0-6087-61BF-F211-A9AF88165096}"/>
              </a:ext>
            </a:extLst>
          </p:cNvPr>
          <p:cNvSpPr txBox="1"/>
          <p:nvPr/>
        </p:nvSpPr>
        <p:spPr bwMode="auto">
          <a:xfrm>
            <a:off x="4910267"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215</a:t>
            </a:r>
          </a:p>
        </p:txBody>
      </p:sp>
      <p:sp>
        <p:nvSpPr>
          <p:cNvPr id="31766" name="TextBox 31765">
            <a:extLst>
              <a:ext uri="{FF2B5EF4-FFF2-40B4-BE49-F238E27FC236}">
                <a16:creationId xmlns:a16="http://schemas.microsoft.com/office/drawing/2014/main" id="{7E36AC3C-6C49-1BCD-7E5B-1D39B3A66FDB}"/>
              </a:ext>
            </a:extLst>
          </p:cNvPr>
          <p:cNvSpPr txBox="1"/>
          <p:nvPr/>
        </p:nvSpPr>
        <p:spPr bwMode="auto">
          <a:xfrm>
            <a:off x="5242291"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191</a:t>
            </a:r>
          </a:p>
        </p:txBody>
      </p:sp>
      <p:sp>
        <p:nvSpPr>
          <p:cNvPr id="31767" name="TextBox 31766">
            <a:extLst>
              <a:ext uri="{FF2B5EF4-FFF2-40B4-BE49-F238E27FC236}">
                <a16:creationId xmlns:a16="http://schemas.microsoft.com/office/drawing/2014/main" id="{F876C989-5E56-AC73-AC15-7C919E09E1B2}"/>
              </a:ext>
            </a:extLst>
          </p:cNvPr>
          <p:cNvSpPr txBox="1"/>
          <p:nvPr/>
        </p:nvSpPr>
        <p:spPr bwMode="auto">
          <a:xfrm>
            <a:off x="5561519"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173</a:t>
            </a:r>
          </a:p>
        </p:txBody>
      </p:sp>
      <p:sp>
        <p:nvSpPr>
          <p:cNvPr id="31768" name="TextBox 31767">
            <a:extLst>
              <a:ext uri="{FF2B5EF4-FFF2-40B4-BE49-F238E27FC236}">
                <a16:creationId xmlns:a16="http://schemas.microsoft.com/office/drawing/2014/main" id="{B300B3EA-0483-7B08-3E8A-1762E297A23C}"/>
              </a:ext>
            </a:extLst>
          </p:cNvPr>
          <p:cNvSpPr txBox="1"/>
          <p:nvPr/>
        </p:nvSpPr>
        <p:spPr bwMode="auto">
          <a:xfrm>
            <a:off x="5897994"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158</a:t>
            </a:r>
          </a:p>
        </p:txBody>
      </p:sp>
      <p:sp>
        <p:nvSpPr>
          <p:cNvPr id="31769" name="TextBox 31768">
            <a:extLst>
              <a:ext uri="{FF2B5EF4-FFF2-40B4-BE49-F238E27FC236}">
                <a16:creationId xmlns:a16="http://schemas.microsoft.com/office/drawing/2014/main" id="{AECCA00E-D906-920C-B376-69296C67EC2B}"/>
              </a:ext>
            </a:extLst>
          </p:cNvPr>
          <p:cNvSpPr txBox="1"/>
          <p:nvPr/>
        </p:nvSpPr>
        <p:spPr bwMode="auto">
          <a:xfrm>
            <a:off x="6217222"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142</a:t>
            </a:r>
          </a:p>
        </p:txBody>
      </p:sp>
      <p:sp>
        <p:nvSpPr>
          <p:cNvPr id="31770" name="TextBox 31769">
            <a:extLst>
              <a:ext uri="{FF2B5EF4-FFF2-40B4-BE49-F238E27FC236}">
                <a16:creationId xmlns:a16="http://schemas.microsoft.com/office/drawing/2014/main" id="{03D97E3A-C464-42ED-DE4F-B21348A18514}"/>
              </a:ext>
            </a:extLst>
          </p:cNvPr>
          <p:cNvSpPr txBox="1"/>
          <p:nvPr/>
        </p:nvSpPr>
        <p:spPr bwMode="auto">
          <a:xfrm>
            <a:off x="6549246"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119</a:t>
            </a:r>
          </a:p>
        </p:txBody>
      </p:sp>
      <p:sp>
        <p:nvSpPr>
          <p:cNvPr id="31771" name="TextBox 31770">
            <a:extLst>
              <a:ext uri="{FF2B5EF4-FFF2-40B4-BE49-F238E27FC236}">
                <a16:creationId xmlns:a16="http://schemas.microsoft.com/office/drawing/2014/main" id="{B2F0E6D3-3DC5-47EB-002C-059E77DED45C}"/>
              </a:ext>
            </a:extLst>
          </p:cNvPr>
          <p:cNvSpPr txBox="1"/>
          <p:nvPr/>
        </p:nvSpPr>
        <p:spPr bwMode="auto">
          <a:xfrm>
            <a:off x="6868474" y="589783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82</a:t>
            </a:r>
          </a:p>
        </p:txBody>
      </p:sp>
      <p:sp>
        <p:nvSpPr>
          <p:cNvPr id="31772" name="TextBox 31771">
            <a:extLst>
              <a:ext uri="{FF2B5EF4-FFF2-40B4-BE49-F238E27FC236}">
                <a16:creationId xmlns:a16="http://schemas.microsoft.com/office/drawing/2014/main" id="{75AFBF8D-FBEC-1D0C-3891-66E20F71B765}"/>
              </a:ext>
            </a:extLst>
          </p:cNvPr>
          <p:cNvSpPr txBox="1"/>
          <p:nvPr/>
        </p:nvSpPr>
        <p:spPr bwMode="auto">
          <a:xfrm>
            <a:off x="7244909" y="589783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53</a:t>
            </a:r>
          </a:p>
        </p:txBody>
      </p:sp>
      <p:sp>
        <p:nvSpPr>
          <p:cNvPr id="31773" name="TextBox 31772">
            <a:extLst>
              <a:ext uri="{FF2B5EF4-FFF2-40B4-BE49-F238E27FC236}">
                <a16:creationId xmlns:a16="http://schemas.microsoft.com/office/drawing/2014/main" id="{E631671D-EAE1-CEBC-65FC-A0D84F98B36A}"/>
              </a:ext>
            </a:extLst>
          </p:cNvPr>
          <p:cNvSpPr txBox="1"/>
          <p:nvPr/>
        </p:nvSpPr>
        <p:spPr bwMode="auto">
          <a:xfrm>
            <a:off x="7581384" y="589783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p:txBody>
      </p:sp>
      <p:sp>
        <p:nvSpPr>
          <p:cNvPr id="31774" name="TextBox 31773">
            <a:extLst>
              <a:ext uri="{FF2B5EF4-FFF2-40B4-BE49-F238E27FC236}">
                <a16:creationId xmlns:a16="http://schemas.microsoft.com/office/drawing/2014/main" id="{93C78EC8-C672-EBFF-2CFA-E03B60DAC523}"/>
              </a:ext>
            </a:extLst>
          </p:cNvPr>
          <p:cNvSpPr txBox="1"/>
          <p:nvPr/>
        </p:nvSpPr>
        <p:spPr bwMode="auto">
          <a:xfrm>
            <a:off x="7900612" y="589783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p:txBody>
      </p:sp>
      <p:sp>
        <p:nvSpPr>
          <p:cNvPr id="31775" name="TextBox 31774">
            <a:extLst>
              <a:ext uri="{FF2B5EF4-FFF2-40B4-BE49-F238E27FC236}">
                <a16:creationId xmlns:a16="http://schemas.microsoft.com/office/drawing/2014/main" id="{3E0618B1-6D72-99EA-3A57-441112383DDB}"/>
              </a:ext>
            </a:extLst>
          </p:cNvPr>
          <p:cNvSpPr txBox="1"/>
          <p:nvPr/>
        </p:nvSpPr>
        <p:spPr bwMode="auto">
          <a:xfrm>
            <a:off x="8232636" y="589783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31776" name="TextBox 31775">
            <a:extLst>
              <a:ext uri="{FF2B5EF4-FFF2-40B4-BE49-F238E27FC236}">
                <a16:creationId xmlns:a16="http://schemas.microsoft.com/office/drawing/2014/main" id="{DE74D174-D521-E595-FFBB-B3A32C57CAAD}"/>
              </a:ext>
            </a:extLst>
          </p:cNvPr>
          <p:cNvSpPr txBox="1"/>
          <p:nvPr/>
        </p:nvSpPr>
        <p:spPr bwMode="auto">
          <a:xfrm>
            <a:off x="8597549" y="589783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14" name="TextBox 13">
            <a:extLst>
              <a:ext uri="{FF2B5EF4-FFF2-40B4-BE49-F238E27FC236}">
                <a16:creationId xmlns:a16="http://schemas.microsoft.com/office/drawing/2014/main" id="{A4850B67-951B-718E-4A71-512D4DDA9EAC}"/>
              </a:ext>
            </a:extLst>
          </p:cNvPr>
          <p:cNvSpPr txBox="1"/>
          <p:nvPr/>
        </p:nvSpPr>
        <p:spPr bwMode="auto">
          <a:xfrm>
            <a:off x="8718071" y="3191887"/>
            <a:ext cx="20345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Median (95% CI)</a:t>
            </a:r>
          </a:p>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21.2 </a:t>
            </a:r>
            <a:r>
              <a:rPr lang="en-US" b="0" dirty="0" err="1">
                <a:solidFill>
                  <a:schemeClr val="accent1"/>
                </a:solidFill>
                <a:latin typeface="Calibri" panose="020F0502020204030204" pitchFamily="34" charset="0"/>
              </a:rPr>
              <a:t>mo</a:t>
            </a:r>
            <a:r>
              <a:rPr lang="en-US" b="0" dirty="0">
                <a:solidFill>
                  <a:schemeClr val="accent1"/>
                </a:solidFill>
                <a:latin typeface="Calibri" panose="020F0502020204030204" pitchFamily="34" charset="0"/>
              </a:rPr>
              <a:t> (19.0-23.6)</a:t>
            </a:r>
          </a:p>
          <a:p>
            <a:pPr algn="ctr">
              <a:lnSpc>
                <a:spcPct val="100000"/>
              </a:lnSpc>
              <a:spcBef>
                <a:spcPts val="0"/>
              </a:spcBef>
              <a:spcAft>
                <a:spcPct val="0"/>
              </a:spcAft>
              <a:buClrTx/>
              <a:buFontTx/>
              <a:buNone/>
            </a:pPr>
            <a:r>
              <a:rPr lang="en-US" b="0" dirty="0">
                <a:solidFill>
                  <a:schemeClr val="accent3"/>
                </a:solidFill>
                <a:latin typeface="Calibri" panose="020F0502020204030204" pitchFamily="34" charset="0"/>
              </a:rPr>
              <a:t>19.0 </a:t>
            </a:r>
            <a:r>
              <a:rPr lang="en-US" b="0" dirty="0" err="1">
                <a:solidFill>
                  <a:schemeClr val="accent3"/>
                </a:solidFill>
                <a:latin typeface="Calibri" panose="020F0502020204030204" pitchFamily="34" charset="0"/>
              </a:rPr>
              <a:t>mo</a:t>
            </a:r>
            <a:r>
              <a:rPr lang="en-US" b="0" dirty="0">
                <a:solidFill>
                  <a:schemeClr val="accent3"/>
                </a:solidFill>
                <a:latin typeface="Calibri" panose="020F0502020204030204" pitchFamily="34" charset="0"/>
              </a:rPr>
              <a:t> (17.2-21.7)</a:t>
            </a:r>
          </a:p>
        </p:txBody>
      </p:sp>
      <p:sp>
        <p:nvSpPr>
          <p:cNvPr id="15" name="TextBox 14">
            <a:extLst>
              <a:ext uri="{FF2B5EF4-FFF2-40B4-BE49-F238E27FC236}">
                <a16:creationId xmlns:a16="http://schemas.microsoft.com/office/drawing/2014/main" id="{0DD91AA9-59A6-96C2-EDFC-FE1E2F372640}"/>
              </a:ext>
            </a:extLst>
          </p:cNvPr>
          <p:cNvSpPr txBox="1"/>
          <p:nvPr/>
        </p:nvSpPr>
        <p:spPr bwMode="auto">
          <a:xfrm>
            <a:off x="5541650" y="2509470"/>
            <a:ext cx="12220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24-mo rate</a:t>
            </a:r>
          </a:p>
          <a:p>
            <a:pPr algn="ctr">
              <a:lnSpc>
                <a:spcPct val="100000"/>
              </a:lnSpc>
              <a:spcBef>
                <a:spcPts val="0"/>
              </a:spcBef>
              <a:spcAft>
                <a:spcPct val="0"/>
              </a:spcAft>
              <a:buClrTx/>
              <a:buFontTx/>
              <a:buNone/>
            </a:pPr>
            <a:r>
              <a:rPr lang="en-US" b="0" dirty="0">
                <a:solidFill>
                  <a:schemeClr val="accent1"/>
                </a:solidFill>
                <a:latin typeface="Calibri" panose="020F0502020204030204" pitchFamily="34" charset="0"/>
              </a:rPr>
              <a:t>43.7%</a:t>
            </a:r>
          </a:p>
          <a:p>
            <a:pPr algn="ctr">
              <a:lnSpc>
                <a:spcPct val="100000"/>
              </a:lnSpc>
              <a:spcBef>
                <a:spcPts val="0"/>
              </a:spcBef>
              <a:spcAft>
                <a:spcPct val="0"/>
              </a:spcAft>
              <a:buClrTx/>
              <a:buFontTx/>
              <a:buNone/>
            </a:pPr>
            <a:r>
              <a:rPr lang="en-US" b="0" dirty="0">
                <a:solidFill>
                  <a:schemeClr val="accent3"/>
                </a:solidFill>
                <a:latin typeface="Calibri" panose="020F0502020204030204" pitchFamily="34" charset="0"/>
              </a:rPr>
              <a:t>40.0%</a:t>
            </a:r>
          </a:p>
        </p:txBody>
      </p:sp>
      <p:grpSp>
        <p:nvGrpSpPr>
          <p:cNvPr id="31779" name="Group 31778">
            <a:extLst>
              <a:ext uri="{FF2B5EF4-FFF2-40B4-BE49-F238E27FC236}">
                <a16:creationId xmlns:a16="http://schemas.microsoft.com/office/drawing/2014/main" id="{231C4A61-4814-FC33-D0CC-8DF6D63D3B1A}"/>
              </a:ext>
            </a:extLst>
          </p:cNvPr>
          <p:cNvGrpSpPr/>
          <p:nvPr/>
        </p:nvGrpSpPr>
        <p:grpSpPr>
          <a:xfrm>
            <a:off x="6333652" y="1448217"/>
            <a:ext cx="4305935" cy="927228"/>
            <a:chOff x="6806263" y="1121725"/>
            <a:chExt cx="4305935" cy="927228"/>
          </a:xfrm>
        </p:grpSpPr>
        <p:sp>
          <p:nvSpPr>
            <p:cNvPr id="16" name="TextBox 15">
              <a:extLst>
                <a:ext uri="{FF2B5EF4-FFF2-40B4-BE49-F238E27FC236}">
                  <a16:creationId xmlns:a16="http://schemas.microsoft.com/office/drawing/2014/main" id="{9BC9D767-A603-FF69-B850-A9A673C25FC5}"/>
                </a:ext>
              </a:extLst>
            </p:cNvPr>
            <p:cNvSpPr txBox="1"/>
            <p:nvPr/>
          </p:nvSpPr>
          <p:spPr bwMode="auto">
            <a:xfrm>
              <a:off x="8237699" y="1121725"/>
              <a:ext cx="102771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Events, n</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252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282</a:t>
              </a:r>
            </a:p>
          </p:txBody>
        </p:sp>
        <p:sp>
          <p:nvSpPr>
            <p:cNvPr id="17" name="TextBox 16">
              <a:extLst>
                <a:ext uri="{FF2B5EF4-FFF2-40B4-BE49-F238E27FC236}">
                  <a16:creationId xmlns:a16="http://schemas.microsoft.com/office/drawing/2014/main" id="{EA528F63-0DBF-966E-0AED-5366F92E4F65}"/>
                </a:ext>
              </a:extLst>
            </p:cNvPr>
            <p:cNvSpPr txBox="1"/>
            <p:nvPr/>
          </p:nvSpPr>
          <p:spPr bwMode="auto">
            <a:xfrm>
              <a:off x="6991426" y="1397523"/>
              <a:ext cx="14825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Len + </a:t>
              </a:r>
              <a:r>
                <a:rPr lang="en-US" b="0" dirty="0" err="1">
                  <a:solidFill>
                    <a:schemeClr val="bg1"/>
                  </a:solidFill>
                  <a:latin typeface="Calibri" panose="020F0502020204030204" pitchFamily="34" charset="0"/>
                </a:rPr>
                <a:t>pembro</a:t>
              </a:r>
              <a:endParaRPr lang="en-US" b="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Len + placebo</a:t>
              </a:r>
            </a:p>
          </p:txBody>
        </p:sp>
        <p:sp>
          <p:nvSpPr>
            <p:cNvPr id="22" name="TextBox 21">
              <a:extLst>
                <a:ext uri="{FF2B5EF4-FFF2-40B4-BE49-F238E27FC236}">
                  <a16:creationId xmlns:a16="http://schemas.microsoft.com/office/drawing/2014/main" id="{AF220E9B-25A5-392A-98AF-8AC32B947D24}"/>
                </a:ext>
              </a:extLst>
            </p:cNvPr>
            <p:cNvSpPr txBox="1"/>
            <p:nvPr/>
          </p:nvSpPr>
          <p:spPr bwMode="auto">
            <a:xfrm>
              <a:off x="9085681" y="1125623"/>
              <a:ext cx="202651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HR (95% CI)</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0.840 (0.708-0.997)</a:t>
              </a:r>
            </a:p>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.0227</a:t>
              </a:r>
              <a:r>
                <a:rPr lang="en-US" b="0" baseline="30000" dirty="0">
                  <a:solidFill>
                    <a:schemeClr val="bg1"/>
                  </a:solidFill>
                  <a:latin typeface="Calibri" panose="020F0502020204030204" pitchFamily="34" charset="0"/>
                </a:rPr>
                <a:t>a</a:t>
              </a:r>
            </a:p>
          </p:txBody>
        </p:sp>
        <p:cxnSp>
          <p:nvCxnSpPr>
            <p:cNvPr id="47" name="Straight Connector 46">
              <a:extLst>
                <a:ext uri="{FF2B5EF4-FFF2-40B4-BE49-F238E27FC236}">
                  <a16:creationId xmlns:a16="http://schemas.microsoft.com/office/drawing/2014/main" id="{DACB4686-A592-1ABA-66E8-3FCBBF9A497F}"/>
                </a:ext>
              </a:extLst>
            </p:cNvPr>
            <p:cNvCxnSpPr/>
            <p:nvPr/>
          </p:nvCxnSpPr>
          <p:spPr bwMode="auto">
            <a:xfrm>
              <a:off x="6806263" y="1583390"/>
              <a:ext cx="215594"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CD217F5-F3BC-E0BA-CA46-81519B954EAA}"/>
                </a:ext>
              </a:extLst>
            </p:cNvPr>
            <p:cNvCxnSpPr/>
            <p:nvPr/>
          </p:nvCxnSpPr>
          <p:spPr bwMode="auto">
            <a:xfrm>
              <a:off x="6817511" y="1857710"/>
              <a:ext cx="215594" cy="0"/>
            </a:xfrm>
            <a:prstGeom prst="line">
              <a:avLst/>
            </a:prstGeom>
            <a:noFill/>
            <a:ln w="28575" cap="flat" cmpd="sng" algn="ctr">
              <a:solidFill>
                <a:schemeClr val="accent3"/>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5739B5C3-479C-DA98-F23D-00D1D24596FE}"/>
                </a:ext>
              </a:extLst>
            </p:cNvPr>
            <p:cNvCxnSpPr/>
            <p:nvPr/>
          </p:nvCxnSpPr>
          <p:spPr bwMode="auto">
            <a:xfrm>
              <a:off x="7047980" y="1435466"/>
              <a:ext cx="3967776" cy="0"/>
            </a:xfrm>
            <a:prstGeom prst="line">
              <a:avLst/>
            </a:prstGeom>
            <a:noFill/>
            <a:ln w="28575" cap="flat" cmpd="sng" algn="ctr">
              <a:solidFill>
                <a:schemeClr val="bg1"/>
              </a:solidFill>
              <a:prstDash val="solid"/>
              <a:round/>
              <a:headEnd type="none" w="med" len="med"/>
              <a:tailEnd type="none" w="med" len="med"/>
            </a:ln>
            <a:effectLst/>
          </p:spPr>
        </p:cxnSp>
      </p:grpSp>
      <p:sp>
        <p:nvSpPr>
          <p:cNvPr id="31780" name="TextBox 31779">
            <a:extLst>
              <a:ext uri="{FF2B5EF4-FFF2-40B4-BE49-F238E27FC236}">
                <a16:creationId xmlns:a16="http://schemas.microsoft.com/office/drawing/2014/main" id="{5F81B422-D8E0-2024-2E88-0ADBB5A1404E}"/>
              </a:ext>
            </a:extLst>
          </p:cNvPr>
          <p:cNvSpPr txBox="1"/>
          <p:nvPr/>
        </p:nvSpPr>
        <p:spPr bwMode="auto">
          <a:xfrm>
            <a:off x="8718071" y="2434240"/>
            <a:ext cx="2228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Superiority threshold,</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one-sided </a:t>
            </a:r>
            <a:r>
              <a:rPr lang="el-GR" b="0" dirty="0">
                <a:solidFill>
                  <a:schemeClr val="bg1"/>
                </a:solidFill>
                <a:latin typeface="Calibri" panose="020F0502020204030204" pitchFamily="34" charset="0"/>
              </a:rPr>
              <a:t>α</a:t>
            </a:r>
            <a:r>
              <a:rPr lang="en-US" b="0" dirty="0">
                <a:solidFill>
                  <a:schemeClr val="bg1"/>
                </a:solidFill>
                <a:latin typeface="Calibri" panose="020F0502020204030204" pitchFamily="34" charset="0"/>
              </a:rPr>
              <a:t> = .0185</a:t>
            </a:r>
            <a:endParaRPr lang="en-US" b="0" baseline="30000" dirty="0">
              <a:solidFill>
                <a:schemeClr val="bg1"/>
              </a:solidFill>
              <a:latin typeface="Calibri" panose="020F0502020204030204" pitchFamily="34" charset="0"/>
            </a:endParaRPr>
          </a:p>
        </p:txBody>
      </p:sp>
      <p:cxnSp>
        <p:nvCxnSpPr>
          <p:cNvPr id="31789" name="Straight Connector 31788">
            <a:extLst>
              <a:ext uri="{FF2B5EF4-FFF2-40B4-BE49-F238E27FC236}">
                <a16:creationId xmlns:a16="http://schemas.microsoft.com/office/drawing/2014/main" id="{F1E58B04-70F3-36BE-D377-57CC59166698}"/>
              </a:ext>
            </a:extLst>
          </p:cNvPr>
          <p:cNvCxnSpPr/>
          <p:nvPr/>
        </p:nvCxnSpPr>
        <p:spPr bwMode="auto">
          <a:xfrm>
            <a:off x="2221499" y="3599790"/>
            <a:ext cx="6571306" cy="0"/>
          </a:xfrm>
          <a:prstGeom prst="line">
            <a:avLst/>
          </a:prstGeom>
          <a:noFill/>
          <a:ln w="28575" cap="flat" cmpd="sng" algn="ctr">
            <a:solidFill>
              <a:schemeClr val="tx2"/>
            </a:solidFill>
            <a:prstDash val="sysDash"/>
            <a:round/>
            <a:headEnd type="none" w="med" len="med"/>
            <a:tailEnd type="none" w="med" len="med"/>
          </a:ln>
          <a:effectLst/>
        </p:spPr>
      </p:cxnSp>
      <p:cxnSp>
        <p:nvCxnSpPr>
          <p:cNvPr id="31790" name="Straight Connector 31789">
            <a:extLst>
              <a:ext uri="{FF2B5EF4-FFF2-40B4-BE49-F238E27FC236}">
                <a16:creationId xmlns:a16="http://schemas.microsoft.com/office/drawing/2014/main" id="{60265506-0160-1031-7839-5405E01613BC}"/>
              </a:ext>
            </a:extLst>
          </p:cNvPr>
          <p:cNvCxnSpPr>
            <a:cxnSpLocks/>
          </p:cNvCxnSpPr>
          <p:nvPr/>
        </p:nvCxnSpPr>
        <p:spPr bwMode="auto">
          <a:xfrm>
            <a:off x="6132173" y="3390059"/>
            <a:ext cx="0" cy="1849898"/>
          </a:xfrm>
          <a:prstGeom prst="line">
            <a:avLst/>
          </a:prstGeom>
          <a:noFill/>
          <a:ln w="28575" cap="flat" cmpd="sng" algn="ctr">
            <a:solidFill>
              <a:schemeClr val="tx2"/>
            </a:solidFill>
            <a:prstDash val="sysDash"/>
            <a:round/>
            <a:headEnd type="none" w="med" len="med"/>
            <a:tailEnd type="none" w="med" len="med"/>
          </a:ln>
          <a:effectLst/>
        </p:spPr>
      </p:cxnSp>
      <p:grpSp>
        <p:nvGrpSpPr>
          <p:cNvPr id="31852" name="Group 31851">
            <a:extLst>
              <a:ext uri="{FF2B5EF4-FFF2-40B4-BE49-F238E27FC236}">
                <a16:creationId xmlns:a16="http://schemas.microsoft.com/office/drawing/2014/main" id="{20A7A712-BAEF-6F84-5E3A-81B12E191176}"/>
              </a:ext>
            </a:extLst>
          </p:cNvPr>
          <p:cNvGrpSpPr/>
          <p:nvPr/>
        </p:nvGrpSpPr>
        <p:grpSpPr>
          <a:xfrm>
            <a:off x="4245509" y="2825891"/>
            <a:ext cx="4421086" cy="1895284"/>
            <a:chOff x="4718120" y="2499399"/>
            <a:chExt cx="4421086" cy="1895284"/>
          </a:xfrm>
        </p:grpSpPr>
        <p:cxnSp>
          <p:nvCxnSpPr>
            <p:cNvPr id="31795" name="Straight Connector 31794">
              <a:extLst>
                <a:ext uri="{FF2B5EF4-FFF2-40B4-BE49-F238E27FC236}">
                  <a16:creationId xmlns:a16="http://schemas.microsoft.com/office/drawing/2014/main" id="{1586EAC5-882F-8CDE-F194-C4206B2355A1}"/>
                </a:ext>
              </a:extLst>
            </p:cNvPr>
            <p:cNvCxnSpPr>
              <a:cxnSpLocks/>
            </p:cNvCxnSpPr>
            <p:nvPr/>
          </p:nvCxnSpPr>
          <p:spPr bwMode="auto">
            <a:xfrm>
              <a:off x="6970261" y="345440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277570F3-ABC8-E021-4FD2-B10675402516}"/>
                </a:ext>
              </a:extLst>
            </p:cNvPr>
            <p:cNvCxnSpPr>
              <a:cxnSpLocks/>
            </p:cNvCxnSpPr>
            <p:nvPr/>
          </p:nvCxnSpPr>
          <p:spPr bwMode="auto">
            <a:xfrm>
              <a:off x="7047980" y="345006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9A668C81-A8B9-D89B-3856-BDC80FAE0EC6}"/>
                </a:ext>
              </a:extLst>
            </p:cNvPr>
            <p:cNvCxnSpPr>
              <a:cxnSpLocks/>
            </p:cNvCxnSpPr>
            <p:nvPr/>
          </p:nvCxnSpPr>
          <p:spPr bwMode="auto">
            <a:xfrm>
              <a:off x="7069145" y="3473066"/>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1F597E7F-6740-4F91-5157-2B1485C6DD95}"/>
                </a:ext>
              </a:extLst>
            </p:cNvPr>
            <p:cNvCxnSpPr>
              <a:cxnSpLocks/>
            </p:cNvCxnSpPr>
            <p:nvPr/>
          </p:nvCxnSpPr>
          <p:spPr bwMode="auto">
            <a:xfrm>
              <a:off x="7213386" y="349434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1AD70CC4-3799-32A7-4DD6-B5ADAEFACCF8}"/>
                </a:ext>
              </a:extLst>
            </p:cNvPr>
            <p:cNvCxnSpPr>
              <a:cxnSpLocks/>
            </p:cNvCxnSpPr>
            <p:nvPr/>
          </p:nvCxnSpPr>
          <p:spPr bwMode="auto">
            <a:xfrm>
              <a:off x="7098757" y="3488063"/>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6BC66037-4CBE-B25D-0426-5412B0E44BEE}"/>
                </a:ext>
              </a:extLst>
            </p:cNvPr>
            <p:cNvCxnSpPr>
              <a:cxnSpLocks/>
            </p:cNvCxnSpPr>
            <p:nvPr/>
          </p:nvCxnSpPr>
          <p:spPr bwMode="auto">
            <a:xfrm>
              <a:off x="7135088" y="3487527"/>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E33A6F05-EC04-8C49-8778-212184D7A9B2}"/>
                </a:ext>
              </a:extLst>
            </p:cNvPr>
            <p:cNvCxnSpPr>
              <a:cxnSpLocks/>
            </p:cNvCxnSpPr>
            <p:nvPr/>
          </p:nvCxnSpPr>
          <p:spPr bwMode="auto">
            <a:xfrm>
              <a:off x="7173252" y="3492227"/>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59C75AF0-07CC-2D0B-1D91-14A0B9A0C559}"/>
                </a:ext>
              </a:extLst>
            </p:cNvPr>
            <p:cNvCxnSpPr>
              <a:cxnSpLocks/>
            </p:cNvCxnSpPr>
            <p:nvPr/>
          </p:nvCxnSpPr>
          <p:spPr bwMode="auto">
            <a:xfrm>
              <a:off x="7202222" y="3494341"/>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F943798B-103A-6133-CF64-1533C0CBD12C}"/>
                </a:ext>
              </a:extLst>
            </p:cNvPr>
            <p:cNvCxnSpPr>
              <a:cxnSpLocks/>
            </p:cNvCxnSpPr>
            <p:nvPr/>
          </p:nvCxnSpPr>
          <p:spPr bwMode="auto">
            <a:xfrm>
              <a:off x="7257472" y="349897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E2BF5FB3-A77D-05D6-E354-94DAABD2E579}"/>
                </a:ext>
              </a:extLst>
            </p:cNvPr>
            <p:cNvCxnSpPr>
              <a:cxnSpLocks/>
            </p:cNvCxnSpPr>
            <p:nvPr/>
          </p:nvCxnSpPr>
          <p:spPr bwMode="auto">
            <a:xfrm>
              <a:off x="7304828" y="3500481"/>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6930DEA6-94FE-8426-AE0A-D5835822412C}"/>
                </a:ext>
              </a:extLst>
            </p:cNvPr>
            <p:cNvCxnSpPr>
              <a:cxnSpLocks/>
            </p:cNvCxnSpPr>
            <p:nvPr/>
          </p:nvCxnSpPr>
          <p:spPr bwMode="auto">
            <a:xfrm>
              <a:off x="7340237" y="351041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781B33DA-6BBB-ABB2-E35B-DBB349B36D1E}"/>
                </a:ext>
              </a:extLst>
            </p:cNvPr>
            <p:cNvCxnSpPr>
              <a:cxnSpLocks/>
            </p:cNvCxnSpPr>
            <p:nvPr/>
          </p:nvCxnSpPr>
          <p:spPr bwMode="auto">
            <a:xfrm>
              <a:off x="7510040" y="352552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37BB0324-4CE7-6F26-4A3E-C34BA2B22DF6}"/>
                </a:ext>
              </a:extLst>
            </p:cNvPr>
            <p:cNvCxnSpPr>
              <a:cxnSpLocks/>
            </p:cNvCxnSpPr>
            <p:nvPr/>
          </p:nvCxnSpPr>
          <p:spPr bwMode="auto">
            <a:xfrm>
              <a:off x="7638296" y="357637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EFF9B242-D885-CBCE-2618-9E838D991400}"/>
                </a:ext>
              </a:extLst>
            </p:cNvPr>
            <p:cNvCxnSpPr>
              <a:cxnSpLocks/>
            </p:cNvCxnSpPr>
            <p:nvPr/>
          </p:nvCxnSpPr>
          <p:spPr bwMode="auto">
            <a:xfrm>
              <a:off x="7657913" y="3591666"/>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91F426ED-EAB7-19B4-AF7A-20451D50F847}"/>
                </a:ext>
              </a:extLst>
            </p:cNvPr>
            <p:cNvCxnSpPr>
              <a:cxnSpLocks/>
            </p:cNvCxnSpPr>
            <p:nvPr/>
          </p:nvCxnSpPr>
          <p:spPr bwMode="auto">
            <a:xfrm>
              <a:off x="7697957" y="360072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7D62580C-5EF3-4346-9320-41DA9590DE78}"/>
                </a:ext>
              </a:extLst>
            </p:cNvPr>
            <p:cNvCxnSpPr>
              <a:cxnSpLocks/>
            </p:cNvCxnSpPr>
            <p:nvPr/>
          </p:nvCxnSpPr>
          <p:spPr bwMode="auto">
            <a:xfrm>
              <a:off x="7752525" y="3629664"/>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DBEEF698-E439-D7F4-B433-FCC0071C03BE}"/>
                </a:ext>
              </a:extLst>
            </p:cNvPr>
            <p:cNvCxnSpPr>
              <a:cxnSpLocks/>
            </p:cNvCxnSpPr>
            <p:nvPr/>
          </p:nvCxnSpPr>
          <p:spPr bwMode="auto">
            <a:xfrm>
              <a:off x="7385506" y="3512651"/>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B53376EF-C5E8-522B-36F1-2DD8FB163026}"/>
                </a:ext>
              </a:extLst>
            </p:cNvPr>
            <p:cNvCxnSpPr>
              <a:cxnSpLocks/>
            </p:cNvCxnSpPr>
            <p:nvPr/>
          </p:nvCxnSpPr>
          <p:spPr bwMode="auto">
            <a:xfrm>
              <a:off x="7461916" y="3513615"/>
              <a:ext cx="0" cy="75997"/>
            </a:xfrm>
            <a:prstGeom prst="line">
              <a:avLst/>
            </a:prstGeom>
            <a:noFill/>
            <a:ln w="57150"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8D3DF1DD-AF1D-5A50-D4CA-664AED851040}"/>
                </a:ext>
              </a:extLst>
            </p:cNvPr>
            <p:cNvCxnSpPr>
              <a:cxnSpLocks/>
            </p:cNvCxnSpPr>
            <p:nvPr/>
          </p:nvCxnSpPr>
          <p:spPr bwMode="auto">
            <a:xfrm>
              <a:off x="7549348" y="3538374"/>
              <a:ext cx="0" cy="75997"/>
            </a:xfrm>
            <a:prstGeom prst="line">
              <a:avLst/>
            </a:prstGeom>
            <a:noFill/>
            <a:ln w="57150"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F11823DF-784C-894D-CCC0-7EA263F8826D}"/>
                </a:ext>
              </a:extLst>
            </p:cNvPr>
            <p:cNvCxnSpPr>
              <a:cxnSpLocks/>
            </p:cNvCxnSpPr>
            <p:nvPr/>
          </p:nvCxnSpPr>
          <p:spPr bwMode="auto">
            <a:xfrm>
              <a:off x="7856640" y="365840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289C9918-1AD4-798C-6046-ECF6A3A3AF23}"/>
                </a:ext>
              </a:extLst>
            </p:cNvPr>
            <p:cNvCxnSpPr>
              <a:cxnSpLocks/>
            </p:cNvCxnSpPr>
            <p:nvPr/>
          </p:nvCxnSpPr>
          <p:spPr bwMode="auto">
            <a:xfrm>
              <a:off x="7885876" y="365708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ACD4CD7C-8902-7E03-8F5D-5C6146A01952}"/>
                </a:ext>
              </a:extLst>
            </p:cNvPr>
            <p:cNvCxnSpPr>
              <a:cxnSpLocks/>
            </p:cNvCxnSpPr>
            <p:nvPr/>
          </p:nvCxnSpPr>
          <p:spPr bwMode="auto">
            <a:xfrm>
              <a:off x="7910278" y="365708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2E626F00-2EED-CF9E-21D1-6253983545C3}"/>
                </a:ext>
              </a:extLst>
            </p:cNvPr>
            <p:cNvCxnSpPr>
              <a:cxnSpLocks/>
            </p:cNvCxnSpPr>
            <p:nvPr/>
          </p:nvCxnSpPr>
          <p:spPr bwMode="auto">
            <a:xfrm>
              <a:off x="7957736" y="3673699"/>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2EB3EC8E-09D7-79C0-C107-0B0B0ED66125}"/>
                </a:ext>
              </a:extLst>
            </p:cNvPr>
            <p:cNvCxnSpPr>
              <a:cxnSpLocks/>
            </p:cNvCxnSpPr>
            <p:nvPr/>
          </p:nvCxnSpPr>
          <p:spPr bwMode="auto">
            <a:xfrm>
              <a:off x="7989424" y="372234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F2540145-D1B2-6358-8265-395B73CD7256}"/>
                </a:ext>
              </a:extLst>
            </p:cNvPr>
            <p:cNvCxnSpPr>
              <a:cxnSpLocks/>
            </p:cNvCxnSpPr>
            <p:nvPr/>
          </p:nvCxnSpPr>
          <p:spPr bwMode="auto">
            <a:xfrm>
              <a:off x="8016324" y="372212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1F6D41CF-E6ED-FAF3-2C49-854999D1A904}"/>
                </a:ext>
              </a:extLst>
            </p:cNvPr>
            <p:cNvCxnSpPr>
              <a:cxnSpLocks/>
            </p:cNvCxnSpPr>
            <p:nvPr/>
          </p:nvCxnSpPr>
          <p:spPr bwMode="auto">
            <a:xfrm>
              <a:off x="8070585" y="372480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C11B3F87-9EC6-4F75-F0A1-8F8D2021DD3A}"/>
                </a:ext>
              </a:extLst>
            </p:cNvPr>
            <p:cNvCxnSpPr>
              <a:cxnSpLocks/>
            </p:cNvCxnSpPr>
            <p:nvPr/>
          </p:nvCxnSpPr>
          <p:spPr bwMode="auto">
            <a:xfrm>
              <a:off x="7770822" y="3652369"/>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A6F96D84-77CB-3B09-DF6F-143B1CED64EB}"/>
                </a:ext>
              </a:extLst>
            </p:cNvPr>
            <p:cNvCxnSpPr>
              <a:cxnSpLocks/>
            </p:cNvCxnSpPr>
            <p:nvPr/>
          </p:nvCxnSpPr>
          <p:spPr bwMode="auto">
            <a:xfrm>
              <a:off x="7817598" y="3653449"/>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AC699EAE-0D12-0305-5E11-519EFA9C8666}"/>
                </a:ext>
              </a:extLst>
            </p:cNvPr>
            <p:cNvCxnSpPr>
              <a:cxnSpLocks/>
            </p:cNvCxnSpPr>
            <p:nvPr/>
          </p:nvCxnSpPr>
          <p:spPr bwMode="auto">
            <a:xfrm>
              <a:off x="8150557" y="373793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F7CAB66-9101-829C-DC08-12654EBBE86B}"/>
                </a:ext>
              </a:extLst>
            </p:cNvPr>
            <p:cNvCxnSpPr>
              <a:cxnSpLocks/>
            </p:cNvCxnSpPr>
            <p:nvPr/>
          </p:nvCxnSpPr>
          <p:spPr bwMode="auto">
            <a:xfrm>
              <a:off x="8197333" y="3737624"/>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2F64E3F8-D8CA-124C-3963-20412ADF2885}"/>
                </a:ext>
              </a:extLst>
            </p:cNvPr>
            <p:cNvCxnSpPr>
              <a:cxnSpLocks/>
            </p:cNvCxnSpPr>
            <p:nvPr/>
          </p:nvCxnSpPr>
          <p:spPr bwMode="auto">
            <a:xfrm>
              <a:off x="8221445" y="373984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379A76AF-9079-88E7-B8F4-DF411631FB18}"/>
                </a:ext>
              </a:extLst>
            </p:cNvPr>
            <p:cNvCxnSpPr>
              <a:cxnSpLocks/>
            </p:cNvCxnSpPr>
            <p:nvPr/>
          </p:nvCxnSpPr>
          <p:spPr bwMode="auto">
            <a:xfrm>
              <a:off x="8347624" y="3743234"/>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94A12A37-510F-F775-F4C1-852AE84D0DCE}"/>
                </a:ext>
              </a:extLst>
            </p:cNvPr>
            <p:cNvCxnSpPr>
              <a:cxnSpLocks/>
            </p:cNvCxnSpPr>
            <p:nvPr/>
          </p:nvCxnSpPr>
          <p:spPr bwMode="auto">
            <a:xfrm>
              <a:off x="8373223" y="374064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DBA31294-5840-EB5E-C49D-9C97F725F67C}"/>
                </a:ext>
              </a:extLst>
            </p:cNvPr>
            <p:cNvCxnSpPr>
              <a:cxnSpLocks/>
            </p:cNvCxnSpPr>
            <p:nvPr/>
          </p:nvCxnSpPr>
          <p:spPr bwMode="auto">
            <a:xfrm>
              <a:off x="8407243" y="374167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B70E648F-58B0-D95F-7807-ED3411952556}"/>
                </a:ext>
              </a:extLst>
            </p:cNvPr>
            <p:cNvCxnSpPr>
              <a:cxnSpLocks/>
            </p:cNvCxnSpPr>
            <p:nvPr/>
          </p:nvCxnSpPr>
          <p:spPr bwMode="auto">
            <a:xfrm>
              <a:off x="8102724" y="3737933"/>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D09B1154-FEF2-5E4F-7CDD-65F1D6A77880}"/>
                </a:ext>
              </a:extLst>
            </p:cNvPr>
            <p:cNvCxnSpPr>
              <a:cxnSpLocks/>
            </p:cNvCxnSpPr>
            <p:nvPr/>
          </p:nvCxnSpPr>
          <p:spPr bwMode="auto">
            <a:xfrm>
              <a:off x="8266379" y="3737624"/>
              <a:ext cx="0" cy="75997"/>
            </a:xfrm>
            <a:prstGeom prst="line">
              <a:avLst/>
            </a:prstGeom>
            <a:noFill/>
            <a:ln w="57150"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EE586310-A4FB-FC9E-F4D8-B9B16D529AB8}"/>
                </a:ext>
              </a:extLst>
            </p:cNvPr>
            <p:cNvCxnSpPr>
              <a:cxnSpLocks/>
            </p:cNvCxnSpPr>
            <p:nvPr/>
          </p:nvCxnSpPr>
          <p:spPr bwMode="auto">
            <a:xfrm>
              <a:off x="8436129" y="374064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4088D27F-0502-187E-E750-7DDB7D52953B}"/>
                </a:ext>
              </a:extLst>
            </p:cNvPr>
            <p:cNvCxnSpPr>
              <a:cxnSpLocks/>
            </p:cNvCxnSpPr>
            <p:nvPr/>
          </p:nvCxnSpPr>
          <p:spPr bwMode="auto">
            <a:xfrm>
              <a:off x="8465208" y="374366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070FBFD3-0A74-FAB7-EC7F-8013B2FFE668}"/>
                </a:ext>
              </a:extLst>
            </p:cNvPr>
            <p:cNvCxnSpPr>
              <a:cxnSpLocks/>
            </p:cNvCxnSpPr>
            <p:nvPr/>
          </p:nvCxnSpPr>
          <p:spPr bwMode="auto">
            <a:xfrm>
              <a:off x="8493250" y="374366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AB753807-C841-A1AF-D366-C1260E2D08E5}"/>
                </a:ext>
              </a:extLst>
            </p:cNvPr>
            <p:cNvCxnSpPr>
              <a:cxnSpLocks/>
            </p:cNvCxnSpPr>
            <p:nvPr/>
          </p:nvCxnSpPr>
          <p:spPr bwMode="auto">
            <a:xfrm>
              <a:off x="8642978" y="374580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1D6661AC-2704-1A64-EC97-26059A58B70E}"/>
                </a:ext>
              </a:extLst>
            </p:cNvPr>
            <p:cNvCxnSpPr>
              <a:cxnSpLocks/>
            </p:cNvCxnSpPr>
            <p:nvPr/>
          </p:nvCxnSpPr>
          <p:spPr bwMode="auto">
            <a:xfrm>
              <a:off x="8673612" y="3746526"/>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102C6C21-1CB6-251D-D98D-DC2A535A880B}"/>
                </a:ext>
              </a:extLst>
            </p:cNvPr>
            <p:cNvCxnSpPr>
              <a:cxnSpLocks/>
            </p:cNvCxnSpPr>
            <p:nvPr/>
          </p:nvCxnSpPr>
          <p:spPr bwMode="auto">
            <a:xfrm>
              <a:off x="8723988" y="3783803"/>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40AB9762-065F-DE0C-0D08-ED452A9116F7}"/>
                </a:ext>
              </a:extLst>
            </p:cNvPr>
            <p:cNvCxnSpPr>
              <a:cxnSpLocks/>
            </p:cNvCxnSpPr>
            <p:nvPr/>
          </p:nvCxnSpPr>
          <p:spPr bwMode="auto">
            <a:xfrm>
              <a:off x="8772364" y="3783802"/>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7B3B93E8-B52B-6340-8701-D5EE959E902C}"/>
                </a:ext>
              </a:extLst>
            </p:cNvPr>
            <p:cNvCxnSpPr>
              <a:cxnSpLocks/>
            </p:cNvCxnSpPr>
            <p:nvPr/>
          </p:nvCxnSpPr>
          <p:spPr bwMode="auto">
            <a:xfrm>
              <a:off x="8535783" y="3745805"/>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828C45D3-7738-0539-A2D2-25A3FB2C760A}"/>
                </a:ext>
              </a:extLst>
            </p:cNvPr>
            <p:cNvCxnSpPr>
              <a:cxnSpLocks/>
            </p:cNvCxnSpPr>
            <p:nvPr/>
          </p:nvCxnSpPr>
          <p:spPr bwMode="auto">
            <a:xfrm>
              <a:off x="8582557" y="3745805"/>
              <a:ext cx="0" cy="75997"/>
            </a:xfrm>
            <a:prstGeom prst="line">
              <a:avLst/>
            </a:prstGeom>
            <a:noFill/>
            <a:ln w="38100"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743D9857-529E-CF95-843B-F6EE17D3AF37}"/>
                </a:ext>
              </a:extLst>
            </p:cNvPr>
            <p:cNvCxnSpPr>
              <a:cxnSpLocks/>
            </p:cNvCxnSpPr>
            <p:nvPr/>
          </p:nvCxnSpPr>
          <p:spPr bwMode="auto">
            <a:xfrm>
              <a:off x="8828193" y="3783991"/>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F0AD2D5E-BE1B-CEC3-1BD5-AA163C887FFD}"/>
                </a:ext>
              </a:extLst>
            </p:cNvPr>
            <p:cNvCxnSpPr>
              <a:cxnSpLocks/>
            </p:cNvCxnSpPr>
            <p:nvPr/>
          </p:nvCxnSpPr>
          <p:spPr bwMode="auto">
            <a:xfrm>
              <a:off x="8855894" y="3783803"/>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96996751-CEF9-B5D5-34B9-B5C86575CC03}"/>
                </a:ext>
              </a:extLst>
            </p:cNvPr>
            <p:cNvCxnSpPr>
              <a:cxnSpLocks/>
            </p:cNvCxnSpPr>
            <p:nvPr/>
          </p:nvCxnSpPr>
          <p:spPr bwMode="auto">
            <a:xfrm>
              <a:off x="8939853" y="378682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11006F27-D518-868D-C6C6-0A8D1A14154F}"/>
                </a:ext>
              </a:extLst>
            </p:cNvPr>
            <p:cNvCxnSpPr>
              <a:cxnSpLocks/>
            </p:cNvCxnSpPr>
            <p:nvPr/>
          </p:nvCxnSpPr>
          <p:spPr bwMode="auto">
            <a:xfrm>
              <a:off x="8965505" y="378682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164FE56B-0DCA-A1A8-B1A8-8E5865C2922D}"/>
                </a:ext>
              </a:extLst>
            </p:cNvPr>
            <p:cNvCxnSpPr>
              <a:cxnSpLocks/>
            </p:cNvCxnSpPr>
            <p:nvPr/>
          </p:nvCxnSpPr>
          <p:spPr bwMode="auto">
            <a:xfrm>
              <a:off x="9004912" y="3786045"/>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E5167406-2FF8-EE77-8840-845A849D907D}"/>
                </a:ext>
              </a:extLst>
            </p:cNvPr>
            <p:cNvCxnSpPr>
              <a:cxnSpLocks/>
            </p:cNvCxnSpPr>
            <p:nvPr/>
          </p:nvCxnSpPr>
          <p:spPr bwMode="auto">
            <a:xfrm>
              <a:off x="9080455" y="3786820"/>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AC299B55-103A-1AD5-A25E-9DFE7AE1A99D}"/>
                </a:ext>
              </a:extLst>
            </p:cNvPr>
            <p:cNvCxnSpPr>
              <a:cxnSpLocks/>
            </p:cNvCxnSpPr>
            <p:nvPr/>
          </p:nvCxnSpPr>
          <p:spPr bwMode="auto">
            <a:xfrm>
              <a:off x="9113442" y="3787283"/>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B9BE91C3-44E4-065C-ED60-456907745F07}"/>
                </a:ext>
              </a:extLst>
            </p:cNvPr>
            <p:cNvCxnSpPr>
              <a:cxnSpLocks/>
            </p:cNvCxnSpPr>
            <p:nvPr/>
          </p:nvCxnSpPr>
          <p:spPr bwMode="auto">
            <a:xfrm>
              <a:off x="9139206" y="4318686"/>
              <a:ext cx="0" cy="75997"/>
            </a:xfrm>
            <a:prstGeom prst="line">
              <a:avLst/>
            </a:prstGeom>
            <a:noFill/>
            <a:ln w="19050"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69381211-C67C-2BBF-B6DF-91745E5EE90D}"/>
                </a:ext>
              </a:extLst>
            </p:cNvPr>
            <p:cNvCxnSpPr>
              <a:cxnSpLocks/>
            </p:cNvCxnSpPr>
            <p:nvPr/>
          </p:nvCxnSpPr>
          <p:spPr bwMode="auto">
            <a:xfrm>
              <a:off x="4718120" y="2499399"/>
              <a:ext cx="0" cy="7599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1CDE5ED9-A659-EA7C-398F-537F33013994}"/>
              </a:ext>
            </a:extLst>
          </p:cNvPr>
          <p:cNvGrpSpPr/>
          <p:nvPr/>
        </p:nvGrpSpPr>
        <p:grpSpPr>
          <a:xfrm>
            <a:off x="2241520" y="1871196"/>
            <a:ext cx="6521582" cy="2669750"/>
            <a:chOff x="2714131" y="1544704"/>
            <a:chExt cx="6521582" cy="2669750"/>
          </a:xfrm>
        </p:grpSpPr>
        <p:cxnSp>
          <p:nvCxnSpPr>
            <p:cNvPr id="31854" name="Straight Connector 31853">
              <a:extLst>
                <a:ext uri="{FF2B5EF4-FFF2-40B4-BE49-F238E27FC236}">
                  <a16:creationId xmlns:a16="http://schemas.microsoft.com/office/drawing/2014/main" id="{7150B613-EF56-AB46-775A-68F331B1FCD2}"/>
                </a:ext>
              </a:extLst>
            </p:cNvPr>
            <p:cNvCxnSpPr>
              <a:cxnSpLocks/>
            </p:cNvCxnSpPr>
            <p:nvPr/>
          </p:nvCxnSpPr>
          <p:spPr bwMode="auto">
            <a:xfrm>
              <a:off x="6914060" y="362966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93D714B4-E0E4-CD73-7EE1-104B95806C38}"/>
                </a:ext>
              </a:extLst>
            </p:cNvPr>
            <p:cNvCxnSpPr>
              <a:cxnSpLocks/>
            </p:cNvCxnSpPr>
            <p:nvPr/>
          </p:nvCxnSpPr>
          <p:spPr bwMode="auto">
            <a:xfrm>
              <a:off x="6949707" y="3642288"/>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7749C278-3DC7-8C17-39BB-7FDB4F7242BC}"/>
                </a:ext>
              </a:extLst>
            </p:cNvPr>
            <p:cNvCxnSpPr>
              <a:cxnSpLocks/>
            </p:cNvCxnSpPr>
            <p:nvPr/>
          </p:nvCxnSpPr>
          <p:spPr bwMode="auto">
            <a:xfrm>
              <a:off x="6922162" y="362966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2CD00F02-D08B-0525-B4B1-E0C0EC4714DD}"/>
                </a:ext>
              </a:extLst>
            </p:cNvPr>
            <p:cNvCxnSpPr>
              <a:cxnSpLocks/>
            </p:cNvCxnSpPr>
            <p:nvPr/>
          </p:nvCxnSpPr>
          <p:spPr bwMode="auto">
            <a:xfrm>
              <a:off x="7138486" y="370184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F005A554-E035-8399-C201-C4CD42D0BC26}"/>
                </a:ext>
              </a:extLst>
            </p:cNvPr>
            <p:cNvCxnSpPr>
              <a:cxnSpLocks/>
            </p:cNvCxnSpPr>
            <p:nvPr/>
          </p:nvCxnSpPr>
          <p:spPr bwMode="auto">
            <a:xfrm>
              <a:off x="7027681" y="3657085"/>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688909B7-1CE8-23AC-03E3-0E92346FB361}"/>
                </a:ext>
              </a:extLst>
            </p:cNvPr>
            <p:cNvCxnSpPr>
              <a:cxnSpLocks/>
            </p:cNvCxnSpPr>
            <p:nvPr/>
          </p:nvCxnSpPr>
          <p:spPr bwMode="auto">
            <a:xfrm>
              <a:off x="6983152" y="3641892"/>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A0129357-D0A4-1D2C-87B2-13B4481F4704}"/>
                </a:ext>
              </a:extLst>
            </p:cNvPr>
            <p:cNvCxnSpPr>
              <a:cxnSpLocks/>
            </p:cNvCxnSpPr>
            <p:nvPr/>
          </p:nvCxnSpPr>
          <p:spPr bwMode="auto">
            <a:xfrm>
              <a:off x="7064870" y="3667661"/>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0FADD22F-EBA9-72E5-FD88-9CDB7C2952EA}"/>
                </a:ext>
              </a:extLst>
            </p:cNvPr>
            <p:cNvCxnSpPr>
              <a:cxnSpLocks/>
            </p:cNvCxnSpPr>
            <p:nvPr/>
          </p:nvCxnSpPr>
          <p:spPr bwMode="auto">
            <a:xfrm>
              <a:off x="7101669" y="368703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EFCF75B4-D78B-80A5-BDE4-30199E3486D1}"/>
                </a:ext>
              </a:extLst>
            </p:cNvPr>
            <p:cNvCxnSpPr>
              <a:cxnSpLocks/>
            </p:cNvCxnSpPr>
            <p:nvPr/>
          </p:nvCxnSpPr>
          <p:spPr bwMode="auto">
            <a:xfrm>
              <a:off x="7178475" y="370090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F0205636-75DD-FAFF-081C-88B9E69189EB}"/>
                </a:ext>
              </a:extLst>
            </p:cNvPr>
            <p:cNvCxnSpPr>
              <a:cxnSpLocks/>
            </p:cNvCxnSpPr>
            <p:nvPr/>
          </p:nvCxnSpPr>
          <p:spPr bwMode="auto">
            <a:xfrm>
              <a:off x="7352648" y="3733082"/>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DD50085E-9EDD-4191-94A2-8428B90E5417}"/>
                </a:ext>
              </a:extLst>
            </p:cNvPr>
            <p:cNvCxnSpPr>
              <a:cxnSpLocks/>
            </p:cNvCxnSpPr>
            <p:nvPr/>
          </p:nvCxnSpPr>
          <p:spPr bwMode="auto">
            <a:xfrm>
              <a:off x="7219327" y="370090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A5571626-FAE0-4588-BB56-074625C177A4}"/>
                </a:ext>
              </a:extLst>
            </p:cNvPr>
            <p:cNvCxnSpPr>
              <a:cxnSpLocks/>
            </p:cNvCxnSpPr>
            <p:nvPr/>
          </p:nvCxnSpPr>
          <p:spPr bwMode="auto">
            <a:xfrm>
              <a:off x="7251246" y="372543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7349A0CD-439D-A25A-CC7F-AE440A821555}"/>
                </a:ext>
              </a:extLst>
            </p:cNvPr>
            <p:cNvCxnSpPr>
              <a:cxnSpLocks/>
            </p:cNvCxnSpPr>
            <p:nvPr/>
          </p:nvCxnSpPr>
          <p:spPr bwMode="auto">
            <a:xfrm>
              <a:off x="7310652" y="3724345"/>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9830EA89-5F29-455C-200F-32B68B936E02}"/>
                </a:ext>
              </a:extLst>
            </p:cNvPr>
            <p:cNvCxnSpPr>
              <a:cxnSpLocks/>
            </p:cNvCxnSpPr>
            <p:nvPr/>
          </p:nvCxnSpPr>
          <p:spPr bwMode="auto">
            <a:xfrm>
              <a:off x="7279727" y="3724800"/>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A33B6CC3-4FF1-F116-765C-068A7E4A21C0}"/>
                </a:ext>
              </a:extLst>
            </p:cNvPr>
            <p:cNvCxnSpPr>
              <a:cxnSpLocks/>
            </p:cNvCxnSpPr>
            <p:nvPr/>
          </p:nvCxnSpPr>
          <p:spPr bwMode="auto">
            <a:xfrm>
              <a:off x="7433759" y="3751382"/>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CAD52E09-9B46-6462-0090-A1608E51BD7E}"/>
                </a:ext>
              </a:extLst>
            </p:cNvPr>
            <p:cNvCxnSpPr>
              <a:cxnSpLocks/>
            </p:cNvCxnSpPr>
            <p:nvPr/>
          </p:nvCxnSpPr>
          <p:spPr bwMode="auto">
            <a:xfrm>
              <a:off x="7463230" y="3759825"/>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C44D1467-F3C3-A41F-2FA2-9EFFE24960FB}"/>
                </a:ext>
              </a:extLst>
            </p:cNvPr>
            <p:cNvCxnSpPr>
              <a:cxnSpLocks/>
            </p:cNvCxnSpPr>
            <p:nvPr/>
          </p:nvCxnSpPr>
          <p:spPr bwMode="auto">
            <a:xfrm>
              <a:off x="7398237" y="3742754"/>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5A354807-49AA-7C6D-97B4-A3AA8562A8A8}"/>
                </a:ext>
              </a:extLst>
            </p:cNvPr>
            <p:cNvCxnSpPr>
              <a:cxnSpLocks/>
            </p:cNvCxnSpPr>
            <p:nvPr/>
          </p:nvCxnSpPr>
          <p:spPr bwMode="auto">
            <a:xfrm>
              <a:off x="7682399" y="3853975"/>
              <a:ext cx="0" cy="75997"/>
            </a:xfrm>
            <a:prstGeom prst="line">
              <a:avLst/>
            </a:prstGeom>
            <a:noFill/>
            <a:ln w="57150"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B0525F0D-12E8-52E4-8D20-A0FB85233999}"/>
                </a:ext>
              </a:extLst>
            </p:cNvPr>
            <p:cNvCxnSpPr>
              <a:cxnSpLocks/>
            </p:cNvCxnSpPr>
            <p:nvPr/>
          </p:nvCxnSpPr>
          <p:spPr bwMode="auto">
            <a:xfrm>
              <a:off x="8028608" y="3938158"/>
              <a:ext cx="0" cy="75997"/>
            </a:xfrm>
            <a:prstGeom prst="line">
              <a:avLst/>
            </a:prstGeom>
            <a:noFill/>
            <a:ln w="57150"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842FE5A4-15CB-C2F0-CE60-DADDC8CB50CC}"/>
                </a:ext>
              </a:extLst>
            </p:cNvPr>
            <p:cNvCxnSpPr>
              <a:cxnSpLocks/>
            </p:cNvCxnSpPr>
            <p:nvPr/>
          </p:nvCxnSpPr>
          <p:spPr bwMode="auto">
            <a:xfrm>
              <a:off x="7742294" y="3862711"/>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DAE5BA74-54F8-BBEA-4908-E576E3D4AAD5}"/>
                </a:ext>
              </a:extLst>
            </p:cNvPr>
            <p:cNvCxnSpPr>
              <a:cxnSpLocks/>
            </p:cNvCxnSpPr>
            <p:nvPr/>
          </p:nvCxnSpPr>
          <p:spPr bwMode="auto">
            <a:xfrm>
              <a:off x="7484257" y="377530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B501422-A5F4-7B62-2D8F-551FEF04AED7}"/>
                </a:ext>
              </a:extLst>
            </p:cNvPr>
            <p:cNvCxnSpPr>
              <a:cxnSpLocks/>
            </p:cNvCxnSpPr>
            <p:nvPr/>
          </p:nvCxnSpPr>
          <p:spPr bwMode="auto">
            <a:xfrm>
              <a:off x="7761261" y="3867985"/>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15A7E45B-D273-DF00-48E2-54545EA22E07}"/>
                </a:ext>
              </a:extLst>
            </p:cNvPr>
            <p:cNvCxnSpPr>
              <a:cxnSpLocks/>
            </p:cNvCxnSpPr>
            <p:nvPr/>
          </p:nvCxnSpPr>
          <p:spPr bwMode="auto">
            <a:xfrm>
              <a:off x="7796717" y="3891559"/>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93420EC7-5427-8DC9-1E3F-ED15C9633547}"/>
                </a:ext>
              </a:extLst>
            </p:cNvPr>
            <p:cNvCxnSpPr>
              <a:cxnSpLocks/>
            </p:cNvCxnSpPr>
            <p:nvPr/>
          </p:nvCxnSpPr>
          <p:spPr bwMode="auto">
            <a:xfrm>
              <a:off x="7859552" y="3914196"/>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52F961AC-9243-1757-BC3F-8938239A0FBB}"/>
                </a:ext>
              </a:extLst>
            </p:cNvPr>
            <p:cNvCxnSpPr>
              <a:cxnSpLocks/>
            </p:cNvCxnSpPr>
            <p:nvPr/>
          </p:nvCxnSpPr>
          <p:spPr bwMode="auto">
            <a:xfrm>
              <a:off x="7820125" y="390320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66E854C0-8FE2-D034-D559-A9E10066B63C}"/>
                </a:ext>
              </a:extLst>
            </p:cNvPr>
            <p:cNvCxnSpPr>
              <a:cxnSpLocks/>
            </p:cNvCxnSpPr>
            <p:nvPr/>
          </p:nvCxnSpPr>
          <p:spPr bwMode="auto">
            <a:xfrm>
              <a:off x="7894442" y="3913739"/>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0ED4BF2F-8051-1A56-3EB2-06841F77B2CC}"/>
                </a:ext>
              </a:extLst>
            </p:cNvPr>
            <p:cNvCxnSpPr>
              <a:cxnSpLocks/>
            </p:cNvCxnSpPr>
            <p:nvPr/>
          </p:nvCxnSpPr>
          <p:spPr bwMode="auto">
            <a:xfrm>
              <a:off x="7523254" y="3797812"/>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C5D73639-33F3-3416-A9C3-F909772B2DA5}"/>
                </a:ext>
              </a:extLst>
            </p:cNvPr>
            <p:cNvCxnSpPr>
              <a:cxnSpLocks/>
            </p:cNvCxnSpPr>
            <p:nvPr/>
          </p:nvCxnSpPr>
          <p:spPr bwMode="auto">
            <a:xfrm>
              <a:off x="7572578" y="3804829"/>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53597DE7-E590-E6FB-EA8F-933810C683FC}"/>
                </a:ext>
              </a:extLst>
            </p:cNvPr>
            <p:cNvCxnSpPr>
              <a:cxnSpLocks/>
            </p:cNvCxnSpPr>
            <p:nvPr/>
          </p:nvCxnSpPr>
          <p:spPr bwMode="auto">
            <a:xfrm>
              <a:off x="7925226" y="3928525"/>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9A5D765C-A601-35C7-5ED2-B49DBC058849}"/>
                </a:ext>
              </a:extLst>
            </p:cNvPr>
            <p:cNvCxnSpPr>
              <a:cxnSpLocks/>
            </p:cNvCxnSpPr>
            <p:nvPr/>
          </p:nvCxnSpPr>
          <p:spPr bwMode="auto">
            <a:xfrm>
              <a:off x="8103786" y="3982692"/>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52903420-3FE2-2037-91BE-621A0AE36952}"/>
                </a:ext>
              </a:extLst>
            </p:cNvPr>
            <p:cNvCxnSpPr>
              <a:cxnSpLocks/>
            </p:cNvCxnSpPr>
            <p:nvPr/>
          </p:nvCxnSpPr>
          <p:spPr bwMode="auto">
            <a:xfrm>
              <a:off x="7973682" y="393751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AE31D795-46E3-DCDF-7A6E-847C2F8B1DD2}"/>
                </a:ext>
              </a:extLst>
            </p:cNvPr>
            <p:cNvCxnSpPr>
              <a:cxnSpLocks/>
            </p:cNvCxnSpPr>
            <p:nvPr/>
          </p:nvCxnSpPr>
          <p:spPr bwMode="auto">
            <a:xfrm>
              <a:off x="8202589" y="3983912"/>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36EA6F04-FAD6-FA19-0874-225EEEBD4454}"/>
                </a:ext>
              </a:extLst>
            </p:cNvPr>
            <p:cNvCxnSpPr>
              <a:cxnSpLocks/>
            </p:cNvCxnSpPr>
            <p:nvPr/>
          </p:nvCxnSpPr>
          <p:spPr bwMode="auto">
            <a:xfrm>
              <a:off x="8172675" y="398682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6C8F489B-5328-F8D9-2379-2EBE4B2C0CBE}"/>
                </a:ext>
              </a:extLst>
            </p:cNvPr>
            <p:cNvCxnSpPr>
              <a:cxnSpLocks/>
            </p:cNvCxnSpPr>
            <p:nvPr/>
          </p:nvCxnSpPr>
          <p:spPr bwMode="auto">
            <a:xfrm>
              <a:off x="8264010" y="3989736"/>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97896324-3F57-B8A7-D4CB-FC59B18AD75E}"/>
                </a:ext>
              </a:extLst>
            </p:cNvPr>
            <p:cNvCxnSpPr>
              <a:cxnSpLocks/>
            </p:cNvCxnSpPr>
            <p:nvPr/>
          </p:nvCxnSpPr>
          <p:spPr bwMode="auto">
            <a:xfrm>
              <a:off x="7635384" y="3827624"/>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6612B2AB-A4A7-F69D-E11C-575E0BC023F7}"/>
                </a:ext>
              </a:extLst>
            </p:cNvPr>
            <p:cNvCxnSpPr>
              <a:cxnSpLocks/>
            </p:cNvCxnSpPr>
            <p:nvPr/>
          </p:nvCxnSpPr>
          <p:spPr bwMode="auto">
            <a:xfrm>
              <a:off x="8532596" y="3986742"/>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FAA35797-F557-D03F-EC31-C5C9E7A7CC56}"/>
                </a:ext>
              </a:extLst>
            </p:cNvPr>
            <p:cNvCxnSpPr>
              <a:cxnSpLocks/>
            </p:cNvCxnSpPr>
            <p:nvPr/>
          </p:nvCxnSpPr>
          <p:spPr bwMode="auto">
            <a:xfrm>
              <a:off x="8297152" y="398560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83CD42D0-A989-4CCB-1926-9700911EBB61}"/>
                </a:ext>
              </a:extLst>
            </p:cNvPr>
            <p:cNvCxnSpPr>
              <a:cxnSpLocks/>
            </p:cNvCxnSpPr>
            <p:nvPr/>
          </p:nvCxnSpPr>
          <p:spPr bwMode="auto">
            <a:xfrm>
              <a:off x="8499606" y="3985836"/>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9045B214-FAF3-725D-2540-A11FE87813AC}"/>
                </a:ext>
              </a:extLst>
            </p:cNvPr>
            <p:cNvCxnSpPr>
              <a:cxnSpLocks/>
            </p:cNvCxnSpPr>
            <p:nvPr/>
          </p:nvCxnSpPr>
          <p:spPr bwMode="auto">
            <a:xfrm>
              <a:off x="8407243" y="398583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9C186ACA-84CF-44E6-4A4F-03B5B30411FD}"/>
                </a:ext>
              </a:extLst>
            </p:cNvPr>
            <p:cNvCxnSpPr>
              <a:cxnSpLocks/>
            </p:cNvCxnSpPr>
            <p:nvPr/>
          </p:nvCxnSpPr>
          <p:spPr bwMode="auto">
            <a:xfrm>
              <a:off x="8569239" y="398682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0DA09CD9-8E4B-2BD3-3CE6-7BE6069B924E}"/>
                </a:ext>
              </a:extLst>
            </p:cNvPr>
            <p:cNvCxnSpPr>
              <a:cxnSpLocks/>
            </p:cNvCxnSpPr>
            <p:nvPr/>
          </p:nvCxnSpPr>
          <p:spPr bwMode="auto">
            <a:xfrm>
              <a:off x="8608030" y="398682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CDF0A512-080D-399D-559F-C0A6F1361A36}"/>
                </a:ext>
              </a:extLst>
            </p:cNvPr>
            <p:cNvCxnSpPr>
              <a:cxnSpLocks/>
            </p:cNvCxnSpPr>
            <p:nvPr/>
          </p:nvCxnSpPr>
          <p:spPr bwMode="auto">
            <a:xfrm>
              <a:off x="8664876" y="4030646"/>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B6FF5C8B-8434-A36E-EC0B-05F21F55E0DB}"/>
                </a:ext>
              </a:extLst>
            </p:cNvPr>
            <p:cNvCxnSpPr>
              <a:cxnSpLocks/>
            </p:cNvCxnSpPr>
            <p:nvPr/>
          </p:nvCxnSpPr>
          <p:spPr bwMode="auto">
            <a:xfrm>
              <a:off x="8737727" y="4030646"/>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DF822C8D-238A-7B96-3BC7-B69A0D944C8B}"/>
                </a:ext>
              </a:extLst>
            </p:cNvPr>
            <p:cNvCxnSpPr>
              <a:cxnSpLocks/>
            </p:cNvCxnSpPr>
            <p:nvPr/>
          </p:nvCxnSpPr>
          <p:spPr bwMode="auto">
            <a:xfrm>
              <a:off x="8361575" y="3986823"/>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3ED6A152-5A8E-FC43-13F3-A82CA6601350}"/>
                </a:ext>
              </a:extLst>
            </p:cNvPr>
            <p:cNvCxnSpPr>
              <a:cxnSpLocks/>
            </p:cNvCxnSpPr>
            <p:nvPr/>
          </p:nvCxnSpPr>
          <p:spPr bwMode="auto">
            <a:xfrm>
              <a:off x="8136154" y="3983912"/>
              <a:ext cx="0" cy="75997"/>
            </a:xfrm>
            <a:prstGeom prst="line">
              <a:avLst/>
            </a:prstGeom>
            <a:noFill/>
            <a:ln w="38100"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C6563488-7C8E-D1F9-7F11-F333F2A156DF}"/>
                </a:ext>
              </a:extLst>
            </p:cNvPr>
            <p:cNvCxnSpPr>
              <a:cxnSpLocks/>
            </p:cNvCxnSpPr>
            <p:nvPr/>
          </p:nvCxnSpPr>
          <p:spPr bwMode="auto">
            <a:xfrm>
              <a:off x="8816545" y="402651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00073F18-E2B1-346C-A994-643E98B2D8AA}"/>
                </a:ext>
              </a:extLst>
            </p:cNvPr>
            <p:cNvCxnSpPr>
              <a:cxnSpLocks/>
            </p:cNvCxnSpPr>
            <p:nvPr/>
          </p:nvCxnSpPr>
          <p:spPr bwMode="auto">
            <a:xfrm>
              <a:off x="8856890" y="413263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ACDDE4D4-4402-5674-387C-DA5BDED3A7E8}"/>
                </a:ext>
              </a:extLst>
            </p:cNvPr>
            <p:cNvCxnSpPr>
              <a:cxnSpLocks/>
            </p:cNvCxnSpPr>
            <p:nvPr/>
          </p:nvCxnSpPr>
          <p:spPr bwMode="auto">
            <a:xfrm>
              <a:off x="8965505" y="413845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80CE93EF-DB57-0F79-7897-10BC2A22ABCF}"/>
                </a:ext>
              </a:extLst>
            </p:cNvPr>
            <p:cNvCxnSpPr>
              <a:cxnSpLocks/>
            </p:cNvCxnSpPr>
            <p:nvPr/>
          </p:nvCxnSpPr>
          <p:spPr bwMode="auto">
            <a:xfrm>
              <a:off x="8950333" y="4138457"/>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17188AC0-3659-4A2B-C211-508771D84F21}"/>
                </a:ext>
              </a:extLst>
            </p:cNvPr>
            <p:cNvCxnSpPr>
              <a:cxnSpLocks/>
            </p:cNvCxnSpPr>
            <p:nvPr/>
          </p:nvCxnSpPr>
          <p:spPr bwMode="auto">
            <a:xfrm>
              <a:off x="9036277" y="4135545"/>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739BB449-FC2B-0BF3-FC23-7BE063427C91}"/>
                </a:ext>
              </a:extLst>
            </p:cNvPr>
            <p:cNvCxnSpPr>
              <a:cxnSpLocks/>
            </p:cNvCxnSpPr>
            <p:nvPr/>
          </p:nvCxnSpPr>
          <p:spPr bwMode="auto">
            <a:xfrm>
              <a:off x="9235713" y="4132633"/>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744FFBDD-36AC-1817-EC2F-E032D35EDB6B}"/>
                </a:ext>
              </a:extLst>
            </p:cNvPr>
            <p:cNvCxnSpPr>
              <a:cxnSpLocks/>
            </p:cNvCxnSpPr>
            <p:nvPr/>
          </p:nvCxnSpPr>
          <p:spPr bwMode="auto">
            <a:xfrm>
              <a:off x="5563164" y="3047414"/>
              <a:ext cx="0" cy="75997"/>
            </a:xfrm>
            <a:prstGeom prst="line">
              <a:avLst/>
            </a:prstGeom>
            <a:noFill/>
            <a:ln w="19050"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F7170948-1EB8-F409-2700-532F2B6C0EFE}"/>
                </a:ext>
              </a:extLst>
            </p:cNvPr>
            <p:cNvCxnSpPr>
              <a:cxnSpLocks/>
            </p:cNvCxnSpPr>
            <p:nvPr/>
          </p:nvCxnSpPr>
          <p:spPr bwMode="auto">
            <a:xfrm>
              <a:off x="2714131" y="1544704"/>
              <a:ext cx="0" cy="75997"/>
            </a:xfrm>
            <a:prstGeom prst="line">
              <a:avLst/>
            </a:prstGeom>
            <a:noFill/>
            <a:ln w="19050" cap="flat" cmpd="sng" algn="ctr">
              <a:solidFill>
                <a:schemeClr val="accent3"/>
              </a:solidFill>
              <a:prstDash val="solid"/>
              <a:round/>
              <a:headEnd type="none" w="med" len="med"/>
              <a:tailEnd type="none" w="med" len="med"/>
            </a:ln>
            <a:effectLst/>
          </p:spPr>
        </p:cxnSp>
      </p:grpSp>
      <p:sp>
        <p:nvSpPr>
          <p:cNvPr id="31910" name="TextBox 31909">
            <a:extLst>
              <a:ext uri="{FF2B5EF4-FFF2-40B4-BE49-F238E27FC236}">
                <a16:creationId xmlns:a16="http://schemas.microsoft.com/office/drawing/2014/main" id="{B6D3FE60-DE7B-ECB0-1E93-6A6C990DFE21}"/>
              </a:ext>
            </a:extLst>
          </p:cNvPr>
          <p:cNvSpPr txBox="1"/>
          <p:nvPr/>
        </p:nvSpPr>
        <p:spPr bwMode="auto">
          <a:xfrm>
            <a:off x="1420180" y="5691456"/>
            <a:ext cx="1287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990570" cy="1103313"/>
          </a:xfrm>
        </p:spPr>
        <p:txBody>
          <a:bodyPr/>
          <a:lstStyle/>
          <a:p>
            <a:r>
              <a:rPr lang="en-US" altLang="en-US" dirty="0"/>
              <a:t>LEAP-002: Overall Survival Subgroup Analysis</a:t>
            </a:r>
          </a:p>
        </p:txBody>
      </p:sp>
      <p:sp>
        <p:nvSpPr>
          <p:cNvPr id="2" name="Text Box 15">
            <a:extLst>
              <a:ext uri="{FF2B5EF4-FFF2-40B4-BE49-F238E27FC236}">
                <a16:creationId xmlns:a16="http://schemas.microsoft.com/office/drawing/2014/main" id="{4130CA25-8B5B-37E9-1868-F202320430C8}"/>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9574740D-4A7C-F8A6-4120-E7F664FC1971}"/>
              </a:ext>
            </a:extLst>
          </p:cNvPr>
          <p:cNvSpPr txBox="1"/>
          <p:nvPr/>
        </p:nvSpPr>
        <p:spPr bwMode="auto">
          <a:xfrm>
            <a:off x="1950058" y="1383953"/>
            <a:ext cx="11819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Events/Patients</a:t>
            </a:r>
          </a:p>
        </p:txBody>
      </p:sp>
      <p:sp>
        <p:nvSpPr>
          <p:cNvPr id="4" name="TextBox 3">
            <a:extLst>
              <a:ext uri="{FF2B5EF4-FFF2-40B4-BE49-F238E27FC236}">
                <a16:creationId xmlns:a16="http://schemas.microsoft.com/office/drawing/2014/main" id="{38963362-C824-A280-B062-C4FEC799B2E6}"/>
              </a:ext>
            </a:extLst>
          </p:cNvPr>
          <p:cNvSpPr txBox="1"/>
          <p:nvPr/>
        </p:nvSpPr>
        <p:spPr bwMode="auto">
          <a:xfrm>
            <a:off x="3873814" y="1372998"/>
            <a:ext cx="9284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(95% CI)</a:t>
            </a:r>
          </a:p>
        </p:txBody>
      </p:sp>
      <p:sp>
        <p:nvSpPr>
          <p:cNvPr id="6" name="TextBox 5">
            <a:extLst>
              <a:ext uri="{FF2B5EF4-FFF2-40B4-BE49-F238E27FC236}">
                <a16:creationId xmlns:a16="http://schemas.microsoft.com/office/drawing/2014/main" id="{A2924345-4DAB-F271-5068-30A37E13F7A2}"/>
              </a:ext>
            </a:extLst>
          </p:cNvPr>
          <p:cNvSpPr txBox="1"/>
          <p:nvPr/>
        </p:nvSpPr>
        <p:spPr bwMode="auto">
          <a:xfrm>
            <a:off x="429335" y="1609918"/>
            <a:ext cx="1814151"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Age</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&lt;65 </a:t>
            </a:r>
            <a:r>
              <a:rPr lang="en-US" sz="1200" b="0" dirty="0" err="1">
                <a:solidFill>
                  <a:schemeClr val="bg1"/>
                </a:solidFill>
                <a:latin typeface="Calibri" panose="020F0502020204030204" pitchFamily="34" charset="0"/>
              </a:rPr>
              <a:t>yrs</a:t>
            </a:r>
            <a:endParaRPr lang="en-US" sz="1200" b="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≥65 </a:t>
            </a:r>
            <a:r>
              <a:rPr lang="en-US" sz="1200" b="0" dirty="0" err="1">
                <a:solidFill>
                  <a:schemeClr val="bg1"/>
                </a:solidFill>
                <a:latin typeface="Calibri" panose="020F0502020204030204" pitchFamily="34" charset="0"/>
              </a:rPr>
              <a:t>yrs</a:t>
            </a:r>
            <a:endParaRPr lang="en-US" sz="1200" b="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Sex</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Female</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Male</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Geographic region</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Asian (without Japan)</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Japan + Western regions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MPVI/extrahepatic spread</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Yes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No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Macrovascular invasion</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Yes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No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Extrahepatic spread</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Yes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No</a:t>
            </a:r>
          </a:p>
        </p:txBody>
      </p:sp>
      <p:sp>
        <p:nvSpPr>
          <p:cNvPr id="7" name="TextBox 6">
            <a:extLst>
              <a:ext uri="{FF2B5EF4-FFF2-40B4-BE49-F238E27FC236}">
                <a16:creationId xmlns:a16="http://schemas.microsoft.com/office/drawing/2014/main" id="{3CC53489-A3A1-B8BB-C260-5556F4A8B183}"/>
              </a:ext>
            </a:extLst>
          </p:cNvPr>
          <p:cNvSpPr txBox="1"/>
          <p:nvPr/>
        </p:nvSpPr>
        <p:spPr bwMode="auto">
          <a:xfrm>
            <a:off x="2183393" y="1596881"/>
            <a:ext cx="715259"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534/794</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242/370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292/424</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102/150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432/644</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156/244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378/550</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373/530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160/262</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103/133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430/659</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344/492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189/300</a:t>
            </a:r>
          </a:p>
        </p:txBody>
      </p:sp>
      <p:sp>
        <p:nvSpPr>
          <p:cNvPr id="8" name="TextBox 7">
            <a:extLst>
              <a:ext uri="{FF2B5EF4-FFF2-40B4-BE49-F238E27FC236}">
                <a16:creationId xmlns:a16="http://schemas.microsoft.com/office/drawing/2014/main" id="{2244CD84-072C-AA85-40AB-332332E5BA23}"/>
              </a:ext>
            </a:extLst>
          </p:cNvPr>
          <p:cNvSpPr txBox="1"/>
          <p:nvPr/>
        </p:nvSpPr>
        <p:spPr bwMode="auto">
          <a:xfrm>
            <a:off x="4606475" y="1588335"/>
            <a:ext cx="1181734"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0.84 (0.71-1.00)</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0.97 (0.76-1.25)</a:t>
            </a:r>
          </a:p>
          <a:p>
            <a:pPr algn="ctr">
              <a:spcBef>
                <a:spcPts val="0"/>
              </a:spcBef>
            </a:pPr>
            <a:r>
              <a:rPr lang="en-US" sz="1200" b="0" dirty="0">
                <a:solidFill>
                  <a:schemeClr val="bg1"/>
                </a:solidFill>
                <a:latin typeface="Calibri" panose="020F0502020204030204" pitchFamily="34" charset="0"/>
              </a:rPr>
              <a:t>0.75 (0.60-0.95)</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0.96 (0.65-1.41)</a:t>
            </a:r>
          </a:p>
          <a:p>
            <a:pPr algn="ctr">
              <a:spcBef>
                <a:spcPts val="0"/>
              </a:spcBef>
            </a:pPr>
            <a:r>
              <a:rPr lang="en-US" sz="1200" b="0" dirty="0">
                <a:solidFill>
                  <a:schemeClr val="bg1"/>
                </a:solidFill>
                <a:latin typeface="Calibri" panose="020F0502020204030204" pitchFamily="34" charset="0"/>
              </a:rPr>
              <a:t>0.82 (0.68-0.99)</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0.80 (0.58-1.09)</a:t>
            </a:r>
          </a:p>
          <a:p>
            <a:pPr algn="ctr">
              <a:spcBef>
                <a:spcPts val="0"/>
              </a:spcBef>
            </a:pPr>
            <a:r>
              <a:rPr lang="en-US" sz="1200" b="0" dirty="0">
                <a:solidFill>
                  <a:schemeClr val="bg1"/>
                </a:solidFill>
                <a:latin typeface="Calibri" panose="020F0502020204030204" pitchFamily="34" charset="0"/>
              </a:rPr>
              <a:t>0.86 (0.71-1.06)</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0.78 (0.63-0.95)</a:t>
            </a:r>
          </a:p>
          <a:p>
            <a:pPr algn="ctr">
              <a:spcBef>
                <a:spcPts val="0"/>
              </a:spcBef>
            </a:pPr>
            <a:r>
              <a:rPr lang="en-US" sz="1200" b="0" dirty="0">
                <a:solidFill>
                  <a:schemeClr val="bg1"/>
                </a:solidFill>
                <a:latin typeface="Calibri" panose="020F0502020204030204" pitchFamily="34" charset="0"/>
              </a:rPr>
              <a:t>1.00 (0.73-1.36)</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0.77 (0.53-1.14)</a:t>
            </a:r>
          </a:p>
          <a:p>
            <a:pPr algn="ctr">
              <a:spcBef>
                <a:spcPts val="0"/>
              </a:spcBef>
            </a:pPr>
            <a:r>
              <a:rPr lang="en-US" sz="1200" b="0" dirty="0">
                <a:solidFill>
                  <a:schemeClr val="bg1"/>
                </a:solidFill>
                <a:latin typeface="Calibri" panose="020F0502020204030204" pitchFamily="34" charset="0"/>
              </a:rPr>
              <a:t>0.85 (0.70-1.03)</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0.78 (0.63-0.96)</a:t>
            </a:r>
          </a:p>
          <a:p>
            <a:pPr algn="ctr">
              <a:spcBef>
                <a:spcPts val="0"/>
              </a:spcBef>
            </a:pPr>
            <a:r>
              <a:rPr lang="en-US" sz="1200" b="0" dirty="0">
                <a:solidFill>
                  <a:schemeClr val="bg1"/>
                </a:solidFill>
                <a:latin typeface="Calibri" panose="020F0502020204030204" pitchFamily="34" charset="0"/>
              </a:rPr>
              <a:t>0.97 (0.73-1.29)</a:t>
            </a:r>
          </a:p>
        </p:txBody>
      </p:sp>
      <p:cxnSp>
        <p:nvCxnSpPr>
          <p:cNvPr id="10" name="Straight Connector 9">
            <a:extLst>
              <a:ext uri="{FF2B5EF4-FFF2-40B4-BE49-F238E27FC236}">
                <a16:creationId xmlns:a16="http://schemas.microsoft.com/office/drawing/2014/main" id="{0B0DAFD3-6582-BBDD-0465-3E1D01C50D7D}"/>
              </a:ext>
            </a:extLst>
          </p:cNvPr>
          <p:cNvCxnSpPr/>
          <p:nvPr/>
        </p:nvCxnSpPr>
        <p:spPr bwMode="auto">
          <a:xfrm>
            <a:off x="3829624" y="1596881"/>
            <a:ext cx="0" cy="3532921"/>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E6ECC3E-0D78-5B54-F22D-8391C99C8DE2}"/>
              </a:ext>
            </a:extLst>
          </p:cNvPr>
          <p:cNvCxnSpPr>
            <a:cxnSpLocks/>
          </p:cNvCxnSpPr>
          <p:nvPr/>
        </p:nvCxnSpPr>
        <p:spPr bwMode="auto">
          <a:xfrm>
            <a:off x="2922100" y="5138348"/>
            <a:ext cx="183828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ABD2005-39B8-BB83-A821-2ED88D8752D9}"/>
              </a:ext>
            </a:extLst>
          </p:cNvPr>
          <p:cNvCxnSpPr>
            <a:cxnSpLocks/>
          </p:cNvCxnSpPr>
          <p:nvPr/>
        </p:nvCxnSpPr>
        <p:spPr bwMode="auto">
          <a:xfrm>
            <a:off x="2922100" y="5126213"/>
            <a:ext cx="0" cy="9827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D0C4616-A363-0A3D-608B-1CA795ED6B1B}"/>
              </a:ext>
            </a:extLst>
          </p:cNvPr>
          <p:cNvCxnSpPr>
            <a:cxnSpLocks/>
          </p:cNvCxnSpPr>
          <p:nvPr/>
        </p:nvCxnSpPr>
        <p:spPr bwMode="auto">
          <a:xfrm>
            <a:off x="3829624" y="5126213"/>
            <a:ext cx="0" cy="98277"/>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FF06E04-8254-4552-394F-848CF67E7E31}"/>
              </a:ext>
            </a:extLst>
          </p:cNvPr>
          <p:cNvCxnSpPr>
            <a:cxnSpLocks/>
          </p:cNvCxnSpPr>
          <p:nvPr/>
        </p:nvCxnSpPr>
        <p:spPr bwMode="auto">
          <a:xfrm>
            <a:off x="4757061" y="5126213"/>
            <a:ext cx="0" cy="98277"/>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EC96594C-7976-66E7-2A20-6CEE3229C1AD}"/>
              </a:ext>
            </a:extLst>
          </p:cNvPr>
          <p:cNvSpPr txBox="1"/>
          <p:nvPr/>
        </p:nvSpPr>
        <p:spPr bwMode="auto">
          <a:xfrm>
            <a:off x="2731984" y="518243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20" name="TextBox 19">
            <a:extLst>
              <a:ext uri="{FF2B5EF4-FFF2-40B4-BE49-F238E27FC236}">
                <a16:creationId xmlns:a16="http://schemas.microsoft.com/office/drawing/2014/main" id="{0D784455-D55C-879A-3E8C-9296991B56C3}"/>
              </a:ext>
            </a:extLst>
          </p:cNvPr>
          <p:cNvSpPr txBox="1"/>
          <p:nvPr/>
        </p:nvSpPr>
        <p:spPr bwMode="auto">
          <a:xfrm>
            <a:off x="3706206" y="51893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06C1E64A-F75B-6062-693C-479E99B6A915}"/>
              </a:ext>
            </a:extLst>
          </p:cNvPr>
          <p:cNvSpPr txBox="1"/>
          <p:nvPr/>
        </p:nvSpPr>
        <p:spPr bwMode="auto">
          <a:xfrm>
            <a:off x="4629361" y="51830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22" name="TextBox 21">
            <a:extLst>
              <a:ext uri="{FF2B5EF4-FFF2-40B4-BE49-F238E27FC236}">
                <a16:creationId xmlns:a16="http://schemas.microsoft.com/office/drawing/2014/main" id="{CEBFFDC4-6F6D-DA36-58F3-61D1ECF17D23}"/>
              </a:ext>
            </a:extLst>
          </p:cNvPr>
          <p:cNvSpPr txBox="1"/>
          <p:nvPr/>
        </p:nvSpPr>
        <p:spPr bwMode="auto">
          <a:xfrm>
            <a:off x="2324404" y="5570142"/>
            <a:ext cx="1505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Favors Len + </a:t>
            </a:r>
            <a:r>
              <a:rPr lang="en-US" sz="1200" dirty="0" err="1">
                <a:solidFill>
                  <a:schemeClr val="bg1"/>
                </a:solidFill>
                <a:latin typeface="Calibri" panose="020F0502020204030204" pitchFamily="34" charset="0"/>
              </a:rPr>
              <a:t>pembro</a:t>
            </a:r>
            <a:endParaRPr lang="en-US" sz="120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1E5CCD9E-5BF9-4FC0-BA8B-34E3B7DACC8D}"/>
              </a:ext>
            </a:extLst>
          </p:cNvPr>
          <p:cNvSpPr txBox="1"/>
          <p:nvPr/>
        </p:nvSpPr>
        <p:spPr bwMode="auto">
          <a:xfrm>
            <a:off x="3853639" y="5569862"/>
            <a:ext cx="15054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Favors Len + placebo</a:t>
            </a:r>
          </a:p>
        </p:txBody>
      </p:sp>
      <p:cxnSp>
        <p:nvCxnSpPr>
          <p:cNvPr id="25" name="Straight Arrow Connector 24">
            <a:extLst>
              <a:ext uri="{FF2B5EF4-FFF2-40B4-BE49-F238E27FC236}">
                <a16:creationId xmlns:a16="http://schemas.microsoft.com/office/drawing/2014/main" id="{B9BF4085-47B5-45BB-10B9-C06D6100A24E}"/>
              </a:ext>
            </a:extLst>
          </p:cNvPr>
          <p:cNvCxnSpPr/>
          <p:nvPr/>
        </p:nvCxnSpPr>
        <p:spPr bwMode="auto">
          <a:xfrm flipH="1">
            <a:off x="2676271" y="5544376"/>
            <a:ext cx="1058985"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6CCED844-6969-55AA-4E5C-D8D2E2941242}"/>
              </a:ext>
            </a:extLst>
          </p:cNvPr>
          <p:cNvCxnSpPr>
            <a:cxnSpLocks/>
          </p:cNvCxnSpPr>
          <p:nvPr/>
        </p:nvCxnSpPr>
        <p:spPr bwMode="auto">
          <a:xfrm>
            <a:off x="3955980" y="5544376"/>
            <a:ext cx="988646"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Connector 28">
            <a:extLst>
              <a:ext uri="{FF2B5EF4-FFF2-40B4-BE49-F238E27FC236}">
                <a16:creationId xmlns:a16="http://schemas.microsoft.com/office/drawing/2014/main" id="{841224FE-7877-441A-DA20-6DCB45640617}"/>
              </a:ext>
            </a:extLst>
          </p:cNvPr>
          <p:cNvCxnSpPr/>
          <p:nvPr/>
        </p:nvCxnSpPr>
        <p:spPr bwMode="auto">
          <a:xfrm>
            <a:off x="3387855" y="1730419"/>
            <a:ext cx="456308" cy="0"/>
          </a:xfrm>
          <a:prstGeom prst="line">
            <a:avLst/>
          </a:prstGeom>
          <a:noFill/>
          <a:ln w="28575" cap="flat" cmpd="sng" algn="ctr">
            <a:solidFill>
              <a:schemeClr val="bg1"/>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9FDBE74C-338F-E8DB-A101-AD7CBAA622E7}"/>
              </a:ext>
            </a:extLst>
          </p:cNvPr>
          <p:cNvSpPr/>
          <p:nvPr/>
        </p:nvSpPr>
        <p:spPr bwMode="auto">
          <a:xfrm>
            <a:off x="3552374" y="1674053"/>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 name="Straight Connector 30">
            <a:extLst>
              <a:ext uri="{FF2B5EF4-FFF2-40B4-BE49-F238E27FC236}">
                <a16:creationId xmlns:a16="http://schemas.microsoft.com/office/drawing/2014/main" id="{BAD9812A-FE0F-5052-6BCB-88DE7E7468AA}"/>
              </a:ext>
            </a:extLst>
          </p:cNvPr>
          <p:cNvCxnSpPr>
            <a:cxnSpLocks/>
          </p:cNvCxnSpPr>
          <p:nvPr/>
        </p:nvCxnSpPr>
        <p:spPr bwMode="auto">
          <a:xfrm>
            <a:off x="3458923" y="2092759"/>
            <a:ext cx="682247" cy="0"/>
          </a:xfrm>
          <a:prstGeom prst="line">
            <a:avLst/>
          </a:prstGeom>
          <a:noFill/>
          <a:ln w="28575" cap="flat" cmpd="sng" algn="ctr">
            <a:solidFill>
              <a:schemeClr val="bg1"/>
            </a:solidFill>
            <a:prstDash val="solid"/>
            <a:round/>
            <a:headEnd type="none" w="med" len="med"/>
            <a:tailEnd type="none" w="med" len="med"/>
          </a:ln>
          <a:effectLst/>
        </p:spPr>
      </p:cxnSp>
      <p:sp>
        <p:nvSpPr>
          <p:cNvPr id="32" name="Rectangle 31">
            <a:extLst>
              <a:ext uri="{FF2B5EF4-FFF2-40B4-BE49-F238E27FC236}">
                <a16:creationId xmlns:a16="http://schemas.microsoft.com/office/drawing/2014/main" id="{01FB0E4F-A859-2666-8E6F-C34D87EB2654}"/>
              </a:ext>
            </a:extLst>
          </p:cNvPr>
          <p:cNvSpPr/>
          <p:nvPr/>
        </p:nvSpPr>
        <p:spPr bwMode="auto">
          <a:xfrm>
            <a:off x="3739988" y="2036393"/>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5" name="Straight Connector 34">
            <a:extLst>
              <a:ext uri="{FF2B5EF4-FFF2-40B4-BE49-F238E27FC236}">
                <a16:creationId xmlns:a16="http://schemas.microsoft.com/office/drawing/2014/main" id="{ECF434A5-761D-686C-988C-90EDAD0E85DD}"/>
              </a:ext>
            </a:extLst>
          </p:cNvPr>
          <p:cNvCxnSpPr>
            <a:cxnSpLocks/>
          </p:cNvCxnSpPr>
          <p:nvPr/>
        </p:nvCxnSpPr>
        <p:spPr bwMode="auto">
          <a:xfrm>
            <a:off x="3161916" y="2278188"/>
            <a:ext cx="614441" cy="0"/>
          </a:xfrm>
          <a:prstGeom prst="line">
            <a:avLst/>
          </a:prstGeom>
          <a:noFill/>
          <a:ln w="28575" cap="flat" cmpd="sng" algn="ctr">
            <a:solidFill>
              <a:schemeClr val="bg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29985AEA-0908-5415-77F9-441AEE19C2A6}"/>
              </a:ext>
            </a:extLst>
          </p:cNvPr>
          <p:cNvSpPr/>
          <p:nvPr/>
        </p:nvSpPr>
        <p:spPr bwMode="auto">
          <a:xfrm>
            <a:off x="3397445" y="2221822"/>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8" name="Straight Connector 37">
            <a:extLst>
              <a:ext uri="{FF2B5EF4-FFF2-40B4-BE49-F238E27FC236}">
                <a16:creationId xmlns:a16="http://schemas.microsoft.com/office/drawing/2014/main" id="{0DE94E76-782F-6832-40FC-BEC1E03F47B7}"/>
              </a:ext>
            </a:extLst>
          </p:cNvPr>
          <p:cNvCxnSpPr>
            <a:cxnSpLocks/>
          </p:cNvCxnSpPr>
          <p:nvPr/>
        </p:nvCxnSpPr>
        <p:spPr bwMode="auto">
          <a:xfrm>
            <a:off x="3273461" y="2643716"/>
            <a:ext cx="1024057" cy="0"/>
          </a:xfrm>
          <a:prstGeom prst="line">
            <a:avLst/>
          </a:prstGeom>
          <a:noFill/>
          <a:ln w="28575" cap="flat" cmpd="sng" algn="ctr">
            <a:solidFill>
              <a:schemeClr val="bg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7D376DA2-07EB-DDC6-E573-60C3C5AE789D}"/>
              </a:ext>
            </a:extLst>
          </p:cNvPr>
          <p:cNvSpPr/>
          <p:nvPr/>
        </p:nvSpPr>
        <p:spPr bwMode="auto">
          <a:xfrm>
            <a:off x="3735256" y="2587350"/>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5D540C32-3D8F-0504-FC94-4631791CFD75}"/>
              </a:ext>
            </a:extLst>
          </p:cNvPr>
          <p:cNvCxnSpPr>
            <a:cxnSpLocks/>
          </p:cNvCxnSpPr>
          <p:nvPr/>
        </p:nvCxnSpPr>
        <p:spPr bwMode="auto">
          <a:xfrm>
            <a:off x="3336801" y="2829234"/>
            <a:ext cx="492823" cy="0"/>
          </a:xfrm>
          <a:prstGeom prst="line">
            <a:avLst/>
          </a:prstGeom>
          <a:noFill/>
          <a:ln w="28575" cap="flat" cmpd="sng" algn="ctr">
            <a:solidFill>
              <a:schemeClr val="bg1"/>
            </a:solidFill>
            <a:prstDash val="solid"/>
            <a:round/>
            <a:headEnd type="none" w="med" len="med"/>
            <a:tailEnd type="none" w="med" len="med"/>
          </a:ln>
          <a:effectLst/>
        </p:spPr>
      </p:cxnSp>
      <p:sp>
        <p:nvSpPr>
          <p:cNvPr id="42" name="Rectangle 41">
            <a:extLst>
              <a:ext uri="{FF2B5EF4-FFF2-40B4-BE49-F238E27FC236}">
                <a16:creationId xmlns:a16="http://schemas.microsoft.com/office/drawing/2014/main" id="{2D58D4A8-4B14-1D05-24D1-9FA4A32714DB}"/>
              </a:ext>
            </a:extLst>
          </p:cNvPr>
          <p:cNvSpPr/>
          <p:nvPr/>
        </p:nvSpPr>
        <p:spPr bwMode="auto">
          <a:xfrm>
            <a:off x="3523624" y="2772868"/>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4" name="Straight Connector 43">
            <a:extLst>
              <a:ext uri="{FF2B5EF4-FFF2-40B4-BE49-F238E27FC236}">
                <a16:creationId xmlns:a16="http://schemas.microsoft.com/office/drawing/2014/main" id="{CED6047B-F278-9E67-91B3-9E8D68579C7A}"/>
              </a:ext>
            </a:extLst>
          </p:cNvPr>
          <p:cNvCxnSpPr>
            <a:cxnSpLocks/>
          </p:cNvCxnSpPr>
          <p:nvPr/>
        </p:nvCxnSpPr>
        <p:spPr bwMode="auto">
          <a:xfrm>
            <a:off x="3131985" y="3198493"/>
            <a:ext cx="823995" cy="0"/>
          </a:xfrm>
          <a:prstGeom prst="line">
            <a:avLst/>
          </a:prstGeom>
          <a:noFill/>
          <a:ln w="28575" cap="flat" cmpd="sng" algn="ctr">
            <a:solidFill>
              <a:schemeClr val="bg1"/>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845C027A-FEE8-E39C-F94D-B5D89B98CEFB}"/>
              </a:ext>
            </a:extLst>
          </p:cNvPr>
          <p:cNvSpPr/>
          <p:nvPr/>
        </p:nvSpPr>
        <p:spPr bwMode="auto">
          <a:xfrm>
            <a:off x="3482640" y="3142127"/>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8" name="Straight Connector 47">
            <a:extLst>
              <a:ext uri="{FF2B5EF4-FFF2-40B4-BE49-F238E27FC236}">
                <a16:creationId xmlns:a16="http://schemas.microsoft.com/office/drawing/2014/main" id="{51948A6B-5498-434C-0277-BEC7209D548F}"/>
              </a:ext>
            </a:extLst>
          </p:cNvPr>
          <p:cNvCxnSpPr>
            <a:cxnSpLocks/>
          </p:cNvCxnSpPr>
          <p:nvPr/>
        </p:nvCxnSpPr>
        <p:spPr bwMode="auto">
          <a:xfrm>
            <a:off x="3398985" y="3372046"/>
            <a:ext cx="519507" cy="0"/>
          </a:xfrm>
          <a:prstGeom prst="line">
            <a:avLst/>
          </a:prstGeom>
          <a:noFill/>
          <a:ln w="28575" cap="flat" cmpd="sng" algn="ctr">
            <a:solidFill>
              <a:schemeClr val="bg1"/>
            </a:solidFill>
            <a:prstDash val="solid"/>
            <a:round/>
            <a:headEnd type="none" w="med" len="med"/>
            <a:tailEnd type="none" w="med" len="med"/>
          </a:ln>
          <a:effectLst/>
        </p:spPr>
      </p:cxnSp>
      <p:sp>
        <p:nvSpPr>
          <p:cNvPr id="49" name="Rectangle 48">
            <a:extLst>
              <a:ext uri="{FF2B5EF4-FFF2-40B4-BE49-F238E27FC236}">
                <a16:creationId xmlns:a16="http://schemas.microsoft.com/office/drawing/2014/main" id="{EFF5D9E1-4A80-CA59-B3D0-25DFE70C9515}"/>
              </a:ext>
            </a:extLst>
          </p:cNvPr>
          <p:cNvSpPr/>
          <p:nvPr/>
        </p:nvSpPr>
        <p:spPr bwMode="auto">
          <a:xfrm>
            <a:off x="3596291" y="3315680"/>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Connector 50">
            <a:extLst>
              <a:ext uri="{FF2B5EF4-FFF2-40B4-BE49-F238E27FC236}">
                <a16:creationId xmlns:a16="http://schemas.microsoft.com/office/drawing/2014/main" id="{7BA214FB-EDC4-8CF3-7BFC-4EEFFE078AEB}"/>
              </a:ext>
            </a:extLst>
          </p:cNvPr>
          <p:cNvCxnSpPr>
            <a:cxnSpLocks/>
          </p:cNvCxnSpPr>
          <p:nvPr/>
        </p:nvCxnSpPr>
        <p:spPr bwMode="auto">
          <a:xfrm>
            <a:off x="3236245" y="3735307"/>
            <a:ext cx="540227" cy="0"/>
          </a:xfrm>
          <a:prstGeom prst="line">
            <a:avLst/>
          </a:prstGeom>
          <a:noFill/>
          <a:ln w="28575" cap="flat" cmpd="sng" algn="ctr">
            <a:solidFill>
              <a:schemeClr val="bg1"/>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50B26569-C1AB-6B25-8B3B-77873D21F258}"/>
              </a:ext>
            </a:extLst>
          </p:cNvPr>
          <p:cNvSpPr/>
          <p:nvPr/>
        </p:nvSpPr>
        <p:spPr bwMode="auto">
          <a:xfrm>
            <a:off x="3454271" y="3678941"/>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4" name="Straight Connector 53">
            <a:extLst>
              <a:ext uri="{FF2B5EF4-FFF2-40B4-BE49-F238E27FC236}">
                <a16:creationId xmlns:a16="http://schemas.microsoft.com/office/drawing/2014/main" id="{641B52AC-FF0A-C539-2B25-CAF1E426EC0C}"/>
              </a:ext>
            </a:extLst>
          </p:cNvPr>
          <p:cNvCxnSpPr>
            <a:cxnSpLocks/>
          </p:cNvCxnSpPr>
          <p:nvPr/>
        </p:nvCxnSpPr>
        <p:spPr bwMode="auto">
          <a:xfrm>
            <a:off x="3418165" y="3923397"/>
            <a:ext cx="831975" cy="0"/>
          </a:xfrm>
          <a:prstGeom prst="line">
            <a:avLst/>
          </a:prstGeom>
          <a:noFill/>
          <a:ln w="28575" cap="flat" cmpd="sng" algn="ctr">
            <a:solidFill>
              <a:schemeClr val="bg1"/>
            </a:solidFill>
            <a:prstDash val="solid"/>
            <a:round/>
            <a:headEnd type="none" w="med" len="med"/>
            <a:tailEnd type="none" w="med" len="med"/>
          </a:ln>
          <a:effectLst/>
        </p:spPr>
      </p:cxnSp>
      <p:sp>
        <p:nvSpPr>
          <p:cNvPr id="55" name="Rectangle 54">
            <a:extLst>
              <a:ext uri="{FF2B5EF4-FFF2-40B4-BE49-F238E27FC236}">
                <a16:creationId xmlns:a16="http://schemas.microsoft.com/office/drawing/2014/main" id="{A39439B0-750F-0EE7-ED9C-27550FAD943F}"/>
              </a:ext>
            </a:extLst>
          </p:cNvPr>
          <p:cNvSpPr/>
          <p:nvPr/>
        </p:nvSpPr>
        <p:spPr bwMode="auto">
          <a:xfrm>
            <a:off x="3796813" y="3867031"/>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7" name="Straight Connector 56">
            <a:extLst>
              <a:ext uri="{FF2B5EF4-FFF2-40B4-BE49-F238E27FC236}">
                <a16:creationId xmlns:a16="http://schemas.microsoft.com/office/drawing/2014/main" id="{07EE5EE2-E52A-1F35-362F-EEE4D532C3DC}"/>
              </a:ext>
            </a:extLst>
          </p:cNvPr>
          <p:cNvCxnSpPr>
            <a:cxnSpLocks/>
          </p:cNvCxnSpPr>
          <p:nvPr/>
        </p:nvCxnSpPr>
        <p:spPr bwMode="auto">
          <a:xfrm>
            <a:off x="3002177" y="4298575"/>
            <a:ext cx="1015809" cy="0"/>
          </a:xfrm>
          <a:prstGeom prst="line">
            <a:avLst/>
          </a:prstGeom>
          <a:noFill/>
          <a:ln w="28575" cap="flat" cmpd="sng" algn="ctr">
            <a:solidFill>
              <a:schemeClr val="bg1"/>
            </a:solidFill>
            <a:prstDash val="solid"/>
            <a:round/>
            <a:headEnd type="none" w="med" len="med"/>
            <a:tailEnd type="none" w="med" len="med"/>
          </a:ln>
          <a:effectLst/>
        </p:spPr>
      </p:cxnSp>
      <p:sp>
        <p:nvSpPr>
          <p:cNvPr id="58" name="Rectangle 57">
            <a:extLst>
              <a:ext uri="{FF2B5EF4-FFF2-40B4-BE49-F238E27FC236}">
                <a16:creationId xmlns:a16="http://schemas.microsoft.com/office/drawing/2014/main" id="{06B8ACF4-879A-4727-9096-B2AC6D8553A7}"/>
              </a:ext>
            </a:extLst>
          </p:cNvPr>
          <p:cNvSpPr/>
          <p:nvPr/>
        </p:nvSpPr>
        <p:spPr bwMode="auto">
          <a:xfrm>
            <a:off x="3435496" y="4242209"/>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64795B5E-FE94-1110-440D-8FF6A9BFDCEE}"/>
              </a:ext>
            </a:extLst>
          </p:cNvPr>
          <p:cNvCxnSpPr>
            <a:cxnSpLocks/>
          </p:cNvCxnSpPr>
          <p:nvPr/>
        </p:nvCxnSpPr>
        <p:spPr bwMode="auto">
          <a:xfrm>
            <a:off x="3387855" y="4473507"/>
            <a:ext cx="503657" cy="0"/>
          </a:xfrm>
          <a:prstGeom prst="line">
            <a:avLst/>
          </a:prstGeom>
          <a:noFill/>
          <a:ln w="28575" cap="flat" cmpd="sng" algn="ctr">
            <a:solidFill>
              <a:schemeClr val="bg1"/>
            </a:solidFill>
            <a:prstDash val="solid"/>
            <a:round/>
            <a:headEnd type="none" w="med" len="med"/>
            <a:tailEnd type="none" w="med" len="med"/>
          </a:ln>
          <a:effectLst/>
        </p:spPr>
      </p:cxnSp>
      <p:sp>
        <p:nvSpPr>
          <p:cNvPr id="61" name="Rectangle 60">
            <a:extLst>
              <a:ext uri="{FF2B5EF4-FFF2-40B4-BE49-F238E27FC236}">
                <a16:creationId xmlns:a16="http://schemas.microsoft.com/office/drawing/2014/main" id="{2D1B8C22-052E-916E-8ED8-54337C1F6F41}"/>
              </a:ext>
            </a:extLst>
          </p:cNvPr>
          <p:cNvSpPr/>
          <p:nvPr/>
        </p:nvSpPr>
        <p:spPr bwMode="auto">
          <a:xfrm>
            <a:off x="3580142" y="4417141"/>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4" name="Straight Connector 31743">
            <a:extLst>
              <a:ext uri="{FF2B5EF4-FFF2-40B4-BE49-F238E27FC236}">
                <a16:creationId xmlns:a16="http://schemas.microsoft.com/office/drawing/2014/main" id="{E57DE2A9-F4FC-79AD-4360-BCDB5FC73A07}"/>
              </a:ext>
            </a:extLst>
          </p:cNvPr>
          <p:cNvCxnSpPr>
            <a:cxnSpLocks/>
          </p:cNvCxnSpPr>
          <p:nvPr/>
        </p:nvCxnSpPr>
        <p:spPr bwMode="auto">
          <a:xfrm>
            <a:off x="3232195" y="4841041"/>
            <a:ext cx="544162" cy="0"/>
          </a:xfrm>
          <a:prstGeom prst="line">
            <a:avLst/>
          </a:prstGeom>
          <a:noFill/>
          <a:ln w="28575" cap="flat" cmpd="sng" algn="ctr">
            <a:solidFill>
              <a:schemeClr val="bg1"/>
            </a:solidFill>
            <a:prstDash val="solid"/>
            <a:round/>
            <a:headEnd type="none" w="med" len="med"/>
            <a:tailEnd type="none" w="med" len="med"/>
          </a:ln>
          <a:effectLst/>
        </p:spPr>
      </p:cxnSp>
      <p:sp>
        <p:nvSpPr>
          <p:cNvPr id="31745" name="Rectangle 31744">
            <a:extLst>
              <a:ext uri="{FF2B5EF4-FFF2-40B4-BE49-F238E27FC236}">
                <a16:creationId xmlns:a16="http://schemas.microsoft.com/office/drawing/2014/main" id="{606E2901-794F-0BAD-E8FA-F81E070789A8}"/>
              </a:ext>
            </a:extLst>
          </p:cNvPr>
          <p:cNvSpPr/>
          <p:nvPr/>
        </p:nvSpPr>
        <p:spPr bwMode="auto">
          <a:xfrm>
            <a:off x="3454271" y="4784675"/>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8" name="Straight Connector 31747">
            <a:extLst>
              <a:ext uri="{FF2B5EF4-FFF2-40B4-BE49-F238E27FC236}">
                <a16:creationId xmlns:a16="http://schemas.microsoft.com/office/drawing/2014/main" id="{4981499B-20C4-E8DA-A695-C2903B6678FE}"/>
              </a:ext>
            </a:extLst>
          </p:cNvPr>
          <p:cNvCxnSpPr>
            <a:cxnSpLocks/>
          </p:cNvCxnSpPr>
          <p:nvPr/>
        </p:nvCxnSpPr>
        <p:spPr bwMode="auto">
          <a:xfrm>
            <a:off x="3426090" y="5019676"/>
            <a:ext cx="762458" cy="0"/>
          </a:xfrm>
          <a:prstGeom prst="line">
            <a:avLst/>
          </a:prstGeom>
          <a:noFill/>
          <a:ln w="28575" cap="flat" cmpd="sng" algn="ctr">
            <a:solidFill>
              <a:schemeClr val="bg1"/>
            </a:solidFill>
            <a:prstDash val="solid"/>
            <a:round/>
            <a:headEnd type="none" w="med" len="med"/>
            <a:tailEnd type="none" w="med" len="med"/>
          </a:ln>
          <a:effectLst/>
        </p:spPr>
      </p:cxnSp>
      <p:sp>
        <p:nvSpPr>
          <p:cNvPr id="31749" name="Rectangle 31748">
            <a:extLst>
              <a:ext uri="{FF2B5EF4-FFF2-40B4-BE49-F238E27FC236}">
                <a16:creationId xmlns:a16="http://schemas.microsoft.com/office/drawing/2014/main" id="{0D991065-1E2B-25AA-18E2-A3A414AA1464}"/>
              </a:ext>
            </a:extLst>
          </p:cNvPr>
          <p:cNvSpPr/>
          <p:nvPr/>
        </p:nvSpPr>
        <p:spPr bwMode="auto">
          <a:xfrm>
            <a:off x="3736755" y="4963310"/>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TextBox 31750">
            <a:extLst>
              <a:ext uri="{FF2B5EF4-FFF2-40B4-BE49-F238E27FC236}">
                <a16:creationId xmlns:a16="http://schemas.microsoft.com/office/drawing/2014/main" id="{90305226-D83D-9753-7A18-3ECCB1EDBEB1}"/>
              </a:ext>
            </a:extLst>
          </p:cNvPr>
          <p:cNvSpPr txBox="1"/>
          <p:nvPr/>
        </p:nvSpPr>
        <p:spPr bwMode="auto">
          <a:xfrm>
            <a:off x="7353980" y="1367504"/>
            <a:ext cx="11819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Events/Patients</a:t>
            </a:r>
          </a:p>
        </p:txBody>
      </p:sp>
      <p:sp>
        <p:nvSpPr>
          <p:cNvPr id="31752" name="TextBox 31751">
            <a:extLst>
              <a:ext uri="{FF2B5EF4-FFF2-40B4-BE49-F238E27FC236}">
                <a16:creationId xmlns:a16="http://schemas.microsoft.com/office/drawing/2014/main" id="{3494E63F-6571-C021-3DF6-BB0FC735229E}"/>
              </a:ext>
            </a:extLst>
          </p:cNvPr>
          <p:cNvSpPr txBox="1"/>
          <p:nvPr/>
        </p:nvSpPr>
        <p:spPr bwMode="auto">
          <a:xfrm>
            <a:off x="9738641" y="1356549"/>
            <a:ext cx="9284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(95% CI)</a:t>
            </a:r>
          </a:p>
        </p:txBody>
      </p:sp>
      <p:sp>
        <p:nvSpPr>
          <p:cNvPr id="31753" name="TextBox 31752">
            <a:extLst>
              <a:ext uri="{FF2B5EF4-FFF2-40B4-BE49-F238E27FC236}">
                <a16:creationId xmlns:a16="http://schemas.microsoft.com/office/drawing/2014/main" id="{58F6D0E4-7CA6-1EEA-8F7D-33A906737FFC}"/>
              </a:ext>
            </a:extLst>
          </p:cNvPr>
          <p:cNvSpPr txBox="1"/>
          <p:nvPr/>
        </p:nvSpPr>
        <p:spPr bwMode="auto">
          <a:xfrm>
            <a:off x="6287096" y="1593469"/>
            <a:ext cx="133568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HBV etiology</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Yes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No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HCV etiology</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Yes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No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Viral etiology</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Yes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No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AFP status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&gt;400 ng/mL</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≤400 ng/mL</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ECOG PS</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0</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1</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 BCLC stage</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B</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C</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Child-Pugh Score</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5</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  6</a:t>
            </a:r>
          </a:p>
        </p:txBody>
      </p:sp>
      <p:sp>
        <p:nvSpPr>
          <p:cNvPr id="31754" name="TextBox 31753">
            <a:extLst>
              <a:ext uri="{FF2B5EF4-FFF2-40B4-BE49-F238E27FC236}">
                <a16:creationId xmlns:a16="http://schemas.microsoft.com/office/drawing/2014/main" id="{F700A37D-30A3-DCDF-FACE-29399EDD1737}"/>
              </a:ext>
            </a:extLst>
          </p:cNvPr>
          <p:cNvSpPr txBox="1"/>
          <p:nvPr/>
        </p:nvSpPr>
        <p:spPr bwMode="auto">
          <a:xfrm>
            <a:off x="7587315" y="1580432"/>
            <a:ext cx="71526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534/794</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241/385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284/400</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118/181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409/605</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312/484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212/299</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177/251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356/541</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351/538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181/253</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102/180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431/612</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421/654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111/136</a:t>
            </a:r>
          </a:p>
        </p:txBody>
      </p:sp>
      <p:sp>
        <p:nvSpPr>
          <p:cNvPr id="31755" name="TextBox 31754">
            <a:extLst>
              <a:ext uri="{FF2B5EF4-FFF2-40B4-BE49-F238E27FC236}">
                <a16:creationId xmlns:a16="http://schemas.microsoft.com/office/drawing/2014/main" id="{80F850B9-84D6-CD50-4ADF-5209B2FEBFA6}"/>
              </a:ext>
            </a:extLst>
          </p:cNvPr>
          <p:cNvSpPr txBox="1"/>
          <p:nvPr/>
        </p:nvSpPr>
        <p:spPr bwMode="auto">
          <a:xfrm>
            <a:off x="10640490" y="1598753"/>
            <a:ext cx="118173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0.84 (0.71-1.00)</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0.75 (0.58-0.97)</a:t>
            </a:r>
          </a:p>
          <a:p>
            <a:pPr algn="ctr">
              <a:spcBef>
                <a:spcPts val="0"/>
              </a:spcBef>
            </a:pPr>
            <a:r>
              <a:rPr lang="en-US" sz="1200" b="0" dirty="0">
                <a:solidFill>
                  <a:schemeClr val="bg1"/>
                </a:solidFill>
                <a:latin typeface="Calibri" panose="020F0502020204030204" pitchFamily="34" charset="0"/>
              </a:rPr>
              <a:t>0.95 (0.75-1.19)</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0.86 (0.60-1.24)</a:t>
            </a:r>
          </a:p>
          <a:p>
            <a:pPr algn="ctr">
              <a:spcBef>
                <a:spcPts val="0"/>
              </a:spcBef>
            </a:pPr>
            <a:r>
              <a:rPr lang="en-US" sz="1200" b="0" dirty="0">
                <a:solidFill>
                  <a:schemeClr val="bg1"/>
                </a:solidFill>
                <a:latin typeface="Calibri" panose="020F0502020204030204" pitchFamily="34" charset="0"/>
              </a:rPr>
              <a:t>0.84 (0.70-1.03)</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0.84 (0.67-1.05)</a:t>
            </a:r>
          </a:p>
          <a:p>
            <a:pPr algn="ctr">
              <a:spcBef>
                <a:spcPts val="0"/>
              </a:spcBef>
            </a:pPr>
            <a:r>
              <a:rPr lang="en-US" sz="1200" b="0" dirty="0">
                <a:solidFill>
                  <a:schemeClr val="bg1"/>
                </a:solidFill>
                <a:latin typeface="Calibri" panose="020F0502020204030204" pitchFamily="34" charset="0"/>
              </a:rPr>
              <a:t>0.86 (0.66-1.13)</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0.67 (0.50-0.90)</a:t>
            </a:r>
          </a:p>
          <a:p>
            <a:pPr algn="ctr">
              <a:spcBef>
                <a:spcPts val="0"/>
              </a:spcBef>
            </a:pPr>
            <a:r>
              <a:rPr lang="en-US" sz="1200" b="0" dirty="0">
                <a:solidFill>
                  <a:schemeClr val="bg1"/>
                </a:solidFill>
                <a:latin typeface="Calibri" panose="020F0502020204030204" pitchFamily="34" charset="0"/>
              </a:rPr>
              <a:t>0.95 (0.77-1.17)</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0.84 (0.68-1.04)</a:t>
            </a:r>
          </a:p>
          <a:p>
            <a:pPr algn="ctr">
              <a:spcBef>
                <a:spcPts val="0"/>
              </a:spcBef>
            </a:pPr>
            <a:r>
              <a:rPr lang="en-US" sz="1200" b="0" dirty="0">
                <a:solidFill>
                  <a:schemeClr val="bg1"/>
                </a:solidFill>
                <a:latin typeface="Calibri" panose="020F0502020204030204" pitchFamily="34" charset="0"/>
              </a:rPr>
              <a:t>0.83 (0.62-1.11)</a:t>
            </a:r>
          </a:p>
          <a:p>
            <a:pPr algn="ctr">
              <a:lnSpc>
                <a:spcPct val="10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0.85 (0.58-1.26)</a:t>
            </a:r>
          </a:p>
          <a:p>
            <a:pPr algn="ctr">
              <a:spcBef>
                <a:spcPts val="0"/>
              </a:spcBef>
            </a:pPr>
            <a:r>
              <a:rPr lang="en-US" sz="1200" b="0" dirty="0">
                <a:solidFill>
                  <a:schemeClr val="bg1"/>
                </a:solidFill>
                <a:latin typeface="Calibri" panose="020F0502020204030204" pitchFamily="34" charset="0"/>
              </a:rPr>
              <a:t>0.83 (0.69-1.01)</a:t>
            </a:r>
          </a:p>
          <a:p>
            <a:pPr algn="ctr">
              <a:spcBef>
                <a:spcPts val="0"/>
              </a:spcBef>
            </a:pPr>
            <a:endParaRPr lang="en-US" sz="1200" b="0" dirty="0">
              <a:solidFill>
                <a:schemeClr val="bg1"/>
              </a:solidFill>
              <a:latin typeface="Calibri" panose="020F0502020204030204" pitchFamily="34" charset="0"/>
            </a:endParaRPr>
          </a:p>
          <a:p>
            <a:pPr algn="ctr">
              <a:spcBef>
                <a:spcPts val="0"/>
              </a:spcBef>
            </a:pPr>
            <a:r>
              <a:rPr lang="en-US" sz="1200" b="0" dirty="0">
                <a:solidFill>
                  <a:schemeClr val="bg1"/>
                </a:solidFill>
                <a:latin typeface="Calibri" panose="020F0502020204030204" pitchFamily="34" charset="0"/>
              </a:rPr>
              <a:t>0.85 (0.70-1.03)</a:t>
            </a:r>
          </a:p>
          <a:p>
            <a:pPr algn="ctr">
              <a:spcBef>
                <a:spcPts val="0"/>
              </a:spcBef>
            </a:pPr>
            <a:r>
              <a:rPr lang="en-US" sz="1200" b="0" dirty="0">
                <a:solidFill>
                  <a:schemeClr val="bg1"/>
                </a:solidFill>
                <a:latin typeface="Calibri" panose="020F0502020204030204" pitchFamily="34" charset="0"/>
              </a:rPr>
              <a:t>0.79 (0.54-1.15)</a:t>
            </a:r>
          </a:p>
        </p:txBody>
      </p:sp>
      <p:cxnSp>
        <p:nvCxnSpPr>
          <p:cNvPr id="31756" name="Straight Connector 31755">
            <a:extLst>
              <a:ext uri="{FF2B5EF4-FFF2-40B4-BE49-F238E27FC236}">
                <a16:creationId xmlns:a16="http://schemas.microsoft.com/office/drawing/2014/main" id="{0596E580-E8C3-907C-0B9A-DCE50BB55C20}"/>
              </a:ext>
            </a:extLst>
          </p:cNvPr>
          <p:cNvCxnSpPr>
            <a:cxnSpLocks/>
          </p:cNvCxnSpPr>
          <p:nvPr/>
        </p:nvCxnSpPr>
        <p:spPr bwMode="auto">
          <a:xfrm>
            <a:off x="9694451" y="1580432"/>
            <a:ext cx="0" cy="4139296"/>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A2B0EEF3-ACA3-00A2-7735-3BDD435368E3}"/>
              </a:ext>
            </a:extLst>
          </p:cNvPr>
          <p:cNvCxnSpPr>
            <a:cxnSpLocks/>
          </p:cNvCxnSpPr>
          <p:nvPr/>
        </p:nvCxnSpPr>
        <p:spPr bwMode="auto">
          <a:xfrm>
            <a:off x="8786927" y="5719728"/>
            <a:ext cx="1838286"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25D84BB4-4A3A-81C1-7BCC-587DD0B7550B}"/>
              </a:ext>
            </a:extLst>
          </p:cNvPr>
          <p:cNvCxnSpPr>
            <a:cxnSpLocks/>
          </p:cNvCxnSpPr>
          <p:nvPr/>
        </p:nvCxnSpPr>
        <p:spPr bwMode="auto">
          <a:xfrm>
            <a:off x="8786927" y="5707593"/>
            <a:ext cx="0" cy="98277"/>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785FDF21-47C1-CA4C-0CA8-726EAB0084B4}"/>
              </a:ext>
            </a:extLst>
          </p:cNvPr>
          <p:cNvCxnSpPr>
            <a:cxnSpLocks/>
          </p:cNvCxnSpPr>
          <p:nvPr/>
        </p:nvCxnSpPr>
        <p:spPr bwMode="auto">
          <a:xfrm>
            <a:off x="9694451" y="5707593"/>
            <a:ext cx="0" cy="98277"/>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B8D42886-37C8-2DB4-62F1-6C0FEAF5B539}"/>
              </a:ext>
            </a:extLst>
          </p:cNvPr>
          <p:cNvCxnSpPr>
            <a:cxnSpLocks/>
          </p:cNvCxnSpPr>
          <p:nvPr/>
        </p:nvCxnSpPr>
        <p:spPr bwMode="auto">
          <a:xfrm>
            <a:off x="10621888" y="5707593"/>
            <a:ext cx="0" cy="98277"/>
          </a:xfrm>
          <a:prstGeom prst="line">
            <a:avLst/>
          </a:prstGeom>
          <a:noFill/>
          <a:ln w="28575" cap="flat" cmpd="sng" algn="ctr">
            <a:solidFill>
              <a:schemeClr val="bg1"/>
            </a:solidFill>
            <a:prstDash val="solid"/>
            <a:round/>
            <a:headEnd type="none" w="med" len="med"/>
            <a:tailEnd type="none" w="med" len="med"/>
          </a:ln>
          <a:effectLst/>
        </p:spPr>
      </p:cxnSp>
      <p:sp>
        <p:nvSpPr>
          <p:cNvPr id="31761" name="TextBox 31760">
            <a:extLst>
              <a:ext uri="{FF2B5EF4-FFF2-40B4-BE49-F238E27FC236}">
                <a16:creationId xmlns:a16="http://schemas.microsoft.com/office/drawing/2014/main" id="{B529CD23-7299-06C4-C419-45CE3D988F63}"/>
              </a:ext>
            </a:extLst>
          </p:cNvPr>
          <p:cNvSpPr txBox="1"/>
          <p:nvPr/>
        </p:nvSpPr>
        <p:spPr bwMode="auto">
          <a:xfrm>
            <a:off x="8596811" y="576381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31762" name="TextBox 31761">
            <a:extLst>
              <a:ext uri="{FF2B5EF4-FFF2-40B4-BE49-F238E27FC236}">
                <a16:creationId xmlns:a16="http://schemas.microsoft.com/office/drawing/2014/main" id="{81787336-5C74-D079-C700-9439CD65039E}"/>
              </a:ext>
            </a:extLst>
          </p:cNvPr>
          <p:cNvSpPr txBox="1"/>
          <p:nvPr/>
        </p:nvSpPr>
        <p:spPr bwMode="auto">
          <a:xfrm>
            <a:off x="9571033" y="57707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31763" name="TextBox 31762">
            <a:extLst>
              <a:ext uri="{FF2B5EF4-FFF2-40B4-BE49-F238E27FC236}">
                <a16:creationId xmlns:a16="http://schemas.microsoft.com/office/drawing/2014/main" id="{9CFD8FF8-31EE-077E-94E2-6BDFDAAE4125}"/>
              </a:ext>
            </a:extLst>
          </p:cNvPr>
          <p:cNvSpPr txBox="1"/>
          <p:nvPr/>
        </p:nvSpPr>
        <p:spPr bwMode="auto">
          <a:xfrm>
            <a:off x="10494188" y="576444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31764" name="TextBox 31763">
            <a:extLst>
              <a:ext uri="{FF2B5EF4-FFF2-40B4-BE49-F238E27FC236}">
                <a16:creationId xmlns:a16="http://schemas.microsoft.com/office/drawing/2014/main" id="{4AF476D4-55A7-8222-7B6B-4E71F8F2921C}"/>
              </a:ext>
            </a:extLst>
          </p:cNvPr>
          <p:cNvSpPr txBox="1"/>
          <p:nvPr/>
        </p:nvSpPr>
        <p:spPr bwMode="auto">
          <a:xfrm>
            <a:off x="8189231" y="6151522"/>
            <a:ext cx="15052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Favors Len + </a:t>
            </a:r>
            <a:r>
              <a:rPr lang="en-US" sz="1200" dirty="0" err="1">
                <a:solidFill>
                  <a:schemeClr val="bg1"/>
                </a:solidFill>
                <a:latin typeface="Calibri" panose="020F0502020204030204" pitchFamily="34" charset="0"/>
              </a:rPr>
              <a:t>pembro</a:t>
            </a:r>
            <a:endParaRPr lang="en-US" sz="1200" dirty="0">
              <a:solidFill>
                <a:schemeClr val="bg1"/>
              </a:solidFill>
              <a:latin typeface="Calibri" panose="020F0502020204030204" pitchFamily="34" charset="0"/>
            </a:endParaRPr>
          </a:p>
        </p:txBody>
      </p:sp>
      <p:sp>
        <p:nvSpPr>
          <p:cNvPr id="31765" name="TextBox 31764">
            <a:extLst>
              <a:ext uri="{FF2B5EF4-FFF2-40B4-BE49-F238E27FC236}">
                <a16:creationId xmlns:a16="http://schemas.microsoft.com/office/drawing/2014/main" id="{315CFC55-91B5-0F3F-DAE5-52C415DF5B5A}"/>
              </a:ext>
            </a:extLst>
          </p:cNvPr>
          <p:cNvSpPr txBox="1"/>
          <p:nvPr/>
        </p:nvSpPr>
        <p:spPr bwMode="auto">
          <a:xfrm>
            <a:off x="9718466" y="6151242"/>
            <a:ext cx="15054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Favors Len + placebo</a:t>
            </a:r>
          </a:p>
        </p:txBody>
      </p:sp>
      <p:cxnSp>
        <p:nvCxnSpPr>
          <p:cNvPr id="31766" name="Straight Arrow Connector 31765">
            <a:extLst>
              <a:ext uri="{FF2B5EF4-FFF2-40B4-BE49-F238E27FC236}">
                <a16:creationId xmlns:a16="http://schemas.microsoft.com/office/drawing/2014/main" id="{B9516A71-720D-1AC3-8C1F-D8F5C27A1556}"/>
              </a:ext>
            </a:extLst>
          </p:cNvPr>
          <p:cNvCxnSpPr/>
          <p:nvPr/>
        </p:nvCxnSpPr>
        <p:spPr bwMode="auto">
          <a:xfrm flipH="1">
            <a:off x="8541098" y="6125756"/>
            <a:ext cx="1058985" cy="0"/>
          </a:xfrm>
          <a:prstGeom prst="straightConnector1">
            <a:avLst/>
          </a:prstGeom>
          <a:noFill/>
          <a:ln w="28575" cap="flat" cmpd="sng" algn="ctr">
            <a:solidFill>
              <a:schemeClr val="bg1"/>
            </a:solidFill>
            <a:prstDash val="solid"/>
            <a:round/>
            <a:headEnd type="none" w="med" len="med"/>
            <a:tailEnd type="triangle"/>
          </a:ln>
          <a:effectLst/>
        </p:spPr>
      </p:cxnSp>
      <p:cxnSp>
        <p:nvCxnSpPr>
          <p:cNvPr id="31767" name="Straight Arrow Connector 31766">
            <a:extLst>
              <a:ext uri="{FF2B5EF4-FFF2-40B4-BE49-F238E27FC236}">
                <a16:creationId xmlns:a16="http://schemas.microsoft.com/office/drawing/2014/main" id="{1D5E5DC7-4E71-8F2C-45B2-5F1979BF14FD}"/>
              </a:ext>
            </a:extLst>
          </p:cNvPr>
          <p:cNvCxnSpPr>
            <a:cxnSpLocks/>
          </p:cNvCxnSpPr>
          <p:nvPr/>
        </p:nvCxnSpPr>
        <p:spPr bwMode="auto">
          <a:xfrm>
            <a:off x="9820807" y="6125756"/>
            <a:ext cx="988646" cy="0"/>
          </a:xfrm>
          <a:prstGeom prst="straightConnector1">
            <a:avLst/>
          </a:prstGeom>
          <a:noFill/>
          <a:ln w="28575" cap="flat" cmpd="sng" algn="ctr">
            <a:solidFill>
              <a:schemeClr val="bg1"/>
            </a:solidFill>
            <a:prstDash val="solid"/>
            <a:round/>
            <a:headEnd type="none" w="med" len="med"/>
            <a:tailEnd type="triangle"/>
          </a:ln>
          <a:effectLst/>
        </p:spPr>
      </p:cxnSp>
      <p:cxnSp>
        <p:nvCxnSpPr>
          <p:cNvPr id="31768" name="Straight Connector 31767">
            <a:extLst>
              <a:ext uri="{FF2B5EF4-FFF2-40B4-BE49-F238E27FC236}">
                <a16:creationId xmlns:a16="http://schemas.microsoft.com/office/drawing/2014/main" id="{1F1A3E51-205E-146F-0D8E-1A5EF4CDECA7}"/>
              </a:ext>
            </a:extLst>
          </p:cNvPr>
          <p:cNvCxnSpPr/>
          <p:nvPr/>
        </p:nvCxnSpPr>
        <p:spPr bwMode="auto">
          <a:xfrm>
            <a:off x="9252682" y="1713970"/>
            <a:ext cx="456308" cy="0"/>
          </a:xfrm>
          <a:prstGeom prst="line">
            <a:avLst/>
          </a:prstGeom>
          <a:noFill/>
          <a:ln w="28575" cap="flat" cmpd="sng" algn="ctr">
            <a:solidFill>
              <a:schemeClr val="bg1"/>
            </a:solidFill>
            <a:prstDash val="solid"/>
            <a:round/>
            <a:headEnd type="none" w="med" len="med"/>
            <a:tailEnd type="none" w="med" len="med"/>
          </a:ln>
          <a:effectLst/>
        </p:spPr>
      </p:cxnSp>
      <p:sp>
        <p:nvSpPr>
          <p:cNvPr id="31769" name="Rectangle 31768">
            <a:extLst>
              <a:ext uri="{FF2B5EF4-FFF2-40B4-BE49-F238E27FC236}">
                <a16:creationId xmlns:a16="http://schemas.microsoft.com/office/drawing/2014/main" id="{4C2537FA-5737-AE73-BA7D-F9D7263C6C02}"/>
              </a:ext>
            </a:extLst>
          </p:cNvPr>
          <p:cNvSpPr/>
          <p:nvPr/>
        </p:nvSpPr>
        <p:spPr bwMode="auto">
          <a:xfrm>
            <a:off x="9417201" y="1657604"/>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0" name="Straight Connector 31769">
            <a:extLst>
              <a:ext uri="{FF2B5EF4-FFF2-40B4-BE49-F238E27FC236}">
                <a16:creationId xmlns:a16="http://schemas.microsoft.com/office/drawing/2014/main" id="{B8788D9A-7FAC-D937-A2A1-A788B1D70F5B}"/>
              </a:ext>
            </a:extLst>
          </p:cNvPr>
          <p:cNvCxnSpPr>
            <a:cxnSpLocks/>
          </p:cNvCxnSpPr>
          <p:nvPr/>
        </p:nvCxnSpPr>
        <p:spPr bwMode="auto">
          <a:xfrm>
            <a:off x="8992922" y="2076310"/>
            <a:ext cx="682247" cy="0"/>
          </a:xfrm>
          <a:prstGeom prst="line">
            <a:avLst/>
          </a:prstGeom>
          <a:noFill/>
          <a:ln w="28575" cap="flat" cmpd="sng" algn="ctr">
            <a:solidFill>
              <a:schemeClr val="bg1"/>
            </a:solidFill>
            <a:prstDash val="solid"/>
            <a:round/>
            <a:headEnd type="none" w="med" len="med"/>
            <a:tailEnd type="none" w="med" len="med"/>
          </a:ln>
          <a:effectLst/>
        </p:spPr>
      </p:cxnSp>
      <p:sp>
        <p:nvSpPr>
          <p:cNvPr id="31771" name="Rectangle 31770">
            <a:extLst>
              <a:ext uri="{FF2B5EF4-FFF2-40B4-BE49-F238E27FC236}">
                <a16:creationId xmlns:a16="http://schemas.microsoft.com/office/drawing/2014/main" id="{53017C6B-7D52-C762-7CE7-8A95D0FBCF18}"/>
              </a:ext>
            </a:extLst>
          </p:cNvPr>
          <p:cNvSpPr/>
          <p:nvPr/>
        </p:nvSpPr>
        <p:spPr bwMode="auto">
          <a:xfrm>
            <a:off x="9273987" y="2019944"/>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2" name="Straight Connector 31771">
            <a:extLst>
              <a:ext uri="{FF2B5EF4-FFF2-40B4-BE49-F238E27FC236}">
                <a16:creationId xmlns:a16="http://schemas.microsoft.com/office/drawing/2014/main" id="{09219BAD-5923-D534-07E4-3950D9672E2C}"/>
              </a:ext>
            </a:extLst>
          </p:cNvPr>
          <p:cNvCxnSpPr>
            <a:cxnSpLocks/>
          </p:cNvCxnSpPr>
          <p:nvPr/>
        </p:nvCxnSpPr>
        <p:spPr bwMode="auto">
          <a:xfrm>
            <a:off x="9319098" y="2261739"/>
            <a:ext cx="614441" cy="0"/>
          </a:xfrm>
          <a:prstGeom prst="line">
            <a:avLst/>
          </a:prstGeom>
          <a:noFill/>
          <a:ln w="28575" cap="flat" cmpd="sng" algn="ctr">
            <a:solidFill>
              <a:schemeClr val="bg1"/>
            </a:solidFill>
            <a:prstDash val="solid"/>
            <a:round/>
            <a:headEnd type="none" w="med" len="med"/>
            <a:tailEnd type="none" w="med" len="med"/>
          </a:ln>
          <a:effectLst/>
        </p:spPr>
      </p:cxnSp>
      <p:sp>
        <p:nvSpPr>
          <p:cNvPr id="31773" name="Rectangle 31772">
            <a:extLst>
              <a:ext uri="{FF2B5EF4-FFF2-40B4-BE49-F238E27FC236}">
                <a16:creationId xmlns:a16="http://schemas.microsoft.com/office/drawing/2014/main" id="{8B715D82-28A8-E289-5F2D-DFBCCCD49D62}"/>
              </a:ext>
            </a:extLst>
          </p:cNvPr>
          <p:cNvSpPr/>
          <p:nvPr/>
        </p:nvSpPr>
        <p:spPr bwMode="auto">
          <a:xfrm>
            <a:off x="9585192" y="2205373"/>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4" name="Straight Connector 31773">
            <a:extLst>
              <a:ext uri="{FF2B5EF4-FFF2-40B4-BE49-F238E27FC236}">
                <a16:creationId xmlns:a16="http://schemas.microsoft.com/office/drawing/2014/main" id="{E5CE2964-89E1-DFFE-98E9-67C73099A661}"/>
              </a:ext>
            </a:extLst>
          </p:cNvPr>
          <p:cNvCxnSpPr>
            <a:cxnSpLocks/>
          </p:cNvCxnSpPr>
          <p:nvPr/>
        </p:nvCxnSpPr>
        <p:spPr bwMode="auto">
          <a:xfrm>
            <a:off x="9030717" y="2627267"/>
            <a:ext cx="958672" cy="0"/>
          </a:xfrm>
          <a:prstGeom prst="line">
            <a:avLst/>
          </a:prstGeom>
          <a:noFill/>
          <a:ln w="28575" cap="flat" cmpd="sng" algn="ctr">
            <a:solidFill>
              <a:schemeClr val="bg1"/>
            </a:solidFill>
            <a:prstDash val="solid"/>
            <a:round/>
            <a:headEnd type="none" w="med" len="med"/>
            <a:tailEnd type="none" w="med" len="med"/>
          </a:ln>
          <a:effectLst/>
        </p:spPr>
      </p:cxnSp>
      <p:sp>
        <p:nvSpPr>
          <p:cNvPr id="31775" name="Rectangle 31774">
            <a:extLst>
              <a:ext uri="{FF2B5EF4-FFF2-40B4-BE49-F238E27FC236}">
                <a16:creationId xmlns:a16="http://schemas.microsoft.com/office/drawing/2014/main" id="{50F01313-0F6E-F7AF-2B09-BBE4A8D09E4D}"/>
              </a:ext>
            </a:extLst>
          </p:cNvPr>
          <p:cNvSpPr/>
          <p:nvPr/>
        </p:nvSpPr>
        <p:spPr bwMode="auto">
          <a:xfrm>
            <a:off x="9449323" y="2570901"/>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6" name="Straight Connector 31775">
            <a:extLst>
              <a:ext uri="{FF2B5EF4-FFF2-40B4-BE49-F238E27FC236}">
                <a16:creationId xmlns:a16="http://schemas.microsoft.com/office/drawing/2014/main" id="{4F700258-9EB8-CF5A-BE2C-0B6A68B644B0}"/>
              </a:ext>
            </a:extLst>
          </p:cNvPr>
          <p:cNvCxnSpPr>
            <a:cxnSpLocks/>
          </p:cNvCxnSpPr>
          <p:nvPr/>
        </p:nvCxnSpPr>
        <p:spPr bwMode="auto">
          <a:xfrm>
            <a:off x="9245818" y="2812785"/>
            <a:ext cx="492823" cy="0"/>
          </a:xfrm>
          <a:prstGeom prst="line">
            <a:avLst/>
          </a:prstGeom>
          <a:noFill/>
          <a:ln w="28575" cap="flat" cmpd="sng" algn="ctr">
            <a:solidFill>
              <a:schemeClr val="bg1"/>
            </a:solidFill>
            <a:prstDash val="solid"/>
            <a:round/>
            <a:headEnd type="none" w="med" len="med"/>
            <a:tailEnd type="none" w="med" len="med"/>
          </a:ln>
          <a:effectLst/>
        </p:spPr>
      </p:cxnSp>
      <p:sp>
        <p:nvSpPr>
          <p:cNvPr id="31777" name="Rectangle 31776">
            <a:extLst>
              <a:ext uri="{FF2B5EF4-FFF2-40B4-BE49-F238E27FC236}">
                <a16:creationId xmlns:a16="http://schemas.microsoft.com/office/drawing/2014/main" id="{0C451F35-B218-3631-1BD7-5AFCDCAB7057}"/>
              </a:ext>
            </a:extLst>
          </p:cNvPr>
          <p:cNvSpPr/>
          <p:nvPr/>
        </p:nvSpPr>
        <p:spPr bwMode="auto">
          <a:xfrm>
            <a:off x="9432641" y="2756419"/>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8" name="Straight Connector 31777">
            <a:extLst>
              <a:ext uri="{FF2B5EF4-FFF2-40B4-BE49-F238E27FC236}">
                <a16:creationId xmlns:a16="http://schemas.microsoft.com/office/drawing/2014/main" id="{A8390BF6-1CEE-2D5A-7FD4-37F23B836E0F}"/>
              </a:ext>
            </a:extLst>
          </p:cNvPr>
          <p:cNvCxnSpPr>
            <a:cxnSpLocks/>
          </p:cNvCxnSpPr>
          <p:nvPr/>
        </p:nvCxnSpPr>
        <p:spPr bwMode="auto">
          <a:xfrm>
            <a:off x="9178945" y="3182044"/>
            <a:ext cx="596346" cy="0"/>
          </a:xfrm>
          <a:prstGeom prst="line">
            <a:avLst/>
          </a:prstGeom>
          <a:noFill/>
          <a:ln w="28575" cap="flat" cmpd="sng" algn="ctr">
            <a:solidFill>
              <a:schemeClr val="bg1"/>
            </a:solidFill>
            <a:prstDash val="solid"/>
            <a:round/>
            <a:headEnd type="none" w="med" len="med"/>
            <a:tailEnd type="none" w="med" len="med"/>
          </a:ln>
          <a:effectLst/>
        </p:spPr>
      </p:cxnSp>
      <p:sp>
        <p:nvSpPr>
          <p:cNvPr id="31779" name="Rectangle 31778">
            <a:extLst>
              <a:ext uri="{FF2B5EF4-FFF2-40B4-BE49-F238E27FC236}">
                <a16:creationId xmlns:a16="http://schemas.microsoft.com/office/drawing/2014/main" id="{54D66900-FF6F-E6DD-6C8A-084787805E81}"/>
              </a:ext>
            </a:extLst>
          </p:cNvPr>
          <p:cNvSpPr/>
          <p:nvPr/>
        </p:nvSpPr>
        <p:spPr bwMode="auto">
          <a:xfrm>
            <a:off x="9415570" y="3125678"/>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80" name="Straight Connector 31779">
            <a:extLst>
              <a:ext uri="{FF2B5EF4-FFF2-40B4-BE49-F238E27FC236}">
                <a16:creationId xmlns:a16="http://schemas.microsoft.com/office/drawing/2014/main" id="{EE0CE1AD-1CC2-1B11-EAF2-0A758E09C91C}"/>
              </a:ext>
            </a:extLst>
          </p:cNvPr>
          <p:cNvCxnSpPr>
            <a:cxnSpLocks/>
          </p:cNvCxnSpPr>
          <p:nvPr/>
        </p:nvCxnSpPr>
        <p:spPr bwMode="auto">
          <a:xfrm>
            <a:off x="9152913" y="3355597"/>
            <a:ext cx="718398" cy="0"/>
          </a:xfrm>
          <a:prstGeom prst="line">
            <a:avLst/>
          </a:prstGeom>
          <a:noFill/>
          <a:ln w="28575" cap="flat" cmpd="sng" algn="ctr">
            <a:solidFill>
              <a:schemeClr val="bg1"/>
            </a:solidFill>
            <a:prstDash val="solid"/>
            <a:round/>
            <a:headEnd type="none" w="med" len="med"/>
            <a:tailEnd type="none" w="med" len="med"/>
          </a:ln>
          <a:effectLst/>
        </p:spPr>
      </p:cxnSp>
      <p:sp>
        <p:nvSpPr>
          <p:cNvPr id="31781" name="Rectangle 31780">
            <a:extLst>
              <a:ext uri="{FF2B5EF4-FFF2-40B4-BE49-F238E27FC236}">
                <a16:creationId xmlns:a16="http://schemas.microsoft.com/office/drawing/2014/main" id="{54429DC0-4628-0516-94EE-A7D88BC43DE5}"/>
              </a:ext>
            </a:extLst>
          </p:cNvPr>
          <p:cNvSpPr/>
          <p:nvPr/>
        </p:nvSpPr>
        <p:spPr bwMode="auto">
          <a:xfrm>
            <a:off x="9461118" y="3299231"/>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82" name="Straight Connector 31781">
            <a:extLst>
              <a:ext uri="{FF2B5EF4-FFF2-40B4-BE49-F238E27FC236}">
                <a16:creationId xmlns:a16="http://schemas.microsoft.com/office/drawing/2014/main" id="{5AA35A44-30F1-B450-22A6-BBF6390C7379}"/>
              </a:ext>
            </a:extLst>
          </p:cNvPr>
          <p:cNvCxnSpPr>
            <a:cxnSpLocks/>
          </p:cNvCxnSpPr>
          <p:nvPr/>
        </p:nvCxnSpPr>
        <p:spPr bwMode="auto">
          <a:xfrm>
            <a:off x="8792678" y="3718858"/>
            <a:ext cx="792514" cy="0"/>
          </a:xfrm>
          <a:prstGeom prst="line">
            <a:avLst/>
          </a:prstGeom>
          <a:noFill/>
          <a:ln w="28575" cap="flat" cmpd="sng" algn="ctr">
            <a:solidFill>
              <a:schemeClr val="bg1"/>
            </a:solidFill>
            <a:prstDash val="solid"/>
            <a:round/>
            <a:headEnd type="none" w="med" len="med"/>
            <a:tailEnd type="none" w="med" len="med"/>
          </a:ln>
          <a:effectLst/>
        </p:spPr>
      </p:cxnSp>
      <p:sp>
        <p:nvSpPr>
          <p:cNvPr id="31783" name="Rectangle 31782">
            <a:extLst>
              <a:ext uri="{FF2B5EF4-FFF2-40B4-BE49-F238E27FC236}">
                <a16:creationId xmlns:a16="http://schemas.microsoft.com/office/drawing/2014/main" id="{88C485AD-DCB7-BB7C-E093-A4BBBB3347AF}"/>
              </a:ext>
            </a:extLst>
          </p:cNvPr>
          <p:cNvSpPr/>
          <p:nvPr/>
        </p:nvSpPr>
        <p:spPr bwMode="auto">
          <a:xfrm>
            <a:off x="9122768" y="3662492"/>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84" name="Straight Connector 31783">
            <a:extLst>
              <a:ext uri="{FF2B5EF4-FFF2-40B4-BE49-F238E27FC236}">
                <a16:creationId xmlns:a16="http://schemas.microsoft.com/office/drawing/2014/main" id="{DB557EE5-DCF5-09C9-801B-E2A1762C478C}"/>
              </a:ext>
            </a:extLst>
          </p:cNvPr>
          <p:cNvCxnSpPr>
            <a:cxnSpLocks/>
          </p:cNvCxnSpPr>
          <p:nvPr/>
        </p:nvCxnSpPr>
        <p:spPr bwMode="auto">
          <a:xfrm>
            <a:off x="9376136" y="3906948"/>
            <a:ext cx="534399" cy="0"/>
          </a:xfrm>
          <a:prstGeom prst="line">
            <a:avLst/>
          </a:prstGeom>
          <a:noFill/>
          <a:ln w="28575" cap="flat" cmpd="sng" algn="ctr">
            <a:solidFill>
              <a:schemeClr val="bg1"/>
            </a:solidFill>
            <a:prstDash val="solid"/>
            <a:round/>
            <a:headEnd type="none" w="med" len="med"/>
            <a:tailEnd type="none" w="med" len="med"/>
          </a:ln>
          <a:effectLst/>
        </p:spPr>
      </p:cxnSp>
      <p:sp>
        <p:nvSpPr>
          <p:cNvPr id="31785" name="Rectangle 31784">
            <a:extLst>
              <a:ext uri="{FF2B5EF4-FFF2-40B4-BE49-F238E27FC236}">
                <a16:creationId xmlns:a16="http://schemas.microsoft.com/office/drawing/2014/main" id="{45E200DA-ADDC-BC0A-8904-50E18A047441}"/>
              </a:ext>
            </a:extLst>
          </p:cNvPr>
          <p:cNvSpPr/>
          <p:nvPr/>
        </p:nvSpPr>
        <p:spPr bwMode="auto">
          <a:xfrm>
            <a:off x="9579476" y="3850582"/>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86" name="Straight Connector 31785">
            <a:extLst>
              <a:ext uri="{FF2B5EF4-FFF2-40B4-BE49-F238E27FC236}">
                <a16:creationId xmlns:a16="http://schemas.microsoft.com/office/drawing/2014/main" id="{90630E44-05F2-8397-4647-6D0E5CBCE878}"/>
              </a:ext>
            </a:extLst>
          </p:cNvPr>
          <p:cNvCxnSpPr>
            <a:cxnSpLocks/>
          </p:cNvCxnSpPr>
          <p:nvPr/>
        </p:nvCxnSpPr>
        <p:spPr bwMode="auto">
          <a:xfrm>
            <a:off x="9199059" y="4282126"/>
            <a:ext cx="576232" cy="0"/>
          </a:xfrm>
          <a:prstGeom prst="line">
            <a:avLst/>
          </a:prstGeom>
          <a:noFill/>
          <a:ln w="28575" cap="flat" cmpd="sng" algn="ctr">
            <a:solidFill>
              <a:schemeClr val="bg1"/>
            </a:solidFill>
            <a:prstDash val="solid"/>
            <a:round/>
            <a:headEnd type="none" w="med" len="med"/>
            <a:tailEnd type="none" w="med" len="med"/>
          </a:ln>
          <a:effectLst/>
        </p:spPr>
      </p:cxnSp>
      <p:sp>
        <p:nvSpPr>
          <p:cNvPr id="31787" name="Rectangle 31786">
            <a:extLst>
              <a:ext uri="{FF2B5EF4-FFF2-40B4-BE49-F238E27FC236}">
                <a16:creationId xmlns:a16="http://schemas.microsoft.com/office/drawing/2014/main" id="{900C6D77-743B-4A09-DCB5-8DDA03DE824C}"/>
              </a:ext>
            </a:extLst>
          </p:cNvPr>
          <p:cNvSpPr/>
          <p:nvPr/>
        </p:nvSpPr>
        <p:spPr bwMode="auto">
          <a:xfrm>
            <a:off x="9419691" y="4225760"/>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88" name="Straight Connector 31787">
            <a:extLst>
              <a:ext uri="{FF2B5EF4-FFF2-40B4-BE49-F238E27FC236}">
                <a16:creationId xmlns:a16="http://schemas.microsoft.com/office/drawing/2014/main" id="{42419968-EF46-AAA1-DC73-3F5E4E6F95A2}"/>
              </a:ext>
            </a:extLst>
          </p:cNvPr>
          <p:cNvCxnSpPr>
            <a:cxnSpLocks/>
          </p:cNvCxnSpPr>
          <p:nvPr/>
        </p:nvCxnSpPr>
        <p:spPr bwMode="auto">
          <a:xfrm>
            <a:off x="9073127" y="4457058"/>
            <a:ext cx="766870" cy="0"/>
          </a:xfrm>
          <a:prstGeom prst="line">
            <a:avLst/>
          </a:prstGeom>
          <a:noFill/>
          <a:ln w="28575" cap="flat" cmpd="sng" algn="ctr">
            <a:solidFill>
              <a:schemeClr val="bg1"/>
            </a:solidFill>
            <a:prstDash val="solid"/>
            <a:round/>
            <a:headEnd type="none" w="med" len="med"/>
            <a:tailEnd type="none" w="med" len="med"/>
          </a:ln>
          <a:effectLst/>
        </p:spPr>
      </p:cxnSp>
      <p:sp>
        <p:nvSpPr>
          <p:cNvPr id="31789" name="Rectangle 31788">
            <a:extLst>
              <a:ext uri="{FF2B5EF4-FFF2-40B4-BE49-F238E27FC236}">
                <a16:creationId xmlns:a16="http://schemas.microsoft.com/office/drawing/2014/main" id="{0873D022-8925-7F4F-7F54-B1D1728C80BD}"/>
              </a:ext>
            </a:extLst>
          </p:cNvPr>
          <p:cNvSpPr/>
          <p:nvPr/>
        </p:nvSpPr>
        <p:spPr bwMode="auto">
          <a:xfrm>
            <a:off x="9409279" y="4400692"/>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90" name="Straight Connector 31789">
            <a:extLst>
              <a:ext uri="{FF2B5EF4-FFF2-40B4-BE49-F238E27FC236}">
                <a16:creationId xmlns:a16="http://schemas.microsoft.com/office/drawing/2014/main" id="{E8696F27-279E-F03B-0426-F38AE297275D}"/>
              </a:ext>
            </a:extLst>
          </p:cNvPr>
          <p:cNvCxnSpPr>
            <a:cxnSpLocks/>
          </p:cNvCxnSpPr>
          <p:nvPr/>
        </p:nvCxnSpPr>
        <p:spPr bwMode="auto">
          <a:xfrm>
            <a:off x="8990810" y="4824592"/>
            <a:ext cx="1021916" cy="0"/>
          </a:xfrm>
          <a:prstGeom prst="line">
            <a:avLst/>
          </a:prstGeom>
          <a:noFill/>
          <a:ln w="28575" cap="flat" cmpd="sng" algn="ctr">
            <a:solidFill>
              <a:schemeClr val="bg1"/>
            </a:solidFill>
            <a:prstDash val="solid"/>
            <a:round/>
            <a:headEnd type="none" w="med" len="med"/>
            <a:tailEnd type="none" w="med" len="med"/>
          </a:ln>
          <a:effectLst/>
        </p:spPr>
      </p:cxnSp>
      <p:sp>
        <p:nvSpPr>
          <p:cNvPr id="31791" name="Rectangle 31790">
            <a:extLst>
              <a:ext uri="{FF2B5EF4-FFF2-40B4-BE49-F238E27FC236}">
                <a16:creationId xmlns:a16="http://schemas.microsoft.com/office/drawing/2014/main" id="{BA593CA8-FC22-A415-D7DA-B6E6A4DF709D}"/>
              </a:ext>
            </a:extLst>
          </p:cNvPr>
          <p:cNvSpPr/>
          <p:nvPr/>
        </p:nvSpPr>
        <p:spPr bwMode="auto">
          <a:xfrm>
            <a:off x="9440099" y="4768226"/>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92" name="Straight Connector 31791">
            <a:extLst>
              <a:ext uri="{FF2B5EF4-FFF2-40B4-BE49-F238E27FC236}">
                <a16:creationId xmlns:a16="http://schemas.microsoft.com/office/drawing/2014/main" id="{C0E0FE8E-4D34-714F-245A-D84BEC59177F}"/>
              </a:ext>
            </a:extLst>
          </p:cNvPr>
          <p:cNvCxnSpPr>
            <a:cxnSpLocks/>
          </p:cNvCxnSpPr>
          <p:nvPr/>
        </p:nvCxnSpPr>
        <p:spPr bwMode="auto">
          <a:xfrm>
            <a:off x="9218854" y="5003227"/>
            <a:ext cx="490136" cy="0"/>
          </a:xfrm>
          <a:prstGeom prst="line">
            <a:avLst/>
          </a:prstGeom>
          <a:noFill/>
          <a:ln w="28575" cap="flat" cmpd="sng" algn="ctr">
            <a:solidFill>
              <a:schemeClr val="bg1"/>
            </a:solidFill>
            <a:prstDash val="solid"/>
            <a:round/>
            <a:headEnd type="none" w="med" len="med"/>
            <a:tailEnd type="none" w="med" len="med"/>
          </a:ln>
          <a:effectLst/>
        </p:spPr>
      </p:cxnSp>
      <p:sp>
        <p:nvSpPr>
          <p:cNvPr id="31793" name="Rectangle 31792">
            <a:extLst>
              <a:ext uri="{FF2B5EF4-FFF2-40B4-BE49-F238E27FC236}">
                <a16:creationId xmlns:a16="http://schemas.microsoft.com/office/drawing/2014/main" id="{DFAFF912-5C6B-E83F-D207-26BBD49965BE}"/>
              </a:ext>
            </a:extLst>
          </p:cNvPr>
          <p:cNvSpPr/>
          <p:nvPr/>
        </p:nvSpPr>
        <p:spPr bwMode="auto">
          <a:xfrm>
            <a:off x="9411449" y="4946861"/>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805" name="Straight Connector 31804">
            <a:extLst>
              <a:ext uri="{FF2B5EF4-FFF2-40B4-BE49-F238E27FC236}">
                <a16:creationId xmlns:a16="http://schemas.microsoft.com/office/drawing/2014/main" id="{AA3C7675-F2C1-B9A9-F16B-7731022066A2}"/>
              </a:ext>
            </a:extLst>
          </p:cNvPr>
          <p:cNvCxnSpPr>
            <a:cxnSpLocks/>
          </p:cNvCxnSpPr>
          <p:nvPr/>
        </p:nvCxnSpPr>
        <p:spPr bwMode="auto">
          <a:xfrm>
            <a:off x="9240046" y="5397565"/>
            <a:ext cx="498595" cy="0"/>
          </a:xfrm>
          <a:prstGeom prst="line">
            <a:avLst/>
          </a:prstGeom>
          <a:noFill/>
          <a:ln w="28575" cap="flat" cmpd="sng" algn="ctr">
            <a:solidFill>
              <a:schemeClr val="bg1"/>
            </a:solidFill>
            <a:prstDash val="solid"/>
            <a:round/>
            <a:headEnd type="none" w="med" len="med"/>
            <a:tailEnd type="none" w="med" len="med"/>
          </a:ln>
          <a:effectLst/>
        </p:spPr>
      </p:cxnSp>
      <p:sp>
        <p:nvSpPr>
          <p:cNvPr id="31806" name="Rectangle 31805">
            <a:extLst>
              <a:ext uri="{FF2B5EF4-FFF2-40B4-BE49-F238E27FC236}">
                <a16:creationId xmlns:a16="http://schemas.microsoft.com/office/drawing/2014/main" id="{6F57A46D-D3AF-0C39-AE19-3503EB350CA7}"/>
              </a:ext>
            </a:extLst>
          </p:cNvPr>
          <p:cNvSpPr/>
          <p:nvPr/>
        </p:nvSpPr>
        <p:spPr bwMode="auto">
          <a:xfrm>
            <a:off x="9432641" y="5341199"/>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808" name="Straight Connector 31807">
            <a:extLst>
              <a:ext uri="{FF2B5EF4-FFF2-40B4-BE49-F238E27FC236}">
                <a16:creationId xmlns:a16="http://schemas.microsoft.com/office/drawing/2014/main" id="{200F1D91-F073-ABCC-EFEB-C9423CFF7698}"/>
              </a:ext>
            </a:extLst>
          </p:cNvPr>
          <p:cNvCxnSpPr>
            <a:cxnSpLocks/>
          </p:cNvCxnSpPr>
          <p:nvPr/>
        </p:nvCxnSpPr>
        <p:spPr bwMode="auto">
          <a:xfrm>
            <a:off x="8902460" y="5585795"/>
            <a:ext cx="985071" cy="0"/>
          </a:xfrm>
          <a:prstGeom prst="line">
            <a:avLst/>
          </a:prstGeom>
          <a:noFill/>
          <a:ln w="28575" cap="flat" cmpd="sng" algn="ctr">
            <a:solidFill>
              <a:schemeClr val="bg1"/>
            </a:solidFill>
            <a:prstDash val="solid"/>
            <a:round/>
            <a:headEnd type="none" w="med" len="med"/>
            <a:tailEnd type="none" w="med" len="med"/>
          </a:ln>
          <a:effectLst/>
        </p:spPr>
      </p:cxnSp>
      <p:sp>
        <p:nvSpPr>
          <p:cNvPr id="31809" name="Rectangle 31808">
            <a:extLst>
              <a:ext uri="{FF2B5EF4-FFF2-40B4-BE49-F238E27FC236}">
                <a16:creationId xmlns:a16="http://schemas.microsoft.com/office/drawing/2014/main" id="{8CF82915-7E73-9210-DF31-E188E66063B8}"/>
              </a:ext>
            </a:extLst>
          </p:cNvPr>
          <p:cNvSpPr/>
          <p:nvPr/>
        </p:nvSpPr>
        <p:spPr bwMode="auto">
          <a:xfrm>
            <a:off x="9338570" y="5529429"/>
            <a:ext cx="113651" cy="1136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730392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922" name="Straight Connector 31921">
            <a:extLst>
              <a:ext uri="{FF2B5EF4-FFF2-40B4-BE49-F238E27FC236}">
                <a16:creationId xmlns:a16="http://schemas.microsoft.com/office/drawing/2014/main" id="{5D9144D0-9FE0-1F44-BA7C-C5F9BC4C7B23}"/>
              </a:ext>
            </a:extLst>
          </p:cNvPr>
          <p:cNvCxnSpPr>
            <a:cxnSpLocks/>
          </p:cNvCxnSpPr>
          <p:nvPr/>
        </p:nvCxnSpPr>
        <p:spPr bwMode="auto">
          <a:xfrm>
            <a:off x="7039615" y="3694812"/>
            <a:ext cx="3509059" cy="0"/>
          </a:xfrm>
          <a:prstGeom prst="line">
            <a:avLst/>
          </a:prstGeom>
          <a:noFill/>
          <a:ln w="28575" cap="flat" cmpd="sng" algn="ctr">
            <a:solidFill>
              <a:schemeClr val="tx2"/>
            </a:solidFill>
            <a:prstDash val="sysDash"/>
            <a:round/>
            <a:headEnd type="none" w="med" len="med"/>
            <a:tailEnd type="none" w="med" len="med"/>
          </a:ln>
          <a:effectLst/>
        </p:spPr>
      </p:cxnSp>
      <p:cxnSp>
        <p:nvCxnSpPr>
          <p:cNvPr id="32033" name="Straight Connector 32032">
            <a:extLst>
              <a:ext uri="{FF2B5EF4-FFF2-40B4-BE49-F238E27FC236}">
                <a16:creationId xmlns:a16="http://schemas.microsoft.com/office/drawing/2014/main" id="{C16C7E09-9DD8-E99E-1B39-831AA46CE421}"/>
              </a:ext>
            </a:extLst>
          </p:cNvPr>
          <p:cNvCxnSpPr>
            <a:cxnSpLocks/>
          </p:cNvCxnSpPr>
          <p:nvPr/>
        </p:nvCxnSpPr>
        <p:spPr bwMode="auto">
          <a:xfrm flipV="1">
            <a:off x="8475476" y="3581064"/>
            <a:ext cx="0" cy="1225661"/>
          </a:xfrm>
          <a:prstGeom prst="line">
            <a:avLst/>
          </a:prstGeom>
          <a:noFill/>
          <a:ln w="28575" cap="flat" cmpd="sng" algn="ctr">
            <a:solidFill>
              <a:schemeClr val="tx2"/>
            </a:solidFill>
            <a:prstDash val="sysDash"/>
            <a:round/>
            <a:headEnd type="none" w="med" len="med"/>
            <a:tailEnd type="none" w="med" len="med"/>
          </a:ln>
          <a:effectLst/>
        </p:spPr>
      </p:cxnSp>
      <p:cxnSp>
        <p:nvCxnSpPr>
          <p:cNvPr id="32035" name="Straight Connector 32034">
            <a:extLst>
              <a:ext uri="{FF2B5EF4-FFF2-40B4-BE49-F238E27FC236}">
                <a16:creationId xmlns:a16="http://schemas.microsoft.com/office/drawing/2014/main" id="{12BA8D9F-03C6-2C33-051A-89C1568BAB1B}"/>
              </a:ext>
            </a:extLst>
          </p:cNvPr>
          <p:cNvCxnSpPr>
            <a:cxnSpLocks/>
          </p:cNvCxnSpPr>
          <p:nvPr/>
        </p:nvCxnSpPr>
        <p:spPr bwMode="auto">
          <a:xfrm flipV="1">
            <a:off x="9896255" y="3706378"/>
            <a:ext cx="0" cy="1100347"/>
          </a:xfrm>
          <a:prstGeom prst="line">
            <a:avLst/>
          </a:prstGeom>
          <a:noFill/>
          <a:ln w="28575" cap="flat" cmpd="sng" algn="ctr">
            <a:solidFill>
              <a:schemeClr val="tx2"/>
            </a:solidFill>
            <a:prstDash val="sysDash"/>
            <a:round/>
            <a:headEnd type="none" w="med" len="med"/>
            <a:tailEnd type="none" w="med" len="med"/>
          </a:ln>
          <a:effectLst/>
        </p:spPr>
      </p:cxnSp>
      <p:sp>
        <p:nvSpPr>
          <p:cNvPr id="32038" name="Freeform: Shape 32037">
            <a:extLst>
              <a:ext uri="{FF2B5EF4-FFF2-40B4-BE49-F238E27FC236}">
                <a16:creationId xmlns:a16="http://schemas.microsoft.com/office/drawing/2014/main" id="{41D25231-553E-B0D5-B400-67D218B7D697}"/>
              </a:ext>
            </a:extLst>
          </p:cNvPr>
          <p:cNvSpPr/>
          <p:nvPr/>
        </p:nvSpPr>
        <p:spPr bwMode="auto">
          <a:xfrm>
            <a:off x="7019636" y="2543079"/>
            <a:ext cx="4470400" cy="1955030"/>
          </a:xfrm>
          <a:custGeom>
            <a:avLst/>
            <a:gdLst>
              <a:gd name="connsiteX0" fmla="*/ 0 w 4470400"/>
              <a:gd name="connsiteY0" fmla="*/ 0 h 1955030"/>
              <a:gd name="connsiteX1" fmla="*/ 55419 w 4470400"/>
              <a:gd name="connsiteY1" fmla="*/ 0 h 1955030"/>
              <a:gd name="connsiteX2" fmla="*/ 55419 w 4470400"/>
              <a:gd name="connsiteY2" fmla="*/ 43103 h 1955030"/>
              <a:gd name="connsiteX3" fmla="*/ 89285 w 4470400"/>
              <a:gd name="connsiteY3" fmla="*/ 43103 h 1955030"/>
              <a:gd name="connsiteX4" fmla="*/ 89285 w 4470400"/>
              <a:gd name="connsiteY4" fmla="*/ 55418 h 1955030"/>
              <a:gd name="connsiteX5" fmla="*/ 116994 w 4470400"/>
              <a:gd name="connsiteY5" fmla="*/ 55418 h 1955030"/>
              <a:gd name="connsiteX6" fmla="*/ 116994 w 4470400"/>
              <a:gd name="connsiteY6" fmla="*/ 70812 h 1955030"/>
              <a:gd name="connsiteX7" fmla="*/ 212437 w 4470400"/>
              <a:gd name="connsiteY7" fmla="*/ 70812 h 1955030"/>
              <a:gd name="connsiteX8" fmla="*/ 212437 w 4470400"/>
              <a:gd name="connsiteY8" fmla="*/ 95442 h 1955030"/>
              <a:gd name="connsiteX9" fmla="*/ 249382 w 4470400"/>
              <a:gd name="connsiteY9" fmla="*/ 95442 h 1955030"/>
              <a:gd name="connsiteX10" fmla="*/ 249382 w 4470400"/>
              <a:gd name="connsiteY10" fmla="*/ 138545 h 1955030"/>
              <a:gd name="connsiteX11" fmla="*/ 255540 w 4470400"/>
              <a:gd name="connsiteY11" fmla="*/ 144703 h 1955030"/>
              <a:gd name="connsiteX12" fmla="*/ 255540 w 4470400"/>
              <a:gd name="connsiteY12" fmla="*/ 224751 h 1955030"/>
              <a:gd name="connsiteX13" fmla="*/ 255540 w 4470400"/>
              <a:gd name="connsiteY13" fmla="*/ 224751 h 1955030"/>
              <a:gd name="connsiteX14" fmla="*/ 283249 w 4470400"/>
              <a:gd name="connsiteY14" fmla="*/ 224751 h 1955030"/>
              <a:gd name="connsiteX15" fmla="*/ 283249 w 4470400"/>
              <a:gd name="connsiteY15" fmla="*/ 326351 h 1955030"/>
              <a:gd name="connsiteX16" fmla="*/ 301722 w 4470400"/>
              <a:gd name="connsiteY16" fmla="*/ 326351 h 1955030"/>
              <a:gd name="connsiteX17" fmla="*/ 301722 w 4470400"/>
              <a:gd name="connsiteY17" fmla="*/ 357139 h 1955030"/>
              <a:gd name="connsiteX18" fmla="*/ 341746 w 4470400"/>
              <a:gd name="connsiteY18" fmla="*/ 357139 h 1955030"/>
              <a:gd name="connsiteX19" fmla="*/ 341746 w 4470400"/>
              <a:gd name="connsiteY19" fmla="*/ 391006 h 1955030"/>
              <a:gd name="connsiteX20" fmla="*/ 400243 w 4470400"/>
              <a:gd name="connsiteY20" fmla="*/ 391006 h 1955030"/>
              <a:gd name="connsiteX21" fmla="*/ 400243 w 4470400"/>
              <a:gd name="connsiteY21" fmla="*/ 409479 h 1955030"/>
              <a:gd name="connsiteX22" fmla="*/ 440267 w 4470400"/>
              <a:gd name="connsiteY22" fmla="*/ 409479 h 1955030"/>
              <a:gd name="connsiteX23" fmla="*/ 440267 w 4470400"/>
              <a:gd name="connsiteY23" fmla="*/ 424873 h 1955030"/>
              <a:gd name="connsiteX24" fmla="*/ 483370 w 4470400"/>
              <a:gd name="connsiteY24" fmla="*/ 424873 h 1955030"/>
              <a:gd name="connsiteX25" fmla="*/ 483370 w 4470400"/>
              <a:gd name="connsiteY25" fmla="*/ 455660 h 1955030"/>
              <a:gd name="connsiteX26" fmla="*/ 483370 w 4470400"/>
              <a:gd name="connsiteY26" fmla="*/ 455660 h 1955030"/>
              <a:gd name="connsiteX27" fmla="*/ 483370 w 4470400"/>
              <a:gd name="connsiteY27" fmla="*/ 492606 h 1955030"/>
              <a:gd name="connsiteX28" fmla="*/ 517237 w 4470400"/>
              <a:gd name="connsiteY28" fmla="*/ 492606 h 1955030"/>
              <a:gd name="connsiteX29" fmla="*/ 517237 w 4470400"/>
              <a:gd name="connsiteY29" fmla="*/ 615757 h 1955030"/>
              <a:gd name="connsiteX30" fmla="*/ 526473 w 4470400"/>
              <a:gd name="connsiteY30" fmla="*/ 615757 h 1955030"/>
              <a:gd name="connsiteX31" fmla="*/ 526473 w 4470400"/>
              <a:gd name="connsiteY31" fmla="*/ 686569 h 1955030"/>
              <a:gd name="connsiteX32" fmla="*/ 544946 w 4470400"/>
              <a:gd name="connsiteY32" fmla="*/ 686569 h 1955030"/>
              <a:gd name="connsiteX33" fmla="*/ 544946 w 4470400"/>
              <a:gd name="connsiteY33" fmla="*/ 745066 h 1955030"/>
              <a:gd name="connsiteX34" fmla="*/ 594206 w 4470400"/>
              <a:gd name="connsiteY34" fmla="*/ 745066 h 1955030"/>
              <a:gd name="connsiteX35" fmla="*/ 594206 w 4470400"/>
              <a:gd name="connsiteY35" fmla="*/ 769697 h 1955030"/>
              <a:gd name="connsiteX36" fmla="*/ 674255 w 4470400"/>
              <a:gd name="connsiteY36" fmla="*/ 769697 h 1955030"/>
              <a:gd name="connsiteX37" fmla="*/ 674255 w 4470400"/>
              <a:gd name="connsiteY37" fmla="*/ 785091 h 1955030"/>
              <a:gd name="connsiteX38" fmla="*/ 720437 w 4470400"/>
              <a:gd name="connsiteY38" fmla="*/ 785091 h 1955030"/>
              <a:gd name="connsiteX39" fmla="*/ 720437 w 4470400"/>
              <a:gd name="connsiteY39" fmla="*/ 818957 h 1955030"/>
              <a:gd name="connsiteX40" fmla="*/ 720437 w 4470400"/>
              <a:gd name="connsiteY40" fmla="*/ 818957 h 1955030"/>
              <a:gd name="connsiteX41" fmla="*/ 720437 w 4470400"/>
              <a:gd name="connsiteY41" fmla="*/ 874376 h 1955030"/>
              <a:gd name="connsiteX42" fmla="*/ 766619 w 4470400"/>
              <a:gd name="connsiteY42" fmla="*/ 874376 h 1955030"/>
              <a:gd name="connsiteX43" fmla="*/ 766619 w 4470400"/>
              <a:gd name="connsiteY43" fmla="*/ 1019079 h 1955030"/>
              <a:gd name="connsiteX44" fmla="*/ 788170 w 4470400"/>
              <a:gd name="connsiteY44" fmla="*/ 1019079 h 1955030"/>
              <a:gd name="connsiteX45" fmla="*/ 788170 w 4470400"/>
              <a:gd name="connsiteY45" fmla="*/ 1052945 h 1955030"/>
              <a:gd name="connsiteX46" fmla="*/ 825116 w 4470400"/>
              <a:gd name="connsiteY46" fmla="*/ 1052945 h 1955030"/>
              <a:gd name="connsiteX47" fmla="*/ 825116 w 4470400"/>
              <a:gd name="connsiteY47" fmla="*/ 1083733 h 1955030"/>
              <a:gd name="connsiteX48" fmla="*/ 960582 w 4470400"/>
              <a:gd name="connsiteY48" fmla="*/ 1083733 h 1955030"/>
              <a:gd name="connsiteX49" fmla="*/ 960582 w 4470400"/>
              <a:gd name="connsiteY49" fmla="*/ 1114521 h 1955030"/>
              <a:gd name="connsiteX50" fmla="*/ 1000606 w 4470400"/>
              <a:gd name="connsiteY50" fmla="*/ 1114521 h 1955030"/>
              <a:gd name="connsiteX51" fmla="*/ 1000606 w 4470400"/>
              <a:gd name="connsiteY51" fmla="*/ 1173018 h 1955030"/>
              <a:gd name="connsiteX52" fmla="*/ 1016000 w 4470400"/>
              <a:gd name="connsiteY52" fmla="*/ 1173018 h 1955030"/>
              <a:gd name="connsiteX53" fmla="*/ 1016000 w 4470400"/>
              <a:gd name="connsiteY53" fmla="*/ 1256145 h 1955030"/>
              <a:gd name="connsiteX54" fmla="*/ 1040631 w 4470400"/>
              <a:gd name="connsiteY54" fmla="*/ 1256145 h 1955030"/>
              <a:gd name="connsiteX55" fmla="*/ 1040631 w 4470400"/>
              <a:gd name="connsiteY55" fmla="*/ 1305406 h 1955030"/>
              <a:gd name="connsiteX56" fmla="*/ 1102206 w 4470400"/>
              <a:gd name="connsiteY56" fmla="*/ 1305406 h 1955030"/>
              <a:gd name="connsiteX57" fmla="*/ 1102206 w 4470400"/>
              <a:gd name="connsiteY57" fmla="*/ 1326957 h 1955030"/>
              <a:gd name="connsiteX58" fmla="*/ 1213043 w 4470400"/>
              <a:gd name="connsiteY58" fmla="*/ 1326957 h 1955030"/>
              <a:gd name="connsiteX59" fmla="*/ 1213043 w 4470400"/>
              <a:gd name="connsiteY59" fmla="*/ 1326957 h 1955030"/>
              <a:gd name="connsiteX60" fmla="*/ 1246910 w 4470400"/>
              <a:gd name="connsiteY60" fmla="*/ 1360824 h 1955030"/>
              <a:gd name="connsiteX61" fmla="*/ 1246910 w 4470400"/>
              <a:gd name="connsiteY61" fmla="*/ 1428557 h 1955030"/>
              <a:gd name="connsiteX62" fmla="*/ 1246910 w 4470400"/>
              <a:gd name="connsiteY62" fmla="*/ 1428557 h 1955030"/>
              <a:gd name="connsiteX63" fmla="*/ 1271540 w 4470400"/>
              <a:gd name="connsiteY63" fmla="*/ 1453187 h 1955030"/>
              <a:gd name="connsiteX64" fmla="*/ 1283856 w 4470400"/>
              <a:gd name="connsiteY64" fmla="*/ 1465503 h 1955030"/>
              <a:gd name="connsiteX65" fmla="*/ 1283856 w 4470400"/>
              <a:gd name="connsiteY65" fmla="*/ 1487054 h 1955030"/>
              <a:gd name="connsiteX66" fmla="*/ 1363903 w 4470400"/>
              <a:gd name="connsiteY66" fmla="*/ 1487054 h 1955030"/>
              <a:gd name="connsiteX67" fmla="*/ 1363903 w 4470400"/>
              <a:gd name="connsiteY67" fmla="*/ 1487054 h 1955030"/>
              <a:gd name="connsiteX68" fmla="*/ 1462425 w 4470400"/>
              <a:gd name="connsiteY68" fmla="*/ 1487054 h 1955030"/>
              <a:gd name="connsiteX69" fmla="*/ 1462425 w 4470400"/>
              <a:gd name="connsiteY69" fmla="*/ 1530157 h 1955030"/>
              <a:gd name="connsiteX70" fmla="*/ 1493212 w 4470400"/>
              <a:gd name="connsiteY70" fmla="*/ 1530157 h 1955030"/>
              <a:gd name="connsiteX71" fmla="*/ 1493212 w 4470400"/>
              <a:gd name="connsiteY71" fmla="*/ 1557866 h 1955030"/>
              <a:gd name="connsiteX72" fmla="*/ 1511685 w 4470400"/>
              <a:gd name="connsiteY72" fmla="*/ 1557866 h 1955030"/>
              <a:gd name="connsiteX73" fmla="*/ 1511685 w 4470400"/>
              <a:gd name="connsiteY73" fmla="*/ 1607127 h 1955030"/>
              <a:gd name="connsiteX74" fmla="*/ 1530158 w 4470400"/>
              <a:gd name="connsiteY74" fmla="*/ 1607127 h 1955030"/>
              <a:gd name="connsiteX75" fmla="*/ 1530158 w 4470400"/>
              <a:gd name="connsiteY75" fmla="*/ 1634836 h 1955030"/>
              <a:gd name="connsiteX76" fmla="*/ 1714885 w 4470400"/>
              <a:gd name="connsiteY76" fmla="*/ 1634836 h 1955030"/>
              <a:gd name="connsiteX77" fmla="*/ 1714885 w 4470400"/>
              <a:gd name="connsiteY77" fmla="*/ 1647151 h 1955030"/>
              <a:gd name="connsiteX78" fmla="*/ 1761067 w 4470400"/>
              <a:gd name="connsiteY78" fmla="*/ 1647151 h 1955030"/>
              <a:gd name="connsiteX79" fmla="*/ 1761067 w 4470400"/>
              <a:gd name="connsiteY79" fmla="*/ 1690254 h 1955030"/>
              <a:gd name="connsiteX80" fmla="*/ 1785697 w 4470400"/>
              <a:gd name="connsiteY80" fmla="*/ 1690254 h 1955030"/>
              <a:gd name="connsiteX81" fmla="*/ 1770303 w 4470400"/>
              <a:gd name="connsiteY81" fmla="*/ 1705648 h 1955030"/>
              <a:gd name="connsiteX82" fmla="*/ 1819564 w 4470400"/>
              <a:gd name="connsiteY82" fmla="*/ 1705648 h 1955030"/>
              <a:gd name="connsiteX83" fmla="*/ 1819564 w 4470400"/>
              <a:gd name="connsiteY83" fmla="*/ 1754909 h 1955030"/>
              <a:gd name="connsiteX84" fmla="*/ 1887297 w 4470400"/>
              <a:gd name="connsiteY84" fmla="*/ 1754909 h 1955030"/>
              <a:gd name="connsiteX85" fmla="*/ 1896534 w 4470400"/>
              <a:gd name="connsiteY85" fmla="*/ 1764146 h 1955030"/>
              <a:gd name="connsiteX86" fmla="*/ 1988897 w 4470400"/>
              <a:gd name="connsiteY86" fmla="*/ 1764146 h 1955030"/>
              <a:gd name="connsiteX87" fmla="*/ 1988897 w 4470400"/>
              <a:gd name="connsiteY87" fmla="*/ 1785697 h 1955030"/>
              <a:gd name="connsiteX88" fmla="*/ 2032000 w 4470400"/>
              <a:gd name="connsiteY88" fmla="*/ 1785697 h 1955030"/>
              <a:gd name="connsiteX89" fmla="*/ 2032000 w 4470400"/>
              <a:gd name="connsiteY89" fmla="*/ 1804169 h 1955030"/>
              <a:gd name="connsiteX90" fmla="*/ 2108970 w 4470400"/>
              <a:gd name="connsiteY90" fmla="*/ 1804169 h 1955030"/>
              <a:gd name="connsiteX91" fmla="*/ 2108970 w 4470400"/>
              <a:gd name="connsiteY91" fmla="*/ 1816485 h 1955030"/>
              <a:gd name="connsiteX92" fmla="*/ 2235200 w 4470400"/>
              <a:gd name="connsiteY92" fmla="*/ 1816485 h 1955030"/>
              <a:gd name="connsiteX93" fmla="*/ 2235200 w 4470400"/>
              <a:gd name="connsiteY93" fmla="*/ 1844194 h 1955030"/>
              <a:gd name="connsiteX94" fmla="*/ 2250594 w 4470400"/>
              <a:gd name="connsiteY94" fmla="*/ 1844194 h 1955030"/>
              <a:gd name="connsiteX95" fmla="*/ 2250594 w 4470400"/>
              <a:gd name="connsiteY95" fmla="*/ 1865745 h 1955030"/>
              <a:gd name="connsiteX96" fmla="*/ 2484582 w 4470400"/>
              <a:gd name="connsiteY96" fmla="*/ 1865745 h 1955030"/>
              <a:gd name="connsiteX97" fmla="*/ 2484582 w 4470400"/>
              <a:gd name="connsiteY97" fmla="*/ 1884218 h 1955030"/>
              <a:gd name="connsiteX98" fmla="*/ 2737043 w 4470400"/>
              <a:gd name="connsiteY98" fmla="*/ 1884218 h 1955030"/>
              <a:gd name="connsiteX99" fmla="*/ 2737043 w 4470400"/>
              <a:gd name="connsiteY99" fmla="*/ 1890376 h 1955030"/>
              <a:gd name="connsiteX100" fmla="*/ 2844800 w 4470400"/>
              <a:gd name="connsiteY100" fmla="*/ 1890376 h 1955030"/>
              <a:gd name="connsiteX101" fmla="*/ 2844800 w 4470400"/>
              <a:gd name="connsiteY101" fmla="*/ 1908848 h 1955030"/>
              <a:gd name="connsiteX102" fmla="*/ 3731491 w 4470400"/>
              <a:gd name="connsiteY102" fmla="*/ 1908848 h 1955030"/>
              <a:gd name="connsiteX103" fmla="*/ 3731491 w 4470400"/>
              <a:gd name="connsiteY103" fmla="*/ 1933479 h 1955030"/>
              <a:gd name="connsiteX104" fmla="*/ 3950085 w 4470400"/>
              <a:gd name="connsiteY104" fmla="*/ 1933479 h 1955030"/>
              <a:gd name="connsiteX105" fmla="*/ 3950085 w 4470400"/>
              <a:gd name="connsiteY105" fmla="*/ 1955030 h 1955030"/>
              <a:gd name="connsiteX106" fmla="*/ 4470400 w 4470400"/>
              <a:gd name="connsiteY106" fmla="*/ 1955030 h 1955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470400" h="1955030">
                <a:moveTo>
                  <a:pt x="0" y="0"/>
                </a:moveTo>
                <a:lnTo>
                  <a:pt x="55419" y="0"/>
                </a:lnTo>
                <a:lnTo>
                  <a:pt x="55419" y="43103"/>
                </a:lnTo>
                <a:lnTo>
                  <a:pt x="89285" y="43103"/>
                </a:lnTo>
                <a:lnTo>
                  <a:pt x="89285" y="55418"/>
                </a:lnTo>
                <a:lnTo>
                  <a:pt x="116994" y="55418"/>
                </a:lnTo>
                <a:lnTo>
                  <a:pt x="116994" y="70812"/>
                </a:lnTo>
                <a:lnTo>
                  <a:pt x="212437" y="70812"/>
                </a:lnTo>
                <a:lnTo>
                  <a:pt x="212437" y="95442"/>
                </a:lnTo>
                <a:lnTo>
                  <a:pt x="249382" y="95442"/>
                </a:lnTo>
                <a:lnTo>
                  <a:pt x="249382" y="138545"/>
                </a:lnTo>
                <a:lnTo>
                  <a:pt x="255540" y="144703"/>
                </a:lnTo>
                <a:lnTo>
                  <a:pt x="255540" y="224751"/>
                </a:lnTo>
                <a:lnTo>
                  <a:pt x="255540" y="224751"/>
                </a:lnTo>
                <a:lnTo>
                  <a:pt x="283249" y="224751"/>
                </a:lnTo>
                <a:lnTo>
                  <a:pt x="283249" y="326351"/>
                </a:lnTo>
                <a:lnTo>
                  <a:pt x="301722" y="326351"/>
                </a:lnTo>
                <a:lnTo>
                  <a:pt x="301722" y="357139"/>
                </a:lnTo>
                <a:lnTo>
                  <a:pt x="341746" y="357139"/>
                </a:lnTo>
                <a:lnTo>
                  <a:pt x="341746" y="391006"/>
                </a:lnTo>
                <a:lnTo>
                  <a:pt x="400243" y="391006"/>
                </a:lnTo>
                <a:lnTo>
                  <a:pt x="400243" y="409479"/>
                </a:lnTo>
                <a:lnTo>
                  <a:pt x="440267" y="409479"/>
                </a:lnTo>
                <a:lnTo>
                  <a:pt x="440267" y="424873"/>
                </a:lnTo>
                <a:lnTo>
                  <a:pt x="483370" y="424873"/>
                </a:lnTo>
                <a:lnTo>
                  <a:pt x="483370" y="455660"/>
                </a:lnTo>
                <a:lnTo>
                  <a:pt x="483370" y="455660"/>
                </a:lnTo>
                <a:lnTo>
                  <a:pt x="483370" y="492606"/>
                </a:lnTo>
                <a:lnTo>
                  <a:pt x="517237" y="492606"/>
                </a:lnTo>
                <a:lnTo>
                  <a:pt x="517237" y="615757"/>
                </a:lnTo>
                <a:lnTo>
                  <a:pt x="526473" y="615757"/>
                </a:lnTo>
                <a:lnTo>
                  <a:pt x="526473" y="686569"/>
                </a:lnTo>
                <a:lnTo>
                  <a:pt x="544946" y="686569"/>
                </a:lnTo>
                <a:lnTo>
                  <a:pt x="544946" y="745066"/>
                </a:lnTo>
                <a:lnTo>
                  <a:pt x="594206" y="745066"/>
                </a:lnTo>
                <a:lnTo>
                  <a:pt x="594206" y="769697"/>
                </a:lnTo>
                <a:lnTo>
                  <a:pt x="674255" y="769697"/>
                </a:lnTo>
                <a:lnTo>
                  <a:pt x="674255" y="785091"/>
                </a:lnTo>
                <a:lnTo>
                  <a:pt x="720437" y="785091"/>
                </a:lnTo>
                <a:lnTo>
                  <a:pt x="720437" y="818957"/>
                </a:lnTo>
                <a:lnTo>
                  <a:pt x="720437" y="818957"/>
                </a:lnTo>
                <a:lnTo>
                  <a:pt x="720437" y="874376"/>
                </a:lnTo>
                <a:lnTo>
                  <a:pt x="766619" y="874376"/>
                </a:lnTo>
                <a:lnTo>
                  <a:pt x="766619" y="1019079"/>
                </a:lnTo>
                <a:lnTo>
                  <a:pt x="788170" y="1019079"/>
                </a:lnTo>
                <a:lnTo>
                  <a:pt x="788170" y="1052945"/>
                </a:lnTo>
                <a:lnTo>
                  <a:pt x="825116" y="1052945"/>
                </a:lnTo>
                <a:lnTo>
                  <a:pt x="825116" y="1083733"/>
                </a:lnTo>
                <a:lnTo>
                  <a:pt x="960582" y="1083733"/>
                </a:lnTo>
                <a:lnTo>
                  <a:pt x="960582" y="1114521"/>
                </a:lnTo>
                <a:lnTo>
                  <a:pt x="1000606" y="1114521"/>
                </a:lnTo>
                <a:lnTo>
                  <a:pt x="1000606" y="1173018"/>
                </a:lnTo>
                <a:lnTo>
                  <a:pt x="1016000" y="1173018"/>
                </a:lnTo>
                <a:lnTo>
                  <a:pt x="1016000" y="1256145"/>
                </a:lnTo>
                <a:lnTo>
                  <a:pt x="1040631" y="1256145"/>
                </a:lnTo>
                <a:lnTo>
                  <a:pt x="1040631" y="1305406"/>
                </a:lnTo>
                <a:lnTo>
                  <a:pt x="1102206" y="1305406"/>
                </a:lnTo>
                <a:lnTo>
                  <a:pt x="1102206" y="1326957"/>
                </a:lnTo>
                <a:lnTo>
                  <a:pt x="1213043" y="1326957"/>
                </a:lnTo>
                <a:lnTo>
                  <a:pt x="1213043" y="1326957"/>
                </a:lnTo>
                <a:lnTo>
                  <a:pt x="1246910" y="1360824"/>
                </a:lnTo>
                <a:lnTo>
                  <a:pt x="1246910" y="1428557"/>
                </a:lnTo>
                <a:lnTo>
                  <a:pt x="1246910" y="1428557"/>
                </a:lnTo>
                <a:lnTo>
                  <a:pt x="1271540" y="1453187"/>
                </a:lnTo>
                <a:lnTo>
                  <a:pt x="1283856" y="1465503"/>
                </a:lnTo>
                <a:lnTo>
                  <a:pt x="1283856" y="1487054"/>
                </a:lnTo>
                <a:lnTo>
                  <a:pt x="1363903" y="1487054"/>
                </a:lnTo>
                <a:lnTo>
                  <a:pt x="1363903" y="1487054"/>
                </a:lnTo>
                <a:lnTo>
                  <a:pt x="1462425" y="1487054"/>
                </a:lnTo>
                <a:lnTo>
                  <a:pt x="1462425" y="1530157"/>
                </a:lnTo>
                <a:lnTo>
                  <a:pt x="1493212" y="1530157"/>
                </a:lnTo>
                <a:lnTo>
                  <a:pt x="1493212" y="1557866"/>
                </a:lnTo>
                <a:lnTo>
                  <a:pt x="1511685" y="1557866"/>
                </a:lnTo>
                <a:lnTo>
                  <a:pt x="1511685" y="1607127"/>
                </a:lnTo>
                <a:lnTo>
                  <a:pt x="1530158" y="1607127"/>
                </a:lnTo>
                <a:lnTo>
                  <a:pt x="1530158" y="1634836"/>
                </a:lnTo>
                <a:lnTo>
                  <a:pt x="1714885" y="1634836"/>
                </a:lnTo>
                <a:lnTo>
                  <a:pt x="1714885" y="1647151"/>
                </a:lnTo>
                <a:lnTo>
                  <a:pt x="1761067" y="1647151"/>
                </a:lnTo>
                <a:lnTo>
                  <a:pt x="1761067" y="1690254"/>
                </a:lnTo>
                <a:lnTo>
                  <a:pt x="1785697" y="1690254"/>
                </a:lnTo>
                <a:lnTo>
                  <a:pt x="1770303" y="1705648"/>
                </a:lnTo>
                <a:lnTo>
                  <a:pt x="1819564" y="1705648"/>
                </a:lnTo>
                <a:lnTo>
                  <a:pt x="1819564" y="1754909"/>
                </a:lnTo>
                <a:lnTo>
                  <a:pt x="1887297" y="1754909"/>
                </a:lnTo>
                <a:lnTo>
                  <a:pt x="1896534" y="1764146"/>
                </a:lnTo>
                <a:lnTo>
                  <a:pt x="1988897" y="1764146"/>
                </a:lnTo>
                <a:lnTo>
                  <a:pt x="1988897" y="1785697"/>
                </a:lnTo>
                <a:lnTo>
                  <a:pt x="2032000" y="1785697"/>
                </a:lnTo>
                <a:lnTo>
                  <a:pt x="2032000" y="1804169"/>
                </a:lnTo>
                <a:lnTo>
                  <a:pt x="2108970" y="1804169"/>
                </a:lnTo>
                <a:lnTo>
                  <a:pt x="2108970" y="1816485"/>
                </a:lnTo>
                <a:lnTo>
                  <a:pt x="2235200" y="1816485"/>
                </a:lnTo>
                <a:lnTo>
                  <a:pt x="2235200" y="1844194"/>
                </a:lnTo>
                <a:lnTo>
                  <a:pt x="2250594" y="1844194"/>
                </a:lnTo>
                <a:lnTo>
                  <a:pt x="2250594" y="1865745"/>
                </a:lnTo>
                <a:lnTo>
                  <a:pt x="2484582" y="1865745"/>
                </a:lnTo>
                <a:lnTo>
                  <a:pt x="2484582" y="1884218"/>
                </a:lnTo>
                <a:lnTo>
                  <a:pt x="2737043" y="1884218"/>
                </a:lnTo>
                <a:lnTo>
                  <a:pt x="2737043" y="1890376"/>
                </a:lnTo>
                <a:lnTo>
                  <a:pt x="2844800" y="1890376"/>
                </a:lnTo>
                <a:lnTo>
                  <a:pt x="2844800" y="1908848"/>
                </a:lnTo>
                <a:lnTo>
                  <a:pt x="3731491" y="1908848"/>
                </a:lnTo>
                <a:lnTo>
                  <a:pt x="3731491" y="1933479"/>
                </a:lnTo>
                <a:lnTo>
                  <a:pt x="3950085" y="1933479"/>
                </a:lnTo>
                <a:lnTo>
                  <a:pt x="3950085" y="1955030"/>
                </a:lnTo>
                <a:lnTo>
                  <a:pt x="4470400" y="1955030"/>
                </a:lnTo>
              </a:path>
            </a:pathLst>
          </a:custGeom>
          <a:noFill/>
          <a:ln w="28575">
            <a:solidFill>
              <a:schemeClr val="accent1"/>
            </a:solidFill>
            <a:miter lim="800000"/>
            <a:headEnd/>
            <a:tailEnd/>
          </a:ln>
        </p:spPr>
        <p:txBody>
          <a:bodyPr rtlCol="0" anchor="ctr"/>
          <a:lstStyle/>
          <a:p>
            <a:pPr algn="ctr"/>
            <a:endParaRPr lang="en-US"/>
          </a:p>
        </p:txBody>
      </p:sp>
      <p:cxnSp>
        <p:nvCxnSpPr>
          <p:cNvPr id="31784" name="Straight Connector 31783">
            <a:extLst>
              <a:ext uri="{FF2B5EF4-FFF2-40B4-BE49-F238E27FC236}">
                <a16:creationId xmlns:a16="http://schemas.microsoft.com/office/drawing/2014/main" id="{ACAAE7C2-9250-9E77-C71F-8F4287E35BA1}"/>
              </a:ext>
            </a:extLst>
          </p:cNvPr>
          <p:cNvCxnSpPr>
            <a:cxnSpLocks/>
          </p:cNvCxnSpPr>
          <p:nvPr/>
        </p:nvCxnSpPr>
        <p:spPr bwMode="auto">
          <a:xfrm>
            <a:off x="1213241" y="3683996"/>
            <a:ext cx="3250371" cy="0"/>
          </a:xfrm>
          <a:prstGeom prst="line">
            <a:avLst/>
          </a:prstGeom>
          <a:noFill/>
          <a:ln w="28575" cap="flat" cmpd="sng" algn="ctr">
            <a:solidFill>
              <a:schemeClr val="tx2"/>
            </a:solidFill>
            <a:prstDash val="sysDash"/>
            <a:round/>
            <a:headEnd type="none" w="med" len="med"/>
            <a:tailEnd type="none" w="med" len="med"/>
          </a:ln>
          <a:effectLst/>
        </p:spPr>
      </p:cxnSp>
      <p:sp>
        <p:nvSpPr>
          <p:cNvPr id="31852" name="Freeform: Shape 31851">
            <a:extLst>
              <a:ext uri="{FF2B5EF4-FFF2-40B4-BE49-F238E27FC236}">
                <a16:creationId xmlns:a16="http://schemas.microsoft.com/office/drawing/2014/main" id="{C1A34234-4E6C-8405-0EA1-860587277B4F}"/>
              </a:ext>
            </a:extLst>
          </p:cNvPr>
          <p:cNvSpPr/>
          <p:nvPr/>
        </p:nvSpPr>
        <p:spPr bwMode="auto">
          <a:xfrm>
            <a:off x="1193519" y="2545022"/>
            <a:ext cx="3880115" cy="1960919"/>
          </a:xfrm>
          <a:custGeom>
            <a:avLst/>
            <a:gdLst>
              <a:gd name="connsiteX0" fmla="*/ 0 w 3880115"/>
              <a:gd name="connsiteY0" fmla="*/ 0 h 1960919"/>
              <a:gd name="connsiteX1" fmla="*/ 66059 w 3880115"/>
              <a:gd name="connsiteY1" fmla="*/ 0 h 1960919"/>
              <a:gd name="connsiteX2" fmla="*/ 66059 w 3880115"/>
              <a:gd name="connsiteY2" fmla="*/ 38245 h 1960919"/>
              <a:gd name="connsiteX3" fmla="*/ 100827 w 3880115"/>
              <a:gd name="connsiteY3" fmla="*/ 38245 h 1960919"/>
              <a:gd name="connsiteX4" fmla="*/ 100827 w 3880115"/>
              <a:gd name="connsiteY4" fmla="*/ 62583 h 1960919"/>
              <a:gd name="connsiteX5" fmla="*/ 146025 w 3880115"/>
              <a:gd name="connsiteY5" fmla="*/ 62583 h 1960919"/>
              <a:gd name="connsiteX6" fmla="*/ 146025 w 3880115"/>
              <a:gd name="connsiteY6" fmla="*/ 83443 h 1960919"/>
              <a:gd name="connsiteX7" fmla="*/ 260760 w 3880115"/>
              <a:gd name="connsiteY7" fmla="*/ 83443 h 1960919"/>
              <a:gd name="connsiteX8" fmla="*/ 260760 w 3880115"/>
              <a:gd name="connsiteY8" fmla="*/ 97351 h 1960919"/>
              <a:gd name="connsiteX9" fmla="*/ 312912 w 3880115"/>
              <a:gd name="connsiteY9" fmla="*/ 97351 h 1960919"/>
              <a:gd name="connsiteX10" fmla="*/ 312912 w 3880115"/>
              <a:gd name="connsiteY10" fmla="*/ 135595 h 1960919"/>
              <a:gd name="connsiteX11" fmla="*/ 330297 w 3880115"/>
              <a:gd name="connsiteY11" fmla="*/ 152980 h 1960919"/>
              <a:gd name="connsiteX12" fmla="*/ 330297 w 3880115"/>
              <a:gd name="connsiteY12" fmla="*/ 225992 h 1960919"/>
              <a:gd name="connsiteX13" fmla="*/ 358111 w 3880115"/>
              <a:gd name="connsiteY13" fmla="*/ 225992 h 1960919"/>
              <a:gd name="connsiteX14" fmla="*/ 358111 w 3880115"/>
              <a:gd name="connsiteY14" fmla="*/ 330297 h 1960919"/>
              <a:gd name="connsiteX15" fmla="*/ 399832 w 3880115"/>
              <a:gd name="connsiteY15" fmla="*/ 330297 h 1960919"/>
              <a:gd name="connsiteX16" fmla="*/ 399832 w 3880115"/>
              <a:gd name="connsiteY16" fmla="*/ 358111 h 1960919"/>
              <a:gd name="connsiteX17" fmla="*/ 445031 w 3880115"/>
              <a:gd name="connsiteY17" fmla="*/ 358111 h 1960919"/>
              <a:gd name="connsiteX18" fmla="*/ 445031 w 3880115"/>
              <a:gd name="connsiteY18" fmla="*/ 385926 h 1960919"/>
              <a:gd name="connsiteX19" fmla="*/ 524997 w 3880115"/>
              <a:gd name="connsiteY19" fmla="*/ 385926 h 1960919"/>
              <a:gd name="connsiteX20" fmla="*/ 524997 w 3880115"/>
              <a:gd name="connsiteY20" fmla="*/ 406786 h 1960919"/>
              <a:gd name="connsiteX21" fmla="*/ 608441 w 3880115"/>
              <a:gd name="connsiteY21" fmla="*/ 406786 h 1960919"/>
              <a:gd name="connsiteX22" fmla="*/ 608441 w 3880115"/>
              <a:gd name="connsiteY22" fmla="*/ 431124 h 1960919"/>
              <a:gd name="connsiteX23" fmla="*/ 650162 w 3880115"/>
              <a:gd name="connsiteY23" fmla="*/ 431124 h 1960919"/>
              <a:gd name="connsiteX24" fmla="*/ 650162 w 3880115"/>
              <a:gd name="connsiteY24" fmla="*/ 497183 h 1960919"/>
              <a:gd name="connsiteX25" fmla="*/ 660593 w 3880115"/>
              <a:gd name="connsiteY25" fmla="*/ 507614 h 1960919"/>
              <a:gd name="connsiteX26" fmla="*/ 660593 w 3880115"/>
              <a:gd name="connsiteY26" fmla="*/ 566719 h 1960919"/>
              <a:gd name="connsiteX27" fmla="*/ 681454 w 3880115"/>
              <a:gd name="connsiteY27" fmla="*/ 566719 h 1960919"/>
              <a:gd name="connsiteX28" fmla="*/ 681454 w 3880115"/>
              <a:gd name="connsiteY28" fmla="*/ 674500 h 1960919"/>
              <a:gd name="connsiteX29" fmla="*/ 698838 w 3880115"/>
              <a:gd name="connsiteY29" fmla="*/ 674500 h 1960919"/>
              <a:gd name="connsiteX30" fmla="*/ 698838 w 3880115"/>
              <a:gd name="connsiteY30" fmla="*/ 740560 h 1960919"/>
              <a:gd name="connsiteX31" fmla="*/ 744036 w 3880115"/>
              <a:gd name="connsiteY31" fmla="*/ 740560 h 1960919"/>
              <a:gd name="connsiteX32" fmla="*/ 768373 w 3880115"/>
              <a:gd name="connsiteY32" fmla="*/ 764897 h 1960919"/>
              <a:gd name="connsiteX33" fmla="*/ 858771 w 3880115"/>
              <a:gd name="connsiteY33" fmla="*/ 764897 h 1960919"/>
              <a:gd name="connsiteX34" fmla="*/ 858771 w 3880115"/>
              <a:gd name="connsiteY34" fmla="*/ 792712 h 1960919"/>
              <a:gd name="connsiteX35" fmla="*/ 956121 w 3880115"/>
              <a:gd name="connsiteY35" fmla="*/ 792712 h 1960919"/>
              <a:gd name="connsiteX36" fmla="*/ 956121 w 3880115"/>
              <a:gd name="connsiteY36" fmla="*/ 858771 h 1960919"/>
              <a:gd name="connsiteX37" fmla="*/ 970028 w 3880115"/>
              <a:gd name="connsiteY37" fmla="*/ 872678 h 1960919"/>
              <a:gd name="connsiteX38" fmla="*/ 976982 w 3880115"/>
              <a:gd name="connsiteY38" fmla="*/ 872678 h 1960919"/>
              <a:gd name="connsiteX39" fmla="*/ 976982 w 3880115"/>
              <a:gd name="connsiteY39" fmla="*/ 928307 h 1960919"/>
              <a:gd name="connsiteX40" fmla="*/ 983936 w 3880115"/>
              <a:gd name="connsiteY40" fmla="*/ 935261 h 1960919"/>
              <a:gd name="connsiteX41" fmla="*/ 983936 w 3880115"/>
              <a:gd name="connsiteY41" fmla="*/ 1011751 h 1960919"/>
              <a:gd name="connsiteX42" fmla="*/ 1029134 w 3880115"/>
              <a:gd name="connsiteY42" fmla="*/ 1011751 h 1960919"/>
              <a:gd name="connsiteX43" fmla="*/ 1029134 w 3880115"/>
              <a:gd name="connsiteY43" fmla="*/ 1046519 h 1960919"/>
              <a:gd name="connsiteX44" fmla="*/ 1070856 w 3880115"/>
              <a:gd name="connsiteY44" fmla="*/ 1046519 h 1960919"/>
              <a:gd name="connsiteX45" fmla="*/ 1070856 w 3880115"/>
              <a:gd name="connsiteY45" fmla="*/ 1074333 h 1960919"/>
              <a:gd name="connsiteX46" fmla="*/ 1248173 w 3880115"/>
              <a:gd name="connsiteY46" fmla="*/ 1074333 h 1960919"/>
              <a:gd name="connsiteX47" fmla="*/ 1248173 w 3880115"/>
              <a:gd name="connsiteY47" fmla="*/ 1088240 h 1960919"/>
              <a:gd name="connsiteX48" fmla="*/ 1286418 w 3880115"/>
              <a:gd name="connsiteY48" fmla="*/ 1088240 h 1960919"/>
              <a:gd name="connsiteX49" fmla="*/ 1286418 w 3880115"/>
              <a:gd name="connsiteY49" fmla="*/ 1129962 h 1960919"/>
              <a:gd name="connsiteX50" fmla="*/ 1314232 w 3880115"/>
              <a:gd name="connsiteY50" fmla="*/ 1129962 h 1960919"/>
              <a:gd name="connsiteX51" fmla="*/ 1314232 w 3880115"/>
              <a:gd name="connsiteY51" fmla="*/ 1258604 h 1960919"/>
              <a:gd name="connsiteX52" fmla="*/ 1352477 w 3880115"/>
              <a:gd name="connsiteY52" fmla="*/ 1258604 h 1960919"/>
              <a:gd name="connsiteX53" fmla="*/ 1352477 w 3880115"/>
              <a:gd name="connsiteY53" fmla="*/ 1293372 h 1960919"/>
              <a:gd name="connsiteX54" fmla="*/ 1418536 w 3880115"/>
              <a:gd name="connsiteY54" fmla="*/ 1293372 h 1960919"/>
              <a:gd name="connsiteX55" fmla="*/ 1418536 w 3880115"/>
              <a:gd name="connsiteY55" fmla="*/ 1303802 h 1960919"/>
              <a:gd name="connsiteX56" fmla="*/ 1467212 w 3880115"/>
              <a:gd name="connsiteY56" fmla="*/ 1303802 h 1960919"/>
              <a:gd name="connsiteX57" fmla="*/ 1467212 w 3880115"/>
              <a:gd name="connsiteY57" fmla="*/ 1314233 h 1960919"/>
              <a:gd name="connsiteX58" fmla="*/ 1595854 w 3880115"/>
              <a:gd name="connsiteY58" fmla="*/ 1314233 h 1960919"/>
              <a:gd name="connsiteX59" fmla="*/ 1595854 w 3880115"/>
              <a:gd name="connsiteY59" fmla="*/ 1338570 h 1960919"/>
              <a:gd name="connsiteX60" fmla="*/ 1623668 w 3880115"/>
              <a:gd name="connsiteY60" fmla="*/ 1338570 h 1960919"/>
              <a:gd name="connsiteX61" fmla="*/ 1623668 w 3880115"/>
              <a:gd name="connsiteY61" fmla="*/ 1380292 h 1960919"/>
              <a:gd name="connsiteX62" fmla="*/ 1641052 w 3880115"/>
              <a:gd name="connsiteY62" fmla="*/ 1380292 h 1960919"/>
              <a:gd name="connsiteX63" fmla="*/ 1641052 w 3880115"/>
              <a:gd name="connsiteY63" fmla="*/ 1439398 h 1960919"/>
              <a:gd name="connsiteX64" fmla="*/ 1654959 w 3880115"/>
              <a:gd name="connsiteY64" fmla="*/ 1439398 h 1960919"/>
              <a:gd name="connsiteX65" fmla="*/ 1654959 w 3880115"/>
              <a:gd name="connsiteY65" fmla="*/ 1474166 h 1960919"/>
              <a:gd name="connsiteX66" fmla="*/ 1783601 w 3880115"/>
              <a:gd name="connsiteY66" fmla="*/ 1474166 h 1960919"/>
              <a:gd name="connsiteX67" fmla="*/ 1783601 w 3880115"/>
              <a:gd name="connsiteY67" fmla="*/ 1484596 h 1960919"/>
              <a:gd name="connsiteX68" fmla="*/ 1849660 w 3880115"/>
              <a:gd name="connsiteY68" fmla="*/ 1484596 h 1960919"/>
              <a:gd name="connsiteX69" fmla="*/ 1849660 w 3880115"/>
              <a:gd name="connsiteY69" fmla="*/ 1491550 h 1960919"/>
              <a:gd name="connsiteX70" fmla="*/ 1901813 w 3880115"/>
              <a:gd name="connsiteY70" fmla="*/ 1491550 h 1960919"/>
              <a:gd name="connsiteX71" fmla="*/ 1901813 w 3880115"/>
              <a:gd name="connsiteY71" fmla="*/ 1512411 h 1960919"/>
              <a:gd name="connsiteX72" fmla="*/ 1943534 w 3880115"/>
              <a:gd name="connsiteY72" fmla="*/ 1512411 h 1960919"/>
              <a:gd name="connsiteX73" fmla="*/ 1943534 w 3880115"/>
              <a:gd name="connsiteY73" fmla="*/ 1533272 h 1960919"/>
              <a:gd name="connsiteX74" fmla="*/ 1943534 w 3880115"/>
              <a:gd name="connsiteY74" fmla="*/ 1533272 h 1960919"/>
              <a:gd name="connsiteX75" fmla="*/ 1943534 w 3880115"/>
              <a:gd name="connsiteY75" fmla="*/ 1595854 h 1960919"/>
              <a:gd name="connsiteX76" fmla="*/ 1995686 w 3880115"/>
              <a:gd name="connsiteY76" fmla="*/ 1595854 h 1960919"/>
              <a:gd name="connsiteX77" fmla="*/ 1995686 w 3880115"/>
              <a:gd name="connsiteY77" fmla="*/ 1620192 h 1960919"/>
              <a:gd name="connsiteX78" fmla="*/ 2242540 w 3880115"/>
              <a:gd name="connsiteY78" fmla="*/ 1620192 h 1960919"/>
              <a:gd name="connsiteX79" fmla="*/ 2242540 w 3880115"/>
              <a:gd name="connsiteY79" fmla="*/ 1648006 h 1960919"/>
              <a:gd name="connsiteX80" fmla="*/ 2284261 w 3880115"/>
              <a:gd name="connsiteY80" fmla="*/ 1648006 h 1960919"/>
              <a:gd name="connsiteX81" fmla="*/ 2284261 w 3880115"/>
              <a:gd name="connsiteY81" fmla="*/ 1665390 h 1960919"/>
              <a:gd name="connsiteX82" fmla="*/ 2312076 w 3880115"/>
              <a:gd name="connsiteY82" fmla="*/ 1665390 h 1960919"/>
              <a:gd name="connsiteX83" fmla="*/ 2312076 w 3880115"/>
              <a:gd name="connsiteY83" fmla="*/ 1686251 h 1960919"/>
              <a:gd name="connsiteX84" fmla="*/ 2346844 w 3880115"/>
              <a:gd name="connsiteY84" fmla="*/ 1686251 h 1960919"/>
              <a:gd name="connsiteX85" fmla="*/ 2346844 w 3880115"/>
              <a:gd name="connsiteY85" fmla="*/ 1707112 h 1960919"/>
              <a:gd name="connsiteX86" fmla="*/ 2461578 w 3880115"/>
              <a:gd name="connsiteY86" fmla="*/ 1707112 h 1960919"/>
              <a:gd name="connsiteX87" fmla="*/ 2461578 w 3880115"/>
              <a:gd name="connsiteY87" fmla="*/ 1734926 h 1960919"/>
              <a:gd name="connsiteX88" fmla="*/ 2579790 w 3880115"/>
              <a:gd name="connsiteY88" fmla="*/ 1734926 h 1960919"/>
              <a:gd name="connsiteX89" fmla="*/ 2579790 w 3880115"/>
              <a:gd name="connsiteY89" fmla="*/ 1780125 h 1960919"/>
              <a:gd name="connsiteX90" fmla="*/ 2624988 w 3880115"/>
              <a:gd name="connsiteY90" fmla="*/ 1780125 h 1960919"/>
              <a:gd name="connsiteX91" fmla="*/ 2624988 w 3880115"/>
              <a:gd name="connsiteY91" fmla="*/ 1807939 h 1960919"/>
              <a:gd name="connsiteX92" fmla="*/ 2920517 w 3880115"/>
              <a:gd name="connsiteY92" fmla="*/ 1807939 h 1960919"/>
              <a:gd name="connsiteX93" fmla="*/ 2920517 w 3880115"/>
              <a:gd name="connsiteY93" fmla="*/ 1818370 h 1960919"/>
              <a:gd name="connsiteX94" fmla="*/ 3222999 w 3880115"/>
              <a:gd name="connsiteY94" fmla="*/ 1818370 h 1960919"/>
              <a:gd name="connsiteX95" fmla="*/ 3222999 w 3880115"/>
              <a:gd name="connsiteY95" fmla="*/ 1870522 h 1960919"/>
              <a:gd name="connsiteX96" fmla="*/ 3567203 w 3880115"/>
              <a:gd name="connsiteY96" fmla="*/ 1870522 h 1960919"/>
              <a:gd name="connsiteX97" fmla="*/ 3567203 w 3880115"/>
              <a:gd name="connsiteY97" fmla="*/ 1960919 h 1960919"/>
              <a:gd name="connsiteX98" fmla="*/ 3880115 w 3880115"/>
              <a:gd name="connsiteY98" fmla="*/ 1960919 h 196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880115" h="1960919">
                <a:moveTo>
                  <a:pt x="0" y="0"/>
                </a:moveTo>
                <a:lnTo>
                  <a:pt x="66059" y="0"/>
                </a:lnTo>
                <a:lnTo>
                  <a:pt x="66059" y="38245"/>
                </a:lnTo>
                <a:lnTo>
                  <a:pt x="100827" y="38245"/>
                </a:lnTo>
                <a:lnTo>
                  <a:pt x="100827" y="62583"/>
                </a:lnTo>
                <a:lnTo>
                  <a:pt x="146025" y="62583"/>
                </a:lnTo>
                <a:lnTo>
                  <a:pt x="146025" y="83443"/>
                </a:lnTo>
                <a:lnTo>
                  <a:pt x="260760" y="83443"/>
                </a:lnTo>
                <a:lnTo>
                  <a:pt x="260760" y="97351"/>
                </a:lnTo>
                <a:lnTo>
                  <a:pt x="312912" y="97351"/>
                </a:lnTo>
                <a:lnTo>
                  <a:pt x="312912" y="135595"/>
                </a:lnTo>
                <a:lnTo>
                  <a:pt x="330297" y="152980"/>
                </a:lnTo>
                <a:lnTo>
                  <a:pt x="330297" y="225992"/>
                </a:lnTo>
                <a:lnTo>
                  <a:pt x="358111" y="225992"/>
                </a:lnTo>
                <a:lnTo>
                  <a:pt x="358111" y="330297"/>
                </a:lnTo>
                <a:lnTo>
                  <a:pt x="399832" y="330297"/>
                </a:lnTo>
                <a:lnTo>
                  <a:pt x="399832" y="358111"/>
                </a:lnTo>
                <a:lnTo>
                  <a:pt x="445031" y="358111"/>
                </a:lnTo>
                <a:lnTo>
                  <a:pt x="445031" y="385926"/>
                </a:lnTo>
                <a:lnTo>
                  <a:pt x="524997" y="385926"/>
                </a:lnTo>
                <a:lnTo>
                  <a:pt x="524997" y="406786"/>
                </a:lnTo>
                <a:lnTo>
                  <a:pt x="608441" y="406786"/>
                </a:lnTo>
                <a:lnTo>
                  <a:pt x="608441" y="431124"/>
                </a:lnTo>
                <a:lnTo>
                  <a:pt x="650162" y="431124"/>
                </a:lnTo>
                <a:lnTo>
                  <a:pt x="650162" y="497183"/>
                </a:lnTo>
                <a:lnTo>
                  <a:pt x="660593" y="507614"/>
                </a:lnTo>
                <a:lnTo>
                  <a:pt x="660593" y="566719"/>
                </a:lnTo>
                <a:lnTo>
                  <a:pt x="681454" y="566719"/>
                </a:lnTo>
                <a:lnTo>
                  <a:pt x="681454" y="674500"/>
                </a:lnTo>
                <a:lnTo>
                  <a:pt x="698838" y="674500"/>
                </a:lnTo>
                <a:lnTo>
                  <a:pt x="698838" y="740560"/>
                </a:lnTo>
                <a:lnTo>
                  <a:pt x="744036" y="740560"/>
                </a:lnTo>
                <a:lnTo>
                  <a:pt x="768373" y="764897"/>
                </a:lnTo>
                <a:lnTo>
                  <a:pt x="858771" y="764897"/>
                </a:lnTo>
                <a:lnTo>
                  <a:pt x="858771" y="792712"/>
                </a:lnTo>
                <a:lnTo>
                  <a:pt x="956121" y="792712"/>
                </a:lnTo>
                <a:lnTo>
                  <a:pt x="956121" y="858771"/>
                </a:lnTo>
                <a:lnTo>
                  <a:pt x="970028" y="872678"/>
                </a:lnTo>
                <a:lnTo>
                  <a:pt x="976982" y="872678"/>
                </a:lnTo>
                <a:lnTo>
                  <a:pt x="976982" y="928307"/>
                </a:lnTo>
                <a:lnTo>
                  <a:pt x="983936" y="935261"/>
                </a:lnTo>
                <a:lnTo>
                  <a:pt x="983936" y="1011751"/>
                </a:lnTo>
                <a:lnTo>
                  <a:pt x="1029134" y="1011751"/>
                </a:lnTo>
                <a:lnTo>
                  <a:pt x="1029134" y="1046519"/>
                </a:lnTo>
                <a:lnTo>
                  <a:pt x="1070856" y="1046519"/>
                </a:lnTo>
                <a:lnTo>
                  <a:pt x="1070856" y="1074333"/>
                </a:lnTo>
                <a:lnTo>
                  <a:pt x="1248173" y="1074333"/>
                </a:lnTo>
                <a:lnTo>
                  <a:pt x="1248173" y="1088240"/>
                </a:lnTo>
                <a:lnTo>
                  <a:pt x="1286418" y="1088240"/>
                </a:lnTo>
                <a:lnTo>
                  <a:pt x="1286418" y="1129962"/>
                </a:lnTo>
                <a:lnTo>
                  <a:pt x="1314232" y="1129962"/>
                </a:lnTo>
                <a:lnTo>
                  <a:pt x="1314232" y="1258604"/>
                </a:lnTo>
                <a:lnTo>
                  <a:pt x="1352477" y="1258604"/>
                </a:lnTo>
                <a:lnTo>
                  <a:pt x="1352477" y="1293372"/>
                </a:lnTo>
                <a:lnTo>
                  <a:pt x="1418536" y="1293372"/>
                </a:lnTo>
                <a:lnTo>
                  <a:pt x="1418536" y="1303802"/>
                </a:lnTo>
                <a:lnTo>
                  <a:pt x="1467212" y="1303802"/>
                </a:lnTo>
                <a:lnTo>
                  <a:pt x="1467212" y="1314233"/>
                </a:lnTo>
                <a:lnTo>
                  <a:pt x="1595854" y="1314233"/>
                </a:lnTo>
                <a:lnTo>
                  <a:pt x="1595854" y="1338570"/>
                </a:lnTo>
                <a:lnTo>
                  <a:pt x="1623668" y="1338570"/>
                </a:lnTo>
                <a:lnTo>
                  <a:pt x="1623668" y="1380292"/>
                </a:lnTo>
                <a:lnTo>
                  <a:pt x="1641052" y="1380292"/>
                </a:lnTo>
                <a:lnTo>
                  <a:pt x="1641052" y="1439398"/>
                </a:lnTo>
                <a:lnTo>
                  <a:pt x="1654959" y="1439398"/>
                </a:lnTo>
                <a:lnTo>
                  <a:pt x="1654959" y="1474166"/>
                </a:lnTo>
                <a:lnTo>
                  <a:pt x="1783601" y="1474166"/>
                </a:lnTo>
                <a:lnTo>
                  <a:pt x="1783601" y="1484596"/>
                </a:lnTo>
                <a:lnTo>
                  <a:pt x="1849660" y="1484596"/>
                </a:lnTo>
                <a:lnTo>
                  <a:pt x="1849660" y="1491550"/>
                </a:lnTo>
                <a:lnTo>
                  <a:pt x="1901813" y="1491550"/>
                </a:lnTo>
                <a:lnTo>
                  <a:pt x="1901813" y="1512411"/>
                </a:lnTo>
                <a:lnTo>
                  <a:pt x="1943534" y="1512411"/>
                </a:lnTo>
                <a:lnTo>
                  <a:pt x="1943534" y="1533272"/>
                </a:lnTo>
                <a:lnTo>
                  <a:pt x="1943534" y="1533272"/>
                </a:lnTo>
                <a:lnTo>
                  <a:pt x="1943534" y="1595854"/>
                </a:lnTo>
                <a:lnTo>
                  <a:pt x="1995686" y="1595854"/>
                </a:lnTo>
                <a:lnTo>
                  <a:pt x="1995686" y="1620192"/>
                </a:lnTo>
                <a:lnTo>
                  <a:pt x="2242540" y="1620192"/>
                </a:lnTo>
                <a:lnTo>
                  <a:pt x="2242540" y="1648006"/>
                </a:lnTo>
                <a:lnTo>
                  <a:pt x="2284261" y="1648006"/>
                </a:lnTo>
                <a:lnTo>
                  <a:pt x="2284261" y="1665390"/>
                </a:lnTo>
                <a:lnTo>
                  <a:pt x="2312076" y="1665390"/>
                </a:lnTo>
                <a:lnTo>
                  <a:pt x="2312076" y="1686251"/>
                </a:lnTo>
                <a:lnTo>
                  <a:pt x="2346844" y="1686251"/>
                </a:lnTo>
                <a:lnTo>
                  <a:pt x="2346844" y="1707112"/>
                </a:lnTo>
                <a:lnTo>
                  <a:pt x="2461578" y="1707112"/>
                </a:lnTo>
                <a:lnTo>
                  <a:pt x="2461578" y="1734926"/>
                </a:lnTo>
                <a:lnTo>
                  <a:pt x="2579790" y="1734926"/>
                </a:lnTo>
                <a:lnTo>
                  <a:pt x="2579790" y="1780125"/>
                </a:lnTo>
                <a:lnTo>
                  <a:pt x="2624988" y="1780125"/>
                </a:lnTo>
                <a:lnTo>
                  <a:pt x="2624988" y="1807939"/>
                </a:lnTo>
                <a:lnTo>
                  <a:pt x="2920517" y="1807939"/>
                </a:lnTo>
                <a:lnTo>
                  <a:pt x="2920517" y="1818370"/>
                </a:lnTo>
                <a:lnTo>
                  <a:pt x="3222999" y="1818370"/>
                </a:lnTo>
                <a:lnTo>
                  <a:pt x="3222999" y="1870522"/>
                </a:lnTo>
                <a:lnTo>
                  <a:pt x="3567203" y="1870522"/>
                </a:lnTo>
                <a:lnTo>
                  <a:pt x="3567203" y="1960919"/>
                </a:lnTo>
                <a:lnTo>
                  <a:pt x="3880115" y="1960919"/>
                </a:lnTo>
              </a:path>
            </a:pathLst>
          </a:custGeom>
          <a:noFill/>
          <a:ln w="28575">
            <a:solidFill>
              <a:schemeClr val="accent1"/>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990570" cy="1103313"/>
          </a:xfrm>
        </p:spPr>
        <p:txBody>
          <a:bodyPr/>
          <a:lstStyle/>
          <a:p>
            <a:r>
              <a:rPr lang="en-US" altLang="en-US" dirty="0"/>
              <a:t>LEAP-002: PFS by BICR (per RECIST 1.1)</a:t>
            </a:r>
          </a:p>
        </p:txBody>
      </p:sp>
      <p:sp>
        <p:nvSpPr>
          <p:cNvPr id="2" name="Text Box 15">
            <a:extLst>
              <a:ext uri="{FF2B5EF4-FFF2-40B4-BE49-F238E27FC236}">
                <a16:creationId xmlns:a16="http://schemas.microsoft.com/office/drawing/2014/main" id="{4130CA25-8B5B-37E9-1868-F202320430C8}"/>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65C44371-6B37-8655-8B89-8B40CEA49553}"/>
              </a:ext>
            </a:extLst>
          </p:cNvPr>
          <p:cNvSpPr txBox="1"/>
          <p:nvPr/>
        </p:nvSpPr>
        <p:spPr bwMode="auto">
          <a:xfrm>
            <a:off x="4720936" y="6161916"/>
            <a:ext cx="40548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Data cutoff for primary interim analysis: April 5, 2021</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Data cutoff for final analysis: June 21, 2022.</a:t>
            </a:r>
          </a:p>
        </p:txBody>
      </p:sp>
      <p:sp>
        <p:nvSpPr>
          <p:cNvPr id="7" name="TextBox 6">
            <a:extLst>
              <a:ext uri="{FF2B5EF4-FFF2-40B4-BE49-F238E27FC236}">
                <a16:creationId xmlns:a16="http://schemas.microsoft.com/office/drawing/2014/main" id="{3ABC4953-96AC-6DDE-4374-71939AE07275}"/>
              </a:ext>
            </a:extLst>
          </p:cNvPr>
          <p:cNvSpPr txBox="1"/>
          <p:nvPr/>
        </p:nvSpPr>
        <p:spPr bwMode="auto">
          <a:xfrm>
            <a:off x="1078761" y="5692128"/>
            <a:ext cx="8997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*Did not reach superiority threshold (one-sided </a:t>
            </a:r>
            <a:r>
              <a:rPr lang="el-GR" sz="1400" b="0" dirty="0">
                <a:solidFill>
                  <a:schemeClr val="bg1"/>
                </a:solidFill>
                <a:latin typeface="Calibri" panose="020F0502020204030204" pitchFamily="34" charset="0"/>
              </a:rPr>
              <a:t>α</a:t>
            </a:r>
            <a:r>
              <a:rPr lang="en-US" sz="1400" b="0" dirty="0">
                <a:solidFill>
                  <a:schemeClr val="bg1"/>
                </a:solidFill>
                <a:latin typeface="Calibri" panose="020F0502020204030204" pitchFamily="34" charset="0"/>
              </a:rPr>
              <a:t> = .002) at primary analysis (no statistical testing of PFS at final analysis)</a:t>
            </a:r>
          </a:p>
        </p:txBody>
      </p:sp>
      <p:sp>
        <p:nvSpPr>
          <p:cNvPr id="11" name="Rectangle 10">
            <a:extLst>
              <a:ext uri="{FF2B5EF4-FFF2-40B4-BE49-F238E27FC236}">
                <a16:creationId xmlns:a16="http://schemas.microsoft.com/office/drawing/2014/main" id="{BD15E443-4347-6CB0-1BD4-2ED4E0D5E0ED}"/>
              </a:ext>
            </a:extLst>
          </p:cNvPr>
          <p:cNvSpPr/>
          <p:nvPr/>
        </p:nvSpPr>
        <p:spPr bwMode="auto">
          <a:xfrm rot="10800000" flipV="1">
            <a:off x="2449708" y="5135349"/>
            <a:ext cx="1590518" cy="267732"/>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Mo</a:t>
            </a:r>
          </a:p>
        </p:txBody>
      </p:sp>
      <p:sp>
        <p:nvSpPr>
          <p:cNvPr id="13" name="Rectangle 12">
            <a:extLst>
              <a:ext uri="{FF2B5EF4-FFF2-40B4-BE49-F238E27FC236}">
                <a16:creationId xmlns:a16="http://schemas.microsoft.com/office/drawing/2014/main" id="{3CBF9027-9E7C-559E-B4F1-60916691C3C8}"/>
              </a:ext>
            </a:extLst>
          </p:cNvPr>
          <p:cNvSpPr/>
          <p:nvPr/>
        </p:nvSpPr>
        <p:spPr bwMode="auto">
          <a:xfrm rot="16200000">
            <a:off x="5321052" y="3596856"/>
            <a:ext cx="2265529" cy="312555"/>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PFS Final Analysis (%)</a:t>
            </a:r>
          </a:p>
        </p:txBody>
      </p:sp>
      <p:sp>
        <p:nvSpPr>
          <p:cNvPr id="15" name="Rectangle 14">
            <a:extLst>
              <a:ext uri="{FF2B5EF4-FFF2-40B4-BE49-F238E27FC236}">
                <a16:creationId xmlns:a16="http://schemas.microsoft.com/office/drawing/2014/main" id="{8A233BCC-81DF-54EC-D0D2-FCA2663775F0}"/>
              </a:ext>
            </a:extLst>
          </p:cNvPr>
          <p:cNvSpPr/>
          <p:nvPr/>
        </p:nvSpPr>
        <p:spPr bwMode="auto">
          <a:xfrm rot="16200000">
            <a:off x="-52709" y="3534274"/>
            <a:ext cx="1335901" cy="31255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PFS IA1 (%)</a:t>
            </a:r>
          </a:p>
        </p:txBody>
      </p:sp>
      <p:sp>
        <p:nvSpPr>
          <p:cNvPr id="16" name="Rectangle 15">
            <a:extLst>
              <a:ext uri="{FF2B5EF4-FFF2-40B4-BE49-F238E27FC236}">
                <a16:creationId xmlns:a16="http://schemas.microsoft.com/office/drawing/2014/main" id="{711C25F2-BE5E-E899-2EA5-DA98ABE974F6}"/>
              </a:ext>
            </a:extLst>
          </p:cNvPr>
          <p:cNvSpPr/>
          <p:nvPr/>
        </p:nvSpPr>
        <p:spPr bwMode="auto">
          <a:xfrm>
            <a:off x="1201936" y="1301509"/>
            <a:ext cx="3897549" cy="56098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dirty="0">
                <a:solidFill>
                  <a:schemeClr val="bg1"/>
                </a:solidFill>
                <a:latin typeface="Calibri" panose="020F0502020204030204" pitchFamily="34" charset="0"/>
              </a:rPr>
              <a:t>PFS at Primary Interim Analysis</a:t>
            </a:r>
            <a:endParaRPr lang="en-US" sz="1800" dirty="0">
              <a:solidFill>
                <a:schemeClr val="bg1"/>
              </a:solidFill>
              <a:latin typeface="Calibri" panose="020F0502020204030204" pitchFamily="34" charset="0"/>
            </a:endParaRPr>
          </a:p>
        </p:txBody>
      </p:sp>
      <p:sp>
        <p:nvSpPr>
          <p:cNvPr id="18" name="Rectangle 17">
            <a:extLst>
              <a:ext uri="{FF2B5EF4-FFF2-40B4-BE49-F238E27FC236}">
                <a16:creationId xmlns:a16="http://schemas.microsoft.com/office/drawing/2014/main" id="{C88581B1-2190-6E36-F8AD-B64E7C1FE86D}"/>
              </a:ext>
            </a:extLst>
          </p:cNvPr>
          <p:cNvSpPr/>
          <p:nvPr/>
        </p:nvSpPr>
        <p:spPr bwMode="auto">
          <a:xfrm>
            <a:off x="7333233" y="1301199"/>
            <a:ext cx="3897549" cy="56098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dirty="0">
                <a:solidFill>
                  <a:schemeClr val="bg1"/>
                </a:solidFill>
                <a:latin typeface="Calibri" panose="020F0502020204030204" pitchFamily="34" charset="0"/>
              </a:rPr>
              <a:t>PFS at Final Analysis</a:t>
            </a:r>
            <a:endParaRPr lang="en-US" sz="1800" dirty="0">
              <a:solidFill>
                <a:schemeClr val="bg1"/>
              </a:solidFill>
              <a:latin typeface="Calibri" panose="020F0502020204030204" pitchFamily="34" charset="0"/>
            </a:endParaRPr>
          </a:p>
        </p:txBody>
      </p:sp>
      <p:sp>
        <p:nvSpPr>
          <p:cNvPr id="21" name="Freeform: Shape 20">
            <a:extLst>
              <a:ext uri="{FF2B5EF4-FFF2-40B4-BE49-F238E27FC236}">
                <a16:creationId xmlns:a16="http://schemas.microsoft.com/office/drawing/2014/main" id="{F3CA0FE0-6327-7B2D-09BA-5AF62EFBAC0B}"/>
              </a:ext>
            </a:extLst>
          </p:cNvPr>
          <p:cNvSpPr/>
          <p:nvPr/>
        </p:nvSpPr>
        <p:spPr bwMode="auto">
          <a:xfrm>
            <a:off x="1213241" y="2528206"/>
            <a:ext cx="4196579" cy="2288829"/>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22" name="Group 21">
            <a:extLst>
              <a:ext uri="{FF2B5EF4-FFF2-40B4-BE49-F238E27FC236}">
                <a16:creationId xmlns:a16="http://schemas.microsoft.com/office/drawing/2014/main" id="{0FA91E9E-E214-D43B-A7F0-B5A3887DD255}"/>
              </a:ext>
            </a:extLst>
          </p:cNvPr>
          <p:cNvGrpSpPr/>
          <p:nvPr/>
        </p:nvGrpSpPr>
        <p:grpSpPr>
          <a:xfrm>
            <a:off x="1155818" y="2544685"/>
            <a:ext cx="57423" cy="2272352"/>
            <a:chOff x="2094016" y="2095599"/>
            <a:chExt cx="83127" cy="2824744"/>
          </a:xfrm>
        </p:grpSpPr>
        <p:cxnSp>
          <p:nvCxnSpPr>
            <p:cNvPr id="23" name="Straight Connector 22">
              <a:extLst>
                <a:ext uri="{FF2B5EF4-FFF2-40B4-BE49-F238E27FC236}">
                  <a16:creationId xmlns:a16="http://schemas.microsoft.com/office/drawing/2014/main" id="{A6E26634-35FA-8899-FFEA-852FE5D93091}"/>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38CA764-61F1-9E22-3EC4-63BD57124ECB}"/>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6AE3435-E70D-ED8A-448C-676AB88E3EB6}"/>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7189F6C-11D5-19A0-3063-DDFE254D21FF}"/>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EF44F47-E357-BE5B-D374-EB48981775C7}"/>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36D7A13-CB35-0545-65FA-57FAC5CEC002}"/>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4E75F5CF-4667-93F1-6632-AC0213470FA8}"/>
              </a:ext>
            </a:extLst>
          </p:cNvPr>
          <p:cNvSpPr txBox="1"/>
          <p:nvPr/>
        </p:nvSpPr>
        <p:spPr bwMode="auto">
          <a:xfrm>
            <a:off x="686796" y="2805048"/>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68053F0C-BB03-F7A6-C9CA-854C86BCC4FB}"/>
              </a:ext>
            </a:extLst>
          </p:cNvPr>
          <p:cNvSpPr txBox="1"/>
          <p:nvPr/>
        </p:nvSpPr>
        <p:spPr bwMode="auto">
          <a:xfrm>
            <a:off x="686796" y="3267104"/>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057D0A6A-89E4-37CC-7B05-8BBC859C2600}"/>
              </a:ext>
            </a:extLst>
          </p:cNvPr>
          <p:cNvSpPr txBox="1"/>
          <p:nvPr/>
        </p:nvSpPr>
        <p:spPr bwMode="auto">
          <a:xfrm>
            <a:off x="686796" y="3717871"/>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70FC4254-DB03-FEB4-EAB3-75496ED4CF75}"/>
              </a:ext>
            </a:extLst>
          </p:cNvPr>
          <p:cNvSpPr txBox="1"/>
          <p:nvPr/>
        </p:nvSpPr>
        <p:spPr bwMode="auto">
          <a:xfrm>
            <a:off x="686796" y="4163175"/>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7B8E4606-C536-BC03-31F4-635CC864C6E4}"/>
              </a:ext>
            </a:extLst>
          </p:cNvPr>
          <p:cNvSpPr txBox="1"/>
          <p:nvPr/>
        </p:nvSpPr>
        <p:spPr bwMode="auto">
          <a:xfrm>
            <a:off x="503936" y="2362494"/>
            <a:ext cx="6962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34" name="Group 33">
            <a:extLst>
              <a:ext uri="{FF2B5EF4-FFF2-40B4-BE49-F238E27FC236}">
                <a16:creationId xmlns:a16="http://schemas.microsoft.com/office/drawing/2014/main" id="{0799C5D8-1554-1A21-02D4-C2E2A8F8766E}"/>
              </a:ext>
            </a:extLst>
          </p:cNvPr>
          <p:cNvGrpSpPr/>
          <p:nvPr/>
        </p:nvGrpSpPr>
        <p:grpSpPr>
          <a:xfrm>
            <a:off x="1213667" y="4806725"/>
            <a:ext cx="4040265" cy="72058"/>
            <a:chOff x="2694726" y="4913465"/>
            <a:chExt cx="4234597" cy="89366"/>
          </a:xfrm>
        </p:grpSpPr>
        <p:grpSp>
          <p:nvGrpSpPr>
            <p:cNvPr id="35" name="Group 34">
              <a:extLst>
                <a:ext uri="{FF2B5EF4-FFF2-40B4-BE49-F238E27FC236}">
                  <a16:creationId xmlns:a16="http://schemas.microsoft.com/office/drawing/2014/main" id="{27FAF8D3-17B2-63BF-EC3D-3F33450A0BD4}"/>
                </a:ext>
              </a:extLst>
            </p:cNvPr>
            <p:cNvGrpSpPr/>
            <p:nvPr/>
          </p:nvGrpSpPr>
          <p:grpSpPr>
            <a:xfrm rot="5400000">
              <a:off x="3461518" y="4146675"/>
              <a:ext cx="89113" cy="1622697"/>
              <a:chOff x="2094016" y="2095599"/>
              <a:chExt cx="83127" cy="2824744"/>
            </a:xfrm>
          </p:grpSpPr>
          <p:cxnSp>
            <p:nvCxnSpPr>
              <p:cNvPr id="54" name="Straight Connector 53">
                <a:extLst>
                  <a:ext uri="{FF2B5EF4-FFF2-40B4-BE49-F238E27FC236}">
                    <a16:creationId xmlns:a16="http://schemas.microsoft.com/office/drawing/2014/main" id="{4BEB11F1-EE54-ADD4-C72C-FBF2CAFE1C8B}"/>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E59EAF3-E123-B505-9DAD-1EFF2F769E30}"/>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4CF6BC3-EA1F-8079-1305-DB845E9740BE}"/>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CA034E7-8BC4-1E5D-E827-87EFD2187B6E}"/>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F1B627C-73C5-08FA-4133-B2144EF43668}"/>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6A5BFC7-D1C4-4AB1-1B9A-C13C8F951CAB}"/>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4E47F79A-81A4-A138-55FA-65D301C98775}"/>
                </a:ext>
              </a:extLst>
            </p:cNvPr>
            <p:cNvGrpSpPr/>
            <p:nvPr/>
          </p:nvGrpSpPr>
          <p:grpSpPr>
            <a:xfrm rot="5400000">
              <a:off x="5419145" y="4146673"/>
              <a:ext cx="89113" cy="1622697"/>
              <a:chOff x="2094016" y="2095599"/>
              <a:chExt cx="83127" cy="2824744"/>
            </a:xfrm>
          </p:grpSpPr>
          <p:cxnSp>
            <p:nvCxnSpPr>
              <p:cNvPr id="48" name="Straight Connector 47">
                <a:extLst>
                  <a:ext uri="{FF2B5EF4-FFF2-40B4-BE49-F238E27FC236}">
                    <a16:creationId xmlns:a16="http://schemas.microsoft.com/office/drawing/2014/main" id="{497157B2-DC8D-D134-51C5-9E2BEF36C007}"/>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002A9FB-7F5B-0260-9AF9-4594B4DCCD2B}"/>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85E9A43-579E-29F9-05CE-5538B5F8131D}"/>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46A77C2-E42F-4E9D-0985-ED9B4329C9E9}"/>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AAABC9C-CF70-5C2B-8F41-6465CCAE7257}"/>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E79DE24-C298-82AD-F84D-3144C700E9A5}"/>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C9B1762F-D799-81D0-99F1-69716534EE30}"/>
                </a:ext>
              </a:extLst>
            </p:cNvPr>
            <p:cNvGrpSpPr/>
            <p:nvPr/>
          </p:nvGrpSpPr>
          <p:grpSpPr>
            <a:xfrm rot="5400000">
              <a:off x="6722497" y="4796005"/>
              <a:ext cx="89113" cy="324539"/>
              <a:chOff x="2094016" y="4355395"/>
              <a:chExt cx="83127" cy="564948"/>
            </a:xfrm>
          </p:grpSpPr>
          <p:cxnSp>
            <p:nvCxnSpPr>
              <p:cNvPr id="46" name="Straight Connector 45">
                <a:extLst>
                  <a:ext uri="{FF2B5EF4-FFF2-40B4-BE49-F238E27FC236}">
                    <a16:creationId xmlns:a16="http://schemas.microsoft.com/office/drawing/2014/main" id="{8125B226-97AF-D9D1-3250-7CCCDAA10318}"/>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76F5140-657C-4061-0634-FE11557E9818}"/>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0" name="TextBox 59">
            <a:extLst>
              <a:ext uri="{FF2B5EF4-FFF2-40B4-BE49-F238E27FC236}">
                <a16:creationId xmlns:a16="http://schemas.microsoft.com/office/drawing/2014/main" id="{1702672D-94A7-A777-A330-D23C41690A77}"/>
              </a:ext>
            </a:extLst>
          </p:cNvPr>
          <p:cNvSpPr txBox="1"/>
          <p:nvPr/>
        </p:nvSpPr>
        <p:spPr bwMode="auto">
          <a:xfrm>
            <a:off x="825517" y="4631256"/>
            <a:ext cx="392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BC05023F-346B-0D5B-E9D3-2E6A83AB3B23}"/>
              </a:ext>
            </a:extLst>
          </p:cNvPr>
          <p:cNvSpPr txBox="1"/>
          <p:nvPr/>
        </p:nvSpPr>
        <p:spPr bwMode="auto">
          <a:xfrm>
            <a:off x="1111259" y="4840261"/>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304E7C62-3133-B6A8-51BD-A2927DB9A229}"/>
              </a:ext>
            </a:extLst>
          </p:cNvPr>
          <p:cNvSpPr txBox="1"/>
          <p:nvPr/>
        </p:nvSpPr>
        <p:spPr bwMode="auto">
          <a:xfrm>
            <a:off x="1408156" y="4840261"/>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63" name="TextBox 62">
            <a:extLst>
              <a:ext uri="{FF2B5EF4-FFF2-40B4-BE49-F238E27FC236}">
                <a16:creationId xmlns:a16="http://schemas.microsoft.com/office/drawing/2014/main" id="{690C9056-4DCB-49C1-FD2C-C86B45E8CEC0}"/>
              </a:ext>
            </a:extLst>
          </p:cNvPr>
          <p:cNvSpPr txBox="1"/>
          <p:nvPr/>
        </p:nvSpPr>
        <p:spPr bwMode="auto">
          <a:xfrm>
            <a:off x="1728755" y="4840261"/>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1744" name="TextBox 31743">
            <a:extLst>
              <a:ext uri="{FF2B5EF4-FFF2-40B4-BE49-F238E27FC236}">
                <a16:creationId xmlns:a16="http://schemas.microsoft.com/office/drawing/2014/main" id="{58F438A3-F981-B7E1-0815-0029D672D28C}"/>
              </a:ext>
            </a:extLst>
          </p:cNvPr>
          <p:cNvSpPr txBox="1"/>
          <p:nvPr/>
        </p:nvSpPr>
        <p:spPr bwMode="auto">
          <a:xfrm>
            <a:off x="2032111" y="4840261"/>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745" name="TextBox 31744">
            <a:extLst>
              <a:ext uri="{FF2B5EF4-FFF2-40B4-BE49-F238E27FC236}">
                <a16:creationId xmlns:a16="http://schemas.microsoft.com/office/drawing/2014/main" id="{D055596F-1C26-47D2-991C-D5F29FD3C084}"/>
              </a:ext>
            </a:extLst>
          </p:cNvPr>
          <p:cNvSpPr txBox="1"/>
          <p:nvPr/>
        </p:nvSpPr>
        <p:spPr bwMode="auto">
          <a:xfrm>
            <a:off x="2349955" y="4840261"/>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1747" name="TextBox 31746">
            <a:extLst>
              <a:ext uri="{FF2B5EF4-FFF2-40B4-BE49-F238E27FC236}">
                <a16:creationId xmlns:a16="http://schemas.microsoft.com/office/drawing/2014/main" id="{9B46FB65-7E51-E4E7-5D71-A33AF70E1A1B}"/>
              </a:ext>
            </a:extLst>
          </p:cNvPr>
          <p:cNvSpPr txBox="1"/>
          <p:nvPr/>
        </p:nvSpPr>
        <p:spPr bwMode="auto">
          <a:xfrm>
            <a:off x="2615275"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48" name="TextBox 31747">
            <a:extLst>
              <a:ext uri="{FF2B5EF4-FFF2-40B4-BE49-F238E27FC236}">
                <a16:creationId xmlns:a16="http://schemas.microsoft.com/office/drawing/2014/main" id="{0CB860B6-B67C-2A90-BA77-3B4CF0A40D55}"/>
              </a:ext>
            </a:extLst>
          </p:cNvPr>
          <p:cNvSpPr txBox="1"/>
          <p:nvPr/>
        </p:nvSpPr>
        <p:spPr bwMode="auto">
          <a:xfrm>
            <a:off x="2937706"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749" name="TextBox 31748">
            <a:extLst>
              <a:ext uri="{FF2B5EF4-FFF2-40B4-BE49-F238E27FC236}">
                <a16:creationId xmlns:a16="http://schemas.microsoft.com/office/drawing/2014/main" id="{19648A82-E9DE-4E4D-FDFA-0614FAE683A9}"/>
              </a:ext>
            </a:extLst>
          </p:cNvPr>
          <p:cNvSpPr txBox="1"/>
          <p:nvPr/>
        </p:nvSpPr>
        <p:spPr bwMode="auto">
          <a:xfrm>
            <a:off x="3250456"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31750" name="TextBox 31749">
            <a:extLst>
              <a:ext uri="{FF2B5EF4-FFF2-40B4-BE49-F238E27FC236}">
                <a16:creationId xmlns:a16="http://schemas.microsoft.com/office/drawing/2014/main" id="{D93843C0-CA36-1C0A-5DE9-7CCEE52859F6}"/>
              </a:ext>
            </a:extLst>
          </p:cNvPr>
          <p:cNvSpPr txBox="1"/>
          <p:nvPr/>
        </p:nvSpPr>
        <p:spPr bwMode="auto">
          <a:xfrm>
            <a:off x="3549680"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1751" name="TextBox 31750">
            <a:extLst>
              <a:ext uri="{FF2B5EF4-FFF2-40B4-BE49-F238E27FC236}">
                <a16:creationId xmlns:a16="http://schemas.microsoft.com/office/drawing/2014/main" id="{56262E5C-6510-12F2-AEF2-77EA7F34F877}"/>
              </a:ext>
            </a:extLst>
          </p:cNvPr>
          <p:cNvSpPr txBox="1"/>
          <p:nvPr/>
        </p:nvSpPr>
        <p:spPr bwMode="auto">
          <a:xfrm>
            <a:off x="3854878"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752" name="TextBox 31751">
            <a:extLst>
              <a:ext uri="{FF2B5EF4-FFF2-40B4-BE49-F238E27FC236}">
                <a16:creationId xmlns:a16="http://schemas.microsoft.com/office/drawing/2014/main" id="{3AE0CC7D-A117-C9AF-77CD-EA52690B9629}"/>
              </a:ext>
            </a:extLst>
          </p:cNvPr>
          <p:cNvSpPr txBox="1"/>
          <p:nvPr/>
        </p:nvSpPr>
        <p:spPr bwMode="auto">
          <a:xfrm>
            <a:off x="4174368"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53" name="TextBox 31752">
            <a:extLst>
              <a:ext uri="{FF2B5EF4-FFF2-40B4-BE49-F238E27FC236}">
                <a16:creationId xmlns:a16="http://schemas.microsoft.com/office/drawing/2014/main" id="{7C134266-3AF0-6CC9-BCBD-81C06C78440B}"/>
              </a:ext>
            </a:extLst>
          </p:cNvPr>
          <p:cNvSpPr txBox="1"/>
          <p:nvPr/>
        </p:nvSpPr>
        <p:spPr bwMode="auto">
          <a:xfrm>
            <a:off x="4477469"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31754" name="TextBox 31753">
            <a:extLst>
              <a:ext uri="{FF2B5EF4-FFF2-40B4-BE49-F238E27FC236}">
                <a16:creationId xmlns:a16="http://schemas.microsoft.com/office/drawing/2014/main" id="{FF1E6A72-F44C-99BD-ABE8-56C5366AD89D}"/>
              </a:ext>
            </a:extLst>
          </p:cNvPr>
          <p:cNvSpPr txBox="1"/>
          <p:nvPr/>
        </p:nvSpPr>
        <p:spPr bwMode="auto">
          <a:xfrm>
            <a:off x="4795759"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755" name="TextBox 31754">
            <a:extLst>
              <a:ext uri="{FF2B5EF4-FFF2-40B4-BE49-F238E27FC236}">
                <a16:creationId xmlns:a16="http://schemas.microsoft.com/office/drawing/2014/main" id="{2999CD50-5F31-4540-E23F-4E4F45A4215D}"/>
              </a:ext>
            </a:extLst>
          </p:cNvPr>
          <p:cNvSpPr txBox="1"/>
          <p:nvPr/>
        </p:nvSpPr>
        <p:spPr bwMode="auto">
          <a:xfrm>
            <a:off x="5105405" y="4840261"/>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31763" name="TextBox 31762">
            <a:extLst>
              <a:ext uri="{FF2B5EF4-FFF2-40B4-BE49-F238E27FC236}">
                <a16:creationId xmlns:a16="http://schemas.microsoft.com/office/drawing/2014/main" id="{C5FD6900-3B7B-E3D7-DF24-93528DB8CAA7}"/>
              </a:ext>
            </a:extLst>
          </p:cNvPr>
          <p:cNvSpPr txBox="1"/>
          <p:nvPr/>
        </p:nvSpPr>
        <p:spPr bwMode="auto">
          <a:xfrm>
            <a:off x="1001104"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399</a:t>
            </a:r>
          </a:p>
        </p:txBody>
      </p:sp>
      <p:sp>
        <p:nvSpPr>
          <p:cNvPr id="31764" name="TextBox 31763">
            <a:extLst>
              <a:ext uri="{FF2B5EF4-FFF2-40B4-BE49-F238E27FC236}">
                <a16:creationId xmlns:a16="http://schemas.microsoft.com/office/drawing/2014/main" id="{E1E9882B-043F-4026-97A9-B3CF7F1F12D1}"/>
              </a:ext>
            </a:extLst>
          </p:cNvPr>
          <p:cNvSpPr txBox="1"/>
          <p:nvPr/>
        </p:nvSpPr>
        <p:spPr bwMode="auto">
          <a:xfrm>
            <a:off x="1305712"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358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360</a:t>
            </a:r>
          </a:p>
        </p:txBody>
      </p:sp>
      <p:sp>
        <p:nvSpPr>
          <p:cNvPr id="31765" name="TextBox 31764">
            <a:extLst>
              <a:ext uri="{FF2B5EF4-FFF2-40B4-BE49-F238E27FC236}">
                <a16:creationId xmlns:a16="http://schemas.microsoft.com/office/drawing/2014/main" id="{D01D9585-40F5-222B-E317-EA7B2BAE4792}"/>
              </a:ext>
            </a:extLst>
          </p:cNvPr>
          <p:cNvSpPr txBox="1"/>
          <p:nvPr/>
        </p:nvSpPr>
        <p:spPr bwMode="auto">
          <a:xfrm>
            <a:off x="1618584"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292</a:t>
            </a:r>
          </a:p>
        </p:txBody>
      </p:sp>
      <p:sp>
        <p:nvSpPr>
          <p:cNvPr id="31766" name="TextBox 31765">
            <a:extLst>
              <a:ext uri="{FF2B5EF4-FFF2-40B4-BE49-F238E27FC236}">
                <a16:creationId xmlns:a16="http://schemas.microsoft.com/office/drawing/2014/main" id="{61708469-981D-F2D9-4CA7-7A87F9291697}"/>
              </a:ext>
            </a:extLst>
          </p:cNvPr>
          <p:cNvSpPr txBox="1"/>
          <p:nvPr/>
        </p:nvSpPr>
        <p:spPr bwMode="auto">
          <a:xfrm>
            <a:off x="1929069"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229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232</a:t>
            </a:r>
          </a:p>
        </p:txBody>
      </p:sp>
      <p:sp>
        <p:nvSpPr>
          <p:cNvPr id="31768" name="TextBox 31767">
            <a:extLst>
              <a:ext uri="{FF2B5EF4-FFF2-40B4-BE49-F238E27FC236}">
                <a16:creationId xmlns:a16="http://schemas.microsoft.com/office/drawing/2014/main" id="{CB67BB02-E591-5702-0181-2ACE140BF2D4}"/>
              </a:ext>
            </a:extLst>
          </p:cNvPr>
          <p:cNvSpPr txBox="1"/>
          <p:nvPr/>
        </p:nvSpPr>
        <p:spPr bwMode="auto">
          <a:xfrm>
            <a:off x="2248645"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182</a:t>
            </a:r>
          </a:p>
        </p:txBody>
      </p:sp>
      <p:sp>
        <p:nvSpPr>
          <p:cNvPr id="31769" name="TextBox 31768">
            <a:extLst>
              <a:ext uri="{FF2B5EF4-FFF2-40B4-BE49-F238E27FC236}">
                <a16:creationId xmlns:a16="http://schemas.microsoft.com/office/drawing/2014/main" id="{9462B3EF-2D63-0E3D-916A-752AD3AC4721}"/>
              </a:ext>
            </a:extLst>
          </p:cNvPr>
          <p:cNvSpPr txBox="1"/>
          <p:nvPr/>
        </p:nvSpPr>
        <p:spPr bwMode="auto">
          <a:xfrm>
            <a:off x="2552686"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128</a:t>
            </a:r>
          </a:p>
        </p:txBody>
      </p:sp>
      <p:sp>
        <p:nvSpPr>
          <p:cNvPr id="31770" name="TextBox 31769">
            <a:extLst>
              <a:ext uri="{FF2B5EF4-FFF2-40B4-BE49-F238E27FC236}">
                <a16:creationId xmlns:a16="http://schemas.microsoft.com/office/drawing/2014/main" id="{B1EFDB6D-ADB3-0B60-DA6E-B3240AB18A87}"/>
              </a:ext>
            </a:extLst>
          </p:cNvPr>
          <p:cNvSpPr txBox="1"/>
          <p:nvPr/>
        </p:nvSpPr>
        <p:spPr bwMode="auto">
          <a:xfrm>
            <a:off x="2870641" y="527150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89</a:t>
            </a:r>
          </a:p>
        </p:txBody>
      </p:sp>
      <p:sp>
        <p:nvSpPr>
          <p:cNvPr id="31771" name="TextBox 31770">
            <a:extLst>
              <a:ext uri="{FF2B5EF4-FFF2-40B4-BE49-F238E27FC236}">
                <a16:creationId xmlns:a16="http://schemas.microsoft.com/office/drawing/2014/main" id="{099AF6C4-9F62-792E-3251-B3E98CBA152A}"/>
              </a:ext>
            </a:extLst>
          </p:cNvPr>
          <p:cNvSpPr txBox="1"/>
          <p:nvPr/>
        </p:nvSpPr>
        <p:spPr bwMode="auto">
          <a:xfrm>
            <a:off x="3243743" y="527150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59</a:t>
            </a:r>
          </a:p>
        </p:txBody>
      </p:sp>
      <p:sp>
        <p:nvSpPr>
          <p:cNvPr id="31772" name="TextBox 31771">
            <a:extLst>
              <a:ext uri="{FF2B5EF4-FFF2-40B4-BE49-F238E27FC236}">
                <a16:creationId xmlns:a16="http://schemas.microsoft.com/office/drawing/2014/main" id="{667BAC4E-74AB-6FA3-56FB-1C6B0921BAD6}"/>
              </a:ext>
            </a:extLst>
          </p:cNvPr>
          <p:cNvSpPr txBox="1"/>
          <p:nvPr/>
        </p:nvSpPr>
        <p:spPr bwMode="auto">
          <a:xfrm>
            <a:off x="3547313" y="527150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32</a:t>
            </a:r>
          </a:p>
        </p:txBody>
      </p:sp>
      <p:sp>
        <p:nvSpPr>
          <p:cNvPr id="31773" name="TextBox 31772">
            <a:extLst>
              <a:ext uri="{FF2B5EF4-FFF2-40B4-BE49-F238E27FC236}">
                <a16:creationId xmlns:a16="http://schemas.microsoft.com/office/drawing/2014/main" id="{7A8BB7F4-4548-64D4-BF5F-FF91118E6963}"/>
              </a:ext>
            </a:extLst>
          </p:cNvPr>
          <p:cNvSpPr txBox="1"/>
          <p:nvPr/>
        </p:nvSpPr>
        <p:spPr bwMode="auto">
          <a:xfrm>
            <a:off x="3833474" y="527150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a:t>
            </a:r>
          </a:p>
        </p:txBody>
      </p:sp>
      <p:sp>
        <p:nvSpPr>
          <p:cNvPr id="31774" name="TextBox 31773">
            <a:extLst>
              <a:ext uri="{FF2B5EF4-FFF2-40B4-BE49-F238E27FC236}">
                <a16:creationId xmlns:a16="http://schemas.microsoft.com/office/drawing/2014/main" id="{330C3905-C2A8-263D-BD47-0D28BA1F8BD0}"/>
              </a:ext>
            </a:extLst>
          </p:cNvPr>
          <p:cNvSpPr txBox="1"/>
          <p:nvPr/>
        </p:nvSpPr>
        <p:spPr bwMode="auto">
          <a:xfrm>
            <a:off x="4155441" y="527150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a:t>
            </a:r>
          </a:p>
        </p:txBody>
      </p:sp>
      <p:sp>
        <p:nvSpPr>
          <p:cNvPr id="31775" name="TextBox 31774">
            <a:extLst>
              <a:ext uri="{FF2B5EF4-FFF2-40B4-BE49-F238E27FC236}">
                <a16:creationId xmlns:a16="http://schemas.microsoft.com/office/drawing/2014/main" id="{463D4799-9489-2E63-E996-FE0552AFF4D3}"/>
              </a:ext>
            </a:extLst>
          </p:cNvPr>
          <p:cNvSpPr txBox="1"/>
          <p:nvPr/>
        </p:nvSpPr>
        <p:spPr bwMode="auto">
          <a:xfrm>
            <a:off x="4506359" y="5271505"/>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a:t>
            </a:r>
          </a:p>
        </p:txBody>
      </p:sp>
      <p:sp>
        <p:nvSpPr>
          <p:cNvPr id="31776" name="TextBox 31775">
            <a:extLst>
              <a:ext uri="{FF2B5EF4-FFF2-40B4-BE49-F238E27FC236}">
                <a16:creationId xmlns:a16="http://schemas.microsoft.com/office/drawing/2014/main" id="{A36E21A1-73B5-6B41-4E61-0393E32BF832}"/>
              </a:ext>
            </a:extLst>
          </p:cNvPr>
          <p:cNvSpPr txBox="1"/>
          <p:nvPr/>
        </p:nvSpPr>
        <p:spPr bwMode="auto">
          <a:xfrm>
            <a:off x="4815334" y="5271505"/>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31777" name="TextBox 31776">
            <a:extLst>
              <a:ext uri="{FF2B5EF4-FFF2-40B4-BE49-F238E27FC236}">
                <a16:creationId xmlns:a16="http://schemas.microsoft.com/office/drawing/2014/main" id="{28B6E894-53B1-1D50-B0BD-242F2145F68D}"/>
              </a:ext>
            </a:extLst>
          </p:cNvPr>
          <p:cNvSpPr txBox="1"/>
          <p:nvPr/>
        </p:nvSpPr>
        <p:spPr bwMode="auto">
          <a:xfrm>
            <a:off x="5132262" y="5271505"/>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31840" name="TextBox 31839">
            <a:extLst>
              <a:ext uri="{FF2B5EF4-FFF2-40B4-BE49-F238E27FC236}">
                <a16:creationId xmlns:a16="http://schemas.microsoft.com/office/drawing/2014/main" id="{74FF8B79-F04C-6FAB-34E4-C48385F65D4A}"/>
              </a:ext>
            </a:extLst>
          </p:cNvPr>
          <p:cNvSpPr txBox="1"/>
          <p:nvPr/>
        </p:nvSpPr>
        <p:spPr bwMode="auto">
          <a:xfrm>
            <a:off x="541027" y="5128935"/>
            <a:ext cx="11263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Patients at risk</a:t>
            </a:r>
          </a:p>
        </p:txBody>
      </p:sp>
      <p:sp>
        <p:nvSpPr>
          <p:cNvPr id="31842" name="TextBox 31841">
            <a:extLst>
              <a:ext uri="{FF2B5EF4-FFF2-40B4-BE49-F238E27FC236}">
                <a16:creationId xmlns:a16="http://schemas.microsoft.com/office/drawing/2014/main" id="{2A9F043D-FC57-6EFD-5633-4C797FCB7F1B}"/>
              </a:ext>
            </a:extLst>
          </p:cNvPr>
          <p:cNvSpPr txBox="1"/>
          <p:nvPr/>
        </p:nvSpPr>
        <p:spPr bwMode="auto">
          <a:xfrm>
            <a:off x="4477469" y="3272729"/>
            <a:ext cx="155523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(95% CI)</a:t>
            </a:r>
          </a:p>
          <a:p>
            <a:pPr algn="ctr">
              <a:lnSpc>
                <a:spcPct val="100000"/>
              </a:lnSpc>
              <a:spcBef>
                <a:spcPts val="0"/>
              </a:spcBef>
              <a:spcAft>
                <a:spcPct val="0"/>
              </a:spcAft>
              <a:buClrTx/>
              <a:buFontTx/>
              <a:buNone/>
            </a:pPr>
            <a:r>
              <a:rPr lang="en-US" sz="1600" b="0" dirty="0">
                <a:solidFill>
                  <a:schemeClr val="accent1"/>
                </a:solidFill>
                <a:latin typeface="Calibri" panose="020F0502020204030204" pitchFamily="34" charset="0"/>
              </a:rPr>
              <a:t>8.2 </a:t>
            </a:r>
            <a:r>
              <a:rPr lang="en-US" sz="1600" b="0" dirty="0" err="1">
                <a:solidFill>
                  <a:schemeClr val="accent1"/>
                </a:solidFill>
                <a:latin typeface="Calibri" panose="020F0502020204030204" pitchFamily="34" charset="0"/>
              </a:rPr>
              <a:t>mo</a:t>
            </a:r>
            <a:r>
              <a:rPr lang="en-US" sz="1600" b="0" dirty="0">
                <a:solidFill>
                  <a:schemeClr val="accent1"/>
                </a:solidFill>
                <a:latin typeface="Calibri" panose="020F0502020204030204" pitchFamily="34" charset="0"/>
              </a:rPr>
              <a:t> (6.4-8.4)</a:t>
            </a:r>
          </a:p>
          <a:p>
            <a:pPr algn="ctr">
              <a:lnSpc>
                <a:spcPct val="100000"/>
              </a:lnSpc>
              <a:spcBef>
                <a:spcPts val="0"/>
              </a:spcBef>
              <a:spcAft>
                <a:spcPct val="0"/>
              </a:spcAft>
              <a:buClrTx/>
              <a:buFontTx/>
              <a:buNone/>
            </a:pPr>
            <a:r>
              <a:rPr lang="en-US" sz="1600" b="0" dirty="0">
                <a:solidFill>
                  <a:schemeClr val="accent3"/>
                </a:solidFill>
                <a:latin typeface="Calibri" panose="020F0502020204030204" pitchFamily="34" charset="0"/>
              </a:rPr>
              <a:t>8.0 </a:t>
            </a:r>
            <a:r>
              <a:rPr lang="en-US" sz="1600" b="0" dirty="0" err="1">
                <a:solidFill>
                  <a:schemeClr val="accent3"/>
                </a:solidFill>
                <a:latin typeface="Calibri" panose="020F0502020204030204" pitchFamily="34" charset="0"/>
              </a:rPr>
              <a:t>mo</a:t>
            </a:r>
            <a:r>
              <a:rPr lang="en-US" sz="1600" b="0" dirty="0">
                <a:solidFill>
                  <a:schemeClr val="accent3"/>
                </a:solidFill>
                <a:latin typeface="Calibri" panose="020F0502020204030204" pitchFamily="34" charset="0"/>
              </a:rPr>
              <a:t> (6.3-8.2)</a:t>
            </a:r>
          </a:p>
        </p:txBody>
      </p:sp>
      <p:grpSp>
        <p:nvGrpSpPr>
          <p:cNvPr id="31843" name="Group 31842">
            <a:extLst>
              <a:ext uri="{FF2B5EF4-FFF2-40B4-BE49-F238E27FC236}">
                <a16:creationId xmlns:a16="http://schemas.microsoft.com/office/drawing/2014/main" id="{9720CA33-B628-648F-9901-9B86BC20BEB3}"/>
              </a:ext>
            </a:extLst>
          </p:cNvPr>
          <p:cNvGrpSpPr/>
          <p:nvPr/>
        </p:nvGrpSpPr>
        <p:grpSpPr>
          <a:xfrm>
            <a:off x="1753208" y="2019793"/>
            <a:ext cx="4125891" cy="834895"/>
            <a:chOff x="6889865" y="1147481"/>
            <a:chExt cx="4125891" cy="834895"/>
          </a:xfrm>
        </p:grpSpPr>
        <p:sp>
          <p:nvSpPr>
            <p:cNvPr id="31844" name="TextBox 31843">
              <a:extLst>
                <a:ext uri="{FF2B5EF4-FFF2-40B4-BE49-F238E27FC236}">
                  <a16:creationId xmlns:a16="http://schemas.microsoft.com/office/drawing/2014/main" id="{F926C003-46E8-237D-8901-FC7566FCA623}"/>
                </a:ext>
              </a:extLst>
            </p:cNvPr>
            <p:cNvSpPr txBox="1"/>
            <p:nvPr/>
          </p:nvSpPr>
          <p:spPr bwMode="auto">
            <a:xfrm>
              <a:off x="8284476" y="1147481"/>
              <a:ext cx="9341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Events, n</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270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301</a:t>
              </a:r>
            </a:p>
          </p:txBody>
        </p:sp>
        <p:sp>
          <p:nvSpPr>
            <p:cNvPr id="31845" name="TextBox 31844">
              <a:extLst>
                <a:ext uri="{FF2B5EF4-FFF2-40B4-BE49-F238E27FC236}">
                  <a16:creationId xmlns:a16="http://schemas.microsoft.com/office/drawing/2014/main" id="{DF21D928-80FB-5BE6-65DD-34DC5F136D29}"/>
                </a:ext>
              </a:extLst>
            </p:cNvPr>
            <p:cNvSpPr txBox="1"/>
            <p:nvPr/>
          </p:nvSpPr>
          <p:spPr bwMode="auto">
            <a:xfrm>
              <a:off x="7071170" y="1397523"/>
              <a:ext cx="13354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 + </a:t>
              </a:r>
              <a:r>
                <a:rPr lang="en-US" sz="1600" b="0" dirty="0" err="1">
                  <a:solidFill>
                    <a:schemeClr val="bg1"/>
                  </a:solidFill>
                  <a:latin typeface="Calibri" panose="020F0502020204030204" pitchFamily="34" charset="0"/>
                </a:rPr>
                <a:t>pembro</a:t>
              </a:r>
              <a:endParaRPr lang="en-US" sz="1600" b="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 + placebo</a:t>
              </a:r>
            </a:p>
          </p:txBody>
        </p:sp>
        <p:sp>
          <p:nvSpPr>
            <p:cNvPr id="31846" name="TextBox 31845">
              <a:extLst>
                <a:ext uri="{FF2B5EF4-FFF2-40B4-BE49-F238E27FC236}">
                  <a16:creationId xmlns:a16="http://schemas.microsoft.com/office/drawing/2014/main" id="{C1F14D59-0BD1-A772-14F7-2AE5B9BA229D}"/>
                </a:ext>
              </a:extLst>
            </p:cNvPr>
            <p:cNvSpPr txBox="1"/>
            <p:nvPr/>
          </p:nvSpPr>
          <p:spPr bwMode="auto">
            <a:xfrm>
              <a:off x="9187473" y="1151379"/>
              <a:ext cx="18229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(95% CI)</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0.867 (0.734-1.024)</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.0466</a:t>
              </a:r>
              <a:r>
                <a:rPr lang="en-US" sz="1600" b="0" baseline="30000" dirty="0">
                  <a:solidFill>
                    <a:schemeClr val="bg1"/>
                  </a:solidFill>
                  <a:latin typeface="Calibri" panose="020F0502020204030204" pitchFamily="34" charset="0"/>
                </a:rPr>
                <a:t>*</a:t>
              </a:r>
            </a:p>
          </p:txBody>
        </p:sp>
        <p:cxnSp>
          <p:nvCxnSpPr>
            <p:cNvPr id="31847" name="Straight Connector 31846">
              <a:extLst>
                <a:ext uri="{FF2B5EF4-FFF2-40B4-BE49-F238E27FC236}">
                  <a16:creationId xmlns:a16="http://schemas.microsoft.com/office/drawing/2014/main" id="{7754D427-9B50-67BD-C121-D369A9ACEC8B}"/>
                </a:ext>
              </a:extLst>
            </p:cNvPr>
            <p:cNvCxnSpPr/>
            <p:nvPr/>
          </p:nvCxnSpPr>
          <p:spPr bwMode="auto">
            <a:xfrm>
              <a:off x="6889865" y="1583390"/>
              <a:ext cx="215594" cy="0"/>
            </a:xfrm>
            <a:prstGeom prst="line">
              <a:avLst/>
            </a:prstGeom>
            <a:noFill/>
            <a:ln w="28575"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9B065BA1-BE71-F4BD-D132-505A3ACE8F71}"/>
                </a:ext>
              </a:extLst>
            </p:cNvPr>
            <p:cNvCxnSpPr/>
            <p:nvPr/>
          </p:nvCxnSpPr>
          <p:spPr bwMode="auto">
            <a:xfrm>
              <a:off x="6889865" y="1819073"/>
              <a:ext cx="215594" cy="0"/>
            </a:xfrm>
            <a:prstGeom prst="line">
              <a:avLst/>
            </a:prstGeom>
            <a:noFill/>
            <a:ln w="28575" cap="flat" cmpd="sng" algn="ctr">
              <a:solidFill>
                <a:schemeClr val="accent3"/>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1887BDFE-69ED-B7D0-BF71-A66003D25D18}"/>
                </a:ext>
              </a:extLst>
            </p:cNvPr>
            <p:cNvCxnSpPr/>
            <p:nvPr/>
          </p:nvCxnSpPr>
          <p:spPr bwMode="auto">
            <a:xfrm>
              <a:off x="7047980" y="1435466"/>
              <a:ext cx="3967776" cy="0"/>
            </a:xfrm>
            <a:prstGeom prst="line">
              <a:avLst/>
            </a:prstGeom>
            <a:noFill/>
            <a:ln w="28575" cap="flat" cmpd="sng" algn="ctr">
              <a:solidFill>
                <a:schemeClr val="bg1"/>
              </a:solidFill>
              <a:prstDash val="solid"/>
              <a:round/>
              <a:headEnd type="none" w="med" len="med"/>
              <a:tailEnd type="none" w="med" len="med"/>
            </a:ln>
            <a:effectLst/>
          </p:spPr>
        </p:cxnSp>
      </p:grpSp>
      <p:sp>
        <p:nvSpPr>
          <p:cNvPr id="31853" name="Freeform: Shape 31852">
            <a:extLst>
              <a:ext uri="{FF2B5EF4-FFF2-40B4-BE49-F238E27FC236}">
                <a16:creationId xmlns:a16="http://schemas.microsoft.com/office/drawing/2014/main" id="{A38DFF15-D565-2E05-69CA-D98465F72CF2}"/>
              </a:ext>
            </a:extLst>
          </p:cNvPr>
          <p:cNvSpPr/>
          <p:nvPr/>
        </p:nvSpPr>
        <p:spPr bwMode="auto">
          <a:xfrm>
            <a:off x="1221333" y="2548499"/>
            <a:ext cx="3546342" cy="2065223"/>
          </a:xfrm>
          <a:custGeom>
            <a:avLst/>
            <a:gdLst>
              <a:gd name="connsiteX0" fmla="*/ 0 w 3546342"/>
              <a:gd name="connsiteY0" fmla="*/ 0 h 2065223"/>
              <a:gd name="connsiteX1" fmla="*/ 97351 w 3546342"/>
              <a:gd name="connsiteY1" fmla="*/ 0 h 2065223"/>
              <a:gd name="connsiteX2" fmla="*/ 97351 w 3546342"/>
              <a:gd name="connsiteY2" fmla="*/ 34768 h 2065223"/>
              <a:gd name="connsiteX3" fmla="*/ 219039 w 3546342"/>
              <a:gd name="connsiteY3" fmla="*/ 34768 h 2065223"/>
              <a:gd name="connsiteX4" fmla="*/ 219039 w 3546342"/>
              <a:gd name="connsiteY4" fmla="*/ 62582 h 2065223"/>
              <a:gd name="connsiteX5" fmla="*/ 278145 w 3546342"/>
              <a:gd name="connsiteY5" fmla="*/ 62582 h 2065223"/>
              <a:gd name="connsiteX6" fmla="*/ 278145 w 3546342"/>
              <a:gd name="connsiteY6" fmla="*/ 114734 h 2065223"/>
              <a:gd name="connsiteX7" fmla="*/ 312913 w 3546342"/>
              <a:gd name="connsiteY7" fmla="*/ 114734 h 2065223"/>
              <a:gd name="connsiteX8" fmla="*/ 312913 w 3546342"/>
              <a:gd name="connsiteY8" fmla="*/ 326820 h 2065223"/>
              <a:gd name="connsiteX9" fmla="*/ 340727 w 3546342"/>
              <a:gd name="connsiteY9" fmla="*/ 326820 h 2065223"/>
              <a:gd name="connsiteX10" fmla="*/ 340727 w 3546342"/>
              <a:gd name="connsiteY10" fmla="*/ 420693 h 2065223"/>
              <a:gd name="connsiteX11" fmla="*/ 448508 w 3546342"/>
              <a:gd name="connsiteY11" fmla="*/ 420693 h 2065223"/>
              <a:gd name="connsiteX12" fmla="*/ 448508 w 3546342"/>
              <a:gd name="connsiteY12" fmla="*/ 448508 h 2065223"/>
              <a:gd name="connsiteX13" fmla="*/ 511091 w 3546342"/>
              <a:gd name="connsiteY13" fmla="*/ 448508 h 2065223"/>
              <a:gd name="connsiteX14" fmla="*/ 511091 w 3546342"/>
              <a:gd name="connsiteY14" fmla="*/ 465892 h 2065223"/>
              <a:gd name="connsiteX15" fmla="*/ 570196 w 3546342"/>
              <a:gd name="connsiteY15" fmla="*/ 465892 h 2065223"/>
              <a:gd name="connsiteX16" fmla="*/ 570196 w 3546342"/>
              <a:gd name="connsiteY16" fmla="*/ 500660 h 2065223"/>
              <a:gd name="connsiteX17" fmla="*/ 598011 w 3546342"/>
              <a:gd name="connsiteY17" fmla="*/ 500660 h 2065223"/>
              <a:gd name="connsiteX18" fmla="*/ 598011 w 3546342"/>
              <a:gd name="connsiteY18" fmla="*/ 524998 h 2065223"/>
              <a:gd name="connsiteX19" fmla="*/ 629302 w 3546342"/>
              <a:gd name="connsiteY19" fmla="*/ 524998 h 2065223"/>
              <a:gd name="connsiteX20" fmla="*/ 629302 w 3546342"/>
              <a:gd name="connsiteY20" fmla="*/ 577150 h 2065223"/>
              <a:gd name="connsiteX21" fmla="*/ 646686 w 3546342"/>
              <a:gd name="connsiteY21" fmla="*/ 577150 h 2065223"/>
              <a:gd name="connsiteX22" fmla="*/ 646686 w 3546342"/>
              <a:gd name="connsiteY22" fmla="*/ 695361 h 2065223"/>
              <a:gd name="connsiteX23" fmla="*/ 671024 w 3546342"/>
              <a:gd name="connsiteY23" fmla="*/ 695361 h 2065223"/>
              <a:gd name="connsiteX24" fmla="*/ 671024 w 3546342"/>
              <a:gd name="connsiteY24" fmla="*/ 747513 h 2065223"/>
              <a:gd name="connsiteX25" fmla="*/ 702315 w 3546342"/>
              <a:gd name="connsiteY25" fmla="*/ 747513 h 2065223"/>
              <a:gd name="connsiteX26" fmla="*/ 702315 w 3546342"/>
              <a:gd name="connsiteY26" fmla="*/ 789235 h 2065223"/>
              <a:gd name="connsiteX27" fmla="*/ 754467 w 3546342"/>
              <a:gd name="connsiteY27" fmla="*/ 789235 h 2065223"/>
              <a:gd name="connsiteX28" fmla="*/ 754467 w 3546342"/>
              <a:gd name="connsiteY28" fmla="*/ 789235 h 2065223"/>
              <a:gd name="connsiteX29" fmla="*/ 813573 w 3546342"/>
              <a:gd name="connsiteY29" fmla="*/ 789235 h 2065223"/>
              <a:gd name="connsiteX30" fmla="*/ 813573 w 3546342"/>
              <a:gd name="connsiteY30" fmla="*/ 827480 h 2065223"/>
              <a:gd name="connsiteX31" fmla="*/ 893539 w 3546342"/>
              <a:gd name="connsiteY31" fmla="*/ 827480 h 2065223"/>
              <a:gd name="connsiteX32" fmla="*/ 893539 w 3546342"/>
              <a:gd name="connsiteY32" fmla="*/ 848341 h 2065223"/>
              <a:gd name="connsiteX33" fmla="*/ 949168 w 3546342"/>
              <a:gd name="connsiteY33" fmla="*/ 848341 h 2065223"/>
              <a:gd name="connsiteX34" fmla="*/ 949168 w 3546342"/>
              <a:gd name="connsiteY34" fmla="*/ 890062 h 2065223"/>
              <a:gd name="connsiteX35" fmla="*/ 959599 w 3546342"/>
              <a:gd name="connsiteY35" fmla="*/ 890062 h 2065223"/>
              <a:gd name="connsiteX36" fmla="*/ 959599 w 3546342"/>
              <a:gd name="connsiteY36" fmla="*/ 1032611 h 2065223"/>
              <a:gd name="connsiteX37" fmla="*/ 990890 w 3546342"/>
              <a:gd name="connsiteY37" fmla="*/ 1032611 h 2065223"/>
              <a:gd name="connsiteX38" fmla="*/ 990890 w 3546342"/>
              <a:gd name="connsiteY38" fmla="*/ 1077810 h 2065223"/>
              <a:gd name="connsiteX39" fmla="*/ 1049995 w 3546342"/>
              <a:gd name="connsiteY39" fmla="*/ 1077810 h 2065223"/>
              <a:gd name="connsiteX40" fmla="*/ 1049995 w 3546342"/>
              <a:gd name="connsiteY40" fmla="*/ 1098671 h 2065223"/>
              <a:gd name="connsiteX41" fmla="*/ 1095194 w 3546342"/>
              <a:gd name="connsiteY41" fmla="*/ 1098671 h 2065223"/>
              <a:gd name="connsiteX42" fmla="*/ 1095194 w 3546342"/>
              <a:gd name="connsiteY42" fmla="*/ 1123008 h 2065223"/>
              <a:gd name="connsiteX43" fmla="*/ 1168207 w 3546342"/>
              <a:gd name="connsiteY43" fmla="*/ 1123008 h 2065223"/>
              <a:gd name="connsiteX44" fmla="*/ 1168207 w 3546342"/>
              <a:gd name="connsiteY44" fmla="*/ 1143869 h 2065223"/>
              <a:gd name="connsiteX45" fmla="*/ 1251650 w 3546342"/>
              <a:gd name="connsiteY45" fmla="*/ 1143869 h 2065223"/>
              <a:gd name="connsiteX46" fmla="*/ 1251650 w 3546342"/>
              <a:gd name="connsiteY46" fmla="*/ 1202975 h 2065223"/>
              <a:gd name="connsiteX47" fmla="*/ 1251650 w 3546342"/>
              <a:gd name="connsiteY47" fmla="*/ 1202975 h 2065223"/>
              <a:gd name="connsiteX48" fmla="*/ 1251650 w 3546342"/>
              <a:gd name="connsiteY48" fmla="*/ 1255127 h 2065223"/>
              <a:gd name="connsiteX49" fmla="*/ 1293372 w 3546342"/>
              <a:gd name="connsiteY49" fmla="*/ 1255127 h 2065223"/>
              <a:gd name="connsiteX50" fmla="*/ 1293372 w 3546342"/>
              <a:gd name="connsiteY50" fmla="*/ 1373338 h 2065223"/>
              <a:gd name="connsiteX51" fmla="*/ 1366385 w 3546342"/>
              <a:gd name="connsiteY51" fmla="*/ 1373338 h 2065223"/>
              <a:gd name="connsiteX52" fmla="*/ 1366385 w 3546342"/>
              <a:gd name="connsiteY52" fmla="*/ 1390722 h 2065223"/>
              <a:gd name="connsiteX53" fmla="*/ 1415060 w 3546342"/>
              <a:gd name="connsiteY53" fmla="*/ 1390722 h 2065223"/>
              <a:gd name="connsiteX54" fmla="*/ 1415060 w 3546342"/>
              <a:gd name="connsiteY54" fmla="*/ 1415060 h 2065223"/>
              <a:gd name="connsiteX55" fmla="*/ 1474166 w 3546342"/>
              <a:gd name="connsiteY55" fmla="*/ 1415060 h 2065223"/>
              <a:gd name="connsiteX56" fmla="*/ 1474166 w 3546342"/>
              <a:gd name="connsiteY56" fmla="*/ 1446351 h 2065223"/>
              <a:gd name="connsiteX57" fmla="*/ 1581947 w 3546342"/>
              <a:gd name="connsiteY57" fmla="*/ 1446351 h 2065223"/>
              <a:gd name="connsiteX58" fmla="*/ 1581947 w 3546342"/>
              <a:gd name="connsiteY58" fmla="*/ 1477642 h 2065223"/>
              <a:gd name="connsiteX59" fmla="*/ 1613238 w 3546342"/>
              <a:gd name="connsiteY59" fmla="*/ 1477642 h 2065223"/>
              <a:gd name="connsiteX60" fmla="*/ 1613238 w 3546342"/>
              <a:gd name="connsiteY60" fmla="*/ 1561086 h 2065223"/>
              <a:gd name="connsiteX61" fmla="*/ 1644529 w 3546342"/>
              <a:gd name="connsiteY61" fmla="*/ 1561086 h 2065223"/>
              <a:gd name="connsiteX62" fmla="*/ 1644529 w 3546342"/>
              <a:gd name="connsiteY62" fmla="*/ 1581947 h 2065223"/>
              <a:gd name="connsiteX63" fmla="*/ 1668867 w 3546342"/>
              <a:gd name="connsiteY63" fmla="*/ 1581947 h 2065223"/>
              <a:gd name="connsiteX64" fmla="*/ 1668867 w 3546342"/>
              <a:gd name="connsiteY64" fmla="*/ 1599331 h 2065223"/>
              <a:gd name="connsiteX65" fmla="*/ 1853138 w 3546342"/>
              <a:gd name="connsiteY65" fmla="*/ 1599331 h 2065223"/>
              <a:gd name="connsiteX66" fmla="*/ 1853138 w 3546342"/>
              <a:gd name="connsiteY66" fmla="*/ 1620191 h 2065223"/>
              <a:gd name="connsiteX67" fmla="*/ 1929627 w 3546342"/>
              <a:gd name="connsiteY67" fmla="*/ 1620191 h 2065223"/>
              <a:gd name="connsiteX68" fmla="*/ 1929627 w 3546342"/>
              <a:gd name="connsiteY68" fmla="*/ 1665390 h 2065223"/>
              <a:gd name="connsiteX69" fmla="*/ 1943535 w 3546342"/>
              <a:gd name="connsiteY69" fmla="*/ 1665390 h 2065223"/>
              <a:gd name="connsiteX70" fmla="*/ 1943535 w 3546342"/>
              <a:gd name="connsiteY70" fmla="*/ 1714065 h 2065223"/>
              <a:gd name="connsiteX71" fmla="*/ 1964395 w 3546342"/>
              <a:gd name="connsiteY71" fmla="*/ 1714065 h 2065223"/>
              <a:gd name="connsiteX72" fmla="*/ 1964395 w 3546342"/>
              <a:gd name="connsiteY72" fmla="*/ 1734926 h 2065223"/>
              <a:gd name="connsiteX73" fmla="*/ 2166050 w 3546342"/>
              <a:gd name="connsiteY73" fmla="*/ 1734926 h 2065223"/>
              <a:gd name="connsiteX74" fmla="*/ 2166050 w 3546342"/>
              <a:gd name="connsiteY74" fmla="*/ 1755787 h 2065223"/>
              <a:gd name="connsiteX75" fmla="*/ 2242540 w 3546342"/>
              <a:gd name="connsiteY75" fmla="*/ 1755787 h 2065223"/>
              <a:gd name="connsiteX76" fmla="*/ 2242540 w 3546342"/>
              <a:gd name="connsiteY76" fmla="*/ 1794032 h 2065223"/>
              <a:gd name="connsiteX77" fmla="*/ 2259924 w 3546342"/>
              <a:gd name="connsiteY77" fmla="*/ 1794032 h 2065223"/>
              <a:gd name="connsiteX78" fmla="*/ 2259924 w 3546342"/>
              <a:gd name="connsiteY78" fmla="*/ 1842707 h 2065223"/>
              <a:gd name="connsiteX79" fmla="*/ 2259924 w 3546342"/>
              <a:gd name="connsiteY79" fmla="*/ 1849661 h 2065223"/>
              <a:gd name="connsiteX80" fmla="*/ 2259924 w 3546342"/>
              <a:gd name="connsiteY80" fmla="*/ 1873998 h 2065223"/>
              <a:gd name="connsiteX81" fmla="*/ 2332937 w 3546342"/>
              <a:gd name="connsiteY81" fmla="*/ 1873998 h 2065223"/>
              <a:gd name="connsiteX82" fmla="*/ 2332937 w 3546342"/>
              <a:gd name="connsiteY82" fmla="*/ 1873998 h 2065223"/>
              <a:gd name="connsiteX83" fmla="*/ 2374659 w 3546342"/>
              <a:gd name="connsiteY83" fmla="*/ 1873998 h 2065223"/>
              <a:gd name="connsiteX84" fmla="*/ 2395519 w 3546342"/>
              <a:gd name="connsiteY84" fmla="*/ 1894858 h 2065223"/>
              <a:gd name="connsiteX85" fmla="*/ 2506777 w 3546342"/>
              <a:gd name="connsiteY85" fmla="*/ 1894858 h 2065223"/>
              <a:gd name="connsiteX86" fmla="*/ 2506777 w 3546342"/>
              <a:gd name="connsiteY86" fmla="*/ 1919197 h 2065223"/>
              <a:gd name="connsiteX87" fmla="*/ 2572837 w 3546342"/>
              <a:gd name="connsiteY87" fmla="*/ 1919197 h 2065223"/>
              <a:gd name="connsiteX88" fmla="*/ 2572837 w 3546342"/>
              <a:gd name="connsiteY88" fmla="*/ 1940058 h 2065223"/>
              <a:gd name="connsiteX89" fmla="*/ 2889226 w 3546342"/>
              <a:gd name="connsiteY89" fmla="*/ 1940058 h 2065223"/>
              <a:gd name="connsiteX90" fmla="*/ 2889226 w 3546342"/>
              <a:gd name="connsiteY90" fmla="*/ 1957442 h 2065223"/>
              <a:gd name="connsiteX91" fmla="*/ 2930948 w 3546342"/>
              <a:gd name="connsiteY91" fmla="*/ 1957442 h 2065223"/>
              <a:gd name="connsiteX92" fmla="*/ 2930948 w 3546342"/>
              <a:gd name="connsiteY92" fmla="*/ 2009594 h 2065223"/>
              <a:gd name="connsiteX93" fmla="*/ 3494190 w 3546342"/>
              <a:gd name="connsiteY93" fmla="*/ 2009594 h 2065223"/>
              <a:gd name="connsiteX94" fmla="*/ 3494190 w 3546342"/>
              <a:gd name="connsiteY94" fmla="*/ 2065223 h 2065223"/>
              <a:gd name="connsiteX95" fmla="*/ 3546342 w 3546342"/>
              <a:gd name="connsiteY95" fmla="*/ 2065223 h 206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546342" h="2065223">
                <a:moveTo>
                  <a:pt x="0" y="0"/>
                </a:moveTo>
                <a:lnTo>
                  <a:pt x="97351" y="0"/>
                </a:lnTo>
                <a:lnTo>
                  <a:pt x="97351" y="34768"/>
                </a:lnTo>
                <a:lnTo>
                  <a:pt x="219039" y="34768"/>
                </a:lnTo>
                <a:lnTo>
                  <a:pt x="219039" y="62582"/>
                </a:lnTo>
                <a:lnTo>
                  <a:pt x="278145" y="62582"/>
                </a:lnTo>
                <a:lnTo>
                  <a:pt x="278145" y="114734"/>
                </a:lnTo>
                <a:lnTo>
                  <a:pt x="312913" y="114734"/>
                </a:lnTo>
                <a:lnTo>
                  <a:pt x="312913" y="326820"/>
                </a:lnTo>
                <a:lnTo>
                  <a:pt x="340727" y="326820"/>
                </a:lnTo>
                <a:lnTo>
                  <a:pt x="340727" y="420693"/>
                </a:lnTo>
                <a:lnTo>
                  <a:pt x="448508" y="420693"/>
                </a:lnTo>
                <a:lnTo>
                  <a:pt x="448508" y="448508"/>
                </a:lnTo>
                <a:lnTo>
                  <a:pt x="511091" y="448508"/>
                </a:lnTo>
                <a:lnTo>
                  <a:pt x="511091" y="465892"/>
                </a:lnTo>
                <a:lnTo>
                  <a:pt x="570196" y="465892"/>
                </a:lnTo>
                <a:lnTo>
                  <a:pt x="570196" y="500660"/>
                </a:lnTo>
                <a:lnTo>
                  <a:pt x="598011" y="500660"/>
                </a:lnTo>
                <a:lnTo>
                  <a:pt x="598011" y="524998"/>
                </a:lnTo>
                <a:lnTo>
                  <a:pt x="629302" y="524998"/>
                </a:lnTo>
                <a:lnTo>
                  <a:pt x="629302" y="577150"/>
                </a:lnTo>
                <a:lnTo>
                  <a:pt x="646686" y="577150"/>
                </a:lnTo>
                <a:lnTo>
                  <a:pt x="646686" y="695361"/>
                </a:lnTo>
                <a:lnTo>
                  <a:pt x="671024" y="695361"/>
                </a:lnTo>
                <a:lnTo>
                  <a:pt x="671024" y="747513"/>
                </a:lnTo>
                <a:lnTo>
                  <a:pt x="702315" y="747513"/>
                </a:lnTo>
                <a:lnTo>
                  <a:pt x="702315" y="789235"/>
                </a:lnTo>
                <a:lnTo>
                  <a:pt x="754467" y="789235"/>
                </a:lnTo>
                <a:lnTo>
                  <a:pt x="754467" y="789235"/>
                </a:lnTo>
                <a:lnTo>
                  <a:pt x="813573" y="789235"/>
                </a:lnTo>
                <a:lnTo>
                  <a:pt x="813573" y="827480"/>
                </a:lnTo>
                <a:lnTo>
                  <a:pt x="893539" y="827480"/>
                </a:lnTo>
                <a:lnTo>
                  <a:pt x="893539" y="848341"/>
                </a:lnTo>
                <a:lnTo>
                  <a:pt x="949168" y="848341"/>
                </a:lnTo>
                <a:lnTo>
                  <a:pt x="949168" y="890062"/>
                </a:lnTo>
                <a:lnTo>
                  <a:pt x="959599" y="890062"/>
                </a:lnTo>
                <a:lnTo>
                  <a:pt x="959599" y="1032611"/>
                </a:lnTo>
                <a:lnTo>
                  <a:pt x="990890" y="1032611"/>
                </a:lnTo>
                <a:lnTo>
                  <a:pt x="990890" y="1077810"/>
                </a:lnTo>
                <a:lnTo>
                  <a:pt x="1049995" y="1077810"/>
                </a:lnTo>
                <a:lnTo>
                  <a:pt x="1049995" y="1098671"/>
                </a:lnTo>
                <a:lnTo>
                  <a:pt x="1095194" y="1098671"/>
                </a:lnTo>
                <a:lnTo>
                  <a:pt x="1095194" y="1123008"/>
                </a:lnTo>
                <a:lnTo>
                  <a:pt x="1168207" y="1123008"/>
                </a:lnTo>
                <a:lnTo>
                  <a:pt x="1168207" y="1143869"/>
                </a:lnTo>
                <a:lnTo>
                  <a:pt x="1251650" y="1143869"/>
                </a:lnTo>
                <a:lnTo>
                  <a:pt x="1251650" y="1202975"/>
                </a:lnTo>
                <a:lnTo>
                  <a:pt x="1251650" y="1202975"/>
                </a:lnTo>
                <a:lnTo>
                  <a:pt x="1251650" y="1255127"/>
                </a:lnTo>
                <a:lnTo>
                  <a:pt x="1293372" y="1255127"/>
                </a:lnTo>
                <a:lnTo>
                  <a:pt x="1293372" y="1373338"/>
                </a:lnTo>
                <a:lnTo>
                  <a:pt x="1366385" y="1373338"/>
                </a:lnTo>
                <a:lnTo>
                  <a:pt x="1366385" y="1390722"/>
                </a:lnTo>
                <a:lnTo>
                  <a:pt x="1415060" y="1390722"/>
                </a:lnTo>
                <a:lnTo>
                  <a:pt x="1415060" y="1415060"/>
                </a:lnTo>
                <a:lnTo>
                  <a:pt x="1474166" y="1415060"/>
                </a:lnTo>
                <a:lnTo>
                  <a:pt x="1474166" y="1446351"/>
                </a:lnTo>
                <a:lnTo>
                  <a:pt x="1581947" y="1446351"/>
                </a:lnTo>
                <a:lnTo>
                  <a:pt x="1581947" y="1477642"/>
                </a:lnTo>
                <a:lnTo>
                  <a:pt x="1613238" y="1477642"/>
                </a:lnTo>
                <a:lnTo>
                  <a:pt x="1613238" y="1561086"/>
                </a:lnTo>
                <a:lnTo>
                  <a:pt x="1644529" y="1561086"/>
                </a:lnTo>
                <a:lnTo>
                  <a:pt x="1644529" y="1581947"/>
                </a:lnTo>
                <a:lnTo>
                  <a:pt x="1668867" y="1581947"/>
                </a:lnTo>
                <a:lnTo>
                  <a:pt x="1668867" y="1599331"/>
                </a:lnTo>
                <a:lnTo>
                  <a:pt x="1853138" y="1599331"/>
                </a:lnTo>
                <a:lnTo>
                  <a:pt x="1853138" y="1620191"/>
                </a:lnTo>
                <a:lnTo>
                  <a:pt x="1929627" y="1620191"/>
                </a:lnTo>
                <a:lnTo>
                  <a:pt x="1929627" y="1665390"/>
                </a:lnTo>
                <a:lnTo>
                  <a:pt x="1943535" y="1665390"/>
                </a:lnTo>
                <a:lnTo>
                  <a:pt x="1943535" y="1714065"/>
                </a:lnTo>
                <a:lnTo>
                  <a:pt x="1964395" y="1714065"/>
                </a:lnTo>
                <a:lnTo>
                  <a:pt x="1964395" y="1734926"/>
                </a:lnTo>
                <a:lnTo>
                  <a:pt x="2166050" y="1734926"/>
                </a:lnTo>
                <a:lnTo>
                  <a:pt x="2166050" y="1755787"/>
                </a:lnTo>
                <a:lnTo>
                  <a:pt x="2242540" y="1755787"/>
                </a:lnTo>
                <a:lnTo>
                  <a:pt x="2242540" y="1794032"/>
                </a:lnTo>
                <a:lnTo>
                  <a:pt x="2259924" y="1794032"/>
                </a:lnTo>
                <a:lnTo>
                  <a:pt x="2259924" y="1842707"/>
                </a:lnTo>
                <a:lnTo>
                  <a:pt x="2259924" y="1849661"/>
                </a:lnTo>
                <a:lnTo>
                  <a:pt x="2259924" y="1873998"/>
                </a:lnTo>
                <a:lnTo>
                  <a:pt x="2332937" y="1873998"/>
                </a:lnTo>
                <a:lnTo>
                  <a:pt x="2332937" y="1873998"/>
                </a:lnTo>
                <a:lnTo>
                  <a:pt x="2374659" y="1873998"/>
                </a:lnTo>
                <a:lnTo>
                  <a:pt x="2395519" y="1894858"/>
                </a:lnTo>
                <a:lnTo>
                  <a:pt x="2506777" y="1894858"/>
                </a:lnTo>
                <a:lnTo>
                  <a:pt x="2506777" y="1919197"/>
                </a:lnTo>
                <a:lnTo>
                  <a:pt x="2572837" y="1919197"/>
                </a:lnTo>
                <a:lnTo>
                  <a:pt x="2572837" y="1940058"/>
                </a:lnTo>
                <a:lnTo>
                  <a:pt x="2889226" y="1940058"/>
                </a:lnTo>
                <a:lnTo>
                  <a:pt x="2889226" y="1957442"/>
                </a:lnTo>
                <a:lnTo>
                  <a:pt x="2930948" y="1957442"/>
                </a:lnTo>
                <a:lnTo>
                  <a:pt x="2930948" y="2009594"/>
                </a:lnTo>
                <a:lnTo>
                  <a:pt x="3494190" y="2009594"/>
                </a:lnTo>
                <a:lnTo>
                  <a:pt x="3494190" y="2065223"/>
                </a:lnTo>
                <a:lnTo>
                  <a:pt x="3546342" y="2065223"/>
                </a:lnTo>
              </a:path>
            </a:pathLst>
          </a:custGeom>
          <a:noFill/>
          <a:ln w="28575">
            <a:solidFill>
              <a:schemeClr val="accent3"/>
            </a:solidFill>
            <a:miter lim="800000"/>
            <a:headEnd/>
            <a:tailEnd/>
          </a:ln>
        </p:spPr>
        <p:txBody>
          <a:bodyPr rtlCol="0" anchor="ctr"/>
          <a:lstStyle/>
          <a:p>
            <a:pPr algn="ctr"/>
            <a:endParaRPr lang="en-US"/>
          </a:p>
        </p:txBody>
      </p:sp>
      <p:sp>
        <p:nvSpPr>
          <p:cNvPr id="31924" name="Rectangle 31923">
            <a:extLst>
              <a:ext uri="{FF2B5EF4-FFF2-40B4-BE49-F238E27FC236}">
                <a16:creationId xmlns:a16="http://schemas.microsoft.com/office/drawing/2014/main" id="{7EEF3DBE-E5C2-EB63-69AE-1C6A8B1A0BF4}"/>
              </a:ext>
            </a:extLst>
          </p:cNvPr>
          <p:cNvSpPr/>
          <p:nvPr/>
        </p:nvSpPr>
        <p:spPr bwMode="auto">
          <a:xfrm rot="10800000" flipV="1">
            <a:off x="8805882" y="5146165"/>
            <a:ext cx="1590518" cy="267732"/>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Mo</a:t>
            </a:r>
          </a:p>
        </p:txBody>
      </p:sp>
      <p:sp>
        <p:nvSpPr>
          <p:cNvPr id="31925" name="Freeform: Shape 31924">
            <a:extLst>
              <a:ext uri="{FF2B5EF4-FFF2-40B4-BE49-F238E27FC236}">
                <a16:creationId xmlns:a16="http://schemas.microsoft.com/office/drawing/2014/main" id="{15B3151E-6B57-2A8A-53A4-E87B4EBCE3CE}"/>
              </a:ext>
            </a:extLst>
          </p:cNvPr>
          <p:cNvSpPr/>
          <p:nvPr/>
        </p:nvSpPr>
        <p:spPr bwMode="auto">
          <a:xfrm>
            <a:off x="7039615" y="2539022"/>
            <a:ext cx="4535898" cy="2288829"/>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31926" name="Group 31925">
            <a:extLst>
              <a:ext uri="{FF2B5EF4-FFF2-40B4-BE49-F238E27FC236}">
                <a16:creationId xmlns:a16="http://schemas.microsoft.com/office/drawing/2014/main" id="{3FE362A8-FE3F-BFD4-A3E9-48C3FF795149}"/>
              </a:ext>
            </a:extLst>
          </p:cNvPr>
          <p:cNvGrpSpPr/>
          <p:nvPr/>
        </p:nvGrpSpPr>
        <p:grpSpPr>
          <a:xfrm>
            <a:off x="6982192" y="2555501"/>
            <a:ext cx="57423" cy="2272352"/>
            <a:chOff x="2094016" y="2095599"/>
            <a:chExt cx="83127" cy="2824744"/>
          </a:xfrm>
        </p:grpSpPr>
        <p:cxnSp>
          <p:nvCxnSpPr>
            <p:cNvPr id="31927" name="Straight Connector 31926">
              <a:extLst>
                <a:ext uri="{FF2B5EF4-FFF2-40B4-BE49-F238E27FC236}">
                  <a16:creationId xmlns:a16="http://schemas.microsoft.com/office/drawing/2014/main" id="{302CF008-E339-968E-898B-FAA850989729}"/>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A4F84D10-0A04-8E0B-F7F9-3C3BADB33A67}"/>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2C0BADE0-A802-1CF3-A749-B102AFA6E699}"/>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3A791AAA-A634-8507-97B2-60917F85E093}"/>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20591047-7698-0314-5BEB-3B56504CEC7A}"/>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27CED159-5399-E517-FF94-CB8CD8C378F4}"/>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31933" name="TextBox 31932">
            <a:extLst>
              <a:ext uri="{FF2B5EF4-FFF2-40B4-BE49-F238E27FC236}">
                <a16:creationId xmlns:a16="http://schemas.microsoft.com/office/drawing/2014/main" id="{CB0264B0-85CF-3368-5B92-3D25E60688E1}"/>
              </a:ext>
            </a:extLst>
          </p:cNvPr>
          <p:cNvSpPr txBox="1"/>
          <p:nvPr/>
        </p:nvSpPr>
        <p:spPr bwMode="auto">
          <a:xfrm>
            <a:off x="6513170" y="2815864"/>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934" name="TextBox 31933">
            <a:extLst>
              <a:ext uri="{FF2B5EF4-FFF2-40B4-BE49-F238E27FC236}">
                <a16:creationId xmlns:a16="http://schemas.microsoft.com/office/drawing/2014/main" id="{FBEC029B-F84F-CE29-4DE9-7B98856EA432}"/>
              </a:ext>
            </a:extLst>
          </p:cNvPr>
          <p:cNvSpPr txBox="1"/>
          <p:nvPr/>
        </p:nvSpPr>
        <p:spPr bwMode="auto">
          <a:xfrm>
            <a:off x="6513170" y="3277920"/>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935" name="TextBox 31934">
            <a:extLst>
              <a:ext uri="{FF2B5EF4-FFF2-40B4-BE49-F238E27FC236}">
                <a16:creationId xmlns:a16="http://schemas.microsoft.com/office/drawing/2014/main" id="{900DA9DE-0DFA-F922-9104-D86CE818097F}"/>
              </a:ext>
            </a:extLst>
          </p:cNvPr>
          <p:cNvSpPr txBox="1"/>
          <p:nvPr/>
        </p:nvSpPr>
        <p:spPr bwMode="auto">
          <a:xfrm>
            <a:off x="6513170" y="3728687"/>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936" name="TextBox 31935">
            <a:extLst>
              <a:ext uri="{FF2B5EF4-FFF2-40B4-BE49-F238E27FC236}">
                <a16:creationId xmlns:a16="http://schemas.microsoft.com/office/drawing/2014/main" id="{C51D79EE-9927-8A38-B475-C96E247FA103}"/>
              </a:ext>
            </a:extLst>
          </p:cNvPr>
          <p:cNvSpPr txBox="1"/>
          <p:nvPr/>
        </p:nvSpPr>
        <p:spPr bwMode="auto">
          <a:xfrm>
            <a:off x="6513170" y="4173991"/>
            <a:ext cx="544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937" name="TextBox 31936">
            <a:extLst>
              <a:ext uri="{FF2B5EF4-FFF2-40B4-BE49-F238E27FC236}">
                <a16:creationId xmlns:a16="http://schemas.microsoft.com/office/drawing/2014/main" id="{B928A0B5-D0AE-89FD-0641-8F3AF9BDA1F4}"/>
              </a:ext>
            </a:extLst>
          </p:cNvPr>
          <p:cNvSpPr txBox="1"/>
          <p:nvPr/>
        </p:nvSpPr>
        <p:spPr bwMode="auto">
          <a:xfrm>
            <a:off x="6330310" y="2373310"/>
            <a:ext cx="6962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956" name="TextBox 31955">
            <a:extLst>
              <a:ext uri="{FF2B5EF4-FFF2-40B4-BE49-F238E27FC236}">
                <a16:creationId xmlns:a16="http://schemas.microsoft.com/office/drawing/2014/main" id="{BA2EAF74-FE66-E9A4-058D-7CDB6EEA6BD6}"/>
              </a:ext>
            </a:extLst>
          </p:cNvPr>
          <p:cNvSpPr txBox="1"/>
          <p:nvPr/>
        </p:nvSpPr>
        <p:spPr bwMode="auto">
          <a:xfrm>
            <a:off x="6651891" y="4642072"/>
            <a:ext cx="392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32014" name="Group 32013">
            <a:extLst>
              <a:ext uri="{FF2B5EF4-FFF2-40B4-BE49-F238E27FC236}">
                <a16:creationId xmlns:a16="http://schemas.microsoft.com/office/drawing/2014/main" id="{739B6AED-DA3C-FA1D-9BDD-FE272A0E43A3}"/>
              </a:ext>
            </a:extLst>
          </p:cNvPr>
          <p:cNvGrpSpPr/>
          <p:nvPr/>
        </p:nvGrpSpPr>
        <p:grpSpPr>
          <a:xfrm>
            <a:off x="6966606" y="4851077"/>
            <a:ext cx="3292947" cy="255137"/>
            <a:chOff x="6937633" y="4851077"/>
            <a:chExt cx="4283390" cy="255137"/>
          </a:xfrm>
        </p:grpSpPr>
        <p:sp>
          <p:nvSpPr>
            <p:cNvPr id="31957" name="TextBox 31956">
              <a:extLst>
                <a:ext uri="{FF2B5EF4-FFF2-40B4-BE49-F238E27FC236}">
                  <a16:creationId xmlns:a16="http://schemas.microsoft.com/office/drawing/2014/main" id="{6509EFB7-9293-B3C1-65A6-C9DD73CFAEF7}"/>
                </a:ext>
              </a:extLst>
            </p:cNvPr>
            <p:cNvSpPr txBox="1"/>
            <p:nvPr/>
          </p:nvSpPr>
          <p:spPr bwMode="auto">
            <a:xfrm>
              <a:off x="6937633" y="4851077"/>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958" name="TextBox 31957">
              <a:extLst>
                <a:ext uri="{FF2B5EF4-FFF2-40B4-BE49-F238E27FC236}">
                  <a16:creationId xmlns:a16="http://schemas.microsoft.com/office/drawing/2014/main" id="{CB257FA2-7BF4-B877-8E11-800D78355B5C}"/>
                </a:ext>
              </a:extLst>
            </p:cNvPr>
            <p:cNvSpPr txBox="1"/>
            <p:nvPr/>
          </p:nvSpPr>
          <p:spPr bwMode="auto">
            <a:xfrm>
              <a:off x="7234530" y="4851077"/>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1959" name="TextBox 31958">
              <a:extLst>
                <a:ext uri="{FF2B5EF4-FFF2-40B4-BE49-F238E27FC236}">
                  <a16:creationId xmlns:a16="http://schemas.microsoft.com/office/drawing/2014/main" id="{89301D98-6137-96B7-A990-CCFD15BCC7C5}"/>
                </a:ext>
              </a:extLst>
            </p:cNvPr>
            <p:cNvSpPr txBox="1"/>
            <p:nvPr/>
          </p:nvSpPr>
          <p:spPr bwMode="auto">
            <a:xfrm>
              <a:off x="7555129" y="4851077"/>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1960" name="TextBox 31959">
              <a:extLst>
                <a:ext uri="{FF2B5EF4-FFF2-40B4-BE49-F238E27FC236}">
                  <a16:creationId xmlns:a16="http://schemas.microsoft.com/office/drawing/2014/main" id="{97CD8BEC-D0E9-DB6E-AC36-4B7C1AA03D69}"/>
                </a:ext>
              </a:extLst>
            </p:cNvPr>
            <p:cNvSpPr txBox="1"/>
            <p:nvPr/>
          </p:nvSpPr>
          <p:spPr bwMode="auto">
            <a:xfrm>
              <a:off x="7858485" y="4851077"/>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961" name="TextBox 31960">
              <a:extLst>
                <a:ext uri="{FF2B5EF4-FFF2-40B4-BE49-F238E27FC236}">
                  <a16:creationId xmlns:a16="http://schemas.microsoft.com/office/drawing/2014/main" id="{ED6C9F78-0032-C133-E82C-B13B15C12443}"/>
                </a:ext>
              </a:extLst>
            </p:cNvPr>
            <p:cNvSpPr txBox="1"/>
            <p:nvPr/>
          </p:nvSpPr>
          <p:spPr bwMode="auto">
            <a:xfrm>
              <a:off x="8176329" y="4851077"/>
              <a:ext cx="208406"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1962" name="TextBox 31961">
              <a:extLst>
                <a:ext uri="{FF2B5EF4-FFF2-40B4-BE49-F238E27FC236}">
                  <a16:creationId xmlns:a16="http://schemas.microsoft.com/office/drawing/2014/main" id="{4C515CF1-E195-C1EB-D8C9-7B72B6336DD7}"/>
                </a:ext>
              </a:extLst>
            </p:cNvPr>
            <p:cNvSpPr txBox="1"/>
            <p:nvPr/>
          </p:nvSpPr>
          <p:spPr bwMode="auto">
            <a:xfrm>
              <a:off x="8441649"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963" name="TextBox 31962">
              <a:extLst>
                <a:ext uri="{FF2B5EF4-FFF2-40B4-BE49-F238E27FC236}">
                  <a16:creationId xmlns:a16="http://schemas.microsoft.com/office/drawing/2014/main" id="{9E1CA829-14BC-4816-33BC-5716C380333B}"/>
                </a:ext>
              </a:extLst>
            </p:cNvPr>
            <p:cNvSpPr txBox="1"/>
            <p:nvPr/>
          </p:nvSpPr>
          <p:spPr bwMode="auto">
            <a:xfrm>
              <a:off x="8764080"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964" name="TextBox 31963">
              <a:extLst>
                <a:ext uri="{FF2B5EF4-FFF2-40B4-BE49-F238E27FC236}">
                  <a16:creationId xmlns:a16="http://schemas.microsoft.com/office/drawing/2014/main" id="{AC4711C1-EEDD-3041-0D54-9C0DE4979A1E}"/>
                </a:ext>
              </a:extLst>
            </p:cNvPr>
            <p:cNvSpPr txBox="1"/>
            <p:nvPr/>
          </p:nvSpPr>
          <p:spPr bwMode="auto">
            <a:xfrm>
              <a:off x="9076830"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31965" name="TextBox 31964">
              <a:extLst>
                <a:ext uri="{FF2B5EF4-FFF2-40B4-BE49-F238E27FC236}">
                  <a16:creationId xmlns:a16="http://schemas.microsoft.com/office/drawing/2014/main" id="{83F6C55B-9681-7E8C-592D-850C6741893B}"/>
                </a:ext>
              </a:extLst>
            </p:cNvPr>
            <p:cNvSpPr txBox="1"/>
            <p:nvPr/>
          </p:nvSpPr>
          <p:spPr bwMode="auto">
            <a:xfrm>
              <a:off x="9376054"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1966" name="TextBox 31965">
              <a:extLst>
                <a:ext uri="{FF2B5EF4-FFF2-40B4-BE49-F238E27FC236}">
                  <a16:creationId xmlns:a16="http://schemas.microsoft.com/office/drawing/2014/main" id="{803E98D8-DE4A-BA83-ECE5-C70943D1AEEF}"/>
                </a:ext>
              </a:extLst>
            </p:cNvPr>
            <p:cNvSpPr txBox="1"/>
            <p:nvPr/>
          </p:nvSpPr>
          <p:spPr bwMode="auto">
            <a:xfrm>
              <a:off x="9681252"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967" name="TextBox 31966">
              <a:extLst>
                <a:ext uri="{FF2B5EF4-FFF2-40B4-BE49-F238E27FC236}">
                  <a16:creationId xmlns:a16="http://schemas.microsoft.com/office/drawing/2014/main" id="{87EF91EB-89AF-E337-3D01-6CFC0945DD94}"/>
                </a:ext>
              </a:extLst>
            </p:cNvPr>
            <p:cNvSpPr txBox="1"/>
            <p:nvPr/>
          </p:nvSpPr>
          <p:spPr bwMode="auto">
            <a:xfrm>
              <a:off x="10000742"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968" name="TextBox 31967">
              <a:extLst>
                <a:ext uri="{FF2B5EF4-FFF2-40B4-BE49-F238E27FC236}">
                  <a16:creationId xmlns:a16="http://schemas.microsoft.com/office/drawing/2014/main" id="{30CACEB0-B461-23E0-810A-A4E21D0254FE}"/>
                </a:ext>
              </a:extLst>
            </p:cNvPr>
            <p:cNvSpPr txBox="1"/>
            <p:nvPr/>
          </p:nvSpPr>
          <p:spPr bwMode="auto">
            <a:xfrm>
              <a:off x="10303843"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31969" name="TextBox 31968">
              <a:extLst>
                <a:ext uri="{FF2B5EF4-FFF2-40B4-BE49-F238E27FC236}">
                  <a16:creationId xmlns:a16="http://schemas.microsoft.com/office/drawing/2014/main" id="{C1097EB4-734C-9401-757E-2459147A79AD}"/>
                </a:ext>
              </a:extLst>
            </p:cNvPr>
            <p:cNvSpPr txBox="1"/>
            <p:nvPr/>
          </p:nvSpPr>
          <p:spPr bwMode="auto">
            <a:xfrm>
              <a:off x="10622133"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970" name="TextBox 31969">
              <a:extLst>
                <a:ext uri="{FF2B5EF4-FFF2-40B4-BE49-F238E27FC236}">
                  <a16:creationId xmlns:a16="http://schemas.microsoft.com/office/drawing/2014/main" id="{A0A2B0B8-DF6A-47A1-E721-869298F82074}"/>
                </a:ext>
              </a:extLst>
            </p:cNvPr>
            <p:cNvSpPr txBox="1"/>
            <p:nvPr/>
          </p:nvSpPr>
          <p:spPr bwMode="auto">
            <a:xfrm>
              <a:off x="10931779" y="4851077"/>
              <a:ext cx="289244" cy="25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grpSp>
      <p:sp>
        <p:nvSpPr>
          <p:cNvPr id="31971" name="TextBox 31970">
            <a:extLst>
              <a:ext uri="{FF2B5EF4-FFF2-40B4-BE49-F238E27FC236}">
                <a16:creationId xmlns:a16="http://schemas.microsoft.com/office/drawing/2014/main" id="{053ACF1A-1347-ACDB-5556-FDE780A675E8}"/>
              </a:ext>
            </a:extLst>
          </p:cNvPr>
          <p:cNvSpPr txBox="1"/>
          <p:nvPr/>
        </p:nvSpPr>
        <p:spPr bwMode="auto">
          <a:xfrm>
            <a:off x="6777202" y="5282321"/>
            <a:ext cx="420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399</a:t>
            </a:r>
          </a:p>
        </p:txBody>
      </p:sp>
      <p:sp>
        <p:nvSpPr>
          <p:cNvPr id="31972" name="TextBox 31971">
            <a:extLst>
              <a:ext uri="{FF2B5EF4-FFF2-40B4-BE49-F238E27FC236}">
                <a16:creationId xmlns:a16="http://schemas.microsoft.com/office/drawing/2014/main" id="{ACDC1117-96CE-4382-CE07-CC63A32E8F84}"/>
              </a:ext>
            </a:extLst>
          </p:cNvPr>
          <p:cNvSpPr txBox="1"/>
          <p:nvPr/>
        </p:nvSpPr>
        <p:spPr bwMode="auto">
          <a:xfrm>
            <a:off x="7014968" y="5282321"/>
            <a:ext cx="420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358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363</a:t>
            </a:r>
          </a:p>
        </p:txBody>
      </p:sp>
      <p:sp>
        <p:nvSpPr>
          <p:cNvPr id="31973" name="TextBox 31972">
            <a:extLst>
              <a:ext uri="{FF2B5EF4-FFF2-40B4-BE49-F238E27FC236}">
                <a16:creationId xmlns:a16="http://schemas.microsoft.com/office/drawing/2014/main" id="{0DAE1D08-CB3B-4914-DCA2-DE8BA7EE7E10}"/>
              </a:ext>
            </a:extLst>
          </p:cNvPr>
          <p:cNvSpPr txBox="1"/>
          <p:nvPr/>
        </p:nvSpPr>
        <p:spPr bwMode="auto">
          <a:xfrm>
            <a:off x="7259185" y="5282321"/>
            <a:ext cx="420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294</a:t>
            </a:r>
          </a:p>
        </p:txBody>
      </p:sp>
      <p:sp>
        <p:nvSpPr>
          <p:cNvPr id="31974" name="TextBox 31973">
            <a:extLst>
              <a:ext uri="{FF2B5EF4-FFF2-40B4-BE49-F238E27FC236}">
                <a16:creationId xmlns:a16="http://schemas.microsoft.com/office/drawing/2014/main" id="{8F4DE0D4-0797-5D26-6F85-337AAB895506}"/>
              </a:ext>
            </a:extLst>
          </p:cNvPr>
          <p:cNvSpPr txBox="1"/>
          <p:nvPr/>
        </p:nvSpPr>
        <p:spPr bwMode="auto">
          <a:xfrm>
            <a:off x="7501539" y="5282321"/>
            <a:ext cx="420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228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233</a:t>
            </a:r>
          </a:p>
        </p:txBody>
      </p:sp>
      <p:sp>
        <p:nvSpPr>
          <p:cNvPr id="31975" name="TextBox 31974">
            <a:extLst>
              <a:ext uri="{FF2B5EF4-FFF2-40B4-BE49-F238E27FC236}">
                <a16:creationId xmlns:a16="http://schemas.microsoft.com/office/drawing/2014/main" id="{C9789B47-E330-BD4C-E832-2CD5BF59E721}"/>
              </a:ext>
            </a:extLst>
          </p:cNvPr>
          <p:cNvSpPr txBox="1"/>
          <p:nvPr/>
        </p:nvSpPr>
        <p:spPr bwMode="auto">
          <a:xfrm>
            <a:off x="7750988" y="5282321"/>
            <a:ext cx="420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184</a:t>
            </a:r>
          </a:p>
        </p:txBody>
      </p:sp>
      <p:sp>
        <p:nvSpPr>
          <p:cNvPr id="31976" name="TextBox 31975">
            <a:extLst>
              <a:ext uri="{FF2B5EF4-FFF2-40B4-BE49-F238E27FC236}">
                <a16:creationId xmlns:a16="http://schemas.microsoft.com/office/drawing/2014/main" id="{F5A88DAB-54A7-5534-0099-3D044B24F26A}"/>
              </a:ext>
            </a:extLst>
          </p:cNvPr>
          <p:cNvSpPr txBox="1"/>
          <p:nvPr/>
        </p:nvSpPr>
        <p:spPr bwMode="auto">
          <a:xfrm>
            <a:off x="7988311" y="5282321"/>
            <a:ext cx="4201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132</a:t>
            </a:r>
          </a:p>
        </p:txBody>
      </p:sp>
      <p:sp>
        <p:nvSpPr>
          <p:cNvPr id="31977" name="TextBox 31976">
            <a:extLst>
              <a:ext uri="{FF2B5EF4-FFF2-40B4-BE49-F238E27FC236}">
                <a16:creationId xmlns:a16="http://schemas.microsoft.com/office/drawing/2014/main" id="{731CEF72-D3EA-B64B-22A5-ADDE4F0B1A55}"/>
              </a:ext>
            </a:extLst>
          </p:cNvPr>
          <p:cNvSpPr txBox="1"/>
          <p:nvPr/>
        </p:nvSpPr>
        <p:spPr bwMode="auto">
          <a:xfrm>
            <a:off x="8236421" y="5282321"/>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101</a:t>
            </a:r>
          </a:p>
        </p:txBody>
      </p:sp>
      <p:sp>
        <p:nvSpPr>
          <p:cNvPr id="31978" name="TextBox 31977">
            <a:extLst>
              <a:ext uri="{FF2B5EF4-FFF2-40B4-BE49-F238E27FC236}">
                <a16:creationId xmlns:a16="http://schemas.microsoft.com/office/drawing/2014/main" id="{C9FC74ED-C44C-54F9-87A2-1542618423C9}"/>
              </a:ext>
            </a:extLst>
          </p:cNvPr>
          <p:cNvSpPr txBox="1"/>
          <p:nvPr/>
        </p:nvSpPr>
        <p:spPr bwMode="auto">
          <a:xfrm>
            <a:off x="8536330" y="5282321"/>
            <a:ext cx="3416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83</a:t>
            </a:r>
          </a:p>
        </p:txBody>
      </p:sp>
      <p:sp>
        <p:nvSpPr>
          <p:cNvPr id="31979" name="TextBox 31978">
            <a:extLst>
              <a:ext uri="{FF2B5EF4-FFF2-40B4-BE49-F238E27FC236}">
                <a16:creationId xmlns:a16="http://schemas.microsoft.com/office/drawing/2014/main" id="{0442D3F0-939E-2F1A-9EC4-F1763339D01E}"/>
              </a:ext>
            </a:extLst>
          </p:cNvPr>
          <p:cNvSpPr txBox="1"/>
          <p:nvPr/>
        </p:nvSpPr>
        <p:spPr bwMode="auto">
          <a:xfrm>
            <a:off x="8773228" y="52823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57</a:t>
            </a:r>
          </a:p>
        </p:txBody>
      </p:sp>
      <p:sp>
        <p:nvSpPr>
          <p:cNvPr id="31980" name="TextBox 31979">
            <a:extLst>
              <a:ext uri="{FF2B5EF4-FFF2-40B4-BE49-F238E27FC236}">
                <a16:creationId xmlns:a16="http://schemas.microsoft.com/office/drawing/2014/main" id="{96CC5F23-8C40-AB87-7B71-26C18A03C7B3}"/>
              </a:ext>
            </a:extLst>
          </p:cNvPr>
          <p:cNvSpPr txBox="1"/>
          <p:nvPr/>
        </p:nvSpPr>
        <p:spPr bwMode="auto">
          <a:xfrm>
            <a:off x="8996593" y="52823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45</a:t>
            </a:r>
          </a:p>
        </p:txBody>
      </p:sp>
      <p:sp>
        <p:nvSpPr>
          <p:cNvPr id="31981" name="TextBox 31980">
            <a:extLst>
              <a:ext uri="{FF2B5EF4-FFF2-40B4-BE49-F238E27FC236}">
                <a16:creationId xmlns:a16="http://schemas.microsoft.com/office/drawing/2014/main" id="{18D124E5-322F-DE81-4F98-AF9AF0B825FB}"/>
              </a:ext>
            </a:extLst>
          </p:cNvPr>
          <p:cNvSpPr txBox="1"/>
          <p:nvPr/>
        </p:nvSpPr>
        <p:spPr bwMode="auto">
          <a:xfrm>
            <a:off x="9247910" y="52823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33</a:t>
            </a:r>
          </a:p>
        </p:txBody>
      </p:sp>
      <p:sp>
        <p:nvSpPr>
          <p:cNvPr id="31982" name="TextBox 31981">
            <a:extLst>
              <a:ext uri="{FF2B5EF4-FFF2-40B4-BE49-F238E27FC236}">
                <a16:creationId xmlns:a16="http://schemas.microsoft.com/office/drawing/2014/main" id="{7E6FD1EF-CD18-4A5A-EAF1-A4E250E76985}"/>
              </a:ext>
            </a:extLst>
          </p:cNvPr>
          <p:cNvSpPr txBox="1"/>
          <p:nvPr/>
        </p:nvSpPr>
        <p:spPr bwMode="auto">
          <a:xfrm>
            <a:off x="9491168" y="52823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31</a:t>
            </a:r>
          </a:p>
        </p:txBody>
      </p:sp>
      <p:sp>
        <p:nvSpPr>
          <p:cNvPr id="31983" name="TextBox 31982">
            <a:extLst>
              <a:ext uri="{FF2B5EF4-FFF2-40B4-BE49-F238E27FC236}">
                <a16:creationId xmlns:a16="http://schemas.microsoft.com/office/drawing/2014/main" id="{F5220DDB-74A4-2686-07D4-12CEB615FBAB}"/>
              </a:ext>
            </a:extLst>
          </p:cNvPr>
          <p:cNvSpPr txBox="1"/>
          <p:nvPr/>
        </p:nvSpPr>
        <p:spPr bwMode="auto">
          <a:xfrm>
            <a:off x="9732344" y="52823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25</a:t>
            </a:r>
          </a:p>
        </p:txBody>
      </p:sp>
      <p:sp>
        <p:nvSpPr>
          <p:cNvPr id="31984" name="TextBox 31983">
            <a:extLst>
              <a:ext uri="{FF2B5EF4-FFF2-40B4-BE49-F238E27FC236}">
                <a16:creationId xmlns:a16="http://schemas.microsoft.com/office/drawing/2014/main" id="{0334A745-354B-BAB5-B7AF-21C00FB85C46}"/>
              </a:ext>
            </a:extLst>
          </p:cNvPr>
          <p:cNvSpPr txBox="1"/>
          <p:nvPr/>
        </p:nvSpPr>
        <p:spPr bwMode="auto">
          <a:xfrm>
            <a:off x="9979726" y="52823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a:t>
            </a:r>
          </a:p>
        </p:txBody>
      </p:sp>
      <p:sp>
        <p:nvSpPr>
          <p:cNvPr id="31985" name="TextBox 31984">
            <a:extLst>
              <a:ext uri="{FF2B5EF4-FFF2-40B4-BE49-F238E27FC236}">
                <a16:creationId xmlns:a16="http://schemas.microsoft.com/office/drawing/2014/main" id="{3DDC3FDB-5AC1-BC05-E1CA-FCEC1C172A8B}"/>
              </a:ext>
            </a:extLst>
          </p:cNvPr>
          <p:cNvSpPr txBox="1"/>
          <p:nvPr/>
        </p:nvSpPr>
        <p:spPr bwMode="auto">
          <a:xfrm>
            <a:off x="6367401" y="5139751"/>
            <a:ext cx="11263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Patients at risk</a:t>
            </a:r>
          </a:p>
        </p:txBody>
      </p:sp>
      <p:sp>
        <p:nvSpPr>
          <p:cNvPr id="31986" name="TextBox 31985">
            <a:extLst>
              <a:ext uri="{FF2B5EF4-FFF2-40B4-BE49-F238E27FC236}">
                <a16:creationId xmlns:a16="http://schemas.microsoft.com/office/drawing/2014/main" id="{2793EB85-2154-4404-2F06-5F5C52DE2343}"/>
              </a:ext>
            </a:extLst>
          </p:cNvPr>
          <p:cNvSpPr txBox="1"/>
          <p:nvPr/>
        </p:nvSpPr>
        <p:spPr bwMode="auto">
          <a:xfrm>
            <a:off x="10469921" y="3305215"/>
            <a:ext cx="155523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(95% CI)</a:t>
            </a:r>
          </a:p>
          <a:p>
            <a:pPr algn="ctr">
              <a:lnSpc>
                <a:spcPct val="100000"/>
              </a:lnSpc>
              <a:spcBef>
                <a:spcPts val="0"/>
              </a:spcBef>
              <a:spcAft>
                <a:spcPct val="0"/>
              </a:spcAft>
              <a:buClrTx/>
              <a:buFontTx/>
              <a:buNone/>
            </a:pPr>
            <a:r>
              <a:rPr lang="en-US" sz="1600" b="0" dirty="0">
                <a:solidFill>
                  <a:schemeClr val="accent1"/>
                </a:solidFill>
                <a:latin typeface="Calibri" panose="020F0502020204030204" pitchFamily="34" charset="0"/>
              </a:rPr>
              <a:t>8.2 </a:t>
            </a:r>
            <a:r>
              <a:rPr lang="en-US" sz="1600" b="0" dirty="0" err="1">
                <a:solidFill>
                  <a:schemeClr val="accent1"/>
                </a:solidFill>
                <a:latin typeface="Calibri" panose="020F0502020204030204" pitchFamily="34" charset="0"/>
              </a:rPr>
              <a:t>mo</a:t>
            </a:r>
            <a:r>
              <a:rPr lang="en-US" sz="1600" b="0" dirty="0">
                <a:solidFill>
                  <a:schemeClr val="accent1"/>
                </a:solidFill>
                <a:latin typeface="Calibri" panose="020F0502020204030204" pitchFamily="34" charset="0"/>
              </a:rPr>
              <a:t> (6.3-8.3)</a:t>
            </a:r>
          </a:p>
          <a:p>
            <a:pPr algn="ctr">
              <a:lnSpc>
                <a:spcPct val="100000"/>
              </a:lnSpc>
              <a:spcBef>
                <a:spcPts val="0"/>
              </a:spcBef>
              <a:spcAft>
                <a:spcPct val="0"/>
              </a:spcAft>
              <a:buClrTx/>
              <a:buFontTx/>
              <a:buNone/>
            </a:pPr>
            <a:r>
              <a:rPr lang="en-US" sz="1600" b="0" dirty="0">
                <a:solidFill>
                  <a:schemeClr val="accent3"/>
                </a:solidFill>
                <a:latin typeface="Calibri" panose="020F0502020204030204" pitchFamily="34" charset="0"/>
              </a:rPr>
              <a:t>8.1 </a:t>
            </a:r>
            <a:r>
              <a:rPr lang="en-US" sz="1600" b="0" dirty="0" err="1">
                <a:solidFill>
                  <a:schemeClr val="accent3"/>
                </a:solidFill>
                <a:latin typeface="Calibri" panose="020F0502020204030204" pitchFamily="34" charset="0"/>
              </a:rPr>
              <a:t>mo</a:t>
            </a:r>
            <a:r>
              <a:rPr lang="en-US" sz="1600" b="0" dirty="0">
                <a:solidFill>
                  <a:schemeClr val="accent3"/>
                </a:solidFill>
                <a:latin typeface="Calibri" panose="020F0502020204030204" pitchFamily="34" charset="0"/>
              </a:rPr>
              <a:t> (6.3-8.3)</a:t>
            </a:r>
          </a:p>
        </p:txBody>
      </p:sp>
      <p:grpSp>
        <p:nvGrpSpPr>
          <p:cNvPr id="31987" name="Group 31986">
            <a:extLst>
              <a:ext uri="{FF2B5EF4-FFF2-40B4-BE49-F238E27FC236}">
                <a16:creationId xmlns:a16="http://schemas.microsoft.com/office/drawing/2014/main" id="{925EC5F6-756C-9506-5510-A8C96FAEE169}"/>
              </a:ext>
            </a:extLst>
          </p:cNvPr>
          <p:cNvGrpSpPr/>
          <p:nvPr/>
        </p:nvGrpSpPr>
        <p:grpSpPr>
          <a:xfrm>
            <a:off x="7579582" y="1984505"/>
            <a:ext cx="4125891" cy="834817"/>
            <a:chOff x="6889865" y="1147481"/>
            <a:chExt cx="4125891" cy="834817"/>
          </a:xfrm>
        </p:grpSpPr>
        <p:sp>
          <p:nvSpPr>
            <p:cNvPr id="31988" name="TextBox 31987">
              <a:extLst>
                <a:ext uri="{FF2B5EF4-FFF2-40B4-BE49-F238E27FC236}">
                  <a16:creationId xmlns:a16="http://schemas.microsoft.com/office/drawing/2014/main" id="{35722FF3-B861-5EA1-FB3A-A4C63F408F67}"/>
                </a:ext>
              </a:extLst>
            </p:cNvPr>
            <p:cNvSpPr txBox="1"/>
            <p:nvPr/>
          </p:nvSpPr>
          <p:spPr bwMode="auto">
            <a:xfrm>
              <a:off x="8284476" y="1147481"/>
              <a:ext cx="9341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Events, n</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336</a:t>
              </a:r>
            </a:p>
          </p:txBody>
        </p:sp>
        <p:sp>
          <p:nvSpPr>
            <p:cNvPr id="31989" name="TextBox 31988">
              <a:extLst>
                <a:ext uri="{FF2B5EF4-FFF2-40B4-BE49-F238E27FC236}">
                  <a16:creationId xmlns:a16="http://schemas.microsoft.com/office/drawing/2014/main" id="{8A8A267C-260D-FB66-2E32-398B349AED8F}"/>
                </a:ext>
              </a:extLst>
            </p:cNvPr>
            <p:cNvSpPr txBox="1"/>
            <p:nvPr/>
          </p:nvSpPr>
          <p:spPr bwMode="auto">
            <a:xfrm>
              <a:off x="7071170" y="1397523"/>
              <a:ext cx="13354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 + </a:t>
              </a:r>
              <a:r>
                <a:rPr lang="en-US" sz="1600" b="0" dirty="0" err="1">
                  <a:solidFill>
                    <a:schemeClr val="bg1"/>
                  </a:solidFill>
                  <a:latin typeface="Calibri" panose="020F0502020204030204" pitchFamily="34" charset="0"/>
                </a:rPr>
                <a:t>pembro</a:t>
              </a:r>
              <a:endParaRPr lang="en-US" sz="1600" b="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Len + placebo</a:t>
              </a:r>
            </a:p>
          </p:txBody>
        </p:sp>
        <p:sp>
          <p:nvSpPr>
            <p:cNvPr id="31990" name="TextBox 31989">
              <a:extLst>
                <a:ext uri="{FF2B5EF4-FFF2-40B4-BE49-F238E27FC236}">
                  <a16:creationId xmlns:a16="http://schemas.microsoft.com/office/drawing/2014/main" id="{070C81AC-D258-EA5B-7E07-B3569E957337}"/>
                </a:ext>
              </a:extLst>
            </p:cNvPr>
            <p:cNvSpPr txBox="1"/>
            <p:nvPr/>
          </p:nvSpPr>
          <p:spPr bwMode="auto">
            <a:xfrm>
              <a:off x="9187474" y="1151379"/>
              <a:ext cx="1822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(95% CI)</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0.834 (0.712-0.978)</a:t>
              </a:r>
            </a:p>
          </p:txBody>
        </p:sp>
        <p:cxnSp>
          <p:nvCxnSpPr>
            <p:cNvPr id="31991" name="Straight Connector 31990">
              <a:extLst>
                <a:ext uri="{FF2B5EF4-FFF2-40B4-BE49-F238E27FC236}">
                  <a16:creationId xmlns:a16="http://schemas.microsoft.com/office/drawing/2014/main" id="{EBADCC4A-4243-A39D-9511-1B5CE2B77BF3}"/>
                </a:ext>
              </a:extLst>
            </p:cNvPr>
            <p:cNvCxnSpPr/>
            <p:nvPr/>
          </p:nvCxnSpPr>
          <p:spPr bwMode="auto">
            <a:xfrm>
              <a:off x="6889865" y="1583390"/>
              <a:ext cx="215594" cy="0"/>
            </a:xfrm>
            <a:prstGeom prst="line">
              <a:avLst/>
            </a:prstGeom>
            <a:noFill/>
            <a:ln w="28575" cap="flat" cmpd="sng" algn="ctr">
              <a:solidFill>
                <a:schemeClr val="accent1"/>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CFEA31A2-2E1C-5374-5FF9-30E1C6688496}"/>
                </a:ext>
              </a:extLst>
            </p:cNvPr>
            <p:cNvCxnSpPr/>
            <p:nvPr/>
          </p:nvCxnSpPr>
          <p:spPr bwMode="auto">
            <a:xfrm>
              <a:off x="6889865" y="1819073"/>
              <a:ext cx="215594" cy="0"/>
            </a:xfrm>
            <a:prstGeom prst="line">
              <a:avLst/>
            </a:prstGeom>
            <a:noFill/>
            <a:ln w="28575" cap="flat" cmpd="sng" algn="ctr">
              <a:solidFill>
                <a:schemeClr val="accent3"/>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48F2CB18-71DE-8C3F-366A-48223AA76E16}"/>
                </a:ext>
              </a:extLst>
            </p:cNvPr>
            <p:cNvCxnSpPr/>
            <p:nvPr/>
          </p:nvCxnSpPr>
          <p:spPr bwMode="auto">
            <a:xfrm>
              <a:off x="7047980" y="1435466"/>
              <a:ext cx="39677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13" name="Group 32012">
            <a:extLst>
              <a:ext uri="{FF2B5EF4-FFF2-40B4-BE49-F238E27FC236}">
                <a16:creationId xmlns:a16="http://schemas.microsoft.com/office/drawing/2014/main" id="{7C6C16FE-5C30-D5E9-0997-C9853A3890EB}"/>
              </a:ext>
            </a:extLst>
          </p:cNvPr>
          <p:cNvGrpSpPr/>
          <p:nvPr/>
        </p:nvGrpSpPr>
        <p:grpSpPr>
          <a:xfrm>
            <a:off x="7040042" y="4824577"/>
            <a:ext cx="4535471" cy="75595"/>
            <a:chOff x="7040042" y="4824577"/>
            <a:chExt cx="4535471" cy="75595"/>
          </a:xfrm>
        </p:grpSpPr>
        <p:grpSp>
          <p:nvGrpSpPr>
            <p:cNvPr id="31938" name="Group 31937">
              <a:extLst>
                <a:ext uri="{FF2B5EF4-FFF2-40B4-BE49-F238E27FC236}">
                  <a16:creationId xmlns:a16="http://schemas.microsoft.com/office/drawing/2014/main" id="{F761CCB3-C3CC-9755-940D-DA3161294D1B}"/>
                </a:ext>
              </a:extLst>
            </p:cNvPr>
            <p:cNvGrpSpPr/>
            <p:nvPr/>
          </p:nvGrpSpPr>
          <p:grpSpPr>
            <a:xfrm>
              <a:off x="7040042" y="4824577"/>
              <a:ext cx="3102650" cy="65022"/>
              <a:chOff x="2694726" y="4913465"/>
              <a:chExt cx="4234597" cy="89366"/>
            </a:xfrm>
          </p:grpSpPr>
          <p:grpSp>
            <p:nvGrpSpPr>
              <p:cNvPr id="31939" name="Group 31938">
                <a:extLst>
                  <a:ext uri="{FF2B5EF4-FFF2-40B4-BE49-F238E27FC236}">
                    <a16:creationId xmlns:a16="http://schemas.microsoft.com/office/drawing/2014/main" id="{BD67DA82-2F14-5411-3886-BE8A3F90CB3F}"/>
                  </a:ext>
                </a:extLst>
              </p:cNvPr>
              <p:cNvGrpSpPr/>
              <p:nvPr/>
            </p:nvGrpSpPr>
            <p:grpSpPr>
              <a:xfrm rot="5400000">
                <a:off x="3461518" y="4146675"/>
                <a:ext cx="89113" cy="1622697"/>
                <a:chOff x="2094016" y="2095599"/>
                <a:chExt cx="83127" cy="2824744"/>
              </a:xfrm>
            </p:grpSpPr>
            <p:cxnSp>
              <p:nvCxnSpPr>
                <p:cNvPr id="31950" name="Straight Connector 31949">
                  <a:extLst>
                    <a:ext uri="{FF2B5EF4-FFF2-40B4-BE49-F238E27FC236}">
                      <a16:creationId xmlns:a16="http://schemas.microsoft.com/office/drawing/2014/main" id="{CC05C916-19BA-11DA-C446-DF66E3B68EDE}"/>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22CF611B-51A5-E903-5F0F-ADF353624B67}"/>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AD7A19D9-C717-0FC2-8F51-DEFF730F0C2B}"/>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08E6C360-DB14-66FC-4EB8-A8C0E32248CD}"/>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4EB4F6EB-3FF7-2736-5286-8D798FE3670A}"/>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1083700C-CF3B-9D2D-7F06-A9AB17301960}"/>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40" name="Group 31939">
                <a:extLst>
                  <a:ext uri="{FF2B5EF4-FFF2-40B4-BE49-F238E27FC236}">
                    <a16:creationId xmlns:a16="http://schemas.microsoft.com/office/drawing/2014/main" id="{BBC52CFD-8A87-055C-13D5-30C53CF66B72}"/>
                  </a:ext>
                </a:extLst>
              </p:cNvPr>
              <p:cNvGrpSpPr/>
              <p:nvPr/>
            </p:nvGrpSpPr>
            <p:grpSpPr>
              <a:xfrm rot="5400000">
                <a:off x="5419145" y="4146673"/>
                <a:ext cx="89113" cy="1622697"/>
                <a:chOff x="2094016" y="2095599"/>
                <a:chExt cx="83127" cy="2824744"/>
              </a:xfrm>
            </p:grpSpPr>
            <p:cxnSp>
              <p:nvCxnSpPr>
                <p:cNvPr id="31944" name="Straight Connector 31943">
                  <a:extLst>
                    <a:ext uri="{FF2B5EF4-FFF2-40B4-BE49-F238E27FC236}">
                      <a16:creationId xmlns:a16="http://schemas.microsoft.com/office/drawing/2014/main" id="{B9C466E1-FBF8-1505-3154-8D158A95D911}"/>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8D744EF8-8F26-BACF-52A5-03DA756CD5C3}"/>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F6F37F53-3D9B-FB01-8F59-CD71C7AB5E8D}"/>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B1861753-90F5-E7FE-F67E-F25553DB7CCA}"/>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D7520C7C-DAC7-AA14-3ACD-435E29C87D82}"/>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E7E3E418-026B-2C02-07C5-93941BA60F7B}"/>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41" name="Group 31940">
                <a:extLst>
                  <a:ext uri="{FF2B5EF4-FFF2-40B4-BE49-F238E27FC236}">
                    <a16:creationId xmlns:a16="http://schemas.microsoft.com/office/drawing/2014/main" id="{FA544504-F288-933A-EABC-FD1C1204063F}"/>
                  </a:ext>
                </a:extLst>
              </p:cNvPr>
              <p:cNvGrpSpPr/>
              <p:nvPr/>
            </p:nvGrpSpPr>
            <p:grpSpPr>
              <a:xfrm rot="5400000">
                <a:off x="6722497" y="4796005"/>
                <a:ext cx="89113" cy="324539"/>
                <a:chOff x="2094016" y="4355395"/>
                <a:chExt cx="83127" cy="564948"/>
              </a:xfrm>
            </p:grpSpPr>
            <p:cxnSp>
              <p:nvCxnSpPr>
                <p:cNvPr id="31942" name="Straight Connector 31941">
                  <a:extLst>
                    <a:ext uri="{FF2B5EF4-FFF2-40B4-BE49-F238E27FC236}">
                      <a16:creationId xmlns:a16="http://schemas.microsoft.com/office/drawing/2014/main" id="{8EEDB72D-D639-BC71-88A2-141FF23F83E3}"/>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EFD20FF7-9F20-DFAC-D700-CFF3280F4B9F}"/>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1996" name="Group 31995">
              <a:extLst>
                <a:ext uri="{FF2B5EF4-FFF2-40B4-BE49-F238E27FC236}">
                  <a16:creationId xmlns:a16="http://schemas.microsoft.com/office/drawing/2014/main" id="{22C3040E-2551-5875-662D-AE43CB80232E}"/>
                </a:ext>
              </a:extLst>
            </p:cNvPr>
            <p:cNvGrpSpPr/>
            <p:nvPr/>
          </p:nvGrpSpPr>
          <p:grpSpPr>
            <a:xfrm rot="5400000">
              <a:off x="10948627" y="4273285"/>
              <a:ext cx="64838" cy="1188935"/>
              <a:chOff x="2094016" y="2095599"/>
              <a:chExt cx="83127" cy="2824744"/>
            </a:xfrm>
          </p:grpSpPr>
          <p:cxnSp>
            <p:nvCxnSpPr>
              <p:cNvPr id="32007" name="Straight Connector 32006">
                <a:extLst>
                  <a:ext uri="{FF2B5EF4-FFF2-40B4-BE49-F238E27FC236}">
                    <a16:creationId xmlns:a16="http://schemas.microsoft.com/office/drawing/2014/main" id="{CDC43B92-1FC0-6220-643C-A2324E3C74C1}"/>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E806B360-CC52-CD39-BC9A-6477BB0ECBA8}"/>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009" name="Straight Connector 32008">
                <a:extLst>
                  <a:ext uri="{FF2B5EF4-FFF2-40B4-BE49-F238E27FC236}">
                    <a16:creationId xmlns:a16="http://schemas.microsoft.com/office/drawing/2014/main" id="{92599393-C2C3-E3A8-5098-DD2F6C7C58F2}"/>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5DEDC3C1-5DD1-BF16-1205-1AFE20856DDD}"/>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82F5EBB7-1731-DDC5-B754-69322E8AB283}"/>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32012" name="Straight Connector 32011">
                <a:extLst>
                  <a:ext uri="{FF2B5EF4-FFF2-40B4-BE49-F238E27FC236}">
                    <a16:creationId xmlns:a16="http://schemas.microsoft.com/office/drawing/2014/main" id="{C620F68E-3726-756B-5B12-B7A44A072048}"/>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2015" name="TextBox 32014">
            <a:extLst>
              <a:ext uri="{FF2B5EF4-FFF2-40B4-BE49-F238E27FC236}">
                <a16:creationId xmlns:a16="http://schemas.microsoft.com/office/drawing/2014/main" id="{4525E7B4-B908-A00A-2BEF-6F01CAF10265}"/>
              </a:ext>
            </a:extLst>
          </p:cNvPr>
          <p:cNvSpPr txBox="1"/>
          <p:nvPr/>
        </p:nvSpPr>
        <p:spPr bwMode="auto">
          <a:xfrm>
            <a:off x="10178531" y="48533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32016" name="TextBox 32015">
            <a:extLst>
              <a:ext uri="{FF2B5EF4-FFF2-40B4-BE49-F238E27FC236}">
                <a16:creationId xmlns:a16="http://schemas.microsoft.com/office/drawing/2014/main" id="{37EAA07B-0AFC-9B2C-17B3-6AECF61CCDDB}"/>
              </a:ext>
            </a:extLst>
          </p:cNvPr>
          <p:cNvSpPr txBox="1"/>
          <p:nvPr/>
        </p:nvSpPr>
        <p:spPr bwMode="auto">
          <a:xfrm>
            <a:off x="10413158" y="48533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017" name="TextBox 32016">
            <a:extLst>
              <a:ext uri="{FF2B5EF4-FFF2-40B4-BE49-F238E27FC236}">
                <a16:creationId xmlns:a16="http://schemas.microsoft.com/office/drawing/2014/main" id="{86F9929F-0453-09BE-0947-A4BA4443CA38}"/>
              </a:ext>
            </a:extLst>
          </p:cNvPr>
          <p:cNvSpPr txBox="1"/>
          <p:nvPr/>
        </p:nvSpPr>
        <p:spPr bwMode="auto">
          <a:xfrm>
            <a:off x="10658773" y="48533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32018" name="TextBox 32017">
            <a:extLst>
              <a:ext uri="{FF2B5EF4-FFF2-40B4-BE49-F238E27FC236}">
                <a16:creationId xmlns:a16="http://schemas.microsoft.com/office/drawing/2014/main" id="{CEA0F5A4-CC28-7336-6A4E-C693E5EA1D43}"/>
              </a:ext>
            </a:extLst>
          </p:cNvPr>
          <p:cNvSpPr txBox="1"/>
          <p:nvPr/>
        </p:nvSpPr>
        <p:spPr bwMode="auto">
          <a:xfrm>
            <a:off x="10891788" y="48533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32019" name="TextBox 32018">
            <a:extLst>
              <a:ext uri="{FF2B5EF4-FFF2-40B4-BE49-F238E27FC236}">
                <a16:creationId xmlns:a16="http://schemas.microsoft.com/office/drawing/2014/main" id="{73511F91-22DA-BE9B-0552-28BDF8D93DD9}"/>
              </a:ext>
            </a:extLst>
          </p:cNvPr>
          <p:cNvSpPr txBox="1"/>
          <p:nvPr/>
        </p:nvSpPr>
        <p:spPr bwMode="auto">
          <a:xfrm>
            <a:off x="11136481" y="48533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2020" name="TextBox 32019">
            <a:extLst>
              <a:ext uri="{FF2B5EF4-FFF2-40B4-BE49-F238E27FC236}">
                <a16:creationId xmlns:a16="http://schemas.microsoft.com/office/drawing/2014/main" id="{0CCAA97C-49D2-E69A-2CCF-9AA98AD1B184}"/>
              </a:ext>
            </a:extLst>
          </p:cNvPr>
          <p:cNvSpPr txBox="1"/>
          <p:nvPr/>
        </p:nvSpPr>
        <p:spPr bwMode="auto">
          <a:xfrm>
            <a:off x="11374528" y="48533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32022" name="TextBox 32021">
            <a:extLst>
              <a:ext uri="{FF2B5EF4-FFF2-40B4-BE49-F238E27FC236}">
                <a16:creationId xmlns:a16="http://schemas.microsoft.com/office/drawing/2014/main" id="{2FEBC5F0-2B62-D626-8D9C-7AAB2DF09DF4}"/>
              </a:ext>
            </a:extLst>
          </p:cNvPr>
          <p:cNvSpPr txBox="1"/>
          <p:nvPr/>
        </p:nvSpPr>
        <p:spPr bwMode="auto">
          <a:xfrm>
            <a:off x="10210355" y="528496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32023" name="TextBox 32022">
            <a:extLst>
              <a:ext uri="{FF2B5EF4-FFF2-40B4-BE49-F238E27FC236}">
                <a16:creationId xmlns:a16="http://schemas.microsoft.com/office/drawing/2014/main" id="{8D37ED67-0D4B-A1A9-A2D0-59A1F234602D}"/>
              </a:ext>
            </a:extLst>
          </p:cNvPr>
          <p:cNvSpPr txBox="1"/>
          <p:nvPr/>
        </p:nvSpPr>
        <p:spPr bwMode="auto">
          <a:xfrm>
            <a:off x="10433720" y="528496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a:t>
            </a:r>
          </a:p>
        </p:txBody>
      </p:sp>
      <p:sp>
        <p:nvSpPr>
          <p:cNvPr id="32024" name="TextBox 32023">
            <a:extLst>
              <a:ext uri="{FF2B5EF4-FFF2-40B4-BE49-F238E27FC236}">
                <a16:creationId xmlns:a16="http://schemas.microsoft.com/office/drawing/2014/main" id="{4F921CC1-7069-B79D-12E6-58C913227471}"/>
              </a:ext>
            </a:extLst>
          </p:cNvPr>
          <p:cNvSpPr txBox="1"/>
          <p:nvPr/>
        </p:nvSpPr>
        <p:spPr bwMode="auto">
          <a:xfrm>
            <a:off x="10685037" y="528496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32025" name="TextBox 32024">
            <a:extLst>
              <a:ext uri="{FF2B5EF4-FFF2-40B4-BE49-F238E27FC236}">
                <a16:creationId xmlns:a16="http://schemas.microsoft.com/office/drawing/2014/main" id="{D56AEB2F-8E6B-6902-E95C-8168FDA07DE9}"/>
              </a:ext>
            </a:extLst>
          </p:cNvPr>
          <p:cNvSpPr txBox="1"/>
          <p:nvPr/>
        </p:nvSpPr>
        <p:spPr bwMode="auto">
          <a:xfrm>
            <a:off x="10967568" y="528496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32026" name="TextBox 32025">
            <a:extLst>
              <a:ext uri="{FF2B5EF4-FFF2-40B4-BE49-F238E27FC236}">
                <a16:creationId xmlns:a16="http://schemas.microsoft.com/office/drawing/2014/main" id="{FF834183-7AE9-C599-E58F-FBC55E06D5EB}"/>
              </a:ext>
            </a:extLst>
          </p:cNvPr>
          <p:cNvSpPr txBox="1"/>
          <p:nvPr/>
        </p:nvSpPr>
        <p:spPr bwMode="auto">
          <a:xfrm>
            <a:off x="11208744" y="528496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32027" name="TextBox 32026">
            <a:extLst>
              <a:ext uri="{FF2B5EF4-FFF2-40B4-BE49-F238E27FC236}">
                <a16:creationId xmlns:a16="http://schemas.microsoft.com/office/drawing/2014/main" id="{3B2BB125-B811-876D-0637-61C8B2E6CA31}"/>
              </a:ext>
            </a:extLst>
          </p:cNvPr>
          <p:cNvSpPr txBox="1"/>
          <p:nvPr/>
        </p:nvSpPr>
        <p:spPr bwMode="auto">
          <a:xfrm>
            <a:off x="11456126" y="528496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32030" name="TextBox 32029">
            <a:extLst>
              <a:ext uri="{FF2B5EF4-FFF2-40B4-BE49-F238E27FC236}">
                <a16:creationId xmlns:a16="http://schemas.microsoft.com/office/drawing/2014/main" id="{2237C653-8914-AC4C-6434-6FA0653540F3}"/>
              </a:ext>
            </a:extLst>
          </p:cNvPr>
          <p:cNvSpPr txBox="1"/>
          <p:nvPr/>
        </p:nvSpPr>
        <p:spPr bwMode="auto">
          <a:xfrm>
            <a:off x="9417420" y="2978825"/>
            <a:ext cx="9917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24-mo rate</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16.7%</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9.3%</a:t>
            </a:r>
          </a:p>
        </p:txBody>
      </p:sp>
      <p:sp>
        <p:nvSpPr>
          <p:cNvPr id="32031" name="TextBox 32030">
            <a:extLst>
              <a:ext uri="{FF2B5EF4-FFF2-40B4-BE49-F238E27FC236}">
                <a16:creationId xmlns:a16="http://schemas.microsoft.com/office/drawing/2014/main" id="{2DF50D4C-BFD9-D89F-83B7-716031060F05}"/>
              </a:ext>
            </a:extLst>
          </p:cNvPr>
          <p:cNvSpPr txBox="1"/>
          <p:nvPr/>
        </p:nvSpPr>
        <p:spPr bwMode="auto">
          <a:xfrm>
            <a:off x="8023811" y="2881871"/>
            <a:ext cx="9917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12-mo rate</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34.1%</a:t>
            </a: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29.3%</a:t>
            </a:r>
          </a:p>
        </p:txBody>
      </p:sp>
      <p:sp>
        <p:nvSpPr>
          <p:cNvPr id="32039" name="Freeform: Shape 32038">
            <a:extLst>
              <a:ext uri="{FF2B5EF4-FFF2-40B4-BE49-F238E27FC236}">
                <a16:creationId xmlns:a16="http://schemas.microsoft.com/office/drawing/2014/main" id="{4E31D6AF-6744-2B18-45A4-DA4A0D72E0C1}"/>
              </a:ext>
            </a:extLst>
          </p:cNvPr>
          <p:cNvSpPr/>
          <p:nvPr/>
        </p:nvSpPr>
        <p:spPr bwMode="auto">
          <a:xfrm>
            <a:off x="7041188" y="2543079"/>
            <a:ext cx="4467321" cy="2179782"/>
          </a:xfrm>
          <a:custGeom>
            <a:avLst/>
            <a:gdLst>
              <a:gd name="connsiteX0" fmla="*/ 0 w 4467321"/>
              <a:gd name="connsiteY0" fmla="*/ 0 h 2179782"/>
              <a:gd name="connsiteX1" fmla="*/ 86206 w 4467321"/>
              <a:gd name="connsiteY1" fmla="*/ 0 h 2179782"/>
              <a:gd name="connsiteX2" fmla="*/ 86206 w 4467321"/>
              <a:gd name="connsiteY2" fmla="*/ 30788 h 2179782"/>
              <a:gd name="connsiteX3" fmla="*/ 172412 w 4467321"/>
              <a:gd name="connsiteY3" fmla="*/ 30788 h 2179782"/>
              <a:gd name="connsiteX4" fmla="*/ 172412 w 4467321"/>
              <a:gd name="connsiteY4" fmla="*/ 64654 h 2179782"/>
              <a:gd name="connsiteX5" fmla="*/ 230909 w 4467321"/>
              <a:gd name="connsiteY5" fmla="*/ 64654 h 2179782"/>
              <a:gd name="connsiteX6" fmla="*/ 230909 w 4467321"/>
              <a:gd name="connsiteY6" fmla="*/ 98521 h 2179782"/>
              <a:gd name="connsiteX7" fmla="*/ 243224 w 4467321"/>
              <a:gd name="connsiteY7" fmla="*/ 98521 h 2179782"/>
              <a:gd name="connsiteX8" fmla="*/ 243224 w 4467321"/>
              <a:gd name="connsiteY8" fmla="*/ 203200 h 2179782"/>
              <a:gd name="connsiteX9" fmla="*/ 261697 w 4467321"/>
              <a:gd name="connsiteY9" fmla="*/ 203200 h 2179782"/>
              <a:gd name="connsiteX10" fmla="*/ 261697 w 4467321"/>
              <a:gd name="connsiteY10" fmla="*/ 323273 h 2179782"/>
              <a:gd name="connsiteX11" fmla="*/ 270933 w 4467321"/>
              <a:gd name="connsiteY11" fmla="*/ 323273 h 2179782"/>
              <a:gd name="connsiteX12" fmla="*/ 270933 w 4467321"/>
              <a:gd name="connsiteY12" fmla="*/ 415636 h 2179782"/>
              <a:gd name="connsiteX13" fmla="*/ 360218 w 4467321"/>
              <a:gd name="connsiteY13" fmla="*/ 415636 h 2179782"/>
              <a:gd name="connsiteX14" fmla="*/ 360218 w 4467321"/>
              <a:gd name="connsiteY14" fmla="*/ 434109 h 2179782"/>
              <a:gd name="connsiteX15" fmla="*/ 412557 w 4467321"/>
              <a:gd name="connsiteY15" fmla="*/ 434109 h 2179782"/>
              <a:gd name="connsiteX16" fmla="*/ 412557 w 4467321"/>
              <a:gd name="connsiteY16" fmla="*/ 464897 h 2179782"/>
              <a:gd name="connsiteX17" fmla="*/ 461818 w 4467321"/>
              <a:gd name="connsiteY17" fmla="*/ 464897 h 2179782"/>
              <a:gd name="connsiteX18" fmla="*/ 461818 w 4467321"/>
              <a:gd name="connsiteY18" fmla="*/ 511079 h 2179782"/>
              <a:gd name="connsiteX19" fmla="*/ 489527 w 4467321"/>
              <a:gd name="connsiteY19" fmla="*/ 511079 h 2179782"/>
              <a:gd name="connsiteX20" fmla="*/ 489527 w 4467321"/>
              <a:gd name="connsiteY20" fmla="*/ 609600 h 2179782"/>
              <a:gd name="connsiteX21" fmla="*/ 517236 w 4467321"/>
              <a:gd name="connsiteY21" fmla="*/ 609600 h 2179782"/>
              <a:gd name="connsiteX22" fmla="*/ 517236 w 4467321"/>
              <a:gd name="connsiteY22" fmla="*/ 763539 h 2179782"/>
              <a:gd name="connsiteX23" fmla="*/ 566497 w 4467321"/>
              <a:gd name="connsiteY23" fmla="*/ 763539 h 2179782"/>
              <a:gd name="connsiteX24" fmla="*/ 566497 w 4467321"/>
              <a:gd name="connsiteY24" fmla="*/ 806642 h 2179782"/>
              <a:gd name="connsiteX25" fmla="*/ 628073 w 4467321"/>
              <a:gd name="connsiteY25" fmla="*/ 806642 h 2179782"/>
              <a:gd name="connsiteX26" fmla="*/ 628073 w 4467321"/>
              <a:gd name="connsiteY26" fmla="*/ 834351 h 2179782"/>
              <a:gd name="connsiteX27" fmla="*/ 723515 w 4467321"/>
              <a:gd name="connsiteY27" fmla="*/ 834351 h 2179782"/>
              <a:gd name="connsiteX28" fmla="*/ 723515 w 4467321"/>
              <a:gd name="connsiteY28" fmla="*/ 883612 h 2179782"/>
              <a:gd name="connsiteX29" fmla="*/ 741988 w 4467321"/>
              <a:gd name="connsiteY29" fmla="*/ 883612 h 2179782"/>
              <a:gd name="connsiteX30" fmla="*/ 741988 w 4467321"/>
              <a:gd name="connsiteY30" fmla="*/ 1049866 h 2179782"/>
              <a:gd name="connsiteX31" fmla="*/ 775854 w 4467321"/>
              <a:gd name="connsiteY31" fmla="*/ 1049866 h 2179782"/>
              <a:gd name="connsiteX32" fmla="*/ 775854 w 4467321"/>
              <a:gd name="connsiteY32" fmla="*/ 1096048 h 2179782"/>
              <a:gd name="connsiteX33" fmla="*/ 843588 w 4467321"/>
              <a:gd name="connsiteY33" fmla="*/ 1096048 h 2179782"/>
              <a:gd name="connsiteX34" fmla="*/ 843588 w 4467321"/>
              <a:gd name="connsiteY34" fmla="*/ 1117600 h 2179782"/>
              <a:gd name="connsiteX35" fmla="*/ 911321 w 4467321"/>
              <a:gd name="connsiteY35" fmla="*/ 1117600 h 2179782"/>
              <a:gd name="connsiteX36" fmla="*/ 911321 w 4467321"/>
              <a:gd name="connsiteY36" fmla="*/ 1126836 h 2179782"/>
              <a:gd name="connsiteX37" fmla="*/ 979054 w 4467321"/>
              <a:gd name="connsiteY37" fmla="*/ 1126836 h 2179782"/>
              <a:gd name="connsiteX38" fmla="*/ 979054 w 4467321"/>
              <a:gd name="connsiteY38" fmla="*/ 1191491 h 2179782"/>
              <a:gd name="connsiteX39" fmla="*/ 991370 w 4467321"/>
              <a:gd name="connsiteY39" fmla="*/ 1191491 h 2179782"/>
              <a:gd name="connsiteX40" fmla="*/ 991370 w 4467321"/>
              <a:gd name="connsiteY40" fmla="*/ 1326957 h 2179782"/>
              <a:gd name="connsiteX41" fmla="*/ 1019079 w 4467321"/>
              <a:gd name="connsiteY41" fmla="*/ 1326957 h 2179782"/>
              <a:gd name="connsiteX42" fmla="*/ 1019079 w 4467321"/>
              <a:gd name="connsiteY42" fmla="*/ 1354666 h 2179782"/>
              <a:gd name="connsiteX43" fmla="*/ 1068339 w 4467321"/>
              <a:gd name="connsiteY43" fmla="*/ 1354666 h 2179782"/>
              <a:gd name="connsiteX44" fmla="*/ 1068339 w 4467321"/>
              <a:gd name="connsiteY44" fmla="*/ 1391612 h 2179782"/>
              <a:gd name="connsiteX45" fmla="*/ 1132994 w 4467321"/>
              <a:gd name="connsiteY45" fmla="*/ 1391612 h 2179782"/>
              <a:gd name="connsiteX46" fmla="*/ 1132994 w 4467321"/>
              <a:gd name="connsiteY46" fmla="*/ 1431636 h 2179782"/>
              <a:gd name="connsiteX47" fmla="*/ 1237673 w 4467321"/>
              <a:gd name="connsiteY47" fmla="*/ 1431636 h 2179782"/>
              <a:gd name="connsiteX48" fmla="*/ 1237673 w 4467321"/>
              <a:gd name="connsiteY48" fmla="*/ 1511685 h 2179782"/>
              <a:gd name="connsiteX49" fmla="*/ 1249988 w 4467321"/>
              <a:gd name="connsiteY49" fmla="*/ 1511685 h 2179782"/>
              <a:gd name="connsiteX50" fmla="*/ 1249988 w 4467321"/>
              <a:gd name="connsiteY50" fmla="*/ 1554788 h 2179782"/>
              <a:gd name="connsiteX51" fmla="*/ 1274618 w 4467321"/>
              <a:gd name="connsiteY51" fmla="*/ 1554788 h 2179782"/>
              <a:gd name="connsiteX52" fmla="*/ 1274618 w 4467321"/>
              <a:gd name="connsiteY52" fmla="*/ 1607127 h 2179782"/>
              <a:gd name="connsiteX53" fmla="*/ 1385454 w 4467321"/>
              <a:gd name="connsiteY53" fmla="*/ 1607127 h 2179782"/>
              <a:gd name="connsiteX54" fmla="*/ 1385454 w 4467321"/>
              <a:gd name="connsiteY54" fmla="*/ 1616363 h 2179782"/>
              <a:gd name="connsiteX55" fmla="*/ 1456267 w 4467321"/>
              <a:gd name="connsiteY55" fmla="*/ 1616363 h 2179782"/>
              <a:gd name="connsiteX56" fmla="*/ 1456267 w 4467321"/>
              <a:gd name="connsiteY56" fmla="*/ 1650230 h 2179782"/>
              <a:gd name="connsiteX57" fmla="*/ 1490133 w 4467321"/>
              <a:gd name="connsiteY57" fmla="*/ 1650230 h 2179782"/>
              <a:gd name="connsiteX58" fmla="*/ 1490133 w 4467321"/>
              <a:gd name="connsiteY58" fmla="*/ 1708727 h 2179782"/>
              <a:gd name="connsiteX59" fmla="*/ 1597891 w 4467321"/>
              <a:gd name="connsiteY59" fmla="*/ 1708727 h 2179782"/>
              <a:gd name="connsiteX60" fmla="*/ 1597891 w 4467321"/>
              <a:gd name="connsiteY60" fmla="*/ 1724121 h 2179782"/>
              <a:gd name="connsiteX61" fmla="*/ 1721042 w 4467321"/>
              <a:gd name="connsiteY61" fmla="*/ 1724121 h 2179782"/>
              <a:gd name="connsiteX62" fmla="*/ 1721042 w 4467321"/>
              <a:gd name="connsiteY62" fmla="*/ 1813406 h 2179782"/>
              <a:gd name="connsiteX63" fmla="*/ 1742594 w 4467321"/>
              <a:gd name="connsiteY63" fmla="*/ 1813406 h 2179782"/>
              <a:gd name="connsiteX64" fmla="*/ 1742594 w 4467321"/>
              <a:gd name="connsiteY64" fmla="*/ 1813406 h 2179782"/>
              <a:gd name="connsiteX65" fmla="*/ 1742594 w 4467321"/>
              <a:gd name="connsiteY65" fmla="*/ 1834957 h 2179782"/>
              <a:gd name="connsiteX66" fmla="*/ 1742594 w 4467321"/>
              <a:gd name="connsiteY66" fmla="*/ 1834957 h 2179782"/>
              <a:gd name="connsiteX67" fmla="*/ 1757988 w 4467321"/>
              <a:gd name="connsiteY67" fmla="*/ 1850351 h 2179782"/>
              <a:gd name="connsiteX68" fmla="*/ 1810327 w 4467321"/>
              <a:gd name="connsiteY68" fmla="*/ 1850351 h 2179782"/>
              <a:gd name="connsiteX69" fmla="*/ 1810327 w 4467321"/>
              <a:gd name="connsiteY69" fmla="*/ 1884218 h 2179782"/>
              <a:gd name="connsiteX70" fmla="*/ 1942715 w 4467321"/>
              <a:gd name="connsiteY70" fmla="*/ 1884218 h 2179782"/>
              <a:gd name="connsiteX71" fmla="*/ 1942715 w 4467321"/>
              <a:gd name="connsiteY71" fmla="*/ 1915006 h 2179782"/>
              <a:gd name="connsiteX72" fmla="*/ 1976582 w 4467321"/>
              <a:gd name="connsiteY72" fmla="*/ 1915006 h 2179782"/>
              <a:gd name="connsiteX73" fmla="*/ 1976582 w 4467321"/>
              <a:gd name="connsiteY73" fmla="*/ 1948873 h 2179782"/>
              <a:gd name="connsiteX74" fmla="*/ 2105891 w 4467321"/>
              <a:gd name="connsiteY74" fmla="*/ 1948873 h 2179782"/>
              <a:gd name="connsiteX75" fmla="*/ 2105891 w 4467321"/>
              <a:gd name="connsiteY75" fmla="*/ 1961188 h 2179782"/>
              <a:gd name="connsiteX76" fmla="*/ 2235200 w 4467321"/>
              <a:gd name="connsiteY76" fmla="*/ 1961188 h 2179782"/>
              <a:gd name="connsiteX77" fmla="*/ 2235200 w 4467321"/>
              <a:gd name="connsiteY77" fmla="*/ 1995054 h 2179782"/>
              <a:gd name="connsiteX78" fmla="*/ 2293697 w 4467321"/>
              <a:gd name="connsiteY78" fmla="*/ 1995054 h 2179782"/>
              <a:gd name="connsiteX79" fmla="*/ 2293697 w 4467321"/>
              <a:gd name="connsiteY79" fmla="*/ 2013527 h 2179782"/>
              <a:gd name="connsiteX80" fmla="*/ 2472267 w 4467321"/>
              <a:gd name="connsiteY80" fmla="*/ 2013527 h 2179782"/>
              <a:gd name="connsiteX81" fmla="*/ 2472267 w 4467321"/>
              <a:gd name="connsiteY81" fmla="*/ 2028921 h 2179782"/>
              <a:gd name="connsiteX82" fmla="*/ 2684703 w 4467321"/>
              <a:gd name="connsiteY82" fmla="*/ 2028921 h 2179782"/>
              <a:gd name="connsiteX83" fmla="*/ 2684703 w 4467321"/>
              <a:gd name="connsiteY83" fmla="*/ 2041236 h 2179782"/>
              <a:gd name="connsiteX84" fmla="*/ 2743200 w 4467321"/>
              <a:gd name="connsiteY84" fmla="*/ 2041236 h 2179782"/>
              <a:gd name="connsiteX85" fmla="*/ 2743200 w 4467321"/>
              <a:gd name="connsiteY85" fmla="*/ 2062788 h 2179782"/>
              <a:gd name="connsiteX86" fmla="*/ 2974109 w 4467321"/>
              <a:gd name="connsiteY86" fmla="*/ 2062788 h 2179782"/>
              <a:gd name="connsiteX87" fmla="*/ 2974109 w 4467321"/>
              <a:gd name="connsiteY87" fmla="*/ 2090497 h 2179782"/>
              <a:gd name="connsiteX88" fmla="*/ 3091103 w 4467321"/>
              <a:gd name="connsiteY88" fmla="*/ 2090497 h 2179782"/>
              <a:gd name="connsiteX89" fmla="*/ 3091103 w 4467321"/>
              <a:gd name="connsiteY89" fmla="*/ 2121285 h 2179782"/>
              <a:gd name="connsiteX90" fmla="*/ 3248121 w 4467321"/>
              <a:gd name="connsiteY90" fmla="*/ 2121285 h 2179782"/>
              <a:gd name="connsiteX91" fmla="*/ 3248121 w 4467321"/>
              <a:gd name="connsiteY91" fmla="*/ 2133600 h 2179782"/>
              <a:gd name="connsiteX92" fmla="*/ 3654521 w 4467321"/>
              <a:gd name="connsiteY92" fmla="*/ 2133600 h 2179782"/>
              <a:gd name="connsiteX93" fmla="*/ 3654521 w 4467321"/>
              <a:gd name="connsiteY93" fmla="*/ 2158230 h 2179782"/>
              <a:gd name="connsiteX94" fmla="*/ 3722254 w 4467321"/>
              <a:gd name="connsiteY94" fmla="*/ 2158230 h 2179782"/>
              <a:gd name="connsiteX95" fmla="*/ 3722254 w 4467321"/>
              <a:gd name="connsiteY95" fmla="*/ 2179782 h 2179782"/>
              <a:gd name="connsiteX96" fmla="*/ 4467321 w 4467321"/>
              <a:gd name="connsiteY96" fmla="*/ 2179782 h 217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467321" h="2179782">
                <a:moveTo>
                  <a:pt x="0" y="0"/>
                </a:moveTo>
                <a:lnTo>
                  <a:pt x="86206" y="0"/>
                </a:lnTo>
                <a:lnTo>
                  <a:pt x="86206" y="30788"/>
                </a:lnTo>
                <a:lnTo>
                  <a:pt x="172412" y="30788"/>
                </a:lnTo>
                <a:lnTo>
                  <a:pt x="172412" y="64654"/>
                </a:lnTo>
                <a:lnTo>
                  <a:pt x="230909" y="64654"/>
                </a:lnTo>
                <a:lnTo>
                  <a:pt x="230909" y="98521"/>
                </a:lnTo>
                <a:lnTo>
                  <a:pt x="243224" y="98521"/>
                </a:lnTo>
                <a:lnTo>
                  <a:pt x="243224" y="203200"/>
                </a:lnTo>
                <a:lnTo>
                  <a:pt x="261697" y="203200"/>
                </a:lnTo>
                <a:lnTo>
                  <a:pt x="261697" y="323273"/>
                </a:lnTo>
                <a:lnTo>
                  <a:pt x="270933" y="323273"/>
                </a:lnTo>
                <a:lnTo>
                  <a:pt x="270933" y="415636"/>
                </a:lnTo>
                <a:lnTo>
                  <a:pt x="360218" y="415636"/>
                </a:lnTo>
                <a:lnTo>
                  <a:pt x="360218" y="434109"/>
                </a:lnTo>
                <a:lnTo>
                  <a:pt x="412557" y="434109"/>
                </a:lnTo>
                <a:lnTo>
                  <a:pt x="412557" y="464897"/>
                </a:lnTo>
                <a:lnTo>
                  <a:pt x="461818" y="464897"/>
                </a:lnTo>
                <a:lnTo>
                  <a:pt x="461818" y="511079"/>
                </a:lnTo>
                <a:lnTo>
                  <a:pt x="489527" y="511079"/>
                </a:lnTo>
                <a:lnTo>
                  <a:pt x="489527" y="609600"/>
                </a:lnTo>
                <a:lnTo>
                  <a:pt x="517236" y="609600"/>
                </a:lnTo>
                <a:lnTo>
                  <a:pt x="517236" y="763539"/>
                </a:lnTo>
                <a:lnTo>
                  <a:pt x="566497" y="763539"/>
                </a:lnTo>
                <a:lnTo>
                  <a:pt x="566497" y="806642"/>
                </a:lnTo>
                <a:lnTo>
                  <a:pt x="628073" y="806642"/>
                </a:lnTo>
                <a:lnTo>
                  <a:pt x="628073" y="834351"/>
                </a:lnTo>
                <a:lnTo>
                  <a:pt x="723515" y="834351"/>
                </a:lnTo>
                <a:lnTo>
                  <a:pt x="723515" y="883612"/>
                </a:lnTo>
                <a:lnTo>
                  <a:pt x="741988" y="883612"/>
                </a:lnTo>
                <a:lnTo>
                  <a:pt x="741988" y="1049866"/>
                </a:lnTo>
                <a:lnTo>
                  <a:pt x="775854" y="1049866"/>
                </a:lnTo>
                <a:lnTo>
                  <a:pt x="775854" y="1096048"/>
                </a:lnTo>
                <a:lnTo>
                  <a:pt x="843588" y="1096048"/>
                </a:lnTo>
                <a:lnTo>
                  <a:pt x="843588" y="1117600"/>
                </a:lnTo>
                <a:lnTo>
                  <a:pt x="911321" y="1117600"/>
                </a:lnTo>
                <a:lnTo>
                  <a:pt x="911321" y="1126836"/>
                </a:lnTo>
                <a:lnTo>
                  <a:pt x="979054" y="1126836"/>
                </a:lnTo>
                <a:lnTo>
                  <a:pt x="979054" y="1191491"/>
                </a:lnTo>
                <a:lnTo>
                  <a:pt x="991370" y="1191491"/>
                </a:lnTo>
                <a:lnTo>
                  <a:pt x="991370" y="1326957"/>
                </a:lnTo>
                <a:lnTo>
                  <a:pt x="1019079" y="1326957"/>
                </a:lnTo>
                <a:lnTo>
                  <a:pt x="1019079" y="1354666"/>
                </a:lnTo>
                <a:lnTo>
                  <a:pt x="1068339" y="1354666"/>
                </a:lnTo>
                <a:lnTo>
                  <a:pt x="1068339" y="1391612"/>
                </a:lnTo>
                <a:lnTo>
                  <a:pt x="1132994" y="1391612"/>
                </a:lnTo>
                <a:lnTo>
                  <a:pt x="1132994" y="1431636"/>
                </a:lnTo>
                <a:lnTo>
                  <a:pt x="1237673" y="1431636"/>
                </a:lnTo>
                <a:lnTo>
                  <a:pt x="1237673" y="1511685"/>
                </a:lnTo>
                <a:lnTo>
                  <a:pt x="1249988" y="1511685"/>
                </a:lnTo>
                <a:lnTo>
                  <a:pt x="1249988" y="1554788"/>
                </a:lnTo>
                <a:lnTo>
                  <a:pt x="1274618" y="1554788"/>
                </a:lnTo>
                <a:lnTo>
                  <a:pt x="1274618" y="1607127"/>
                </a:lnTo>
                <a:lnTo>
                  <a:pt x="1385454" y="1607127"/>
                </a:lnTo>
                <a:lnTo>
                  <a:pt x="1385454" y="1616363"/>
                </a:lnTo>
                <a:lnTo>
                  <a:pt x="1456267" y="1616363"/>
                </a:lnTo>
                <a:lnTo>
                  <a:pt x="1456267" y="1650230"/>
                </a:lnTo>
                <a:lnTo>
                  <a:pt x="1490133" y="1650230"/>
                </a:lnTo>
                <a:lnTo>
                  <a:pt x="1490133" y="1708727"/>
                </a:lnTo>
                <a:lnTo>
                  <a:pt x="1597891" y="1708727"/>
                </a:lnTo>
                <a:lnTo>
                  <a:pt x="1597891" y="1724121"/>
                </a:lnTo>
                <a:lnTo>
                  <a:pt x="1721042" y="1724121"/>
                </a:lnTo>
                <a:lnTo>
                  <a:pt x="1721042" y="1813406"/>
                </a:lnTo>
                <a:lnTo>
                  <a:pt x="1742594" y="1813406"/>
                </a:lnTo>
                <a:lnTo>
                  <a:pt x="1742594" y="1813406"/>
                </a:lnTo>
                <a:lnTo>
                  <a:pt x="1742594" y="1834957"/>
                </a:lnTo>
                <a:lnTo>
                  <a:pt x="1742594" y="1834957"/>
                </a:lnTo>
                <a:lnTo>
                  <a:pt x="1757988" y="1850351"/>
                </a:lnTo>
                <a:lnTo>
                  <a:pt x="1810327" y="1850351"/>
                </a:lnTo>
                <a:lnTo>
                  <a:pt x="1810327" y="1884218"/>
                </a:lnTo>
                <a:lnTo>
                  <a:pt x="1942715" y="1884218"/>
                </a:lnTo>
                <a:lnTo>
                  <a:pt x="1942715" y="1915006"/>
                </a:lnTo>
                <a:lnTo>
                  <a:pt x="1976582" y="1915006"/>
                </a:lnTo>
                <a:lnTo>
                  <a:pt x="1976582" y="1948873"/>
                </a:lnTo>
                <a:lnTo>
                  <a:pt x="2105891" y="1948873"/>
                </a:lnTo>
                <a:lnTo>
                  <a:pt x="2105891" y="1961188"/>
                </a:lnTo>
                <a:lnTo>
                  <a:pt x="2235200" y="1961188"/>
                </a:lnTo>
                <a:lnTo>
                  <a:pt x="2235200" y="1995054"/>
                </a:lnTo>
                <a:lnTo>
                  <a:pt x="2293697" y="1995054"/>
                </a:lnTo>
                <a:lnTo>
                  <a:pt x="2293697" y="2013527"/>
                </a:lnTo>
                <a:lnTo>
                  <a:pt x="2472267" y="2013527"/>
                </a:lnTo>
                <a:lnTo>
                  <a:pt x="2472267" y="2028921"/>
                </a:lnTo>
                <a:lnTo>
                  <a:pt x="2684703" y="2028921"/>
                </a:lnTo>
                <a:lnTo>
                  <a:pt x="2684703" y="2041236"/>
                </a:lnTo>
                <a:lnTo>
                  <a:pt x="2743200" y="2041236"/>
                </a:lnTo>
                <a:lnTo>
                  <a:pt x="2743200" y="2062788"/>
                </a:lnTo>
                <a:lnTo>
                  <a:pt x="2974109" y="2062788"/>
                </a:lnTo>
                <a:lnTo>
                  <a:pt x="2974109" y="2090497"/>
                </a:lnTo>
                <a:lnTo>
                  <a:pt x="3091103" y="2090497"/>
                </a:lnTo>
                <a:lnTo>
                  <a:pt x="3091103" y="2121285"/>
                </a:lnTo>
                <a:lnTo>
                  <a:pt x="3248121" y="2121285"/>
                </a:lnTo>
                <a:lnTo>
                  <a:pt x="3248121" y="2133600"/>
                </a:lnTo>
                <a:lnTo>
                  <a:pt x="3654521" y="2133600"/>
                </a:lnTo>
                <a:lnTo>
                  <a:pt x="3654521" y="2158230"/>
                </a:lnTo>
                <a:lnTo>
                  <a:pt x="3722254" y="2158230"/>
                </a:lnTo>
                <a:lnTo>
                  <a:pt x="3722254" y="2179782"/>
                </a:lnTo>
                <a:lnTo>
                  <a:pt x="4467321" y="2179782"/>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283285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990570" cy="1103313"/>
          </a:xfrm>
        </p:spPr>
        <p:txBody>
          <a:bodyPr/>
          <a:lstStyle/>
          <a:p>
            <a:r>
              <a:rPr lang="en-US" altLang="en-US" dirty="0"/>
              <a:t>LEAP-002: Response and DoR</a:t>
            </a:r>
          </a:p>
        </p:txBody>
      </p:sp>
      <p:sp>
        <p:nvSpPr>
          <p:cNvPr id="2" name="Text Box 15">
            <a:extLst>
              <a:ext uri="{FF2B5EF4-FFF2-40B4-BE49-F238E27FC236}">
                <a16:creationId xmlns:a16="http://schemas.microsoft.com/office/drawing/2014/main" id="{4130CA25-8B5B-37E9-1868-F202320430C8}"/>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98A965C0-1B89-D076-4F2A-241E59D077BF}"/>
              </a:ext>
            </a:extLst>
          </p:cNvPr>
          <p:cNvSpPr txBox="1"/>
          <p:nvPr/>
        </p:nvSpPr>
        <p:spPr bwMode="auto">
          <a:xfrm>
            <a:off x="1249058" y="5876794"/>
            <a:ext cx="76830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*CR was 1.5% in both arms; PD was 12.2% for len + </a:t>
            </a:r>
            <a:r>
              <a:rPr lang="en-US" sz="1200" b="0" dirty="0" err="1">
                <a:solidFill>
                  <a:schemeClr val="bg1"/>
                </a:solidFill>
                <a:latin typeface="Calibri" panose="020F0502020204030204" pitchFamily="34" charset="0"/>
              </a:rPr>
              <a:t>pembro</a:t>
            </a:r>
            <a:r>
              <a:rPr lang="en-US" sz="1200" b="0" dirty="0">
                <a:solidFill>
                  <a:schemeClr val="bg1"/>
                </a:solidFill>
                <a:latin typeface="Calibri" panose="020F0502020204030204" pitchFamily="34" charset="0"/>
              </a:rPr>
              <a:t> and 15.0% for len + placebo.</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†CR was 9.4% for len + </a:t>
            </a:r>
            <a:r>
              <a:rPr lang="en-US" sz="1200" b="0" dirty="0" err="1">
                <a:solidFill>
                  <a:schemeClr val="bg1"/>
                </a:solidFill>
                <a:latin typeface="Calibri" panose="020F0502020204030204" pitchFamily="34" charset="0"/>
              </a:rPr>
              <a:t>pembro</a:t>
            </a:r>
            <a:r>
              <a:rPr lang="en-US" sz="1200" b="0" dirty="0">
                <a:solidFill>
                  <a:schemeClr val="bg1"/>
                </a:solidFill>
                <a:latin typeface="Calibri" panose="020F0502020204030204" pitchFamily="34" charset="0"/>
              </a:rPr>
              <a:t> and 9.5% with len + placebo; PD was 9.4% for len + </a:t>
            </a:r>
            <a:r>
              <a:rPr lang="en-US" sz="1200" b="0" dirty="0" err="1">
                <a:solidFill>
                  <a:schemeClr val="bg1"/>
                </a:solidFill>
                <a:latin typeface="Calibri" panose="020F0502020204030204" pitchFamily="34" charset="0"/>
              </a:rPr>
              <a:t>pembro</a:t>
            </a:r>
            <a:r>
              <a:rPr lang="en-US" sz="1200" b="0" dirty="0">
                <a:solidFill>
                  <a:schemeClr val="bg1"/>
                </a:solidFill>
                <a:latin typeface="Calibri" panose="020F0502020204030204" pitchFamily="34" charset="0"/>
              </a:rPr>
              <a:t> and 10.3% for len + placebo.</a:t>
            </a:r>
          </a:p>
        </p:txBody>
      </p:sp>
      <p:sp>
        <p:nvSpPr>
          <p:cNvPr id="3" name="Freeform: Shape 2">
            <a:extLst>
              <a:ext uri="{FF2B5EF4-FFF2-40B4-BE49-F238E27FC236}">
                <a16:creationId xmlns:a16="http://schemas.microsoft.com/office/drawing/2014/main" id="{0D34811B-82E7-66F9-B4E2-0D87A346ECDF}"/>
              </a:ext>
            </a:extLst>
          </p:cNvPr>
          <p:cNvSpPr/>
          <p:nvPr/>
        </p:nvSpPr>
        <p:spPr bwMode="auto">
          <a:xfrm>
            <a:off x="2177143" y="1898340"/>
            <a:ext cx="2508068" cy="2830286"/>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13" name="Group 12">
            <a:extLst>
              <a:ext uri="{FF2B5EF4-FFF2-40B4-BE49-F238E27FC236}">
                <a16:creationId xmlns:a16="http://schemas.microsoft.com/office/drawing/2014/main" id="{F94B506E-38BB-BE3D-1713-7232E15749C7}"/>
              </a:ext>
            </a:extLst>
          </p:cNvPr>
          <p:cNvGrpSpPr/>
          <p:nvPr/>
        </p:nvGrpSpPr>
        <p:grpSpPr>
          <a:xfrm>
            <a:off x="2094016" y="1903882"/>
            <a:ext cx="83127" cy="2824744"/>
            <a:chOff x="2094016" y="2095599"/>
            <a:chExt cx="83127" cy="2824744"/>
          </a:xfrm>
        </p:grpSpPr>
        <p:cxnSp>
          <p:nvCxnSpPr>
            <p:cNvPr id="7" name="Straight Connector 6">
              <a:extLst>
                <a:ext uri="{FF2B5EF4-FFF2-40B4-BE49-F238E27FC236}">
                  <a16:creationId xmlns:a16="http://schemas.microsoft.com/office/drawing/2014/main" id="{385F2921-FE57-3016-1C22-8428967616D9}"/>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2925B1C9-92E4-53C3-77E7-5870CD98AE93}"/>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410E2F1-7F11-AD11-6E88-DD45990E9C04}"/>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BC3B38A-E0DF-84DB-C3F2-B22AEE222933}"/>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FED2289-C89F-3E3B-5C14-42E645C0DDBB}"/>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149119D-4101-AE6E-7D03-80660CB9A084}"/>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7CA57B66-F310-35A5-3062-0FB9707E5E69}"/>
              </a:ext>
            </a:extLst>
          </p:cNvPr>
          <p:cNvGrpSpPr/>
          <p:nvPr/>
        </p:nvGrpSpPr>
        <p:grpSpPr>
          <a:xfrm rot="5400000">
            <a:off x="3389218" y="3516553"/>
            <a:ext cx="83920" cy="2508069"/>
            <a:chOff x="2094016" y="3790446"/>
            <a:chExt cx="83127" cy="1129897"/>
          </a:xfrm>
        </p:grpSpPr>
        <p:cxnSp>
          <p:nvCxnSpPr>
            <p:cNvPr id="18" name="Straight Connector 17">
              <a:extLst>
                <a:ext uri="{FF2B5EF4-FFF2-40B4-BE49-F238E27FC236}">
                  <a16:creationId xmlns:a16="http://schemas.microsoft.com/office/drawing/2014/main" id="{C40EC4FB-408D-C7DB-EF4E-E73FE0C9D0B9}"/>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0715581-59BE-A5FE-798A-F53A570F3FF5}"/>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31027D5-FD2F-4A64-BB6E-8D4E3D0759C3}"/>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21" name="TextBox 20">
            <a:extLst>
              <a:ext uri="{FF2B5EF4-FFF2-40B4-BE49-F238E27FC236}">
                <a16:creationId xmlns:a16="http://schemas.microsoft.com/office/drawing/2014/main" id="{D1B6692E-11A5-7DD4-C0D1-8C270510E121}"/>
              </a:ext>
            </a:extLst>
          </p:cNvPr>
          <p:cNvSpPr txBox="1"/>
          <p:nvPr/>
        </p:nvSpPr>
        <p:spPr bwMode="auto">
          <a:xfrm>
            <a:off x="1620637" y="171546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CFCBED8D-DBFF-6C94-9BCE-7838175CA1C0}"/>
              </a:ext>
            </a:extLst>
          </p:cNvPr>
          <p:cNvSpPr txBox="1"/>
          <p:nvPr/>
        </p:nvSpPr>
        <p:spPr bwMode="auto">
          <a:xfrm>
            <a:off x="1737657" y="22908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EF7398A8-3C1B-E5A6-8772-F60900F2A282}"/>
              </a:ext>
            </a:extLst>
          </p:cNvPr>
          <p:cNvSpPr txBox="1"/>
          <p:nvPr/>
        </p:nvSpPr>
        <p:spPr bwMode="auto">
          <a:xfrm>
            <a:off x="1737657" y="28499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A2D494DA-1DE5-7D86-A01C-FAC700FEAC58}"/>
              </a:ext>
            </a:extLst>
          </p:cNvPr>
          <p:cNvSpPr txBox="1"/>
          <p:nvPr/>
        </p:nvSpPr>
        <p:spPr bwMode="auto">
          <a:xfrm>
            <a:off x="1737657" y="34252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9196C749-D68E-5F36-80B5-A6391FA1ADA9}"/>
              </a:ext>
            </a:extLst>
          </p:cNvPr>
          <p:cNvSpPr txBox="1"/>
          <p:nvPr/>
        </p:nvSpPr>
        <p:spPr bwMode="auto">
          <a:xfrm>
            <a:off x="1737657" y="39714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8B188524-AFE5-1817-D6CF-BA9D8DDBC589}"/>
              </a:ext>
            </a:extLst>
          </p:cNvPr>
          <p:cNvSpPr txBox="1"/>
          <p:nvPr/>
        </p:nvSpPr>
        <p:spPr bwMode="auto">
          <a:xfrm>
            <a:off x="1854676" y="454677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4485A9F6-8ABF-2182-18DC-E7067A69E348}"/>
              </a:ext>
            </a:extLst>
          </p:cNvPr>
          <p:cNvSpPr txBox="1"/>
          <p:nvPr/>
        </p:nvSpPr>
        <p:spPr bwMode="auto">
          <a:xfrm rot="16200000">
            <a:off x="812368" y="3065797"/>
            <a:ext cx="1460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Response (%)</a:t>
            </a:r>
          </a:p>
        </p:txBody>
      </p:sp>
      <p:sp>
        <p:nvSpPr>
          <p:cNvPr id="28" name="TextBox 27">
            <a:extLst>
              <a:ext uri="{FF2B5EF4-FFF2-40B4-BE49-F238E27FC236}">
                <a16:creationId xmlns:a16="http://schemas.microsoft.com/office/drawing/2014/main" id="{9A336C40-5AA2-E185-33AE-30E2268DD392}"/>
              </a:ext>
            </a:extLst>
          </p:cNvPr>
          <p:cNvSpPr txBox="1"/>
          <p:nvPr/>
        </p:nvSpPr>
        <p:spPr bwMode="auto">
          <a:xfrm>
            <a:off x="2126022" y="4752815"/>
            <a:ext cx="1335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Len + </a:t>
            </a:r>
            <a:r>
              <a:rPr lang="en-US" sz="1600" b="0" dirty="0" err="1">
                <a:solidFill>
                  <a:schemeClr val="bg1"/>
                </a:solidFill>
                <a:latin typeface="Calibri" panose="020F0502020204030204" pitchFamily="34" charset="0"/>
              </a:rPr>
              <a:t>pembro</a:t>
            </a:r>
            <a:endParaRPr lang="en-US" sz="1600" b="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B28A2CA1-D2DA-8B85-C351-F0E8D8B9F942}"/>
              </a:ext>
            </a:extLst>
          </p:cNvPr>
          <p:cNvSpPr txBox="1"/>
          <p:nvPr/>
        </p:nvSpPr>
        <p:spPr bwMode="auto">
          <a:xfrm>
            <a:off x="3386817" y="4752333"/>
            <a:ext cx="1334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Len + placebo</a:t>
            </a:r>
          </a:p>
        </p:txBody>
      </p:sp>
      <p:sp>
        <p:nvSpPr>
          <p:cNvPr id="30" name="TextBox 29">
            <a:extLst>
              <a:ext uri="{FF2B5EF4-FFF2-40B4-BE49-F238E27FC236}">
                <a16:creationId xmlns:a16="http://schemas.microsoft.com/office/drawing/2014/main" id="{C9574B7F-AC28-50AC-8179-3503007DC2FF}"/>
              </a:ext>
            </a:extLst>
          </p:cNvPr>
          <p:cNvSpPr txBox="1"/>
          <p:nvPr/>
        </p:nvSpPr>
        <p:spPr bwMode="auto">
          <a:xfrm>
            <a:off x="2396502" y="1479359"/>
            <a:ext cx="20693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RECIST 1.1 by BICR*</a:t>
            </a:r>
          </a:p>
        </p:txBody>
      </p:sp>
      <p:sp>
        <p:nvSpPr>
          <p:cNvPr id="31" name="TextBox 30">
            <a:extLst>
              <a:ext uri="{FF2B5EF4-FFF2-40B4-BE49-F238E27FC236}">
                <a16:creationId xmlns:a16="http://schemas.microsoft.com/office/drawing/2014/main" id="{E3F168EB-F0C5-5A73-22F9-2E4CF70E54B2}"/>
              </a:ext>
            </a:extLst>
          </p:cNvPr>
          <p:cNvSpPr txBox="1"/>
          <p:nvPr/>
        </p:nvSpPr>
        <p:spPr bwMode="auto">
          <a:xfrm>
            <a:off x="3138417" y="1824569"/>
            <a:ext cx="582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DCR</a:t>
            </a:r>
          </a:p>
        </p:txBody>
      </p:sp>
      <p:sp>
        <p:nvSpPr>
          <p:cNvPr id="32" name="Rectangle 31">
            <a:extLst>
              <a:ext uri="{FF2B5EF4-FFF2-40B4-BE49-F238E27FC236}">
                <a16:creationId xmlns:a16="http://schemas.microsoft.com/office/drawing/2014/main" id="{B77D9699-54FF-F59F-097E-7E805FB35374}"/>
              </a:ext>
            </a:extLst>
          </p:cNvPr>
          <p:cNvSpPr/>
          <p:nvPr/>
        </p:nvSpPr>
        <p:spPr bwMode="auto">
          <a:xfrm>
            <a:off x="2377441" y="3999031"/>
            <a:ext cx="864522" cy="7295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7C064E88-7D16-A98F-D3DC-100593F5E41E}"/>
              </a:ext>
            </a:extLst>
          </p:cNvPr>
          <p:cNvSpPr/>
          <p:nvPr/>
        </p:nvSpPr>
        <p:spPr bwMode="auto">
          <a:xfrm>
            <a:off x="2378134" y="2442400"/>
            <a:ext cx="864522" cy="155663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C1AAC969-D257-1E19-0D91-C55882A3CA08}"/>
              </a:ext>
            </a:extLst>
          </p:cNvPr>
          <p:cNvSpPr/>
          <p:nvPr/>
        </p:nvSpPr>
        <p:spPr bwMode="auto">
          <a:xfrm>
            <a:off x="3629673" y="4241137"/>
            <a:ext cx="864522" cy="4787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4C2EBE6E-50E3-EEBD-FAF6-7E3E3251E059}"/>
              </a:ext>
            </a:extLst>
          </p:cNvPr>
          <p:cNvSpPr/>
          <p:nvPr/>
        </p:nvSpPr>
        <p:spPr bwMode="auto">
          <a:xfrm>
            <a:off x="3630366" y="2528673"/>
            <a:ext cx="864522" cy="171198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1845397F-2F6E-FFFC-F7E6-20FAED304100}"/>
              </a:ext>
            </a:extLst>
          </p:cNvPr>
          <p:cNvSpPr txBox="1"/>
          <p:nvPr/>
        </p:nvSpPr>
        <p:spPr bwMode="auto">
          <a:xfrm>
            <a:off x="2433812" y="2099499"/>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81.3%</a:t>
            </a:r>
          </a:p>
        </p:txBody>
      </p:sp>
      <p:sp>
        <p:nvSpPr>
          <p:cNvPr id="37" name="TextBox 36">
            <a:extLst>
              <a:ext uri="{FF2B5EF4-FFF2-40B4-BE49-F238E27FC236}">
                <a16:creationId xmlns:a16="http://schemas.microsoft.com/office/drawing/2014/main" id="{8B311AD8-01C3-A6F8-A61E-89EEED9338CB}"/>
              </a:ext>
            </a:extLst>
          </p:cNvPr>
          <p:cNvSpPr txBox="1"/>
          <p:nvPr/>
        </p:nvSpPr>
        <p:spPr bwMode="auto">
          <a:xfrm>
            <a:off x="3677776" y="2191716"/>
            <a:ext cx="7585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78.4%</a:t>
            </a:r>
          </a:p>
        </p:txBody>
      </p:sp>
      <p:sp>
        <p:nvSpPr>
          <p:cNvPr id="38" name="TextBox 37">
            <a:extLst>
              <a:ext uri="{FF2B5EF4-FFF2-40B4-BE49-F238E27FC236}">
                <a16:creationId xmlns:a16="http://schemas.microsoft.com/office/drawing/2014/main" id="{227E271D-B36C-6F08-D2B7-00DC98D16083}"/>
              </a:ext>
            </a:extLst>
          </p:cNvPr>
          <p:cNvSpPr txBox="1"/>
          <p:nvPr/>
        </p:nvSpPr>
        <p:spPr bwMode="auto">
          <a:xfrm>
            <a:off x="2265870" y="4978465"/>
            <a:ext cx="2305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DOR, </a:t>
            </a:r>
            <a:r>
              <a:rPr lang="en-US" sz="1600" b="0" dirty="0">
                <a:solidFill>
                  <a:schemeClr val="bg1"/>
                </a:solidFill>
                <a:latin typeface="Calibri" panose="020F0502020204030204" pitchFamily="34" charset="0"/>
              </a:rPr>
              <a:t>median (range), </a:t>
            </a:r>
            <a:r>
              <a:rPr lang="en-US" sz="1600" b="0" dirty="0" err="1">
                <a:solidFill>
                  <a:schemeClr val="bg1"/>
                </a:solidFill>
                <a:latin typeface="Calibri" panose="020F0502020204030204" pitchFamily="34" charset="0"/>
              </a:rPr>
              <a:t>mo</a:t>
            </a:r>
            <a:endParaRPr lang="en-US" sz="1600" b="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BE27B2DB-7BB4-356A-2E67-DE307349F2F8}"/>
              </a:ext>
            </a:extLst>
          </p:cNvPr>
          <p:cNvSpPr txBox="1"/>
          <p:nvPr/>
        </p:nvSpPr>
        <p:spPr bwMode="auto">
          <a:xfrm>
            <a:off x="2148293" y="5209983"/>
            <a:ext cx="129394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16.6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(2.0+ - 33.6+)</a:t>
            </a:r>
          </a:p>
        </p:txBody>
      </p:sp>
      <p:sp>
        <p:nvSpPr>
          <p:cNvPr id="40" name="TextBox 39">
            <a:extLst>
              <a:ext uri="{FF2B5EF4-FFF2-40B4-BE49-F238E27FC236}">
                <a16:creationId xmlns:a16="http://schemas.microsoft.com/office/drawing/2014/main" id="{9B1CB7F5-3D19-441D-362B-AAF443DD6716}"/>
              </a:ext>
            </a:extLst>
          </p:cNvPr>
          <p:cNvSpPr txBox="1"/>
          <p:nvPr/>
        </p:nvSpPr>
        <p:spPr bwMode="auto">
          <a:xfrm>
            <a:off x="3461516" y="5219270"/>
            <a:ext cx="129394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10.4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 - 35.1+)</a:t>
            </a:r>
          </a:p>
        </p:txBody>
      </p:sp>
      <p:sp>
        <p:nvSpPr>
          <p:cNvPr id="41" name="TextBox 40">
            <a:extLst>
              <a:ext uri="{FF2B5EF4-FFF2-40B4-BE49-F238E27FC236}">
                <a16:creationId xmlns:a16="http://schemas.microsoft.com/office/drawing/2014/main" id="{96747181-8E44-B9DF-1EC1-A0151B04F628}"/>
              </a:ext>
            </a:extLst>
          </p:cNvPr>
          <p:cNvSpPr txBox="1"/>
          <p:nvPr/>
        </p:nvSpPr>
        <p:spPr bwMode="auto">
          <a:xfrm>
            <a:off x="2452846" y="2882439"/>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SD</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55.2%</a:t>
            </a:r>
          </a:p>
        </p:txBody>
      </p:sp>
      <p:sp>
        <p:nvSpPr>
          <p:cNvPr id="42" name="TextBox 41">
            <a:extLst>
              <a:ext uri="{FF2B5EF4-FFF2-40B4-BE49-F238E27FC236}">
                <a16:creationId xmlns:a16="http://schemas.microsoft.com/office/drawing/2014/main" id="{98BA4920-6F6D-7C04-78EA-5209C109DECE}"/>
              </a:ext>
            </a:extLst>
          </p:cNvPr>
          <p:cNvSpPr txBox="1"/>
          <p:nvPr/>
        </p:nvSpPr>
        <p:spPr bwMode="auto">
          <a:xfrm>
            <a:off x="2463930" y="4078083"/>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ORR</a:t>
            </a:r>
            <a:br>
              <a:rPr lang="en-US" sz="1600" dirty="0">
                <a:latin typeface="Calibri" panose="020F0502020204030204" pitchFamily="34" charset="0"/>
              </a:rPr>
            </a:br>
            <a:r>
              <a:rPr lang="en-US" sz="1600" dirty="0">
                <a:latin typeface="Calibri" panose="020F0502020204030204" pitchFamily="34" charset="0"/>
              </a:rPr>
              <a:t>26.1%</a:t>
            </a:r>
          </a:p>
        </p:txBody>
      </p:sp>
      <p:sp>
        <p:nvSpPr>
          <p:cNvPr id="43" name="TextBox 42">
            <a:extLst>
              <a:ext uri="{FF2B5EF4-FFF2-40B4-BE49-F238E27FC236}">
                <a16:creationId xmlns:a16="http://schemas.microsoft.com/office/drawing/2014/main" id="{0B78A704-39DD-C2DC-EEF0-226FF32C2E7D}"/>
              </a:ext>
            </a:extLst>
          </p:cNvPr>
          <p:cNvSpPr txBox="1"/>
          <p:nvPr/>
        </p:nvSpPr>
        <p:spPr bwMode="auto">
          <a:xfrm>
            <a:off x="3717405" y="3103632"/>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SD</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60.9%</a:t>
            </a:r>
          </a:p>
        </p:txBody>
      </p:sp>
      <p:sp>
        <p:nvSpPr>
          <p:cNvPr id="44" name="TextBox 43">
            <a:extLst>
              <a:ext uri="{FF2B5EF4-FFF2-40B4-BE49-F238E27FC236}">
                <a16:creationId xmlns:a16="http://schemas.microsoft.com/office/drawing/2014/main" id="{F89CAFAB-AB69-6EF6-146B-0A00A20B08EF}"/>
              </a:ext>
            </a:extLst>
          </p:cNvPr>
          <p:cNvSpPr txBox="1"/>
          <p:nvPr/>
        </p:nvSpPr>
        <p:spPr bwMode="auto">
          <a:xfrm>
            <a:off x="3728489" y="4196120"/>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ORR</a:t>
            </a:r>
            <a:br>
              <a:rPr lang="en-US" sz="1600" dirty="0">
                <a:latin typeface="Calibri" panose="020F0502020204030204" pitchFamily="34" charset="0"/>
              </a:rPr>
            </a:br>
            <a:r>
              <a:rPr lang="en-US" sz="1600" dirty="0">
                <a:latin typeface="Calibri" panose="020F0502020204030204" pitchFamily="34" charset="0"/>
              </a:rPr>
              <a:t>17.5%</a:t>
            </a:r>
          </a:p>
        </p:txBody>
      </p:sp>
      <p:sp>
        <p:nvSpPr>
          <p:cNvPr id="45" name="Freeform: Shape 44">
            <a:extLst>
              <a:ext uri="{FF2B5EF4-FFF2-40B4-BE49-F238E27FC236}">
                <a16:creationId xmlns:a16="http://schemas.microsoft.com/office/drawing/2014/main" id="{BA82EDA3-2C0C-BA66-F665-CC62D4A67DD5}"/>
              </a:ext>
            </a:extLst>
          </p:cNvPr>
          <p:cNvSpPr/>
          <p:nvPr/>
        </p:nvSpPr>
        <p:spPr bwMode="auto">
          <a:xfrm>
            <a:off x="7320883" y="1909355"/>
            <a:ext cx="2508068" cy="2830286"/>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46" name="Group 45">
            <a:extLst>
              <a:ext uri="{FF2B5EF4-FFF2-40B4-BE49-F238E27FC236}">
                <a16:creationId xmlns:a16="http://schemas.microsoft.com/office/drawing/2014/main" id="{65B8803B-1AAC-63F3-9B18-99096B0D2D0A}"/>
              </a:ext>
            </a:extLst>
          </p:cNvPr>
          <p:cNvGrpSpPr/>
          <p:nvPr/>
        </p:nvGrpSpPr>
        <p:grpSpPr>
          <a:xfrm>
            <a:off x="7237756" y="1914897"/>
            <a:ext cx="83127" cy="2824744"/>
            <a:chOff x="2094016" y="2095599"/>
            <a:chExt cx="83127" cy="2824744"/>
          </a:xfrm>
        </p:grpSpPr>
        <p:cxnSp>
          <p:nvCxnSpPr>
            <p:cNvPr id="47" name="Straight Connector 46">
              <a:extLst>
                <a:ext uri="{FF2B5EF4-FFF2-40B4-BE49-F238E27FC236}">
                  <a16:creationId xmlns:a16="http://schemas.microsoft.com/office/drawing/2014/main" id="{7F70EA7F-DFF8-9E6F-8826-4054B2A281A0}"/>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ED1228B-782B-6BB0-4154-1A2E63B10281}"/>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D6E3ADF-22B1-DAC6-F4BF-C2FA41E4D879}"/>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BF6890F-EE45-A9AE-F337-65D51ACB568E}"/>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2DDF864-E198-5DFB-067C-EF4B96CE1CFE}"/>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D8D9D1D-B2C8-8396-F47F-B56A8546D927}"/>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E157DA0A-0FC7-F189-7357-DB42A68B023D}"/>
              </a:ext>
            </a:extLst>
          </p:cNvPr>
          <p:cNvGrpSpPr/>
          <p:nvPr/>
        </p:nvGrpSpPr>
        <p:grpSpPr>
          <a:xfrm rot="5400000">
            <a:off x="8532958" y="3527568"/>
            <a:ext cx="83920" cy="2508069"/>
            <a:chOff x="2094016" y="3790446"/>
            <a:chExt cx="83127" cy="1129897"/>
          </a:xfrm>
        </p:grpSpPr>
        <p:cxnSp>
          <p:nvCxnSpPr>
            <p:cNvPr id="54" name="Straight Connector 53">
              <a:extLst>
                <a:ext uri="{FF2B5EF4-FFF2-40B4-BE49-F238E27FC236}">
                  <a16:creationId xmlns:a16="http://schemas.microsoft.com/office/drawing/2014/main" id="{66D77818-50A7-AD3D-1A0D-B6C1E364682E}"/>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54E79C7-C686-E6AD-BD47-C2B024B765BE}"/>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CAB0EF8-67E6-4AFA-A48B-74AE3EDAFFAD}"/>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1821D4CB-C531-E3D1-33FE-7D713D7A9094}"/>
              </a:ext>
            </a:extLst>
          </p:cNvPr>
          <p:cNvSpPr txBox="1"/>
          <p:nvPr/>
        </p:nvSpPr>
        <p:spPr bwMode="auto">
          <a:xfrm>
            <a:off x="6764377" y="172647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794FE8C4-8FD3-45D3-A770-787A9DB79013}"/>
              </a:ext>
            </a:extLst>
          </p:cNvPr>
          <p:cNvSpPr txBox="1"/>
          <p:nvPr/>
        </p:nvSpPr>
        <p:spPr bwMode="auto">
          <a:xfrm>
            <a:off x="6881397" y="23018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C329AE53-8BFB-B172-E632-93AC6AE8917E}"/>
              </a:ext>
            </a:extLst>
          </p:cNvPr>
          <p:cNvSpPr txBox="1"/>
          <p:nvPr/>
        </p:nvSpPr>
        <p:spPr bwMode="auto">
          <a:xfrm>
            <a:off x="6881397" y="28609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9192AF1C-E2DF-58A6-AB12-DB48BE0F9E38}"/>
              </a:ext>
            </a:extLst>
          </p:cNvPr>
          <p:cNvSpPr txBox="1"/>
          <p:nvPr/>
        </p:nvSpPr>
        <p:spPr bwMode="auto">
          <a:xfrm>
            <a:off x="6881397" y="34362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8D4CA8E0-0921-BB53-C387-09A619DA244A}"/>
              </a:ext>
            </a:extLst>
          </p:cNvPr>
          <p:cNvSpPr txBox="1"/>
          <p:nvPr/>
        </p:nvSpPr>
        <p:spPr bwMode="auto">
          <a:xfrm>
            <a:off x="6881397" y="39824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F16758FE-ECD6-696C-C658-1C32A395C30D}"/>
              </a:ext>
            </a:extLst>
          </p:cNvPr>
          <p:cNvSpPr txBox="1"/>
          <p:nvPr/>
        </p:nvSpPr>
        <p:spPr bwMode="auto">
          <a:xfrm>
            <a:off x="6998416" y="45577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1BE83FFF-842B-4F9D-0AC4-F031655E3A95}"/>
              </a:ext>
            </a:extLst>
          </p:cNvPr>
          <p:cNvSpPr txBox="1"/>
          <p:nvPr/>
        </p:nvSpPr>
        <p:spPr bwMode="auto">
          <a:xfrm rot="16200000">
            <a:off x="5956108" y="3076812"/>
            <a:ext cx="1460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Response (%)</a:t>
            </a:r>
          </a:p>
        </p:txBody>
      </p:sp>
      <p:sp>
        <p:nvSpPr>
          <p:cNvPr id="31744" name="TextBox 31743">
            <a:extLst>
              <a:ext uri="{FF2B5EF4-FFF2-40B4-BE49-F238E27FC236}">
                <a16:creationId xmlns:a16="http://schemas.microsoft.com/office/drawing/2014/main" id="{CE761AEE-8E10-A061-4B18-75A0FC401B6A}"/>
              </a:ext>
            </a:extLst>
          </p:cNvPr>
          <p:cNvSpPr txBox="1"/>
          <p:nvPr/>
        </p:nvSpPr>
        <p:spPr bwMode="auto">
          <a:xfrm>
            <a:off x="7269762" y="4763830"/>
            <a:ext cx="1335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Len + </a:t>
            </a:r>
            <a:r>
              <a:rPr lang="en-US" sz="1600" b="0" dirty="0" err="1">
                <a:solidFill>
                  <a:schemeClr val="bg1"/>
                </a:solidFill>
                <a:latin typeface="Calibri" panose="020F0502020204030204" pitchFamily="34" charset="0"/>
              </a:rPr>
              <a:t>pembro</a:t>
            </a:r>
            <a:endParaRPr lang="en-US" sz="1600" b="0" dirty="0">
              <a:solidFill>
                <a:schemeClr val="bg1"/>
              </a:solidFill>
              <a:latin typeface="Calibri" panose="020F0502020204030204" pitchFamily="34" charset="0"/>
            </a:endParaRPr>
          </a:p>
        </p:txBody>
      </p:sp>
      <p:sp>
        <p:nvSpPr>
          <p:cNvPr id="31745" name="TextBox 31744">
            <a:extLst>
              <a:ext uri="{FF2B5EF4-FFF2-40B4-BE49-F238E27FC236}">
                <a16:creationId xmlns:a16="http://schemas.microsoft.com/office/drawing/2014/main" id="{6F382CD1-3627-AF20-C012-2E9AFBFB036B}"/>
              </a:ext>
            </a:extLst>
          </p:cNvPr>
          <p:cNvSpPr txBox="1"/>
          <p:nvPr/>
        </p:nvSpPr>
        <p:spPr bwMode="auto">
          <a:xfrm>
            <a:off x="8530557" y="4763348"/>
            <a:ext cx="1334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Len + placebo</a:t>
            </a:r>
          </a:p>
        </p:txBody>
      </p:sp>
      <p:sp>
        <p:nvSpPr>
          <p:cNvPr id="31747" name="TextBox 31746">
            <a:extLst>
              <a:ext uri="{FF2B5EF4-FFF2-40B4-BE49-F238E27FC236}">
                <a16:creationId xmlns:a16="http://schemas.microsoft.com/office/drawing/2014/main" id="{AB999584-D9DB-26B5-BE2D-0C1C811C0879}"/>
              </a:ext>
            </a:extLst>
          </p:cNvPr>
          <p:cNvSpPr txBox="1"/>
          <p:nvPr/>
        </p:nvSpPr>
        <p:spPr bwMode="auto">
          <a:xfrm>
            <a:off x="7540242" y="1490374"/>
            <a:ext cx="20693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RECIST 1.1 by BICR</a:t>
            </a:r>
            <a:r>
              <a:rPr lang="en-US" baseline="30000" dirty="0">
                <a:solidFill>
                  <a:schemeClr val="bg1"/>
                </a:solidFill>
                <a:latin typeface="Calibri" panose="020F0502020204030204" pitchFamily="34" charset="0"/>
              </a:rPr>
              <a:t>†</a:t>
            </a:r>
          </a:p>
        </p:txBody>
      </p:sp>
      <p:sp>
        <p:nvSpPr>
          <p:cNvPr id="31748" name="TextBox 31747">
            <a:extLst>
              <a:ext uri="{FF2B5EF4-FFF2-40B4-BE49-F238E27FC236}">
                <a16:creationId xmlns:a16="http://schemas.microsoft.com/office/drawing/2014/main" id="{5CB02C80-83DE-093E-9787-5E1AA548C113}"/>
              </a:ext>
            </a:extLst>
          </p:cNvPr>
          <p:cNvSpPr txBox="1"/>
          <p:nvPr/>
        </p:nvSpPr>
        <p:spPr bwMode="auto">
          <a:xfrm>
            <a:off x="8282157" y="1835584"/>
            <a:ext cx="582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DCR</a:t>
            </a:r>
          </a:p>
        </p:txBody>
      </p:sp>
      <p:sp>
        <p:nvSpPr>
          <p:cNvPr id="31749" name="Rectangle 31748">
            <a:extLst>
              <a:ext uri="{FF2B5EF4-FFF2-40B4-BE49-F238E27FC236}">
                <a16:creationId xmlns:a16="http://schemas.microsoft.com/office/drawing/2014/main" id="{31770CF9-67A7-7E62-0F7B-37A4FBA0503D}"/>
              </a:ext>
            </a:extLst>
          </p:cNvPr>
          <p:cNvSpPr/>
          <p:nvPr/>
        </p:nvSpPr>
        <p:spPr bwMode="auto">
          <a:xfrm>
            <a:off x="7521181" y="3596844"/>
            <a:ext cx="864522" cy="11427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2448A41E-4890-E951-D91B-39F524F38755}"/>
              </a:ext>
            </a:extLst>
          </p:cNvPr>
          <p:cNvSpPr/>
          <p:nvPr/>
        </p:nvSpPr>
        <p:spPr bwMode="auto">
          <a:xfrm>
            <a:off x="7521874" y="2370833"/>
            <a:ext cx="864522" cy="1227896"/>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Rectangle 31750">
            <a:extLst>
              <a:ext uri="{FF2B5EF4-FFF2-40B4-BE49-F238E27FC236}">
                <a16:creationId xmlns:a16="http://schemas.microsoft.com/office/drawing/2014/main" id="{D5DFE075-5322-103A-E41C-6190193ABC51}"/>
              </a:ext>
            </a:extLst>
          </p:cNvPr>
          <p:cNvSpPr/>
          <p:nvPr/>
        </p:nvSpPr>
        <p:spPr bwMode="auto">
          <a:xfrm>
            <a:off x="8773413" y="3794613"/>
            <a:ext cx="864522" cy="9362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Rectangle 31751">
            <a:extLst>
              <a:ext uri="{FF2B5EF4-FFF2-40B4-BE49-F238E27FC236}">
                <a16:creationId xmlns:a16="http://schemas.microsoft.com/office/drawing/2014/main" id="{A1689BA7-3D1D-1D2E-00CD-C6CCA6BD5510}"/>
              </a:ext>
            </a:extLst>
          </p:cNvPr>
          <p:cNvSpPr/>
          <p:nvPr/>
        </p:nvSpPr>
        <p:spPr bwMode="auto">
          <a:xfrm>
            <a:off x="8774106" y="2403542"/>
            <a:ext cx="864522" cy="1391071"/>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TextBox 31752">
            <a:extLst>
              <a:ext uri="{FF2B5EF4-FFF2-40B4-BE49-F238E27FC236}">
                <a16:creationId xmlns:a16="http://schemas.microsoft.com/office/drawing/2014/main" id="{6DF8D038-096D-5829-8B5A-FA63A975D366}"/>
              </a:ext>
            </a:extLst>
          </p:cNvPr>
          <p:cNvSpPr txBox="1"/>
          <p:nvPr/>
        </p:nvSpPr>
        <p:spPr bwMode="auto">
          <a:xfrm>
            <a:off x="7577552" y="200864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84.3%</a:t>
            </a:r>
          </a:p>
        </p:txBody>
      </p:sp>
      <p:sp>
        <p:nvSpPr>
          <p:cNvPr id="31754" name="TextBox 31753">
            <a:extLst>
              <a:ext uri="{FF2B5EF4-FFF2-40B4-BE49-F238E27FC236}">
                <a16:creationId xmlns:a16="http://schemas.microsoft.com/office/drawing/2014/main" id="{DD9A9DDE-FAA8-1165-B80D-9202CF4BF98E}"/>
              </a:ext>
            </a:extLst>
          </p:cNvPr>
          <p:cNvSpPr txBox="1"/>
          <p:nvPr/>
        </p:nvSpPr>
        <p:spPr bwMode="auto">
          <a:xfrm>
            <a:off x="8821516" y="2041973"/>
            <a:ext cx="7585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83.2%</a:t>
            </a:r>
          </a:p>
        </p:txBody>
      </p:sp>
      <p:sp>
        <p:nvSpPr>
          <p:cNvPr id="31755" name="TextBox 31754">
            <a:extLst>
              <a:ext uri="{FF2B5EF4-FFF2-40B4-BE49-F238E27FC236}">
                <a16:creationId xmlns:a16="http://schemas.microsoft.com/office/drawing/2014/main" id="{C7629771-C742-7AD2-EE0F-C4277D1DC467}"/>
              </a:ext>
            </a:extLst>
          </p:cNvPr>
          <p:cNvSpPr txBox="1"/>
          <p:nvPr/>
        </p:nvSpPr>
        <p:spPr bwMode="auto">
          <a:xfrm>
            <a:off x="7409610" y="4989480"/>
            <a:ext cx="2305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DOR, </a:t>
            </a:r>
            <a:r>
              <a:rPr lang="en-US" sz="1600" b="0" dirty="0">
                <a:solidFill>
                  <a:schemeClr val="bg1"/>
                </a:solidFill>
                <a:latin typeface="Calibri" panose="020F0502020204030204" pitchFamily="34" charset="0"/>
              </a:rPr>
              <a:t>median (range), </a:t>
            </a:r>
            <a:r>
              <a:rPr lang="en-US" sz="1600" b="0" dirty="0" err="1">
                <a:solidFill>
                  <a:schemeClr val="bg1"/>
                </a:solidFill>
                <a:latin typeface="Calibri" panose="020F0502020204030204" pitchFamily="34" charset="0"/>
              </a:rPr>
              <a:t>mo</a:t>
            </a:r>
            <a:endParaRPr lang="en-US" sz="1600" b="0" dirty="0">
              <a:solidFill>
                <a:schemeClr val="bg1"/>
              </a:solidFill>
              <a:latin typeface="Calibri" panose="020F0502020204030204" pitchFamily="34" charset="0"/>
            </a:endParaRPr>
          </a:p>
        </p:txBody>
      </p:sp>
      <p:sp>
        <p:nvSpPr>
          <p:cNvPr id="31756" name="TextBox 31755">
            <a:extLst>
              <a:ext uri="{FF2B5EF4-FFF2-40B4-BE49-F238E27FC236}">
                <a16:creationId xmlns:a16="http://schemas.microsoft.com/office/drawing/2014/main" id="{CEA31C4F-0ABA-56ED-7DF9-A31AF62BCB53}"/>
              </a:ext>
            </a:extLst>
          </p:cNvPr>
          <p:cNvSpPr txBox="1"/>
          <p:nvPr/>
        </p:nvSpPr>
        <p:spPr bwMode="auto">
          <a:xfrm>
            <a:off x="7292032" y="5220998"/>
            <a:ext cx="129394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11.2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 - 35.3+)</a:t>
            </a:r>
          </a:p>
        </p:txBody>
      </p:sp>
      <p:sp>
        <p:nvSpPr>
          <p:cNvPr id="31757" name="TextBox 31756">
            <a:extLst>
              <a:ext uri="{FF2B5EF4-FFF2-40B4-BE49-F238E27FC236}">
                <a16:creationId xmlns:a16="http://schemas.microsoft.com/office/drawing/2014/main" id="{B4F0AA4F-DC7D-25BC-0F4F-A446BC8C431E}"/>
              </a:ext>
            </a:extLst>
          </p:cNvPr>
          <p:cNvSpPr txBox="1"/>
          <p:nvPr/>
        </p:nvSpPr>
        <p:spPr bwMode="auto">
          <a:xfrm>
            <a:off x="8605256" y="5230285"/>
            <a:ext cx="129394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8.5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 - 35.3+)</a:t>
            </a:r>
          </a:p>
        </p:txBody>
      </p:sp>
      <p:sp>
        <p:nvSpPr>
          <p:cNvPr id="31758" name="TextBox 31757">
            <a:extLst>
              <a:ext uri="{FF2B5EF4-FFF2-40B4-BE49-F238E27FC236}">
                <a16:creationId xmlns:a16="http://schemas.microsoft.com/office/drawing/2014/main" id="{CD654AC6-F0BA-872D-46AC-52A941C27311}"/>
              </a:ext>
            </a:extLst>
          </p:cNvPr>
          <p:cNvSpPr txBox="1"/>
          <p:nvPr/>
        </p:nvSpPr>
        <p:spPr bwMode="auto">
          <a:xfrm>
            <a:off x="7596586" y="2707377"/>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SD</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43.5%</a:t>
            </a:r>
          </a:p>
        </p:txBody>
      </p:sp>
      <p:sp>
        <p:nvSpPr>
          <p:cNvPr id="31759" name="TextBox 31758">
            <a:extLst>
              <a:ext uri="{FF2B5EF4-FFF2-40B4-BE49-F238E27FC236}">
                <a16:creationId xmlns:a16="http://schemas.microsoft.com/office/drawing/2014/main" id="{F431A24D-C4FE-A25E-59EF-049A63F00FCC}"/>
              </a:ext>
            </a:extLst>
          </p:cNvPr>
          <p:cNvSpPr txBox="1"/>
          <p:nvPr/>
        </p:nvSpPr>
        <p:spPr bwMode="auto">
          <a:xfrm>
            <a:off x="7603210" y="3890887"/>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ORR</a:t>
            </a:r>
            <a:br>
              <a:rPr lang="en-US" sz="1600" dirty="0">
                <a:latin typeface="Calibri" panose="020F0502020204030204" pitchFamily="34" charset="0"/>
              </a:rPr>
            </a:br>
            <a:r>
              <a:rPr lang="en-US" sz="1600" dirty="0">
                <a:latin typeface="Calibri" panose="020F0502020204030204" pitchFamily="34" charset="0"/>
              </a:rPr>
              <a:t>40.8%</a:t>
            </a:r>
          </a:p>
        </p:txBody>
      </p:sp>
      <p:sp>
        <p:nvSpPr>
          <p:cNvPr id="31760" name="TextBox 31759">
            <a:extLst>
              <a:ext uri="{FF2B5EF4-FFF2-40B4-BE49-F238E27FC236}">
                <a16:creationId xmlns:a16="http://schemas.microsoft.com/office/drawing/2014/main" id="{8F6CD541-9E22-B26F-0A37-3F746936EB5C}"/>
              </a:ext>
            </a:extLst>
          </p:cNvPr>
          <p:cNvSpPr txBox="1"/>
          <p:nvPr/>
        </p:nvSpPr>
        <p:spPr bwMode="auto">
          <a:xfrm>
            <a:off x="8861145" y="2829391"/>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SD</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49.1%</a:t>
            </a:r>
          </a:p>
        </p:txBody>
      </p:sp>
      <p:sp>
        <p:nvSpPr>
          <p:cNvPr id="31761" name="TextBox 31760">
            <a:extLst>
              <a:ext uri="{FF2B5EF4-FFF2-40B4-BE49-F238E27FC236}">
                <a16:creationId xmlns:a16="http://schemas.microsoft.com/office/drawing/2014/main" id="{5751DE51-AD1B-C281-C252-F04FF1CC2580}"/>
              </a:ext>
            </a:extLst>
          </p:cNvPr>
          <p:cNvSpPr txBox="1"/>
          <p:nvPr/>
        </p:nvSpPr>
        <p:spPr bwMode="auto">
          <a:xfrm>
            <a:off x="8850797" y="3990511"/>
            <a:ext cx="70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ORR</a:t>
            </a:r>
            <a:br>
              <a:rPr lang="en-US" sz="1600" dirty="0">
                <a:latin typeface="Calibri" panose="020F0502020204030204" pitchFamily="34" charset="0"/>
              </a:rPr>
            </a:br>
            <a:r>
              <a:rPr lang="en-US" sz="1600" dirty="0">
                <a:latin typeface="Calibri" panose="020F0502020204030204" pitchFamily="34" charset="0"/>
              </a:rPr>
              <a:t>34.1%</a:t>
            </a:r>
          </a:p>
        </p:txBody>
      </p:sp>
    </p:spTree>
    <p:extLst>
      <p:ext uri="{BB962C8B-B14F-4D97-AF65-F5344CB8AC3E}">
        <p14:creationId xmlns:p14="http://schemas.microsoft.com/office/powerpoint/2010/main" val="3201875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5025DB9-51D2-B7C9-A2C7-305DFFD9D18A}"/>
              </a:ext>
            </a:extLst>
          </p:cNvPr>
          <p:cNvSpPr/>
          <p:nvPr/>
        </p:nvSpPr>
        <p:spPr bwMode="auto">
          <a:xfrm>
            <a:off x="7283885" y="2209049"/>
            <a:ext cx="1854947"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DA4F4B8C-D1F4-D99D-F7E1-824F0391C0E4}"/>
              </a:ext>
            </a:extLst>
          </p:cNvPr>
          <p:cNvSpPr/>
          <p:nvPr/>
        </p:nvSpPr>
        <p:spPr bwMode="auto">
          <a:xfrm>
            <a:off x="9135125" y="2209049"/>
            <a:ext cx="1969197"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9F550711-A93D-7134-AB57-270FC2D236A4}"/>
              </a:ext>
            </a:extLst>
          </p:cNvPr>
          <p:cNvSpPr/>
          <p:nvPr/>
        </p:nvSpPr>
        <p:spPr bwMode="auto">
          <a:xfrm>
            <a:off x="7424382" y="2448783"/>
            <a:ext cx="1714450"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9FA002CB-5C3C-4360-A83F-59124B6F1862}"/>
              </a:ext>
            </a:extLst>
          </p:cNvPr>
          <p:cNvSpPr/>
          <p:nvPr/>
        </p:nvSpPr>
        <p:spPr bwMode="auto">
          <a:xfrm>
            <a:off x="9135126" y="2448783"/>
            <a:ext cx="1424316"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E7EFE1A1-4D9B-C1DD-DE34-41F635D1DA7F}"/>
              </a:ext>
            </a:extLst>
          </p:cNvPr>
          <p:cNvSpPr/>
          <p:nvPr/>
        </p:nvSpPr>
        <p:spPr bwMode="auto">
          <a:xfrm>
            <a:off x="7420675" y="2688517"/>
            <a:ext cx="1714450"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55C18C1A-76D8-AFEF-3A39-1FAD9FB4E63E}"/>
              </a:ext>
            </a:extLst>
          </p:cNvPr>
          <p:cNvSpPr/>
          <p:nvPr/>
        </p:nvSpPr>
        <p:spPr bwMode="auto">
          <a:xfrm>
            <a:off x="9131419" y="2688517"/>
            <a:ext cx="150749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4154D12E-C1FD-58FE-7516-011BBFBFCABE}"/>
              </a:ext>
            </a:extLst>
          </p:cNvPr>
          <p:cNvSpPr/>
          <p:nvPr/>
        </p:nvSpPr>
        <p:spPr bwMode="auto">
          <a:xfrm>
            <a:off x="7731691" y="2928251"/>
            <a:ext cx="1403435"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7301B22B-4163-3DCE-D147-29DDF3495918}"/>
              </a:ext>
            </a:extLst>
          </p:cNvPr>
          <p:cNvSpPr/>
          <p:nvPr/>
        </p:nvSpPr>
        <p:spPr bwMode="auto">
          <a:xfrm>
            <a:off x="9131420" y="2928251"/>
            <a:ext cx="128304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6A736D7D-34B6-A88B-6DAD-CBAB5CD93353}"/>
              </a:ext>
            </a:extLst>
          </p:cNvPr>
          <p:cNvSpPr/>
          <p:nvPr/>
        </p:nvSpPr>
        <p:spPr bwMode="auto">
          <a:xfrm>
            <a:off x="7844936" y="3167985"/>
            <a:ext cx="1290190"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15E1A18-2342-B67D-C3E8-3BC01F34AB23}"/>
              </a:ext>
            </a:extLst>
          </p:cNvPr>
          <p:cNvSpPr/>
          <p:nvPr/>
        </p:nvSpPr>
        <p:spPr bwMode="auto">
          <a:xfrm>
            <a:off x="9131420" y="3167985"/>
            <a:ext cx="149363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8A242C1-F41E-42CC-4B2B-B1FD375FAA13}"/>
              </a:ext>
            </a:extLst>
          </p:cNvPr>
          <p:cNvSpPr/>
          <p:nvPr/>
        </p:nvSpPr>
        <p:spPr bwMode="auto">
          <a:xfrm>
            <a:off x="7849591" y="3407719"/>
            <a:ext cx="1281828"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8" name="Rectangle 31807">
            <a:extLst>
              <a:ext uri="{FF2B5EF4-FFF2-40B4-BE49-F238E27FC236}">
                <a16:creationId xmlns:a16="http://schemas.microsoft.com/office/drawing/2014/main" id="{798A8DD2-F60D-06EB-DA97-8864EA2FDBC6}"/>
              </a:ext>
            </a:extLst>
          </p:cNvPr>
          <p:cNvSpPr/>
          <p:nvPr/>
        </p:nvSpPr>
        <p:spPr bwMode="auto">
          <a:xfrm>
            <a:off x="9127712" y="3407719"/>
            <a:ext cx="974529"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0" name="Rectangle 31809">
            <a:extLst>
              <a:ext uri="{FF2B5EF4-FFF2-40B4-BE49-F238E27FC236}">
                <a16:creationId xmlns:a16="http://schemas.microsoft.com/office/drawing/2014/main" id="{D75B278D-9748-B770-92E0-F85B8A4F797F}"/>
              </a:ext>
            </a:extLst>
          </p:cNvPr>
          <p:cNvSpPr/>
          <p:nvPr/>
        </p:nvSpPr>
        <p:spPr bwMode="auto">
          <a:xfrm>
            <a:off x="7947852" y="3647453"/>
            <a:ext cx="1183568"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1" name="Rectangle 31810">
            <a:extLst>
              <a:ext uri="{FF2B5EF4-FFF2-40B4-BE49-F238E27FC236}">
                <a16:creationId xmlns:a16="http://schemas.microsoft.com/office/drawing/2014/main" id="{1DF463E2-298E-6D6B-244C-42018B998B9D}"/>
              </a:ext>
            </a:extLst>
          </p:cNvPr>
          <p:cNvSpPr/>
          <p:nvPr/>
        </p:nvSpPr>
        <p:spPr bwMode="auto">
          <a:xfrm>
            <a:off x="9127713" y="3647453"/>
            <a:ext cx="861542"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3" name="Rectangle 31812">
            <a:extLst>
              <a:ext uri="{FF2B5EF4-FFF2-40B4-BE49-F238E27FC236}">
                <a16:creationId xmlns:a16="http://schemas.microsoft.com/office/drawing/2014/main" id="{1ACCF17C-B266-7FF9-C392-CF2C875CACE1}"/>
              </a:ext>
            </a:extLst>
          </p:cNvPr>
          <p:cNvSpPr/>
          <p:nvPr/>
        </p:nvSpPr>
        <p:spPr bwMode="auto">
          <a:xfrm>
            <a:off x="8166989" y="3887187"/>
            <a:ext cx="964430"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4" name="Rectangle 31813">
            <a:extLst>
              <a:ext uri="{FF2B5EF4-FFF2-40B4-BE49-F238E27FC236}">
                <a16:creationId xmlns:a16="http://schemas.microsoft.com/office/drawing/2014/main" id="{2047DB2D-F24E-318B-242D-417C608E2B98}"/>
              </a:ext>
            </a:extLst>
          </p:cNvPr>
          <p:cNvSpPr/>
          <p:nvPr/>
        </p:nvSpPr>
        <p:spPr bwMode="auto">
          <a:xfrm>
            <a:off x="9127713" y="3887187"/>
            <a:ext cx="67417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6" name="Rectangle 31815">
            <a:extLst>
              <a:ext uri="{FF2B5EF4-FFF2-40B4-BE49-F238E27FC236}">
                <a16:creationId xmlns:a16="http://schemas.microsoft.com/office/drawing/2014/main" id="{16DE4D56-A93D-5BDE-F5FA-A2F7AEE5A7C7}"/>
              </a:ext>
            </a:extLst>
          </p:cNvPr>
          <p:cNvSpPr/>
          <p:nvPr/>
        </p:nvSpPr>
        <p:spPr bwMode="auto">
          <a:xfrm>
            <a:off x="8215751" y="4126921"/>
            <a:ext cx="923082"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7" name="Rectangle 31816">
            <a:extLst>
              <a:ext uri="{FF2B5EF4-FFF2-40B4-BE49-F238E27FC236}">
                <a16:creationId xmlns:a16="http://schemas.microsoft.com/office/drawing/2014/main" id="{F57C3A25-420C-4109-84AF-8F6B4C8151B5}"/>
              </a:ext>
            </a:extLst>
          </p:cNvPr>
          <p:cNvSpPr/>
          <p:nvPr/>
        </p:nvSpPr>
        <p:spPr bwMode="auto">
          <a:xfrm>
            <a:off x="9135126" y="4126921"/>
            <a:ext cx="872720"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9" name="Rectangle 31818">
            <a:extLst>
              <a:ext uri="{FF2B5EF4-FFF2-40B4-BE49-F238E27FC236}">
                <a16:creationId xmlns:a16="http://schemas.microsoft.com/office/drawing/2014/main" id="{DEE1CC2C-E275-234A-9128-B75CE99D75D7}"/>
              </a:ext>
            </a:extLst>
          </p:cNvPr>
          <p:cNvSpPr/>
          <p:nvPr/>
        </p:nvSpPr>
        <p:spPr bwMode="auto">
          <a:xfrm>
            <a:off x="8266112" y="4366655"/>
            <a:ext cx="872720"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0" name="Rectangle 31819">
            <a:extLst>
              <a:ext uri="{FF2B5EF4-FFF2-40B4-BE49-F238E27FC236}">
                <a16:creationId xmlns:a16="http://schemas.microsoft.com/office/drawing/2014/main" id="{50E376A2-842A-151B-4108-913A71F7BD64}"/>
              </a:ext>
            </a:extLst>
          </p:cNvPr>
          <p:cNvSpPr/>
          <p:nvPr/>
        </p:nvSpPr>
        <p:spPr bwMode="auto">
          <a:xfrm>
            <a:off x="9135126" y="4366655"/>
            <a:ext cx="561768"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4" name="Rectangle 31833">
            <a:extLst>
              <a:ext uri="{FF2B5EF4-FFF2-40B4-BE49-F238E27FC236}">
                <a16:creationId xmlns:a16="http://schemas.microsoft.com/office/drawing/2014/main" id="{8D66621A-F85E-FC50-9782-B59DC9A4851D}"/>
              </a:ext>
            </a:extLst>
          </p:cNvPr>
          <p:cNvSpPr/>
          <p:nvPr/>
        </p:nvSpPr>
        <p:spPr bwMode="auto">
          <a:xfrm>
            <a:off x="8310348" y="4607140"/>
            <a:ext cx="812944"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35" name="Rectangle 31834">
            <a:extLst>
              <a:ext uri="{FF2B5EF4-FFF2-40B4-BE49-F238E27FC236}">
                <a16:creationId xmlns:a16="http://schemas.microsoft.com/office/drawing/2014/main" id="{F3F5B407-F8FF-4ABD-501C-89DB6353941C}"/>
              </a:ext>
            </a:extLst>
          </p:cNvPr>
          <p:cNvSpPr/>
          <p:nvPr/>
        </p:nvSpPr>
        <p:spPr bwMode="auto">
          <a:xfrm>
            <a:off x="9127713" y="4606389"/>
            <a:ext cx="61582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6" name="Rectangle 31845">
            <a:extLst>
              <a:ext uri="{FF2B5EF4-FFF2-40B4-BE49-F238E27FC236}">
                <a16:creationId xmlns:a16="http://schemas.microsoft.com/office/drawing/2014/main" id="{E1872D5E-801B-5162-9F9F-27B131E10935}"/>
              </a:ext>
            </a:extLst>
          </p:cNvPr>
          <p:cNvSpPr/>
          <p:nvPr/>
        </p:nvSpPr>
        <p:spPr bwMode="auto">
          <a:xfrm>
            <a:off x="8310348" y="4846874"/>
            <a:ext cx="828484"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7" name="Rectangle 31846">
            <a:extLst>
              <a:ext uri="{FF2B5EF4-FFF2-40B4-BE49-F238E27FC236}">
                <a16:creationId xmlns:a16="http://schemas.microsoft.com/office/drawing/2014/main" id="{A0356A53-D14D-558A-6B2D-48DDAFBF97FD}"/>
              </a:ext>
            </a:extLst>
          </p:cNvPr>
          <p:cNvSpPr/>
          <p:nvPr/>
        </p:nvSpPr>
        <p:spPr bwMode="auto">
          <a:xfrm>
            <a:off x="9135126" y="4846874"/>
            <a:ext cx="70761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8" name="Rectangle 31847">
            <a:extLst>
              <a:ext uri="{FF2B5EF4-FFF2-40B4-BE49-F238E27FC236}">
                <a16:creationId xmlns:a16="http://schemas.microsoft.com/office/drawing/2014/main" id="{D42FB9CE-D70C-57F0-AAB4-68A6626A328B}"/>
              </a:ext>
            </a:extLst>
          </p:cNvPr>
          <p:cNvSpPr/>
          <p:nvPr/>
        </p:nvSpPr>
        <p:spPr bwMode="auto">
          <a:xfrm>
            <a:off x="8310348" y="5092958"/>
            <a:ext cx="812944"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9" name="Rectangle 31848">
            <a:extLst>
              <a:ext uri="{FF2B5EF4-FFF2-40B4-BE49-F238E27FC236}">
                <a16:creationId xmlns:a16="http://schemas.microsoft.com/office/drawing/2014/main" id="{161FF690-7100-E924-593C-C21DDE0B3BEB}"/>
              </a:ext>
            </a:extLst>
          </p:cNvPr>
          <p:cNvSpPr/>
          <p:nvPr/>
        </p:nvSpPr>
        <p:spPr bwMode="auto">
          <a:xfrm>
            <a:off x="9123292" y="5092840"/>
            <a:ext cx="723154"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2" name="Rectangle 31851">
            <a:extLst>
              <a:ext uri="{FF2B5EF4-FFF2-40B4-BE49-F238E27FC236}">
                <a16:creationId xmlns:a16="http://schemas.microsoft.com/office/drawing/2014/main" id="{5585712F-1BB7-47D3-B929-B57A3F6C358F}"/>
              </a:ext>
            </a:extLst>
          </p:cNvPr>
          <p:cNvSpPr/>
          <p:nvPr/>
        </p:nvSpPr>
        <p:spPr bwMode="auto">
          <a:xfrm>
            <a:off x="8384874" y="5332568"/>
            <a:ext cx="756301" cy="166450"/>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3" name="Rectangle 31852">
            <a:extLst>
              <a:ext uri="{FF2B5EF4-FFF2-40B4-BE49-F238E27FC236}">
                <a16:creationId xmlns:a16="http://schemas.microsoft.com/office/drawing/2014/main" id="{CBD3EDBE-F64A-480E-9478-BCD2DB998A45}"/>
              </a:ext>
            </a:extLst>
          </p:cNvPr>
          <p:cNvSpPr/>
          <p:nvPr/>
        </p:nvSpPr>
        <p:spPr bwMode="auto">
          <a:xfrm>
            <a:off x="9137470" y="5332568"/>
            <a:ext cx="606066" cy="166450"/>
          </a:xfrm>
          <a:prstGeom prst="rect">
            <a:avLst/>
          </a:prstGeom>
          <a:solidFill>
            <a:schemeClr val="accent3">
              <a:lumMod val="40000"/>
              <a:lumOff val="6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990570" cy="1103313"/>
          </a:xfrm>
        </p:spPr>
        <p:txBody>
          <a:bodyPr/>
          <a:lstStyle/>
          <a:p>
            <a:r>
              <a:rPr lang="en-US" altLang="en-US" dirty="0"/>
              <a:t>LEAP-002: Safety Summary</a:t>
            </a:r>
          </a:p>
        </p:txBody>
      </p:sp>
      <p:sp>
        <p:nvSpPr>
          <p:cNvPr id="2" name="Text Box 15">
            <a:extLst>
              <a:ext uri="{FF2B5EF4-FFF2-40B4-BE49-F238E27FC236}">
                <a16:creationId xmlns:a16="http://schemas.microsoft.com/office/drawing/2014/main" id="{4130CA25-8B5B-37E9-1868-F202320430C8}"/>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8DEF9EC8-0D69-8802-F114-CD7D63A90373}"/>
              </a:ext>
            </a:extLst>
          </p:cNvPr>
          <p:cNvSpPr txBox="1"/>
          <p:nvPr/>
        </p:nvSpPr>
        <p:spPr bwMode="auto">
          <a:xfrm>
            <a:off x="337879" y="4069997"/>
            <a:ext cx="43977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*Number represent the highest grades assigned. †TRAES of hepatic encephalopathy led to death in 2 patients in the combination arm;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patient died from cerebrovascular accident while receiving placebo plus lenvatinib.</a:t>
            </a:r>
          </a:p>
        </p:txBody>
      </p:sp>
      <p:sp>
        <p:nvSpPr>
          <p:cNvPr id="6" name="TextBox 5">
            <a:extLst>
              <a:ext uri="{FF2B5EF4-FFF2-40B4-BE49-F238E27FC236}">
                <a16:creationId xmlns:a16="http://schemas.microsoft.com/office/drawing/2014/main" id="{09D74A9C-FCC9-9655-8736-5A589F570708}"/>
              </a:ext>
            </a:extLst>
          </p:cNvPr>
          <p:cNvSpPr txBox="1"/>
          <p:nvPr/>
        </p:nvSpPr>
        <p:spPr bwMode="auto">
          <a:xfrm>
            <a:off x="5041900" y="3340935"/>
            <a:ext cx="1513107"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 appetite</a:t>
            </a:r>
          </a:p>
        </p:txBody>
      </p:sp>
      <p:sp>
        <p:nvSpPr>
          <p:cNvPr id="8" name="TextBox 7">
            <a:extLst>
              <a:ext uri="{FF2B5EF4-FFF2-40B4-BE49-F238E27FC236}">
                <a16:creationId xmlns:a16="http://schemas.microsoft.com/office/drawing/2014/main" id="{C7538EB3-82D7-5A3B-8CEB-56DEA10BAF7E}"/>
              </a:ext>
            </a:extLst>
          </p:cNvPr>
          <p:cNvSpPr txBox="1"/>
          <p:nvPr/>
        </p:nvSpPr>
        <p:spPr bwMode="auto">
          <a:xfrm>
            <a:off x="5025934" y="4075078"/>
            <a:ext cx="1529073"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 platelets</a:t>
            </a:r>
          </a:p>
        </p:txBody>
      </p:sp>
      <p:sp>
        <p:nvSpPr>
          <p:cNvPr id="10" name="TextBox 9">
            <a:extLst>
              <a:ext uri="{FF2B5EF4-FFF2-40B4-BE49-F238E27FC236}">
                <a16:creationId xmlns:a16="http://schemas.microsoft.com/office/drawing/2014/main" id="{26EDE6F7-CA27-C6AD-F3B2-05902403CC21}"/>
              </a:ext>
            </a:extLst>
          </p:cNvPr>
          <p:cNvSpPr txBox="1"/>
          <p:nvPr/>
        </p:nvSpPr>
        <p:spPr bwMode="auto">
          <a:xfrm>
            <a:off x="5164903" y="4315437"/>
            <a:ext cx="1394100"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Decrease weight</a:t>
            </a:r>
          </a:p>
        </p:txBody>
      </p:sp>
      <p:sp>
        <p:nvSpPr>
          <p:cNvPr id="12" name="TextBox 11">
            <a:extLst>
              <a:ext uri="{FF2B5EF4-FFF2-40B4-BE49-F238E27FC236}">
                <a16:creationId xmlns:a16="http://schemas.microsoft.com/office/drawing/2014/main" id="{B83DDCE5-D8AD-C9E9-6C31-C9F34B241D7E}"/>
              </a:ext>
            </a:extLst>
          </p:cNvPr>
          <p:cNvSpPr txBox="1"/>
          <p:nvPr/>
        </p:nvSpPr>
        <p:spPr bwMode="auto">
          <a:xfrm>
            <a:off x="5399626" y="4549747"/>
            <a:ext cx="1155381"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ALT elevation</a:t>
            </a:r>
          </a:p>
        </p:txBody>
      </p:sp>
      <p:sp>
        <p:nvSpPr>
          <p:cNvPr id="14" name="TextBox 13">
            <a:extLst>
              <a:ext uri="{FF2B5EF4-FFF2-40B4-BE49-F238E27FC236}">
                <a16:creationId xmlns:a16="http://schemas.microsoft.com/office/drawing/2014/main" id="{A010E9EC-67B9-6A74-74A2-047A678D2F7C}"/>
              </a:ext>
            </a:extLst>
          </p:cNvPr>
          <p:cNvSpPr txBox="1"/>
          <p:nvPr/>
        </p:nvSpPr>
        <p:spPr bwMode="auto">
          <a:xfrm>
            <a:off x="5369914" y="3824122"/>
            <a:ext cx="117371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AST elevation</a:t>
            </a:r>
          </a:p>
        </p:txBody>
      </p:sp>
      <p:sp>
        <p:nvSpPr>
          <p:cNvPr id="16" name="TextBox 15">
            <a:extLst>
              <a:ext uri="{FF2B5EF4-FFF2-40B4-BE49-F238E27FC236}">
                <a16:creationId xmlns:a16="http://schemas.microsoft.com/office/drawing/2014/main" id="{1438DE0F-C7EB-94D5-B775-2F2E38577E24}"/>
              </a:ext>
            </a:extLst>
          </p:cNvPr>
          <p:cNvSpPr txBox="1"/>
          <p:nvPr/>
        </p:nvSpPr>
        <p:spPr bwMode="auto">
          <a:xfrm>
            <a:off x="4583377" y="4797826"/>
            <a:ext cx="1971630" cy="307777"/>
          </a:xfrm>
          <a:prstGeom prst="rect">
            <a:avLst/>
          </a:prstGeom>
          <a:solidFill>
            <a:schemeClr val="tx1"/>
          </a:solidFill>
          <a:ln>
            <a:solidFill>
              <a:schemeClr val="tx1"/>
            </a:solid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Blood bilirubin elevation</a:t>
            </a:r>
          </a:p>
        </p:txBody>
      </p:sp>
      <p:graphicFrame>
        <p:nvGraphicFramePr>
          <p:cNvPr id="18" name="Group 3">
            <a:extLst>
              <a:ext uri="{FF2B5EF4-FFF2-40B4-BE49-F238E27FC236}">
                <a16:creationId xmlns:a16="http://schemas.microsoft.com/office/drawing/2014/main" id="{E908695A-47A6-24EF-8517-609D74B29C8D}"/>
              </a:ext>
            </a:extLst>
          </p:cNvPr>
          <p:cNvGraphicFramePr>
            <a:graphicFrameLocks/>
          </p:cNvGraphicFramePr>
          <p:nvPr/>
        </p:nvGraphicFramePr>
        <p:xfrm>
          <a:off x="412751" y="1594660"/>
          <a:ext cx="4322871" cy="2468976"/>
        </p:xfrm>
        <a:graphic>
          <a:graphicData uri="http://schemas.openxmlformats.org/drawingml/2006/table">
            <a:tbl>
              <a:tblPr/>
              <a:tblGrid>
                <a:gridCol w="1695065">
                  <a:extLst>
                    <a:ext uri="{9D8B030D-6E8A-4147-A177-3AD203B41FA5}">
                      <a16:colId xmlns:a16="http://schemas.microsoft.com/office/drawing/2014/main" val="20000"/>
                    </a:ext>
                  </a:extLst>
                </a:gridCol>
                <a:gridCol w="1313903">
                  <a:extLst>
                    <a:ext uri="{9D8B030D-6E8A-4147-A177-3AD203B41FA5}">
                      <a16:colId xmlns:a16="http://schemas.microsoft.com/office/drawing/2014/main" val="20001"/>
                    </a:ext>
                  </a:extLst>
                </a:gridCol>
                <a:gridCol w="1313903">
                  <a:extLst>
                    <a:ext uri="{9D8B030D-6E8A-4147-A177-3AD203B41FA5}">
                      <a16:colId xmlns:a16="http://schemas.microsoft.com/office/drawing/2014/main" val="20002"/>
                    </a:ext>
                  </a:extLst>
                </a:gridCol>
              </a:tblGrid>
              <a:tr h="33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 +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Len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05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381 (96.5)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 (95.7)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94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 (61.5)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 (56.7)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46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5</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d/c of any treatment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3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d/c of both treatments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6064390"/>
                  </a:ext>
                </a:extLst>
              </a:tr>
            </a:tbl>
          </a:graphicData>
        </a:graphic>
      </p:graphicFrame>
      <p:sp>
        <p:nvSpPr>
          <p:cNvPr id="20" name="TextBox 19">
            <a:extLst>
              <a:ext uri="{FF2B5EF4-FFF2-40B4-BE49-F238E27FC236}">
                <a16:creationId xmlns:a16="http://schemas.microsoft.com/office/drawing/2014/main" id="{154AF20E-6E8C-3DC1-6964-D8FB3B66EFF9}"/>
              </a:ext>
            </a:extLst>
          </p:cNvPr>
          <p:cNvSpPr txBox="1"/>
          <p:nvPr/>
        </p:nvSpPr>
        <p:spPr bwMode="auto">
          <a:xfrm>
            <a:off x="412751" y="4957690"/>
            <a:ext cx="3247452" cy="1169551"/>
          </a:xfrm>
          <a:prstGeom prst="rect">
            <a:avLst/>
          </a:prstGeom>
          <a:solidFill>
            <a:schemeClr val="accent2">
              <a:lumMod val="20000"/>
              <a:lumOff val="80000"/>
            </a:schemeClr>
          </a:solidFill>
          <a:ln>
            <a:noFill/>
          </a:ln>
        </p:spPr>
        <p:txBody>
          <a:bodyPr wrap="square" rtlCol="0">
            <a:spAutoFit/>
          </a:bodyPr>
          <a:lstStyle/>
          <a:p>
            <a:pPr algn="l">
              <a:lnSpc>
                <a:spcPct val="100000"/>
              </a:lnSpc>
              <a:spcBef>
                <a:spcPts val="0"/>
              </a:spcBef>
              <a:spcAft>
                <a:spcPct val="0"/>
              </a:spcAft>
              <a:buClrTx/>
            </a:pPr>
            <a:r>
              <a:rPr lang="en-US" sz="1400" dirty="0">
                <a:solidFill>
                  <a:schemeClr val="bg1"/>
                </a:solidFill>
                <a:latin typeface="Calibri" panose="020F0502020204030204" pitchFamily="34" charset="0"/>
              </a:rPr>
              <a:t>Median duration of therapy: </a:t>
            </a:r>
          </a:p>
          <a:p>
            <a:pPr marL="342900" indent="-342900">
              <a:spcBef>
                <a:spcPts val="0"/>
              </a:spcBef>
              <a:buFont typeface="Wingdings" panose="05000000000000000000" pitchFamily="2" charset="2"/>
              <a:buChar char="§"/>
            </a:pPr>
            <a:r>
              <a:rPr lang="en-US" sz="1400" b="0" dirty="0">
                <a:solidFill>
                  <a:schemeClr val="bg1"/>
                </a:solidFill>
                <a:latin typeface="Calibri" panose="020F0502020204030204" pitchFamily="34" charset="0"/>
              </a:rPr>
              <a:t>8.6 mo (range: 0.1-39.3) with lenvatinib + pembrolizumab </a:t>
            </a:r>
          </a:p>
          <a:p>
            <a:pPr marL="342900" indent="-342900">
              <a:spcBef>
                <a:spcPts val="0"/>
              </a:spcBef>
              <a:buFont typeface="Wingdings" panose="05000000000000000000" pitchFamily="2" charset="2"/>
              <a:buChar char="§"/>
            </a:pPr>
            <a:r>
              <a:rPr lang="en-US" sz="1400" b="0" dirty="0">
                <a:solidFill>
                  <a:schemeClr val="bg1"/>
                </a:solidFill>
                <a:latin typeface="Calibri" panose="020F0502020204030204" pitchFamily="34" charset="0"/>
              </a:rPr>
              <a:t>9.5 mo (range: 0.38-38.9) with placebo + lenvatinib </a:t>
            </a:r>
          </a:p>
        </p:txBody>
      </p:sp>
      <p:sp>
        <p:nvSpPr>
          <p:cNvPr id="21" name="Rectangle 20">
            <a:extLst>
              <a:ext uri="{FF2B5EF4-FFF2-40B4-BE49-F238E27FC236}">
                <a16:creationId xmlns:a16="http://schemas.microsoft.com/office/drawing/2014/main" id="{D09FDD45-0777-6B43-716E-D4F132661809}"/>
              </a:ext>
            </a:extLst>
          </p:cNvPr>
          <p:cNvSpPr/>
          <p:nvPr/>
        </p:nvSpPr>
        <p:spPr bwMode="auto">
          <a:xfrm rot="10800000" flipV="1">
            <a:off x="8310348" y="5993375"/>
            <a:ext cx="1590518" cy="267732"/>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Incidence (%)</a:t>
            </a:r>
          </a:p>
        </p:txBody>
      </p:sp>
      <p:sp>
        <p:nvSpPr>
          <p:cNvPr id="22" name="Freeform: Shape 21">
            <a:extLst>
              <a:ext uri="{FF2B5EF4-FFF2-40B4-BE49-F238E27FC236}">
                <a16:creationId xmlns:a16="http://schemas.microsoft.com/office/drawing/2014/main" id="{7200056E-0798-DB83-0F5A-B48B58EACF88}"/>
              </a:ext>
            </a:extLst>
          </p:cNvPr>
          <p:cNvSpPr/>
          <p:nvPr/>
        </p:nvSpPr>
        <p:spPr bwMode="auto">
          <a:xfrm>
            <a:off x="6573349" y="2066536"/>
            <a:ext cx="5123552" cy="3584022"/>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31821" name="Group 31820">
            <a:extLst>
              <a:ext uri="{FF2B5EF4-FFF2-40B4-BE49-F238E27FC236}">
                <a16:creationId xmlns:a16="http://schemas.microsoft.com/office/drawing/2014/main" id="{CEEB6D8D-1771-412A-FDDF-7EACB70B03A7}"/>
              </a:ext>
            </a:extLst>
          </p:cNvPr>
          <p:cNvGrpSpPr/>
          <p:nvPr/>
        </p:nvGrpSpPr>
        <p:grpSpPr>
          <a:xfrm>
            <a:off x="6573963" y="5644590"/>
            <a:ext cx="5122938" cy="102454"/>
            <a:chOff x="6573963" y="5650558"/>
            <a:chExt cx="5096571" cy="45719"/>
          </a:xfrm>
        </p:grpSpPr>
        <p:grpSp>
          <p:nvGrpSpPr>
            <p:cNvPr id="36" name="Group 35">
              <a:extLst>
                <a:ext uri="{FF2B5EF4-FFF2-40B4-BE49-F238E27FC236}">
                  <a16:creationId xmlns:a16="http://schemas.microsoft.com/office/drawing/2014/main" id="{21D3D4B4-8DAD-D59D-1422-35F3DB31258A}"/>
                </a:ext>
              </a:extLst>
            </p:cNvPr>
            <p:cNvGrpSpPr/>
            <p:nvPr/>
          </p:nvGrpSpPr>
          <p:grpSpPr>
            <a:xfrm rot="5400000">
              <a:off x="7608721" y="4615801"/>
              <a:ext cx="45590" cy="2115106"/>
              <a:chOff x="2094016" y="2095599"/>
              <a:chExt cx="83127" cy="2824744"/>
            </a:xfrm>
          </p:grpSpPr>
          <p:cxnSp>
            <p:nvCxnSpPr>
              <p:cNvPr id="55" name="Straight Connector 54">
                <a:extLst>
                  <a:ext uri="{FF2B5EF4-FFF2-40B4-BE49-F238E27FC236}">
                    <a16:creationId xmlns:a16="http://schemas.microsoft.com/office/drawing/2014/main" id="{B1C047AD-A3E2-18CA-9C4C-0471BC613379}"/>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304BD31-DE48-5208-83A5-8531DABB09C8}"/>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2138961-FCEE-3DA0-7C17-657E760C3E1D}"/>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13B5CB2-1560-D1C9-6A65-BE927EAAA58F}"/>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9998F83-29A8-D2DA-B997-1D8A8D62E045}"/>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0D26151-BF91-0410-D355-9B48682ED8F1}"/>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0F162E0B-BA69-300B-2F67-271D2A0FBCB6}"/>
                </a:ext>
              </a:extLst>
            </p:cNvPr>
            <p:cNvGrpSpPr/>
            <p:nvPr/>
          </p:nvGrpSpPr>
          <p:grpSpPr>
            <a:xfrm rot="5400000">
              <a:off x="10160392" y="4615800"/>
              <a:ext cx="45590" cy="2115106"/>
              <a:chOff x="2094016" y="2095599"/>
              <a:chExt cx="83127" cy="2824744"/>
            </a:xfrm>
          </p:grpSpPr>
          <p:cxnSp>
            <p:nvCxnSpPr>
              <p:cNvPr id="49" name="Straight Connector 48">
                <a:extLst>
                  <a:ext uri="{FF2B5EF4-FFF2-40B4-BE49-F238E27FC236}">
                    <a16:creationId xmlns:a16="http://schemas.microsoft.com/office/drawing/2014/main" id="{024EC2CB-9FDC-F747-56B1-42389B49961C}"/>
                  </a:ext>
                </a:extLst>
              </p:cNvPr>
              <p:cNvCxnSpPr>
                <a:cxnSpLocks/>
              </p:cNvCxnSpPr>
              <p:nvPr/>
            </p:nvCxnSpPr>
            <p:spPr bwMode="auto">
              <a:xfrm>
                <a:off x="2094016" y="2095599"/>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926E0DF-B2C4-205E-7941-D87F977C9994}"/>
                  </a:ext>
                </a:extLst>
              </p:cNvPr>
              <p:cNvCxnSpPr>
                <a:cxnSpLocks/>
              </p:cNvCxnSpPr>
              <p:nvPr/>
            </p:nvCxnSpPr>
            <p:spPr bwMode="auto">
              <a:xfrm>
                <a:off x="2094016" y="2660548"/>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642D78C-2CC2-A357-46C8-CF9D9FA3BC6D}"/>
                  </a:ext>
                </a:extLst>
              </p:cNvPr>
              <p:cNvCxnSpPr>
                <a:cxnSpLocks/>
              </p:cNvCxnSpPr>
              <p:nvPr/>
            </p:nvCxnSpPr>
            <p:spPr bwMode="auto">
              <a:xfrm>
                <a:off x="2094016" y="3225497"/>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ABA0A71-159A-7BD4-03D4-F4EB45A09C2E}"/>
                  </a:ext>
                </a:extLst>
              </p:cNvPr>
              <p:cNvCxnSpPr>
                <a:cxnSpLocks/>
              </p:cNvCxnSpPr>
              <p:nvPr/>
            </p:nvCxnSpPr>
            <p:spPr bwMode="auto">
              <a:xfrm>
                <a:off x="2094016" y="3790446"/>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8289E00-EB97-E509-EEB8-BF20178D5B9D}"/>
                  </a:ext>
                </a:extLst>
              </p:cNvPr>
              <p:cNvCxnSpPr>
                <a:cxnSpLocks/>
              </p:cNvCxnSpPr>
              <p:nvPr/>
            </p:nvCxnSpPr>
            <p:spPr bwMode="auto">
              <a:xfrm>
                <a:off x="2094016" y="4355395"/>
                <a:ext cx="8312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D64F338-5124-54D2-FCF4-5000BD466E64}"/>
                  </a:ext>
                </a:extLst>
              </p:cNvPr>
              <p:cNvCxnSpPr>
                <a:cxnSpLocks/>
              </p:cNvCxnSpPr>
              <p:nvPr/>
            </p:nvCxnSpPr>
            <p:spPr bwMode="auto">
              <a:xfrm>
                <a:off x="2094016" y="4920343"/>
                <a:ext cx="8312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B9153F63-80EB-B12C-365B-41C26FA70A72}"/>
                </a:ext>
              </a:extLst>
            </p:cNvPr>
            <p:cNvCxnSpPr>
              <a:cxnSpLocks/>
            </p:cNvCxnSpPr>
            <p:nvPr/>
          </p:nvCxnSpPr>
          <p:spPr bwMode="auto">
            <a:xfrm rot="5400000">
              <a:off x="11647739" y="5673482"/>
              <a:ext cx="455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359E0CC5-94DD-FDA2-68FE-962A07C5B11A}"/>
              </a:ext>
            </a:extLst>
          </p:cNvPr>
          <p:cNvGrpSpPr/>
          <p:nvPr/>
        </p:nvGrpSpPr>
        <p:grpSpPr>
          <a:xfrm>
            <a:off x="6365692" y="5684177"/>
            <a:ext cx="5553259" cy="369332"/>
            <a:chOff x="6417191" y="5684177"/>
            <a:chExt cx="4227499" cy="369332"/>
          </a:xfrm>
        </p:grpSpPr>
        <p:sp>
          <p:nvSpPr>
            <p:cNvPr id="62" name="TextBox 61">
              <a:extLst>
                <a:ext uri="{FF2B5EF4-FFF2-40B4-BE49-F238E27FC236}">
                  <a16:creationId xmlns:a16="http://schemas.microsoft.com/office/drawing/2014/main" id="{585FEECD-5DDB-7E86-AC5B-871294B6BA8C}"/>
                </a:ext>
              </a:extLst>
            </p:cNvPr>
            <p:cNvSpPr txBox="1"/>
            <p:nvPr/>
          </p:nvSpPr>
          <p:spPr bwMode="auto">
            <a:xfrm>
              <a:off x="6417191" y="5684177"/>
              <a:ext cx="3187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C9C17282-19F0-7B3C-A1FC-C7423C6A3721}"/>
                </a:ext>
              </a:extLst>
            </p:cNvPr>
            <p:cNvSpPr txBox="1"/>
            <p:nvPr/>
          </p:nvSpPr>
          <p:spPr bwMode="auto">
            <a:xfrm>
              <a:off x="6736418"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744" name="TextBox 31743">
              <a:extLst>
                <a:ext uri="{FF2B5EF4-FFF2-40B4-BE49-F238E27FC236}">
                  <a16:creationId xmlns:a16="http://schemas.microsoft.com/office/drawing/2014/main" id="{3AA33EE9-BB85-FB37-9CED-C7A0AE0477D6}"/>
                </a:ext>
              </a:extLst>
            </p:cNvPr>
            <p:cNvSpPr txBox="1"/>
            <p:nvPr/>
          </p:nvSpPr>
          <p:spPr bwMode="auto">
            <a:xfrm>
              <a:off x="7068442"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45" name="TextBox 31744">
              <a:extLst>
                <a:ext uri="{FF2B5EF4-FFF2-40B4-BE49-F238E27FC236}">
                  <a16:creationId xmlns:a16="http://schemas.microsoft.com/office/drawing/2014/main" id="{977075D8-C0DF-F0A5-4ED1-E6A287812288}"/>
                </a:ext>
              </a:extLst>
            </p:cNvPr>
            <p:cNvSpPr txBox="1"/>
            <p:nvPr/>
          </p:nvSpPr>
          <p:spPr bwMode="auto">
            <a:xfrm>
              <a:off x="7387670"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47" name="TextBox 31746">
              <a:extLst>
                <a:ext uri="{FF2B5EF4-FFF2-40B4-BE49-F238E27FC236}">
                  <a16:creationId xmlns:a16="http://schemas.microsoft.com/office/drawing/2014/main" id="{754B590B-F4E9-6A33-8BF8-CB7A08FBF87E}"/>
                </a:ext>
              </a:extLst>
            </p:cNvPr>
            <p:cNvSpPr txBox="1"/>
            <p:nvPr/>
          </p:nvSpPr>
          <p:spPr bwMode="auto">
            <a:xfrm>
              <a:off x="7724145"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48" name="TextBox 31747">
              <a:extLst>
                <a:ext uri="{FF2B5EF4-FFF2-40B4-BE49-F238E27FC236}">
                  <a16:creationId xmlns:a16="http://schemas.microsoft.com/office/drawing/2014/main" id="{441F8ACE-E554-3EF9-77C9-D7388188E01C}"/>
                </a:ext>
              </a:extLst>
            </p:cNvPr>
            <p:cNvSpPr txBox="1"/>
            <p:nvPr/>
          </p:nvSpPr>
          <p:spPr bwMode="auto">
            <a:xfrm>
              <a:off x="7993394" y="56841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49" name="TextBox 31748">
              <a:extLst>
                <a:ext uri="{FF2B5EF4-FFF2-40B4-BE49-F238E27FC236}">
                  <a16:creationId xmlns:a16="http://schemas.microsoft.com/office/drawing/2014/main" id="{82B075F8-6D18-202B-4F66-5861B2F7CBDB}"/>
                </a:ext>
              </a:extLst>
            </p:cNvPr>
            <p:cNvSpPr txBox="1"/>
            <p:nvPr/>
          </p:nvSpPr>
          <p:spPr bwMode="auto">
            <a:xfrm>
              <a:off x="8419939" y="5684177"/>
              <a:ext cx="229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50" name="TextBox 31749">
              <a:extLst>
                <a:ext uri="{FF2B5EF4-FFF2-40B4-BE49-F238E27FC236}">
                  <a16:creationId xmlns:a16="http://schemas.microsoft.com/office/drawing/2014/main" id="{E6ACE47C-EE6C-1008-C2C6-8586E8590693}"/>
                </a:ext>
              </a:extLst>
            </p:cNvPr>
            <p:cNvSpPr txBox="1"/>
            <p:nvPr/>
          </p:nvSpPr>
          <p:spPr bwMode="auto">
            <a:xfrm>
              <a:off x="8694626"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51" name="TextBox 31750">
              <a:extLst>
                <a:ext uri="{FF2B5EF4-FFF2-40B4-BE49-F238E27FC236}">
                  <a16:creationId xmlns:a16="http://schemas.microsoft.com/office/drawing/2014/main" id="{BF55BF57-538E-0A9A-6DF5-7F35F1998990}"/>
                </a:ext>
              </a:extLst>
            </p:cNvPr>
            <p:cNvSpPr txBox="1"/>
            <p:nvPr/>
          </p:nvSpPr>
          <p:spPr bwMode="auto">
            <a:xfrm>
              <a:off x="9018991"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52" name="TextBox 31751">
              <a:extLst>
                <a:ext uri="{FF2B5EF4-FFF2-40B4-BE49-F238E27FC236}">
                  <a16:creationId xmlns:a16="http://schemas.microsoft.com/office/drawing/2014/main" id="{F9FED8DC-7B0F-A6AF-4568-FBBD2129E93B}"/>
                </a:ext>
              </a:extLst>
            </p:cNvPr>
            <p:cNvSpPr txBox="1"/>
            <p:nvPr/>
          </p:nvSpPr>
          <p:spPr bwMode="auto">
            <a:xfrm>
              <a:off x="9338219"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53" name="TextBox 31752">
              <a:extLst>
                <a:ext uri="{FF2B5EF4-FFF2-40B4-BE49-F238E27FC236}">
                  <a16:creationId xmlns:a16="http://schemas.microsoft.com/office/drawing/2014/main" id="{4AA0F4E3-C778-5A79-AC1D-1947274194D0}"/>
                </a:ext>
              </a:extLst>
            </p:cNvPr>
            <p:cNvSpPr txBox="1"/>
            <p:nvPr/>
          </p:nvSpPr>
          <p:spPr bwMode="auto">
            <a:xfrm>
              <a:off x="9670242"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54" name="TextBox 31753">
              <a:extLst>
                <a:ext uri="{FF2B5EF4-FFF2-40B4-BE49-F238E27FC236}">
                  <a16:creationId xmlns:a16="http://schemas.microsoft.com/office/drawing/2014/main" id="{A21FF257-C59B-C188-0249-25740E59D3A5}"/>
                </a:ext>
              </a:extLst>
            </p:cNvPr>
            <p:cNvSpPr txBox="1"/>
            <p:nvPr/>
          </p:nvSpPr>
          <p:spPr bwMode="auto">
            <a:xfrm>
              <a:off x="9989471"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755" name="TextBox 31754">
              <a:extLst>
                <a:ext uri="{FF2B5EF4-FFF2-40B4-BE49-F238E27FC236}">
                  <a16:creationId xmlns:a16="http://schemas.microsoft.com/office/drawing/2014/main" id="{E687F31B-5A22-2201-7C9D-8465FAF00D77}"/>
                </a:ext>
              </a:extLst>
            </p:cNvPr>
            <p:cNvSpPr txBox="1"/>
            <p:nvPr/>
          </p:nvSpPr>
          <p:spPr bwMode="auto">
            <a:xfrm>
              <a:off x="10325946" y="5684177"/>
              <a:ext cx="318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23" name="Group 22">
            <a:extLst>
              <a:ext uri="{FF2B5EF4-FFF2-40B4-BE49-F238E27FC236}">
                <a16:creationId xmlns:a16="http://schemas.microsoft.com/office/drawing/2014/main" id="{2DD4F09C-2A9A-80C8-6EF6-7688DEEF99F8}"/>
              </a:ext>
            </a:extLst>
          </p:cNvPr>
          <p:cNvGrpSpPr/>
          <p:nvPr/>
        </p:nvGrpSpPr>
        <p:grpSpPr>
          <a:xfrm>
            <a:off x="6508022" y="4245213"/>
            <a:ext cx="65326" cy="1189779"/>
            <a:chOff x="2094016" y="2095599"/>
            <a:chExt cx="83127" cy="2824744"/>
          </a:xfrm>
          <a:noFill/>
        </p:grpSpPr>
        <p:cxnSp>
          <p:nvCxnSpPr>
            <p:cNvPr id="24" name="Straight Connector 23">
              <a:extLst>
                <a:ext uri="{FF2B5EF4-FFF2-40B4-BE49-F238E27FC236}">
                  <a16:creationId xmlns:a16="http://schemas.microsoft.com/office/drawing/2014/main" id="{1C9E4411-8D43-5621-9EA8-B59A941D1316}"/>
                </a:ext>
              </a:extLst>
            </p:cNvPr>
            <p:cNvCxnSpPr>
              <a:cxnSpLocks/>
            </p:cNvCxnSpPr>
            <p:nvPr/>
          </p:nvCxnSpPr>
          <p:spPr bwMode="auto">
            <a:xfrm>
              <a:off x="2094016" y="2095599"/>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20A574D-07D3-8686-E80A-76F9CD7237ED}"/>
                </a:ext>
              </a:extLst>
            </p:cNvPr>
            <p:cNvCxnSpPr>
              <a:cxnSpLocks/>
            </p:cNvCxnSpPr>
            <p:nvPr/>
          </p:nvCxnSpPr>
          <p:spPr bwMode="auto">
            <a:xfrm>
              <a:off x="2094016" y="2660548"/>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3E7688E-A341-6446-D448-B47C396C448C}"/>
                </a:ext>
              </a:extLst>
            </p:cNvPr>
            <p:cNvCxnSpPr>
              <a:cxnSpLocks/>
            </p:cNvCxnSpPr>
            <p:nvPr/>
          </p:nvCxnSpPr>
          <p:spPr bwMode="auto">
            <a:xfrm>
              <a:off x="2094016" y="3225497"/>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AC9E344-F237-4301-43C0-950600E139F8}"/>
                </a:ext>
              </a:extLst>
            </p:cNvPr>
            <p:cNvCxnSpPr>
              <a:cxnSpLocks/>
            </p:cNvCxnSpPr>
            <p:nvPr/>
          </p:nvCxnSpPr>
          <p:spPr bwMode="auto">
            <a:xfrm>
              <a:off x="2094016" y="3790446"/>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6A4FA47-6BE8-E077-5A17-E93A8D8885A1}"/>
                </a:ext>
              </a:extLst>
            </p:cNvPr>
            <p:cNvCxnSpPr>
              <a:cxnSpLocks/>
            </p:cNvCxnSpPr>
            <p:nvPr/>
          </p:nvCxnSpPr>
          <p:spPr bwMode="auto">
            <a:xfrm>
              <a:off x="2094016" y="4355395"/>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E5FF9D5-C185-EE95-0FE9-47EEAFB8E71A}"/>
                </a:ext>
              </a:extLst>
            </p:cNvPr>
            <p:cNvCxnSpPr>
              <a:cxnSpLocks/>
            </p:cNvCxnSpPr>
            <p:nvPr/>
          </p:nvCxnSpPr>
          <p:spPr bwMode="auto">
            <a:xfrm>
              <a:off x="2094016" y="4920343"/>
              <a:ext cx="83127" cy="0"/>
            </a:xfrm>
            <a:prstGeom prst="line">
              <a:avLst/>
            </a:prstGeom>
            <a:grpFill/>
            <a:ln w="28575" cap="flat" cmpd="sng" algn="ctr">
              <a:solidFill>
                <a:schemeClr val="bg1"/>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35C9E527-F437-8821-E682-B0EDC0A8B8B2}"/>
              </a:ext>
            </a:extLst>
          </p:cNvPr>
          <p:cNvGrpSpPr/>
          <p:nvPr/>
        </p:nvGrpSpPr>
        <p:grpSpPr>
          <a:xfrm>
            <a:off x="6508022" y="2795996"/>
            <a:ext cx="65326" cy="1189779"/>
            <a:chOff x="2094016" y="2095599"/>
            <a:chExt cx="83127" cy="2824744"/>
          </a:xfrm>
          <a:noFill/>
        </p:grpSpPr>
        <p:cxnSp>
          <p:nvCxnSpPr>
            <p:cNvPr id="31824" name="Straight Connector 31823">
              <a:extLst>
                <a:ext uri="{FF2B5EF4-FFF2-40B4-BE49-F238E27FC236}">
                  <a16:creationId xmlns:a16="http://schemas.microsoft.com/office/drawing/2014/main" id="{3D8B444D-8EBB-CE04-4F08-95C8ADAAB25A}"/>
                </a:ext>
              </a:extLst>
            </p:cNvPr>
            <p:cNvCxnSpPr>
              <a:cxnSpLocks/>
            </p:cNvCxnSpPr>
            <p:nvPr/>
          </p:nvCxnSpPr>
          <p:spPr bwMode="auto">
            <a:xfrm>
              <a:off x="2094016" y="2095599"/>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CA2C2E32-6FA5-9075-BA1C-4DA68F6B0778}"/>
                </a:ext>
              </a:extLst>
            </p:cNvPr>
            <p:cNvCxnSpPr>
              <a:cxnSpLocks/>
            </p:cNvCxnSpPr>
            <p:nvPr/>
          </p:nvCxnSpPr>
          <p:spPr bwMode="auto">
            <a:xfrm>
              <a:off x="2094016" y="2660548"/>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9D193FB3-8A04-9036-28F2-3FBD9AB071F1}"/>
                </a:ext>
              </a:extLst>
            </p:cNvPr>
            <p:cNvCxnSpPr>
              <a:cxnSpLocks/>
            </p:cNvCxnSpPr>
            <p:nvPr/>
          </p:nvCxnSpPr>
          <p:spPr bwMode="auto">
            <a:xfrm>
              <a:off x="2094016" y="3225497"/>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4A961632-F5B5-8A55-F858-0D0AB5641FDD}"/>
                </a:ext>
              </a:extLst>
            </p:cNvPr>
            <p:cNvCxnSpPr>
              <a:cxnSpLocks/>
            </p:cNvCxnSpPr>
            <p:nvPr/>
          </p:nvCxnSpPr>
          <p:spPr bwMode="auto">
            <a:xfrm>
              <a:off x="2094016" y="3790446"/>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0F77FFE9-F90F-4F0F-5303-BF848C3D6E90}"/>
                </a:ext>
              </a:extLst>
            </p:cNvPr>
            <p:cNvCxnSpPr>
              <a:cxnSpLocks/>
            </p:cNvCxnSpPr>
            <p:nvPr/>
          </p:nvCxnSpPr>
          <p:spPr bwMode="auto">
            <a:xfrm>
              <a:off x="2094016" y="4355395"/>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9BD6CDC1-BEC5-E807-5907-CC8D25DAAD0C}"/>
                </a:ext>
              </a:extLst>
            </p:cNvPr>
            <p:cNvCxnSpPr>
              <a:cxnSpLocks/>
            </p:cNvCxnSpPr>
            <p:nvPr/>
          </p:nvCxnSpPr>
          <p:spPr bwMode="auto">
            <a:xfrm>
              <a:off x="2094016" y="4920343"/>
              <a:ext cx="83127" cy="0"/>
            </a:xfrm>
            <a:prstGeom prst="line">
              <a:avLst/>
            </a:prstGeom>
            <a:grpFill/>
            <a:ln w="28575" cap="flat" cmpd="sng" algn="ctr">
              <a:solidFill>
                <a:schemeClr val="bg1"/>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6F549790-0A7C-7493-40CD-6BA7F8A4AA42}"/>
              </a:ext>
            </a:extLst>
          </p:cNvPr>
          <p:cNvGrpSpPr/>
          <p:nvPr/>
        </p:nvGrpSpPr>
        <p:grpSpPr>
          <a:xfrm>
            <a:off x="6503877" y="2310903"/>
            <a:ext cx="65326" cy="237956"/>
            <a:chOff x="2094016" y="2095599"/>
            <a:chExt cx="83127" cy="564949"/>
          </a:xfrm>
          <a:noFill/>
        </p:grpSpPr>
        <p:cxnSp>
          <p:nvCxnSpPr>
            <p:cNvPr id="31831" name="Straight Connector 31830">
              <a:extLst>
                <a:ext uri="{FF2B5EF4-FFF2-40B4-BE49-F238E27FC236}">
                  <a16:creationId xmlns:a16="http://schemas.microsoft.com/office/drawing/2014/main" id="{FECB8DDB-53CF-F495-1CC6-867EBAFF8B7F}"/>
                </a:ext>
              </a:extLst>
            </p:cNvPr>
            <p:cNvCxnSpPr>
              <a:cxnSpLocks/>
            </p:cNvCxnSpPr>
            <p:nvPr/>
          </p:nvCxnSpPr>
          <p:spPr bwMode="auto">
            <a:xfrm>
              <a:off x="2094016" y="2095599"/>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0A87A4AD-D675-0DFD-BF0E-13C864B91222}"/>
                </a:ext>
              </a:extLst>
            </p:cNvPr>
            <p:cNvCxnSpPr>
              <a:cxnSpLocks/>
            </p:cNvCxnSpPr>
            <p:nvPr/>
          </p:nvCxnSpPr>
          <p:spPr bwMode="auto">
            <a:xfrm>
              <a:off x="2094016" y="2660548"/>
              <a:ext cx="83127" cy="0"/>
            </a:xfrm>
            <a:prstGeom prst="line">
              <a:avLst/>
            </a:prstGeom>
            <a:grpFill/>
            <a:ln w="28575" cap="flat" cmpd="sng" algn="ctr">
              <a:solidFill>
                <a:schemeClr val="bg1"/>
              </a:solidFill>
              <a:prstDash val="solid"/>
              <a:round/>
              <a:headEnd type="none" w="med" len="med"/>
              <a:tailEnd type="none" w="med" len="med"/>
            </a:ln>
            <a:effectLst/>
          </p:spPr>
        </p:cxnSp>
      </p:grpSp>
      <p:sp>
        <p:nvSpPr>
          <p:cNvPr id="31837" name="TextBox 31836">
            <a:extLst>
              <a:ext uri="{FF2B5EF4-FFF2-40B4-BE49-F238E27FC236}">
                <a16:creationId xmlns:a16="http://schemas.microsoft.com/office/drawing/2014/main" id="{BA06DA4D-C5F4-68C8-F439-A7101D429E5B}"/>
              </a:ext>
            </a:extLst>
          </p:cNvPr>
          <p:cNvSpPr txBox="1"/>
          <p:nvPr/>
        </p:nvSpPr>
        <p:spPr bwMode="auto">
          <a:xfrm>
            <a:off x="5337830" y="2136591"/>
            <a:ext cx="1170192"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Hypertension</a:t>
            </a:r>
          </a:p>
        </p:txBody>
      </p:sp>
      <p:sp>
        <p:nvSpPr>
          <p:cNvPr id="31838" name="TextBox 31837">
            <a:extLst>
              <a:ext uri="{FF2B5EF4-FFF2-40B4-BE49-F238E27FC236}">
                <a16:creationId xmlns:a16="http://schemas.microsoft.com/office/drawing/2014/main" id="{B47863C8-E3A3-2F7E-FF04-89E2227FF2B1}"/>
              </a:ext>
            </a:extLst>
          </p:cNvPr>
          <p:cNvSpPr txBox="1"/>
          <p:nvPr/>
        </p:nvSpPr>
        <p:spPr bwMode="auto">
          <a:xfrm>
            <a:off x="5690640" y="2379781"/>
            <a:ext cx="819455"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Diarrhea</a:t>
            </a:r>
          </a:p>
        </p:txBody>
      </p:sp>
      <p:sp>
        <p:nvSpPr>
          <p:cNvPr id="31839" name="TextBox 31838">
            <a:extLst>
              <a:ext uri="{FF2B5EF4-FFF2-40B4-BE49-F238E27FC236}">
                <a16:creationId xmlns:a16="http://schemas.microsoft.com/office/drawing/2014/main" id="{906F93B9-622F-C474-4A7F-26A9DA0581B6}"/>
              </a:ext>
            </a:extLst>
          </p:cNvPr>
          <p:cNvSpPr txBox="1"/>
          <p:nvPr/>
        </p:nvSpPr>
        <p:spPr bwMode="auto">
          <a:xfrm>
            <a:off x="5181843" y="2637442"/>
            <a:ext cx="1347036"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Hypothyroidism</a:t>
            </a:r>
          </a:p>
        </p:txBody>
      </p:sp>
      <p:sp>
        <p:nvSpPr>
          <p:cNvPr id="31840" name="TextBox 31839">
            <a:extLst>
              <a:ext uri="{FF2B5EF4-FFF2-40B4-BE49-F238E27FC236}">
                <a16:creationId xmlns:a16="http://schemas.microsoft.com/office/drawing/2014/main" id="{F75EDCE9-964E-D7FA-4DCC-6686890C1CEE}"/>
              </a:ext>
            </a:extLst>
          </p:cNvPr>
          <p:cNvSpPr txBox="1"/>
          <p:nvPr/>
        </p:nvSpPr>
        <p:spPr bwMode="auto">
          <a:xfrm>
            <a:off x="5301762" y="2880241"/>
            <a:ext cx="122366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PPE syndrome</a:t>
            </a:r>
          </a:p>
        </p:txBody>
      </p:sp>
      <p:sp>
        <p:nvSpPr>
          <p:cNvPr id="31841" name="TextBox 31840">
            <a:extLst>
              <a:ext uri="{FF2B5EF4-FFF2-40B4-BE49-F238E27FC236}">
                <a16:creationId xmlns:a16="http://schemas.microsoft.com/office/drawing/2014/main" id="{2F917150-D062-4578-1F3F-F5E7EFC65CA1}"/>
              </a:ext>
            </a:extLst>
          </p:cNvPr>
          <p:cNvSpPr txBox="1"/>
          <p:nvPr/>
        </p:nvSpPr>
        <p:spPr bwMode="auto">
          <a:xfrm>
            <a:off x="5547192" y="3106044"/>
            <a:ext cx="1002198"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Proteinuria</a:t>
            </a:r>
          </a:p>
        </p:txBody>
      </p:sp>
      <p:sp>
        <p:nvSpPr>
          <p:cNvPr id="31842" name="TextBox 31841">
            <a:extLst>
              <a:ext uri="{FF2B5EF4-FFF2-40B4-BE49-F238E27FC236}">
                <a16:creationId xmlns:a16="http://schemas.microsoft.com/office/drawing/2014/main" id="{B3C5B033-3AC0-35DF-430C-82856FAFF013}"/>
              </a:ext>
            </a:extLst>
          </p:cNvPr>
          <p:cNvSpPr txBox="1"/>
          <p:nvPr/>
        </p:nvSpPr>
        <p:spPr bwMode="auto">
          <a:xfrm>
            <a:off x="5825231" y="3580085"/>
            <a:ext cx="718402"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Fatigue</a:t>
            </a:r>
          </a:p>
        </p:txBody>
      </p:sp>
      <p:sp>
        <p:nvSpPr>
          <p:cNvPr id="31843" name="TextBox 31842">
            <a:extLst>
              <a:ext uri="{FF2B5EF4-FFF2-40B4-BE49-F238E27FC236}">
                <a16:creationId xmlns:a16="http://schemas.microsoft.com/office/drawing/2014/main" id="{247892C7-803D-01B1-4A59-3E660F928161}"/>
              </a:ext>
            </a:extLst>
          </p:cNvPr>
          <p:cNvSpPr txBox="1"/>
          <p:nvPr/>
        </p:nvSpPr>
        <p:spPr bwMode="auto">
          <a:xfrm>
            <a:off x="5602567" y="5021101"/>
            <a:ext cx="952440"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Dysphonia</a:t>
            </a:r>
          </a:p>
        </p:txBody>
      </p:sp>
      <p:sp>
        <p:nvSpPr>
          <p:cNvPr id="31844" name="TextBox 31843">
            <a:extLst>
              <a:ext uri="{FF2B5EF4-FFF2-40B4-BE49-F238E27FC236}">
                <a16:creationId xmlns:a16="http://schemas.microsoft.com/office/drawing/2014/main" id="{ACB2D5FE-97F3-7390-DFF4-07DA12C0FD90}"/>
              </a:ext>
            </a:extLst>
          </p:cNvPr>
          <p:cNvSpPr txBox="1"/>
          <p:nvPr/>
        </p:nvSpPr>
        <p:spPr bwMode="auto">
          <a:xfrm>
            <a:off x="5833286" y="5257092"/>
            <a:ext cx="728084"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Nausea</a:t>
            </a:r>
          </a:p>
        </p:txBody>
      </p:sp>
      <p:sp>
        <p:nvSpPr>
          <p:cNvPr id="31845" name="Rectangle 31844">
            <a:extLst>
              <a:ext uri="{FF2B5EF4-FFF2-40B4-BE49-F238E27FC236}">
                <a16:creationId xmlns:a16="http://schemas.microsoft.com/office/drawing/2014/main" id="{094F4180-C386-D077-728A-935975D56833}"/>
              </a:ext>
            </a:extLst>
          </p:cNvPr>
          <p:cNvSpPr/>
          <p:nvPr/>
        </p:nvSpPr>
        <p:spPr bwMode="auto">
          <a:xfrm rot="10800000" flipV="1">
            <a:off x="6827602" y="1600200"/>
            <a:ext cx="4337815" cy="267732"/>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TRAES With Incidence ≥15% in Either Arm</a:t>
            </a:r>
          </a:p>
        </p:txBody>
      </p:sp>
      <p:sp>
        <p:nvSpPr>
          <p:cNvPr id="7" name="Rectangle 6">
            <a:extLst>
              <a:ext uri="{FF2B5EF4-FFF2-40B4-BE49-F238E27FC236}">
                <a16:creationId xmlns:a16="http://schemas.microsoft.com/office/drawing/2014/main" id="{4B1B5537-2C22-DC59-BDAC-A4C730A58809}"/>
              </a:ext>
            </a:extLst>
          </p:cNvPr>
          <p:cNvSpPr/>
          <p:nvPr/>
        </p:nvSpPr>
        <p:spPr bwMode="auto">
          <a:xfrm>
            <a:off x="6756915" y="4975863"/>
            <a:ext cx="185685" cy="194036"/>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06D51F08-5B19-578A-1F13-79606781592C}"/>
              </a:ext>
            </a:extLst>
          </p:cNvPr>
          <p:cNvSpPr/>
          <p:nvPr/>
        </p:nvSpPr>
        <p:spPr bwMode="auto">
          <a:xfrm>
            <a:off x="6756916" y="5253523"/>
            <a:ext cx="194036" cy="1940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1AB11353-B292-F7A4-8CC1-4AA9F4B05D67}"/>
              </a:ext>
            </a:extLst>
          </p:cNvPr>
          <p:cNvSpPr txBox="1"/>
          <p:nvPr/>
        </p:nvSpPr>
        <p:spPr bwMode="auto">
          <a:xfrm>
            <a:off x="6882191" y="4910706"/>
            <a:ext cx="90556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1-2</a:t>
            </a:r>
          </a:p>
        </p:txBody>
      </p:sp>
      <p:sp>
        <p:nvSpPr>
          <p:cNvPr id="13" name="TextBox 12">
            <a:extLst>
              <a:ext uri="{FF2B5EF4-FFF2-40B4-BE49-F238E27FC236}">
                <a16:creationId xmlns:a16="http://schemas.microsoft.com/office/drawing/2014/main" id="{6602468C-4B82-04E1-8B8F-3898DC7C1DFA}"/>
              </a:ext>
            </a:extLst>
          </p:cNvPr>
          <p:cNvSpPr txBox="1"/>
          <p:nvPr/>
        </p:nvSpPr>
        <p:spPr bwMode="auto">
          <a:xfrm>
            <a:off x="6891750" y="5195978"/>
            <a:ext cx="910057"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3-4</a:t>
            </a:r>
          </a:p>
        </p:txBody>
      </p:sp>
      <p:sp>
        <p:nvSpPr>
          <p:cNvPr id="19" name="Rectangle 18">
            <a:extLst>
              <a:ext uri="{FF2B5EF4-FFF2-40B4-BE49-F238E27FC236}">
                <a16:creationId xmlns:a16="http://schemas.microsoft.com/office/drawing/2014/main" id="{0ED0A698-CCF1-C2C5-5982-C14756105488}"/>
              </a:ext>
            </a:extLst>
          </p:cNvPr>
          <p:cNvSpPr/>
          <p:nvPr/>
        </p:nvSpPr>
        <p:spPr bwMode="auto">
          <a:xfrm>
            <a:off x="10616702" y="4971601"/>
            <a:ext cx="194036" cy="194036"/>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FD023B6A-1690-64B0-41E3-93DA540D8555}"/>
              </a:ext>
            </a:extLst>
          </p:cNvPr>
          <p:cNvSpPr/>
          <p:nvPr/>
        </p:nvSpPr>
        <p:spPr bwMode="auto">
          <a:xfrm>
            <a:off x="10625053" y="5249261"/>
            <a:ext cx="194036" cy="19403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TextBox 30">
            <a:extLst>
              <a:ext uri="{FF2B5EF4-FFF2-40B4-BE49-F238E27FC236}">
                <a16:creationId xmlns:a16="http://schemas.microsoft.com/office/drawing/2014/main" id="{47BF1320-949F-D970-05DB-20D3CDBB9878}"/>
              </a:ext>
            </a:extLst>
          </p:cNvPr>
          <p:cNvSpPr txBox="1"/>
          <p:nvPr/>
        </p:nvSpPr>
        <p:spPr bwMode="auto">
          <a:xfrm>
            <a:off x="10750328" y="4906444"/>
            <a:ext cx="90556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1-2</a:t>
            </a:r>
          </a:p>
        </p:txBody>
      </p:sp>
      <p:sp>
        <p:nvSpPr>
          <p:cNvPr id="32" name="TextBox 31">
            <a:extLst>
              <a:ext uri="{FF2B5EF4-FFF2-40B4-BE49-F238E27FC236}">
                <a16:creationId xmlns:a16="http://schemas.microsoft.com/office/drawing/2014/main" id="{00AA746E-C016-54EB-7E8C-F2CCB7C64E31}"/>
              </a:ext>
            </a:extLst>
          </p:cNvPr>
          <p:cNvSpPr txBox="1"/>
          <p:nvPr/>
        </p:nvSpPr>
        <p:spPr bwMode="auto">
          <a:xfrm>
            <a:off x="10759887" y="5191716"/>
            <a:ext cx="910057"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3-4</a:t>
            </a:r>
          </a:p>
        </p:txBody>
      </p:sp>
      <p:sp>
        <p:nvSpPr>
          <p:cNvPr id="31856" name="Rectangle 31855">
            <a:extLst>
              <a:ext uri="{FF2B5EF4-FFF2-40B4-BE49-F238E27FC236}">
                <a16:creationId xmlns:a16="http://schemas.microsoft.com/office/drawing/2014/main" id="{9A3E56C8-257E-F7BA-0D4D-4376DA7F30CD}"/>
              </a:ext>
            </a:extLst>
          </p:cNvPr>
          <p:cNvSpPr/>
          <p:nvPr/>
        </p:nvSpPr>
        <p:spPr bwMode="auto">
          <a:xfrm>
            <a:off x="8384874" y="2212663"/>
            <a:ext cx="753958"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7" name="Rectangle 31856">
            <a:extLst>
              <a:ext uri="{FF2B5EF4-FFF2-40B4-BE49-F238E27FC236}">
                <a16:creationId xmlns:a16="http://schemas.microsoft.com/office/drawing/2014/main" id="{8C558028-70DA-AD11-32FD-01F884BB9971}"/>
              </a:ext>
            </a:extLst>
          </p:cNvPr>
          <p:cNvSpPr/>
          <p:nvPr/>
        </p:nvSpPr>
        <p:spPr bwMode="auto">
          <a:xfrm>
            <a:off x="9135125" y="2212663"/>
            <a:ext cx="714243"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9" name="Rectangle 31858">
            <a:extLst>
              <a:ext uri="{FF2B5EF4-FFF2-40B4-BE49-F238E27FC236}">
                <a16:creationId xmlns:a16="http://schemas.microsoft.com/office/drawing/2014/main" id="{42AF071C-47FB-8B49-79CB-2F24647BCD65}"/>
              </a:ext>
            </a:extLst>
          </p:cNvPr>
          <p:cNvSpPr/>
          <p:nvPr/>
        </p:nvSpPr>
        <p:spPr bwMode="auto">
          <a:xfrm>
            <a:off x="8858992" y="2452970"/>
            <a:ext cx="279840"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0" name="Rectangle 31859">
            <a:extLst>
              <a:ext uri="{FF2B5EF4-FFF2-40B4-BE49-F238E27FC236}">
                <a16:creationId xmlns:a16="http://schemas.microsoft.com/office/drawing/2014/main" id="{7F45C16C-EFC5-5042-CCD4-F8D927947BAD}"/>
              </a:ext>
            </a:extLst>
          </p:cNvPr>
          <p:cNvSpPr/>
          <p:nvPr/>
        </p:nvSpPr>
        <p:spPr bwMode="auto">
          <a:xfrm>
            <a:off x="9135126" y="2452970"/>
            <a:ext cx="16306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2" name="Rectangle 31861">
            <a:extLst>
              <a:ext uri="{FF2B5EF4-FFF2-40B4-BE49-F238E27FC236}">
                <a16:creationId xmlns:a16="http://schemas.microsoft.com/office/drawing/2014/main" id="{C3F3DC3F-F63E-8FCE-2B7F-D77199AEFA49}"/>
              </a:ext>
            </a:extLst>
          </p:cNvPr>
          <p:cNvSpPr/>
          <p:nvPr/>
        </p:nvSpPr>
        <p:spPr bwMode="auto">
          <a:xfrm>
            <a:off x="9089405" y="2689529"/>
            <a:ext cx="45719"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5" name="Rectangle 31864">
            <a:extLst>
              <a:ext uri="{FF2B5EF4-FFF2-40B4-BE49-F238E27FC236}">
                <a16:creationId xmlns:a16="http://schemas.microsoft.com/office/drawing/2014/main" id="{C65E6532-AE12-4056-100A-A0FA8672540F}"/>
              </a:ext>
            </a:extLst>
          </p:cNvPr>
          <p:cNvSpPr/>
          <p:nvPr/>
        </p:nvSpPr>
        <p:spPr bwMode="auto">
          <a:xfrm>
            <a:off x="8918369" y="2929836"/>
            <a:ext cx="216757"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6" name="Rectangle 31865">
            <a:extLst>
              <a:ext uri="{FF2B5EF4-FFF2-40B4-BE49-F238E27FC236}">
                <a16:creationId xmlns:a16="http://schemas.microsoft.com/office/drawing/2014/main" id="{C065F0B7-45D6-BD6F-A548-F4DA3336A600}"/>
              </a:ext>
            </a:extLst>
          </p:cNvPr>
          <p:cNvSpPr/>
          <p:nvPr/>
        </p:nvSpPr>
        <p:spPr bwMode="auto">
          <a:xfrm>
            <a:off x="9131420" y="2929836"/>
            <a:ext cx="166775"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8" name="Rectangle 31867">
            <a:extLst>
              <a:ext uri="{FF2B5EF4-FFF2-40B4-BE49-F238E27FC236}">
                <a16:creationId xmlns:a16="http://schemas.microsoft.com/office/drawing/2014/main" id="{632840DC-F1ED-B23F-D0D0-EC8318EEF124}"/>
              </a:ext>
            </a:extLst>
          </p:cNvPr>
          <p:cNvSpPr/>
          <p:nvPr/>
        </p:nvSpPr>
        <p:spPr bwMode="auto">
          <a:xfrm>
            <a:off x="8858992" y="3169570"/>
            <a:ext cx="276134"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9" name="Rectangle 31868">
            <a:extLst>
              <a:ext uri="{FF2B5EF4-FFF2-40B4-BE49-F238E27FC236}">
                <a16:creationId xmlns:a16="http://schemas.microsoft.com/office/drawing/2014/main" id="{F48F4BA3-E5F4-CEA9-9FB6-943743106904}"/>
              </a:ext>
            </a:extLst>
          </p:cNvPr>
          <p:cNvSpPr/>
          <p:nvPr/>
        </p:nvSpPr>
        <p:spPr bwMode="auto">
          <a:xfrm>
            <a:off x="9131420" y="3169570"/>
            <a:ext cx="22591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71" name="Rectangle 31870">
            <a:extLst>
              <a:ext uri="{FF2B5EF4-FFF2-40B4-BE49-F238E27FC236}">
                <a16:creationId xmlns:a16="http://schemas.microsoft.com/office/drawing/2014/main" id="{80F76F58-42F6-E159-96A5-1637B252594B}"/>
              </a:ext>
            </a:extLst>
          </p:cNvPr>
          <p:cNvSpPr/>
          <p:nvPr/>
        </p:nvSpPr>
        <p:spPr bwMode="auto">
          <a:xfrm>
            <a:off x="9043060" y="3409304"/>
            <a:ext cx="88358"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B2760876-3A07-E194-DC6A-D87B073A8601}"/>
              </a:ext>
            </a:extLst>
          </p:cNvPr>
          <p:cNvSpPr/>
          <p:nvPr/>
        </p:nvSpPr>
        <p:spPr bwMode="auto">
          <a:xfrm>
            <a:off x="9133393" y="3409304"/>
            <a:ext cx="140895"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E5B5933B-79CD-B618-64C5-D83BC2661181}"/>
              </a:ext>
            </a:extLst>
          </p:cNvPr>
          <p:cNvSpPr/>
          <p:nvPr/>
        </p:nvSpPr>
        <p:spPr bwMode="auto">
          <a:xfrm>
            <a:off x="8986208" y="3649038"/>
            <a:ext cx="145211"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53C71006-FF62-BEB0-0021-86C3942673DF}"/>
              </a:ext>
            </a:extLst>
          </p:cNvPr>
          <p:cNvSpPr/>
          <p:nvPr/>
        </p:nvSpPr>
        <p:spPr bwMode="auto">
          <a:xfrm>
            <a:off x="9127713" y="3649038"/>
            <a:ext cx="66960"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546BBF16-4091-80E8-FCEE-E689FE4005F6}"/>
              </a:ext>
            </a:extLst>
          </p:cNvPr>
          <p:cNvSpPr/>
          <p:nvPr/>
        </p:nvSpPr>
        <p:spPr bwMode="auto">
          <a:xfrm>
            <a:off x="8858991" y="3888772"/>
            <a:ext cx="272427"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A57EB5E3-3551-A556-D29E-E76F52559775}"/>
              </a:ext>
            </a:extLst>
          </p:cNvPr>
          <p:cNvSpPr/>
          <p:nvPr/>
        </p:nvSpPr>
        <p:spPr bwMode="auto">
          <a:xfrm>
            <a:off x="9127713" y="3888772"/>
            <a:ext cx="170482"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4" name="Rectangle 31763">
            <a:extLst>
              <a:ext uri="{FF2B5EF4-FFF2-40B4-BE49-F238E27FC236}">
                <a16:creationId xmlns:a16="http://schemas.microsoft.com/office/drawing/2014/main" id="{EDA09307-32D6-3729-A9A3-43BF52D36421}"/>
              </a:ext>
            </a:extLst>
          </p:cNvPr>
          <p:cNvSpPr/>
          <p:nvPr/>
        </p:nvSpPr>
        <p:spPr bwMode="auto">
          <a:xfrm>
            <a:off x="8918369" y="4131681"/>
            <a:ext cx="220464"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5" name="Rectangle 31764">
            <a:extLst>
              <a:ext uri="{FF2B5EF4-FFF2-40B4-BE49-F238E27FC236}">
                <a16:creationId xmlns:a16="http://schemas.microsoft.com/office/drawing/2014/main" id="{7766210A-0A39-4799-C712-6FA32A44D831}"/>
              </a:ext>
            </a:extLst>
          </p:cNvPr>
          <p:cNvSpPr/>
          <p:nvPr/>
        </p:nvSpPr>
        <p:spPr bwMode="auto">
          <a:xfrm>
            <a:off x="9135126" y="4131681"/>
            <a:ext cx="16306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7" name="Rectangle 31766">
            <a:extLst>
              <a:ext uri="{FF2B5EF4-FFF2-40B4-BE49-F238E27FC236}">
                <a16:creationId xmlns:a16="http://schemas.microsoft.com/office/drawing/2014/main" id="{5AB22BCF-B034-F782-2FF4-A668BDA6DD28}"/>
              </a:ext>
            </a:extLst>
          </p:cNvPr>
          <p:cNvSpPr/>
          <p:nvPr/>
        </p:nvSpPr>
        <p:spPr bwMode="auto">
          <a:xfrm>
            <a:off x="9043060" y="4368240"/>
            <a:ext cx="95772"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8" name="Rectangle 31767">
            <a:extLst>
              <a:ext uri="{FF2B5EF4-FFF2-40B4-BE49-F238E27FC236}">
                <a16:creationId xmlns:a16="http://schemas.microsoft.com/office/drawing/2014/main" id="{07643F16-98D6-40E9-B97F-3DAA937C0870}"/>
              </a:ext>
            </a:extLst>
          </p:cNvPr>
          <p:cNvSpPr/>
          <p:nvPr/>
        </p:nvSpPr>
        <p:spPr bwMode="auto">
          <a:xfrm>
            <a:off x="9135126" y="4368240"/>
            <a:ext cx="75707"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0" name="Rectangle 31769">
            <a:extLst>
              <a:ext uri="{FF2B5EF4-FFF2-40B4-BE49-F238E27FC236}">
                <a16:creationId xmlns:a16="http://schemas.microsoft.com/office/drawing/2014/main" id="{124F9DE8-5F6B-D946-50E7-A8E9BF796650}"/>
              </a:ext>
            </a:extLst>
          </p:cNvPr>
          <p:cNvSpPr/>
          <p:nvPr/>
        </p:nvSpPr>
        <p:spPr bwMode="auto">
          <a:xfrm>
            <a:off x="8921543" y="4608725"/>
            <a:ext cx="204923"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1" name="Rectangle 31770">
            <a:extLst>
              <a:ext uri="{FF2B5EF4-FFF2-40B4-BE49-F238E27FC236}">
                <a16:creationId xmlns:a16="http://schemas.microsoft.com/office/drawing/2014/main" id="{9179584E-9511-53FF-0CB2-9D78682BF669}"/>
              </a:ext>
            </a:extLst>
          </p:cNvPr>
          <p:cNvSpPr/>
          <p:nvPr/>
        </p:nvSpPr>
        <p:spPr bwMode="auto">
          <a:xfrm>
            <a:off x="9127713" y="4607974"/>
            <a:ext cx="149750"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3" name="Rectangle 31772">
            <a:extLst>
              <a:ext uri="{FF2B5EF4-FFF2-40B4-BE49-F238E27FC236}">
                <a16:creationId xmlns:a16="http://schemas.microsoft.com/office/drawing/2014/main" id="{C66DE5A0-C4F2-285D-8D95-29DD40D11DB8}"/>
              </a:ext>
            </a:extLst>
          </p:cNvPr>
          <p:cNvSpPr/>
          <p:nvPr/>
        </p:nvSpPr>
        <p:spPr bwMode="auto">
          <a:xfrm>
            <a:off x="8953994" y="4848459"/>
            <a:ext cx="184837"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4" name="Rectangle 31773">
            <a:extLst>
              <a:ext uri="{FF2B5EF4-FFF2-40B4-BE49-F238E27FC236}">
                <a16:creationId xmlns:a16="http://schemas.microsoft.com/office/drawing/2014/main" id="{FE013BB2-F614-573D-D1AF-74A0126013E7}"/>
              </a:ext>
            </a:extLst>
          </p:cNvPr>
          <p:cNvSpPr/>
          <p:nvPr/>
        </p:nvSpPr>
        <p:spPr bwMode="auto">
          <a:xfrm>
            <a:off x="9139195" y="4848459"/>
            <a:ext cx="101911"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7" name="Rectangle 31776">
            <a:extLst>
              <a:ext uri="{FF2B5EF4-FFF2-40B4-BE49-F238E27FC236}">
                <a16:creationId xmlns:a16="http://schemas.microsoft.com/office/drawing/2014/main" id="{8EED33C5-E0DF-FAA0-F50A-C4CD661859A0}"/>
              </a:ext>
            </a:extLst>
          </p:cNvPr>
          <p:cNvSpPr/>
          <p:nvPr/>
        </p:nvSpPr>
        <p:spPr bwMode="auto">
          <a:xfrm>
            <a:off x="9123292" y="5094425"/>
            <a:ext cx="4571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9" name="Rectangle 31778">
            <a:extLst>
              <a:ext uri="{FF2B5EF4-FFF2-40B4-BE49-F238E27FC236}">
                <a16:creationId xmlns:a16="http://schemas.microsoft.com/office/drawing/2014/main" id="{282B3D68-4A95-AF70-FD6E-65D5D4427079}"/>
              </a:ext>
            </a:extLst>
          </p:cNvPr>
          <p:cNvSpPr/>
          <p:nvPr/>
        </p:nvSpPr>
        <p:spPr bwMode="auto">
          <a:xfrm>
            <a:off x="9089405" y="5334153"/>
            <a:ext cx="51770"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0" name="Rectangle 31779">
            <a:extLst>
              <a:ext uri="{FF2B5EF4-FFF2-40B4-BE49-F238E27FC236}">
                <a16:creationId xmlns:a16="http://schemas.microsoft.com/office/drawing/2014/main" id="{23045ABB-3907-712C-8E70-BC01E0E73B4F}"/>
              </a:ext>
            </a:extLst>
          </p:cNvPr>
          <p:cNvSpPr/>
          <p:nvPr/>
        </p:nvSpPr>
        <p:spPr bwMode="auto">
          <a:xfrm>
            <a:off x="9137470" y="5334153"/>
            <a:ext cx="4571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1" name="TextBox 31780">
            <a:extLst>
              <a:ext uri="{FF2B5EF4-FFF2-40B4-BE49-F238E27FC236}">
                <a16:creationId xmlns:a16="http://schemas.microsoft.com/office/drawing/2014/main" id="{536690B1-CEA3-B582-9D91-0F8AA67D01A2}"/>
              </a:ext>
            </a:extLst>
          </p:cNvPr>
          <p:cNvSpPr txBox="1"/>
          <p:nvPr/>
        </p:nvSpPr>
        <p:spPr bwMode="auto">
          <a:xfrm>
            <a:off x="6800194" y="213369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43.3</a:t>
            </a:r>
          </a:p>
        </p:txBody>
      </p:sp>
      <p:sp>
        <p:nvSpPr>
          <p:cNvPr id="31782" name="TextBox 31781">
            <a:extLst>
              <a:ext uri="{FF2B5EF4-FFF2-40B4-BE49-F238E27FC236}">
                <a16:creationId xmlns:a16="http://schemas.microsoft.com/office/drawing/2014/main" id="{C02B1C15-A7AB-40E0-9C1C-9C2AEDE09D62}"/>
              </a:ext>
            </a:extLst>
          </p:cNvPr>
          <p:cNvSpPr txBox="1"/>
          <p:nvPr/>
        </p:nvSpPr>
        <p:spPr bwMode="auto">
          <a:xfrm>
            <a:off x="6936762" y="237440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40.3</a:t>
            </a:r>
          </a:p>
        </p:txBody>
      </p:sp>
      <p:sp>
        <p:nvSpPr>
          <p:cNvPr id="31783" name="TextBox 31782">
            <a:extLst>
              <a:ext uri="{FF2B5EF4-FFF2-40B4-BE49-F238E27FC236}">
                <a16:creationId xmlns:a16="http://schemas.microsoft.com/office/drawing/2014/main" id="{166EDAE2-370E-42B0-0D0F-BE128ABEB2F1}"/>
              </a:ext>
            </a:extLst>
          </p:cNvPr>
          <p:cNvSpPr txBox="1"/>
          <p:nvPr/>
        </p:nvSpPr>
        <p:spPr bwMode="auto">
          <a:xfrm>
            <a:off x="6934487" y="261511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40.0</a:t>
            </a:r>
          </a:p>
        </p:txBody>
      </p:sp>
      <p:sp>
        <p:nvSpPr>
          <p:cNvPr id="31784" name="TextBox 31783">
            <a:extLst>
              <a:ext uri="{FF2B5EF4-FFF2-40B4-BE49-F238E27FC236}">
                <a16:creationId xmlns:a16="http://schemas.microsoft.com/office/drawing/2014/main" id="{8E3CD80E-96A8-CD81-49EE-46B32F873521}"/>
              </a:ext>
            </a:extLst>
          </p:cNvPr>
          <p:cNvSpPr txBox="1"/>
          <p:nvPr/>
        </p:nvSpPr>
        <p:spPr bwMode="auto">
          <a:xfrm>
            <a:off x="7225136" y="285583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33.2</a:t>
            </a:r>
          </a:p>
        </p:txBody>
      </p:sp>
      <p:sp>
        <p:nvSpPr>
          <p:cNvPr id="31785" name="TextBox 31784">
            <a:extLst>
              <a:ext uri="{FF2B5EF4-FFF2-40B4-BE49-F238E27FC236}">
                <a16:creationId xmlns:a16="http://schemas.microsoft.com/office/drawing/2014/main" id="{84E7BD6C-442B-6C25-B072-20E2B3C73501}"/>
              </a:ext>
            </a:extLst>
          </p:cNvPr>
          <p:cNvSpPr txBox="1"/>
          <p:nvPr/>
        </p:nvSpPr>
        <p:spPr bwMode="auto">
          <a:xfrm>
            <a:off x="7338419" y="309654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30.6</a:t>
            </a:r>
          </a:p>
        </p:txBody>
      </p:sp>
      <p:sp>
        <p:nvSpPr>
          <p:cNvPr id="31786" name="TextBox 31785">
            <a:extLst>
              <a:ext uri="{FF2B5EF4-FFF2-40B4-BE49-F238E27FC236}">
                <a16:creationId xmlns:a16="http://schemas.microsoft.com/office/drawing/2014/main" id="{2FD47CFD-DE7D-C29A-BE97-B33F1559EA24}"/>
              </a:ext>
            </a:extLst>
          </p:cNvPr>
          <p:cNvSpPr txBox="1"/>
          <p:nvPr/>
        </p:nvSpPr>
        <p:spPr bwMode="auto">
          <a:xfrm>
            <a:off x="7361874" y="333725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30.1</a:t>
            </a:r>
          </a:p>
        </p:txBody>
      </p:sp>
      <p:sp>
        <p:nvSpPr>
          <p:cNvPr id="31787" name="TextBox 31786">
            <a:extLst>
              <a:ext uri="{FF2B5EF4-FFF2-40B4-BE49-F238E27FC236}">
                <a16:creationId xmlns:a16="http://schemas.microsoft.com/office/drawing/2014/main" id="{1434C3CA-2853-AB16-2C9B-50A5B2209EF1}"/>
              </a:ext>
            </a:extLst>
          </p:cNvPr>
          <p:cNvSpPr txBox="1"/>
          <p:nvPr/>
        </p:nvSpPr>
        <p:spPr bwMode="auto">
          <a:xfrm>
            <a:off x="7484296" y="357796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27.3</a:t>
            </a:r>
          </a:p>
        </p:txBody>
      </p:sp>
      <p:sp>
        <p:nvSpPr>
          <p:cNvPr id="31790" name="TextBox 31789">
            <a:extLst>
              <a:ext uri="{FF2B5EF4-FFF2-40B4-BE49-F238E27FC236}">
                <a16:creationId xmlns:a16="http://schemas.microsoft.com/office/drawing/2014/main" id="{71BC994A-AF8E-860A-78B1-D7D0487DFE13}"/>
              </a:ext>
            </a:extLst>
          </p:cNvPr>
          <p:cNvSpPr txBox="1"/>
          <p:nvPr/>
        </p:nvSpPr>
        <p:spPr bwMode="auto">
          <a:xfrm>
            <a:off x="7700365" y="381867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22.0</a:t>
            </a:r>
          </a:p>
        </p:txBody>
      </p:sp>
      <p:sp>
        <p:nvSpPr>
          <p:cNvPr id="31791" name="TextBox 31790">
            <a:extLst>
              <a:ext uri="{FF2B5EF4-FFF2-40B4-BE49-F238E27FC236}">
                <a16:creationId xmlns:a16="http://schemas.microsoft.com/office/drawing/2014/main" id="{45DC3736-915B-ECE4-249E-9BFA33981758}"/>
              </a:ext>
            </a:extLst>
          </p:cNvPr>
          <p:cNvSpPr txBox="1"/>
          <p:nvPr/>
        </p:nvSpPr>
        <p:spPr bwMode="auto">
          <a:xfrm>
            <a:off x="7757474" y="405938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21.0</a:t>
            </a:r>
          </a:p>
        </p:txBody>
      </p:sp>
      <p:sp>
        <p:nvSpPr>
          <p:cNvPr id="31792" name="TextBox 31791">
            <a:extLst>
              <a:ext uri="{FF2B5EF4-FFF2-40B4-BE49-F238E27FC236}">
                <a16:creationId xmlns:a16="http://schemas.microsoft.com/office/drawing/2014/main" id="{E7BF621E-FE79-19F7-6581-B9E5887AFC8D}"/>
              </a:ext>
            </a:extLst>
          </p:cNvPr>
          <p:cNvSpPr txBox="1"/>
          <p:nvPr/>
        </p:nvSpPr>
        <p:spPr bwMode="auto">
          <a:xfrm>
            <a:off x="7804679" y="430009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20.3</a:t>
            </a:r>
          </a:p>
        </p:txBody>
      </p:sp>
      <p:sp>
        <p:nvSpPr>
          <p:cNvPr id="31793" name="TextBox 31792">
            <a:extLst>
              <a:ext uri="{FF2B5EF4-FFF2-40B4-BE49-F238E27FC236}">
                <a16:creationId xmlns:a16="http://schemas.microsoft.com/office/drawing/2014/main" id="{ED3DDE49-8604-FFD8-DA61-282138DDF9FC}"/>
              </a:ext>
            </a:extLst>
          </p:cNvPr>
          <p:cNvSpPr txBox="1"/>
          <p:nvPr/>
        </p:nvSpPr>
        <p:spPr bwMode="auto">
          <a:xfrm>
            <a:off x="7834830" y="454080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19.2</a:t>
            </a:r>
          </a:p>
        </p:txBody>
      </p:sp>
      <p:sp>
        <p:nvSpPr>
          <p:cNvPr id="31794" name="TextBox 31793">
            <a:extLst>
              <a:ext uri="{FF2B5EF4-FFF2-40B4-BE49-F238E27FC236}">
                <a16:creationId xmlns:a16="http://schemas.microsoft.com/office/drawing/2014/main" id="{385318B2-631D-7C50-FDEC-71A76D3481CD}"/>
              </a:ext>
            </a:extLst>
          </p:cNvPr>
          <p:cNvSpPr txBox="1"/>
          <p:nvPr/>
        </p:nvSpPr>
        <p:spPr bwMode="auto">
          <a:xfrm>
            <a:off x="7834533" y="478151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19.2</a:t>
            </a:r>
          </a:p>
        </p:txBody>
      </p:sp>
      <p:sp>
        <p:nvSpPr>
          <p:cNvPr id="31795" name="TextBox 31794">
            <a:extLst>
              <a:ext uri="{FF2B5EF4-FFF2-40B4-BE49-F238E27FC236}">
                <a16:creationId xmlns:a16="http://schemas.microsoft.com/office/drawing/2014/main" id="{528511C7-A85F-6699-0CF6-5ED2CFED3FB6}"/>
              </a:ext>
            </a:extLst>
          </p:cNvPr>
          <p:cNvSpPr txBox="1"/>
          <p:nvPr/>
        </p:nvSpPr>
        <p:spPr bwMode="auto">
          <a:xfrm>
            <a:off x="7838198" y="502222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19.0</a:t>
            </a:r>
          </a:p>
        </p:txBody>
      </p:sp>
      <p:sp>
        <p:nvSpPr>
          <p:cNvPr id="31796" name="TextBox 31795">
            <a:extLst>
              <a:ext uri="{FF2B5EF4-FFF2-40B4-BE49-F238E27FC236}">
                <a16:creationId xmlns:a16="http://schemas.microsoft.com/office/drawing/2014/main" id="{DA4EFC8A-C01E-99A9-6313-EDC3CF7A6AB4}"/>
              </a:ext>
            </a:extLst>
          </p:cNvPr>
          <p:cNvSpPr txBox="1"/>
          <p:nvPr/>
        </p:nvSpPr>
        <p:spPr bwMode="auto">
          <a:xfrm>
            <a:off x="7891343" y="526294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17.7</a:t>
            </a:r>
          </a:p>
        </p:txBody>
      </p:sp>
      <p:sp>
        <p:nvSpPr>
          <p:cNvPr id="31797" name="TextBox 31796">
            <a:extLst>
              <a:ext uri="{FF2B5EF4-FFF2-40B4-BE49-F238E27FC236}">
                <a16:creationId xmlns:a16="http://schemas.microsoft.com/office/drawing/2014/main" id="{B7FC558C-58FD-F1FD-C968-20AA88D24F49}"/>
              </a:ext>
            </a:extLst>
          </p:cNvPr>
          <p:cNvSpPr txBox="1"/>
          <p:nvPr/>
        </p:nvSpPr>
        <p:spPr bwMode="auto">
          <a:xfrm>
            <a:off x="11102611" y="214100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46.8</a:t>
            </a:r>
          </a:p>
        </p:txBody>
      </p:sp>
      <p:sp>
        <p:nvSpPr>
          <p:cNvPr id="31798" name="TextBox 31797">
            <a:extLst>
              <a:ext uri="{FF2B5EF4-FFF2-40B4-BE49-F238E27FC236}">
                <a16:creationId xmlns:a16="http://schemas.microsoft.com/office/drawing/2014/main" id="{7BC1438C-881F-7A07-A71C-71E2CD1708CA}"/>
              </a:ext>
            </a:extLst>
          </p:cNvPr>
          <p:cNvSpPr txBox="1"/>
          <p:nvPr/>
        </p:nvSpPr>
        <p:spPr bwMode="auto">
          <a:xfrm>
            <a:off x="10568219" y="238171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33.9</a:t>
            </a:r>
          </a:p>
        </p:txBody>
      </p:sp>
      <p:sp>
        <p:nvSpPr>
          <p:cNvPr id="31799" name="TextBox 31798">
            <a:extLst>
              <a:ext uri="{FF2B5EF4-FFF2-40B4-BE49-F238E27FC236}">
                <a16:creationId xmlns:a16="http://schemas.microsoft.com/office/drawing/2014/main" id="{B89C5990-5B7F-DED9-FDBF-679922585C4B}"/>
              </a:ext>
            </a:extLst>
          </p:cNvPr>
          <p:cNvSpPr txBox="1"/>
          <p:nvPr/>
        </p:nvSpPr>
        <p:spPr bwMode="auto">
          <a:xfrm>
            <a:off x="10649079" y="262242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35.7</a:t>
            </a:r>
          </a:p>
        </p:txBody>
      </p:sp>
      <p:sp>
        <p:nvSpPr>
          <p:cNvPr id="31800" name="TextBox 31799">
            <a:extLst>
              <a:ext uri="{FF2B5EF4-FFF2-40B4-BE49-F238E27FC236}">
                <a16:creationId xmlns:a16="http://schemas.microsoft.com/office/drawing/2014/main" id="{515D3CDF-B03B-AD22-6964-A1A181808B1F}"/>
              </a:ext>
            </a:extLst>
          </p:cNvPr>
          <p:cNvSpPr txBox="1"/>
          <p:nvPr/>
        </p:nvSpPr>
        <p:spPr bwMode="auto">
          <a:xfrm>
            <a:off x="10417204" y="286313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30.6</a:t>
            </a:r>
          </a:p>
        </p:txBody>
      </p:sp>
      <p:sp>
        <p:nvSpPr>
          <p:cNvPr id="31801" name="TextBox 31800">
            <a:extLst>
              <a:ext uri="{FF2B5EF4-FFF2-40B4-BE49-F238E27FC236}">
                <a16:creationId xmlns:a16="http://schemas.microsoft.com/office/drawing/2014/main" id="{779300A1-9147-293D-9DFD-FA07D41A0488}"/>
              </a:ext>
            </a:extLst>
          </p:cNvPr>
          <p:cNvSpPr txBox="1"/>
          <p:nvPr/>
        </p:nvSpPr>
        <p:spPr bwMode="auto">
          <a:xfrm>
            <a:off x="10607679" y="310385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34.9</a:t>
            </a:r>
          </a:p>
        </p:txBody>
      </p:sp>
      <p:sp>
        <p:nvSpPr>
          <p:cNvPr id="31802" name="TextBox 31801">
            <a:extLst>
              <a:ext uri="{FF2B5EF4-FFF2-40B4-BE49-F238E27FC236}">
                <a16:creationId xmlns:a16="http://schemas.microsoft.com/office/drawing/2014/main" id="{F3507FD7-5DBD-9472-CF65-7DCC804C8356}"/>
              </a:ext>
            </a:extLst>
          </p:cNvPr>
          <p:cNvSpPr txBox="1"/>
          <p:nvPr/>
        </p:nvSpPr>
        <p:spPr bwMode="auto">
          <a:xfrm>
            <a:off x="10108617" y="334456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23.3</a:t>
            </a:r>
          </a:p>
        </p:txBody>
      </p:sp>
      <p:sp>
        <p:nvSpPr>
          <p:cNvPr id="31803" name="TextBox 31802">
            <a:extLst>
              <a:ext uri="{FF2B5EF4-FFF2-40B4-BE49-F238E27FC236}">
                <a16:creationId xmlns:a16="http://schemas.microsoft.com/office/drawing/2014/main" id="{48A0A378-AB1C-0A73-EA1B-11D2837D15E1}"/>
              </a:ext>
            </a:extLst>
          </p:cNvPr>
          <p:cNvSpPr txBox="1"/>
          <p:nvPr/>
        </p:nvSpPr>
        <p:spPr bwMode="auto">
          <a:xfrm>
            <a:off x="9999468" y="358527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20.8</a:t>
            </a:r>
          </a:p>
        </p:txBody>
      </p:sp>
      <p:sp>
        <p:nvSpPr>
          <p:cNvPr id="31804" name="TextBox 31803">
            <a:extLst>
              <a:ext uri="{FF2B5EF4-FFF2-40B4-BE49-F238E27FC236}">
                <a16:creationId xmlns:a16="http://schemas.microsoft.com/office/drawing/2014/main" id="{E030F8C8-6081-54A3-1AF4-44D9C0D661EE}"/>
              </a:ext>
            </a:extLst>
          </p:cNvPr>
          <p:cNvSpPr txBox="1"/>
          <p:nvPr/>
        </p:nvSpPr>
        <p:spPr bwMode="auto">
          <a:xfrm>
            <a:off x="9776146" y="382598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15.4</a:t>
            </a:r>
          </a:p>
        </p:txBody>
      </p:sp>
      <p:sp>
        <p:nvSpPr>
          <p:cNvPr id="31805" name="TextBox 31804">
            <a:extLst>
              <a:ext uri="{FF2B5EF4-FFF2-40B4-BE49-F238E27FC236}">
                <a16:creationId xmlns:a16="http://schemas.microsoft.com/office/drawing/2014/main" id="{5279A1F7-FC86-F48B-1FCF-A488CE7EF97E}"/>
              </a:ext>
            </a:extLst>
          </p:cNvPr>
          <p:cNvSpPr txBox="1"/>
          <p:nvPr/>
        </p:nvSpPr>
        <p:spPr bwMode="auto">
          <a:xfrm>
            <a:off x="10005452" y="406669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21.0</a:t>
            </a:r>
          </a:p>
        </p:txBody>
      </p:sp>
      <p:sp>
        <p:nvSpPr>
          <p:cNvPr id="31806" name="TextBox 31805">
            <a:extLst>
              <a:ext uri="{FF2B5EF4-FFF2-40B4-BE49-F238E27FC236}">
                <a16:creationId xmlns:a16="http://schemas.microsoft.com/office/drawing/2014/main" id="{24A040C2-1291-8827-EE52-A842814668E2}"/>
              </a:ext>
            </a:extLst>
          </p:cNvPr>
          <p:cNvSpPr txBox="1"/>
          <p:nvPr/>
        </p:nvSpPr>
        <p:spPr bwMode="auto">
          <a:xfrm>
            <a:off x="9690458" y="430740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13.4</a:t>
            </a:r>
          </a:p>
        </p:txBody>
      </p:sp>
      <p:sp>
        <p:nvSpPr>
          <p:cNvPr id="31807" name="TextBox 31806">
            <a:extLst>
              <a:ext uri="{FF2B5EF4-FFF2-40B4-BE49-F238E27FC236}">
                <a16:creationId xmlns:a16="http://schemas.microsoft.com/office/drawing/2014/main" id="{9588D033-0E5B-238D-52F7-C330E016CC75}"/>
              </a:ext>
            </a:extLst>
          </p:cNvPr>
          <p:cNvSpPr txBox="1"/>
          <p:nvPr/>
        </p:nvSpPr>
        <p:spPr bwMode="auto">
          <a:xfrm>
            <a:off x="9756237" y="454811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14.9</a:t>
            </a:r>
          </a:p>
        </p:txBody>
      </p:sp>
      <p:sp>
        <p:nvSpPr>
          <p:cNvPr id="31872" name="TextBox 31871">
            <a:extLst>
              <a:ext uri="{FF2B5EF4-FFF2-40B4-BE49-F238E27FC236}">
                <a16:creationId xmlns:a16="http://schemas.microsoft.com/office/drawing/2014/main" id="{B8964BDB-558A-DA21-A528-101D24CA8626}"/>
              </a:ext>
            </a:extLst>
          </p:cNvPr>
          <p:cNvSpPr txBox="1"/>
          <p:nvPr/>
        </p:nvSpPr>
        <p:spPr bwMode="auto">
          <a:xfrm>
            <a:off x="9827196" y="478882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16.7</a:t>
            </a:r>
          </a:p>
        </p:txBody>
      </p:sp>
      <p:sp>
        <p:nvSpPr>
          <p:cNvPr id="31873" name="TextBox 31872">
            <a:extLst>
              <a:ext uri="{FF2B5EF4-FFF2-40B4-BE49-F238E27FC236}">
                <a16:creationId xmlns:a16="http://schemas.microsoft.com/office/drawing/2014/main" id="{B5D466DC-F0A0-ADF8-89D0-D7DE54D32D28}"/>
              </a:ext>
            </a:extLst>
          </p:cNvPr>
          <p:cNvSpPr txBox="1"/>
          <p:nvPr/>
        </p:nvSpPr>
        <p:spPr bwMode="auto">
          <a:xfrm>
            <a:off x="9842737" y="502953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17.2</a:t>
            </a:r>
          </a:p>
        </p:txBody>
      </p:sp>
      <p:sp>
        <p:nvSpPr>
          <p:cNvPr id="31874" name="TextBox 31873">
            <a:extLst>
              <a:ext uri="{FF2B5EF4-FFF2-40B4-BE49-F238E27FC236}">
                <a16:creationId xmlns:a16="http://schemas.microsoft.com/office/drawing/2014/main" id="{685C4CBD-6766-7701-1D52-7687DE6A62E4}"/>
              </a:ext>
            </a:extLst>
          </p:cNvPr>
          <p:cNvSpPr txBox="1"/>
          <p:nvPr/>
        </p:nvSpPr>
        <p:spPr bwMode="auto">
          <a:xfrm>
            <a:off x="9729618" y="527024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14.4</a:t>
            </a:r>
          </a:p>
        </p:txBody>
      </p:sp>
      <p:sp>
        <p:nvSpPr>
          <p:cNvPr id="31875" name="Rectangle 31874">
            <a:extLst>
              <a:ext uri="{FF2B5EF4-FFF2-40B4-BE49-F238E27FC236}">
                <a16:creationId xmlns:a16="http://schemas.microsoft.com/office/drawing/2014/main" id="{D5BD4D02-3219-74C6-F860-D28196DF3F98}"/>
              </a:ext>
            </a:extLst>
          </p:cNvPr>
          <p:cNvSpPr/>
          <p:nvPr/>
        </p:nvSpPr>
        <p:spPr bwMode="auto">
          <a:xfrm rot="10800000" flipV="1">
            <a:off x="6791768" y="1910464"/>
            <a:ext cx="4596214" cy="267732"/>
          </a:xfrm>
          <a:prstGeom prst="rect">
            <a:avLst/>
          </a:prstGeom>
          <a:no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600" dirty="0">
                <a:solidFill>
                  <a:srgbClr val="015873"/>
                </a:solidFill>
                <a:latin typeface="Calibri" panose="020F0502020204030204" pitchFamily="34" charset="0"/>
              </a:rPr>
              <a:t>Len + </a:t>
            </a:r>
            <a:r>
              <a:rPr lang="en-US" sz="1600" dirty="0" err="1">
                <a:solidFill>
                  <a:srgbClr val="015873"/>
                </a:solidFill>
                <a:latin typeface="Calibri" panose="020F0502020204030204" pitchFamily="34" charset="0"/>
              </a:rPr>
              <a:t>pembro</a:t>
            </a:r>
            <a:r>
              <a:rPr lang="en-US" sz="1600" dirty="0">
                <a:solidFill>
                  <a:srgbClr val="015873"/>
                </a:solidFill>
                <a:latin typeface="Calibri" panose="020F0502020204030204" pitchFamily="34" charset="0"/>
              </a:rPr>
              <a:t>            </a:t>
            </a:r>
            <a:r>
              <a:rPr lang="en-US" sz="1600" dirty="0">
                <a:solidFill>
                  <a:srgbClr val="E1471D"/>
                </a:solidFill>
                <a:latin typeface="Calibri" panose="020F0502020204030204" pitchFamily="34" charset="0"/>
              </a:rPr>
              <a:t>Len + placebo</a:t>
            </a:r>
          </a:p>
        </p:txBody>
      </p:sp>
    </p:spTree>
    <p:extLst>
      <p:ext uri="{BB962C8B-B14F-4D97-AF65-F5344CB8AC3E}">
        <p14:creationId xmlns:p14="http://schemas.microsoft.com/office/powerpoint/2010/main" val="408383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55" name="Group 31854">
            <a:extLst>
              <a:ext uri="{FF2B5EF4-FFF2-40B4-BE49-F238E27FC236}">
                <a16:creationId xmlns:a16="http://schemas.microsoft.com/office/drawing/2014/main" id="{FC2C4C46-1E05-E3CB-A110-AE84AF8CC87C}"/>
              </a:ext>
            </a:extLst>
          </p:cNvPr>
          <p:cNvGrpSpPr/>
          <p:nvPr/>
        </p:nvGrpSpPr>
        <p:grpSpPr>
          <a:xfrm>
            <a:off x="6626948" y="5684177"/>
            <a:ext cx="5049391" cy="369332"/>
            <a:chOff x="6626948" y="5684177"/>
            <a:chExt cx="5049391" cy="369332"/>
          </a:xfrm>
        </p:grpSpPr>
        <p:sp>
          <p:nvSpPr>
            <p:cNvPr id="31753" name="TextBox 31752">
              <a:extLst>
                <a:ext uri="{FF2B5EF4-FFF2-40B4-BE49-F238E27FC236}">
                  <a16:creationId xmlns:a16="http://schemas.microsoft.com/office/drawing/2014/main" id="{DF6978FF-1460-AD2B-B293-6EE44329ECDD}"/>
                </a:ext>
              </a:extLst>
            </p:cNvPr>
            <p:cNvSpPr txBox="1"/>
            <p:nvPr/>
          </p:nvSpPr>
          <p:spPr bwMode="auto">
            <a:xfrm>
              <a:off x="6626948" y="568417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755" name="TextBox 31754">
              <a:extLst>
                <a:ext uri="{FF2B5EF4-FFF2-40B4-BE49-F238E27FC236}">
                  <a16:creationId xmlns:a16="http://schemas.microsoft.com/office/drawing/2014/main" id="{65686DDE-AC37-461F-25DD-3C71802968AB}"/>
                </a:ext>
              </a:extLst>
            </p:cNvPr>
            <p:cNvSpPr txBox="1"/>
            <p:nvPr/>
          </p:nvSpPr>
          <p:spPr bwMode="auto">
            <a:xfrm>
              <a:off x="708859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56" name="TextBox 31755">
              <a:extLst>
                <a:ext uri="{FF2B5EF4-FFF2-40B4-BE49-F238E27FC236}">
                  <a16:creationId xmlns:a16="http://schemas.microsoft.com/office/drawing/2014/main" id="{625D4BF7-FD36-4903-02BC-93562D8FAFCB}"/>
                </a:ext>
              </a:extLst>
            </p:cNvPr>
            <p:cNvSpPr txBox="1"/>
            <p:nvPr/>
          </p:nvSpPr>
          <p:spPr bwMode="auto">
            <a:xfrm>
              <a:off x="755023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57" name="TextBox 31756">
              <a:extLst>
                <a:ext uri="{FF2B5EF4-FFF2-40B4-BE49-F238E27FC236}">
                  <a16:creationId xmlns:a16="http://schemas.microsoft.com/office/drawing/2014/main" id="{8D1A875B-0D83-4D65-92F0-C7B1A4278B74}"/>
                </a:ext>
              </a:extLst>
            </p:cNvPr>
            <p:cNvSpPr txBox="1"/>
            <p:nvPr/>
          </p:nvSpPr>
          <p:spPr bwMode="auto">
            <a:xfrm>
              <a:off x="801187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58" name="TextBox 31757">
              <a:extLst>
                <a:ext uri="{FF2B5EF4-FFF2-40B4-BE49-F238E27FC236}">
                  <a16:creationId xmlns:a16="http://schemas.microsoft.com/office/drawing/2014/main" id="{E5DB5563-7936-6EDA-0427-8D2A79860CE7}"/>
                </a:ext>
              </a:extLst>
            </p:cNvPr>
            <p:cNvSpPr txBox="1"/>
            <p:nvPr/>
          </p:nvSpPr>
          <p:spPr bwMode="auto">
            <a:xfrm>
              <a:off x="8473510" y="5684177"/>
              <a:ext cx="550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59" name="TextBox 31758">
              <a:extLst>
                <a:ext uri="{FF2B5EF4-FFF2-40B4-BE49-F238E27FC236}">
                  <a16:creationId xmlns:a16="http://schemas.microsoft.com/office/drawing/2014/main" id="{9B068C6F-4DAF-8D0E-9B8B-AE608486B37B}"/>
                </a:ext>
              </a:extLst>
            </p:cNvPr>
            <p:cNvSpPr txBox="1"/>
            <p:nvPr/>
          </p:nvSpPr>
          <p:spPr bwMode="auto">
            <a:xfrm>
              <a:off x="9066458" y="56841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60" name="TextBox 31759">
              <a:extLst>
                <a:ext uri="{FF2B5EF4-FFF2-40B4-BE49-F238E27FC236}">
                  <a16:creationId xmlns:a16="http://schemas.microsoft.com/office/drawing/2014/main" id="{2A9F69D6-C8DF-9896-7E7D-5974DE022278}"/>
                </a:ext>
              </a:extLst>
            </p:cNvPr>
            <p:cNvSpPr txBox="1"/>
            <p:nvPr/>
          </p:nvSpPr>
          <p:spPr bwMode="auto">
            <a:xfrm>
              <a:off x="941108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61" name="TextBox 31760">
              <a:extLst>
                <a:ext uri="{FF2B5EF4-FFF2-40B4-BE49-F238E27FC236}">
                  <a16:creationId xmlns:a16="http://schemas.microsoft.com/office/drawing/2014/main" id="{F1669FB2-E4C1-8A93-3848-335416205485}"/>
                </a:ext>
              </a:extLst>
            </p:cNvPr>
            <p:cNvSpPr txBox="1"/>
            <p:nvPr/>
          </p:nvSpPr>
          <p:spPr bwMode="auto">
            <a:xfrm>
              <a:off x="987272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62" name="TextBox 31761">
              <a:extLst>
                <a:ext uri="{FF2B5EF4-FFF2-40B4-BE49-F238E27FC236}">
                  <a16:creationId xmlns:a16="http://schemas.microsoft.com/office/drawing/2014/main" id="{48CA5384-0738-755B-1CA2-1F6CA4E551DF}"/>
                </a:ext>
              </a:extLst>
            </p:cNvPr>
            <p:cNvSpPr txBox="1"/>
            <p:nvPr/>
          </p:nvSpPr>
          <p:spPr bwMode="auto">
            <a:xfrm>
              <a:off x="1033436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63" name="TextBox 31762">
              <a:extLst>
                <a:ext uri="{FF2B5EF4-FFF2-40B4-BE49-F238E27FC236}">
                  <a16:creationId xmlns:a16="http://schemas.microsoft.com/office/drawing/2014/main" id="{A898591F-218F-B071-F92F-283A26559506}"/>
                </a:ext>
              </a:extLst>
            </p:cNvPr>
            <p:cNvSpPr txBox="1"/>
            <p:nvPr/>
          </p:nvSpPr>
          <p:spPr bwMode="auto">
            <a:xfrm>
              <a:off x="10796000"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64" name="TextBox 31763">
              <a:extLst>
                <a:ext uri="{FF2B5EF4-FFF2-40B4-BE49-F238E27FC236}">
                  <a16:creationId xmlns:a16="http://schemas.microsoft.com/office/drawing/2014/main" id="{BA8935FF-BE5E-199C-DC8C-EC10738D7C10}"/>
                </a:ext>
              </a:extLst>
            </p:cNvPr>
            <p:cNvSpPr txBox="1"/>
            <p:nvPr/>
          </p:nvSpPr>
          <p:spPr bwMode="auto">
            <a:xfrm>
              <a:off x="11257636" y="5684177"/>
              <a:ext cx="418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332032" cy="1103313"/>
          </a:xfrm>
        </p:spPr>
        <p:txBody>
          <a:bodyPr/>
          <a:lstStyle/>
          <a:p>
            <a:r>
              <a:rPr lang="en-US" altLang="en-US" dirty="0"/>
              <a:t>LEAP-002: Immune-Mediated AEs and Infusion Reactions</a:t>
            </a:r>
          </a:p>
        </p:txBody>
      </p:sp>
      <p:sp>
        <p:nvSpPr>
          <p:cNvPr id="2" name="Text Box 15">
            <a:extLst>
              <a:ext uri="{FF2B5EF4-FFF2-40B4-BE49-F238E27FC236}">
                <a16:creationId xmlns:a16="http://schemas.microsoft.com/office/drawing/2014/main" id="{4130CA25-8B5B-37E9-1868-F202320430C8}"/>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F496DC4E-E839-631C-8488-3DC5C0C67FBC}"/>
              </a:ext>
            </a:extLst>
          </p:cNvPr>
          <p:cNvGraphicFramePr>
            <a:graphicFrameLocks/>
          </p:cNvGraphicFramePr>
          <p:nvPr/>
        </p:nvGraphicFramePr>
        <p:xfrm>
          <a:off x="522288" y="1600200"/>
          <a:ext cx="4337096" cy="3200512"/>
        </p:xfrm>
        <a:graphic>
          <a:graphicData uri="http://schemas.openxmlformats.org/drawingml/2006/table">
            <a:tbl>
              <a:tblPr/>
              <a:tblGrid>
                <a:gridCol w="1700642">
                  <a:extLst>
                    <a:ext uri="{9D8B030D-6E8A-4147-A177-3AD203B41FA5}">
                      <a16:colId xmlns:a16="http://schemas.microsoft.com/office/drawing/2014/main" val="20000"/>
                    </a:ext>
                  </a:extLst>
                </a:gridCol>
                <a:gridCol w="1318227">
                  <a:extLst>
                    <a:ext uri="{9D8B030D-6E8A-4147-A177-3AD203B41FA5}">
                      <a16:colId xmlns:a16="http://schemas.microsoft.com/office/drawing/2014/main" val="20001"/>
                    </a:ext>
                  </a:extLst>
                </a:gridCol>
                <a:gridCol w="1318227">
                  <a:extLst>
                    <a:ext uri="{9D8B030D-6E8A-4147-A177-3AD203B41FA5}">
                      <a16:colId xmlns:a16="http://schemas.microsoft.com/office/drawing/2014/main" val="20002"/>
                    </a:ext>
                  </a:extLst>
                </a:gridCol>
              </a:tblGrid>
              <a:tr h="33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imAEs and 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 +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Len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05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180 (45.6)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94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46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0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d/c of any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1654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d/c of both treatments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6064390"/>
                  </a:ext>
                </a:extLst>
              </a:tr>
              <a:tr h="1654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use of systemic 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8433551"/>
                  </a:ext>
                </a:extLst>
              </a:tr>
            </a:tbl>
          </a:graphicData>
        </a:graphic>
      </p:graphicFrame>
      <p:sp>
        <p:nvSpPr>
          <p:cNvPr id="5" name="Rectangle 4">
            <a:extLst>
              <a:ext uri="{FF2B5EF4-FFF2-40B4-BE49-F238E27FC236}">
                <a16:creationId xmlns:a16="http://schemas.microsoft.com/office/drawing/2014/main" id="{C29570C7-FB3D-5949-C397-47E1C11B84CB}"/>
              </a:ext>
            </a:extLst>
          </p:cNvPr>
          <p:cNvSpPr/>
          <p:nvPr/>
        </p:nvSpPr>
        <p:spPr bwMode="auto">
          <a:xfrm>
            <a:off x="7179931" y="2209049"/>
            <a:ext cx="1973944"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C604837D-D77A-51C3-F973-C7D0FD320BEE}"/>
              </a:ext>
            </a:extLst>
          </p:cNvPr>
          <p:cNvSpPr/>
          <p:nvPr/>
        </p:nvSpPr>
        <p:spPr bwMode="auto">
          <a:xfrm>
            <a:off x="9150469" y="2209049"/>
            <a:ext cx="894212" cy="1664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F87D9EF3-C720-13F9-1321-CDA782134CE0}"/>
              </a:ext>
            </a:extLst>
          </p:cNvPr>
          <p:cNvSpPr/>
          <p:nvPr/>
        </p:nvSpPr>
        <p:spPr bwMode="auto">
          <a:xfrm>
            <a:off x="8758265" y="2448783"/>
            <a:ext cx="395610"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7F4AF83C-56DC-46CD-33A3-DD697D6F4A69}"/>
              </a:ext>
            </a:extLst>
          </p:cNvPr>
          <p:cNvSpPr/>
          <p:nvPr/>
        </p:nvSpPr>
        <p:spPr bwMode="auto">
          <a:xfrm>
            <a:off x="9150469" y="2448783"/>
            <a:ext cx="193874" cy="1664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C0B4105A-B006-8EF8-5476-4AE240769587}"/>
              </a:ext>
            </a:extLst>
          </p:cNvPr>
          <p:cNvSpPr/>
          <p:nvPr/>
        </p:nvSpPr>
        <p:spPr bwMode="auto">
          <a:xfrm>
            <a:off x="8971385" y="2688517"/>
            <a:ext cx="182490"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90F7C7FE-5FDE-E5E3-DCEB-FF440B5F0033}"/>
              </a:ext>
            </a:extLst>
          </p:cNvPr>
          <p:cNvSpPr/>
          <p:nvPr/>
        </p:nvSpPr>
        <p:spPr bwMode="auto">
          <a:xfrm>
            <a:off x="9150469" y="2688517"/>
            <a:ext cx="68503" cy="1664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B131F332-A5AD-867E-0302-28971C15F92E}"/>
              </a:ext>
            </a:extLst>
          </p:cNvPr>
          <p:cNvSpPr/>
          <p:nvPr/>
        </p:nvSpPr>
        <p:spPr bwMode="auto">
          <a:xfrm>
            <a:off x="9003124" y="2928251"/>
            <a:ext cx="150751"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4A2E59EB-16E4-F9AD-23B7-112AC7EFD1DC}"/>
              </a:ext>
            </a:extLst>
          </p:cNvPr>
          <p:cNvSpPr/>
          <p:nvPr/>
        </p:nvSpPr>
        <p:spPr bwMode="auto">
          <a:xfrm>
            <a:off x="9150469" y="2928251"/>
            <a:ext cx="46027" cy="1664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B2848A0E-4FC1-3AD9-789F-E76B19D80810}"/>
              </a:ext>
            </a:extLst>
          </p:cNvPr>
          <p:cNvSpPr/>
          <p:nvPr/>
        </p:nvSpPr>
        <p:spPr bwMode="auto">
          <a:xfrm>
            <a:off x="9040096" y="3167985"/>
            <a:ext cx="113779"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8CFB0390-6C12-4242-D91B-AE396CDA0F09}"/>
              </a:ext>
            </a:extLst>
          </p:cNvPr>
          <p:cNvSpPr/>
          <p:nvPr/>
        </p:nvSpPr>
        <p:spPr bwMode="auto">
          <a:xfrm>
            <a:off x="9060957" y="3407719"/>
            <a:ext cx="92918"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C0187E65-660F-3D4C-E651-F51E17C047FC}"/>
              </a:ext>
            </a:extLst>
          </p:cNvPr>
          <p:cNvSpPr/>
          <p:nvPr/>
        </p:nvSpPr>
        <p:spPr bwMode="auto">
          <a:xfrm>
            <a:off x="9064664" y="3647453"/>
            <a:ext cx="89211"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194F02A2-535B-1708-9D48-67894ADA3D6A}"/>
              </a:ext>
            </a:extLst>
          </p:cNvPr>
          <p:cNvSpPr/>
          <p:nvPr/>
        </p:nvSpPr>
        <p:spPr bwMode="auto">
          <a:xfrm>
            <a:off x="9150469" y="3647453"/>
            <a:ext cx="19389" cy="1664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15F367CB-5394-087C-A46E-F0C429C8BD37}"/>
              </a:ext>
            </a:extLst>
          </p:cNvPr>
          <p:cNvSpPr/>
          <p:nvPr/>
        </p:nvSpPr>
        <p:spPr bwMode="auto">
          <a:xfrm>
            <a:off x="9096735" y="3887187"/>
            <a:ext cx="57140"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844C04DC-553E-1386-AD81-B820106BB756}"/>
              </a:ext>
            </a:extLst>
          </p:cNvPr>
          <p:cNvSpPr/>
          <p:nvPr/>
        </p:nvSpPr>
        <p:spPr bwMode="auto">
          <a:xfrm>
            <a:off x="9089321" y="4126921"/>
            <a:ext cx="64554"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C35C319A-A923-11A0-F8FC-4AF5F4AF3225}"/>
              </a:ext>
            </a:extLst>
          </p:cNvPr>
          <p:cNvSpPr/>
          <p:nvPr/>
        </p:nvSpPr>
        <p:spPr bwMode="auto">
          <a:xfrm>
            <a:off x="9100330" y="4366655"/>
            <a:ext cx="53545"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90A55D3A-8476-42CB-D372-F4FAEB907521}"/>
              </a:ext>
            </a:extLst>
          </p:cNvPr>
          <p:cNvSpPr/>
          <p:nvPr/>
        </p:nvSpPr>
        <p:spPr bwMode="auto">
          <a:xfrm>
            <a:off x="9108156" y="4607140"/>
            <a:ext cx="45719"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8A19BB7E-23EE-C78E-1B09-26DDE8993AAD}"/>
              </a:ext>
            </a:extLst>
          </p:cNvPr>
          <p:cNvSpPr/>
          <p:nvPr/>
        </p:nvSpPr>
        <p:spPr bwMode="auto">
          <a:xfrm>
            <a:off x="9108155" y="4846874"/>
            <a:ext cx="45719"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D4573577-8FFB-9014-7A43-24D9072B4219}"/>
              </a:ext>
            </a:extLst>
          </p:cNvPr>
          <p:cNvSpPr/>
          <p:nvPr/>
        </p:nvSpPr>
        <p:spPr bwMode="auto">
          <a:xfrm>
            <a:off x="9150469" y="4846874"/>
            <a:ext cx="45719" cy="16645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59BC1FA-7533-094F-19D4-23A0659F7311}"/>
              </a:ext>
            </a:extLst>
          </p:cNvPr>
          <p:cNvSpPr/>
          <p:nvPr/>
        </p:nvSpPr>
        <p:spPr bwMode="auto">
          <a:xfrm>
            <a:off x="9116090" y="5086608"/>
            <a:ext cx="37785" cy="16645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CE971769-973A-91C2-333B-31AEA88772B6}"/>
              </a:ext>
            </a:extLst>
          </p:cNvPr>
          <p:cNvSpPr txBox="1"/>
          <p:nvPr/>
        </p:nvSpPr>
        <p:spPr bwMode="auto">
          <a:xfrm>
            <a:off x="4846782" y="3340935"/>
            <a:ext cx="1708225"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Adrenal Insufficiency</a:t>
            </a:r>
          </a:p>
        </p:txBody>
      </p:sp>
      <p:sp>
        <p:nvSpPr>
          <p:cNvPr id="48" name="TextBox 47">
            <a:extLst>
              <a:ext uri="{FF2B5EF4-FFF2-40B4-BE49-F238E27FC236}">
                <a16:creationId xmlns:a16="http://schemas.microsoft.com/office/drawing/2014/main" id="{B1D5DED9-2D4F-F850-9A63-E20CD3679B46}"/>
              </a:ext>
            </a:extLst>
          </p:cNvPr>
          <p:cNvSpPr txBox="1"/>
          <p:nvPr/>
        </p:nvSpPr>
        <p:spPr bwMode="auto">
          <a:xfrm>
            <a:off x="5713173" y="4075078"/>
            <a:ext cx="841834"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Hepatitis</a:t>
            </a:r>
          </a:p>
        </p:txBody>
      </p:sp>
      <p:sp>
        <p:nvSpPr>
          <p:cNvPr id="49" name="TextBox 48">
            <a:extLst>
              <a:ext uri="{FF2B5EF4-FFF2-40B4-BE49-F238E27FC236}">
                <a16:creationId xmlns:a16="http://schemas.microsoft.com/office/drawing/2014/main" id="{CFFBCAD1-443C-8E77-DD84-CA6A3903B029}"/>
              </a:ext>
            </a:extLst>
          </p:cNvPr>
          <p:cNvSpPr txBox="1"/>
          <p:nvPr/>
        </p:nvSpPr>
        <p:spPr bwMode="auto">
          <a:xfrm>
            <a:off x="5439978" y="4315437"/>
            <a:ext cx="1119025"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Hypophysitis</a:t>
            </a:r>
            <a:endParaRPr lang="en-US" sz="1400" b="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DCBE6AB0-5830-5F53-2770-74A802689ED8}"/>
              </a:ext>
            </a:extLst>
          </p:cNvPr>
          <p:cNvSpPr txBox="1"/>
          <p:nvPr/>
        </p:nvSpPr>
        <p:spPr bwMode="auto">
          <a:xfrm>
            <a:off x="5698682" y="4549747"/>
            <a:ext cx="856325"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Nephritis</a:t>
            </a:r>
          </a:p>
        </p:txBody>
      </p:sp>
      <p:sp>
        <p:nvSpPr>
          <p:cNvPr id="51" name="TextBox 50">
            <a:extLst>
              <a:ext uri="{FF2B5EF4-FFF2-40B4-BE49-F238E27FC236}">
                <a16:creationId xmlns:a16="http://schemas.microsoft.com/office/drawing/2014/main" id="{518D51F0-3EF5-81D9-4287-4DDF6F51E42C}"/>
              </a:ext>
            </a:extLst>
          </p:cNvPr>
          <p:cNvSpPr txBox="1"/>
          <p:nvPr/>
        </p:nvSpPr>
        <p:spPr bwMode="auto">
          <a:xfrm>
            <a:off x="5502834" y="3824122"/>
            <a:ext cx="104079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Pancreatitis</a:t>
            </a:r>
          </a:p>
        </p:txBody>
      </p:sp>
      <p:sp>
        <p:nvSpPr>
          <p:cNvPr id="52" name="TextBox 51">
            <a:extLst>
              <a:ext uri="{FF2B5EF4-FFF2-40B4-BE49-F238E27FC236}">
                <a16:creationId xmlns:a16="http://schemas.microsoft.com/office/drawing/2014/main" id="{0E94348B-AB0C-B4CC-386F-1FCC67A7631F}"/>
              </a:ext>
            </a:extLst>
          </p:cNvPr>
          <p:cNvSpPr txBox="1"/>
          <p:nvPr/>
        </p:nvSpPr>
        <p:spPr bwMode="auto">
          <a:xfrm>
            <a:off x="5603913" y="4797826"/>
            <a:ext cx="951094" cy="307777"/>
          </a:xfrm>
          <a:prstGeom prst="rect">
            <a:avLst/>
          </a:prstGeom>
          <a:solidFill>
            <a:schemeClr val="tx1"/>
          </a:solidFill>
          <a:ln>
            <a:solidFill>
              <a:schemeClr val="tx1"/>
            </a:solid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Thyroiditis</a:t>
            </a:r>
          </a:p>
        </p:txBody>
      </p:sp>
      <p:sp>
        <p:nvSpPr>
          <p:cNvPr id="53" name="Rectangle 52">
            <a:extLst>
              <a:ext uri="{FF2B5EF4-FFF2-40B4-BE49-F238E27FC236}">
                <a16:creationId xmlns:a16="http://schemas.microsoft.com/office/drawing/2014/main" id="{66B02927-9930-A74F-B689-54FEAF9AD6B0}"/>
              </a:ext>
            </a:extLst>
          </p:cNvPr>
          <p:cNvSpPr/>
          <p:nvPr/>
        </p:nvSpPr>
        <p:spPr bwMode="auto">
          <a:xfrm rot="10800000" flipV="1">
            <a:off x="8310348" y="5993375"/>
            <a:ext cx="1590518" cy="267732"/>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Incidence (%)</a:t>
            </a:r>
          </a:p>
        </p:txBody>
      </p:sp>
      <p:sp>
        <p:nvSpPr>
          <p:cNvPr id="54" name="Freeform: Shape 21">
            <a:extLst>
              <a:ext uri="{FF2B5EF4-FFF2-40B4-BE49-F238E27FC236}">
                <a16:creationId xmlns:a16="http://schemas.microsoft.com/office/drawing/2014/main" id="{D57110A2-2830-7D68-960D-9F3B9E50E784}"/>
              </a:ext>
            </a:extLst>
          </p:cNvPr>
          <p:cNvSpPr/>
          <p:nvPr/>
        </p:nvSpPr>
        <p:spPr bwMode="auto">
          <a:xfrm>
            <a:off x="6573348" y="2066536"/>
            <a:ext cx="5096363" cy="3584022"/>
          </a:xfrm>
          <a:custGeom>
            <a:avLst/>
            <a:gdLst>
              <a:gd name="connsiteX0" fmla="*/ 0 w 2508068"/>
              <a:gd name="connsiteY0" fmla="*/ 0 h 2830286"/>
              <a:gd name="connsiteX1" fmla="*/ 0 w 2508068"/>
              <a:gd name="connsiteY1" fmla="*/ 2830286 h 2830286"/>
              <a:gd name="connsiteX2" fmla="*/ 2508068 w 2508068"/>
              <a:gd name="connsiteY2" fmla="*/ 2830286 h 2830286"/>
            </a:gdLst>
            <a:ahLst/>
            <a:cxnLst>
              <a:cxn ang="0">
                <a:pos x="connsiteX0" y="connsiteY0"/>
              </a:cxn>
              <a:cxn ang="0">
                <a:pos x="connsiteX1" y="connsiteY1"/>
              </a:cxn>
              <a:cxn ang="0">
                <a:pos x="connsiteX2" y="connsiteY2"/>
              </a:cxn>
            </a:cxnLst>
            <a:rect l="l" t="t" r="r" b="b"/>
            <a:pathLst>
              <a:path w="2508068" h="2830286">
                <a:moveTo>
                  <a:pt x="0" y="0"/>
                </a:moveTo>
                <a:lnTo>
                  <a:pt x="0" y="2830286"/>
                </a:lnTo>
                <a:lnTo>
                  <a:pt x="2508068" y="2830286"/>
                </a:lnTo>
              </a:path>
            </a:pathLst>
          </a:custGeom>
          <a:noFill/>
          <a:ln w="28575">
            <a:solidFill>
              <a:schemeClr val="bg1"/>
            </a:solidFill>
            <a:miter lim="800000"/>
            <a:headEnd/>
            <a:tailEnd/>
          </a:ln>
        </p:spPr>
        <p:txBody>
          <a:bodyPr rtlCol="0" anchor="ctr"/>
          <a:lstStyle/>
          <a:p>
            <a:pPr algn="ctr"/>
            <a:endParaRPr lang="en-US"/>
          </a:p>
        </p:txBody>
      </p:sp>
      <p:grpSp>
        <p:nvGrpSpPr>
          <p:cNvPr id="31856" name="Group 31855">
            <a:extLst>
              <a:ext uri="{FF2B5EF4-FFF2-40B4-BE49-F238E27FC236}">
                <a16:creationId xmlns:a16="http://schemas.microsoft.com/office/drawing/2014/main" id="{2E7E6B22-0B0E-7191-0FD3-36F0C3B658A5}"/>
              </a:ext>
            </a:extLst>
          </p:cNvPr>
          <p:cNvGrpSpPr/>
          <p:nvPr/>
        </p:nvGrpSpPr>
        <p:grpSpPr>
          <a:xfrm>
            <a:off x="6838665" y="5635425"/>
            <a:ext cx="4628352" cy="102167"/>
            <a:chOff x="6838665" y="5635425"/>
            <a:chExt cx="4628352" cy="102167"/>
          </a:xfrm>
        </p:grpSpPr>
        <p:cxnSp>
          <p:nvCxnSpPr>
            <p:cNvPr id="31745" name="Straight Connector 31744">
              <a:extLst>
                <a:ext uri="{FF2B5EF4-FFF2-40B4-BE49-F238E27FC236}">
                  <a16:creationId xmlns:a16="http://schemas.microsoft.com/office/drawing/2014/main" id="{9EA381DF-8A61-6712-B372-B73CA1CA3A68}"/>
                </a:ext>
              </a:extLst>
            </p:cNvPr>
            <p:cNvCxnSpPr>
              <a:cxnSpLocks/>
            </p:cNvCxnSpPr>
            <p:nvPr/>
          </p:nvCxnSpPr>
          <p:spPr bwMode="auto">
            <a:xfrm rot="5400000">
              <a:off x="8638922" y="5686510"/>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6DEA4910-3306-BDCF-E71D-0DFB6319974C}"/>
                </a:ext>
              </a:extLst>
            </p:cNvPr>
            <p:cNvCxnSpPr>
              <a:cxnSpLocks/>
            </p:cNvCxnSpPr>
            <p:nvPr/>
          </p:nvCxnSpPr>
          <p:spPr bwMode="auto">
            <a:xfrm rot="5400000">
              <a:off x="8176087" y="5686510"/>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3861E0D3-5A57-314E-0348-5CA61DFC8A02}"/>
                </a:ext>
              </a:extLst>
            </p:cNvPr>
            <p:cNvCxnSpPr>
              <a:cxnSpLocks/>
            </p:cNvCxnSpPr>
            <p:nvPr/>
          </p:nvCxnSpPr>
          <p:spPr bwMode="auto">
            <a:xfrm rot="5400000">
              <a:off x="7713252" y="5686510"/>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8333C09A-F8C3-D597-AAF9-05B839C86831}"/>
                </a:ext>
              </a:extLst>
            </p:cNvPr>
            <p:cNvCxnSpPr>
              <a:cxnSpLocks/>
            </p:cNvCxnSpPr>
            <p:nvPr/>
          </p:nvCxnSpPr>
          <p:spPr bwMode="auto">
            <a:xfrm rot="5400000">
              <a:off x="7250417" y="5686510"/>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5F463686-0E41-53C8-F94F-E5E914ECF357}"/>
                </a:ext>
              </a:extLst>
            </p:cNvPr>
            <p:cNvCxnSpPr>
              <a:cxnSpLocks/>
            </p:cNvCxnSpPr>
            <p:nvPr/>
          </p:nvCxnSpPr>
          <p:spPr bwMode="auto">
            <a:xfrm rot="5400000">
              <a:off x="6787582" y="5686510"/>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56D8594-56AF-F7C4-C325-A9A5E5677DD7}"/>
                </a:ext>
              </a:extLst>
            </p:cNvPr>
            <p:cNvCxnSpPr>
              <a:cxnSpLocks/>
            </p:cNvCxnSpPr>
            <p:nvPr/>
          </p:nvCxnSpPr>
          <p:spPr bwMode="auto">
            <a:xfrm rot="5400000">
              <a:off x="11415934" y="5686508"/>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7FADDCD-0C7E-09E6-29EE-C8F516EBB8BE}"/>
                </a:ext>
              </a:extLst>
            </p:cNvPr>
            <p:cNvCxnSpPr>
              <a:cxnSpLocks/>
            </p:cNvCxnSpPr>
            <p:nvPr/>
          </p:nvCxnSpPr>
          <p:spPr bwMode="auto">
            <a:xfrm rot="5400000">
              <a:off x="10953097" y="5686508"/>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EE03141-8131-8BAB-3824-F88B30C1DC8B}"/>
                </a:ext>
              </a:extLst>
            </p:cNvPr>
            <p:cNvCxnSpPr>
              <a:cxnSpLocks/>
            </p:cNvCxnSpPr>
            <p:nvPr/>
          </p:nvCxnSpPr>
          <p:spPr bwMode="auto">
            <a:xfrm rot="5400000">
              <a:off x="10490262" y="5686508"/>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C7B3ED7-94BD-79CD-082E-905FD04C28C4}"/>
                </a:ext>
              </a:extLst>
            </p:cNvPr>
            <p:cNvCxnSpPr>
              <a:cxnSpLocks/>
            </p:cNvCxnSpPr>
            <p:nvPr/>
          </p:nvCxnSpPr>
          <p:spPr bwMode="auto">
            <a:xfrm rot="5400000">
              <a:off x="10027427" y="5686508"/>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EDD0477-8372-2867-D387-13FB109977C7}"/>
                </a:ext>
              </a:extLst>
            </p:cNvPr>
            <p:cNvCxnSpPr>
              <a:cxnSpLocks/>
            </p:cNvCxnSpPr>
            <p:nvPr/>
          </p:nvCxnSpPr>
          <p:spPr bwMode="auto">
            <a:xfrm rot="5400000">
              <a:off x="9564592" y="5686508"/>
              <a:ext cx="102165"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2903D4A2-398E-8ED0-79BC-566EB095D727}"/>
                </a:ext>
              </a:extLst>
            </p:cNvPr>
            <p:cNvCxnSpPr>
              <a:cxnSpLocks/>
            </p:cNvCxnSpPr>
            <p:nvPr/>
          </p:nvCxnSpPr>
          <p:spPr bwMode="auto">
            <a:xfrm rot="5400000">
              <a:off x="9101757" y="5686508"/>
              <a:ext cx="10216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6" name="Group 31765">
            <a:extLst>
              <a:ext uri="{FF2B5EF4-FFF2-40B4-BE49-F238E27FC236}">
                <a16:creationId xmlns:a16="http://schemas.microsoft.com/office/drawing/2014/main" id="{227BABAA-D149-D173-5C20-C8B3CB01883D}"/>
              </a:ext>
            </a:extLst>
          </p:cNvPr>
          <p:cNvGrpSpPr/>
          <p:nvPr/>
        </p:nvGrpSpPr>
        <p:grpSpPr>
          <a:xfrm>
            <a:off x="6508022" y="4245213"/>
            <a:ext cx="65326" cy="1189779"/>
            <a:chOff x="2094016" y="2095599"/>
            <a:chExt cx="83127" cy="2824744"/>
          </a:xfrm>
          <a:noFill/>
        </p:grpSpPr>
        <p:cxnSp>
          <p:nvCxnSpPr>
            <p:cNvPr id="31767" name="Straight Connector 31766">
              <a:extLst>
                <a:ext uri="{FF2B5EF4-FFF2-40B4-BE49-F238E27FC236}">
                  <a16:creationId xmlns:a16="http://schemas.microsoft.com/office/drawing/2014/main" id="{5B38CA6F-42B6-F09B-C666-27727364008D}"/>
                </a:ext>
              </a:extLst>
            </p:cNvPr>
            <p:cNvCxnSpPr>
              <a:cxnSpLocks/>
            </p:cNvCxnSpPr>
            <p:nvPr/>
          </p:nvCxnSpPr>
          <p:spPr bwMode="auto">
            <a:xfrm>
              <a:off x="2094016" y="2095599"/>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35E9F34F-B646-E456-B53E-81319633C9A1}"/>
                </a:ext>
              </a:extLst>
            </p:cNvPr>
            <p:cNvCxnSpPr>
              <a:cxnSpLocks/>
            </p:cNvCxnSpPr>
            <p:nvPr/>
          </p:nvCxnSpPr>
          <p:spPr bwMode="auto">
            <a:xfrm>
              <a:off x="2094016" y="2660548"/>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F5BDB2FA-6A35-29E6-75EC-DB0977D9DAF1}"/>
                </a:ext>
              </a:extLst>
            </p:cNvPr>
            <p:cNvCxnSpPr>
              <a:cxnSpLocks/>
            </p:cNvCxnSpPr>
            <p:nvPr/>
          </p:nvCxnSpPr>
          <p:spPr bwMode="auto">
            <a:xfrm>
              <a:off x="2094016" y="3225497"/>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5DA92D17-A6B6-BCDF-FB11-2F34B6F3BC4D}"/>
                </a:ext>
              </a:extLst>
            </p:cNvPr>
            <p:cNvCxnSpPr>
              <a:cxnSpLocks/>
            </p:cNvCxnSpPr>
            <p:nvPr/>
          </p:nvCxnSpPr>
          <p:spPr bwMode="auto">
            <a:xfrm>
              <a:off x="2094016" y="3790446"/>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3FFE5C46-DBCF-001F-4C01-20ABCA3CC490}"/>
                </a:ext>
              </a:extLst>
            </p:cNvPr>
            <p:cNvCxnSpPr>
              <a:cxnSpLocks/>
            </p:cNvCxnSpPr>
            <p:nvPr/>
          </p:nvCxnSpPr>
          <p:spPr bwMode="auto">
            <a:xfrm>
              <a:off x="2094016" y="4355395"/>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8340DB38-E416-B4D4-2722-3D82527D3966}"/>
                </a:ext>
              </a:extLst>
            </p:cNvPr>
            <p:cNvCxnSpPr>
              <a:cxnSpLocks/>
            </p:cNvCxnSpPr>
            <p:nvPr/>
          </p:nvCxnSpPr>
          <p:spPr bwMode="auto">
            <a:xfrm>
              <a:off x="2094016" y="4920343"/>
              <a:ext cx="83127" cy="0"/>
            </a:xfrm>
            <a:prstGeom prst="line">
              <a:avLst/>
            </a:prstGeom>
            <a:grpFill/>
            <a:ln w="28575" cap="flat" cmpd="sng" algn="ctr">
              <a:solidFill>
                <a:schemeClr val="bg1"/>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D8D79F83-FAA3-983D-7DEF-5C6CD7EDEAA4}"/>
              </a:ext>
            </a:extLst>
          </p:cNvPr>
          <p:cNvGrpSpPr/>
          <p:nvPr/>
        </p:nvGrpSpPr>
        <p:grpSpPr>
          <a:xfrm>
            <a:off x="6508022" y="2795996"/>
            <a:ext cx="65326" cy="1189779"/>
            <a:chOff x="2094016" y="2095599"/>
            <a:chExt cx="83127" cy="2824744"/>
          </a:xfrm>
          <a:noFill/>
        </p:grpSpPr>
        <p:cxnSp>
          <p:nvCxnSpPr>
            <p:cNvPr id="31774" name="Straight Connector 31773">
              <a:extLst>
                <a:ext uri="{FF2B5EF4-FFF2-40B4-BE49-F238E27FC236}">
                  <a16:creationId xmlns:a16="http://schemas.microsoft.com/office/drawing/2014/main" id="{62B4391E-9E2F-855A-A753-52348129B334}"/>
                </a:ext>
              </a:extLst>
            </p:cNvPr>
            <p:cNvCxnSpPr>
              <a:cxnSpLocks/>
            </p:cNvCxnSpPr>
            <p:nvPr/>
          </p:nvCxnSpPr>
          <p:spPr bwMode="auto">
            <a:xfrm>
              <a:off x="2094016" y="2095599"/>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FB58B8C7-C499-1484-8D88-57FF47398F50}"/>
                </a:ext>
              </a:extLst>
            </p:cNvPr>
            <p:cNvCxnSpPr>
              <a:cxnSpLocks/>
            </p:cNvCxnSpPr>
            <p:nvPr/>
          </p:nvCxnSpPr>
          <p:spPr bwMode="auto">
            <a:xfrm>
              <a:off x="2094016" y="2660548"/>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40675689-FC40-6900-B5D9-04AC37521F54}"/>
                </a:ext>
              </a:extLst>
            </p:cNvPr>
            <p:cNvCxnSpPr>
              <a:cxnSpLocks/>
            </p:cNvCxnSpPr>
            <p:nvPr/>
          </p:nvCxnSpPr>
          <p:spPr bwMode="auto">
            <a:xfrm>
              <a:off x="2094016" y="3225497"/>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B9384663-AF22-871A-3FEE-3A54EC9BAB4D}"/>
                </a:ext>
              </a:extLst>
            </p:cNvPr>
            <p:cNvCxnSpPr>
              <a:cxnSpLocks/>
            </p:cNvCxnSpPr>
            <p:nvPr/>
          </p:nvCxnSpPr>
          <p:spPr bwMode="auto">
            <a:xfrm>
              <a:off x="2094016" y="3790446"/>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BA78953C-FC06-7213-EBB4-581BCF03F418}"/>
                </a:ext>
              </a:extLst>
            </p:cNvPr>
            <p:cNvCxnSpPr>
              <a:cxnSpLocks/>
            </p:cNvCxnSpPr>
            <p:nvPr/>
          </p:nvCxnSpPr>
          <p:spPr bwMode="auto">
            <a:xfrm>
              <a:off x="2094016" y="4355395"/>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8847D421-DA6B-E872-67A3-0050ECB8922F}"/>
                </a:ext>
              </a:extLst>
            </p:cNvPr>
            <p:cNvCxnSpPr>
              <a:cxnSpLocks/>
            </p:cNvCxnSpPr>
            <p:nvPr/>
          </p:nvCxnSpPr>
          <p:spPr bwMode="auto">
            <a:xfrm>
              <a:off x="2094016" y="4920343"/>
              <a:ext cx="83127" cy="0"/>
            </a:xfrm>
            <a:prstGeom prst="line">
              <a:avLst/>
            </a:prstGeom>
            <a:grpFill/>
            <a:ln w="28575" cap="flat" cmpd="sng" algn="ctr">
              <a:solidFill>
                <a:schemeClr val="bg1"/>
              </a:solidFill>
              <a:prstDash val="solid"/>
              <a:round/>
              <a:headEnd type="none" w="med" len="med"/>
              <a:tailEnd type="none" w="med" len="med"/>
            </a:ln>
            <a:effectLst/>
          </p:spPr>
        </p:cxnSp>
      </p:grpSp>
      <p:grpSp>
        <p:nvGrpSpPr>
          <p:cNvPr id="31780" name="Group 31779">
            <a:extLst>
              <a:ext uri="{FF2B5EF4-FFF2-40B4-BE49-F238E27FC236}">
                <a16:creationId xmlns:a16="http://schemas.microsoft.com/office/drawing/2014/main" id="{96304F57-7E84-850D-CDAF-F4E9EEB2FD68}"/>
              </a:ext>
            </a:extLst>
          </p:cNvPr>
          <p:cNvGrpSpPr/>
          <p:nvPr/>
        </p:nvGrpSpPr>
        <p:grpSpPr>
          <a:xfrm>
            <a:off x="6503877" y="2310903"/>
            <a:ext cx="65326" cy="237956"/>
            <a:chOff x="2094016" y="2095599"/>
            <a:chExt cx="83127" cy="564949"/>
          </a:xfrm>
          <a:noFill/>
        </p:grpSpPr>
        <p:cxnSp>
          <p:nvCxnSpPr>
            <p:cNvPr id="31781" name="Straight Connector 31780">
              <a:extLst>
                <a:ext uri="{FF2B5EF4-FFF2-40B4-BE49-F238E27FC236}">
                  <a16:creationId xmlns:a16="http://schemas.microsoft.com/office/drawing/2014/main" id="{AADA81FD-0315-B5EA-B65E-6F420E2ECAE5}"/>
                </a:ext>
              </a:extLst>
            </p:cNvPr>
            <p:cNvCxnSpPr>
              <a:cxnSpLocks/>
            </p:cNvCxnSpPr>
            <p:nvPr/>
          </p:nvCxnSpPr>
          <p:spPr bwMode="auto">
            <a:xfrm>
              <a:off x="2094016" y="2095599"/>
              <a:ext cx="83127" cy="0"/>
            </a:xfrm>
            <a:prstGeom prst="line">
              <a:avLst/>
            </a:prstGeom>
            <a:grpFill/>
            <a:ln w="28575" cap="flat" cmpd="sng" algn="ctr">
              <a:solidFill>
                <a:schemeClr val="bg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146593F7-F344-B06E-4885-B9B7DC31711F}"/>
                </a:ext>
              </a:extLst>
            </p:cNvPr>
            <p:cNvCxnSpPr>
              <a:cxnSpLocks/>
            </p:cNvCxnSpPr>
            <p:nvPr/>
          </p:nvCxnSpPr>
          <p:spPr bwMode="auto">
            <a:xfrm>
              <a:off x="2094016" y="2660548"/>
              <a:ext cx="83127" cy="0"/>
            </a:xfrm>
            <a:prstGeom prst="line">
              <a:avLst/>
            </a:prstGeom>
            <a:grpFill/>
            <a:ln w="28575" cap="flat" cmpd="sng" algn="ctr">
              <a:solidFill>
                <a:schemeClr val="bg1"/>
              </a:solidFill>
              <a:prstDash val="solid"/>
              <a:round/>
              <a:headEnd type="none" w="med" len="med"/>
              <a:tailEnd type="none" w="med" len="med"/>
            </a:ln>
            <a:effectLst/>
          </p:spPr>
        </p:cxnSp>
      </p:grpSp>
      <p:sp>
        <p:nvSpPr>
          <p:cNvPr id="31783" name="TextBox 31782">
            <a:extLst>
              <a:ext uri="{FF2B5EF4-FFF2-40B4-BE49-F238E27FC236}">
                <a16:creationId xmlns:a16="http://schemas.microsoft.com/office/drawing/2014/main" id="{C02A2D11-BA32-AC8B-BD19-C32D60FB9AC3}"/>
              </a:ext>
            </a:extLst>
          </p:cNvPr>
          <p:cNvSpPr txBox="1"/>
          <p:nvPr/>
        </p:nvSpPr>
        <p:spPr bwMode="auto">
          <a:xfrm>
            <a:off x="5160987" y="2136591"/>
            <a:ext cx="1347035"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Hypothyroidism</a:t>
            </a:r>
          </a:p>
        </p:txBody>
      </p:sp>
      <p:sp>
        <p:nvSpPr>
          <p:cNvPr id="31784" name="TextBox 31783">
            <a:extLst>
              <a:ext uri="{FF2B5EF4-FFF2-40B4-BE49-F238E27FC236}">
                <a16:creationId xmlns:a16="http://schemas.microsoft.com/office/drawing/2014/main" id="{8D7775BB-AD6A-DEE6-83C9-934FFAACF976}"/>
              </a:ext>
            </a:extLst>
          </p:cNvPr>
          <p:cNvSpPr txBox="1"/>
          <p:nvPr/>
        </p:nvSpPr>
        <p:spPr bwMode="auto">
          <a:xfrm>
            <a:off x="5105351" y="2379781"/>
            <a:ext cx="1404744"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Hyperthyroidism</a:t>
            </a:r>
          </a:p>
        </p:txBody>
      </p:sp>
      <p:sp>
        <p:nvSpPr>
          <p:cNvPr id="31785" name="TextBox 31784">
            <a:extLst>
              <a:ext uri="{FF2B5EF4-FFF2-40B4-BE49-F238E27FC236}">
                <a16:creationId xmlns:a16="http://schemas.microsoft.com/office/drawing/2014/main" id="{716EE9CB-A702-2797-6CA7-B807FBCA618F}"/>
              </a:ext>
            </a:extLst>
          </p:cNvPr>
          <p:cNvSpPr txBox="1"/>
          <p:nvPr/>
        </p:nvSpPr>
        <p:spPr bwMode="auto">
          <a:xfrm>
            <a:off x="5896975" y="2637442"/>
            <a:ext cx="631904"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Colitis</a:t>
            </a:r>
          </a:p>
        </p:txBody>
      </p:sp>
      <p:sp>
        <p:nvSpPr>
          <p:cNvPr id="31786" name="TextBox 31785">
            <a:extLst>
              <a:ext uri="{FF2B5EF4-FFF2-40B4-BE49-F238E27FC236}">
                <a16:creationId xmlns:a16="http://schemas.microsoft.com/office/drawing/2014/main" id="{5CD0330F-9499-1D47-7724-CF6B4D68B54C}"/>
              </a:ext>
            </a:extLst>
          </p:cNvPr>
          <p:cNvSpPr txBox="1"/>
          <p:nvPr/>
        </p:nvSpPr>
        <p:spPr bwMode="auto">
          <a:xfrm>
            <a:off x="5422244" y="2880241"/>
            <a:ext cx="1103187"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Pneumonitis</a:t>
            </a:r>
          </a:p>
        </p:txBody>
      </p:sp>
      <p:sp>
        <p:nvSpPr>
          <p:cNvPr id="31787" name="TextBox 31786">
            <a:extLst>
              <a:ext uri="{FF2B5EF4-FFF2-40B4-BE49-F238E27FC236}">
                <a16:creationId xmlns:a16="http://schemas.microsoft.com/office/drawing/2014/main" id="{E4C853D6-35CB-0CF8-AE90-D77236F442F2}"/>
              </a:ext>
            </a:extLst>
          </p:cNvPr>
          <p:cNvSpPr txBox="1"/>
          <p:nvPr/>
        </p:nvSpPr>
        <p:spPr bwMode="auto">
          <a:xfrm>
            <a:off x="4785894" y="3106044"/>
            <a:ext cx="1763496"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Severe Skin Reactions</a:t>
            </a:r>
          </a:p>
        </p:txBody>
      </p:sp>
      <p:sp>
        <p:nvSpPr>
          <p:cNvPr id="31788" name="TextBox 31787">
            <a:extLst>
              <a:ext uri="{FF2B5EF4-FFF2-40B4-BE49-F238E27FC236}">
                <a16:creationId xmlns:a16="http://schemas.microsoft.com/office/drawing/2014/main" id="{AD2706DB-A30E-2A5B-48CB-FCB5E46AF6FB}"/>
              </a:ext>
            </a:extLst>
          </p:cNvPr>
          <p:cNvSpPr txBox="1"/>
          <p:nvPr/>
        </p:nvSpPr>
        <p:spPr bwMode="auto">
          <a:xfrm>
            <a:off x="5021420" y="3580085"/>
            <a:ext cx="1522213"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Infusion Reactions</a:t>
            </a:r>
          </a:p>
        </p:txBody>
      </p:sp>
      <p:sp>
        <p:nvSpPr>
          <p:cNvPr id="31789" name="TextBox 31788">
            <a:extLst>
              <a:ext uri="{FF2B5EF4-FFF2-40B4-BE49-F238E27FC236}">
                <a16:creationId xmlns:a16="http://schemas.microsoft.com/office/drawing/2014/main" id="{1D77F8A4-C355-8724-C7E4-8C79D6DA9D8A}"/>
              </a:ext>
            </a:extLst>
          </p:cNvPr>
          <p:cNvSpPr txBox="1"/>
          <p:nvPr/>
        </p:nvSpPr>
        <p:spPr bwMode="auto">
          <a:xfrm>
            <a:off x="5756903" y="5021101"/>
            <a:ext cx="798104"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Myositis</a:t>
            </a:r>
          </a:p>
        </p:txBody>
      </p:sp>
      <p:sp>
        <p:nvSpPr>
          <p:cNvPr id="31790" name="TextBox 31789">
            <a:extLst>
              <a:ext uri="{FF2B5EF4-FFF2-40B4-BE49-F238E27FC236}">
                <a16:creationId xmlns:a16="http://schemas.microsoft.com/office/drawing/2014/main" id="{D8EFE5E3-0718-B5A9-BE96-BBF26CA50189}"/>
              </a:ext>
            </a:extLst>
          </p:cNvPr>
          <p:cNvSpPr txBox="1"/>
          <p:nvPr/>
        </p:nvSpPr>
        <p:spPr bwMode="auto">
          <a:xfrm>
            <a:off x="4582751" y="5257092"/>
            <a:ext cx="197861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Type 1 Diabetes Mellitus</a:t>
            </a:r>
          </a:p>
        </p:txBody>
      </p:sp>
      <p:sp>
        <p:nvSpPr>
          <p:cNvPr id="31791" name="Rectangle 31790">
            <a:extLst>
              <a:ext uri="{FF2B5EF4-FFF2-40B4-BE49-F238E27FC236}">
                <a16:creationId xmlns:a16="http://schemas.microsoft.com/office/drawing/2014/main" id="{9B38AD11-635D-63D1-3AFB-033A2D04F280}"/>
              </a:ext>
            </a:extLst>
          </p:cNvPr>
          <p:cNvSpPr/>
          <p:nvPr/>
        </p:nvSpPr>
        <p:spPr bwMode="auto">
          <a:xfrm rot="10800000" flipV="1">
            <a:off x="6871364" y="1600200"/>
            <a:ext cx="4560381" cy="267732"/>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AEs With Incidence ≥2 Patients in Either Arm</a:t>
            </a:r>
          </a:p>
        </p:txBody>
      </p:sp>
      <p:sp>
        <p:nvSpPr>
          <p:cNvPr id="31792" name="Rectangle 31791">
            <a:extLst>
              <a:ext uri="{FF2B5EF4-FFF2-40B4-BE49-F238E27FC236}">
                <a16:creationId xmlns:a16="http://schemas.microsoft.com/office/drawing/2014/main" id="{E3CB27C0-3154-86B0-CE80-21DA31EFC22E}"/>
              </a:ext>
            </a:extLst>
          </p:cNvPr>
          <p:cNvSpPr/>
          <p:nvPr/>
        </p:nvSpPr>
        <p:spPr bwMode="auto">
          <a:xfrm>
            <a:off x="6721376" y="4979038"/>
            <a:ext cx="185685" cy="194036"/>
          </a:xfrm>
          <a:prstGeom prst="rect">
            <a:avLst/>
          </a:prstGeom>
          <a:solidFill>
            <a:schemeClr val="accent2">
              <a:lumMod val="60000"/>
              <a:lumOff val="40000"/>
            </a:schemeClr>
          </a:solidFill>
          <a:ln w="0">
            <a:solidFill>
              <a:schemeClr val="tx2">
                <a:lumMod val="1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3" name="Rectangle 31792">
            <a:extLst>
              <a:ext uri="{FF2B5EF4-FFF2-40B4-BE49-F238E27FC236}">
                <a16:creationId xmlns:a16="http://schemas.microsoft.com/office/drawing/2014/main" id="{C9EF0209-675A-A07B-7FAD-AB35AB153C99}"/>
              </a:ext>
            </a:extLst>
          </p:cNvPr>
          <p:cNvSpPr/>
          <p:nvPr/>
        </p:nvSpPr>
        <p:spPr bwMode="auto">
          <a:xfrm>
            <a:off x="6721377" y="5256698"/>
            <a:ext cx="194036" cy="1940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4" name="TextBox 31793">
            <a:extLst>
              <a:ext uri="{FF2B5EF4-FFF2-40B4-BE49-F238E27FC236}">
                <a16:creationId xmlns:a16="http://schemas.microsoft.com/office/drawing/2014/main" id="{C83C7FDA-52FE-7ACB-F1E6-A064829C1306}"/>
              </a:ext>
            </a:extLst>
          </p:cNvPr>
          <p:cNvSpPr txBox="1"/>
          <p:nvPr/>
        </p:nvSpPr>
        <p:spPr bwMode="auto">
          <a:xfrm>
            <a:off x="6846652" y="4913881"/>
            <a:ext cx="90556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1-2</a:t>
            </a:r>
          </a:p>
        </p:txBody>
      </p:sp>
      <p:sp>
        <p:nvSpPr>
          <p:cNvPr id="31795" name="TextBox 31794">
            <a:extLst>
              <a:ext uri="{FF2B5EF4-FFF2-40B4-BE49-F238E27FC236}">
                <a16:creationId xmlns:a16="http://schemas.microsoft.com/office/drawing/2014/main" id="{36C15642-B877-09D4-5FDF-F6F8E3FA2C84}"/>
              </a:ext>
            </a:extLst>
          </p:cNvPr>
          <p:cNvSpPr txBox="1"/>
          <p:nvPr/>
        </p:nvSpPr>
        <p:spPr bwMode="auto">
          <a:xfrm>
            <a:off x="6856211" y="5199153"/>
            <a:ext cx="910057"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3-4</a:t>
            </a:r>
          </a:p>
        </p:txBody>
      </p:sp>
      <p:sp>
        <p:nvSpPr>
          <p:cNvPr id="31796" name="Rectangle 31795">
            <a:extLst>
              <a:ext uri="{FF2B5EF4-FFF2-40B4-BE49-F238E27FC236}">
                <a16:creationId xmlns:a16="http://schemas.microsoft.com/office/drawing/2014/main" id="{FA37C5F6-EDDF-2017-ED91-2173318472BE}"/>
              </a:ext>
            </a:extLst>
          </p:cNvPr>
          <p:cNvSpPr/>
          <p:nvPr/>
        </p:nvSpPr>
        <p:spPr bwMode="auto">
          <a:xfrm>
            <a:off x="10635752" y="4955239"/>
            <a:ext cx="194036" cy="194036"/>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7" name="Rectangle 31796">
            <a:extLst>
              <a:ext uri="{FF2B5EF4-FFF2-40B4-BE49-F238E27FC236}">
                <a16:creationId xmlns:a16="http://schemas.microsoft.com/office/drawing/2014/main" id="{7642A9E5-D949-1127-6591-7491F1ACAE13}"/>
              </a:ext>
            </a:extLst>
          </p:cNvPr>
          <p:cNvSpPr/>
          <p:nvPr/>
        </p:nvSpPr>
        <p:spPr bwMode="auto">
          <a:xfrm>
            <a:off x="10644103" y="5232899"/>
            <a:ext cx="194036" cy="19403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8" name="TextBox 31797">
            <a:extLst>
              <a:ext uri="{FF2B5EF4-FFF2-40B4-BE49-F238E27FC236}">
                <a16:creationId xmlns:a16="http://schemas.microsoft.com/office/drawing/2014/main" id="{E80CB0D2-30D3-F582-8831-61162932CCEA}"/>
              </a:ext>
            </a:extLst>
          </p:cNvPr>
          <p:cNvSpPr txBox="1"/>
          <p:nvPr/>
        </p:nvSpPr>
        <p:spPr bwMode="auto">
          <a:xfrm>
            <a:off x="10769378" y="4890082"/>
            <a:ext cx="905569"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1-2</a:t>
            </a:r>
          </a:p>
        </p:txBody>
      </p:sp>
      <p:sp>
        <p:nvSpPr>
          <p:cNvPr id="31799" name="TextBox 31798">
            <a:extLst>
              <a:ext uri="{FF2B5EF4-FFF2-40B4-BE49-F238E27FC236}">
                <a16:creationId xmlns:a16="http://schemas.microsoft.com/office/drawing/2014/main" id="{B759D426-C1BE-FCEE-7C5C-039B36F5D120}"/>
              </a:ext>
            </a:extLst>
          </p:cNvPr>
          <p:cNvSpPr txBox="1"/>
          <p:nvPr/>
        </p:nvSpPr>
        <p:spPr bwMode="auto">
          <a:xfrm>
            <a:off x="10778937" y="5175354"/>
            <a:ext cx="910057"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Grade 3-4</a:t>
            </a:r>
          </a:p>
        </p:txBody>
      </p:sp>
      <p:sp>
        <p:nvSpPr>
          <p:cNvPr id="31800" name="Rectangle 31799">
            <a:extLst>
              <a:ext uri="{FF2B5EF4-FFF2-40B4-BE49-F238E27FC236}">
                <a16:creationId xmlns:a16="http://schemas.microsoft.com/office/drawing/2014/main" id="{C19D7BDC-36E8-1418-B59E-A8E2D9F859A5}"/>
              </a:ext>
            </a:extLst>
          </p:cNvPr>
          <p:cNvSpPr/>
          <p:nvPr/>
        </p:nvSpPr>
        <p:spPr bwMode="auto">
          <a:xfrm>
            <a:off x="9136249" y="2207459"/>
            <a:ext cx="17626"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2" name="Rectangle 31801">
            <a:extLst>
              <a:ext uri="{FF2B5EF4-FFF2-40B4-BE49-F238E27FC236}">
                <a16:creationId xmlns:a16="http://schemas.microsoft.com/office/drawing/2014/main" id="{0E0DE2E1-8015-4B79-1FA1-39975DA008A0}"/>
              </a:ext>
            </a:extLst>
          </p:cNvPr>
          <p:cNvSpPr/>
          <p:nvPr/>
        </p:nvSpPr>
        <p:spPr bwMode="auto">
          <a:xfrm>
            <a:off x="9104448" y="2447193"/>
            <a:ext cx="49427"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4" name="Rectangle 31803">
            <a:extLst>
              <a:ext uri="{FF2B5EF4-FFF2-40B4-BE49-F238E27FC236}">
                <a16:creationId xmlns:a16="http://schemas.microsoft.com/office/drawing/2014/main" id="{F8742925-2B30-0273-01DB-0381B4E329C8}"/>
              </a:ext>
            </a:extLst>
          </p:cNvPr>
          <p:cNvSpPr/>
          <p:nvPr/>
        </p:nvSpPr>
        <p:spPr bwMode="auto">
          <a:xfrm>
            <a:off x="9116090" y="2686927"/>
            <a:ext cx="37785"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5" name="Rectangle 31804">
            <a:extLst>
              <a:ext uri="{FF2B5EF4-FFF2-40B4-BE49-F238E27FC236}">
                <a16:creationId xmlns:a16="http://schemas.microsoft.com/office/drawing/2014/main" id="{50184483-14F7-4BDF-F481-4B0C8E3163C1}"/>
              </a:ext>
            </a:extLst>
          </p:cNvPr>
          <p:cNvSpPr/>
          <p:nvPr/>
        </p:nvSpPr>
        <p:spPr bwMode="auto">
          <a:xfrm>
            <a:off x="9137851" y="2926661"/>
            <a:ext cx="16024"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7" name="Rectangle 31806">
            <a:extLst>
              <a:ext uri="{FF2B5EF4-FFF2-40B4-BE49-F238E27FC236}">
                <a16:creationId xmlns:a16="http://schemas.microsoft.com/office/drawing/2014/main" id="{0D257E2F-0E9E-D4F4-A48A-B95CF197DDF4}"/>
              </a:ext>
            </a:extLst>
          </p:cNvPr>
          <p:cNvSpPr/>
          <p:nvPr/>
        </p:nvSpPr>
        <p:spPr bwMode="auto">
          <a:xfrm>
            <a:off x="9067328" y="3166395"/>
            <a:ext cx="86547"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9" name="Rectangle 31808">
            <a:extLst>
              <a:ext uri="{FF2B5EF4-FFF2-40B4-BE49-F238E27FC236}">
                <a16:creationId xmlns:a16="http://schemas.microsoft.com/office/drawing/2014/main" id="{C5313969-3E7E-FE8A-560B-81D6CFED5F3F}"/>
              </a:ext>
            </a:extLst>
          </p:cNvPr>
          <p:cNvSpPr/>
          <p:nvPr/>
        </p:nvSpPr>
        <p:spPr bwMode="auto">
          <a:xfrm>
            <a:off x="9141836" y="3409304"/>
            <a:ext cx="12039"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1" name="Rectangle 31810">
            <a:extLst>
              <a:ext uri="{FF2B5EF4-FFF2-40B4-BE49-F238E27FC236}">
                <a16:creationId xmlns:a16="http://schemas.microsoft.com/office/drawing/2014/main" id="{A4D9831D-E0AB-8E7F-399C-D2EDA1BCD04B}"/>
              </a:ext>
            </a:extLst>
          </p:cNvPr>
          <p:cNvSpPr/>
          <p:nvPr/>
        </p:nvSpPr>
        <p:spPr bwMode="auto">
          <a:xfrm>
            <a:off x="9134486" y="3649038"/>
            <a:ext cx="19389"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3" name="Rectangle 31812">
            <a:extLst>
              <a:ext uri="{FF2B5EF4-FFF2-40B4-BE49-F238E27FC236}">
                <a16:creationId xmlns:a16="http://schemas.microsoft.com/office/drawing/2014/main" id="{5FEACB69-6433-1A79-AB51-25947DDAF2EF}"/>
              </a:ext>
            </a:extLst>
          </p:cNvPr>
          <p:cNvSpPr/>
          <p:nvPr/>
        </p:nvSpPr>
        <p:spPr bwMode="auto">
          <a:xfrm>
            <a:off x="9125635" y="3888772"/>
            <a:ext cx="23461"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4" name="Rectangle 31813">
            <a:extLst>
              <a:ext uri="{FF2B5EF4-FFF2-40B4-BE49-F238E27FC236}">
                <a16:creationId xmlns:a16="http://schemas.microsoft.com/office/drawing/2014/main" id="{FA377907-61FE-47C6-4D88-630EE8ED2D47}"/>
              </a:ext>
            </a:extLst>
          </p:cNvPr>
          <p:cNvSpPr/>
          <p:nvPr/>
        </p:nvSpPr>
        <p:spPr bwMode="auto">
          <a:xfrm>
            <a:off x="9150469" y="3888772"/>
            <a:ext cx="1938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5" name="Rectangle 31814">
            <a:extLst>
              <a:ext uri="{FF2B5EF4-FFF2-40B4-BE49-F238E27FC236}">
                <a16:creationId xmlns:a16="http://schemas.microsoft.com/office/drawing/2014/main" id="{A47A2975-62B0-9D28-574D-C12548C1E6CA}"/>
              </a:ext>
            </a:extLst>
          </p:cNvPr>
          <p:cNvSpPr/>
          <p:nvPr/>
        </p:nvSpPr>
        <p:spPr bwMode="auto">
          <a:xfrm>
            <a:off x="9108156" y="4128506"/>
            <a:ext cx="45719"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6" name="Rectangle 31815">
            <a:extLst>
              <a:ext uri="{FF2B5EF4-FFF2-40B4-BE49-F238E27FC236}">
                <a16:creationId xmlns:a16="http://schemas.microsoft.com/office/drawing/2014/main" id="{D40D4145-5D6B-AD13-6D7C-73A89A8FC746}"/>
              </a:ext>
            </a:extLst>
          </p:cNvPr>
          <p:cNvSpPr/>
          <p:nvPr/>
        </p:nvSpPr>
        <p:spPr bwMode="auto">
          <a:xfrm>
            <a:off x="9150469" y="4128506"/>
            <a:ext cx="16024"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7" name="Rectangle 31816">
            <a:extLst>
              <a:ext uri="{FF2B5EF4-FFF2-40B4-BE49-F238E27FC236}">
                <a16:creationId xmlns:a16="http://schemas.microsoft.com/office/drawing/2014/main" id="{CD615329-3176-0311-B015-4818E91D2F93}"/>
              </a:ext>
            </a:extLst>
          </p:cNvPr>
          <p:cNvSpPr/>
          <p:nvPr/>
        </p:nvSpPr>
        <p:spPr bwMode="auto">
          <a:xfrm>
            <a:off x="9137851" y="4368240"/>
            <a:ext cx="16024"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9" name="Rectangle 31818">
            <a:extLst>
              <a:ext uri="{FF2B5EF4-FFF2-40B4-BE49-F238E27FC236}">
                <a16:creationId xmlns:a16="http://schemas.microsoft.com/office/drawing/2014/main" id="{39497217-C226-D64E-DCDC-C5FFD46DC163}"/>
              </a:ext>
            </a:extLst>
          </p:cNvPr>
          <p:cNvSpPr/>
          <p:nvPr/>
        </p:nvSpPr>
        <p:spPr bwMode="auto">
          <a:xfrm>
            <a:off x="9124462" y="4605550"/>
            <a:ext cx="25807"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0" name="Rectangle 31819">
            <a:extLst>
              <a:ext uri="{FF2B5EF4-FFF2-40B4-BE49-F238E27FC236}">
                <a16:creationId xmlns:a16="http://schemas.microsoft.com/office/drawing/2014/main" id="{D2A77AF6-4C60-EE94-00C0-38532C3205E7}"/>
              </a:ext>
            </a:extLst>
          </p:cNvPr>
          <p:cNvSpPr/>
          <p:nvPr/>
        </p:nvSpPr>
        <p:spPr bwMode="auto">
          <a:xfrm>
            <a:off x="9150469" y="4604799"/>
            <a:ext cx="21328"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1" name="Rectangle 31820">
            <a:extLst>
              <a:ext uri="{FF2B5EF4-FFF2-40B4-BE49-F238E27FC236}">
                <a16:creationId xmlns:a16="http://schemas.microsoft.com/office/drawing/2014/main" id="{5113A8A0-80AD-1252-9F14-18F198353E05}"/>
              </a:ext>
            </a:extLst>
          </p:cNvPr>
          <p:cNvSpPr/>
          <p:nvPr/>
        </p:nvSpPr>
        <p:spPr bwMode="auto">
          <a:xfrm>
            <a:off x="9140632" y="4848459"/>
            <a:ext cx="13243"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4" name="Rectangle 31823">
            <a:extLst>
              <a:ext uri="{FF2B5EF4-FFF2-40B4-BE49-F238E27FC236}">
                <a16:creationId xmlns:a16="http://schemas.microsoft.com/office/drawing/2014/main" id="{4A8510AE-D68E-95CB-BEBA-E766DFD61592}"/>
              </a:ext>
            </a:extLst>
          </p:cNvPr>
          <p:cNvSpPr/>
          <p:nvPr/>
        </p:nvSpPr>
        <p:spPr bwMode="auto">
          <a:xfrm>
            <a:off x="9118472" y="5343678"/>
            <a:ext cx="37785" cy="16645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26" name="TextBox 31825">
            <a:extLst>
              <a:ext uri="{FF2B5EF4-FFF2-40B4-BE49-F238E27FC236}">
                <a16:creationId xmlns:a16="http://schemas.microsoft.com/office/drawing/2014/main" id="{0BC1A79F-2D7F-66A0-BFD0-000652B43035}"/>
              </a:ext>
            </a:extLst>
          </p:cNvPr>
          <p:cNvSpPr txBox="1"/>
          <p:nvPr/>
        </p:nvSpPr>
        <p:spPr bwMode="auto">
          <a:xfrm>
            <a:off x="6712325" y="213369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42.3</a:t>
            </a:r>
          </a:p>
        </p:txBody>
      </p:sp>
      <p:sp>
        <p:nvSpPr>
          <p:cNvPr id="31827" name="TextBox 31826">
            <a:extLst>
              <a:ext uri="{FF2B5EF4-FFF2-40B4-BE49-F238E27FC236}">
                <a16:creationId xmlns:a16="http://schemas.microsoft.com/office/drawing/2014/main" id="{C525B916-ED13-A539-C67E-AE58650C8876}"/>
              </a:ext>
            </a:extLst>
          </p:cNvPr>
          <p:cNvSpPr txBox="1"/>
          <p:nvPr/>
        </p:nvSpPr>
        <p:spPr bwMode="auto">
          <a:xfrm>
            <a:off x="8378632" y="237485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8.1</a:t>
            </a:r>
          </a:p>
        </p:txBody>
      </p:sp>
      <p:sp>
        <p:nvSpPr>
          <p:cNvPr id="31828" name="TextBox 31827">
            <a:extLst>
              <a:ext uri="{FF2B5EF4-FFF2-40B4-BE49-F238E27FC236}">
                <a16:creationId xmlns:a16="http://schemas.microsoft.com/office/drawing/2014/main" id="{2EB5A8E7-B5E9-EB27-E605-D664EBF1DDDB}"/>
              </a:ext>
            </a:extLst>
          </p:cNvPr>
          <p:cNvSpPr txBox="1"/>
          <p:nvPr/>
        </p:nvSpPr>
        <p:spPr bwMode="auto">
          <a:xfrm>
            <a:off x="8585876" y="261600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1829" name="TextBox 31828">
            <a:extLst>
              <a:ext uri="{FF2B5EF4-FFF2-40B4-BE49-F238E27FC236}">
                <a16:creationId xmlns:a16="http://schemas.microsoft.com/office/drawing/2014/main" id="{673E9AE5-CE41-8EDD-6CAE-0B4BF17DDB2B}"/>
              </a:ext>
            </a:extLst>
          </p:cNvPr>
          <p:cNvSpPr txBox="1"/>
          <p:nvPr/>
        </p:nvSpPr>
        <p:spPr bwMode="auto">
          <a:xfrm>
            <a:off x="8622317" y="285716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1830" name="TextBox 31829">
            <a:extLst>
              <a:ext uri="{FF2B5EF4-FFF2-40B4-BE49-F238E27FC236}">
                <a16:creationId xmlns:a16="http://schemas.microsoft.com/office/drawing/2014/main" id="{79EEE86E-DA28-FB9E-78D9-BCBC38847C6F}"/>
              </a:ext>
            </a:extLst>
          </p:cNvPr>
          <p:cNvSpPr txBox="1"/>
          <p:nvPr/>
        </p:nvSpPr>
        <p:spPr bwMode="auto">
          <a:xfrm>
            <a:off x="8649800" y="309843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1831" name="TextBox 31830">
            <a:extLst>
              <a:ext uri="{FF2B5EF4-FFF2-40B4-BE49-F238E27FC236}">
                <a16:creationId xmlns:a16="http://schemas.microsoft.com/office/drawing/2014/main" id="{2455C730-870C-F564-AD3A-34FA79B8A47C}"/>
              </a:ext>
            </a:extLst>
          </p:cNvPr>
          <p:cNvSpPr txBox="1"/>
          <p:nvPr/>
        </p:nvSpPr>
        <p:spPr bwMode="auto">
          <a:xfrm>
            <a:off x="8674541" y="333947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832" name="TextBox 31831">
            <a:extLst>
              <a:ext uri="{FF2B5EF4-FFF2-40B4-BE49-F238E27FC236}">
                <a16:creationId xmlns:a16="http://schemas.microsoft.com/office/drawing/2014/main" id="{A97A0EF7-D31E-A531-11AC-7C1ABDFE9DE6}"/>
              </a:ext>
            </a:extLst>
          </p:cNvPr>
          <p:cNvSpPr txBox="1"/>
          <p:nvPr/>
        </p:nvSpPr>
        <p:spPr bwMode="auto">
          <a:xfrm>
            <a:off x="8677877" y="358063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833" name="TextBox 31832">
            <a:extLst>
              <a:ext uri="{FF2B5EF4-FFF2-40B4-BE49-F238E27FC236}">
                <a16:creationId xmlns:a16="http://schemas.microsoft.com/office/drawing/2014/main" id="{C4A2FB48-D12F-C659-7C0B-E31F91ABB22C}"/>
              </a:ext>
            </a:extLst>
          </p:cNvPr>
          <p:cNvSpPr txBox="1"/>
          <p:nvPr/>
        </p:nvSpPr>
        <p:spPr bwMode="auto">
          <a:xfrm>
            <a:off x="8707425" y="382178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834" name="TextBox 31833">
            <a:extLst>
              <a:ext uri="{FF2B5EF4-FFF2-40B4-BE49-F238E27FC236}">
                <a16:creationId xmlns:a16="http://schemas.microsoft.com/office/drawing/2014/main" id="{1CAA4422-B906-AF03-647B-B5B3B8FAF6DA}"/>
              </a:ext>
            </a:extLst>
          </p:cNvPr>
          <p:cNvSpPr txBox="1"/>
          <p:nvPr/>
        </p:nvSpPr>
        <p:spPr bwMode="auto">
          <a:xfrm>
            <a:off x="8713026" y="406294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835" name="TextBox 31834">
            <a:extLst>
              <a:ext uri="{FF2B5EF4-FFF2-40B4-BE49-F238E27FC236}">
                <a16:creationId xmlns:a16="http://schemas.microsoft.com/office/drawing/2014/main" id="{DC9310A4-06F0-6694-6B12-FDAEF0A0EBE7}"/>
              </a:ext>
            </a:extLst>
          </p:cNvPr>
          <p:cNvSpPr txBox="1"/>
          <p:nvPr/>
        </p:nvSpPr>
        <p:spPr bwMode="auto">
          <a:xfrm>
            <a:off x="8721385" y="430410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836" name="TextBox 31835">
            <a:extLst>
              <a:ext uri="{FF2B5EF4-FFF2-40B4-BE49-F238E27FC236}">
                <a16:creationId xmlns:a16="http://schemas.microsoft.com/office/drawing/2014/main" id="{83B0BF6A-CF5A-24C1-522C-F88CE8BF92BF}"/>
              </a:ext>
            </a:extLst>
          </p:cNvPr>
          <p:cNvSpPr txBox="1"/>
          <p:nvPr/>
        </p:nvSpPr>
        <p:spPr bwMode="auto">
          <a:xfrm>
            <a:off x="8734606" y="45452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837" name="TextBox 31836">
            <a:extLst>
              <a:ext uri="{FF2B5EF4-FFF2-40B4-BE49-F238E27FC236}">
                <a16:creationId xmlns:a16="http://schemas.microsoft.com/office/drawing/2014/main" id="{7078EAA9-8522-609D-6E2D-708AFF88916E}"/>
              </a:ext>
            </a:extLst>
          </p:cNvPr>
          <p:cNvSpPr txBox="1"/>
          <p:nvPr/>
        </p:nvSpPr>
        <p:spPr bwMode="auto">
          <a:xfrm>
            <a:off x="8734605" y="478641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1838" name="TextBox 31837">
            <a:extLst>
              <a:ext uri="{FF2B5EF4-FFF2-40B4-BE49-F238E27FC236}">
                <a16:creationId xmlns:a16="http://schemas.microsoft.com/office/drawing/2014/main" id="{023C3DC8-005E-875A-5C38-BD143183D385}"/>
              </a:ext>
            </a:extLst>
          </p:cNvPr>
          <p:cNvSpPr txBox="1"/>
          <p:nvPr/>
        </p:nvSpPr>
        <p:spPr bwMode="auto">
          <a:xfrm>
            <a:off x="8730267" y="50275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1839" name="TextBox 31838">
            <a:extLst>
              <a:ext uri="{FF2B5EF4-FFF2-40B4-BE49-F238E27FC236}">
                <a16:creationId xmlns:a16="http://schemas.microsoft.com/office/drawing/2014/main" id="{891B4292-59D0-1C46-3657-21933F11E7AE}"/>
              </a:ext>
            </a:extLst>
          </p:cNvPr>
          <p:cNvSpPr txBox="1"/>
          <p:nvPr/>
        </p:nvSpPr>
        <p:spPr bwMode="auto">
          <a:xfrm>
            <a:off x="8732092" y="526872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1840" name="TextBox 31839">
            <a:extLst>
              <a:ext uri="{FF2B5EF4-FFF2-40B4-BE49-F238E27FC236}">
                <a16:creationId xmlns:a16="http://schemas.microsoft.com/office/drawing/2014/main" id="{92A26237-2055-2919-57DC-65423A8EDC91}"/>
              </a:ext>
            </a:extLst>
          </p:cNvPr>
          <p:cNvSpPr txBox="1"/>
          <p:nvPr/>
        </p:nvSpPr>
        <p:spPr bwMode="auto">
          <a:xfrm>
            <a:off x="10025669" y="213319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39.5</a:t>
            </a:r>
          </a:p>
        </p:txBody>
      </p:sp>
      <p:sp>
        <p:nvSpPr>
          <p:cNvPr id="31841" name="TextBox 31840">
            <a:extLst>
              <a:ext uri="{FF2B5EF4-FFF2-40B4-BE49-F238E27FC236}">
                <a16:creationId xmlns:a16="http://schemas.microsoft.com/office/drawing/2014/main" id="{902F16CB-1DF4-4653-7F01-D8EC95B7E9FB}"/>
              </a:ext>
            </a:extLst>
          </p:cNvPr>
          <p:cNvSpPr txBox="1"/>
          <p:nvPr/>
        </p:nvSpPr>
        <p:spPr bwMode="auto">
          <a:xfrm>
            <a:off x="9328563" y="237450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4.6</a:t>
            </a:r>
          </a:p>
        </p:txBody>
      </p:sp>
      <p:sp>
        <p:nvSpPr>
          <p:cNvPr id="31842" name="TextBox 31841">
            <a:extLst>
              <a:ext uri="{FF2B5EF4-FFF2-40B4-BE49-F238E27FC236}">
                <a16:creationId xmlns:a16="http://schemas.microsoft.com/office/drawing/2014/main" id="{63AD6F8D-BD57-7785-327F-A354A5330656}"/>
              </a:ext>
            </a:extLst>
          </p:cNvPr>
          <p:cNvSpPr txBox="1"/>
          <p:nvPr/>
        </p:nvSpPr>
        <p:spPr bwMode="auto">
          <a:xfrm>
            <a:off x="9197243" y="261581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843" name="TextBox 31842">
            <a:extLst>
              <a:ext uri="{FF2B5EF4-FFF2-40B4-BE49-F238E27FC236}">
                <a16:creationId xmlns:a16="http://schemas.microsoft.com/office/drawing/2014/main" id="{9829BF2F-147E-E629-B387-B5F437476B16}"/>
              </a:ext>
            </a:extLst>
          </p:cNvPr>
          <p:cNvSpPr txBox="1"/>
          <p:nvPr/>
        </p:nvSpPr>
        <p:spPr bwMode="auto">
          <a:xfrm>
            <a:off x="9177488" y="285712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844" name="TextBox 31843">
            <a:extLst>
              <a:ext uri="{FF2B5EF4-FFF2-40B4-BE49-F238E27FC236}">
                <a16:creationId xmlns:a16="http://schemas.microsoft.com/office/drawing/2014/main" id="{324B0EE0-1CAA-3EC9-FCB4-146FC97A256B}"/>
              </a:ext>
            </a:extLst>
          </p:cNvPr>
          <p:cNvSpPr txBox="1"/>
          <p:nvPr/>
        </p:nvSpPr>
        <p:spPr bwMode="auto">
          <a:xfrm>
            <a:off x="9152170" y="309843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31845" name="TextBox 31844">
            <a:extLst>
              <a:ext uri="{FF2B5EF4-FFF2-40B4-BE49-F238E27FC236}">
                <a16:creationId xmlns:a16="http://schemas.microsoft.com/office/drawing/2014/main" id="{F0A976D6-C978-684E-DC7E-5D092DC64D4F}"/>
              </a:ext>
            </a:extLst>
          </p:cNvPr>
          <p:cNvSpPr txBox="1"/>
          <p:nvPr/>
        </p:nvSpPr>
        <p:spPr bwMode="auto">
          <a:xfrm>
            <a:off x="9133936" y="33397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846" name="TextBox 31845">
            <a:extLst>
              <a:ext uri="{FF2B5EF4-FFF2-40B4-BE49-F238E27FC236}">
                <a16:creationId xmlns:a16="http://schemas.microsoft.com/office/drawing/2014/main" id="{FCF240A9-4B0F-0122-ACC4-A9BA9134296B}"/>
              </a:ext>
            </a:extLst>
          </p:cNvPr>
          <p:cNvSpPr txBox="1"/>
          <p:nvPr/>
        </p:nvSpPr>
        <p:spPr bwMode="auto">
          <a:xfrm>
            <a:off x="9148628" y="358106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1847" name="TextBox 31846">
            <a:extLst>
              <a:ext uri="{FF2B5EF4-FFF2-40B4-BE49-F238E27FC236}">
                <a16:creationId xmlns:a16="http://schemas.microsoft.com/office/drawing/2014/main" id="{6AF668C0-5D6C-1F63-26DD-76BD8158BEC5}"/>
              </a:ext>
            </a:extLst>
          </p:cNvPr>
          <p:cNvSpPr txBox="1"/>
          <p:nvPr/>
        </p:nvSpPr>
        <p:spPr bwMode="auto">
          <a:xfrm>
            <a:off x="9150199" y="38223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1848" name="TextBox 31847">
            <a:extLst>
              <a:ext uri="{FF2B5EF4-FFF2-40B4-BE49-F238E27FC236}">
                <a16:creationId xmlns:a16="http://schemas.microsoft.com/office/drawing/2014/main" id="{7DA07054-7DDC-20AB-5FE4-8EBF34A72939}"/>
              </a:ext>
            </a:extLst>
          </p:cNvPr>
          <p:cNvSpPr txBox="1"/>
          <p:nvPr/>
        </p:nvSpPr>
        <p:spPr bwMode="auto">
          <a:xfrm>
            <a:off x="9143059" y="406368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31849" name="TextBox 31848">
            <a:extLst>
              <a:ext uri="{FF2B5EF4-FFF2-40B4-BE49-F238E27FC236}">
                <a16:creationId xmlns:a16="http://schemas.microsoft.com/office/drawing/2014/main" id="{CCC5886F-B45D-F67B-186D-9BE8E26DF272}"/>
              </a:ext>
            </a:extLst>
          </p:cNvPr>
          <p:cNvSpPr txBox="1"/>
          <p:nvPr/>
        </p:nvSpPr>
        <p:spPr bwMode="auto">
          <a:xfrm>
            <a:off x="9137297" y="43049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850" name="TextBox 31849">
            <a:extLst>
              <a:ext uri="{FF2B5EF4-FFF2-40B4-BE49-F238E27FC236}">
                <a16:creationId xmlns:a16="http://schemas.microsoft.com/office/drawing/2014/main" id="{4A405F95-9395-431F-69CC-DD7A8C332A8F}"/>
              </a:ext>
            </a:extLst>
          </p:cNvPr>
          <p:cNvSpPr txBox="1"/>
          <p:nvPr/>
        </p:nvSpPr>
        <p:spPr bwMode="auto">
          <a:xfrm>
            <a:off x="9153163" y="45463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31851" name="TextBox 31850">
            <a:extLst>
              <a:ext uri="{FF2B5EF4-FFF2-40B4-BE49-F238E27FC236}">
                <a16:creationId xmlns:a16="http://schemas.microsoft.com/office/drawing/2014/main" id="{8E0346F0-5EFD-FEC1-5C03-0E73F0823ACC}"/>
              </a:ext>
            </a:extLst>
          </p:cNvPr>
          <p:cNvSpPr txBox="1"/>
          <p:nvPr/>
        </p:nvSpPr>
        <p:spPr bwMode="auto">
          <a:xfrm>
            <a:off x="9179049" y="478762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852" name="TextBox 31851">
            <a:extLst>
              <a:ext uri="{FF2B5EF4-FFF2-40B4-BE49-F238E27FC236}">
                <a16:creationId xmlns:a16="http://schemas.microsoft.com/office/drawing/2014/main" id="{9DF1AAAF-F7B9-78BF-B254-051B96667E77}"/>
              </a:ext>
            </a:extLst>
          </p:cNvPr>
          <p:cNvSpPr txBox="1"/>
          <p:nvPr/>
        </p:nvSpPr>
        <p:spPr bwMode="auto">
          <a:xfrm>
            <a:off x="9126921" y="50289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853" name="TextBox 31852">
            <a:extLst>
              <a:ext uri="{FF2B5EF4-FFF2-40B4-BE49-F238E27FC236}">
                <a16:creationId xmlns:a16="http://schemas.microsoft.com/office/drawing/2014/main" id="{451F9874-7A4D-CA99-7FB1-09E68AD47E50}"/>
              </a:ext>
            </a:extLst>
          </p:cNvPr>
          <p:cNvSpPr txBox="1"/>
          <p:nvPr/>
        </p:nvSpPr>
        <p:spPr bwMode="auto">
          <a:xfrm>
            <a:off x="9137792" y="52702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854" name="Rectangle 31853">
            <a:extLst>
              <a:ext uri="{FF2B5EF4-FFF2-40B4-BE49-F238E27FC236}">
                <a16:creationId xmlns:a16="http://schemas.microsoft.com/office/drawing/2014/main" id="{5A5ED1B2-9C10-2AF0-989C-665FE62B8B6B}"/>
              </a:ext>
            </a:extLst>
          </p:cNvPr>
          <p:cNvSpPr/>
          <p:nvPr/>
        </p:nvSpPr>
        <p:spPr bwMode="auto">
          <a:xfrm rot="10800000" flipV="1">
            <a:off x="6852008" y="1910464"/>
            <a:ext cx="4596214" cy="267732"/>
          </a:xfrm>
          <a:prstGeom prst="rect">
            <a:avLst/>
          </a:prstGeom>
          <a:no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r>
              <a:rPr lang="en-US" sz="1600" dirty="0">
                <a:solidFill>
                  <a:srgbClr val="015873"/>
                </a:solidFill>
                <a:latin typeface="Calibri" panose="020F0502020204030204" pitchFamily="34" charset="0"/>
              </a:rPr>
              <a:t>Len + </a:t>
            </a:r>
            <a:r>
              <a:rPr lang="en-US" sz="1600" dirty="0" err="1">
                <a:solidFill>
                  <a:srgbClr val="015873"/>
                </a:solidFill>
                <a:latin typeface="Calibri" panose="020F0502020204030204" pitchFamily="34" charset="0"/>
              </a:rPr>
              <a:t>pembro</a:t>
            </a:r>
            <a:r>
              <a:rPr lang="en-US" sz="1600" dirty="0">
                <a:solidFill>
                  <a:srgbClr val="015873"/>
                </a:solidFill>
                <a:latin typeface="Calibri" panose="020F0502020204030204" pitchFamily="34" charset="0"/>
              </a:rPr>
              <a:t>            </a:t>
            </a:r>
            <a:r>
              <a:rPr lang="en-US" sz="1600" dirty="0">
                <a:solidFill>
                  <a:srgbClr val="E1471D"/>
                </a:solidFill>
                <a:latin typeface="Calibri" panose="020F0502020204030204" pitchFamily="34" charset="0"/>
              </a:rPr>
              <a:t>Len + placebo</a:t>
            </a:r>
          </a:p>
        </p:txBody>
      </p:sp>
      <p:sp>
        <p:nvSpPr>
          <p:cNvPr id="31857" name="Rectangle 31856">
            <a:extLst>
              <a:ext uri="{FF2B5EF4-FFF2-40B4-BE49-F238E27FC236}">
                <a16:creationId xmlns:a16="http://schemas.microsoft.com/office/drawing/2014/main" id="{33E85D31-E796-EE41-809C-7E4CA86E4BA2}"/>
              </a:ext>
            </a:extLst>
          </p:cNvPr>
          <p:cNvSpPr/>
          <p:nvPr/>
        </p:nvSpPr>
        <p:spPr bwMode="auto">
          <a:xfrm>
            <a:off x="9150469" y="2687904"/>
            <a:ext cx="1938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8" name="Rectangle 31857">
            <a:extLst>
              <a:ext uri="{FF2B5EF4-FFF2-40B4-BE49-F238E27FC236}">
                <a16:creationId xmlns:a16="http://schemas.microsoft.com/office/drawing/2014/main" id="{A7FFA2C7-E61B-F352-A73C-2A7646C21A18}"/>
              </a:ext>
            </a:extLst>
          </p:cNvPr>
          <p:cNvSpPr/>
          <p:nvPr/>
        </p:nvSpPr>
        <p:spPr bwMode="auto">
          <a:xfrm>
            <a:off x="9150108" y="2447874"/>
            <a:ext cx="9950"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9" name="Rectangle 31858">
            <a:extLst>
              <a:ext uri="{FF2B5EF4-FFF2-40B4-BE49-F238E27FC236}">
                <a16:creationId xmlns:a16="http://schemas.microsoft.com/office/drawing/2014/main" id="{8E81F261-03BA-51C2-4888-F7EDB94B89A4}"/>
              </a:ext>
            </a:extLst>
          </p:cNvPr>
          <p:cNvSpPr/>
          <p:nvPr/>
        </p:nvSpPr>
        <p:spPr bwMode="auto">
          <a:xfrm>
            <a:off x="9155083" y="3168120"/>
            <a:ext cx="19389" cy="16645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912773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104A4-6B91-7765-E94B-196D4611B50A}"/>
              </a:ext>
            </a:extLst>
          </p:cNvPr>
          <p:cNvSpPr>
            <a:spLocks noGrp="1"/>
          </p:cNvSpPr>
          <p:nvPr>
            <p:ph type="title"/>
          </p:nvPr>
        </p:nvSpPr>
        <p:spPr/>
        <p:txBody>
          <a:bodyPr/>
          <a:lstStyle/>
          <a:p>
            <a:r>
              <a:rPr lang="en-US" altLang="en-US" dirty="0"/>
              <a:t>LEAP-002: Subsequent Systemic Anticancer Therapy (&gt;10 Patients)</a:t>
            </a:r>
            <a:endParaRPr lang="en-US" dirty="0"/>
          </a:p>
        </p:txBody>
      </p:sp>
      <p:graphicFrame>
        <p:nvGraphicFramePr>
          <p:cNvPr id="5" name="Group 3">
            <a:extLst>
              <a:ext uri="{FF2B5EF4-FFF2-40B4-BE49-F238E27FC236}">
                <a16:creationId xmlns:a16="http://schemas.microsoft.com/office/drawing/2014/main" id="{12E85A0E-E01D-AF08-0FBA-A546743440DD}"/>
              </a:ext>
            </a:extLst>
          </p:cNvPr>
          <p:cNvGraphicFramePr>
            <a:graphicFrameLocks/>
          </p:cNvGraphicFramePr>
          <p:nvPr>
            <p:extLst>
              <p:ext uri="{D42A27DB-BD31-4B8C-83A1-F6EECF244321}">
                <p14:modId xmlns:p14="http://schemas.microsoft.com/office/powerpoint/2010/main" val="1675268078"/>
              </p:ext>
            </p:extLst>
          </p:nvPr>
        </p:nvGraphicFramePr>
        <p:xfrm>
          <a:off x="719139" y="1600200"/>
          <a:ext cx="10787063" cy="3931984"/>
        </p:xfrm>
        <a:graphic>
          <a:graphicData uri="http://schemas.openxmlformats.org/drawingml/2006/table">
            <a:tbl>
              <a:tblPr/>
              <a:tblGrid>
                <a:gridCol w="4229775">
                  <a:extLst>
                    <a:ext uri="{9D8B030D-6E8A-4147-A177-3AD203B41FA5}">
                      <a16:colId xmlns:a16="http://schemas.microsoft.com/office/drawing/2014/main" val="20000"/>
                    </a:ext>
                  </a:extLst>
                </a:gridCol>
                <a:gridCol w="3278644">
                  <a:extLst>
                    <a:ext uri="{9D8B030D-6E8A-4147-A177-3AD203B41FA5}">
                      <a16:colId xmlns:a16="http://schemas.microsoft.com/office/drawing/2014/main" val="20001"/>
                    </a:ext>
                  </a:extLst>
                </a:gridCol>
                <a:gridCol w="3278644">
                  <a:extLst>
                    <a:ext uri="{9D8B030D-6E8A-4147-A177-3AD203B41FA5}">
                      <a16:colId xmlns:a16="http://schemas.microsoft.com/office/drawing/2014/main" val="20002"/>
                    </a:ext>
                  </a:extLst>
                </a:gridCol>
              </a:tblGrid>
              <a:tr h="4488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 +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Len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182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Total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TKI/VEGF</a:t>
                      </a:r>
                    </a:p>
                    <a:p>
                      <a:pPr marL="742950" marR="0" lvl="1"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Sorafenib</a:t>
                      </a:r>
                    </a:p>
                    <a:p>
                      <a:pPr marL="742950" marR="0" lvl="1"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Lenvatinib</a:t>
                      </a:r>
                    </a:p>
                    <a:p>
                      <a:pPr marL="742950" marR="0" lvl="1"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TKI</a:t>
                      </a:r>
                    </a:p>
                    <a:p>
                      <a:pPr marL="742950" marR="0" lvl="1"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VEGF or VEGFR 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174 (44.1)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138 (34.9)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208 (52.1)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160 (40.1)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 (24.3)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33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Any IO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Single-agent IO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IO/VEGF</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IO/TKI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57 (14.4)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91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64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 Box 15">
            <a:extLst>
              <a:ext uri="{FF2B5EF4-FFF2-40B4-BE49-F238E27FC236}">
                <a16:creationId xmlns:a16="http://schemas.microsoft.com/office/drawing/2014/main" id="{E01E488F-E6C2-0B94-C106-EC912F78E7FF}"/>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Finn. ESMO 2022. Abstr LBA34.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039104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LEAP-002: Investigator’s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The coprimary endpoint of </a:t>
            </a:r>
            <a:r>
              <a:rPr lang="en-GB" altLang="en-US" sz="2200" dirty="0"/>
              <a:t>PFS and </a:t>
            </a:r>
            <a:r>
              <a:rPr lang="en-US" altLang="en-US" sz="2200" dirty="0"/>
              <a:t>OS were not met in the LEAP-002 trial</a:t>
            </a:r>
            <a:r>
              <a:rPr lang="en-US" altLang="en-US" sz="2200" baseline="30000" dirty="0"/>
              <a:t>1</a:t>
            </a:r>
            <a:r>
              <a:rPr lang="en-US" altLang="en-US" sz="2200" dirty="0"/>
              <a:t> </a:t>
            </a:r>
          </a:p>
          <a:p>
            <a:pPr lvl="1"/>
            <a:r>
              <a:rPr lang="en-GB" altLang="en-US" sz="2000" dirty="0"/>
              <a:t>Primary interim analysis PFS HR: 0.867; </a:t>
            </a:r>
            <a:r>
              <a:rPr lang="en-GB" altLang="en-US" sz="2000" i="1" dirty="0"/>
              <a:t>P</a:t>
            </a:r>
            <a:r>
              <a:rPr lang="en-GB" altLang="en-US" sz="2000" dirty="0"/>
              <a:t> = .0466</a:t>
            </a:r>
          </a:p>
          <a:p>
            <a:pPr lvl="1"/>
            <a:r>
              <a:rPr lang="en-GB" altLang="en-US" sz="2000" dirty="0"/>
              <a:t>Final analysis OS HR: 0.840; </a:t>
            </a:r>
            <a:r>
              <a:rPr lang="en-GB" altLang="en-US" sz="2000" i="1" dirty="0"/>
              <a:t>P</a:t>
            </a:r>
            <a:r>
              <a:rPr lang="en-GB" altLang="en-US" sz="2000" dirty="0"/>
              <a:t> = .0227</a:t>
            </a:r>
          </a:p>
          <a:p>
            <a:pPr lvl="1"/>
            <a:r>
              <a:rPr lang="en-GB" altLang="en-US" sz="2000" dirty="0"/>
              <a:t>Median OS for lenvatinib + pembrolizumab was 21.2 mo vs 19.0 mo with placebo + lenvatinib  </a:t>
            </a:r>
          </a:p>
          <a:p>
            <a:r>
              <a:rPr lang="en-GB" altLang="en-US" sz="2200" dirty="0"/>
              <a:t>Safety of lenvatinib + pembrolizumab was consistent with previous data in advanced HCC</a:t>
            </a:r>
            <a:r>
              <a:rPr lang="en-GB" altLang="en-US" sz="2200" baseline="30000" dirty="0"/>
              <a:t>2,3</a:t>
            </a:r>
          </a:p>
          <a:p>
            <a:pPr lvl="1"/>
            <a:r>
              <a:rPr lang="en-GB" altLang="en-US" sz="2000" dirty="0"/>
              <a:t>No new safety signals were observed</a:t>
            </a:r>
          </a:p>
          <a:p>
            <a:r>
              <a:rPr lang="en-GB" altLang="en-US" sz="2200" dirty="0"/>
              <a:t>Ongoing phase III LEAP-012 study is investigating lenvatinib + pembrolizumab + </a:t>
            </a:r>
            <a:r>
              <a:rPr lang="en-GB" altLang="en-US" sz="2200" dirty="0" err="1"/>
              <a:t>transarterial</a:t>
            </a:r>
            <a:r>
              <a:rPr lang="en-GB" altLang="en-US" sz="2200" dirty="0"/>
              <a:t> chemoembolization</a:t>
            </a:r>
            <a:r>
              <a:rPr lang="en-GB" altLang="en-US" sz="2200" baseline="30000" dirty="0"/>
              <a:t>1</a:t>
            </a:r>
          </a:p>
          <a:p>
            <a:r>
              <a:rPr lang="en-GB" altLang="en-US" sz="2200" dirty="0"/>
              <a:t>Investigators concluded that lenvatinib remains an important treatment option for advanced HCC</a:t>
            </a:r>
            <a:r>
              <a:rPr lang="en-GB" altLang="en-US" sz="2200" baseline="30000" dirty="0"/>
              <a:t>1</a:t>
            </a:r>
            <a:endParaRPr lang="en-US" altLang="en-US" sz="2200" baseline="30000" dirty="0"/>
          </a:p>
        </p:txBody>
      </p:sp>
      <p:sp>
        <p:nvSpPr>
          <p:cNvPr id="2" name="Text Box 15">
            <a:extLst>
              <a:ext uri="{FF2B5EF4-FFF2-40B4-BE49-F238E27FC236}">
                <a16:creationId xmlns:a16="http://schemas.microsoft.com/office/drawing/2014/main" id="{AE180A58-0399-F1F9-EE3C-2611FAFED743}"/>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Finn. ESMO 2022. Abstr LBA34. 2. Finn. JCO. 2020;38:193-202. 3. Finn. Cancer Res. 2022;82:CT222.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analysis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Genitourinary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1DD52A9532EC242A461E39E7610CF3A" ma:contentTypeVersion="1" ma:contentTypeDescription="Create a new document." ma:contentTypeScope="" ma:versionID="f4cc82d8abad6a7995306af9b5580a7e">
  <xsd:schema xmlns:xsd="http://www.w3.org/2001/XMLSchema" xmlns:xs="http://www.w3.org/2001/XMLSchema" xmlns:p="http://schemas.microsoft.com/office/2006/metadata/properties" xmlns:ns2="d54cbe69-32bd-412a-b004-9152f949605e" xmlns:ns3="031a4b20-f9d4-456d-8d7c-603e4a1da1bd" targetNamespace="http://schemas.microsoft.com/office/2006/metadata/properties" ma:root="true" ma:fieldsID="20242cc4a7c00ebc8752a4ba983311c2" ns2:_="" ns3:_="">
    <xsd:import namespace="d54cbe69-32bd-412a-b004-9152f949605e"/>
    <xsd:import namespace="031a4b20-f9d4-456d-8d7c-603e4a1da1b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31a4b20-f9d4-456d-8d7c-603e4a1da1b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56M7VY3CDVN5-722124601-2</_dlc_DocId>
    <_dlc_DocIdUrl xmlns="d54cbe69-32bd-412a-b004-9152f949605e">
      <Url>https://intranet.clinicaloptions.com/mews/oncology/ONC_2022_CF_ESMO_(PRP5264)/HCC_LBA34_Finn/_layouts/15/DocIdRedir.aspx?ID=56M7VY3CDVN5-722124601-2</Url>
      <Description>56M7VY3CDVN5-722124601-2</Description>
    </_dlc_DocIdUrl>
    <Document_x0020_Category xmlns="031a4b20-f9d4-456d-8d7c-603e4a1da1bd">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E83837A8-9D8D-432A-A6D7-CFF4C1339C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31a4b20-f9d4-456d-8d7c-603e4a1da1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schemas.microsoft.com/office/2006/documentManagement/types"/>
    <ds:schemaRef ds:uri="http://purl.org/dc/dcmitype/"/>
    <ds:schemaRef ds:uri="http://purl.org/dc/terms/"/>
    <ds:schemaRef ds:uri="http://schemas.openxmlformats.org/package/2006/metadata/core-properties"/>
    <ds:schemaRef ds:uri="http://schemas.microsoft.com/office/2006/metadata/properties"/>
    <ds:schemaRef ds:uri="http://schemas.microsoft.com/office/infopath/2007/PartnerControls"/>
    <ds:schemaRef ds:uri="http://purl.org/dc/elements/1.1/"/>
    <ds:schemaRef ds:uri="031a4b20-f9d4-456d-8d7c-603e4a1da1bd"/>
    <ds:schemaRef ds:uri="d54cbe69-32bd-412a-b004-9152f949605e"/>
  </ds:schemaRefs>
</ds:datastoreItem>
</file>

<file path=customXml/itemProps5.xml><?xml version="1.0" encoding="utf-8"?>
<ds:datastoreItem xmlns:ds="http://schemas.openxmlformats.org/officeDocument/2006/customXml" ds:itemID="{6AD2E184-8BBC-4277-9FA9-A4DE7A6FDEF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782</TotalTime>
  <Words>3064</Words>
  <Application>Microsoft Office PowerPoint</Application>
  <PresentationFormat>Widescreen</PresentationFormat>
  <Paragraphs>800</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LEAP-002: Placebo-Controlled Phase III Trial of Lenvatinib ± Pembrolizumab as First-line Therapy for Advanced HCC</vt:lpstr>
      <vt:lpstr>About These Slides</vt:lpstr>
      <vt:lpstr>LEAP-002: Background</vt:lpstr>
      <vt:lpstr>LEAP-002: Study Design</vt:lpstr>
      <vt:lpstr>LEAP-002: Baseline Characteristics</vt:lpstr>
      <vt:lpstr>LEAP-002: Overall Survival in ITT Patient Population</vt:lpstr>
      <vt:lpstr>LEAP-002: Overall Survival Subgroup Analysis</vt:lpstr>
      <vt:lpstr>LEAP-002: PFS by BICR (per RECIST 1.1)</vt:lpstr>
      <vt:lpstr>LEAP-002: Response and DoR</vt:lpstr>
      <vt:lpstr>LEAP-002: Safety Summary</vt:lpstr>
      <vt:lpstr>LEAP-002: Immune-Mediated AEs and Infusion Reactions</vt:lpstr>
      <vt:lpstr>LEAP-002: Subsequent Systemic Anticancer Therapy (&gt;10 Patients)</vt:lpstr>
      <vt:lpstr>LEAP-002: Investigator’s Conclusions</vt:lpstr>
      <vt:lpstr>Go Online for More CCO  Coverage of ESMO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LEAP-002: Placebo-Controlled Phase III Trial of Lenvatinib ± Pembrolizumab as First-line Therapy for Advanced HCC</dc:title>
  <dc:creator>Preferred User</dc:creator>
  <cp:lastModifiedBy>vwenzel@clinicaloptions.com</cp:lastModifiedBy>
  <cp:revision>53</cp:revision>
  <cp:lastPrinted>2016-09-26T20:21:49Z</cp:lastPrinted>
  <dcterms:created xsi:type="dcterms:W3CDTF">2005-05-27T15:08:01Z</dcterms:created>
  <dcterms:modified xsi:type="dcterms:W3CDTF">2022-09-19T19:17:19Z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305de125-5b2e-4705-8d4d-742b987c0e38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0x01010021DD52A9532EC242A461E39E7610CF3A</vt:lpwstr>
  </property>
  <property fmtid="{D5CDD505-2E9C-101B-9397-08002B2CF9AE}" pid="9" name="MediaServiceImageTags">
    <vt:lpwstr/>
  </property>
</Properties>
</file>