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60" r:id="rId6"/>
    <p:sldMasterId id="2147484769" r:id="rId7"/>
  </p:sldMasterIdLst>
  <p:notesMasterIdLst>
    <p:notesMasterId r:id="rId63"/>
  </p:notesMasterIdLst>
  <p:handoutMasterIdLst>
    <p:handoutMasterId r:id="rId64"/>
  </p:handoutMasterIdLst>
  <p:sldIdLst>
    <p:sldId id="321" r:id="rId8"/>
    <p:sldId id="308" r:id="rId9"/>
    <p:sldId id="2143187544" r:id="rId10"/>
    <p:sldId id="2143187550" r:id="rId11"/>
    <p:sldId id="1804" r:id="rId12"/>
    <p:sldId id="2145706271" r:id="rId13"/>
    <p:sldId id="286" r:id="rId14"/>
    <p:sldId id="2145706275" r:id="rId15"/>
    <p:sldId id="2145706276" r:id="rId16"/>
    <p:sldId id="2145706279" r:id="rId17"/>
    <p:sldId id="2145706284" r:id="rId18"/>
    <p:sldId id="2145706285" r:id="rId19"/>
    <p:sldId id="2145706288" r:id="rId20"/>
    <p:sldId id="2145706289" r:id="rId21"/>
    <p:sldId id="1747256565" r:id="rId22"/>
    <p:sldId id="2145706291" r:id="rId23"/>
    <p:sldId id="2145706290" r:id="rId24"/>
    <p:sldId id="2145706320" r:id="rId25"/>
    <p:sldId id="2145706292" r:id="rId26"/>
    <p:sldId id="2145706293" r:id="rId27"/>
    <p:sldId id="2145706255" r:id="rId28"/>
    <p:sldId id="2145706295" r:id="rId29"/>
    <p:sldId id="2145706318" r:id="rId30"/>
    <p:sldId id="2145706296" r:id="rId31"/>
    <p:sldId id="2145706297" r:id="rId32"/>
    <p:sldId id="2145706298" r:id="rId33"/>
    <p:sldId id="2145706299" r:id="rId34"/>
    <p:sldId id="2145706322" r:id="rId35"/>
    <p:sldId id="2145706307" r:id="rId36"/>
    <p:sldId id="2145706308" r:id="rId37"/>
    <p:sldId id="548" r:id="rId38"/>
    <p:sldId id="551" r:id="rId39"/>
    <p:sldId id="550" r:id="rId40"/>
    <p:sldId id="2145706309" r:id="rId41"/>
    <p:sldId id="580" r:id="rId42"/>
    <p:sldId id="582" r:id="rId43"/>
    <p:sldId id="2145706338" r:id="rId44"/>
    <p:sldId id="584" r:id="rId45"/>
    <p:sldId id="2145706315" r:id="rId46"/>
    <p:sldId id="2143187562" r:id="rId47"/>
    <p:sldId id="312" r:id="rId48"/>
    <p:sldId id="313" r:id="rId49"/>
    <p:sldId id="2145706220" r:id="rId50"/>
    <p:sldId id="2145706221" r:id="rId51"/>
    <p:sldId id="6893" r:id="rId52"/>
    <p:sldId id="309" r:id="rId53"/>
    <p:sldId id="2145706234" r:id="rId54"/>
    <p:sldId id="2145706252" r:id="rId55"/>
    <p:sldId id="2145706316" r:id="rId56"/>
    <p:sldId id="2145706257" r:id="rId57"/>
    <p:sldId id="2145706317" r:id="rId58"/>
    <p:sldId id="2145706251" r:id="rId59"/>
    <p:sldId id="2145706253" r:id="rId60"/>
    <p:sldId id="2143187524" r:id="rId61"/>
    <p:sldId id="318" r:id="rId62"/>
  </p:sldIdLst>
  <p:sldSz cx="12192000" cy="6858000"/>
  <p:notesSz cx="7315200" cy="9601200"/>
  <p:custDataLst>
    <p:tags r:id="rId6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Introduction" id="{0D0AFC03-472F-4156-902E-6E441CA61226}">
          <p14:sldIdLst>
            <p14:sldId id="321"/>
            <p14:sldId id="308"/>
            <p14:sldId id="2143187544"/>
            <p14:sldId id="2143187550"/>
            <p14:sldId id="1804"/>
          </p14:sldIdLst>
        </p14:section>
        <p14:section name="Follicular Lymphoma" id="{43FD5FF5-B6BB-401A-93C4-53FC381DCE01}">
          <p14:sldIdLst>
            <p14:sldId id="2145706271"/>
            <p14:sldId id="286"/>
            <p14:sldId id="2145706275"/>
            <p14:sldId id="2145706276"/>
            <p14:sldId id="2145706279"/>
            <p14:sldId id="2145706284"/>
            <p14:sldId id="2145706285"/>
            <p14:sldId id="2145706288"/>
            <p14:sldId id="2145706289"/>
            <p14:sldId id="1747256565"/>
            <p14:sldId id="2145706291"/>
            <p14:sldId id="2145706290"/>
            <p14:sldId id="2145706320"/>
            <p14:sldId id="2145706292"/>
            <p14:sldId id="2145706293"/>
            <p14:sldId id="2145706255"/>
            <p14:sldId id="2145706295"/>
            <p14:sldId id="2145706318"/>
            <p14:sldId id="2145706296"/>
            <p14:sldId id="2145706297"/>
            <p14:sldId id="2145706298"/>
            <p14:sldId id="2145706299"/>
            <p14:sldId id="2145706322"/>
            <p14:sldId id="2145706307"/>
            <p14:sldId id="2145706308"/>
            <p14:sldId id="548"/>
            <p14:sldId id="551"/>
            <p14:sldId id="550"/>
            <p14:sldId id="2145706309"/>
            <p14:sldId id="580"/>
            <p14:sldId id="582"/>
            <p14:sldId id="2145706338"/>
            <p14:sldId id="584"/>
            <p14:sldId id="2145706315"/>
          </p14:sldIdLst>
        </p14:section>
        <p14:section name="Marginal Zone Lymphoma" id="{50C51011-FE44-4818-9043-CEA32C1BE3E7}">
          <p14:sldIdLst>
            <p14:sldId id="2143187562"/>
            <p14:sldId id="312"/>
            <p14:sldId id="313"/>
            <p14:sldId id="2145706220"/>
            <p14:sldId id="2145706221"/>
            <p14:sldId id="6893"/>
            <p14:sldId id="309"/>
            <p14:sldId id="2145706234"/>
            <p14:sldId id="2145706252"/>
            <p14:sldId id="2145706316"/>
            <p14:sldId id="2145706257"/>
            <p14:sldId id="2145706317"/>
            <p14:sldId id="2145706251"/>
            <p14:sldId id="2145706253"/>
            <p14:sldId id="2143187524"/>
            <p14:sldId id="318"/>
          </p14:sldIdLst>
        </p14:section>
      </p14:sectionLst>
    </p:ext>
    <p:ext uri="{EFAFB233-063F-42B5-8137-9DF3F51BA10A}">
      <p15:sldGuideLst xmlns:p15="http://schemas.microsoft.com/office/powerpoint/2012/main">
        <p15:guide id="2" orient="horz" pos="1008" userDrawn="1">
          <p15:clr>
            <a:srgbClr val="A4A3A4"/>
          </p15:clr>
        </p15:guide>
        <p15:guide id="3" orient="horz" pos="4056" userDrawn="1">
          <p15:clr>
            <a:srgbClr val="A4A3A4"/>
          </p15:clr>
        </p15:guide>
        <p15:guide id="4" orient="horz" pos="144" userDrawn="1">
          <p15:clr>
            <a:srgbClr val="A4A3A4"/>
          </p15:clr>
        </p15:guide>
        <p15:guide id="5" orient="horz" pos="264" userDrawn="1">
          <p15:clr>
            <a:srgbClr val="A4A3A4"/>
          </p15:clr>
        </p15:guide>
        <p15:guide id="6" orient="horz" pos="3912" userDrawn="1">
          <p15:clr>
            <a:srgbClr val="A4A3A4"/>
          </p15:clr>
        </p15:guide>
        <p15:guide id="8" pos="456" userDrawn="1">
          <p15:clr>
            <a:srgbClr val="A4A3A4"/>
          </p15:clr>
        </p15:guide>
        <p15:guide id="9" pos="7392" userDrawn="1">
          <p15:clr>
            <a:srgbClr val="A4A3A4"/>
          </p15:clr>
        </p15:guide>
        <p15:guide id="10" pos="3843" userDrawn="1">
          <p15:clr>
            <a:srgbClr val="A4A3A4"/>
          </p15:clr>
        </p15:guide>
        <p15:guide id="11" pos="336" userDrawn="1">
          <p15:clr>
            <a:srgbClr val="A4A3A4"/>
          </p15:clr>
        </p15:guide>
        <p15:guide id="13" pos="7248" userDrawn="1">
          <p15:clr>
            <a:srgbClr val="A4A3A4"/>
          </p15:clr>
        </p15:guide>
        <p15:guide id="14" orient="horz" pos="4152" userDrawn="1">
          <p15:clr>
            <a:srgbClr val="A4A3A4"/>
          </p15:clr>
        </p15:guide>
        <p15:guide id="15" orient="horz" pos="408" userDrawn="1">
          <p15:clr>
            <a:srgbClr val="A4A3A4"/>
          </p15:clr>
        </p15:guide>
        <p15:guide id="16" pos="3720" userDrawn="1">
          <p15:clr>
            <a:srgbClr val="A4A3A4"/>
          </p15:clr>
        </p15:guide>
        <p15:guide id="17" pos="3960" userDrawn="1">
          <p15:clr>
            <a:srgbClr val="A4A3A4"/>
          </p15:clr>
        </p15:guide>
        <p15:guide id="18" orient="horz" pos="3528" userDrawn="1">
          <p15:clr>
            <a:srgbClr val="A4A3A4"/>
          </p15:clr>
        </p15:guide>
        <p15:guide id="19" orient="horz" pos="158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2" clrIdx="4"/>
  <p:cmAuthor id="7" name="agoldman" initials="a" lastIdx="4" clrIdx="9"/>
  <p:cmAuthor id="8" name="Devin Overbey" initials="DO" lastIdx="6" clrIdx="7"/>
  <p:cmAuthor id="9" name="Erik Brady" initials="EB" lastIdx="3" clrIdx="5"/>
  <p:cmAuthor id="10" name=" " initials="MAC" lastIdx="3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1" clrIdx="13">
    <p:extLst>
      <p:ext uri="{19B8F6BF-5375-455C-9EA6-DF929625EA0E}">
        <p15:presenceInfo xmlns:p15="http://schemas.microsoft.com/office/powerpoint/2012/main" userId="ef8730672ba86646" providerId="Windows Live"/>
      </p:ext>
    </p:extLst>
  </p:cmAuthor>
  <p:cmAuthor id="15" name="Jacky Olin" initials="JO" lastIdx="214" clrIdx="14">
    <p:extLst>
      <p:ext uri="{19B8F6BF-5375-455C-9EA6-DF929625EA0E}">
        <p15:presenceInfo xmlns:p15="http://schemas.microsoft.com/office/powerpoint/2012/main" userId="S::jolin@clinicaloptions.com::be962d7c-0694-47b7-a47b-05bea0d96ce0" providerId="AD"/>
      </p:ext>
    </p:extLst>
  </p:cmAuthor>
  <p:cmAuthor id="16" name="jolin@clinicaloptions.com" initials="j" lastIdx="44" clrIdx="15">
    <p:extLst>
      <p:ext uri="{19B8F6BF-5375-455C-9EA6-DF929625EA0E}">
        <p15:presenceInfo xmlns:p15="http://schemas.microsoft.com/office/powerpoint/2012/main" userId="jolin@clinicaloptions.com" providerId="None"/>
      </p:ext>
    </p:extLst>
  </p:cmAuthor>
  <p:cmAuthor id="17" name="Timothy Quill" initials="TQ" lastIdx="50" clrIdx="16">
    <p:extLst>
      <p:ext uri="{19B8F6BF-5375-455C-9EA6-DF929625EA0E}">
        <p15:presenceInfo xmlns:p15="http://schemas.microsoft.com/office/powerpoint/2012/main" userId="S::tquill@clinicaloptions.com::b1dc6efb-2995-45e7-a306-57a2c67aa886" providerId="AD"/>
      </p:ext>
    </p:extLst>
  </p:cmAuthor>
  <p:cmAuthor id="18" name="mcartwright@clinicaloptions.com" initials="m" lastIdx="101" clrIdx="17">
    <p:extLst>
      <p:ext uri="{19B8F6BF-5375-455C-9EA6-DF929625EA0E}">
        <p15:presenceInfo xmlns:p15="http://schemas.microsoft.com/office/powerpoint/2012/main" userId="mcartwright@clinicaloptions.com" providerId="None"/>
      </p:ext>
    </p:extLst>
  </p:cmAuthor>
  <p:cmAuthor id="19" name="CLINICALOPTIONS\tquill" initials="C" lastIdx="27" clrIdx="18">
    <p:extLst>
      <p:ext uri="{19B8F6BF-5375-455C-9EA6-DF929625EA0E}">
        <p15:presenceInfo xmlns:p15="http://schemas.microsoft.com/office/powerpoint/2012/main" userId="CLINICALOPTIONS\tquill" providerId="None"/>
      </p:ext>
    </p:extLst>
  </p:cmAuthor>
  <p:cmAuthor id="20" name="Christy Seals" initials="CS" lastIdx="16"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92D050"/>
    <a:srgbClr val="F9DAD2"/>
    <a:srgbClr val="F2F2F2"/>
    <a:srgbClr val="CDCDCF"/>
    <a:srgbClr val="046376"/>
    <a:srgbClr val="00823B"/>
    <a:srgbClr val="015873"/>
    <a:srgbClr val="01376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0F1A4A-D3A1-4E18-ADAE-794E8E2BA8F9}" v="5" dt="2022-06-21T15:47:45.03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7673" autoAdjust="0"/>
  </p:normalViewPr>
  <p:slideViewPr>
    <p:cSldViewPr snapToGrid="0" showGuides="1">
      <p:cViewPr varScale="1">
        <p:scale>
          <a:sx n="52" d="100"/>
          <a:sy n="52" d="100"/>
        </p:scale>
        <p:origin x="468" y="44"/>
      </p:cViewPr>
      <p:guideLst>
        <p:guide orient="horz" pos="1008"/>
        <p:guide orient="horz" pos="4056"/>
        <p:guide orient="horz" pos="144"/>
        <p:guide orient="horz" pos="264"/>
        <p:guide orient="horz" pos="3912"/>
        <p:guide pos="456"/>
        <p:guide pos="7392"/>
        <p:guide pos="3843"/>
        <p:guide pos="336"/>
        <p:guide pos="7248"/>
        <p:guide orient="horz" pos="4152"/>
        <p:guide orient="horz" pos="408"/>
        <p:guide pos="3720"/>
        <p:guide pos="3960"/>
        <p:guide orient="horz" pos="3528"/>
        <p:guide orient="horz" pos="1584"/>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Master" Target="slideMasters/slideMaster2.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commentAuthors" Target="commentAuthors.xml"/><Relationship Id="rId5" Type="http://schemas.openxmlformats.org/officeDocument/2006/relationships/customXml" Target="../customXml/item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rie Wenzel" userId="d5850557-3450-458a-b374-f332d49ca35b" providerId="ADAL" clId="{081683F3-18B7-40A0-9A23-A0B7EF08755F}"/>
    <pc:docChg chg="custSel">
      <pc:chgData name="Valerie Wenzel" userId="d5850557-3450-458a-b374-f332d49ca35b" providerId="ADAL" clId="{081683F3-18B7-40A0-9A23-A0B7EF08755F}" dt="2022-06-21T16:42:03.598" v="12" actId="1592"/>
      <pc:docMkLst>
        <pc:docMk/>
      </pc:docMkLst>
      <pc:sldChg chg="delCm">
        <pc:chgData name="Valerie Wenzel" userId="d5850557-3450-458a-b374-f332d49ca35b" providerId="ADAL" clId="{081683F3-18B7-40A0-9A23-A0B7EF08755F}" dt="2022-06-21T16:42:03.583" v="5" actId="1592"/>
        <pc:sldMkLst>
          <pc:docMk/>
          <pc:sldMk cId="3314299157" sldId="548"/>
        </pc:sldMkLst>
      </pc:sldChg>
      <pc:sldChg chg="delCm">
        <pc:chgData name="Valerie Wenzel" userId="d5850557-3450-458a-b374-f332d49ca35b" providerId="ADAL" clId="{081683F3-18B7-40A0-9A23-A0B7EF08755F}" dt="2022-06-21T16:42:03.589" v="7" actId="1592"/>
        <pc:sldMkLst>
          <pc:docMk/>
          <pc:sldMk cId="4025742387" sldId="550"/>
        </pc:sldMkLst>
      </pc:sldChg>
      <pc:sldChg chg="delCm">
        <pc:chgData name="Valerie Wenzel" userId="d5850557-3450-458a-b374-f332d49ca35b" providerId="ADAL" clId="{081683F3-18B7-40A0-9A23-A0B7EF08755F}" dt="2022-06-21T16:42:03.585" v="6" actId="1592"/>
        <pc:sldMkLst>
          <pc:docMk/>
          <pc:sldMk cId="2591999595" sldId="551"/>
        </pc:sldMkLst>
      </pc:sldChg>
      <pc:sldChg chg="delCm">
        <pc:chgData name="Valerie Wenzel" userId="d5850557-3450-458a-b374-f332d49ca35b" providerId="ADAL" clId="{081683F3-18B7-40A0-9A23-A0B7EF08755F}" dt="2022-06-21T16:42:03.593" v="8" actId="1592"/>
        <pc:sldMkLst>
          <pc:docMk/>
          <pc:sldMk cId="1003984364" sldId="580"/>
        </pc:sldMkLst>
      </pc:sldChg>
      <pc:sldChg chg="delCm">
        <pc:chgData name="Valerie Wenzel" userId="d5850557-3450-458a-b374-f332d49ca35b" providerId="ADAL" clId="{081683F3-18B7-40A0-9A23-A0B7EF08755F}" dt="2022-06-21T16:42:03.594" v="9" actId="1592"/>
        <pc:sldMkLst>
          <pc:docMk/>
          <pc:sldMk cId="2205763202" sldId="582"/>
        </pc:sldMkLst>
      </pc:sldChg>
      <pc:sldChg chg="delCm">
        <pc:chgData name="Valerie Wenzel" userId="d5850557-3450-458a-b374-f332d49ca35b" providerId="ADAL" clId="{081683F3-18B7-40A0-9A23-A0B7EF08755F}" dt="2022-06-21T16:42:03.596" v="11" actId="1592"/>
        <pc:sldMkLst>
          <pc:docMk/>
          <pc:sldMk cId="1010906624" sldId="584"/>
        </pc:sldMkLst>
      </pc:sldChg>
      <pc:sldChg chg="delCm">
        <pc:chgData name="Valerie Wenzel" userId="d5850557-3450-458a-b374-f332d49ca35b" providerId="ADAL" clId="{081683F3-18B7-40A0-9A23-A0B7EF08755F}" dt="2022-06-21T16:42:03.553" v="0" actId="1592"/>
        <pc:sldMkLst>
          <pc:docMk/>
          <pc:sldMk cId="3137704407" sldId="2145706288"/>
        </pc:sldMkLst>
      </pc:sldChg>
      <pc:sldChg chg="delCm">
        <pc:chgData name="Valerie Wenzel" userId="d5850557-3450-458a-b374-f332d49ca35b" providerId="ADAL" clId="{081683F3-18B7-40A0-9A23-A0B7EF08755F}" dt="2022-06-21T16:42:03.560" v="2" actId="1592"/>
        <pc:sldMkLst>
          <pc:docMk/>
          <pc:sldMk cId="2720472455" sldId="2145706290"/>
        </pc:sldMkLst>
      </pc:sldChg>
      <pc:sldChg chg="delCm">
        <pc:chgData name="Valerie Wenzel" userId="d5850557-3450-458a-b374-f332d49ca35b" providerId="ADAL" clId="{081683F3-18B7-40A0-9A23-A0B7EF08755F}" dt="2022-06-21T16:42:03.572" v="3" actId="1592"/>
        <pc:sldMkLst>
          <pc:docMk/>
          <pc:sldMk cId="957296990" sldId="2145706295"/>
        </pc:sldMkLst>
      </pc:sldChg>
      <pc:sldChg chg="delCm">
        <pc:chgData name="Valerie Wenzel" userId="d5850557-3450-458a-b374-f332d49ca35b" providerId="ADAL" clId="{081683F3-18B7-40A0-9A23-A0B7EF08755F}" dt="2022-06-21T16:42:03.598" v="12" actId="1592"/>
        <pc:sldMkLst>
          <pc:docMk/>
          <pc:sldMk cId="2128767300" sldId="2145706315"/>
        </pc:sldMkLst>
      </pc:sldChg>
      <pc:sldChg chg="delCm">
        <pc:chgData name="Valerie Wenzel" userId="d5850557-3450-458a-b374-f332d49ca35b" providerId="ADAL" clId="{081683F3-18B7-40A0-9A23-A0B7EF08755F}" dt="2022-06-21T16:42:03.581" v="4" actId="1592"/>
        <pc:sldMkLst>
          <pc:docMk/>
          <pc:sldMk cId="3116427206" sldId="2145706318"/>
        </pc:sldMkLst>
      </pc:sldChg>
      <pc:sldChg chg="delCm">
        <pc:chgData name="Valerie Wenzel" userId="d5850557-3450-458a-b374-f332d49ca35b" providerId="ADAL" clId="{081683F3-18B7-40A0-9A23-A0B7EF08755F}" dt="2022-06-21T16:42:03.595" v="10" actId="1592"/>
        <pc:sldMkLst>
          <pc:docMk/>
          <pc:sldMk cId="783827720" sldId="2145706338"/>
        </pc:sldMkLst>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Sales</c:v>
                </c:pt>
              </c:strCache>
            </c:strRef>
          </c:tx>
          <c:spPr>
            <a:effectLst/>
          </c:spPr>
          <c:dPt>
            <c:idx val="0"/>
            <c:bubble3D val="0"/>
            <c:spPr>
              <a:solidFill>
                <a:srgbClr val="682E74"/>
              </a:solidFill>
              <a:effectLst/>
            </c:spPr>
            <c:extLst>
              <c:ext xmlns:c16="http://schemas.microsoft.com/office/drawing/2014/chart" uri="{C3380CC4-5D6E-409C-BE32-E72D297353CC}">
                <c16:uniqueId val="{00000001-DE21-444A-9F62-0020E1D12ACB}"/>
              </c:ext>
            </c:extLst>
          </c:dPt>
          <c:dPt>
            <c:idx val="1"/>
            <c:bubble3D val="0"/>
            <c:spPr>
              <a:solidFill>
                <a:srgbClr val="CDCDCF"/>
              </a:solidFill>
              <a:effectLst/>
            </c:spPr>
            <c:extLst>
              <c:ext xmlns:c16="http://schemas.microsoft.com/office/drawing/2014/chart" uri="{C3380CC4-5D6E-409C-BE32-E72D297353CC}">
                <c16:uniqueId val="{00000003-DE21-444A-9F62-0020E1D12ACB}"/>
              </c:ext>
            </c:extLst>
          </c:dPt>
          <c:dPt>
            <c:idx val="2"/>
            <c:bubble3D val="0"/>
            <c:spPr>
              <a:solidFill>
                <a:srgbClr val="E1471D">
                  <a:lumMod val="60000"/>
                  <a:lumOff val="40000"/>
                </a:srgbClr>
              </a:solidFill>
              <a:effectLst/>
            </c:spPr>
            <c:extLst>
              <c:ext xmlns:c16="http://schemas.microsoft.com/office/drawing/2014/chart" uri="{C3380CC4-5D6E-409C-BE32-E72D297353CC}">
                <c16:uniqueId val="{00000005-DE21-444A-9F62-0020E1D12ACB}"/>
              </c:ext>
            </c:extLst>
          </c:dPt>
          <c:dPt>
            <c:idx val="3"/>
            <c:bubble3D val="0"/>
            <c:spPr>
              <a:solidFill>
                <a:srgbClr val="4DA1BB"/>
              </a:solidFill>
              <a:effectLst/>
            </c:spPr>
            <c:extLst>
              <c:ext xmlns:c16="http://schemas.microsoft.com/office/drawing/2014/chart" uri="{C3380CC4-5D6E-409C-BE32-E72D297353CC}">
                <c16:uniqueId val="{00000007-DE21-444A-9F62-0020E1D12ACB}"/>
              </c:ext>
            </c:extLst>
          </c:dPt>
          <c:dPt>
            <c:idx val="4"/>
            <c:bubble3D val="0"/>
            <c:spPr>
              <a:solidFill>
                <a:srgbClr val="FED188"/>
              </a:solidFill>
              <a:effectLst/>
            </c:spPr>
            <c:extLst>
              <c:ext xmlns:c16="http://schemas.microsoft.com/office/drawing/2014/chart" uri="{C3380CC4-5D6E-409C-BE32-E72D297353CC}">
                <c16:uniqueId val="{00000009-DE21-444A-9F62-0020E1D12ACB}"/>
              </c:ext>
            </c:extLst>
          </c:dPt>
          <c:dPt>
            <c:idx val="5"/>
            <c:bubble3D val="0"/>
            <c:spPr>
              <a:solidFill>
                <a:srgbClr val="B469C4"/>
              </a:solidFill>
              <a:effectLst/>
            </c:spPr>
            <c:extLst>
              <c:ext xmlns:c16="http://schemas.microsoft.com/office/drawing/2014/chart" uri="{C3380CC4-5D6E-409C-BE32-E72D297353CC}">
                <c16:uniqueId val="{0000000E-DE21-444A-9F62-0020E1D12ACB}"/>
              </c:ext>
            </c:extLst>
          </c:dPt>
          <c:dPt>
            <c:idx val="6"/>
            <c:bubble3D val="0"/>
            <c:spPr>
              <a:solidFill>
                <a:srgbClr val="015873"/>
              </a:solidFill>
              <a:effectLst/>
            </c:spPr>
            <c:extLst>
              <c:ext xmlns:c16="http://schemas.microsoft.com/office/drawing/2014/chart" uri="{C3380CC4-5D6E-409C-BE32-E72D297353CC}">
                <c16:uniqueId val="{0000000F-DE21-444A-9F62-0020E1D12ACB}"/>
              </c:ext>
            </c:extLst>
          </c:dPt>
          <c:dPt>
            <c:idx val="7"/>
            <c:bubble3D val="0"/>
            <c:spPr>
              <a:solidFill>
                <a:srgbClr val="00823B"/>
              </a:solidFill>
              <a:effectLst/>
            </c:spPr>
            <c:extLst>
              <c:ext xmlns:c16="http://schemas.microsoft.com/office/drawing/2014/chart" uri="{C3380CC4-5D6E-409C-BE32-E72D297353CC}">
                <c16:uniqueId val="{00000010-DE21-444A-9F62-0020E1D12ACB}"/>
              </c:ext>
            </c:extLst>
          </c:dPt>
          <c:dPt>
            <c:idx val="8"/>
            <c:bubble3D val="0"/>
            <c:spPr>
              <a:solidFill>
                <a:srgbClr val="455560">
                  <a:lumMod val="60000"/>
                  <a:lumOff val="40000"/>
                </a:srgbClr>
              </a:solidFill>
              <a:effectLst/>
            </c:spPr>
            <c:extLst>
              <c:ext xmlns:c16="http://schemas.microsoft.com/office/drawing/2014/chart" uri="{C3380CC4-5D6E-409C-BE32-E72D297353CC}">
                <c16:uniqueId val="{00000011-DE21-444A-9F62-0020E1D12ACB}"/>
              </c:ext>
            </c:extLst>
          </c:dPt>
          <c:dPt>
            <c:idx val="9"/>
            <c:bubble3D val="0"/>
            <c:spPr>
              <a:solidFill>
                <a:srgbClr val="FDB338"/>
              </a:solidFill>
              <a:effectLst/>
            </c:spPr>
            <c:extLst>
              <c:ext xmlns:c16="http://schemas.microsoft.com/office/drawing/2014/chart" uri="{C3380CC4-5D6E-409C-BE32-E72D297353CC}">
                <c16:uniqueId val="{0000000B-DE21-444A-9F62-0020E1D12ACB}"/>
              </c:ext>
            </c:extLst>
          </c:dPt>
          <c:dPt>
            <c:idx val="10"/>
            <c:bubble3D val="0"/>
            <c:spPr>
              <a:solidFill>
                <a:srgbClr val="E1471D"/>
              </a:solidFill>
              <a:effectLst/>
            </c:spPr>
            <c:extLst>
              <c:ext xmlns:c16="http://schemas.microsoft.com/office/drawing/2014/chart" uri="{C3380CC4-5D6E-409C-BE32-E72D297353CC}">
                <c16:uniqueId val="{0000000D-DE21-444A-9F62-0020E1D12ACB}"/>
              </c:ext>
            </c:extLst>
          </c:dPt>
          <c:dLbls>
            <c:dLbl>
              <c:idx val="0"/>
              <c:delete val="1"/>
              <c:extLst>
                <c:ext xmlns:c15="http://schemas.microsoft.com/office/drawing/2012/chart" uri="{CE6537A1-D6FC-4f65-9D91-7224C49458BB}"/>
                <c:ext xmlns:c16="http://schemas.microsoft.com/office/drawing/2014/chart" uri="{C3380CC4-5D6E-409C-BE32-E72D297353CC}">
                  <c16:uniqueId val="{00000001-DE21-444A-9F62-0020E1D12ACB}"/>
                </c:ext>
              </c:extLst>
            </c:dLbl>
            <c:dLbl>
              <c:idx val="1"/>
              <c:layout>
                <c:manualLayout>
                  <c:x val="-8.4253553575399334E-2"/>
                  <c:y val="9.172985141237392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E21-444A-9F62-0020E1D12ACB}"/>
                </c:ext>
              </c:extLst>
            </c:dLbl>
            <c:dLbl>
              <c:idx val="2"/>
              <c:layout>
                <c:manualLayout>
                  <c:x val="-0.13141537714017476"/>
                  <c:y val="0.1073881806639026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E21-444A-9F62-0020E1D12ACB}"/>
                </c:ext>
              </c:extLst>
            </c:dLbl>
            <c:dLbl>
              <c:idx val="3"/>
              <c:layout>
                <c:manualLayout>
                  <c:x val="-0.14825625684567684"/>
                  <c:y val="9.0579691782261482E-2"/>
                </c:manualLayout>
              </c:layout>
              <c:spPr/>
              <c:txPr>
                <a:bodyPr/>
                <a:lstStyle/>
                <a:p>
                  <a:pPr>
                    <a:defRPr baseline="0">
                      <a:solidFill>
                        <a:schemeClr val="tx1"/>
                      </a:solidFill>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E21-444A-9F62-0020E1D12ACB}"/>
                </c:ext>
              </c:extLst>
            </c:dLbl>
            <c:dLbl>
              <c:idx val="4"/>
              <c:layout>
                <c:manualLayout>
                  <c:x val="-0.17758380549630642"/>
                  <c:y val="-8.4739754769748959E-2"/>
                </c:manualLayout>
              </c:layout>
              <c:spPr/>
              <c:txPr>
                <a:bodyPr/>
                <a:lstStyle/>
                <a:p>
                  <a:pPr>
                    <a:defRPr baseline="0">
                      <a:solidFill>
                        <a:schemeClr val="tx1"/>
                      </a:solidFill>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E21-444A-9F62-0020E1D12ACB}"/>
                </c:ext>
              </c:extLst>
            </c:dLbl>
            <c:dLbl>
              <c:idx val="5"/>
              <c:layout>
                <c:manualLayout>
                  <c:x val="-5.9424849909822365E-2"/>
                  <c:y val="-0.10434613067280164"/>
                </c:manualLayout>
              </c:layout>
              <c:spPr/>
              <c:txPr>
                <a:bodyPr/>
                <a:lstStyle/>
                <a:p>
                  <a:pPr>
                    <a:defRPr baseline="0">
                      <a:solidFill>
                        <a:schemeClr val="tx1"/>
                      </a:solidFill>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E21-444A-9F62-0020E1D12ACB}"/>
                </c:ext>
              </c:extLst>
            </c:dLbl>
            <c:dLbl>
              <c:idx val="6"/>
              <c:delete val="1"/>
              <c:extLst>
                <c:ext xmlns:c15="http://schemas.microsoft.com/office/drawing/2012/chart" uri="{CE6537A1-D6FC-4f65-9D91-7224C49458BB}"/>
                <c:ext xmlns:c16="http://schemas.microsoft.com/office/drawing/2014/chart" uri="{C3380CC4-5D6E-409C-BE32-E72D297353CC}">
                  <c16:uniqueId val="{0000000F-DE21-444A-9F62-0020E1D12ACB}"/>
                </c:ext>
              </c:extLst>
            </c:dLbl>
            <c:dLbl>
              <c:idx val="7"/>
              <c:delete val="1"/>
              <c:extLst>
                <c:ext xmlns:c15="http://schemas.microsoft.com/office/drawing/2012/chart" uri="{CE6537A1-D6FC-4f65-9D91-7224C49458BB}"/>
                <c:ext xmlns:c16="http://schemas.microsoft.com/office/drawing/2014/chart" uri="{C3380CC4-5D6E-409C-BE32-E72D297353CC}">
                  <c16:uniqueId val="{00000010-DE21-444A-9F62-0020E1D12ACB}"/>
                </c:ext>
              </c:extLst>
            </c:dLbl>
            <c:dLbl>
              <c:idx val="8"/>
              <c:layout>
                <c:manualLayout>
                  <c:x val="7.7127615769145244E-2"/>
                  <c:y val="9.537202357439679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E21-444A-9F62-0020E1D12ACB}"/>
                </c:ext>
              </c:extLst>
            </c:dLbl>
            <c:dLbl>
              <c:idx val="9"/>
              <c:layout>
                <c:manualLayout>
                  <c:x val="8.1501900318710005E-2"/>
                  <c:y val="0.15023207407051867"/>
                </c:manualLayout>
              </c:layout>
              <c:spPr/>
              <c:txPr>
                <a:bodyPr/>
                <a:lstStyle/>
                <a:p>
                  <a:pPr>
                    <a:defRPr baseline="0">
                      <a:solidFill>
                        <a:schemeClr val="tx1"/>
                      </a:solidFill>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E21-444A-9F62-0020E1D12ACB}"/>
                </c:ext>
              </c:extLst>
            </c:dLbl>
            <c:dLbl>
              <c:idx val="10"/>
              <c:delete val="1"/>
              <c:extLst>
                <c:ext xmlns:c15="http://schemas.microsoft.com/office/drawing/2012/chart" uri="{CE6537A1-D6FC-4f65-9D91-7224C49458BB}"/>
                <c:ext xmlns:c16="http://schemas.microsoft.com/office/drawing/2014/chart" uri="{C3380CC4-5D6E-409C-BE32-E72D297353CC}">
                  <c16:uniqueId val="{0000000D-DE21-444A-9F62-0020E1D12ACB}"/>
                </c:ext>
              </c:extLst>
            </c:dLbl>
            <c:spPr>
              <a:noFill/>
              <a:ln>
                <a:noFill/>
              </a:ln>
              <a:effectLst/>
            </c:spPr>
            <c:txPr>
              <a:bodyPr wrap="square" lIns="38100" tIns="19050" rIns="38100" bIns="19050" anchor="ctr">
                <a:spAutoFit/>
              </a:bodyPr>
              <a:lstStyle/>
              <a:p>
                <a:pPr>
                  <a:defRPr baseline="0">
                    <a:solidFill>
                      <a:schemeClr val="tx1"/>
                    </a:solidFill>
                  </a:defRPr>
                </a:pPr>
                <a:endParaRPr lang="en-US"/>
              </a:p>
            </c:txPr>
            <c:dLblPos val="inEnd"/>
            <c:showLegendKey val="0"/>
            <c:showVal val="1"/>
            <c:showCatName val="0"/>
            <c:showSerName val="0"/>
            <c:showPercent val="0"/>
            <c:showBubbleSize val="0"/>
            <c:showLeaderLines val="1"/>
            <c:extLst>
              <c:ext xmlns:c15="http://schemas.microsoft.com/office/drawing/2012/chart" uri="{CE6537A1-D6FC-4f65-9D91-7224C49458BB}"/>
            </c:extLst>
          </c:dLbls>
          <c:cat>
            <c:strRef>
              <c:f>Sheet1!$A$2:$A$12</c:f>
              <c:strCache>
                <c:ptCount val="11"/>
                <c:pt idx="0">
                  <c:v>Follicular Lymphoma</c:v>
                </c:pt>
                <c:pt idx="1">
                  <c:v>HCL</c:v>
                </c:pt>
                <c:pt idx="2">
                  <c:v>Mycosis fungiodes</c:v>
                </c:pt>
                <c:pt idx="3">
                  <c:v>Marginal zone B-cell lymphoma MALT type</c:v>
                </c:pt>
                <c:pt idx="4">
                  <c:v>Small lymphocytic lymphoma</c:v>
                </c:pt>
                <c:pt idx="5">
                  <c:v>Lymphoplasmacytic lymphoma</c:v>
                </c:pt>
                <c:pt idx="6">
                  <c:v>Diffuse large B-cell</c:v>
                </c:pt>
                <c:pt idx="7">
                  <c:v>Other</c:v>
                </c:pt>
                <c:pt idx="8">
                  <c:v>Burkitt Lymphoma/Leukemia</c:v>
                </c:pt>
                <c:pt idx="9">
                  <c:v>Peripheral T-cell</c:v>
                </c:pt>
                <c:pt idx="10">
                  <c:v>Mantle cell</c:v>
                </c:pt>
              </c:strCache>
            </c:strRef>
          </c:cat>
          <c:val>
            <c:numRef>
              <c:f>Sheet1!$B$2:$B$12</c:f>
              <c:numCache>
                <c:formatCode>0%</c:formatCode>
                <c:ptCount val="11"/>
                <c:pt idx="0">
                  <c:v>0.12</c:v>
                </c:pt>
                <c:pt idx="1">
                  <c:v>0.02</c:v>
                </c:pt>
                <c:pt idx="2">
                  <c:v>0.01</c:v>
                </c:pt>
                <c:pt idx="3">
                  <c:v>7.0000000000000007E-2</c:v>
                </c:pt>
                <c:pt idx="4">
                  <c:v>0.19</c:v>
                </c:pt>
                <c:pt idx="5">
                  <c:v>0.02</c:v>
                </c:pt>
                <c:pt idx="6">
                  <c:v>0.25</c:v>
                </c:pt>
                <c:pt idx="7">
                  <c:v>0.24</c:v>
                </c:pt>
                <c:pt idx="8">
                  <c:v>0.01</c:v>
                </c:pt>
                <c:pt idx="9">
                  <c:v>0.04</c:v>
                </c:pt>
                <c:pt idx="10">
                  <c:v>0.03</c:v>
                </c:pt>
              </c:numCache>
            </c:numRef>
          </c:val>
          <c:extLst>
            <c:ext xmlns:c16="http://schemas.microsoft.com/office/drawing/2014/chart" uri="{C3380CC4-5D6E-409C-BE32-E72D297353CC}">
              <c16:uniqueId val="{00000012-DE21-444A-9F62-0020E1D12ACB}"/>
            </c:ext>
          </c:extLst>
        </c:ser>
        <c:dLbls>
          <c:showLegendKey val="0"/>
          <c:showVal val="0"/>
          <c:showCatName val="0"/>
          <c:showSerName val="0"/>
          <c:showPercent val="0"/>
          <c:showBubbleSize val="0"/>
          <c:showLeaderLines val="1"/>
        </c:dLbls>
        <c:firstSliceAng val="0"/>
      </c:pieChart>
      <c:spPr>
        <a:effectLst/>
      </c:spPr>
    </c:plotArea>
    <c:plotVisOnly val="1"/>
    <c:dispBlanksAs val="zero"/>
    <c:showDLblsOverMax val="0"/>
  </c:chart>
  <c:spPr>
    <a:effectLst/>
  </c:spPr>
  <c:txPr>
    <a:bodyPr/>
    <a:lstStyle/>
    <a:p>
      <a:pPr>
        <a:defRPr sz="1600">
          <a:latin typeface="Calibri" panose="020F0502020204030204" pitchFamily="34" charset="0"/>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929115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extLst>
      <p:ext uri="{BB962C8B-B14F-4D97-AF65-F5344CB8AC3E}">
        <p14:creationId xmlns:p14="http://schemas.microsoft.com/office/powerpoint/2010/main" val="2538843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DLBCL, diffuse large B-cell lymphoma; FL, follicular lymphoma; HCL, hairy cell leukemia; LPL, lymphoplasmacytic lymphoma; MCL, mantle cell lymphoma; MZL, marginal zone lymphoma; NHL, non-Hodgkin lymphoma; PTCL, peripheral T-cell lymphoma; SLL, small lymphocytic lymphoma.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55228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1888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Var, variable.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35237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154464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iNHL, indolent non-Hodgkin lymphoma.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F2EF1ED-33D8-4194-BAF8-E6BC5B51ED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688059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i="1" dirty="0"/>
              <a:t>FL, follicular lymphoma; FLIPI, Follicular Lymphoma International Prognostic Index.</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748706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i="1" dirty="0"/>
              <a:t>BNLI, British National Lymphoma Investigation; FL, follicular lymphoma; GELF, </a:t>
            </a:r>
            <a:r>
              <a:rPr lang="en-US" b="0" i="1" dirty="0"/>
              <a:t>Groupe d'Etude des Lymphomes Folliculaires</a:t>
            </a:r>
            <a:r>
              <a:rPr lang="en-US" sz="1200" b="0" i="1" dirty="0"/>
              <a:t>; </a:t>
            </a:r>
            <a:r>
              <a:rPr lang="en-US" altLang="en-US" sz="1200" i="1" dirty="0"/>
              <a:t>Hb, hemoglobin; LDH, lactate dehydrogenase; WBC, white blood cells.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79153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600" i="1" dirty="0"/>
              <a:t>FL, follicular lymphoma; G-chemo, obinutuzumab plus chemotherapy; R-chemo, rituximab plus chemotherapy; W&amp;W, watch and wait.</a:t>
            </a:r>
            <a:endParaRPr lang="en-GB" altLang="en-US" sz="1600" b="0" dirty="0">
              <a:solidFill>
                <a:srgbClr val="413C38"/>
              </a:solidFill>
              <a:ea typeface="msgothic"/>
              <a:cs typeface="msgothic"/>
            </a:endParaRPr>
          </a:p>
          <a:p>
            <a:pPr algn="r" defTabSz="914377" eaLnBrk="1" fontAlgn="auto" hangingPunct="1">
              <a:lnSpc>
                <a:spcPct val="100000"/>
              </a:lnSpc>
              <a:spcBef>
                <a:spcPts val="0"/>
              </a:spcBef>
              <a:spcAft>
                <a:spcPct val="0"/>
              </a:spcAft>
              <a:buClrTx/>
              <a:buNone/>
              <a:tabLst>
                <a:tab pos="965176" algn="l"/>
                <a:tab pos="1930352" algn="l"/>
                <a:tab pos="2895528" algn="l"/>
                <a:tab pos="3860703" algn="l"/>
                <a:tab pos="4825879" algn="l"/>
              </a:tabLst>
            </a:pPr>
            <a:endParaRPr lang="en-GB" altLang="en-US" sz="1600" b="0" dirty="0">
              <a:solidFill>
                <a:srgbClr val="413C38"/>
              </a:solidFill>
              <a:ea typeface="msgothic"/>
              <a:cs typeface="msgothic"/>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ltLang="en-US" sz="1400" b="0" dirty="0">
              <a:solidFill>
                <a:srgbClr val="413C38"/>
              </a:solidFill>
              <a:ea typeface="msgothic"/>
              <a:cs typeface="msgothic"/>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341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Axi-cel, axicabtagene ciloleucel; </a:t>
            </a:r>
            <a:r>
              <a:rPr lang="en-US" altLang="en-US" i="1" dirty="0">
                <a:latin typeface="Arial" panose="020B0604020202020204" pitchFamily="34" charset="0"/>
              </a:rPr>
              <a:t>O-CHOP, obinutuzumab plus cyclophosphamide/doxorubicin/vincristine/prednisone; </a:t>
            </a:r>
            <a:r>
              <a:rPr lang="en-US" b="0" i="1" dirty="0"/>
              <a:t>O-CVP, obinutuzumab plus cyclophosphamide/vincristine/prednisone; R-CHOP, rituximab plus cyclophosphamide/doxorubicin/vincristine/prednisone; R-CVP, rituximab plus cyclophosphamide/vincristine/prednisone; </a:t>
            </a:r>
            <a:r>
              <a:rPr lang="en-US" i="1" dirty="0"/>
              <a:t>R/R, relapsed/refractory.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3745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dirty="0">
                <a:latin typeface="Arial" panose="020B0604020202020204" pitchFamily="34" charset="0"/>
              </a:rPr>
              <a:t>BR, bendamustine/rituximab; </a:t>
            </a:r>
            <a:r>
              <a:rPr lang="en-GB" altLang="en-US" i="1" dirty="0">
                <a:latin typeface="Arial" panose="020B0604020202020204" pitchFamily="34" charset="0"/>
              </a:rPr>
              <a:t>G, obinutuzumab; PFS, progression-free survival; </a:t>
            </a:r>
            <a:r>
              <a:rPr lang="en-US" altLang="en-US" sz="1200" i="1" dirty="0"/>
              <a:t>R-chemo, rituximab plus chemotherapy; </a:t>
            </a:r>
            <a:r>
              <a:rPr lang="en-US" b="0" i="1" dirty="0"/>
              <a:t>R-CHOP, rituximab plus cyclophosphamide/doxorubicin/vincristine/prednisone; R-CVP, rituximab plus cyclophosphamide/vincristine/prednisone; </a:t>
            </a:r>
            <a:r>
              <a:rPr lang="en-GB" altLang="en-US" i="1" dirty="0">
                <a:latin typeface="Arial" panose="020B0604020202020204" pitchFamily="34" charset="0"/>
              </a:rPr>
              <a:t>R2, rituximab/lenalidomide.</a:t>
            </a:r>
          </a:p>
        </p:txBody>
      </p:sp>
    </p:spTree>
    <p:extLst>
      <p:ext uri="{BB962C8B-B14F-4D97-AF65-F5344CB8AC3E}">
        <p14:creationId xmlns:p14="http://schemas.microsoft.com/office/powerpoint/2010/main" val="3415880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Main, maintenance; NR, not reached; R, rituximab; obs, observation; OS, overall survival; PFS, progression-free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93072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47484F"/>
                </a:solidFill>
              </a:rPr>
              <a:t>FL, follicular lymphoma; PFS, progression-free survival; POD, progression of disease; POD24, progression of disease within 24 months;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71706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a:latin typeface="Arial" panose="020B0604020202020204" pitchFamily="34" charset="0"/>
              </a:rPr>
              <a:t>FL, follicular lymphoma; R2, rituximab/lenalidomide; </a:t>
            </a:r>
            <a:r>
              <a:rPr lang="en-US" i="1" dirty="0"/>
              <a:t>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27281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a:latin typeface="Arial" panose="020B0604020202020204" pitchFamily="34" charset="0"/>
              </a:rPr>
              <a:t>FL, follicular lymphoma. </a:t>
            </a:r>
            <a:endParaRPr lang="en-US" altLang="en-US" sz="120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97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ASCO, American Society of Clinical Oncology; CrCl, creatinine clearance; ESMO, European Society for Medical Oncology; FL, follicular lymphoma; iNHL, indolent non-Hodgkin lymphoma; IRC, independent review committee; IWG, International Working Group; MZL, marginal zone lymphoma; OS, overall survival; PD, progressive disease; PFS, progression-free survival; R/R, relapsed/refractory; </a:t>
            </a:r>
            <a:r>
              <a:rPr lang="en-GB" altLang="en-US" i="1" dirty="0">
                <a:latin typeface="Arial" panose="020B0604020202020204" pitchFamily="34" charset="0"/>
              </a:rPr>
              <a:t>R2, rituximab/lenalidomide; </a:t>
            </a:r>
            <a:r>
              <a:rPr lang="en-US" i="1" dirty="0"/>
              <a:t>SPM, second primary malignancy.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76392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a:latin typeface="Arial" panose="020B0604020202020204" pitchFamily="34" charset="0"/>
              </a:rPr>
              <a:t>FL, follicular lymphoma; OS, overall survival; PFS, progression-free survival; R/R, relapsed/refractory; R2, rituximab/lenalidomide.</a:t>
            </a:r>
            <a:endParaRPr lang="en-US" dirty="0">
              <a:solidFill>
                <a:srgbClr val="47484F"/>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96493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6EBF6149-5B39-46F8-BBC2-ABD1A527FDE7}"/>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A110FCCF-8C8E-4F9D-986C-8B61174DFB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600" i="1" dirty="0">
                <a:latin typeface="Arial" panose="020B0604020202020204" pitchFamily="34" charset="0"/>
              </a:rPr>
              <a:t>REMS, Risk Evaluation and Mitigation Strategy.</a:t>
            </a:r>
          </a:p>
        </p:txBody>
      </p:sp>
      <p:sp>
        <p:nvSpPr>
          <p:cNvPr id="125956" name="Slide Number Placeholder 3">
            <a:extLst>
              <a:ext uri="{FF2B5EF4-FFF2-40B4-BE49-F238E27FC236}">
                <a16:creationId xmlns:a16="http://schemas.microsoft.com/office/drawing/2014/main" id="{61AEABE8-81FD-4926-8814-F97AACED27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CC28B2-B520-4D85-B062-594E4F1E3D2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9965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i="1" dirty="0">
                <a:latin typeface="Calibri" panose="020F0502020204030204" pitchFamily="34" charset="0"/>
              </a:rPr>
              <a:t>ALT, alanine aminotransferase; AST, aspartate aminotransferase; FL, follicular lymphoma; ORR, overall response rate; OS, overall survival; PFS, progression-free survival; R/R, relapsed/refractory.</a:t>
            </a:r>
          </a:p>
          <a:p>
            <a:endParaRPr lang="en-US" sz="1200" i="1" dirty="0">
              <a:latin typeface="Calibri" panose="020F0502020204030204" pitchFamily="34" charset="0"/>
            </a:endParaRPr>
          </a:p>
          <a:p>
            <a:endParaRPr lang="en-US" sz="1200" i="1" dirty="0">
              <a:latin typeface="Calibri" panose="020F0502020204030204" pitchFamily="34" charset="0"/>
            </a:endParaRPr>
          </a:p>
        </p:txBody>
      </p:sp>
    </p:spTree>
    <p:extLst>
      <p:ext uri="{BB962C8B-B14F-4D97-AF65-F5344CB8AC3E}">
        <p14:creationId xmlns:p14="http://schemas.microsoft.com/office/powerpoint/2010/main" val="3620816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6EBF6149-5B39-46F8-BBC2-ABD1A527FDE7}"/>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A110FCCF-8C8E-4F9D-986C-8B61174DFB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600" i="1" dirty="0">
                <a:latin typeface="Arial" panose="020B0604020202020204" pitchFamily="34" charset="0"/>
              </a:rPr>
              <a:t>AE, adverse event.</a:t>
            </a:r>
          </a:p>
          <a:p>
            <a:pPr eaLnBrk="1" hangingPunct="1">
              <a:spcBef>
                <a:spcPct val="0"/>
              </a:spcBef>
            </a:pPr>
            <a:endParaRPr lang="en-US" altLang="en-US" sz="1600" i="1" dirty="0">
              <a:latin typeface="Arial" panose="020B0604020202020204" pitchFamily="34" charset="0"/>
            </a:endParaRPr>
          </a:p>
          <a:p>
            <a:pPr eaLnBrk="1" hangingPunct="1">
              <a:spcBef>
                <a:spcPct val="0"/>
              </a:spcBef>
            </a:pPr>
            <a:endParaRPr lang="en-US" altLang="en-US" sz="1600" i="1" dirty="0">
              <a:latin typeface="Arial" panose="020B0604020202020204" pitchFamily="34" charset="0"/>
            </a:endParaRPr>
          </a:p>
          <a:p>
            <a:pPr eaLnBrk="1" hangingPunct="1">
              <a:spcBef>
                <a:spcPct val="0"/>
              </a:spcBef>
            </a:pPr>
            <a:endParaRPr lang="en-US" altLang="en-US" sz="1600" i="1" dirty="0">
              <a:latin typeface="Arial" panose="020B0604020202020204" pitchFamily="34" charset="0"/>
            </a:endParaRPr>
          </a:p>
        </p:txBody>
      </p:sp>
      <p:sp>
        <p:nvSpPr>
          <p:cNvPr id="125956" name="Slide Number Placeholder 3">
            <a:extLst>
              <a:ext uri="{FF2B5EF4-FFF2-40B4-BE49-F238E27FC236}">
                <a16:creationId xmlns:a16="http://schemas.microsoft.com/office/drawing/2014/main" id="{61AEABE8-81FD-4926-8814-F97AACED27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CC28B2-B520-4D85-B062-594E4F1E3D2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774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FL, follicular lymphoma; WT, wild type.    </a:t>
            </a:r>
            <a:endParaRPr lang="en-US" b="0" i="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11BDBA-C17E-403E-B382-F516AB9EE0C7}"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7019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FL, follicular lymphoma; mPFS, median progression-free survival; mut, mutant; ORR, overall response rate; PFS, progression free survival; R/R, relapsed/refractory; tx, treatment; WT, wild type.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11BDBA-C17E-403E-B382-F516AB9EE0C7}"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8128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TEAE, treatment-emergent adverse event.</a:t>
            </a:r>
          </a:p>
        </p:txBody>
      </p:sp>
    </p:spTree>
    <p:extLst>
      <p:ext uri="{BB962C8B-B14F-4D97-AF65-F5344CB8AC3E}">
        <p14:creationId xmlns:p14="http://schemas.microsoft.com/office/powerpoint/2010/main" val="334810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6EBF6149-5B39-46F8-BBC2-ABD1A527FDE7}"/>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A110FCCF-8C8E-4F9D-986C-8B61174DFB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600" dirty="0">
              <a:latin typeface="Arial" panose="020B0604020202020204" pitchFamily="34" charset="0"/>
            </a:endParaRPr>
          </a:p>
        </p:txBody>
      </p:sp>
      <p:sp>
        <p:nvSpPr>
          <p:cNvPr id="125956" name="Slide Number Placeholder 3">
            <a:extLst>
              <a:ext uri="{FF2B5EF4-FFF2-40B4-BE49-F238E27FC236}">
                <a16:creationId xmlns:a16="http://schemas.microsoft.com/office/drawing/2014/main" id="{61AEABE8-81FD-4926-8814-F97AACED27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CC28B2-B520-4D85-B062-594E4F1E3D2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9698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 adverse event;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a</a:t>
            </a:r>
            <a:r>
              <a:rPr lang="en-US" b="0" i="1" dirty="0"/>
              <a:t>xi-cel, axicabtagene ciloleucel; CR, complete response; CT, chemotherapy; DoR, duration of response; FL, follicular lymphoma; </a:t>
            </a:r>
            <a:r>
              <a:rPr lang="en-US" sz="1200" b="0" i="1" u="none" strike="noStrike" baseline="0" dirty="0">
                <a:solidFill>
                  <a:srgbClr val="000000"/>
                </a:solidFill>
                <a:latin typeface="Calibri" panose="020F0502020204030204" pitchFamily="34" charset="0"/>
              </a:rPr>
              <a:t>IRRC, Independent Radiology Review Committee; mAb, monoclonal antibody; </a:t>
            </a:r>
            <a:r>
              <a:rPr lang="en-US" b="0" i="1" dirty="0"/>
              <a:t>MZL, marginal zone lymphoma; ORR, overall response rate; OS, overall survival; PFS, progression-free survival; R/R, relapsed/refractory; SD, stable disease.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878878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estimable; NR, not reached;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0542423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FL, follicular lymphoma; MZL, marginal zone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3992515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CRR, complete response rate; DoR, duration of response; FL, follicular lymphoma; HSCT, hematopoietic stem cell transplantation; IRC, independent review committee; ORR, overall response rate; OS, overall survival; PFS, progression-free survival; R/R, relapsed/refractory</a:t>
            </a:r>
            <a:r>
              <a:rPr lang="en-US" sz="1200" i="1" dirty="0"/>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41363764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CR, complete response; CRR, complete response rate; DoR, duration of response; HSCT, hematopoietic stem cell transplantation; IRC, independent review committee; mAb, monoclonal antibody; PI3Ki, PI3K inhibitor; PFS, progression-free survival; PR, partial response; ORR, overall response 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36767406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ICANS, immune effector cell-associated neurotoxicity syndrome; IQR, interquartile range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27938717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852595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 tyrosine kinase; CR, complete response; DoR, duration of response; ECOG PS, Eastern Cooperative Oncology Group performance status; FL, follicular lymphoma; ICR, independent review committee; ORR, objective response rate; OS, overall survival; PD, progressive disease; PFS, progression-free survival;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3009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 discontinued; ICR, independent review committee; NE, not evaluable; NR, not reported;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3192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estimable; NR, not reached;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6199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2651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FL, follicular lymphoma; HCP, healthcare professional;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44997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1604939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dirty="0"/>
              <a:t>MZL, marginal zone lymphoma; NMZL, nodal marginal zone lymphoma; SMZL, splenic marginal zone lymphoma.</a:t>
            </a:r>
          </a:p>
          <a:p>
            <a:pPr eaLnBrk="1" hangingPunct="1"/>
            <a:endParaRPr lang="en-US" dirty="0"/>
          </a:p>
          <a:p>
            <a:pPr eaLnBrk="1" hangingPunct="1"/>
            <a:r>
              <a:rPr lang="en-US" dirty="0"/>
              <a:t>Staging of MZLs requires extensive studies, which differ according to the disease site (Table 2). </a:t>
            </a:r>
          </a:p>
          <a:p>
            <a:pPr eaLnBrk="1" hangingPunct="1"/>
            <a:endParaRPr lang="en-US" dirty="0"/>
          </a:p>
          <a:p>
            <a:pPr eaLnBrk="1" hangingPunct="1"/>
            <a:r>
              <a:rPr lang="en-US" dirty="0"/>
              <a:t>There is controversy over the best method for staging gastric MZLs. The most recent staging systems recommend endoscopy with multiple biopsy specimens from the stomach, duodenum, and gastroesophageal junction and from each site with an abnormal appearance.</a:t>
            </a:r>
          </a:p>
          <a:p>
            <a:pPr eaLnBrk="1" hangingPunct="1"/>
            <a:r>
              <a:rPr lang="en-US" dirty="0"/>
              <a:t>Endoscopic ultrasonography can be helpful for identifying gastric MZL dissemination to the perigastric lymph nodes and assessing the depth of gastric-wall infiltration,76 a measure that may predict the response to H. pylori eradication. Endoscopy aimed at disclosing a clinically silent gastric localization should also be considered in patients with nongastrointestinal disease, particularly those with primary involvement of the lungs, upper airways, and salivary glands and those with H. pylori infection, regardless of the primary site.74,75 </a:t>
            </a:r>
          </a:p>
          <a:p>
            <a:pPr eaLnBrk="1" hangingPunct="1"/>
            <a:r>
              <a:rPr lang="en-US" dirty="0"/>
              <a:t>Imaging is aimed at assessing disease dissemination in extranodal MZLs, measuring the spleen size and identifying extrahilar lymph nodes in splenic MZLs, and measuring lymph node size, number of involved areas, and occult extranodal localizations in nodal MZLs. Imaging should explore the neck, chest, abdomen, pelvis, orbits, and salivary glands.74,75 </a:t>
            </a:r>
          </a:p>
          <a:p>
            <a:pPr eaLnBrk="1" hangingPunct="1"/>
            <a:r>
              <a:rPr lang="en-US" dirty="0"/>
              <a:t>Among imaging techniques, positron-emission tomography with computed tomography (PET-CT) is gaining acceptance, since a sizable proportion of MZLs are detectable with modern scanners.77 PET-CT is particularly useful for ruling out systemic disease if local treatment is planned; moreover, in cases in which transformation is suspected (e.g., because of B symptoms and rapid tumor growth), PET-CT can guide decisions on which lesion to target for biopsy. </a:t>
            </a:r>
            <a:r>
              <a:rPr lang="en-US" b="1" dirty="0"/>
              <a:t>Bone marrow and peripheral-blood morphologic analysis </a:t>
            </a:r>
            <a:r>
              <a:rPr lang="en-US" dirty="0"/>
              <a:t>and flow cytometry are mandatory in splenic and nodal MZLs for identifying leukemic disease. Evaluation of a bone marrow biopsy specimen may be optional in extranodal MZLs, but it is recommended if abnormal blood counts are not otherwise explained or if local treatment is planned.74,75</a:t>
            </a:r>
            <a:endParaRPr lang="en-GB" altLang="en-US" dirty="0">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EMZL, extranodal marginal zone lymphoma; MZL, marginal zone lymphoma; NMZL, nodal marginal zone lymphoma; SMZL, splenic marginal zone lymphoma.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25073927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EMZL, extranodal marginal zone lymphoma; FL, follicular lymphoma; NMZL, nodal marginal zone lymphoma; SMZL, splenic marginal zone lymphoma.</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01471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lang="en-US" i="1" dirty="0"/>
              <a:t>EMZL, extranodal marginal zone lymphoma; HCV, hepatitis C virus; MZL, marginal zone lymphoma; NMZL, nodal marginal zone lymphoma; RT, radiation therapy; SMZL, splenic marginal zone lymphoma.</a:t>
            </a:r>
          </a:p>
          <a:p>
            <a:pPr marL="0" marR="0" lvl="0" indent="0" algn="l" defTabSz="609585" rtl="0" eaLnBrk="1" fontAlgn="base" latinLnBrk="0" hangingPunct="1">
              <a:lnSpc>
                <a:spcPct val="100000"/>
              </a:lnSpc>
              <a:spcBef>
                <a:spcPct val="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99792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Axi-cel, axicabtagene ciloleucel; </a:t>
            </a:r>
            <a:r>
              <a:rPr lang="en-US" b="0" i="1" dirty="0"/>
              <a:t>R-CHOP, rituximab plus cyclophosphamide/doxorubicin/vincristine/prednisone; R-CVP, rituximab plus cyclophosphamide/vincristine/prednisone; </a:t>
            </a:r>
            <a:r>
              <a:rPr lang="en-US" i="1" dirty="0"/>
              <a:t>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90459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DA002C94-91CD-44AA-AA19-A9FEFC4C38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480EBBB-6787-4BAE-8943-DA0D3DE83F2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435" name="Rectangle 2">
            <a:extLst>
              <a:ext uri="{FF2B5EF4-FFF2-40B4-BE49-F238E27FC236}">
                <a16:creationId xmlns:a16="http://schemas.microsoft.com/office/drawing/2014/main" id="{DEB05A38-DBF4-45A9-A667-AEFAEAAE3819}"/>
              </a:ext>
            </a:extLst>
          </p:cNvPr>
          <p:cNvSpPr>
            <a:spLocks noGrp="1" noRot="1" noChangeAspect="1" noChangeArrowheads="1" noTextEdit="1"/>
          </p:cNvSpPr>
          <p:nvPr>
            <p:ph type="sldImg"/>
          </p:nvPr>
        </p:nvSpPr>
        <p:spPr>
          <a:xfrm>
            <a:off x="415925" y="712788"/>
            <a:ext cx="6475413" cy="3643312"/>
          </a:xfrm>
          <a:ln/>
        </p:spPr>
      </p:sp>
      <p:sp>
        <p:nvSpPr>
          <p:cNvPr id="18436" name="Rectangle 3">
            <a:extLst>
              <a:ext uri="{FF2B5EF4-FFF2-40B4-BE49-F238E27FC236}">
                <a16:creationId xmlns:a16="http://schemas.microsoft.com/office/drawing/2014/main" id="{659460BA-40A3-4B38-8AD2-5EF70157D594}"/>
              </a:ext>
            </a:extLst>
          </p:cNvPr>
          <p:cNvSpPr>
            <a:spLocks noGrp="1" noChangeArrowheads="1"/>
          </p:cNvSpPr>
          <p:nvPr>
            <p:ph type="body" idx="1"/>
          </p:nvPr>
        </p:nvSpPr>
        <p:spPr>
          <a:xfrm>
            <a:off x="963613" y="4594225"/>
            <a:ext cx="5372100" cy="42783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dirty="0">
                <a:latin typeface="Arial" panose="020B0604020202020204" pitchFamily="34" charset="0"/>
              </a:rPr>
              <a:t>BR, bendamustine/rituximab; IQR, interquartile range; MZL, marginal zone lymphoma; PFS, progression-free survival; </a:t>
            </a:r>
            <a:r>
              <a:rPr lang="en-US" b="0" i="1" dirty="0"/>
              <a:t>R-CHOP, rituximab plus cyclophosphamide/doxorubicin/vincristine/prednisone.</a:t>
            </a:r>
            <a:endParaRPr lang="en-US" alt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15992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47</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dirty="0"/>
              <a:t>CR, complete response; mPFS, median progression-free survival; MZL, marginal zone lymphoma; ORR, overall response rate; R/R, relapsed/refractory.</a:t>
            </a:r>
          </a:p>
          <a:p>
            <a:pPr eaLnBrk="1" hangingPunct="1"/>
            <a:endParaRPr lang="en-US" altLang="en-US" i="1" dirty="0">
              <a:latin typeface="Arial" panose="020B0604020202020204" pitchFamily="34" charset="0"/>
            </a:endParaRPr>
          </a:p>
        </p:txBody>
      </p:sp>
    </p:spTree>
    <p:extLst>
      <p:ext uri="{BB962C8B-B14F-4D97-AF65-F5344CB8AC3E}">
        <p14:creationId xmlns:p14="http://schemas.microsoft.com/office/powerpoint/2010/main" val="21116313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CrCl, creatinine clearance; DoR, duration of response; FL, follicular lymphoma; IRC, independent review committee; len, lenalidomide; MZL, marginal zone lymphoma; NR, not reached; OS, overall survival; PD, progressive disease; PFS, progression-free survival; R, rituximab; R/R, relapsed/refractory; TTNLT, time to next antilymphoma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2474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en-US" i="1" dirty="0">
                <a:latin typeface="Arial" panose="020B0604020202020204" pitchFamily="34" charset="0"/>
              </a:rPr>
              <a:t>AE, adverse event; CR, complete response; MALT, mucosa-associated lymphoid tissue; MZL, marginal zone lymphoma; </a:t>
            </a:r>
            <a:r>
              <a:rPr lang="en-US" i="1" dirty="0"/>
              <a:t>NMZL, nodal marginal zone lymphoma; NR, not reached; </a:t>
            </a:r>
            <a:r>
              <a:rPr lang="en-GB" altLang="en-US" i="1" dirty="0">
                <a:latin typeface="Arial" panose="020B0604020202020204" pitchFamily="34" charset="0"/>
              </a:rPr>
              <a:t>ORR, overall response rate; PD, progressive disease; PFS, progression-free survival;</a:t>
            </a:r>
            <a:r>
              <a:rPr lang="en-US" i="1" dirty="0"/>
              <a:t> SMZL, splenic marginal zone lymphoma.</a:t>
            </a:r>
          </a:p>
        </p:txBody>
      </p:sp>
    </p:spTree>
    <p:extLst>
      <p:ext uri="{BB962C8B-B14F-4D97-AF65-F5344CB8AC3E}">
        <p14:creationId xmlns:p14="http://schemas.microsoft.com/office/powerpoint/2010/main" val="35816393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6EBF6149-5B39-46F8-BBC2-ABD1A527FDE7}"/>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A110FCCF-8C8E-4F9D-986C-8B61174DFB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600" dirty="0">
              <a:latin typeface="Arial" panose="020B0604020202020204" pitchFamily="34" charset="0"/>
            </a:endParaRPr>
          </a:p>
        </p:txBody>
      </p:sp>
      <p:sp>
        <p:nvSpPr>
          <p:cNvPr id="125956" name="Slide Number Placeholder 3">
            <a:extLst>
              <a:ext uri="{FF2B5EF4-FFF2-40B4-BE49-F238E27FC236}">
                <a16:creationId xmlns:a16="http://schemas.microsoft.com/office/drawing/2014/main" id="{61AEABE8-81FD-4926-8814-F97AACED27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CC28B2-B520-4D85-B062-594E4F1E3D2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84571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MZL, marginal zone lymphoma; PFS, progression-free survival;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2169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TEAE, treatment-emergent adverse event.</a:t>
            </a:r>
          </a:p>
        </p:txBody>
      </p:sp>
    </p:spTree>
    <p:extLst>
      <p:ext uri="{BB962C8B-B14F-4D97-AF65-F5344CB8AC3E}">
        <p14:creationId xmlns:p14="http://schemas.microsoft.com/office/powerpoint/2010/main" val="3319740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CR, complete response; CRR, complete response rate; </a:t>
            </a:r>
            <a:r>
              <a:rPr lang="en-US" i="1" dirty="0"/>
              <a:t>EMZL, extranodal marginal zone lymphoma; IPI, International Prognostic Index; MALT, mucosa-associate lymphoid tissue; </a:t>
            </a:r>
            <a:r>
              <a:rPr lang="en-GB" altLang="en-US" i="1" dirty="0">
                <a:latin typeface="Arial" panose="020B0604020202020204" pitchFamily="34" charset="0"/>
              </a:rPr>
              <a:t>MZL, marginal zone lymphoma; </a:t>
            </a:r>
            <a:r>
              <a:rPr lang="en-US" i="1" dirty="0"/>
              <a:t>NMZL, nodal marginal zone lymphoma; </a:t>
            </a:r>
            <a:r>
              <a:rPr lang="en-GB" altLang="en-US" i="1" dirty="0">
                <a:latin typeface="Arial" panose="020B0604020202020204" pitchFamily="34" charset="0"/>
              </a:rPr>
              <a:t>PFS, progression-free survival; R/R, relapsed/refractory;</a:t>
            </a:r>
            <a:r>
              <a:rPr lang="en-US" i="1" dirty="0"/>
              <a:t> SMZL, splenic marginal zone lymphoma.</a:t>
            </a:r>
            <a:endParaRPr lang="en-GB" altLang="en-US" i="1" dirty="0">
              <a:latin typeface="Arial" panose="020B0604020202020204" pitchFamily="34" charset="0"/>
            </a:endParaRPr>
          </a:p>
          <a:p>
            <a:pPr eaLnBrk="1" hangingPunct="1"/>
            <a:endParaRPr lang="en-GB" altLang="en-US" i="0" dirty="0">
              <a:latin typeface="Arial" panose="020B0604020202020204" pitchFamily="34" charset="0"/>
            </a:endParaRPr>
          </a:p>
          <a:p>
            <a:pPr eaLnBrk="1" hangingPunct="1"/>
            <a:r>
              <a:rPr lang="en-GB" altLang="en-US" i="0" dirty="0">
                <a:latin typeface="Arial" panose="020B0604020202020204" pitchFamily="34" charset="0"/>
              </a:rPr>
              <a:t>InMIND sponsored by Incyte</a:t>
            </a:r>
          </a:p>
          <a:p>
            <a:pPr eaLnBrk="1" hangingPunct="1"/>
            <a:endParaRPr lang="en-GB" altLang="en-US" i="0" dirty="0">
              <a:latin typeface="Arial" panose="020B060402020202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IELSG48 – Randomized trial of BTKI/Ritux in untreated SMZL  - </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eaLnBrk="1" hangingPunct="1"/>
            <a:r>
              <a:rPr lang="en-GB" altLang="en-US" i="0" dirty="0">
                <a:latin typeface="Arial" panose="020B0604020202020204" pitchFamily="34" charset="0"/>
              </a:rPr>
              <a:t> </a:t>
            </a:r>
          </a:p>
        </p:txBody>
      </p:sp>
    </p:spTree>
    <p:extLst>
      <p:ext uri="{BB962C8B-B14F-4D97-AF65-F5344CB8AC3E}">
        <p14:creationId xmlns:p14="http://schemas.microsoft.com/office/powerpoint/2010/main" val="23011578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MALT, mucosa-associated lymphoid tissue; PI3Ki, PI3K inhibitor; </a:t>
            </a:r>
            <a:r>
              <a:rPr lang="en-US" altLang="en-US" sz="1200" i="1" dirty="0"/>
              <a:t>R-chemo, rituximab plus chemotherapy</a:t>
            </a:r>
            <a:r>
              <a:rPr lang="en-US" i="1" dirty="0"/>
              <a:t>; RT, radiation therapy.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FD469-5A54-3247-B696-EFA7C26B3664}"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8327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359131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F002F7-14E5-9C40-A3D0-765B454779A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14086" y="3657600"/>
            <a:ext cx="6077910"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7141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0287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5016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53697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77446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42270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5890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793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499955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5441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41563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0660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9052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68789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7963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43489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064815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851710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2367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97637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441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0092018"/>
      </p:ext>
    </p:extLst>
  </p:cSld>
  <p:clrMap bg1="dk2" tx1="lt1" bg2="dk1" tx2="lt2" accent1="accent1" accent2="accent2" accent3="accent3" accent4="accent4" accent5="accent5" accent6="accent6" hlink="hlink" folHlink="folHlink"/>
  <p:sldLayoutIdLst>
    <p:sldLayoutId id="2147484761" r:id="rId1"/>
    <p:sldLayoutId id="2147484762" r:id="rId2"/>
    <p:sldLayoutId id="2147484763" r:id="rId3"/>
    <p:sldLayoutId id="2147484764" r:id="rId4"/>
    <p:sldLayoutId id="2147484765" r:id="rId5"/>
    <p:sldLayoutId id="2147484766" r:id="rId6"/>
    <p:sldLayoutId id="2147484767" r:id="rId7"/>
    <p:sldLayoutId id="214748476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0028199"/>
      </p:ext>
    </p:extLst>
  </p:cSld>
  <p:clrMap bg1="dk2" tx1="lt1" bg2="dk1" tx2="lt2" accent1="accent1" accent2="accent2" accent3="accent3" accent4="accent4" accent5="accent5" accent6="accent6" hlink="hlink" folHlink="folHlink"/>
  <p:sldLayoutIdLst>
    <p:sldLayoutId id="2147484770" r:id="rId1"/>
    <p:sldLayoutId id="2147484771" r:id="rId2"/>
    <p:sldLayoutId id="2147484772" r:id="rId3"/>
    <p:sldLayoutId id="2147484773" r:id="rId4"/>
    <p:sldLayoutId id="2147484774" r:id="rId5"/>
    <p:sldLayoutId id="2147484775" r:id="rId6"/>
    <p:sldLayoutId id="2147484776" r:id="rId7"/>
    <p:sldLayoutId id="2147484777" r:id="rId8"/>
    <p:sldLayoutId id="2147484778" r:id="rId9"/>
    <p:sldLayoutId id="2147484779" r:id="rId10"/>
    <p:sldLayoutId id="2147484780" r:id="rId11"/>
    <p:sldLayoutId id="2147484781" r:id="rId12"/>
    <p:sldLayoutId id="214748478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r>
              <a:rPr lang="en-US" altLang="en-US" dirty="0"/>
              <a:t>Date, Time</a:t>
            </a:r>
            <a:br>
              <a:rPr lang="en-US" altLang="en-US" dirty="0"/>
            </a:br>
            <a:r>
              <a:rPr lang="en-US" altLang="en-US" dirty="0"/>
              <a:t>Location</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Indolent B-Cell Lymphomas: Clinical Application of New Advances in Community Practice</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
        <p:nvSpPr>
          <p:cNvPr id="8" name="Text Box 21">
            <a:extLst>
              <a:ext uri="{FF2B5EF4-FFF2-40B4-BE49-F238E27FC236}">
                <a16:creationId xmlns:a16="http://schemas.microsoft.com/office/drawing/2014/main" id="{DFD7111C-9BC6-451D-B5B7-DC67E10EAF88}"/>
              </a:ext>
            </a:extLst>
          </p:cNvPr>
          <p:cNvSpPr txBox="1">
            <a:spLocks noChangeArrowheads="1"/>
          </p:cNvSpPr>
          <p:nvPr/>
        </p:nvSpPr>
        <p:spPr bwMode="auto">
          <a:xfrm>
            <a:off x="445560" y="6222284"/>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t>
            </a:r>
            <a:r>
              <a:rPr lang="en-US" sz="1200" b="0" dirty="0">
                <a:solidFill>
                  <a:schemeClr val="bg1"/>
                </a:solidFill>
                <a:effectLst/>
                <a:latin typeface="Calibri" panose="020F0502020204030204" pitchFamily="34" charset="0"/>
                <a:ea typeface="Calibri" panose="020F0502020204030204" pitchFamily="34" charset="0"/>
              </a:rPr>
              <a:t>educational grants from Bayer Health Care Pharmaceuticals Inc., Bristol-Myers Squibb, and Incyte Corporation.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33D9-C288-4205-9424-6AA94115E2F7}"/>
              </a:ext>
            </a:extLst>
          </p:cNvPr>
          <p:cNvSpPr>
            <a:spLocks noGrp="1"/>
          </p:cNvSpPr>
          <p:nvPr>
            <p:ph type="title"/>
          </p:nvPr>
        </p:nvSpPr>
        <p:spPr/>
        <p:txBody>
          <a:bodyPr/>
          <a:lstStyle/>
          <a:p>
            <a:r>
              <a:rPr lang="en-US" dirty="0"/>
              <a:t>Program Chairs</a:t>
            </a:r>
          </a:p>
        </p:txBody>
      </p:sp>
      <p:sp>
        <p:nvSpPr>
          <p:cNvPr id="4" name="Content Placeholder 3">
            <a:extLst>
              <a:ext uri="{FF2B5EF4-FFF2-40B4-BE49-F238E27FC236}">
                <a16:creationId xmlns:a16="http://schemas.microsoft.com/office/drawing/2014/main" id="{A106E5CF-2497-4B49-B733-6A6962865A25}"/>
              </a:ext>
            </a:extLst>
          </p:cNvPr>
          <p:cNvSpPr>
            <a:spLocks noGrp="1"/>
          </p:cNvSpPr>
          <p:nvPr>
            <p:ph sz="half" idx="1"/>
          </p:nvPr>
        </p:nvSpPr>
        <p:spPr/>
        <p:txBody>
          <a:bodyPr/>
          <a:lstStyle/>
          <a:p>
            <a:pPr marL="0" indent="0">
              <a:spcBef>
                <a:spcPts val="0"/>
              </a:spcBef>
              <a:spcAft>
                <a:spcPts val="0"/>
              </a:spcAft>
              <a:buNone/>
            </a:pPr>
            <a:r>
              <a:rPr lang="en-US" sz="2400" b="1" i="0" dirty="0">
                <a:solidFill>
                  <a:schemeClr val="accent3"/>
                </a:solidFill>
                <a:effectLst/>
                <a:cs typeface="Calibri" panose="020F0502020204030204" pitchFamily="34" charset="0"/>
              </a:rPr>
              <a:t>Elizabeth </a:t>
            </a:r>
            <a:r>
              <a:rPr lang="en-US" sz="2400" b="1" dirty="0">
                <a:solidFill>
                  <a:schemeClr val="accent3"/>
                </a:solidFill>
                <a:effectLst/>
                <a:ea typeface="Calibri" panose="020F0502020204030204" pitchFamily="34" charset="0"/>
                <a:cs typeface="Calibri" panose="020F0502020204030204" pitchFamily="34" charset="0"/>
              </a:rPr>
              <a:t>Brém</a:t>
            </a:r>
            <a:r>
              <a:rPr lang="en-US" sz="2400" b="1" i="0" dirty="0">
                <a:solidFill>
                  <a:schemeClr val="accent3"/>
                </a:solidFill>
                <a:effectLst/>
                <a:cs typeface="Calibri" panose="020F0502020204030204" pitchFamily="34" charset="0"/>
              </a:rPr>
              <a:t>, MD</a:t>
            </a:r>
          </a:p>
          <a:p>
            <a:pPr marL="0" indent="0">
              <a:spcBef>
                <a:spcPts val="0"/>
              </a:spcBef>
              <a:spcAft>
                <a:spcPts val="0"/>
              </a:spcAft>
              <a:buNone/>
            </a:pPr>
            <a:r>
              <a:rPr lang="en-US" sz="2200" b="0" i="1" dirty="0">
                <a:solidFill>
                  <a:srgbClr val="333333"/>
                </a:solidFill>
                <a:effectLst/>
                <a:cs typeface="Calibri" panose="020F0502020204030204" pitchFamily="34" charset="0"/>
              </a:rPr>
              <a:t>Assistant Professor of Medicine</a:t>
            </a:r>
            <a:br>
              <a:rPr lang="en-US" sz="2200" dirty="0">
                <a:cs typeface="Calibri" panose="020F0502020204030204" pitchFamily="34" charset="0"/>
              </a:rPr>
            </a:br>
            <a:r>
              <a:rPr lang="en-US" sz="2200" b="0" i="0" dirty="0">
                <a:solidFill>
                  <a:srgbClr val="333333"/>
                </a:solidFill>
                <a:effectLst/>
                <a:cs typeface="Calibri" panose="020F0502020204030204" pitchFamily="34" charset="0"/>
              </a:rPr>
              <a:t>Division of Hematology/Oncology</a:t>
            </a:r>
            <a:br>
              <a:rPr lang="en-US" sz="2200" b="0" i="0" dirty="0">
                <a:solidFill>
                  <a:srgbClr val="333333"/>
                </a:solidFill>
                <a:effectLst/>
                <a:cs typeface="Calibri" panose="020F0502020204030204" pitchFamily="34" charset="0"/>
              </a:rPr>
            </a:br>
            <a:r>
              <a:rPr lang="en-US" sz="2200" b="0" i="0" dirty="0">
                <a:solidFill>
                  <a:srgbClr val="333333"/>
                </a:solidFill>
                <a:effectLst/>
                <a:cs typeface="Calibri" panose="020F0502020204030204" pitchFamily="34" charset="0"/>
              </a:rPr>
              <a:t>Department of Medicine</a:t>
            </a:r>
          </a:p>
          <a:p>
            <a:pPr marL="0" indent="0">
              <a:spcBef>
                <a:spcPts val="0"/>
              </a:spcBef>
              <a:spcAft>
                <a:spcPts val="0"/>
              </a:spcAft>
              <a:buNone/>
            </a:pPr>
            <a:r>
              <a:rPr lang="en-US" sz="2200" b="0" i="0" dirty="0">
                <a:solidFill>
                  <a:srgbClr val="333333"/>
                </a:solidFill>
                <a:effectLst/>
                <a:cs typeface="Calibri" panose="020F0502020204030204" pitchFamily="34" charset="0"/>
              </a:rPr>
              <a:t>School of Medicine</a:t>
            </a:r>
          </a:p>
          <a:p>
            <a:pPr marL="0" indent="0">
              <a:spcBef>
                <a:spcPts val="0"/>
              </a:spcBef>
              <a:spcAft>
                <a:spcPts val="0"/>
              </a:spcAft>
              <a:buNone/>
            </a:pPr>
            <a:r>
              <a:rPr lang="en-US" sz="2200" b="0" i="0" dirty="0">
                <a:solidFill>
                  <a:srgbClr val="333333"/>
                </a:solidFill>
                <a:effectLst/>
                <a:cs typeface="Calibri" panose="020F0502020204030204" pitchFamily="34" charset="0"/>
              </a:rPr>
              <a:t>University of California Irvine Medical Center</a:t>
            </a:r>
          </a:p>
          <a:p>
            <a:pPr marL="0" indent="0">
              <a:spcBef>
                <a:spcPts val="0"/>
              </a:spcBef>
              <a:spcAft>
                <a:spcPts val="0"/>
              </a:spcAft>
              <a:buNone/>
            </a:pPr>
            <a:r>
              <a:rPr lang="en-US" sz="2200" b="0" i="0" dirty="0">
                <a:solidFill>
                  <a:srgbClr val="333333"/>
                </a:solidFill>
                <a:effectLst/>
                <a:cs typeface="Calibri" panose="020F0502020204030204" pitchFamily="34" charset="0"/>
              </a:rPr>
              <a:t>Orange, California</a:t>
            </a:r>
          </a:p>
          <a:p>
            <a:pPr marL="0" indent="0">
              <a:spcBef>
                <a:spcPts val="0"/>
              </a:spcBef>
              <a:spcAft>
                <a:spcPts val="0"/>
              </a:spcAft>
              <a:buNone/>
            </a:pPr>
            <a:endParaRPr lang="en-US" sz="2200" dirty="0">
              <a:cs typeface="Calibri" panose="020F0502020204030204" pitchFamily="34" charset="0"/>
            </a:endParaRPr>
          </a:p>
        </p:txBody>
      </p:sp>
      <p:sp>
        <p:nvSpPr>
          <p:cNvPr id="5" name="Content Placeholder 4">
            <a:extLst>
              <a:ext uri="{FF2B5EF4-FFF2-40B4-BE49-F238E27FC236}">
                <a16:creationId xmlns:a16="http://schemas.microsoft.com/office/drawing/2014/main" id="{085B6F16-B649-41EC-ACEE-31BBD1D67292}"/>
              </a:ext>
            </a:extLst>
          </p:cNvPr>
          <p:cNvSpPr>
            <a:spLocks noGrp="1"/>
          </p:cNvSpPr>
          <p:nvPr>
            <p:ph sz="half" idx="2"/>
          </p:nvPr>
        </p:nvSpPr>
        <p:spPr/>
        <p:txBody>
          <a:bodyPr/>
          <a:lstStyle/>
          <a:p>
            <a:pPr marL="0" indent="0">
              <a:spcBef>
                <a:spcPts val="0"/>
              </a:spcBef>
              <a:spcAft>
                <a:spcPts val="0"/>
              </a:spcAft>
              <a:buNone/>
            </a:pPr>
            <a:r>
              <a:rPr lang="en-US" sz="2400" b="1" dirty="0">
                <a:solidFill>
                  <a:schemeClr val="accent3"/>
                </a:solidFill>
                <a:cs typeface="Calibri" panose="020F0502020204030204" pitchFamily="34" charset="0"/>
              </a:rPr>
              <a:t>Christopher R. Flowers, MD, MS</a:t>
            </a:r>
          </a:p>
          <a:p>
            <a:pPr marL="0" indent="0">
              <a:spcBef>
                <a:spcPts val="0"/>
              </a:spcBef>
              <a:spcAft>
                <a:spcPts val="0"/>
              </a:spcAft>
              <a:buNone/>
            </a:pPr>
            <a:r>
              <a:rPr lang="en-US" sz="2200" b="0" i="1" dirty="0">
                <a:solidFill>
                  <a:srgbClr val="333333"/>
                </a:solidFill>
                <a:effectLst/>
                <a:cs typeface="Calibri" panose="020F0502020204030204" pitchFamily="34" charset="0"/>
              </a:rPr>
              <a:t>Department Chair</a:t>
            </a:r>
          </a:p>
          <a:p>
            <a:pPr marL="0" indent="0">
              <a:spcBef>
                <a:spcPts val="0"/>
              </a:spcBef>
              <a:spcAft>
                <a:spcPts val="0"/>
              </a:spcAft>
              <a:buNone/>
            </a:pPr>
            <a:r>
              <a:rPr lang="en-US" sz="2200" dirty="0">
                <a:solidFill>
                  <a:srgbClr val="333333"/>
                </a:solidFill>
                <a:cs typeface="Calibri" panose="020F0502020204030204" pitchFamily="34" charset="0"/>
              </a:rPr>
              <a:t>Department of Lymphoma/Myeloma</a:t>
            </a:r>
          </a:p>
          <a:p>
            <a:pPr marL="0" indent="0">
              <a:spcBef>
                <a:spcPts val="0"/>
              </a:spcBef>
              <a:spcAft>
                <a:spcPts val="0"/>
              </a:spcAft>
              <a:buNone/>
            </a:pPr>
            <a:r>
              <a:rPr lang="en-US" sz="2200" dirty="0">
                <a:solidFill>
                  <a:srgbClr val="333333"/>
                </a:solidFill>
                <a:cs typeface="Calibri" panose="020F0502020204030204" pitchFamily="34" charset="0"/>
              </a:rPr>
              <a:t>Division of Cancer Medicine</a:t>
            </a:r>
            <a:br>
              <a:rPr lang="en-US" sz="2200" dirty="0">
                <a:solidFill>
                  <a:srgbClr val="333333"/>
                </a:solidFill>
                <a:cs typeface="Calibri" panose="020F0502020204030204" pitchFamily="34" charset="0"/>
              </a:rPr>
            </a:br>
            <a:r>
              <a:rPr lang="en-US" sz="2200" dirty="0">
                <a:solidFill>
                  <a:srgbClr val="333333"/>
                </a:solidFill>
                <a:cs typeface="Calibri" panose="020F0502020204030204" pitchFamily="34" charset="0"/>
              </a:rPr>
              <a:t>University of Texas MD Anderson </a:t>
            </a:r>
            <a:br>
              <a:rPr lang="en-US" sz="2200" dirty="0">
                <a:solidFill>
                  <a:srgbClr val="333333"/>
                </a:solidFill>
                <a:cs typeface="Calibri" panose="020F0502020204030204" pitchFamily="34" charset="0"/>
              </a:rPr>
            </a:br>
            <a:r>
              <a:rPr lang="en-US" sz="2200" dirty="0">
                <a:solidFill>
                  <a:srgbClr val="333333"/>
                </a:solidFill>
                <a:cs typeface="Calibri" panose="020F0502020204030204" pitchFamily="34" charset="0"/>
              </a:rPr>
              <a:t>Cancer Center</a:t>
            </a:r>
          </a:p>
          <a:p>
            <a:pPr marL="0" indent="0">
              <a:spcBef>
                <a:spcPts val="0"/>
              </a:spcBef>
              <a:spcAft>
                <a:spcPts val="0"/>
              </a:spcAft>
              <a:buNone/>
            </a:pPr>
            <a:r>
              <a:rPr lang="en-US" sz="2200" dirty="0">
                <a:solidFill>
                  <a:srgbClr val="333333"/>
                </a:solidFill>
                <a:cs typeface="Calibri" panose="020F0502020204030204" pitchFamily="34" charset="0"/>
              </a:rPr>
              <a:t>Houston, Texas</a:t>
            </a:r>
            <a:br>
              <a:rPr lang="en-US" sz="2200" dirty="0">
                <a:cs typeface="Calibri" panose="020F0502020204030204" pitchFamily="34" charset="0"/>
              </a:rPr>
            </a:br>
            <a:endParaRPr lang="en-US" sz="2200" dirty="0">
              <a:cs typeface="Calibri" panose="020F0502020204030204" pitchFamily="34" charset="0"/>
            </a:endParaRPr>
          </a:p>
        </p:txBody>
      </p:sp>
    </p:spTree>
    <p:extLst>
      <p:ext uri="{BB962C8B-B14F-4D97-AF65-F5344CB8AC3E}">
        <p14:creationId xmlns:p14="http://schemas.microsoft.com/office/powerpoint/2010/main" val="683180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7" name="Rectangle 3">
            <a:extLst>
              <a:ext uri="{FF2B5EF4-FFF2-40B4-BE49-F238E27FC236}">
                <a16:creationId xmlns:a16="http://schemas.microsoft.com/office/drawing/2014/main" id="{CC9E4995-B084-4AF5-9503-9E3474FDC7E3}"/>
              </a:ext>
            </a:extLst>
          </p:cNvPr>
          <p:cNvSpPr>
            <a:spLocks noGrp="1" noChangeArrowheads="1"/>
          </p:cNvSpPr>
          <p:nvPr>
            <p:ph idx="1"/>
          </p:nvPr>
        </p:nvSpPr>
        <p:spPr>
          <a:xfrm>
            <a:off x="604675" y="1513047"/>
            <a:ext cx="11031065" cy="4650686"/>
          </a:xfrm>
        </p:spPr>
        <p:txBody>
          <a:bodyPr rtlCol="0">
            <a:noAutofit/>
          </a:bodyPr>
          <a:lstStyle/>
          <a:p>
            <a:pPr marL="0" indent="0">
              <a:buClr>
                <a:schemeClr val="accent6"/>
              </a:buClr>
              <a:buNone/>
              <a:defRPr/>
            </a:pPr>
            <a:r>
              <a:rPr lang="en-US" sz="2000" dirty="0"/>
              <a:t>The </a:t>
            </a:r>
            <a:r>
              <a:rPr lang="en-US" sz="2000" b="1" i="1" dirty="0"/>
              <a:t>faculty</a:t>
            </a:r>
            <a:r>
              <a:rPr lang="en-US" sz="2000"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000" b="1" dirty="0">
                <a:solidFill>
                  <a:srgbClr val="E1471D"/>
                </a:solidFill>
              </a:rPr>
              <a:t>Elizabeth Br</a:t>
            </a:r>
            <a:r>
              <a:rPr lang="en-US" sz="2000" b="1" i="0" dirty="0">
                <a:solidFill>
                  <a:srgbClr val="E1471D"/>
                </a:solidFill>
                <a:effectLst/>
                <a:cs typeface="Calibri" panose="020F0502020204030204" pitchFamily="34" charset="0"/>
              </a:rPr>
              <a:t>é</a:t>
            </a:r>
            <a:r>
              <a:rPr lang="en-US" sz="2000" b="1" dirty="0">
                <a:solidFill>
                  <a:srgbClr val="E1471D"/>
                </a:solidFill>
                <a:cs typeface="Calibri" panose="020F0502020204030204" pitchFamily="34" charset="0"/>
              </a:rPr>
              <a:t>m</a:t>
            </a:r>
            <a:r>
              <a:rPr lang="en-US" sz="2000" b="1" dirty="0">
                <a:solidFill>
                  <a:srgbClr val="E1471D"/>
                </a:solidFill>
              </a:rPr>
              <a:t>, MD, </a:t>
            </a:r>
            <a:r>
              <a:rPr lang="en-US" sz="2000" dirty="0"/>
              <a:t>has disclosed that she has received consulting fees from Acrotech Biopharma and TG Therapeutics, is on the ad board for ADC Therapeutics and Kite, is on the speaker’s bureau for SeaGen, and is on the ad board and speaker’s bureau for BeiGene, Incyte, Janssen, MorphoSys, and Pharmacyclics.</a:t>
            </a:r>
            <a:endParaRPr lang="en-US" sz="2000" dirty="0">
              <a:highlight>
                <a:srgbClr val="FFFF00"/>
              </a:highlight>
            </a:endParaRPr>
          </a:p>
          <a:p>
            <a:pPr marL="0" indent="0">
              <a:buClr>
                <a:schemeClr val="accent6"/>
              </a:buClr>
              <a:buNone/>
              <a:defRPr/>
            </a:pPr>
            <a:r>
              <a:rPr lang="en-US" sz="2000" b="1" dirty="0">
                <a:solidFill>
                  <a:srgbClr val="E1471D"/>
                </a:solidFill>
              </a:rPr>
              <a:t>Christopher R. Flowers, MD, MS, </a:t>
            </a:r>
            <a:r>
              <a:rPr lang="en-US" sz="2000" dirty="0"/>
              <a:t>has disclosed that he has received consultant fees from AstraZeneca, Bayer, BeiGene, Bioscend, BMS, Celgene, Curio Sciences, Denovo Biopharma, Epizyme/Incyte, Genentech/Roche, Genmab, MEI Pharmaceuticals, MorphoSys AG, Pharmacyclics/Janssen, and SeaGen and has received research funding from 4D, AbbVie, Acerta, Adaptimmune, Allogene, Amgen, Bayer, Celgene, Cellectis, EMD, Genentech/Roche, Gilead, Guardant, Iovance, Janssen, Kite, MorphoSys, Nektar, Novartis, Pfizer, Pharmacyclics, Sanofi, Takeda, TG Therapeutics, Xencor, and Ziopharm.</a:t>
            </a:r>
            <a:endParaRPr lang="en-US" altLang="en-US" sz="2000" dirty="0"/>
          </a:p>
        </p:txBody>
      </p:sp>
    </p:spTree>
    <p:extLst>
      <p:ext uri="{BB962C8B-B14F-4D97-AF65-F5344CB8AC3E}">
        <p14:creationId xmlns:p14="http://schemas.microsoft.com/office/powerpoint/2010/main" val="363699525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Arc 123">
            <a:extLst>
              <a:ext uri="{FF2B5EF4-FFF2-40B4-BE49-F238E27FC236}">
                <a16:creationId xmlns:a16="http://schemas.microsoft.com/office/drawing/2014/main" id="{8E26AE4F-3E69-4F18-B8C4-CBC135A10C4F}"/>
              </a:ext>
            </a:extLst>
          </p:cNvPr>
          <p:cNvSpPr/>
          <p:nvPr/>
        </p:nvSpPr>
        <p:spPr>
          <a:xfrm rot="877027">
            <a:off x="7002585" y="2428772"/>
            <a:ext cx="3396510" cy="3390050"/>
          </a:xfrm>
          <a:prstGeom prst="arc">
            <a:avLst>
              <a:gd name="adj1" fmla="val 3063496"/>
              <a:gd name="adj2" fmla="val 15277815"/>
            </a:avLst>
          </a:prstGeom>
          <a:noFill/>
          <a:ln w="76200" cap="flat" cmpd="sng" algn="ctr">
            <a:solidFill>
              <a:schemeClr val="accent1"/>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endParaRPr>
          </a:p>
        </p:txBody>
      </p:sp>
      <p:sp>
        <p:nvSpPr>
          <p:cNvPr id="149" name="Arc 148">
            <a:extLst>
              <a:ext uri="{FF2B5EF4-FFF2-40B4-BE49-F238E27FC236}">
                <a16:creationId xmlns:a16="http://schemas.microsoft.com/office/drawing/2014/main" id="{540FE398-8D83-4949-922A-AD049D1F1A52}"/>
              </a:ext>
            </a:extLst>
          </p:cNvPr>
          <p:cNvSpPr/>
          <p:nvPr/>
        </p:nvSpPr>
        <p:spPr>
          <a:xfrm rot="14594700">
            <a:off x="7017472" y="2271913"/>
            <a:ext cx="3396510" cy="3390050"/>
          </a:xfrm>
          <a:prstGeom prst="arc">
            <a:avLst>
              <a:gd name="adj1" fmla="val 1590859"/>
              <a:gd name="adj2" fmla="val 10903230"/>
            </a:avLst>
          </a:prstGeom>
          <a:noFill/>
          <a:ln w="76200" cap="flat" cmpd="sng" algn="ctr">
            <a:solidFill>
              <a:schemeClr val="accent3"/>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endParaRPr>
          </a:p>
        </p:txBody>
      </p:sp>
      <p:graphicFrame>
        <p:nvGraphicFramePr>
          <p:cNvPr id="122" name="Chart 121">
            <a:extLst>
              <a:ext uri="{FF2B5EF4-FFF2-40B4-BE49-F238E27FC236}">
                <a16:creationId xmlns:a16="http://schemas.microsoft.com/office/drawing/2014/main" id="{1DCA5AF8-B28A-4FF6-9D1F-D95835EE4DC1}"/>
              </a:ext>
            </a:extLst>
          </p:cNvPr>
          <p:cNvGraphicFramePr/>
          <p:nvPr/>
        </p:nvGraphicFramePr>
        <p:xfrm>
          <a:off x="6752821" y="2461948"/>
          <a:ext cx="3885664" cy="3354317"/>
        </p:xfrm>
        <a:graphic>
          <a:graphicData uri="http://schemas.openxmlformats.org/drawingml/2006/chart">
            <c:chart xmlns:c="http://schemas.openxmlformats.org/drawingml/2006/chart" xmlns:r="http://schemas.openxmlformats.org/officeDocument/2006/relationships" r:id="rId3"/>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Incidence of Indolent Cancers in the United States</a:t>
            </a:r>
            <a:endParaRPr lang="en-US" altLang="en-US" dirty="0"/>
          </a:p>
        </p:txBody>
      </p:sp>
      <p:sp>
        <p:nvSpPr>
          <p:cNvPr id="4" name="Content Placeholder 3">
            <a:extLst>
              <a:ext uri="{FF2B5EF4-FFF2-40B4-BE49-F238E27FC236}">
                <a16:creationId xmlns:a16="http://schemas.microsoft.com/office/drawing/2014/main" id="{82C6FE0E-C0FD-43D0-A63B-6729CE927294}"/>
              </a:ext>
            </a:extLst>
          </p:cNvPr>
          <p:cNvSpPr>
            <a:spLocks noGrp="1"/>
          </p:cNvSpPr>
          <p:nvPr>
            <p:ph sz="half" idx="1"/>
          </p:nvPr>
        </p:nvSpPr>
        <p:spPr/>
        <p:txBody>
          <a:bodyPr/>
          <a:lstStyle/>
          <a:p>
            <a:endParaRPr lang="en-US" dirty="0"/>
          </a:p>
          <a:p>
            <a:pPr marL="0" indent="0">
              <a:buNone/>
            </a:pPr>
            <a:br>
              <a:rPr lang="en-US" dirty="0"/>
            </a:br>
            <a:endParaRPr lang="en-US" dirty="0"/>
          </a:p>
        </p:txBody>
      </p:sp>
      <p:sp>
        <p:nvSpPr>
          <p:cNvPr id="3" name="Content Placeholder 2">
            <a:extLst>
              <a:ext uri="{FF2B5EF4-FFF2-40B4-BE49-F238E27FC236}">
                <a16:creationId xmlns:a16="http://schemas.microsoft.com/office/drawing/2014/main" id="{7FCFB104-C780-4569-9D5F-A0DAACE8E4D8}"/>
              </a:ext>
            </a:extLst>
          </p:cNvPr>
          <p:cNvSpPr>
            <a:spLocks noGrp="1"/>
          </p:cNvSpPr>
          <p:nvPr>
            <p:ph sz="half" idx="2"/>
          </p:nvPr>
        </p:nvSpPr>
        <p:spPr>
          <a:xfrm>
            <a:off x="731685" y="1485821"/>
            <a:ext cx="5229570" cy="4679462"/>
          </a:xfrm>
        </p:spPr>
        <p:txBody>
          <a:bodyPr/>
          <a:lstStyle/>
          <a:p>
            <a:r>
              <a:rPr lang="en-US" dirty="0"/>
              <a:t>Comprise up to one third of NHL</a:t>
            </a:r>
          </a:p>
          <a:p>
            <a:r>
              <a:rPr lang="en-US" dirty="0"/>
              <a:t>Although indolent, disease has potential for repeated relapses and transformation to more aggressive lymphoma</a:t>
            </a:r>
          </a:p>
          <a:p>
            <a:r>
              <a:rPr lang="en-US" dirty="0"/>
              <a:t>Significant impact on patient quality of life</a:t>
            </a:r>
          </a:p>
          <a:p>
            <a:r>
              <a:rPr lang="en-US" dirty="0"/>
              <a:t>Emergence of promising new agents and combinations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9901" y="6399289"/>
            <a:ext cx="530927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Smith. Haematologica. 2022;107:4. Teras. CA Cancer J Clin. 2016;66:443. </a:t>
            </a:r>
          </a:p>
        </p:txBody>
      </p:sp>
      <p:sp>
        <p:nvSpPr>
          <p:cNvPr id="123" name="Rectangle 122">
            <a:extLst>
              <a:ext uri="{FF2B5EF4-FFF2-40B4-BE49-F238E27FC236}">
                <a16:creationId xmlns:a16="http://schemas.microsoft.com/office/drawing/2014/main" id="{79256139-ACB5-4526-8801-76B8AEC9A055}"/>
              </a:ext>
            </a:extLst>
          </p:cNvPr>
          <p:cNvSpPr/>
          <p:nvPr/>
        </p:nvSpPr>
        <p:spPr>
          <a:xfrm rot="14210555">
            <a:off x="6617474" y="3196842"/>
            <a:ext cx="2955689" cy="2379295"/>
          </a:xfrm>
          <a:prstGeom prst="rect">
            <a:avLst/>
          </a:prstGeom>
          <a:noFill/>
        </p:spPr>
        <p:txBody>
          <a:bodyPr wrap="none" lIns="91440" tIns="45720" rIns="91440" bIns="45720">
            <a:prstTxWarp prst="textArchUp">
              <a:avLst>
                <a:gd name="adj" fmla="val 10704629"/>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w="3175">
                  <a:noFill/>
                  <a:prstDash val="solid"/>
                </a:ln>
                <a:solidFill>
                  <a:srgbClr val="015873"/>
                </a:solidFill>
                <a:effectLst/>
                <a:uLnTx/>
                <a:uFillTx/>
                <a:latin typeface="Calibri" panose="020F0502020204030204" pitchFamily="34" charset="0"/>
                <a:ea typeface="+mn-ea"/>
                <a:cs typeface="Arial" panose="020B0604020202020204" pitchFamily="34" charset="0"/>
              </a:rPr>
              <a:t>Aggressive</a:t>
            </a:r>
          </a:p>
        </p:txBody>
      </p:sp>
      <p:sp>
        <p:nvSpPr>
          <p:cNvPr id="125" name="Rectangle 124">
            <a:extLst>
              <a:ext uri="{FF2B5EF4-FFF2-40B4-BE49-F238E27FC236}">
                <a16:creationId xmlns:a16="http://schemas.microsoft.com/office/drawing/2014/main" id="{07A3B29E-860D-4244-9575-6E6A805EC401}"/>
              </a:ext>
            </a:extLst>
          </p:cNvPr>
          <p:cNvSpPr/>
          <p:nvPr/>
        </p:nvSpPr>
        <p:spPr>
          <a:xfrm rot="5400000">
            <a:off x="8909544" y="3431515"/>
            <a:ext cx="2092098" cy="1303450"/>
          </a:xfrm>
          <a:prstGeom prst="rect">
            <a:avLst/>
          </a:prstGeom>
          <a:noFill/>
        </p:spPr>
        <p:txBody>
          <a:bodyPr wrap="none" lIns="91440" tIns="45720" rIns="91440" bIns="45720">
            <a:prstTxWarp prst="textArchUp">
              <a:avLst>
                <a:gd name="adj" fmla="val 11266153"/>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w="3175">
                  <a:noFill/>
                  <a:prstDash val="solid"/>
                </a:ln>
                <a:solidFill>
                  <a:srgbClr val="E1471D"/>
                </a:solidFill>
                <a:effectLst/>
                <a:uLnTx/>
                <a:uFillTx/>
                <a:latin typeface="Calibri" panose="020F0502020204030204" pitchFamily="34" charset="0"/>
                <a:ea typeface="+mn-ea"/>
                <a:cs typeface="Arial" panose="020B0604020202020204" pitchFamily="34" charset="0"/>
              </a:rPr>
              <a:t>Indolent</a:t>
            </a:r>
          </a:p>
        </p:txBody>
      </p:sp>
      <p:sp>
        <p:nvSpPr>
          <p:cNvPr id="126" name="Title 5">
            <a:extLst>
              <a:ext uri="{FF2B5EF4-FFF2-40B4-BE49-F238E27FC236}">
                <a16:creationId xmlns:a16="http://schemas.microsoft.com/office/drawing/2014/main" id="{B828BF40-9B76-4130-AAAE-DCEC0E0A4465}"/>
              </a:ext>
            </a:extLst>
          </p:cNvPr>
          <p:cNvSpPr txBox="1">
            <a:spLocks/>
          </p:cNvSpPr>
          <p:nvPr/>
        </p:nvSpPr>
        <p:spPr>
          <a:xfrm>
            <a:off x="6896107" y="1485821"/>
            <a:ext cx="3799194" cy="360040"/>
          </a:xfrm>
          <a:prstGeom prst="rect">
            <a:avLst/>
          </a:prstGeom>
          <a:noFill/>
          <a:ln w="28575">
            <a:noFill/>
          </a:ln>
        </p:spPr>
        <p:txBody>
          <a:bodyPr vert="horz" lIns="91440" tIns="45720" rIns="91440" bIns="45720" rtlCol="0" anchor="t">
            <a:noAutofit/>
          </a:bodyPr>
          <a:lstStyle>
            <a:lvl1pPr algn="r" defTabSz="914400" rtl="0" eaLnBrk="1" latinLnBrk="0" hangingPunct="1">
              <a:lnSpc>
                <a:spcPct val="100000"/>
              </a:lnSpc>
              <a:spcBef>
                <a:spcPct val="0"/>
              </a:spcBef>
              <a:buNone/>
              <a:defRPr sz="2500"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pitchFamily="34" charset="0"/>
                <a:ea typeface="+mj-ea"/>
                <a:cs typeface="+mj-cs"/>
              </a:rPr>
              <a:t>Distribution of NHL Subtypes</a:t>
            </a:r>
            <a:endParaRPr kumimoji="0" lang="en-GB" sz="2000" b="1" i="0" u="none" strike="noStrike" kern="1200" cap="none" spc="0" normalizeH="0" baseline="30000" noProof="0" dirty="0">
              <a:ln>
                <a:noFill/>
              </a:ln>
              <a:solidFill>
                <a:prstClr val="black"/>
              </a:solidFill>
              <a:effectLst/>
              <a:uLnTx/>
              <a:uFillTx/>
              <a:latin typeface="Calibri" panose="020F0502020204030204" pitchFamily="34" charset="0"/>
              <a:ea typeface="+mj-ea"/>
              <a:cs typeface="+mj-cs"/>
            </a:endParaRPr>
          </a:p>
        </p:txBody>
      </p:sp>
      <p:sp>
        <p:nvSpPr>
          <p:cNvPr id="127" name="TextBox 126">
            <a:extLst>
              <a:ext uri="{FF2B5EF4-FFF2-40B4-BE49-F238E27FC236}">
                <a16:creationId xmlns:a16="http://schemas.microsoft.com/office/drawing/2014/main" id="{02D2805A-058F-487F-A8C2-3A7DF950CE98}"/>
              </a:ext>
            </a:extLst>
          </p:cNvPr>
          <p:cNvSpPr txBox="1"/>
          <p:nvPr/>
        </p:nvSpPr>
        <p:spPr>
          <a:xfrm>
            <a:off x="7640396" y="5793891"/>
            <a:ext cx="81464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DLBCL*</a:t>
            </a:r>
          </a:p>
        </p:txBody>
      </p:sp>
      <p:sp>
        <p:nvSpPr>
          <p:cNvPr id="129" name="TextBox 128">
            <a:extLst>
              <a:ext uri="{FF2B5EF4-FFF2-40B4-BE49-F238E27FC236}">
                <a16:creationId xmlns:a16="http://schemas.microsoft.com/office/drawing/2014/main" id="{3BF808AF-008B-48B7-A393-111A69AF1C6B}"/>
              </a:ext>
            </a:extLst>
          </p:cNvPr>
          <p:cNvSpPr txBox="1"/>
          <p:nvPr/>
        </p:nvSpPr>
        <p:spPr>
          <a:xfrm>
            <a:off x="6100763" y="3250353"/>
            <a:ext cx="911497" cy="313932"/>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Other</a:t>
            </a:r>
          </a:p>
        </p:txBody>
      </p:sp>
      <p:sp>
        <p:nvSpPr>
          <p:cNvPr id="130" name="TextBox 129">
            <a:extLst>
              <a:ext uri="{FF2B5EF4-FFF2-40B4-BE49-F238E27FC236}">
                <a16:creationId xmlns:a16="http://schemas.microsoft.com/office/drawing/2014/main" id="{E6B938CE-41D0-4BEA-966B-8E5B60A378C2}"/>
              </a:ext>
            </a:extLst>
          </p:cNvPr>
          <p:cNvSpPr txBox="1"/>
          <p:nvPr/>
        </p:nvSpPr>
        <p:spPr>
          <a:xfrm>
            <a:off x="7804799" y="2056306"/>
            <a:ext cx="70908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PTCL</a:t>
            </a:r>
          </a:p>
        </p:txBody>
      </p:sp>
      <p:sp>
        <p:nvSpPr>
          <p:cNvPr id="132" name="TextBox 131">
            <a:extLst>
              <a:ext uri="{FF2B5EF4-FFF2-40B4-BE49-F238E27FC236}">
                <a16:creationId xmlns:a16="http://schemas.microsoft.com/office/drawing/2014/main" id="{E417BD0B-9D1C-411E-9A84-4A9204F3E086}"/>
              </a:ext>
            </a:extLst>
          </p:cNvPr>
          <p:cNvSpPr txBox="1"/>
          <p:nvPr/>
        </p:nvSpPr>
        <p:spPr>
          <a:xfrm>
            <a:off x="8254053" y="1949657"/>
            <a:ext cx="61360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MCL</a:t>
            </a:r>
          </a:p>
        </p:txBody>
      </p:sp>
      <p:sp>
        <p:nvSpPr>
          <p:cNvPr id="133" name="TextBox 132">
            <a:extLst>
              <a:ext uri="{FF2B5EF4-FFF2-40B4-BE49-F238E27FC236}">
                <a16:creationId xmlns:a16="http://schemas.microsoft.com/office/drawing/2014/main" id="{69AE1730-B37F-4027-A9D1-A7D8099F1D2A}"/>
              </a:ext>
            </a:extLst>
          </p:cNvPr>
          <p:cNvSpPr txBox="1"/>
          <p:nvPr/>
        </p:nvSpPr>
        <p:spPr>
          <a:xfrm>
            <a:off x="9383530" y="2089229"/>
            <a:ext cx="54293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FL</a:t>
            </a:r>
          </a:p>
        </p:txBody>
      </p:sp>
      <p:sp>
        <p:nvSpPr>
          <p:cNvPr id="134" name="TextBox 133">
            <a:extLst>
              <a:ext uri="{FF2B5EF4-FFF2-40B4-BE49-F238E27FC236}">
                <a16:creationId xmlns:a16="http://schemas.microsoft.com/office/drawing/2014/main" id="{9B5B84CE-BBE8-4912-9B5E-594EEDC914ED}"/>
              </a:ext>
            </a:extLst>
          </p:cNvPr>
          <p:cNvSpPr txBox="1"/>
          <p:nvPr/>
        </p:nvSpPr>
        <p:spPr>
          <a:xfrm>
            <a:off x="10113265" y="3212112"/>
            <a:ext cx="983915" cy="313932"/>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MZL</a:t>
            </a:r>
          </a:p>
        </p:txBody>
      </p:sp>
      <p:sp>
        <p:nvSpPr>
          <p:cNvPr id="135" name="TextBox 134">
            <a:extLst>
              <a:ext uri="{FF2B5EF4-FFF2-40B4-BE49-F238E27FC236}">
                <a16:creationId xmlns:a16="http://schemas.microsoft.com/office/drawing/2014/main" id="{FD3A224D-AF0C-4778-9763-A39D7E41ED81}"/>
              </a:ext>
            </a:extLst>
          </p:cNvPr>
          <p:cNvSpPr txBox="1"/>
          <p:nvPr/>
        </p:nvSpPr>
        <p:spPr>
          <a:xfrm>
            <a:off x="9773514" y="2599062"/>
            <a:ext cx="983915" cy="313932"/>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HCL</a:t>
            </a:r>
          </a:p>
        </p:txBody>
      </p:sp>
      <p:sp>
        <p:nvSpPr>
          <p:cNvPr id="136" name="TextBox 135">
            <a:extLst>
              <a:ext uri="{FF2B5EF4-FFF2-40B4-BE49-F238E27FC236}">
                <a16:creationId xmlns:a16="http://schemas.microsoft.com/office/drawing/2014/main" id="{FF79A9A7-B111-4D55-8935-05B91E01E488}"/>
              </a:ext>
            </a:extLst>
          </p:cNvPr>
          <p:cNvSpPr txBox="1"/>
          <p:nvPr/>
        </p:nvSpPr>
        <p:spPr>
          <a:xfrm>
            <a:off x="10464921" y="4620475"/>
            <a:ext cx="98920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SLL/CLL</a:t>
            </a:r>
          </a:p>
        </p:txBody>
      </p:sp>
      <p:sp>
        <p:nvSpPr>
          <p:cNvPr id="137" name="TextBox 136">
            <a:extLst>
              <a:ext uri="{FF2B5EF4-FFF2-40B4-BE49-F238E27FC236}">
                <a16:creationId xmlns:a16="http://schemas.microsoft.com/office/drawing/2014/main" id="{F37699D2-B1DC-421D-9BD9-C14027FE112B}"/>
              </a:ext>
            </a:extLst>
          </p:cNvPr>
          <p:cNvSpPr txBox="1"/>
          <p:nvPr/>
        </p:nvSpPr>
        <p:spPr>
          <a:xfrm>
            <a:off x="10150786" y="2867389"/>
            <a:ext cx="1790203" cy="294183"/>
          </a:xfrm>
          <a:prstGeom prst="rect">
            <a:avLst/>
          </a:prstGeom>
          <a:noFill/>
        </p:spPr>
        <p:txBody>
          <a:bodyPr wrap="square" rtlCol="0">
            <a:spAutoFit/>
          </a:body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Mycosis fungiodes</a:t>
            </a:r>
          </a:p>
        </p:txBody>
      </p:sp>
      <p:cxnSp>
        <p:nvCxnSpPr>
          <p:cNvPr id="138" name="Straight Connector 137">
            <a:extLst>
              <a:ext uri="{FF2B5EF4-FFF2-40B4-BE49-F238E27FC236}">
                <a16:creationId xmlns:a16="http://schemas.microsoft.com/office/drawing/2014/main" id="{6641E982-C320-4508-A95E-1F2DBB0BAE78}"/>
              </a:ext>
            </a:extLst>
          </p:cNvPr>
          <p:cNvCxnSpPr>
            <a:cxnSpLocks/>
          </p:cNvCxnSpPr>
          <p:nvPr/>
        </p:nvCxnSpPr>
        <p:spPr>
          <a:xfrm>
            <a:off x="8523497" y="2239243"/>
            <a:ext cx="15902" cy="372429"/>
          </a:xfrm>
          <a:prstGeom prst="line">
            <a:avLst/>
          </a:prstGeom>
          <a:noFill/>
          <a:ln w="28575" cap="flat" cmpd="sng" algn="ctr">
            <a:solidFill>
              <a:sysClr val="windowText" lastClr="000000"/>
            </a:solidFill>
            <a:prstDash val="solid"/>
          </a:ln>
          <a:effectLst/>
        </p:spPr>
      </p:cxnSp>
      <p:cxnSp>
        <p:nvCxnSpPr>
          <p:cNvPr id="139" name="Straight Connector 138">
            <a:extLst>
              <a:ext uri="{FF2B5EF4-FFF2-40B4-BE49-F238E27FC236}">
                <a16:creationId xmlns:a16="http://schemas.microsoft.com/office/drawing/2014/main" id="{29A9E036-6BDB-4EC2-A5D1-DEF75D9240E0}"/>
              </a:ext>
            </a:extLst>
          </p:cNvPr>
          <p:cNvCxnSpPr>
            <a:cxnSpLocks/>
          </p:cNvCxnSpPr>
          <p:nvPr/>
        </p:nvCxnSpPr>
        <p:spPr>
          <a:xfrm>
            <a:off x="7801903" y="2447431"/>
            <a:ext cx="177060" cy="337053"/>
          </a:xfrm>
          <a:prstGeom prst="line">
            <a:avLst/>
          </a:prstGeom>
          <a:noFill/>
          <a:ln w="28575" cap="flat" cmpd="sng" algn="ctr">
            <a:solidFill>
              <a:sysClr val="windowText" lastClr="000000"/>
            </a:solidFill>
            <a:prstDash val="solid"/>
          </a:ln>
          <a:effectLst/>
        </p:spPr>
      </p:cxnSp>
      <p:cxnSp>
        <p:nvCxnSpPr>
          <p:cNvPr id="140" name="Straight Connector 139">
            <a:extLst>
              <a:ext uri="{FF2B5EF4-FFF2-40B4-BE49-F238E27FC236}">
                <a16:creationId xmlns:a16="http://schemas.microsoft.com/office/drawing/2014/main" id="{E9AE5BAE-7E3D-4DBE-B9F9-BC2BCB351F8A}"/>
              </a:ext>
            </a:extLst>
          </p:cNvPr>
          <p:cNvCxnSpPr>
            <a:cxnSpLocks/>
          </p:cNvCxnSpPr>
          <p:nvPr/>
        </p:nvCxnSpPr>
        <p:spPr>
          <a:xfrm>
            <a:off x="8101987" y="2336323"/>
            <a:ext cx="114711" cy="346945"/>
          </a:xfrm>
          <a:prstGeom prst="line">
            <a:avLst/>
          </a:prstGeom>
          <a:noFill/>
          <a:ln w="28575" cap="flat" cmpd="sng" algn="ctr">
            <a:solidFill>
              <a:sysClr val="windowText" lastClr="000000"/>
            </a:solidFill>
            <a:prstDash val="solid"/>
          </a:ln>
          <a:effectLst/>
        </p:spPr>
      </p:cxnSp>
      <p:cxnSp>
        <p:nvCxnSpPr>
          <p:cNvPr id="141" name="Straight Connector 140">
            <a:extLst>
              <a:ext uri="{FF2B5EF4-FFF2-40B4-BE49-F238E27FC236}">
                <a16:creationId xmlns:a16="http://schemas.microsoft.com/office/drawing/2014/main" id="{7CB6A07F-E48B-4B5E-A455-F09597504832}"/>
              </a:ext>
            </a:extLst>
          </p:cNvPr>
          <p:cNvCxnSpPr>
            <a:cxnSpLocks/>
          </p:cNvCxnSpPr>
          <p:nvPr/>
        </p:nvCxnSpPr>
        <p:spPr>
          <a:xfrm>
            <a:off x="6855524" y="3494187"/>
            <a:ext cx="381207" cy="129955"/>
          </a:xfrm>
          <a:prstGeom prst="line">
            <a:avLst/>
          </a:prstGeom>
          <a:noFill/>
          <a:ln w="28575" cap="flat" cmpd="sng" algn="ctr">
            <a:solidFill>
              <a:sysClr val="windowText" lastClr="000000"/>
            </a:solidFill>
            <a:prstDash val="solid"/>
          </a:ln>
          <a:effectLst/>
        </p:spPr>
      </p:cxnSp>
      <p:cxnSp>
        <p:nvCxnSpPr>
          <p:cNvPr id="143" name="Straight Connector 142">
            <a:extLst>
              <a:ext uri="{FF2B5EF4-FFF2-40B4-BE49-F238E27FC236}">
                <a16:creationId xmlns:a16="http://schemas.microsoft.com/office/drawing/2014/main" id="{539AF25D-ADA5-4D70-BE7C-D041A399135F}"/>
              </a:ext>
            </a:extLst>
          </p:cNvPr>
          <p:cNvCxnSpPr>
            <a:cxnSpLocks/>
          </p:cNvCxnSpPr>
          <p:nvPr/>
        </p:nvCxnSpPr>
        <p:spPr>
          <a:xfrm flipH="1">
            <a:off x="8043351" y="5576284"/>
            <a:ext cx="101493" cy="263729"/>
          </a:xfrm>
          <a:prstGeom prst="line">
            <a:avLst/>
          </a:prstGeom>
          <a:noFill/>
          <a:ln w="28575" cap="flat" cmpd="sng" algn="ctr">
            <a:solidFill>
              <a:sysClr val="windowText" lastClr="000000"/>
            </a:solidFill>
            <a:prstDash val="solid"/>
          </a:ln>
          <a:effectLst/>
        </p:spPr>
      </p:cxnSp>
      <p:cxnSp>
        <p:nvCxnSpPr>
          <p:cNvPr id="144" name="Straight Connector 143">
            <a:extLst>
              <a:ext uri="{FF2B5EF4-FFF2-40B4-BE49-F238E27FC236}">
                <a16:creationId xmlns:a16="http://schemas.microsoft.com/office/drawing/2014/main" id="{C4739A37-AB51-4883-B246-08FCBC8CE51F}"/>
              </a:ext>
            </a:extLst>
          </p:cNvPr>
          <p:cNvCxnSpPr>
            <a:cxnSpLocks/>
          </p:cNvCxnSpPr>
          <p:nvPr/>
        </p:nvCxnSpPr>
        <p:spPr>
          <a:xfrm flipV="1">
            <a:off x="9913230" y="3009417"/>
            <a:ext cx="281628" cy="200038"/>
          </a:xfrm>
          <a:prstGeom prst="line">
            <a:avLst/>
          </a:prstGeom>
          <a:noFill/>
          <a:ln w="28575" cap="flat" cmpd="sng" algn="ctr">
            <a:solidFill>
              <a:sysClr val="windowText" lastClr="000000"/>
            </a:solidFill>
            <a:prstDash val="solid"/>
          </a:ln>
          <a:effectLst/>
        </p:spPr>
      </p:cxnSp>
      <p:cxnSp>
        <p:nvCxnSpPr>
          <p:cNvPr id="145" name="Straight Connector 144">
            <a:extLst>
              <a:ext uri="{FF2B5EF4-FFF2-40B4-BE49-F238E27FC236}">
                <a16:creationId xmlns:a16="http://schemas.microsoft.com/office/drawing/2014/main" id="{B555C99E-436B-49FC-AC86-7B20297E339E}"/>
              </a:ext>
            </a:extLst>
          </p:cNvPr>
          <p:cNvCxnSpPr>
            <a:cxnSpLocks/>
          </p:cNvCxnSpPr>
          <p:nvPr/>
        </p:nvCxnSpPr>
        <p:spPr>
          <a:xfrm>
            <a:off x="10150541" y="4639811"/>
            <a:ext cx="314380" cy="123059"/>
          </a:xfrm>
          <a:prstGeom prst="line">
            <a:avLst/>
          </a:prstGeom>
          <a:noFill/>
          <a:ln w="28575" cap="flat" cmpd="sng" algn="ctr">
            <a:solidFill>
              <a:sysClr val="windowText" lastClr="000000"/>
            </a:solidFill>
            <a:prstDash val="solid"/>
          </a:ln>
          <a:effectLst/>
        </p:spPr>
      </p:cxnSp>
      <p:cxnSp>
        <p:nvCxnSpPr>
          <p:cNvPr id="146" name="Straight Connector 145">
            <a:extLst>
              <a:ext uri="{FF2B5EF4-FFF2-40B4-BE49-F238E27FC236}">
                <a16:creationId xmlns:a16="http://schemas.microsoft.com/office/drawing/2014/main" id="{4D07DF9D-F558-4779-9102-97D37413592C}"/>
              </a:ext>
            </a:extLst>
          </p:cNvPr>
          <p:cNvCxnSpPr>
            <a:cxnSpLocks/>
          </p:cNvCxnSpPr>
          <p:nvPr/>
        </p:nvCxnSpPr>
        <p:spPr>
          <a:xfrm flipV="1">
            <a:off x="9816453" y="2854650"/>
            <a:ext cx="262011" cy="240397"/>
          </a:xfrm>
          <a:prstGeom prst="line">
            <a:avLst/>
          </a:prstGeom>
          <a:noFill/>
          <a:ln w="28575" cap="flat" cmpd="sng" algn="ctr">
            <a:solidFill>
              <a:sysClr val="windowText" lastClr="000000"/>
            </a:solidFill>
            <a:prstDash val="solid"/>
          </a:ln>
          <a:effectLst/>
        </p:spPr>
      </p:cxnSp>
      <p:cxnSp>
        <p:nvCxnSpPr>
          <p:cNvPr id="147" name="Straight Connector 146">
            <a:extLst>
              <a:ext uri="{FF2B5EF4-FFF2-40B4-BE49-F238E27FC236}">
                <a16:creationId xmlns:a16="http://schemas.microsoft.com/office/drawing/2014/main" id="{E53068D6-682D-4871-8EED-AB70F675F814}"/>
              </a:ext>
            </a:extLst>
          </p:cNvPr>
          <p:cNvCxnSpPr>
            <a:cxnSpLocks/>
          </p:cNvCxnSpPr>
          <p:nvPr/>
        </p:nvCxnSpPr>
        <p:spPr>
          <a:xfrm flipV="1">
            <a:off x="10088062" y="3386770"/>
            <a:ext cx="314380" cy="123060"/>
          </a:xfrm>
          <a:prstGeom prst="line">
            <a:avLst/>
          </a:prstGeom>
          <a:noFill/>
          <a:ln w="28575" cap="flat" cmpd="sng" algn="ctr">
            <a:solidFill>
              <a:sysClr val="windowText" lastClr="000000"/>
            </a:solidFill>
            <a:prstDash val="solid"/>
          </a:ln>
          <a:effectLst/>
        </p:spPr>
      </p:cxnSp>
      <p:cxnSp>
        <p:nvCxnSpPr>
          <p:cNvPr id="148" name="Straight Connector 147">
            <a:extLst>
              <a:ext uri="{FF2B5EF4-FFF2-40B4-BE49-F238E27FC236}">
                <a16:creationId xmlns:a16="http://schemas.microsoft.com/office/drawing/2014/main" id="{0BEF80F2-AED8-4BF1-AB67-ACB3D974A8F8}"/>
              </a:ext>
            </a:extLst>
          </p:cNvPr>
          <p:cNvCxnSpPr>
            <a:cxnSpLocks/>
          </p:cNvCxnSpPr>
          <p:nvPr/>
        </p:nvCxnSpPr>
        <p:spPr>
          <a:xfrm flipH="1">
            <a:off x="9316076" y="2378985"/>
            <a:ext cx="195575" cy="357815"/>
          </a:xfrm>
          <a:prstGeom prst="line">
            <a:avLst/>
          </a:prstGeom>
          <a:noFill/>
          <a:ln w="28575" cap="flat" cmpd="sng" algn="ctr">
            <a:solidFill>
              <a:sysClr val="windowText" lastClr="000000"/>
            </a:solidFill>
            <a:prstDash val="solid"/>
          </a:ln>
          <a:effectLst/>
        </p:spPr>
      </p:cxnSp>
      <p:sp>
        <p:nvSpPr>
          <p:cNvPr id="20" name="Rectangle 19">
            <a:extLst>
              <a:ext uri="{FF2B5EF4-FFF2-40B4-BE49-F238E27FC236}">
                <a16:creationId xmlns:a16="http://schemas.microsoft.com/office/drawing/2014/main" id="{C1854F4F-F761-467D-AB40-3F3F99C40091}"/>
              </a:ext>
            </a:extLst>
          </p:cNvPr>
          <p:cNvSpPr/>
          <p:nvPr/>
        </p:nvSpPr>
        <p:spPr>
          <a:xfrm>
            <a:off x="8089906" y="5011950"/>
            <a:ext cx="54053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a:t>
            </a:r>
          </a:p>
        </p:txBody>
      </p:sp>
      <p:sp>
        <p:nvSpPr>
          <p:cNvPr id="54" name="Rectangle 53">
            <a:extLst>
              <a:ext uri="{FF2B5EF4-FFF2-40B4-BE49-F238E27FC236}">
                <a16:creationId xmlns:a16="http://schemas.microsoft.com/office/drawing/2014/main" id="{0B5F84DF-EFA3-4BA8-93CE-2F45E24B1F27}"/>
              </a:ext>
            </a:extLst>
          </p:cNvPr>
          <p:cNvSpPr/>
          <p:nvPr/>
        </p:nvSpPr>
        <p:spPr>
          <a:xfrm>
            <a:off x="7370129" y="3603574"/>
            <a:ext cx="54053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24%</a:t>
            </a:r>
          </a:p>
        </p:txBody>
      </p:sp>
      <p:sp>
        <p:nvSpPr>
          <p:cNvPr id="55" name="Rectangle 54">
            <a:extLst>
              <a:ext uri="{FF2B5EF4-FFF2-40B4-BE49-F238E27FC236}">
                <a16:creationId xmlns:a16="http://schemas.microsoft.com/office/drawing/2014/main" id="{B2FA9CB5-81E8-407E-AE4C-540D453CC33A}"/>
              </a:ext>
            </a:extLst>
          </p:cNvPr>
          <p:cNvSpPr/>
          <p:nvPr/>
        </p:nvSpPr>
        <p:spPr>
          <a:xfrm>
            <a:off x="8349447" y="2628755"/>
            <a:ext cx="436338"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56" name="Rectangle 55">
            <a:extLst>
              <a:ext uri="{FF2B5EF4-FFF2-40B4-BE49-F238E27FC236}">
                <a16:creationId xmlns:a16="http://schemas.microsoft.com/office/drawing/2014/main" id="{10C1B5E6-3BDF-4232-952E-AE6FCFC2F157}"/>
              </a:ext>
            </a:extLst>
          </p:cNvPr>
          <p:cNvSpPr/>
          <p:nvPr/>
        </p:nvSpPr>
        <p:spPr>
          <a:xfrm>
            <a:off x="8856027" y="2950676"/>
            <a:ext cx="54053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a:t>
            </a:r>
          </a:p>
        </p:txBody>
      </p:sp>
      <p:sp>
        <p:nvSpPr>
          <p:cNvPr id="2" name="TextBox 1">
            <a:extLst>
              <a:ext uri="{FF2B5EF4-FFF2-40B4-BE49-F238E27FC236}">
                <a16:creationId xmlns:a16="http://schemas.microsoft.com/office/drawing/2014/main" id="{222BB78E-637F-4FD2-BA21-571C98DC54CF}"/>
              </a:ext>
            </a:extLst>
          </p:cNvPr>
          <p:cNvSpPr txBox="1"/>
          <p:nvPr/>
        </p:nvSpPr>
        <p:spPr bwMode="auto">
          <a:xfrm>
            <a:off x="7438280" y="6227764"/>
            <a:ext cx="155683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PMLBCL.</a:t>
            </a:r>
          </a:p>
        </p:txBody>
      </p:sp>
      <p:cxnSp>
        <p:nvCxnSpPr>
          <p:cNvPr id="49" name="Straight Connector 48">
            <a:extLst>
              <a:ext uri="{FF2B5EF4-FFF2-40B4-BE49-F238E27FC236}">
                <a16:creationId xmlns:a16="http://schemas.microsoft.com/office/drawing/2014/main" id="{3816EB4B-D417-4204-92E2-C59934E41858}"/>
              </a:ext>
            </a:extLst>
          </p:cNvPr>
          <p:cNvCxnSpPr>
            <a:cxnSpLocks/>
          </p:cNvCxnSpPr>
          <p:nvPr/>
        </p:nvCxnSpPr>
        <p:spPr>
          <a:xfrm>
            <a:off x="9419880" y="5478847"/>
            <a:ext cx="157605" cy="276609"/>
          </a:xfrm>
          <a:prstGeom prst="line">
            <a:avLst/>
          </a:prstGeom>
          <a:noFill/>
          <a:ln w="28575" cap="flat" cmpd="sng" algn="ctr">
            <a:solidFill>
              <a:sysClr val="windowText" lastClr="000000"/>
            </a:solidFill>
            <a:prstDash val="solid"/>
          </a:ln>
          <a:effectLst/>
        </p:spPr>
      </p:cxnSp>
      <p:sp>
        <p:nvSpPr>
          <p:cNvPr id="51" name="TextBox 50">
            <a:extLst>
              <a:ext uri="{FF2B5EF4-FFF2-40B4-BE49-F238E27FC236}">
                <a16:creationId xmlns:a16="http://schemas.microsoft.com/office/drawing/2014/main" id="{EAA2358A-959E-4FBB-954C-490CB8661026}"/>
              </a:ext>
            </a:extLst>
          </p:cNvPr>
          <p:cNvSpPr txBox="1"/>
          <p:nvPr/>
        </p:nvSpPr>
        <p:spPr>
          <a:xfrm>
            <a:off x="9492262" y="5726224"/>
            <a:ext cx="46358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LPL</a:t>
            </a:r>
          </a:p>
        </p:txBody>
      </p:sp>
      <p:sp>
        <p:nvSpPr>
          <p:cNvPr id="57" name="TextBox 56">
            <a:extLst>
              <a:ext uri="{FF2B5EF4-FFF2-40B4-BE49-F238E27FC236}">
                <a16:creationId xmlns:a16="http://schemas.microsoft.com/office/drawing/2014/main" id="{3E18C329-125A-4FEE-A7F7-1B3C374C2864}"/>
              </a:ext>
            </a:extLst>
          </p:cNvPr>
          <p:cNvSpPr txBox="1"/>
          <p:nvPr/>
        </p:nvSpPr>
        <p:spPr>
          <a:xfrm>
            <a:off x="6621221" y="2058734"/>
            <a:ext cx="1348752" cy="688137"/>
          </a:xfrm>
          <a:prstGeom prst="rect">
            <a:avLst/>
          </a:prstGeom>
          <a:noFill/>
        </p:spPr>
        <p:txBody>
          <a:bodyPr wrap="square" rtlCol="0">
            <a:spAutoFit/>
          </a:body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Burkitt Lymphoma/</a:t>
            </a:r>
            <a:b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Leukemia</a:t>
            </a:r>
          </a:p>
        </p:txBody>
      </p:sp>
      <p:grpSp>
        <p:nvGrpSpPr>
          <p:cNvPr id="42" name="Group 41">
            <a:extLst>
              <a:ext uri="{FF2B5EF4-FFF2-40B4-BE49-F238E27FC236}">
                <a16:creationId xmlns:a16="http://schemas.microsoft.com/office/drawing/2014/main" id="{DE9E81A2-4D02-4C2C-8969-274A84AD26F8}"/>
              </a:ext>
            </a:extLst>
          </p:cNvPr>
          <p:cNvGrpSpPr/>
          <p:nvPr/>
        </p:nvGrpSpPr>
        <p:grpSpPr>
          <a:xfrm>
            <a:off x="9392911" y="6207927"/>
            <a:ext cx="2488502" cy="454909"/>
            <a:chOff x="9392911" y="6207927"/>
            <a:chExt cx="2488502" cy="454909"/>
          </a:xfrm>
        </p:grpSpPr>
        <p:pic>
          <p:nvPicPr>
            <p:cNvPr id="43" name="Picture 42" descr="A picture containing text, ax, wheel&#10;&#10;Description automatically generated">
              <a:extLst>
                <a:ext uri="{FF2B5EF4-FFF2-40B4-BE49-F238E27FC236}">
                  <a16:creationId xmlns:a16="http://schemas.microsoft.com/office/drawing/2014/main" id="{C184EF02-32EF-4BA0-A5D6-77F6F03762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4" name="Rectangle 8">
              <a:extLst>
                <a:ext uri="{FF2B5EF4-FFF2-40B4-BE49-F238E27FC236}">
                  <a16:creationId xmlns:a16="http://schemas.microsoft.com/office/drawing/2014/main" id="{59311371-2E84-457D-8F5E-8E9F0A3780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65D99A-F760-4680-BC31-46BE723277EA}"/>
              </a:ext>
            </a:extLst>
          </p:cNvPr>
          <p:cNvSpPr>
            <a:spLocks noGrp="1"/>
          </p:cNvSpPr>
          <p:nvPr>
            <p:ph type="title"/>
          </p:nvPr>
        </p:nvSpPr>
        <p:spPr/>
        <p:txBody>
          <a:bodyPr/>
          <a:lstStyle/>
          <a:p>
            <a:r>
              <a:rPr lang="en-US" dirty="0"/>
              <a:t>Follicular Lymphoma</a:t>
            </a:r>
          </a:p>
        </p:txBody>
      </p:sp>
    </p:spTree>
    <p:extLst>
      <p:ext uri="{BB962C8B-B14F-4D97-AF65-F5344CB8AC3E}">
        <p14:creationId xmlns:p14="http://schemas.microsoft.com/office/powerpoint/2010/main" val="3798956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1D5E3CC-651C-43BC-9A95-D9EF9EEB4B30}"/>
              </a:ext>
            </a:extLst>
          </p:cNvPr>
          <p:cNvSpPr>
            <a:spLocks noGrp="1" noChangeArrowheads="1"/>
          </p:cNvSpPr>
          <p:nvPr>
            <p:ph type="title"/>
          </p:nvPr>
        </p:nvSpPr>
        <p:spPr/>
        <p:txBody>
          <a:bodyPr/>
          <a:lstStyle/>
          <a:p>
            <a:pPr eaLnBrk="1" hangingPunct="1"/>
            <a:r>
              <a:rPr lang="en-US" altLang="en-US" dirty="0"/>
              <a:t>Common Genetic Alterations in Follicular Lymphoma</a:t>
            </a:r>
          </a:p>
        </p:txBody>
      </p:sp>
      <p:sp>
        <p:nvSpPr>
          <p:cNvPr id="13315" name="Rectangle 3">
            <a:extLst>
              <a:ext uri="{FF2B5EF4-FFF2-40B4-BE49-F238E27FC236}">
                <a16:creationId xmlns:a16="http://schemas.microsoft.com/office/drawing/2014/main" id="{1FEC7E1D-BDA9-4BA2-B289-B305B509BCB9}"/>
              </a:ext>
            </a:extLst>
          </p:cNvPr>
          <p:cNvSpPr>
            <a:spLocks noChangeArrowheads="1"/>
          </p:cNvSpPr>
          <p:nvPr/>
        </p:nvSpPr>
        <p:spPr bwMode="auto">
          <a:xfrm>
            <a:off x="1428752" y="5722939"/>
            <a:ext cx="10059987" cy="1587"/>
          </a:xfrm>
          <a:prstGeom prst="rect">
            <a:avLst/>
          </a:prstGeom>
          <a:solidFill>
            <a:srgbClr val="808080"/>
          </a:solidFill>
          <a:ln w="9525">
            <a:solidFill>
              <a:srgbClr val="000000"/>
            </a:solid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19" name="Rectangle 7">
            <a:extLst>
              <a:ext uri="{FF2B5EF4-FFF2-40B4-BE49-F238E27FC236}">
                <a16:creationId xmlns:a16="http://schemas.microsoft.com/office/drawing/2014/main" id="{6E892F69-AB66-4903-82AA-0CA1CD9D55B8}"/>
              </a:ext>
            </a:extLst>
          </p:cNvPr>
          <p:cNvSpPr>
            <a:spLocks noChangeArrowheads="1"/>
          </p:cNvSpPr>
          <p:nvPr/>
        </p:nvSpPr>
        <p:spPr bwMode="auto">
          <a:xfrm>
            <a:off x="1724026" y="2652714"/>
            <a:ext cx="565150" cy="3070225"/>
          </a:xfrm>
          <a:prstGeom prst="rect">
            <a:avLst/>
          </a:prstGeom>
          <a:solidFill>
            <a:schemeClr val="accent1"/>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25" name="Rectangle 13">
            <a:extLst>
              <a:ext uri="{FF2B5EF4-FFF2-40B4-BE49-F238E27FC236}">
                <a16:creationId xmlns:a16="http://schemas.microsoft.com/office/drawing/2014/main" id="{5931B3D3-C030-4CE0-94AB-D20F6495805F}"/>
              </a:ext>
            </a:extLst>
          </p:cNvPr>
          <p:cNvSpPr>
            <a:spLocks noChangeArrowheads="1"/>
          </p:cNvSpPr>
          <p:nvPr/>
        </p:nvSpPr>
        <p:spPr bwMode="auto">
          <a:xfrm>
            <a:off x="2855830" y="4903832"/>
            <a:ext cx="565150" cy="810834"/>
          </a:xfrm>
          <a:prstGeom prst="rect">
            <a:avLst/>
          </a:prstGeom>
          <a:solidFill>
            <a:schemeClr val="accent4"/>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27" name="Rectangle 15">
            <a:extLst>
              <a:ext uri="{FF2B5EF4-FFF2-40B4-BE49-F238E27FC236}">
                <a16:creationId xmlns:a16="http://schemas.microsoft.com/office/drawing/2014/main" id="{E481B679-5F00-4534-BA38-6C6D506A4224}"/>
              </a:ext>
            </a:extLst>
          </p:cNvPr>
          <p:cNvSpPr>
            <a:spLocks noChangeArrowheads="1"/>
          </p:cNvSpPr>
          <p:nvPr/>
        </p:nvSpPr>
        <p:spPr bwMode="auto">
          <a:xfrm>
            <a:off x="4555314" y="5214004"/>
            <a:ext cx="566928" cy="495757"/>
          </a:xfrm>
          <a:prstGeom prst="rect">
            <a:avLst/>
          </a:prstGeom>
          <a:solidFill>
            <a:schemeClr val="tx2"/>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30" name="Rectangle 18">
            <a:extLst>
              <a:ext uri="{FF2B5EF4-FFF2-40B4-BE49-F238E27FC236}">
                <a16:creationId xmlns:a16="http://schemas.microsoft.com/office/drawing/2014/main" id="{3C02D588-5A56-410E-B073-A6A455754B34}"/>
              </a:ext>
            </a:extLst>
          </p:cNvPr>
          <p:cNvSpPr>
            <a:spLocks noChangeArrowheads="1"/>
          </p:cNvSpPr>
          <p:nvPr/>
        </p:nvSpPr>
        <p:spPr bwMode="auto">
          <a:xfrm>
            <a:off x="2289928" y="3509320"/>
            <a:ext cx="565150" cy="2213620"/>
          </a:xfrm>
          <a:prstGeom prst="rect">
            <a:avLst/>
          </a:prstGeom>
          <a:solidFill>
            <a:schemeClr val="accent3"/>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33" name="Rectangle 21">
            <a:extLst>
              <a:ext uri="{FF2B5EF4-FFF2-40B4-BE49-F238E27FC236}">
                <a16:creationId xmlns:a16="http://schemas.microsoft.com/office/drawing/2014/main" id="{CE725577-D054-47AE-A2DE-D46EC1A399F0}"/>
              </a:ext>
            </a:extLst>
          </p:cNvPr>
          <p:cNvSpPr>
            <a:spLocks noChangeArrowheads="1"/>
          </p:cNvSpPr>
          <p:nvPr/>
        </p:nvSpPr>
        <p:spPr bwMode="auto">
          <a:xfrm>
            <a:off x="3987634" y="5208131"/>
            <a:ext cx="566928" cy="510045"/>
          </a:xfrm>
          <a:prstGeom prst="rect">
            <a:avLst/>
          </a:prstGeom>
          <a:solidFill>
            <a:schemeClr val="accent6"/>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35" name="Rectangle 23">
            <a:extLst>
              <a:ext uri="{FF2B5EF4-FFF2-40B4-BE49-F238E27FC236}">
                <a16:creationId xmlns:a16="http://schemas.microsoft.com/office/drawing/2014/main" id="{3D84343A-C1B0-4CAF-9A91-6122F80DF5C1}"/>
              </a:ext>
            </a:extLst>
          </p:cNvPr>
          <p:cNvSpPr>
            <a:spLocks noChangeArrowheads="1"/>
          </p:cNvSpPr>
          <p:nvPr/>
        </p:nvSpPr>
        <p:spPr bwMode="auto">
          <a:xfrm>
            <a:off x="8174139" y="4925097"/>
            <a:ext cx="568325" cy="807461"/>
          </a:xfrm>
          <a:prstGeom prst="rect">
            <a:avLst/>
          </a:prstGeom>
          <a:solidFill>
            <a:schemeClr val="accent3">
              <a:lumMod val="40000"/>
              <a:lumOff val="60000"/>
            </a:schemeClr>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38" name="Rectangle 26">
            <a:extLst>
              <a:ext uri="{FF2B5EF4-FFF2-40B4-BE49-F238E27FC236}">
                <a16:creationId xmlns:a16="http://schemas.microsoft.com/office/drawing/2014/main" id="{F284A25F-D78C-4EAF-A5F8-8F51F62ABF98}"/>
              </a:ext>
            </a:extLst>
          </p:cNvPr>
          <p:cNvSpPr>
            <a:spLocks noChangeArrowheads="1"/>
          </p:cNvSpPr>
          <p:nvPr/>
        </p:nvSpPr>
        <p:spPr bwMode="auto">
          <a:xfrm>
            <a:off x="7599766" y="2967039"/>
            <a:ext cx="566928" cy="2755021"/>
          </a:xfrm>
          <a:prstGeom prst="rect">
            <a:avLst/>
          </a:prstGeom>
          <a:solidFill>
            <a:schemeClr val="accent2">
              <a:lumMod val="40000"/>
              <a:lumOff val="60000"/>
            </a:schemeClr>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40" name="Rectangle 28">
            <a:extLst>
              <a:ext uri="{FF2B5EF4-FFF2-40B4-BE49-F238E27FC236}">
                <a16:creationId xmlns:a16="http://schemas.microsoft.com/office/drawing/2014/main" id="{9DFAC98D-4483-4113-8217-D3B9E6B905EC}"/>
              </a:ext>
            </a:extLst>
          </p:cNvPr>
          <p:cNvSpPr>
            <a:spLocks noChangeArrowheads="1"/>
          </p:cNvSpPr>
          <p:nvPr/>
        </p:nvSpPr>
        <p:spPr bwMode="auto">
          <a:xfrm>
            <a:off x="8749909" y="5019771"/>
            <a:ext cx="566928" cy="712787"/>
          </a:xfrm>
          <a:prstGeom prst="rect">
            <a:avLst/>
          </a:prstGeom>
          <a:solidFill>
            <a:srgbClr val="92D050">
              <a:alpha val="50196"/>
            </a:srgbClr>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41" name="Rectangle 29">
            <a:extLst>
              <a:ext uri="{FF2B5EF4-FFF2-40B4-BE49-F238E27FC236}">
                <a16:creationId xmlns:a16="http://schemas.microsoft.com/office/drawing/2014/main" id="{A8CBD366-41D7-498A-BB20-CA92DD351423}"/>
              </a:ext>
            </a:extLst>
          </p:cNvPr>
          <p:cNvSpPr>
            <a:spLocks noChangeArrowheads="1"/>
          </p:cNvSpPr>
          <p:nvPr/>
        </p:nvSpPr>
        <p:spPr bwMode="auto">
          <a:xfrm>
            <a:off x="9952039" y="4949826"/>
            <a:ext cx="3175" cy="773113"/>
          </a:xfrm>
          <a:prstGeom prst="rect">
            <a:avLst/>
          </a:prstGeom>
          <a:solidFill>
            <a:srgbClr val="2D5567"/>
          </a:solidFill>
          <a:ln w="0">
            <a:solidFill>
              <a:schemeClr val="bg1"/>
            </a:solidFill>
            <a:miter lim="800000"/>
            <a:headEnd/>
            <a:tailEnd/>
          </a:ln>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42" name="Rectangle 30">
            <a:extLst>
              <a:ext uri="{FF2B5EF4-FFF2-40B4-BE49-F238E27FC236}">
                <a16:creationId xmlns:a16="http://schemas.microsoft.com/office/drawing/2014/main" id="{35553F68-08B8-4CF8-90F9-9AA94AB0EA1C}"/>
              </a:ext>
            </a:extLst>
          </p:cNvPr>
          <p:cNvSpPr>
            <a:spLocks noChangeArrowheads="1"/>
          </p:cNvSpPr>
          <p:nvPr/>
        </p:nvSpPr>
        <p:spPr bwMode="auto">
          <a:xfrm>
            <a:off x="9910554" y="3907613"/>
            <a:ext cx="566737" cy="1815326"/>
          </a:xfrm>
          <a:prstGeom prst="rect">
            <a:avLst/>
          </a:prstGeom>
          <a:solidFill>
            <a:schemeClr val="accent5">
              <a:lumMod val="20000"/>
              <a:lumOff val="80000"/>
            </a:schemeClr>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45" name="Rectangle 33">
            <a:extLst>
              <a:ext uri="{FF2B5EF4-FFF2-40B4-BE49-F238E27FC236}">
                <a16:creationId xmlns:a16="http://schemas.microsoft.com/office/drawing/2014/main" id="{F173803A-7BBF-4665-8249-7B9D5C4C0F08}"/>
              </a:ext>
            </a:extLst>
          </p:cNvPr>
          <p:cNvSpPr>
            <a:spLocks noChangeArrowheads="1"/>
          </p:cNvSpPr>
          <p:nvPr/>
        </p:nvSpPr>
        <p:spPr bwMode="auto">
          <a:xfrm>
            <a:off x="10477290" y="3082925"/>
            <a:ext cx="566928" cy="2640013"/>
          </a:xfrm>
          <a:prstGeom prst="rect">
            <a:avLst/>
          </a:prstGeom>
          <a:solidFill>
            <a:schemeClr val="accent6">
              <a:lumMod val="20000"/>
              <a:lumOff val="80000"/>
            </a:schemeClr>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50" name="Line 38">
            <a:extLst>
              <a:ext uri="{FF2B5EF4-FFF2-40B4-BE49-F238E27FC236}">
                <a16:creationId xmlns:a16="http://schemas.microsoft.com/office/drawing/2014/main" id="{938E7E0F-82EF-4B7C-BB2C-FFD172A67CC5}"/>
              </a:ext>
            </a:extLst>
          </p:cNvPr>
          <p:cNvSpPr>
            <a:spLocks noChangeShapeType="1"/>
          </p:cNvSpPr>
          <p:nvPr/>
        </p:nvSpPr>
        <p:spPr bwMode="auto">
          <a:xfrm flipV="1">
            <a:off x="1427163" y="1938338"/>
            <a:ext cx="0" cy="3784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1" name="Rectangle 39">
            <a:extLst>
              <a:ext uri="{FF2B5EF4-FFF2-40B4-BE49-F238E27FC236}">
                <a16:creationId xmlns:a16="http://schemas.microsoft.com/office/drawing/2014/main" id="{0C3866FE-204B-4E85-901D-B592C9E88F92}"/>
              </a:ext>
            </a:extLst>
          </p:cNvPr>
          <p:cNvSpPr>
            <a:spLocks noChangeArrowheads="1"/>
          </p:cNvSpPr>
          <p:nvPr/>
        </p:nvSpPr>
        <p:spPr bwMode="auto">
          <a:xfrm>
            <a:off x="1151271" y="5608639"/>
            <a:ext cx="1298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2" name="Rectangle 40">
            <a:extLst>
              <a:ext uri="{FF2B5EF4-FFF2-40B4-BE49-F238E27FC236}">
                <a16:creationId xmlns:a16="http://schemas.microsoft.com/office/drawing/2014/main" id="{BEC6724B-4086-476A-B47E-C50E179FC22B}"/>
              </a:ext>
            </a:extLst>
          </p:cNvPr>
          <p:cNvSpPr>
            <a:spLocks noChangeArrowheads="1"/>
          </p:cNvSpPr>
          <p:nvPr/>
        </p:nvSpPr>
        <p:spPr bwMode="auto">
          <a:xfrm>
            <a:off x="1021427" y="5230814"/>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3" name="Rectangle 41">
            <a:extLst>
              <a:ext uri="{FF2B5EF4-FFF2-40B4-BE49-F238E27FC236}">
                <a16:creationId xmlns:a16="http://schemas.microsoft.com/office/drawing/2014/main" id="{0E7C60B8-22D8-49D3-A64F-ABDA913FBC98}"/>
              </a:ext>
            </a:extLst>
          </p:cNvPr>
          <p:cNvSpPr>
            <a:spLocks noChangeArrowheads="1"/>
          </p:cNvSpPr>
          <p:nvPr/>
        </p:nvSpPr>
        <p:spPr bwMode="auto">
          <a:xfrm>
            <a:off x="1021427" y="4854576"/>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4" name="Rectangle 42">
            <a:extLst>
              <a:ext uri="{FF2B5EF4-FFF2-40B4-BE49-F238E27FC236}">
                <a16:creationId xmlns:a16="http://schemas.microsoft.com/office/drawing/2014/main" id="{60DAF797-5F9A-420C-89B2-C5A23A5DAF5D}"/>
              </a:ext>
            </a:extLst>
          </p:cNvPr>
          <p:cNvSpPr>
            <a:spLocks noChangeArrowheads="1"/>
          </p:cNvSpPr>
          <p:nvPr/>
        </p:nvSpPr>
        <p:spPr bwMode="auto">
          <a:xfrm>
            <a:off x="1021427" y="4476751"/>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5" name="Rectangle 43">
            <a:extLst>
              <a:ext uri="{FF2B5EF4-FFF2-40B4-BE49-F238E27FC236}">
                <a16:creationId xmlns:a16="http://schemas.microsoft.com/office/drawing/2014/main" id="{7914C7BD-E4B4-4834-9284-D9C32444D855}"/>
              </a:ext>
            </a:extLst>
          </p:cNvPr>
          <p:cNvSpPr>
            <a:spLocks noChangeArrowheads="1"/>
          </p:cNvSpPr>
          <p:nvPr/>
        </p:nvSpPr>
        <p:spPr bwMode="auto">
          <a:xfrm>
            <a:off x="1021427" y="4098926"/>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6" name="Rectangle 44">
            <a:extLst>
              <a:ext uri="{FF2B5EF4-FFF2-40B4-BE49-F238E27FC236}">
                <a16:creationId xmlns:a16="http://schemas.microsoft.com/office/drawing/2014/main" id="{17AA517A-976A-4668-9F64-340D3EFC628C}"/>
              </a:ext>
            </a:extLst>
          </p:cNvPr>
          <p:cNvSpPr>
            <a:spLocks noChangeArrowheads="1"/>
          </p:cNvSpPr>
          <p:nvPr/>
        </p:nvSpPr>
        <p:spPr bwMode="auto">
          <a:xfrm>
            <a:off x="1021427" y="3721101"/>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7" name="Rectangle 45">
            <a:extLst>
              <a:ext uri="{FF2B5EF4-FFF2-40B4-BE49-F238E27FC236}">
                <a16:creationId xmlns:a16="http://schemas.microsoft.com/office/drawing/2014/main" id="{68C1E7A9-6FF3-481D-8F05-C6757C06CEE1}"/>
              </a:ext>
            </a:extLst>
          </p:cNvPr>
          <p:cNvSpPr>
            <a:spLocks noChangeArrowheads="1"/>
          </p:cNvSpPr>
          <p:nvPr/>
        </p:nvSpPr>
        <p:spPr bwMode="auto">
          <a:xfrm>
            <a:off x="1021427" y="3344864"/>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8" name="Rectangle 46">
            <a:extLst>
              <a:ext uri="{FF2B5EF4-FFF2-40B4-BE49-F238E27FC236}">
                <a16:creationId xmlns:a16="http://schemas.microsoft.com/office/drawing/2014/main" id="{3685CE44-520C-4F82-A162-EFF7900044DD}"/>
              </a:ext>
            </a:extLst>
          </p:cNvPr>
          <p:cNvSpPr>
            <a:spLocks noChangeArrowheads="1"/>
          </p:cNvSpPr>
          <p:nvPr/>
        </p:nvSpPr>
        <p:spPr bwMode="auto">
          <a:xfrm>
            <a:off x="1021427" y="2967039"/>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59" name="Rectangle 47">
            <a:extLst>
              <a:ext uri="{FF2B5EF4-FFF2-40B4-BE49-F238E27FC236}">
                <a16:creationId xmlns:a16="http://schemas.microsoft.com/office/drawing/2014/main" id="{CB880288-25FD-44FA-A566-90F6641229DD}"/>
              </a:ext>
            </a:extLst>
          </p:cNvPr>
          <p:cNvSpPr>
            <a:spLocks noChangeArrowheads="1"/>
          </p:cNvSpPr>
          <p:nvPr/>
        </p:nvSpPr>
        <p:spPr bwMode="auto">
          <a:xfrm>
            <a:off x="1021427" y="2589214"/>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60" name="Rectangle 48">
            <a:extLst>
              <a:ext uri="{FF2B5EF4-FFF2-40B4-BE49-F238E27FC236}">
                <a16:creationId xmlns:a16="http://schemas.microsoft.com/office/drawing/2014/main" id="{0B282641-F741-491C-9533-CFCCCBE4D68F}"/>
              </a:ext>
            </a:extLst>
          </p:cNvPr>
          <p:cNvSpPr>
            <a:spLocks noChangeArrowheads="1"/>
          </p:cNvSpPr>
          <p:nvPr/>
        </p:nvSpPr>
        <p:spPr bwMode="auto">
          <a:xfrm>
            <a:off x="1021427" y="2211389"/>
            <a:ext cx="25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61" name="Rectangle 49">
            <a:extLst>
              <a:ext uri="{FF2B5EF4-FFF2-40B4-BE49-F238E27FC236}">
                <a16:creationId xmlns:a16="http://schemas.microsoft.com/office/drawing/2014/main" id="{8E130F76-0319-4ABE-B6AC-F9FA80C154EF}"/>
              </a:ext>
            </a:extLst>
          </p:cNvPr>
          <p:cNvSpPr>
            <a:spLocks noChangeArrowheads="1"/>
          </p:cNvSpPr>
          <p:nvPr/>
        </p:nvSpPr>
        <p:spPr bwMode="auto">
          <a:xfrm rot="16200000">
            <a:off x="-1104899" y="3709988"/>
            <a:ext cx="37861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rPr>
              <a:t>Approximate Frequency</a:t>
            </a:r>
            <a:r>
              <a:rPr lang="en-US" altLang="en-US" sz="2000" dirty="0">
                <a:solidFill>
                  <a:srgbClr val="000000"/>
                </a:solidFill>
                <a:latin typeface="Calibri" panose="020F0502020204030204" pitchFamily="34" charset="0"/>
              </a:rPr>
              <a:t> (</a:t>
            </a: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rPr>
              <a:t>%)</a:t>
            </a:r>
          </a:p>
        </p:txBody>
      </p:sp>
      <p:sp>
        <p:nvSpPr>
          <p:cNvPr id="13362" name="Line 50">
            <a:extLst>
              <a:ext uri="{FF2B5EF4-FFF2-40B4-BE49-F238E27FC236}">
                <a16:creationId xmlns:a16="http://schemas.microsoft.com/office/drawing/2014/main" id="{A47E93CF-A5C8-4384-BB00-CD3326BA32AE}"/>
              </a:ext>
            </a:extLst>
          </p:cNvPr>
          <p:cNvSpPr>
            <a:spLocks noChangeShapeType="1"/>
          </p:cNvSpPr>
          <p:nvPr/>
        </p:nvSpPr>
        <p:spPr bwMode="auto">
          <a:xfrm>
            <a:off x="1428751" y="57277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63" name="Line 51">
            <a:extLst>
              <a:ext uri="{FF2B5EF4-FFF2-40B4-BE49-F238E27FC236}">
                <a16:creationId xmlns:a16="http://schemas.microsoft.com/office/drawing/2014/main" id="{172B2FC8-E542-45D9-9E0E-E5CB7C26C655}"/>
              </a:ext>
            </a:extLst>
          </p:cNvPr>
          <p:cNvSpPr>
            <a:spLocks noChangeShapeType="1"/>
          </p:cNvSpPr>
          <p:nvPr/>
        </p:nvSpPr>
        <p:spPr bwMode="auto">
          <a:xfrm>
            <a:off x="5418138" y="57277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64" name="Line 52">
            <a:extLst>
              <a:ext uri="{FF2B5EF4-FFF2-40B4-BE49-F238E27FC236}">
                <a16:creationId xmlns:a16="http://schemas.microsoft.com/office/drawing/2014/main" id="{F5575640-5DD0-4B2F-8AC9-DBC57142A661}"/>
              </a:ext>
            </a:extLst>
          </p:cNvPr>
          <p:cNvSpPr>
            <a:spLocks noChangeShapeType="1"/>
          </p:cNvSpPr>
          <p:nvPr/>
        </p:nvSpPr>
        <p:spPr bwMode="auto">
          <a:xfrm>
            <a:off x="7436608" y="57277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65" name="Line 53">
            <a:extLst>
              <a:ext uri="{FF2B5EF4-FFF2-40B4-BE49-F238E27FC236}">
                <a16:creationId xmlns:a16="http://schemas.microsoft.com/office/drawing/2014/main" id="{478A6C68-DF43-4639-B9F9-6A888ED909E6}"/>
              </a:ext>
            </a:extLst>
          </p:cNvPr>
          <p:cNvSpPr>
            <a:spLocks noChangeShapeType="1"/>
          </p:cNvSpPr>
          <p:nvPr/>
        </p:nvSpPr>
        <p:spPr bwMode="auto">
          <a:xfrm>
            <a:off x="9455078" y="57277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66" name="Line 54">
            <a:extLst>
              <a:ext uri="{FF2B5EF4-FFF2-40B4-BE49-F238E27FC236}">
                <a16:creationId xmlns:a16="http://schemas.microsoft.com/office/drawing/2014/main" id="{15823DB4-8910-4C7D-B237-905F3B4D93ED}"/>
              </a:ext>
            </a:extLst>
          </p:cNvPr>
          <p:cNvSpPr>
            <a:spLocks noChangeShapeType="1"/>
          </p:cNvSpPr>
          <p:nvPr/>
        </p:nvSpPr>
        <p:spPr bwMode="auto">
          <a:xfrm>
            <a:off x="11473547" y="57277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68" name="Rectangle 56">
            <a:extLst>
              <a:ext uri="{FF2B5EF4-FFF2-40B4-BE49-F238E27FC236}">
                <a16:creationId xmlns:a16="http://schemas.microsoft.com/office/drawing/2014/main" id="{963C9647-D95D-4637-928F-2E9D9488CC0E}"/>
              </a:ext>
            </a:extLst>
          </p:cNvPr>
          <p:cNvSpPr>
            <a:spLocks noChangeArrowheads="1"/>
          </p:cNvSpPr>
          <p:nvPr/>
        </p:nvSpPr>
        <p:spPr bwMode="auto">
          <a:xfrm>
            <a:off x="5418136" y="5799194"/>
            <a:ext cx="1997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BCR Signaling</a:t>
            </a:r>
          </a:p>
        </p:txBody>
      </p:sp>
      <p:sp>
        <p:nvSpPr>
          <p:cNvPr id="13369" name="Rectangle 57">
            <a:extLst>
              <a:ext uri="{FF2B5EF4-FFF2-40B4-BE49-F238E27FC236}">
                <a16:creationId xmlns:a16="http://schemas.microsoft.com/office/drawing/2014/main" id="{2697AD6C-C4E7-41C0-AB46-8DDBAF644A48}"/>
              </a:ext>
            </a:extLst>
          </p:cNvPr>
          <p:cNvSpPr>
            <a:spLocks noChangeArrowheads="1"/>
          </p:cNvSpPr>
          <p:nvPr/>
        </p:nvSpPr>
        <p:spPr bwMode="auto">
          <a:xfrm>
            <a:off x="7436608" y="5799194"/>
            <a:ext cx="20184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a:t>
            </a:r>
          </a:p>
        </p:txBody>
      </p:sp>
      <p:sp>
        <p:nvSpPr>
          <p:cNvPr id="13370" name="Rectangle 58">
            <a:extLst>
              <a:ext uri="{FF2B5EF4-FFF2-40B4-BE49-F238E27FC236}">
                <a16:creationId xmlns:a16="http://schemas.microsoft.com/office/drawing/2014/main" id="{76CE860F-A9C4-4DAE-8AEA-7799F8F02372}"/>
              </a:ext>
            </a:extLst>
          </p:cNvPr>
          <p:cNvSpPr>
            <a:spLocks noChangeArrowheads="1"/>
          </p:cNvSpPr>
          <p:nvPr/>
        </p:nvSpPr>
        <p:spPr bwMode="auto">
          <a:xfrm>
            <a:off x="9476337" y="5799194"/>
            <a:ext cx="1997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Immune Escape</a:t>
            </a:r>
          </a:p>
        </p:txBody>
      </p:sp>
      <p:sp>
        <p:nvSpPr>
          <p:cNvPr id="13371" name="Rectangle 59">
            <a:extLst>
              <a:ext uri="{FF2B5EF4-FFF2-40B4-BE49-F238E27FC236}">
                <a16:creationId xmlns:a16="http://schemas.microsoft.com/office/drawing/2014/main" id="{2AD35E34-0649-4D30-8205-9F03C83D21BE}"/>
              </a:ext>
            </a:extLst>
          </p:cNvPr>
          <p:cNvSpPr>
            <a:spLocks noChangeArrowheads="1"/>
          </p:cNvSpPr>
          <p:nvPr/>
        </p:nvSpPr>
        <p:spPr bwMode="auto">
          <a:xfrm>
            <a:off x="1423989" y="6193791"/>
            <a:ext cx="100949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Pathway and Gene</a:t>
            </a:r>
          </a:p>
        </p:txBody>
      </p:sp>
      <p:sp>
        <p:nvSpPr>
          <p:cNvPr id="13378" name="Line 79">
            <a:extLst>
              <a:ext uri="{FF2B5EF4-FFF2-40B4-BE49-F238E27FC236}">
                <a16:creationId xmlns:a16="http://schemas.microsoft.com/office/drawing/2014/main" id="{D6FF501C-5265-47D8-839E-75446B15BA83}"/>
              </a:ext>
            </a:extLst>
          </p:cNvPr>
          <p:cNvSpPr>
            <a:spLocks noChangeShapeType="1"/>
          </p:cNvSpPr>
          <p:nvPr/>
        </p:nvSpPr>
        <p:spPr bwMode="auto">
          <a:xfrm flipH="1">
            <a:off x="1352551" y="232886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79" name="Line 80">
            <a:extLst>
              <a:ext uri="{FF2B5EF4-FFF2-40B4-BE49-F238E27FC236}">
                <a16:creationId xmlns:a16="http://schemas.microsoft.com/office/drawing/2014/main" id="{442AA4B0-ED4A-4FAC-8CB2-1067B1A730EA}"/>
              </a:ext>
            </a:extLst>
          </p:cNvPr>
          <p:cNvSpPr>
            <a:spLocks noChangeShapeType="1"/>
          </p:cNvSpPr>
          <p:nvPr/>
        </p:nvSpPr>
        <p:spPr bwMode="auto">
          <a:xfrm flipH="1">
            <a:off x="1352551" y="2705100"/>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0" name="Line 81">
            <a:extLst>
              <a:ext uri="{FF2B5EF4-FFF2-40B4-BE49-F238E27FC236}">
                <a16:creationId xmlns:a16="http://schemas.microsoft.com/office/drawing/2014/main" id="{9D678AF3-A6F6-4435-9D25-58F97525AED5}"/>
              </a:ext>
            </a:extLst>
          </p:cNvPr>
          <p:cNvSpPr>
            <a:spLocks noChangeShapeType="1"/>
          </p:cNvSpPr>
          <p:nvPr/>
        </p:nvSpPr>
        <p:spPr bwMode="auto">
          <a:xfrm flipH="1">
            <a:off x="1352551" y="308292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1" name="Line 82">
            <a:extLst>
              <a:ext uri="{FF2B5EF4-FFF2-40B4-BE49-F238E27FC236}">
                <a16:creationId xmlns:a16="http://schemas.microsoft.com/office/drawing/2014/main" id="{D7948B11-F4ED-48FE-A367-04B66E9A3E74}"/>
              </a:ext>
            </a:extLst>
          </p:cNvPr>
          <p:cNvSpPr>
            <a:spLocks noChangeShapeType="1"/>
          </p:cNvSpPr>
          <p:nvPr/>
        </p:nvSpPr>
        <p:spPr bwMode="auto">
          <a:xfrm flipH="1">
            <a:off x="1352551" y="345916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2" name="Line 83">
            <a:extLst>
              <a:ext uri="{FF2B5EF4-FFF2-40B4-BE49-F238E27FC236}">
                <a16:creationId xmlns:a16="http://schemas.microsoft.com/office/drawing/2014/main" id="{8CAA68AF-E6E0-4A6E-8F98-C66DF668410C}"/>
              </a:ext>
            </a:extLst>
          </p:cNvPr>
          <p:cNvSpPr>
            <a:spLocks noChangeShapeType="1"/>
          </p:cNvSpPr>
          <p:nvPr/>
        </p:nvSpPr>
        <p:spPr bwMode="auto">
          <a:xfrm flipH="1">
            <a:off x="1352551" y="383698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3" name="Line 84">
            <a:extLst>
              <a:ext uri="{FF2B5EF4-FFF2-40B4-BE49-F238E27FC236}">
                <a16:creationId xmlns:a16="http://schemas.microsoft.com/office/drawing/2014/main" id="{00E8B000-2709-47C6-98A8-7EDF728C9AC0}"/>
              </a:ext>
            </a:extLst>
          </p:cNvPr>
          <p:cNvSpPr>
            <a:spLocks noChangeShapeType="1"/>
          </p:cNvSpPr>
          <p:nvPr/>
        </p:nvSpPr>
        <p:spPr bwMode="auto">
          <a:xfrm flipH="1">
            <a:off x="1352551" y="421322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4" name="Line 85">
            <a:extLst>
              <a:ext uri="{FF2B5EF4-FFF2-40B4-BE49-F238E27FC236}">
                <a16:creationId xmlns:a16="http://schemas.microsoft.com/office/drawing/2014/main" id="{4E1AF1DF-8824-4629-98DD-F5BF444CAFB2}"/>
              </a:ext>
            </a:extLst>
          </p:cNvPr>
          <p:cNvSpPr>
            <a:spLocks noChangeShapeType="1"/>
          </p:cNvSpPr>
          <p:nvPr/>
        </p:nvSpPr>
        <p:spPr bwMode="auto">
          <a:xfrm flipH="1">
            <a:off x="1352551" y="4591050"/>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5" name="Line 86">
            <a:extLst>
              <a:ext uri="{FF2B5EF4-FFF2-40B4-BE49-F238E27FC236}">
                <a16:creationId xmlns:a16="http://schemas.microsoft.com/office/drawing/2014/main" id="{FC54C117-DD74-46E8-975C-A494F4CE276F}"/>
              </a:ext>
            </a:extLst>
          </p:cNvPr>
          <p:cNvSpPr>
            <a:spLocks noChangeShapeType="1"/>
          </p:cNvSpPr>
          <p:nvPr/>
        </p:nvSpPr>
        <p:spPr bwMode="auto">
          <a:xfrm flipH="1">
            <a:off x="1352551" y="496728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6" name="Line 87">
            <a:extLst>
              <a:ext uri="{FF2B5EF4-FFF2-40B4-BE49-F238E27FC236}">
                <a16:creationId xmlns:a16="http://schemas.microsoft.com/office/drawing/2014/main" id="{A5423B83-B36A-486D-8A0D-BA4E2965D64F}"/>
              </a:ext>
            </a:extLst>
          </p:cNvPr>
          <p:cNvSpPr>
            <a:spLocks noChangeShapeType="1"/>
          </p:cNvSpPr>
          <p:nvPr/>
        </p:nvSpPr>
        <p:spPr bwMode="auto">
          <a:xfrm flipH="1">
            <a:off x="1352551" y="534511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7" name="Line 88">
            <a:extLst>
              <a:ext uri="{FF2B5EF4-FFF2-40B4-BE49-F238E27FC236}">
                <a16:creationId xmlns:a16="http://schemas.microsoft.com/office/drawing/2014/main" id="{4097903A-91E5-4560-B574-E9D3FEBFECB2}"/>
              </a:ext>
            </a:extLst>
          </p:cNvPr>
          <p:cNvSpPr>
            <a:spLocks noChangeShapeType="1"/>
          </p:cNvSpPr>
          <p:nvPr/>
        </p:nvSpPr>
        <p:spPr bwMode="auto">
          <a:xfrm flipH="1">
            <a:off x="1352551" y="5721350"/>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88" name="Line 89">
            <a:extLst>
              <a:ext uri="{FF2B5EF4-FFF2-40B4-BE49-F238E27FC236}">
                <a16:creationId xmlns:a16="http://schemas.microsoft.com/office/drawing/2014/main" id="{82833664-847E-4FC5-9491-99C5806D54CD}"/>
              </a:ext>
            </a:extLst>
          </p:cNvPr>
          <p:cNvSpPr>
            <a:spLocks noChangeShapeType="1"/>
          </p:cNvSpPr>
          <p:nvPr/>
        </p:nvSpPr>
        <p:spPr bwMode="auto">
          <a:xfrm>
            <a:off x="1414464" y="5722938"/>
            <a:ext cx="1007427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90" name="Rectangle 48">
            <a:extLst>
              <a:ext uri="{FF2B5EF4-FFF2-40B4-BE49-F238E27FC236}">
                <a16:creationId xmlns:a16="http://schemas.microsoft.com/office/drawing/2014/main" id="{A9CFE998-379B-4460-BD2B-5E6953F43D05}"/>
              </a:ext>
            </a:extLst>
          </p:cNvPr>
          <p:cNvSpPr>
            <a:spLocks noChangeArrowheads="1"/>
          </p:cNvSpPr>
          <p:nvPr/>
        </p:nvSpPr>
        <p:spPr bwMode="auto">
          <a:xfrm>
            <a:off x="891585" y="1833564"/>
            <a:ext cx="389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91" name="Line 79">
            <a:extLst>
              <a:ext uri="{FF2B5EF4-FFF2-40B4-BE49-F238E27FC236}">
                <a16:creationId xmlns:a16="http://schemas.microsoft.com/office/drawing/2014/main" id="{2A77C94E-088C-42B1-BAE6-184B818083F9}"/>
              </a:ext>
            </a:extLst>
          </p:cNvPr>
          <p:cNvSpPr>
            <a:spLocks noChangeShapeType="1"/>
          </p:cNvSpPr>
          <p:nvPr/>
        </p:nvSpPr>
        <p:spPr bwMode="auto">
          <a:xfrm flipH="1">
            <a:off x="1352551" y="195103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568AEC1B-592B-47F2-953C-3E757326A01E}"/>
              </a:ext>
            </a:extLst>
          </p:cNvPr>
          <p:cNvSpPr txBox="1"/>
          <p:nvPr/>
        </p:nvSpPr>
        <p:spPr bwMode="auto">
          <a:xfrm>
            <a:off x="1430340" y="5753027"/>
            <a:ext cx="3972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0" fontAlgn="base" latinLnBrk="0" hangingPunct="0">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Transcriptional Regulation</a:t>
            </a:r>
          </a:p>
        </p:txBody>
      </p:sp>
      <p:grpSp>
        <p:nvGrpSpPr>
          <p:cNvPr id="77" name="Group 76">
            <a:extLst>
              <a:ext uri="{FF2B5EF4-FFF2-40B4-BE49-F238E27FC236}">
                <a16:creationId xmlns:a16="http://schemas.microsoft.com/office/drawing/2014/main" id="{E797A9EB-46BD-49BC-BF80-403A4D4A4466}"/>
              </a:ext>
            </a:extLst>
          </p:cNvPr>
          <p:cNvGrpSpPr/>
          <p:nvPr/>
        </p:nvGrpSpPr>
        <p:grpSpPr>
          <a:xfrm>
            <a:off x="9392911" y="6207927"/>
            <a:ext cx="2488502" cy="454909"/>
            <a:chOff x="9392911" y="6207927"/>
            <a:chExt cx="2488502" cy="454909"/>
          </a:xfrm>
        </p:grpSpPr>
        <p:pic>
          <p:nvPicPr>
            <p:cNvPr id="78" name="Picture 77" descr="A picture containing text, ax, wheel&#10;&#10;Description automatically generated">
              <a:extLst>
                <a:ext uri="{FF2B5EF4-FFF2-40B4-BE49-F238E27FC236}">
                  <a16:creationId xmlns:a16="http://schemas.microsoft.com/office/drawing/2014/main" id="{FA636D35-5838-451E-A56F-650F3672C9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9" name="Rectangle 8">
              <a:extLst>
                <a:ext uri="{FF2B5EF4-FFF2-40B4-BE49-F238E27FC236}">
                  <a16:creationId xmlns:a16="http://schemas.microsoft.com/office/drawing/2014/main" id="{7BBDE80C-6497-4EAC-9703-66F8B96A74F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0" name="Rectangle 13">
            <a:extLst>
              <a:ext uri="{FF2B5EF4-FFF2-40B4-BE49-F238E27FC236}">
                <a16:creationId xmlns:a16="http://schemas.microsoft.com/office/drawing/2014/main" id="{9DC86122-DFDA-437E-85CE-EA0C7D976E85}"/>
              </a:ext>
            </a:extLst>
          </p:cNvPr>
          <p:cNvSpPr>
            <a:spLocks noChangeArrowheads="1"/>
          </p:cNvSpPr>
          <p:nvPr/>
        </p:nvSpPr>
        <p:spPr bwMode="auto">
          <a:xfrm>
            <a:off x="3421732" y="4905254"/>
            <a:ext cx="565150" cy="807221"/>
          </a:xfrm>
          <a:prstGeom prst="rect">
            <a:avLst/>
          </a:prstGeom>
          <a:solidFill>
            <a:schemeClr val="accent5"/>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TextBox 80">
            <a:extLst>
              <a:ext uri="{FF2B5EF4-FFF2-40B4-BE49-F238E27FC236}">
                <a16:creationId xmlns:a16="http://schemas.microsoft.com/office/drawing/2014/main" id="{9AC529C3-C081-479F-BAAF-C2EFAA1088EF}"/>
              </a:ext>
            </a:extLst>
          </p:cNvPr>
          <p:cNvSpPr txBox="1"/>
          <p:nvPr/>
        </p:nvSpPr>
        <p:spPr bwMode="auto">
          <a:xfrm>
            <a:off x="445348" y="6405881"/>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Huet. Nat Rev Cancer. 2018;18:224. </a:t>
            </a:r>
          </a:p>
        </p:txBody>
      </p:sp>
      <p:sp>
        <p:nvSpPr>
          <p:cNvPr id="82" name="Rectangle 21">
            <a:extLst>
              <a:ext uri="{FF2B5EF4-FFF2-40B4-BE49-F238E27FC236}">
                <a16:creationId xmlns:a16="http://schemas.microsoft.com/office/drawing/2014/main" id="{008BEC6F-0F24-4D68-A2C6-68664E75FF08}"/>
              </a:ext>
            </a:extLst>
          </p:cNvPr>
          <p:cNvSpPr>
            <a:spLocks noChangeArrowheads="1"/>
          </p:cNvSpPr>
          <p:nvPr/>
        </p:nvSpPr>
        <p:spPr bwMode="auto">
          <a:xfrm>
            <a:off x="6395921" y="5090796"/>
            <a:ext cx="566928" cy="633730"/>
          </a:xfrm>
          <a:prstGeom prst="rect">
            <a:avLst/>
          </a:prstGeom>
          <a:solidFill>
            <a:schemeClr val="bg2"/>
          </a:solidFill>
          <a:ln w="9525">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15">
            <a:extLst>
              <a:ext uri="{FF2B5EF4-FFF2-40B4-BE49-F238E27FC236}">
                <a16:creationId xmlns:a16="http://schemas.microsoft.com/office/drawing/2014/main" id="{AA0C3B02-725D-459C-A5F3-924D704B4D2E}"/>
              </a:ext>
            </a:extLst>
          </p:cNvPr>
          <p:cNvSpPr>
            <a:spLocks noChangeArrowheads="1"/>
          </p:cNvSpPr>
          <p:nvPr/>
        </p:nvSpPr>
        <p:spPr bwMode="auto">
          <a:xfrm>
            <a:off x="5837965" y="2628903"/>
            <a:ext cx="566928" cy="3088221"/>
          </a:xfrm>
          <a:prstGeom prst="rect">
            <a:avLst/>
          </a:prstGeom>
          <a:solidFill>
            <a:schemeClr val="accent2"/>
          </a:solidFill>
          <a:ln w="0">
            <a:solidFill>
              <a:schemeClr val="bg1"/>
            </a:solidFill>
            <a:miter lim="800000"/>
            <a:headEnd/>
            <a:tailEnd/>
          </a:ln>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Wingdings" panose="05000000000000000000" pitchFamily="2" charset="2"/>
              <a:buNone/>
              <a:tabLst/>
              <a:defRPr/>
            </a:pPr>
            <a:endParaRPr kumimoji="0" lang="en-US" alt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AD2C39DA-E37E-4F98-BA71-BC873E03DDB9}"/>
              </a:ext>
            </a:extLst>
          </p:cNvPr>
          <p:cNvSpPr txBox="1"/>
          <p:nvPr/>
        </p:nvSpPr>
        <p:spPr bwMode="auto">
          <a:xfrm>
            <a:off x="1771764" y="2282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60" name="TextBox 59">
            <a:extLst>
              <a:ext uri="{FF2B5EF4-FFF2-40B4-BE49-F238E27FC236}">
                <a16:creationId xmlns:a16="http://schemas.microsoft.com/office/drawing/2014/main" id="{06C14D3E-02C3-444C-ABA1-308979011B56}"/>
              </a:ext>
            </a:extLst>
          </p:cNvPr>
          <p:cNvSpPr txBox="1"/>
          <p:nvPr/>
        </p:nvSpPr>
        <p:spPr bwMode="auto">
          <a:xfrm>
            <a:off x="2367066" y="31294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61" name="TextBox 60">
            <a:extLst>
              <a:ext uri="{FF2B5EF4-FFF2-40B4-BE49-F238E27FC236}">
                <a16:creationId xmlns:a16="http://schemas.microsoft.com/office/drawing/2014/main" id="{E8973F45-5831-4E5A-940D-4178DC688791}"/>
              </a:ext>
            </a:extLst>
          </p:cNvPr>
          <p:cNvSpPr txBox="1"/>
          <p:nvPr/>
        </p:nvSpPr>
        <p:spPr bwMode="auto">
          <a:xfrm>
            <a:off x="2934458" y="45426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8366522E-051A-4E91-9CA0-B09C1FBBFDED}"/>
              </a:ext>
            </a:extLst>
          </p:cNvPr>
          <p:cNvSpPr txBox="1"/>
          <p:nvPr/>
        </p:nvSpPr>
        <p:spPr bwMode="auto">
          <a:xfrm>
            <a:off x="3488050" y="45278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3B2BCF83-9656-4126-9AA6-9F3B0EFA0305}"/>
              </a:ext>
            </a:extLst>
          </p:cNvPr>
          <p:cNvSpPr txBox="1"/>
          <p:nvPr/>
        </p:nvSpPr>
        <p:spPr bwMode="auto">
          <a:xfrm>
            <a:off x="4074756" y="48236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64" name="TextBox 63">
            <a:extLst>
              <a:ext uri="{FF2B5EF4-FFF2-40B4-BE49-F238E27FC236}">
                <a16:creationId xmlns:a16="http://schemas.microsoft.com/office/drawing/2014/main" id="{010AA613-42C7-4CF5-9E66-A3AF94EF064B}"/>
              </a:ext>
            </a:extLst>
          </p:cNvPr>
          <p:cNvSpPr txBox="1"/>
          <p:nvPr/>
        </p:nvSpPr>
        <p:spPr bwMode="auto">
          <a:xfrm>
            <a:off x="4613157" y="48236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65" name="TextBox 64">
            <a:extLst>
              <a:ext uri="{FF2B5EF4-FFF2-40B4-BE49-F238E27FC236}">
                <a16:creationId xmlns:a16="http://schemas.microsoft.com/office/drawing/2014/main" id="{1452D7B7-D5A7-4046-9A1A-9F407BC2D13C}"/>
              </a:ext>
            </a:extLst>
          </p:cNvPr>
          <p:cNvSpPr txBox="1"/>
          <p:nvPr/>
        </p:nvSpPr>
        <p:spPr bwMode="auto">
          <a:xfrm>
            <a:off x="5905632" y="22315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66" name="TextBox 65">
            <a:extLst>
              <a:ext uri="{FF2B5EF4-FFF2-40B4-BE49-F238E27FC236}">
                <a16:creationId xmlns:a16="http://schemas.microsoft.com/office/drawing/2014/main" id="{026C9712-77CD-4BA8-8C50-38B249746D82}"/>
              </a:ext>
            </a:extLst>
          </p:cNvPr>
          <p:cNvSpPr txBox="1"/>
          <p:nvPr/>
        </p:nvSpPr>
        <p:spPr bwMode="auto">
          <a:xfrm>
            <a:off x="6480847" y="47080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15</a:t>
            </a:r>
          </a:p>
        </p:txBody>
      </p:sp>
      <p:sp>
        <p:nvSpPr>
          <p:cNvPr id="67" name="TextBox 66">
            <a:extLst>
              <a:ext uri="{FF2B5EF4-FFF2-40B4-BE49-F238E27FC236}">
                <a16:creationId xmlns:a16="http://schemas.microsoft.com/office/drawing/2014/main" id="{AEC17EEF-2446-46BB-8032-77E5A15D1057}"/>
              </a:ext>
            </a:extLst>
          </p:cNvPr>
          <p:cNvSpPr txBox="1"/>
          <p:nvPr/>
        </p:nvSpPr>
        <p:spPr bwMode="auto">
          <a:xfrm>
            <a:off x="7641778" y="25739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68" name="TextBox 67">
            <a:extLst>
              <a:ext uri="{FF2B5EF4-FFF2-40B4-BE49-F238E27FC236}">
                <a16:creationId xmlns:a16="http://schemas.microsoft.com/office/drawing/2014/main" id="{FD42C14A-37E0-4F12-AE2E-190F9AE74D6D}"/>
              </a:ext>
            </a:extLst>
          </p:cNvPr>
          <p:cNvSpPr txBox="1"/>
          <p:nvPr/>
        </p:nvSpPr>
        <p:spPr bwMode="auto">
          <a:xfrm>
            <a:off x="8194818" y="4530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69" name="TextBox 68">
            <a:extLst>
              <a:ext uri="{FF2B5EF4-FFF2-40B4-BE49-F238E27FC236}">
                <a16:creationId xmlns:a16="http://schemas.microsoft.com/office/drawing/2014/main" id="{DE35898B-76BA-40BB-99B0-0132C485A626}"/>
              </a:ext>
            </a:extLst>
          </p:cNvPr>
          <p:cNvSpPr txBox="1"/>
          <p:nvPr/>
        </p:nvSpPr>
        <p:spPr bwMode="auto">
          <a:xfrm>
            <a:off x="8768903" y="46490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70" name="TextBox 69">
            <a:extLst>
              <a:ext uri="{FF2B5EF4-FFF2-40B4-BE49-F238E27FC236}">
                <a16:creationId xmlns:a16="http://schemas.microsoft.com/office/drawing/2014/main" id="{1502C02E-A861-4CC4-9F40-724E4990B05F}"/>
              </a:ext>
            </a:extLst>
          </p:cNvPr>
          <p:cNvSpPr txBox="1"/>
          <p:nvPr/>
        </p:nvSpPr>
        <p:spPr bwMode="auto">
          <a:xfrm>
            <a:off x="9962536" y="35372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50</a:t>
            </a:r>
          </a:p>
        </p:txBody>
      </p:sp>
      <p:sp>
        <p:nvSpPr>
          <p:cNvPr id="71" name="TextBox 70">
            <a:extLst>
              <a:ext uri="{FF2B5EF4-FFF2-40B4-BE49-F238E27FC236}">
                <a16:creationId xmlns:a16="http://schemas.microsoft.com/office/drawing/2014/main" id="{38F69AB0-4CB8-480F-A52A-CDE280A7F347}"/>
              </a:ext>
            </a:extLst>
          </p:cNvPr>
          <p:cNvSpPr txBox="1"/>
          <p:nvPr/>
        </p:nvSpPr>
        <p:spPr bwMode="auto">
          <a:xfrm>
            <a:off x="10533712" y="27068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70</a:t>
            </a:r>
          </a:p>
        </p:txBody>
      </p:sp>
      <p:sp>
        <p:nvSpPr>
          <p:cNvPr id="5" name="TextBox 4">
            <a:extLst>
              <a:ext uri="{FF2B5EF4-FFF2-40B4-BE49-F238E27FC236}">
                <a16:creationId xmlns:a16="http://schemas.microsoft.com/office/drawing/2014/main" id="{7AD52E8E-3EFF-1246-AC07-B5954CC9FF77}"/>
              </a:ext>
            </a:extLst>
          </p:cNvPr>
          <p:cNvSpPr txBox="1"/>
          <p:nvPr/>
        </p:nvSpPr>
        <p:spPr bwMode="auto">
          <a:xfrm>
            <a:off x="3495635" y="1518418"/>
            <a:ext cx="192795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KMT2D</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CREBBP</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Histone-encoding</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EZH2</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EP300</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MEF2B</a:t>
            </a:r>
          </a:p>
        </p:txBody>
      </p:sp>
      <p:sp>
        <p:nvSpPr>
          <p:cNvPr id="6" name="Rectangle 5">
            <a:extLst>
              <a:ext uri="{FF2B5EF4-FFF2-40B4-BE49-F238E27FC236}">
                <a16:creationId xmlns:a16="http://schemas.microsoft.com/office/drawing/2014/main" id="{AA61A5AB-E890-6849-9815-B90F938C6437}"/>
              </a:ext>
            </a:extLst>
          </p:cNvPr>
          <p:cNvSpPr/>
          <p:nvPr/>
        </p:nvSpPr>
        <p:spPr bwMode="auto">
          <a:xfrm>
            <a:off x="3378543" y="1600313"/>
            <a:ext cx="152400" cy="1524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32BC48A0-EDDA-8845-9202-651069DFC6DC}"/>
              </a:ext>
            </a:extLst>
          </p:cNvPr>
          <p:cNvSpPr/>
          <p:nvPr/>
        </p:nvSpPr>
        <p:spPr bwMode="auto">
          <a:xfrm>
            <a:off x="3378543" y="1884476"/>
            <a:ext cx="152400" cy="1524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5656FDC0-79C1-4442-A821-4D5F0D53F187}"/>
              </a:ext>
            </a:extLst>
          </p:cNvPr>
          <p:cNvSpPr/>
          <p:nvPr/>
        </p:nvSpPr>
        <p:spPr bwMode="auto">
          <a:xfrm>
            <a:off x="3378543" y="2159227"/>
            <a:ext cx="152400" cy="15240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B6055090-9B4A-2B44-91DB-C27FF231B0E2}"/>
              </a:ext>
            </a:extLst>
          </p:cNvPr>
          <p:cNvSpPr/>
          <p:nvPr/>
        </p:nvSpPr>
        <p:spPr bwMode="auto">
          <a:xfrm>
            <a:off x="3378543" y="2983481"/>
            <a:ext cx="152400" cy="152400"/>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266B7F11-E6EE-8E41-8421-E067D3894F1E}"/>
              </a:ext>
            </a:extLst>
          </p:cNvPr>
          <p:cNvSpPr/>
          <p:nvPr/>
        </p:nvSpPr>
        <p:spPr bwMode="auto">
          <a:xfrm>
            <a:off x="3378543" y="2433978"/>
            <a:ext cx="152400" cy="15240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1AF412D8-199B-644E-8CCE-D903969DB9E8}"/>
              </a:ext>
            </a:extLst>
          </p:cNvPr>
          <p:cNvSpPr/>
          <p:nvPr/>
        </p:nvSpPr>
        <p:spPr bwMode="auto">
          <a:xfrm>
            <a:off x="3378543" y="2708729"/>
            <a:ext cx="152400" cy="15240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TextBox 87">
            <a:extLst>
              <a:ext uri="{FF2B5EF4-FFF2-40B4-BE49-F238E27FC236}">
                <a16:creationId xmlns:a16="http://schemas.microsoft.com/office/drawing/2014/main" id="{0C7736B8-8730-704D-89C0-21A423FC3AC7}"/>
              </a:ext>
            </a:extLst>
          </p:cNvPr>
          <p:cNvSpPr txBox="1"/>
          <p:nvPr/>
        </p:nvSpPr>
        <p:spPr bwMode="auto">
          <a:xfrm>
            <a:off x="6555414" y="1518418"/>
            <a:ext cx="1927950"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eaLnBrk="1" hangingPunct="1">
              <a:lnSpc>
                <a:spcPct val="90000"/>
              </a:lnSpc>
              <a:spcBef>
                <a:spcPct val="35000"/>
              </a:spcBef>
              <a:spcAft>
                <a:spcPct val="25000"/>
              </a:spcAft>
              <a:buClr>
                <a:srgbClr val="015873"/>
              </a:buClr>
              <a:defRPr/>
            </a:pPr>
            <a:r>
              <a:rPr lang="en-US" altLang="en-US" b="0" i="1" dirty="0">
                <a:solidFill>
                  <a:schemeClr val="bg1"/>
                </a:solidFill>
                <a:latin typeface="Calibri" panose="020F0502020204030204" pitchFamily="34" charset="0"/>
              </a:rPr>
              <a:t>IGH</a:t>
            </a:r>
            <a:r>
              <a:rPr lang="en-US" altLang="en-US" b="0" dirty="0">
                <a:solidFill>
                  <a:schemeClr val="bg1"/>
                </a:solidFill>
                <a:latin typeface="Calibri" panose="020F0502020204030204" pitchFamily="34" charset="0"/>
              </a:rPr>
              <a:t> and </a:t>
            </a:r>
            <a:r>
              <a:rPr lang="en-US" altLang="en-US" b="0" i="1" dirty="0">
                <a:solidFill>
                  <a:schemeClr val="bg1"/>
                </a:solidFill>
                <a:latin typeface="Calibri" panose="020F0502020204030204" pitchFamily="34" charset="0"/>
              </a:rPr>
              <a:t>IGL</a:t>
            </a:r>
            <a:r>
              <a:rPr lang="en-US" altLang="en-US" b="0" dirty="0">
                <a:solidFill>
                  <a:schemeClr val="bg1"/>
                </a:solidFill>
                <a:latin typeface="Calibri" panose="020F0502020204030204" pitchFamily="34" charset="0"/>
              </a:rPr>
              <a:t> variable domains</a:t>
            </a:r>
            <a:br>
              <a:rPr lang="en-US" altLang="en-US" b="0" dirty="0">
                <a:solidFill>
                  <a:schemeClr val="bg1"/>
                </a:solidFill>
                <a:latin typeface="Calibri" panose="020F0502020204030204" pitchFamily="34" charset="0"/>
              </a:rPr>
            </a:br>
            <a:r>
              <a:rPr lang="en-US" altLang="en-US" b="0" i="1" dirty="0">
                <a:solidFill>
                  <a:schemeClr val="bg1"/>
                </a:solidFill>
                <a:latin typeface="Calibri" panose="020F0502020204030204" pitchFamily="34" charset="0"/>
              </a:rPr>
              <a:t>CARD11</a:t>
            </a:r>
          </a:p>
        </p:txBody>
      </p:sp>
      <p:sp>
        <p:nvSpPr>
          <p:cNvPr id="89" name="TextBox 88">
            <a:extLst>
              <a:ext uri="{FF2B5EF4-FFF2-40B4-BE49-F238E27FC236}">
                <a16:creationId xmlns:a16="http://schemas.microsoft.com/office/drawing/2014/main" id="{21E057EA-7CF1-CA48-A3A6-DE323D4AB161}"/>
              </a:ext>
            </a:extLst>
          </p:cNvPr>
          <p:cNvSpPr txBox="1"/>
          <p:nvPr/>
        </p:nvSpPr>
        <p:spPr bwMode="auto">
          <a:xfrm>
            <a:off x="8696642" y="1483187"/>
            <a:ext cx="192795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BCL2</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SOCS1</a:t>
            </a:r>
            <a:r>
              <a:rPr lang="en-US" b="0" dirty="0">
                <a:solidFill>
                  <a:schemeClr val="bg1"/>
                </a:solidFill>
                <a:latin typeface="Calibri" panose="020F0502020204030204" pitchFamily="34" charset="0"/>
              </a:rPr>
              <a:t>, </a:t>
            </a:r>
            <a:r>
              <a:rPr lang="en-US" b="0" i="1" dirty="0">
                <a:solidFill>
                  <a:schemeClr val="bg1"/>
                </a:solidFill>
                <a:latin typeface="Calibri" panose="020F0502020204030204" pitchFamily="34" charset="0"/>
              </a:rPr>
              <a:t>STAT6</a:t>
            </a:r>
            <a:r>
              <a:rPr lang="en-US" b="0" dirty="0">
                <a:solidFill>
                  <a:schemeClr val="bg1"/>
                </a:solidFill>
                <a:latin typeface="Calibri" panose="020F0502020204030204" pitchFamily="34" charset="0"/>
              </a:rPr>
              <a:t>, </a:t>
            </a:r>
            <a:r>
              <a:rPr lang="en-US" b="0" i="1" dirty="0">
                <a:solidFill>
                  <a:schemeClr val="bg1"/>
                </a:solidFill>
                <a:latin typeface="Calibri" panose="020F0502020204030204" pitchFamily="34" charset="0"/>
              </a:rPr>
              <a:t>STAT3</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NOTCH1</a:t>
            </a:r>
            <a:r>
              <a:rPr lang="en-US" b="0" dirty="0">
                <a:solidFill>
                  <a:schemeClr val="bg1"/>
                </a:solidFill>
                <a:latin typeface="Calibri" panose="020F0502020204030204" pitchFamily="34" charset="0"/>
              </a:rPr>
              <a:t> and others</a:t>
            </a:r>
          </a:p>
        </p:txBody>
      </p:sp>
      <p:sp>
        <p:nvSpPr>
          <p:cNvPr id="90" name="TextBox 89">
            <a:extLst>
              <a:ext uri="{FF2B5EF4-FFF2-40B4-BE49-F238E27FC236}">
                <a16:creationId xmlns:a16="http://schemas.microsoft.com/office/drawing/2014/main" id="{698D24F1-A478-BD40-8915-FD4093ED0006}"/>
              </a:ext>
            </a:extLst>
          </p:cNvPr>
          <p:cNvSpPr txBox="1"/>
          <p:nvPr/>
        </p:nvSpPr>
        <p:spPr bwMode="auto">
          <a:xfrm>
            <a:off x="10799354" y="1518418"/>
            <a:ext cx="11640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HVEM</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EPHA7</a:t>
            </a:r>
          </a:p>
        </p:txBody>
      </p:sp>
      <p:sp>
        <p:nvSpPr>
          <p:cNvPr id="91" name="Rectangle 90">
            <a:extLst>
              <a:ext uri="{FF2B5EF4-FFF2-40B4-BE49-F238E27FC236}">
                <a16:creationId xmlns:a16="http://schemas.microsoft.com/office/drawing/2014/main" id="{C853B5CD-15E8-B745-AB19-623F2A910F85}"/>
              </a:ext>
            </a:extLst>
          </p:cNvPr>
          <p:cNvSpPr/>
          <p:nvPr/>
        </p:nvSpPr>
        <p:spPr bwMode="auto">
          <a:xfrm>
            <a:off x="6434867" y="1600313"/>
            <a:ext cx="152400" cy="15240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D14F3F5F-9CDB-8241-9AF0-FBFE47A67362}"/>
              </a:ext>
            </a:extLst>
          </p:cNvPr>
          <p:cNvSpPr/>
          <p:nvPr/>
        </p:nvSpPr>
        <p:spPr bwMode="auto">
          <a:xfrm>
            <a:off x="6434867" y="2075145"/>
            <a:ext cx="152400" cy="152400"/>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3C11BB5-CB40-A04F-AF52-E375B5F31A34}"/>
              </a:ext>
            </a:extLst>
          </p:cNvPr>
          <p:cNvSpPr/>
          <p:nvPr/>
        </p:nvSpPr>
        <p:spPr bwMode="auto">
          <a:xfrm>
            <a:off x="8559409" y="1600313"/>
            <a:ext cx="152400" cy="152400"/>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0249C5FD-9124-3F49-A6F3-929122C14D6F}"/>
              </a:ext>
            </a:extLst>
          </p:cNvPr>
          <p:cNvSpPr/>
          <p:nvPr/>
        </p:nvSpPr>
        <p:spPr bwMode="auto">
          <a:xfrm>
            <a:off x="8559409" y="1878701"/>
            <a:ext cx="152400" cy="15240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47680C4D-3DC9-9A44-A460-314D648F8C9A}"/>
              </a:ext>
            </a:extLst>
          </p:cNvPr>
          <p:cNvSpPr/>
          <p:nvPr/>
        </p:nvSpPr>
        <p:spPr bwMode="auto">
          <a:xfrm>
            <a:off x="8547617" y="2408925"/>
            <a:ext cx="152400" cy="152400"/>
          </a:xfrm>
          <a:prstGeom prst="rect">
            <a:avLst/>
          </a:prstGeom>
          <a:solidFill>
            <a:srgbClr val="92D050">
              <a:alpha val="50196"/>
            </a:srgb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A0B8C2B7-5023-3A49-872F-13D63B70CBE0}"/>
              </a:ext>
            </a:extLst>
          </p:cNvPr>
          <p:cNvSpPr/>
          <p:nvPr/>
        </p:nvSpPr>
        <p:spPr bwMode="auto">
          <a:xfrm>
            <a:off x="10704389" y="1600313"/>
            <a:ext cx="152400" cy="152400"/>
          </a:xfrm>
          <a:prstGeom prst="rect">
            <a:avLst/>
          </a:prstGeom>
          <a:solidFill>
            <a:schemeClr val="accent5">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C56099CA-8DD7-7142-9B6F-E3092586AF9D}"/>
              </a:ext>
            </a:extLst>
          </p:cNvPr>
          <p:cNvSpPr/>
          <p:nvPr/>
        </p:nvSpPr>
        <p:spPr bwMode="auto">
          <a:xfrm>
            <a:off x="10704389" y="1894001"/>
            <a:ext cx="152400" cy="152400"/>
          </a:xfrm>
          <a:prstGeom prst="rect">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dirty="0"/>
              <a:t>Follicular Lymphoma Presentation and Staging </a:t>
            </a:r>
            <a:endParaRPr lang="en-US" altLang="en-US" dirty="0"/>
          </a:p>
        </p:txBody>
      </p:sp>
      <p:sp>
        <p:nvSpPr>
          <p:cNvPr id="91139" name="Rectangle 3"/>
          <p:cNvSpPr>
            <a:spLocks noGrp="1" noChangeArrowheads="1"/>
          </p:cNvSpPr>
          <p:nvPr>
            <p:ph idx="1"/>
          </p:nvPr>
        </p:nvSpPr>
        <p:spPr/>
        <p:txBody>
          <a:bodyPr/>
          <a:lstStyle/>
          <a:p>
            <a:r>
              <a:rPr lang="en-US" altLang="en-US" dirty="0"/>
              <a:t>Lymphadenopathy</a:t>
            </a:r>
          </a:p>
          <a:p>
            <a:r>
              <a:rPr lang="en-US" altLang="en-US" dirty="0"/>
              <a:t>Palpable mass, edema</a:t>
            </a:r>
          </a:p>
          <a:p>
            <a:r>
              <a:rPr lang="en-US" altLang="en-US" dirty="0"/>
              <a:t>Splenomegaly</a:t>
            </a:r>
          </a:p>
          <a:p>
            <a:r>
              <a:rPr lang="en-US" altLang="en-US" dirty="0"/>
              <a:t>Abnormal blood counts</a:t>
            </a:r>
          </a:p>
          <a:p>
            <a:r>
              <a:rPr lang="en-US" altLang="en-US" dirty="0"/>
              <a:t>Skin lesions, endoscopy findings</a:t>
            </a:r>
          </a:p>
          <a:p>
            <a:r>
              <a:rPr lang="en-US" altLang="en-US" dirty="0"/>
              <a:t>Staging: exam, labs, imaging (CT, PET), BM biopsy in some instances</a:t>
            </a:r>
          </a:p>
          <a:p>
            <a:endParaRPr lang="en-US" altLang="en-US" dirty="0"/>
          </a:p>
        </p:txBody>
      </p:sp>
      <p:grpSp>
        <p:nvGrpSpPr>
          <p:cNvPr id="4" name="Group 3">
            <a:extLst>
              <a:ext uri="{FF2B5EF4-FFF2-40B4-BE49-F238E27FC236}">
                <a16:creationId xmlns:a16="http://schemas.microsoft.com/office/drawing/2014/main" id="{540171DC-5B49-44D0-B0E2-21AB1C75385B}"/>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C9C993C3-BB30-424E-95B5-06A8CC9F0D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BEF9324B-4B5A-4281-BEE2-A21EEC3BAD0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870500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3E4EDB-65C3-4BAE-ACE7-8B1FFCE9666C}"/>
              </a:ext>
            </a:extLst>
          </p:cNvPr>
          <p:cNvSpPr>
            <a:spLocks noGrp="1"/>
          </p:cNvSpPr>
          <p:nvPr>
            <p:ph sz="half" idx="2"/>
          </p:nvPr>
        </p:nvSpPr>
        <p:spPr/>
        <p:txBody>
          <a:bodyPr/>
          <a:lstStyle/>
          <a:p>
            <a:r>
              <a:rPr lang="en-US" dirty="0"/>
              <a:t>Unmet needs</a:t>
            </a:r>
          </a:p>
          <a:p>
            <a:pPr lvl="1"/>
            <a:r>
              <a:rPr lang="en-US" sz="2600" dirty="0"/>
              <a:t>Model to predict early relapse</a:t>
            </a:r>
          </a:p>
          <a:p>
            <a:pPr lvl="1"/>
            <a:r>
              <a:rPr lang="en-US" sz="2600" dirty="0"/>
              <a:t>Tools to inform treatment selection</a:t>
            </a:r>
          </a:p>
          <a:p>
            <a:pPr lvl="1"/>
            <a:r>
              <a:rPr lang="en-US" sz="2600" dirty="0"/>
              <a:t>Predictive biomarkers</a:t>
            </a:r>
          </a:p>
          <a:p>
            <a:pPr lvl="1"/>
            <a:r>
              <a:rPr lang="en-US" sz="2600" dirty="0"/>
              <a:t>Novel therapies</a:t>
            </a:r>
          </a:p>
          <a:p>
            <a:pPr marL="0" indent="0">
              <a:buNone/>
            </a:pPr>
            <a:endParaRPr lang="en-US" dirty="0"/>
          </a:p>
        </p:txBody>
      </p:sp>
      <p:sp>
        <p:nvSpPr>
          <p:cNvPr id="2" name="Title 1"/>
          <p:cNvSpPr>
            <a:spLocks noGrp="1"/>
          </p:cNvSpPr>
          <p:nvPr>
            <p:ph type="title"/>
          </p:nvPr>
        </p:nvSpPr>
        <p:spPr/>
        <p:txBody>
          <a:bodyPr>
            <a:noAutofit/>
          </a:bodyPr>
          <a:lstStyle/>
          <a:p>
            <a:r>
              <a:rPr lang="en-US" dirty="0"/>
              <a:t>Unmet Needs in Personalizing Therapy</a:t>
            </a:r>
            <a:r>
              <a:rPr lang="en-US" dirty="0">
                <a:latin typeface="Arial" panose="020B0604020202020204" pitchFamily="34" charset="0"/>
                <a:cs typeface="Arial" panose="020B0604020202020204" pitchFamily="34" charset="0"/>
              </a:rPr>
              <a:t>—</a:t>
            </a:r>
            <a:r>
              <a:rPr lang="en-US" dirty="0"/>
              <a:t>iNHL</a:t>
            </a:r>
            <a:endParaRPr lang="en-US" i="1" dirty="0"/>
          </a:p>
        </p:txBody>
      </p:sp>
      <p:sp>
        <p:nvSpPr>
          <p:cNvPr id="6" name="Text Placeholder 5"/>
          <p:cNvSpPr>
            <a:spLocks noGrp="1"/>
          </p:cNvSpPr>
          <p:nvPr>
            <p:ph sz="half" idx="1"/>
          </p:nvPr>
        </p:nvSpPr>
        <p:spPr/>
        <p:txBody>
          <a:bodyPr/>
          <a:lstStyle/>
          <a:p>
            <a:r>
              <a:rPr lang="en-US" dirty="0"/>
              <a:t>Goals</a:t>
            </a:r>
          </a:p>
          <a:p>
            <a:pPr lvl="1"/>
            <a:r>
              <a:rPr lang="en-US" b="0" dirty="0">
                <a:cs typeface="Calibri" panose="020F0502020204030204" pitchFamily="34" charset="0"/>
              </a:rPr>
              <a:t>Identify high-risk patients for access to clinical trials and novel therapies</a:t>
            </a:r>
          </a:p>
          <a:p>
            <a:pPr lvl="1"/>
            <a:r>
              <a:rPr lang="en-US" b="0" dirty="0">
                <a:cs typeface="Calibri" panose="020F0502020204030204" pitchFamily="34" charset="0"/>
              </a:rPr>
              <a:t>Identify low-risk patients for shorter duration and less-toxic therapy</a:t>
            </a:r>
          </a:p>
          <a:p>
            <a:pPr lvl="1"/>
            <a:r>
              <a:rPr lang="en-US" b="0" dirty="0">
                <a:cs typeface="Calibri" panose="020F0502020204030204" pitchFamily="34" charset="0"/>
              </a:rPr>
              <a:t>Improve outcomes in later lines</a:t>
            </a:r>
            <a:endParaRPr lang="en-US" sz="2800" b="0" dirty="0">
              <a:cs typeface="Calibri" panose="020F0502020204030204" pitchFamily="34" charset="0"/>
            </a:endParaRPr>
          </a:p>
          <a:p>
            <a:endParaRPr lang="en-US" dirty="0"/>
          </a:p>
          <a:p>
            <a:endParaRPr lang="en-US" dirty="0"/>
          </a:p>
          <a:p>
            <a:endParaRPr lang="en-US" dirty="0"/>
          </a:p>
          <a:p>
            <a:pPr marL="0" indent="0">
              <a:buNone/>
            </a:pPr>
            <a:endParaRPr lang="en-US" dirty="0"/>
          </a:p>
          <a:p>
            <a:endParaRPr lang="en-US" dirty="0"/>
          </a:p>
        </p:txBody>
      </p:sp>
      <p:sp>
        <p:nvSpPr>
          <p:cNvPr id="53" name="Rectangle 52">
            <a:extLst>
              <a:ext uri="{FF2B5EF4-FFF2-40B4-BE49-F238E27FC236}">
                <a16:creationId xmlns:a16="http://schemas.microsoft.com/office/drawing/2014/main" id="{3735AB85-2657-7A46-9A2A-E8C967DB30E1}"/>
              </a:ext>
            </a:extLst>
          </p:cNvPr>
          <p:cNvSpPr/>
          <p:nvPr/>
        </p:nvSpPr>
        <p:spPr>
          <a:xfrm>
            <a:off x="719670" y="2004555"/>
            <a:ext cx="4113447" cy="30485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t" anchorCtr="0"/>
          <a:lstStyle/>
          <a:p>
            <a:pPr marL="0" marR="0" lvl="0" indent="0" algn="l" defTabSz="914377" rtl="0" eaLnBrk="1" fontAlgn="auto" latinLnBrk="0" hangingPunct="1">
              <a:lnSpc>
                <a:spcPct val="90000"/>
              </a:lnSpc>
              <a:spcBef>
                <a:spcPts val="0"/>
              </a:spcBef>
              <a:spcAft>
                <a:spcPts val="2400"/>
              </a:spcAft>
              <a:buClrTx/>
              <a:buSzTx/>
              <a:buFontTx/>
              <a:buNone/>
              <a:tabLst/>
              <a:defRPr/>
            </a:pPr>
            <a:endParaRPr kumimoji="0" lang="en-US" sz="2800" b="0" i="0" u="none" strike="noStrike" kern="1200" cap="none" spc="0" normalizeH="0" baseline="30000" noProof="0" dirty="0">
              <a:ln>
                <a:noFill/>
              </a:ln>
              <a:solidFill>
                <a:srgbClr val="134E77"/>
              </a:solidFill>
              <a:effectLst/>
              <a:uLnTx/>
              <a:uFillTx/>
              <a:latin typeface="Arial"/>
              <a:ea typeface="+mn-ea"/>
              <a:cs typeface="+mn-cs"/>
            </a:endParaRPr>
          </a:p>
          <a:p>
            <a:pPr marL="251994" marR="0" lvl="1" indent="-251994" algn="l" defTabSz="914377" rtl="0" eaLnBrk="1" fontAlgn="auto" latinLnBrk="0" hangingPunct="1">
              <a:lnSpc>
                <a:spcPct val="90000"/>
              </a:lnSpc>
              <a:spcBef>
                <a:spcPts val="0"/>
              </a:spcBef>
              <a:spcAft>
                <a:spcPts val="600"/>
              </a:spcAft>
              <a:buClr>
                <a:srgbClr val="134E77"/>
              </a:buClr>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47484F"/>
              </a:solidFill>
              <a:effectLst/>
              <a:uLnTx/>
              <a:uFillTx/>
              <a:latin typeface="Proxima Nova Rg"/>
              <a:ea typeface="+mn-ea"/>
              <a:cs typeface="+mn-cs"/>
            </a:endParaRPr>
          </a:p>
        </p:txBody>
      </p:sp>
      <p:grpSp>
        <p:nvGrpSpPr>
          <p:cNvPr id="7" name="Group 6">
            <a:extLst>
              <a:ext uri="{FF2B5EF4-FFF2-40B4-BE49-F238E27FC236}">
                <a16:creationId xmlns:a16="http://schemas.microsoft.com/office/drawing/2014/main" id="{D6406372-4B39-48B6-9010-19E876EDDFFF}"/>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41939D78-8590-4D1D-9BB4-845DA4AD11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4C767780-AACC-4855-BAD7-5106E92B4AB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55ADAC58-76E9-4A75-8390-64AA3DCE85A9}"/>
              </a:ext>
            </a:extLst>
          </p:cNvPr>
          <p:cNvSpPr txBox="1">
            <a:spLocks noChangeArrowheads="1"/>
          </p:cNvSpPr>
          <p:nvPr/>
        </p:nvSpPr>
        <p:spPr bwMode="auto">
          <a:xfrm>
            <a:off x="44861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Nastoupil. Hematology Am Soc Hematol Educ Program. 2018;2018:189. </a:t>
            </a:r>
          </a:p>
        </p:txBody>
      </p:sp>
    </p:spTree>
    <p:extLst>
      <p:ext uri="{BB962C8B-B14F-4D97-AF65-F5344CB8AC3E}">
        <p14:creationId xmlns:p14="http://schemas.microsoft.com/office/powerpoint/2010/main" val="661577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ectangle 268">
            <a:extLst>
              <a:ext uri="{FF2B5EF4-FFF2-40B4-BE49-F238E27FC236}">
                <a16:creationId xmlns:a16="http://schemas.microsoft.com/office/drawing/2014/main" id="{B66B4C77-81BC-4A8B-AED7-D885A8954CFE}"/>
              </a:ext>
            </a:extLst>
          </p:cNvPr>
          <p:cNvSpPr/>
          <p:nvPr/>
        </p:nvSpPr>
        <p:spPr bwMode="auto">
          <a:xfrm>
            <a:off x="894860" y="2101029"/>
            <a:ext cx="737435" cy="2788129"/>
          </a:xfrm>
          <a:prstGeom prst="rect">
            <a:avLst/>
          </a:prstGeom>
          <a:gradFill>
            <a:gsLst>
              <a:gs pos="0">
                <a:schemeClr val="accent3"/>
              </a:gs>
              <a:gs pos="70000">
                <a:schemeClr val="accent1"/>
              </a:gs>
            </a:gsLst>
            <a:lin ang="5400000" scaled="1"/>
          </a:gra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Title 5">
            <a:extLst>
              <a:ext uri="{FF2B5EF4-FFF2-40B4-BE49-F238E27FC236}">
                <a16:creationId xmlns:a16="http://schemas.microsoft.com/office/drawing/2014/main" id="{8A8F49CD-CCC8-489D-A6A4-A5419ED725D6}"/>
              </a:ext>
            </a:extLst>
          </p:cNvPr>
          <p:cNvSpPr>
            <a:spLocks noGrp="1"/>
          </p:cNvSpPr>
          <p:nvPr>
            <p:ph type="title"/>
          </p:nvPr>
        </p:nvSpPr>
        <p:spPr/>
        <p:txBody>
          <a:bodyPr/>
          <a:lstStyle/>
          <a:p>
            <a:r>
              <a:rPr lang="en-US" dirty="0"/>
              <a:t>m7-FLIPI Clinicogenetic Risk Model for FL</a:t>
            </a:r>
            <a:endParaRPr lang="en-US" dirty="0">
              <a:solidFill>
                <a:srgbClr val="465460"/>
              </a:solidFill>
            </a:endParaRPr>
          </a:p>
        </p:txBody>
      </p:sp>
      <p:sp>
        <p:nvSpPr>
          <p:cNvPr id="7" name="Titre 1">
            <a:extLst>
              <a:ext uri="{FF2B5EF4-FFF2-40B4-BE49-F238E27FC236}">
                <a16:creationId xmlns:a16="http://schemas.microsoft.com/office/drawing/2014/main" id="{98729A6B-AC67-6542-B9D7-C7592161FAEF}"/>
              </a:ext>
            </a:extLst>
          </p:cNvPr>
          <p:cNvSpPr txBox="1">
            <a:spLocks/>
          </p:cNvSpPr>
          <p:nvPr/>
        </p:nvSpPr>
        <p:spPr>
          <a:xfrm>
            <a:off x="0" y="16597"/>
            <a:ext cx="11763910" cy="1049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srgbClr val="4472C4">
                  <a:lumMod val="50000"/>
                </a:srgbClr>
              </a:solidFill>
              <a:effectLst/>
              <a:uLnTx/>
              <a:uFillTx/>
              <a:latin typeface="Calibri"/>
              <a:ea typeface="Heiti SC Light"/>
              <a:cs typeface="Calibri" panose="020F0502020204030204" pitchFamily="34" charset="0"/>
            </a:endParaRPr>
          </a:p>
        </p:txBody>
      </p:sp>
      <p:sp>
        <p:nvSpPr>
          <p:cNvPr id="20" name="Text Box 11">
            <a:extLst>
              <a:ext uri="{FF2B5EF4-FFF2-40B4-BE49-F238E27FC236}">
                <a16:creationId xmlns:a16="http://schemas.microsoft.com/office/drawing/2014/main" id="{58FB3D30-3EE9-AC4A-99E3-173E4080B2E8}"/>
              </a:ext>
            </a:extLst>
          </p:cNvPr>
          <p:cNvSpPr txBox="1">
            <a:spLocks noChangeArrowheads="1"/>
          </p:cNvSpPr>
          <p:nvPr/>
        </p:nvSpPr>
        <p:spPr bwMode="auto">
          <a:xfrm>
            <a:off x="447390" y="63927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45560"/>
                </a:solidFill>
                <a:effectLst/>
                <a:uLnTx/>
                <a:uFillTx/>
                <a:latin typeface="Calibri" panose="020F0502020204030204" pitchFamily="34" charset="0"/>
                <a:ea typeface="+mn-ea"/>
                <a:cs typeface="Calibri" panose="020F0502020204030204" pitchFamily="34" charset="0"/>
              </a:rPr>
              <a:t>Pastore. Lancet Oncol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2015;16:1111.</a:t>
            </a:r>
          </a:p>
        </p:txBody>
      </p:sp>
      <p:grpSp>
        <p:nvGrpSpPr>
          <p:cNvPr id="2" name="Group 1">
            <a:extLst>
              <a:ext uri="{FF2B5EF4-FFF2-40B4-BE49-F238E27FC236}">
                <a16:creationId xmlns:a16="http://schemas.microsoft.com/office/drawing/2014/main" id="{AFD0E11D-8131-4BF9-8A2C-6F6158747DF3}"/>
              </a:ext>
            </a:extLst>
          </p:cNvPr>
          <p:cNvGrpSpPr/>
          <p:nvPr/>
        </p:nvGrpSpPr>
        <p:grpSpPr>
          <a:xfrm>
            <a:off x="6512537" y="1501608"/>
            <a:ext cx="5031763" cy="3116813"/>
            <a:chOff x="231934" y="1493845"/>
            <a:chExt cx="6417917" cy="5011321"/>
          </a:xfrm>
        </p:grpSpPr>
        <p:cxnSp>
          <p:nvCxnSpPr>
            <p:cNvPr id="17" name="Straight Connector 16">
              <a:extLst>
                <a:ext uri="{FF2B5EF4-FFF2-40B4-BE49-F238E27FC236}">
                  <a16:creationId xmlns:a16="http://schemas.microsoft.com/office/drawing/2014/main" id="{13E9D11B-94A5-441E-A7BA-A606720E8ED2}"/>
                </a:ext>
              </a:extLst>
            </p:cNvPr>
            <p:cNvCxnSpPr>
              <a:cxnSpLocks/>
            </p:cNvCxnSpPr>
            <p:nvPr/>
          </p:nvCxnSpPr>
          <p:spPr bwMode="auto">
            <a:xfrm>
              <a:off x="3516569" y="2868038"/>
              <a:ext cx="0" cy="111661"/>
            </a:xfrm>
            <a:prstGeom prst="line">
              <a:avLst/>
            </a:prstGeom>
            <a:noFill/>
            <a:ln w="28575" cap="flat" cmpd="sng" algn="ctr">
              <a:solidFill>
                <a:schemeClr val="accent1"/>
              </a:solidFill>
              <a:prstDash val="solid"/>
              <a:round/>
              <a:headEnd type="none" w="med" len="med"/>
              <a:tailEnd type="none" w="med" len="med"/>
            </a:ln>
            <a:effectLst/>
          </p:spPr>
        </p:cxnSp>
        <p:sp>
          <p:nvSpPr>
            <p:cNvPr id="18" name="Freeform: Shape 17">
              <a:extLst>
                <a:ext uri="{FF2B5EF4-FFF2-40B4-BE49-F238E27FC236}">
                  <a16:creationId xmlns:a16="http://schemas.microsoft.com/office/drawing/2014/main" id="{7EEA0EEF-2483-4835-A22B-9E6201FAAC6F}"/>
                </a:ext>
              </a:extLst>
            </p:cNvPr>
            <p:cNvSpPr/>
            <p:nvPr/>
          </p:nvSpPr>
          <p:spPr bwMode="auto">
            <a:xfrm>
              <a:off x="1249417" y="1840624"/>
              <a:ext cx="3149162" cy="3176752"/>
            </a:xfrm>
            <a:custGeom>
              <a:avLst/>
              <a:gdLst>
                <a:gd name="connsiteX0" fmla="*/ 0 w 3149162"/>
                <a:gd name="connsiteY0" fmla="*/ 0 h 3176752"/>
                <a:gd name="connsiteX1" fmla="*/ 74886 w 3149162"/>
                <a:gd name="connsiteY1" fmla="*/ 0 h 3176752"/>
                <a:gd name="connsiteX2" fmla="*/ 74886 w 3149162"/>
                <a:gd name="connsiteY2" fmla="*/ 86710 h 3176752"/>
                <a:gd name="connsiteX3" fmla="*/ 102476 w 3149162"/>
                <a:gd name="connsiteY3" fmla="*/ 86710 h 3176752"/>
                <a:gd name="connsiteX4" fmla="*/ 102476 w 3149162"/>
                <a:gd name="connsiteY4" fmla="*/ 177362 h 3176752"/>
                <a:gd name="connsiteX5" fmla="*/ 145831 w 3149162"/>
                <a:gd name="connsiteY5" fmla="*/ 177362 h 3176752"/>
                <a:gd name="connsiteX6" fmla="*/ 145831 w 3149162"/>
                <a:gd name="connsiteY6" fmla="*/ 441435 h 3176752"/>
                <a:gd name="connsiteX7" fmla="*/ 169480 w 3149162"/>
                <a:gd name="connsiteY7" fmla="*/ 441435 h 3176752"/>
                <a:gd name="connsiteX8" fmla="*/ 169480 w 3149162"/>
                <a:gd name="connsiteY8" fmla="*/ 524204 h 3176752"/>
                <a:gd name="connsiteX9" fmla="*/ 240424 w 3149162"/>
                <a:gd name="connsiteY9" fmla="*/ 524204 h 3176752"/>
                <a:gd name="connsiteX10" fmla="*/ 240424 w 3149162"/>
                <a:gd name="connsiteY10" fmla="*/ 610914 h 3176752"/>
                <a:gd name="connsiteX11" fmla="*/ 402021 w 3149162"/>
                <a:gd name="connsiteY11" fmla="*/ 610914 h 3176752"/>
                <a:gd name="connsiteX12" fmla="*/ 402021 w 3149162"/>
                <a:gd name="connsiteY12" fmla="*/ 705507 h 3176752"/>
                <a:gd name="connsiteX13" fmla="*/ 429611 w 3149162"/>
                <a:gd name="connsiteY13" fmla="*/ 705507 h 3176752"/>
                <a:gd name="connsiteX14" fmla="*/ 429611 w 3149162"/>
                <a:gd name="connsiteY14" fmla="*/ 890752 h 3176752"/>
                <a:gd name="connsiteX15" fmla="*/ 445376 w 3149162"/>
                <a:gd name="connsiteY15" fmla="*/ 890752 h 3176752"/>
                <a:gd name="connsiteX16" fmla="*/ 445376 w 3149162"/>
                <a:gd name="connsiteY16" fmla="*/ 1068114 h 3176752"/>
                <a:gd name="connsiteX17" fmla="*/ 528145 w 3149162"/>
                <a:gd name="connsiteY17" fmla="*/ 1068114 h 3176752"/>
                <a:gd name="connsiteX18" fmla="*/ 528145 w 3149162"/>
                <a:gd name="connsiteY18" fmla="*/ 1158766 h 3176752"/>
                <a:gd name="connsiteX19" fmla="*/ 579383 w 3149162"/>
                <a:gd name="connsiteY19" fmla="*/ 1158766 h 3176752"/>
                <a:gd name="connsiteX20" fmla="*/ 579383 w 3149162"/>
                <a:gd name="connsiteY20" fmla="*/ 1253359 h 3176752"/>
                <a:gd name="connsiteX21" fmla="*/ 634562 w 3149162"/>
                <a:gd name="connsiteY21" fmla="*/ 1253359 h 3176752"/>
                <a:gd name="connsiteX22" fmla="*/ 634562 w 3149162"/>
                <a:gd name="connsiteY22" fmla="*/ 1347952 h 3176752"/>
                <a:gd name="connsiteX23" fmla="*/ 658211 w 3149162"/>
                <a:gd name="connsiteY23" fmla="*/ 1347952 h 3176752"/>
                <a:gd name="connsiteX24" fmla="*/ 658211 w 3149162"/>
                <a:gd name="connsiteY24" fmla="*/ 1434662 h 3176752"/>
                <a:gd name="connsiteX25" fmla="*/ 677917 w 3149162"/>
                <a:gd name="connsiteY25" fmla="*/ 1434662 h 3176752"/>
                <a:gd name="connsiteX26" fmla="*/ 677917 w 3149162"/>
                <a:gd name="connsiteY26" fmla="*/ 1619907 h 3176752"/>
                <a:gd name="connsiteX27" fmla="*/ 906517 w 3149162"/>
                <a:gd name="connsiteY27" fmla="*/ 1619907 h 3176752"/>
                <a:gd name="connsiteX28" fmla="*/ 926224 w 3149162"/>
                <a:gd name="connsiteY28" fmla="*/ 1619907 h 3176752"/>
                <a:gd name="connsiteX29" fmla="*/ 926224 w 3149162"/>
                <a:gd name="connsiteY29" fmla="*/ 1710559 h 3176752"/>
                <a:gd name="connsiteX30" fmla="*/ 1052349 w 3149162"/>
                <a:gd name="connsiteY30" fmla="*/ 1710559 h 3176752"/>
                <a:gd name="connsiteX31" fmla="*/ 1052349 w 3149162"/>
                <a:gd name="connsiteY31" fmla="*/ 1820917 h 3176752"/>
                <a:gd name="connsiteX32" fmla="*/ 1217886 w 3149162"/>
                <a:gd name="connsiteY32" fmla="*/ 1820917 h 3176752"/>
                <a:gd name="connsiteX33" fmla="*/ 1217886 w 3149162"/>
                <a:gd name="connsiteY33" fmla="*/ 1935217 h 3176752"/>
                <a:gd name="connsiteX34" fmla="*/ 1308538 w 3149162"/>
                <a:gd name="connsiteY34" fmla="*/ 1935217 h 3176752"/>
                <a:gd name="connsiteX35" fmla="*/ 1308538 w 3149162"/>
                <a:gd name="connsiteY35" fmla="*/ 2057400 h 3176752"/>
                <a:gd name="connsiteX36" fmla="*/ 1604142 w 3149162"/>
                <a:gd name="connsiteY36" fmla="*/ 2057400 h 3176752"/>
                <a:gd name="connsiteX37" fmla="*/ 1604142 w 3149162"/>
                <a:gd name="connsiteY37" fmla="*/ 2183524 h 3176752"/>
                <a:gd name="connsiteX38" fmla="*/ 1619907 w 3149162"/>
                <a:gd name="connsiteY38" fmla="*/ 2183524 h 3176752"/>
                <a:gd name="connsiteX39" fmla="*/ 1619907 w 3149162"/>
                <a:gd name="connsiteY39" fmla="*/ 2286000 h 3176752"/>
                <a:gd name="connsiteX40" fmla="*/ 1749973 w 3149162"/>
                <a:gd name="connsiteY40" fmla="*/ 2286000 h 3176752"/>
                <a:gd name="connsiteX41" fmla="*/ 1749973 w 3149162"/>
                <a:gd name="connsiteY41" fmla="*/ 2435773 h 3176752"/>
                <a:gd name="connsiteX42" fmla="*/ 1749973 w 3149162"/>
                <a:gd name="connsiteY42" fmla="*/ 2435773 h 3176752"/>
                <a:gd name="connsiteX43" fmla="*/ 1777562 w 3149162"/>
                <a:gd name="connsiteY43" fmla="*/ 2435773 h 3176752"/>
                <a:gd name="connsiteX44" fmla="*/ 1777562 w 3149162"/>
                <a:gd name="connsiteY44" fmla="*/ 2577662 h 3176752"/>
                <a:gd name="connsiteX45" fmla="*/ 1844566 w 3149162"/>
                <a:gd name="connsiteY45" fmla="*/ 2577662 h 3176752"/>
                <a:gd name="connsiteX46" fmla="*/ 1844566 w 3149162"/>
                <a:gd name="connsiteY46" fmla="*/ 2719552 h 3176752"/>
                <a:gd name="connsiteX47" fmla="*/ 1935217 w 3149162"/>
                <a:gd name="connsiteY47" fmla="*/ 2719552 h 3176752"/>
                <a:gd name="connsiteX48" fmla="*/ 1935217 w 3149162"/>
                <a:gd name="connsiteY48" fmla="*/ 2857500 h 3176752"/>
                <a:gd name="connsiteX49" fmla="*/ 2140169 w 3149162"/>
                <a:gd name="connsiteY49" fmla="*/ 2857500 h 3176752"/>
                <a:gd name="connsiteX50" fmla="*/ 2140169 w 3149162"/>
                <a:gd name="connsiteY50" fmla="*/ 2991507 h 3176752"/>
                <a:gd name="connsiteX51" fmla="*/ 2668314 w 3149162"/>
                <a:gd name="connsiteY51" fmla="*/ 2991507 h 3176752"/>
                <a:gd name="connsiteX52" fmla="*/ 2668314 w 3149162"/>
                <a:gd name="connsiteY52" fmla="*/ 3176752 h 3176752"/>
                <a:gd name="connsiteX53" fmla="*/ 3149162 w 3149162"/>
                <a:gd name="connsiteY53" fmla="*/ 3176752 h 317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49162" h="3176752">
                  <a:moveTo>
                    <a:pt x="0" y="0"/>
                  </a:moveTo>
                  <a:lnTo>
                    <a:pt x="74886" y="0"/>
                  </a:lnTo>
                  <a:lnTo>
                    <a:pt x="74886" y="86710"/>
                  </a:lnTo>
                  <a:lnTo>
                    <a:pt x="102476" y="86710"/>
                  </a:lnTo>
                  <a:lnTo>
                    <a:pt x="102476" y="177362"/>
                  </a:lnTo>
                  <a:lnTo>
                    <a:pt x="145831" y="177362"/>
                  </a:lnTo>
                  <a:lnTo>
                    <a:pt x="145831" y="441435"/>
                  </a:lnTo>
                  <a:lnTo>
                    <a:pt x="169480" y="441435"/>
                  </a:lnTo>
                  <a:lnTo>
                    <a:pt x="169480" y="524204"/>
                  </a:lnTo>
                  <a:lnTo>
                    <a:pt x="240424" y="524204"/>
                  </a:lnTo>
                  <a:lnTo>
                    <a:pt x="240424" y="610914"/>
                  </a:lnTo>
                  <a:lnTo>
                    <a:pt x="402021" y="610914"/>
                  </a:lnTo>
                  <a:lnTo>
                    <a:pt x="402021" y="705507"/>
                  </a:lnTo>
                  <a:lnTo>
                    <a:pt x="429611" y="705507"/>
                  </a:lnTo>
                  <a:lnTo>
                    <a:pt x="429611" y="890752"/>
                  </a:lnTo>
                  <a:lnTo>
                    <a:pt x="445376" y="890752"/>
                  </a:lnTo>
                  <a:lnTo>
                    <a:pt x="445376" y="1068114"/>
                  </a:lnTo>
                  <a:lnTo>
                    <a:pt x="528145" y="1068114"/>
                  </a:lnTo>
                  <a:lnTo>
                    <a:pt x="528145" y="1158766"/>
                  </a:lnTo>
                  <a:lnTo>
                    <a:pt x="579383" y="1158766"/>
                  </a:lnTo>
                  <a:lnTo>
                    <a:pt x="579383" y="1253359"/>
                  </a:lnTo>
                  <a:lnTo>
                    <a:pt x="634562" y="1253359"/>
                  </a:lnTo>
                  <a:lnTo>
                    <a:pt x="634562" y="1347952"/>
                  </a:lnTo>
                  <a:lnTo>
                    <a:pt x="658211" y="1347952"/>
                  </a:lnTo>
                  <a:lnTo>
                    <a:pt x="658211" y="1434662"/>
                  </a:lnTo>
                  <a:lnTo>
                    <a:pt x="677917" y="1434662"/>
                  </a:lnTo>
                  <a:lnTo>
                    <a:pt x="677917" y="1619907"/>
                  </a:lnTo>
                  <a:lnTo>
                    <a:pt x="906517" y="1619907"/>
                  </a:lnTo>
                  <a:lnTo>
                    <a:pt x="926224" y="1619907"/>
                  </a:lnTo>
                  <a:lnTo>
                    <a:pt x="926224" y="1710559"/>
                  </a:lnTo>
                  <a:lnTo>
                    <a:pt x="1052349" y="1710559"/>
                  </a:lnTo>
                  <a:lnTo>
                    <a:pt x="1052349" y="1820917"/>
                  </a:lnTo>
                  <a:lnTo>
                    <a:pt x="1217886" y="1820917"/>
                  </a:lnTo>
                  <a:lnTo>
                    <a:pt x="1217886" y="1935217"/>
                  </a:lnTo>
                  <a:lnTo>
                    <a:pt x="1308538" y="1935217"/>
                  </a:lnTo>
                  <a:lnTo>
                    <a:pt x="1308538" y="2057400"/>
                  </a:lnTo>
                  <a:lnTo>
                    <a:pt x="1604142" y="2057400"/>
                  </a:lnTo>
                  <a:lnTo>
                    <a:pt x="1604142" y="2183524"/>
                  </a:lnTo>
                  <a:lnTo>
                    <a:pt x="1619907" y="2183524"/>
                  </a:lnTo>
                  <a:lnTo>
                    <a:pt x="1619907" y="2286000"/>
                  </a:lnTo>
                  <a:lnTo>
                    <a:pt x="1749973" y="2286000"/>
                  </a:lnTo>
                  <a:lnTo>
                    <a:pt x="1749973" y="2435773"/>
                  </a:lnTo>
                  <a:lnTo>
                    <a:pt x="1749973" y="2435773"/>
                  </a:lnTo>
                  <a:lnTo>
                    <a:pt x="1777562" y="2435773"/>
                  </a:lnTo>
                  <a:lnTo>
                    <a:pt x="1777562" y="2577662"/>
                  </a:lnTo>
                  <a:lnTo>
                    <a:pt x="1844566" y="2577662"/>
                  </a:lnTo>
                  <a:lnTo>
                    <a:pt x="1844566" y="2719552"/>
                  </a:lnTo>
                  <a:lnTo>
                    <a:pt x="1935217" y="2719552"/>
                  </a:lnTo>
                  <a:lnTo>
                    <a:pt x="1935217" y="2857500"/>
                  </a:lnTo>
                  <a:lnTo>
                    <a:pt x="2140169" y="2857500"/>
                  </a:lnTo>
                  <a:lnTo>
                    <a:pt x="2140169" y="2991507"/>
                  </a:lnTo>
                  <a:lnTo>
                    <a:pt x="2668314" y="2991507"/>
                  </a:lnTo>
                  <a:lnTo>
                    <a:pt x="2668314" y="3176752"/>
                  </a:lnTo>
                  <a:lnTo>
                    <a:pt x="3149162" y="3176752"/>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9" name="Group 18">
              <a:extLst>
                <a:ext uri="{FF2B5EF4-FFF2-40B4-BE49-F238E27FC236}">
                  <a16:creationId xmlns:a16="http://schemas.microsoft.com/office/drawing/2014/main" id="{EBE857A0-56D7-4CDF-B083-2B960A01D69D}"/>
                </a:ext>
              </a:extLst>
            </p:cNvPr>
            <p:cNvGrpSpPr/>
            <p:nvPr/>
          </p:nvGrpSpPr>
          <p:grpSpPr>
            <a:xfrm>
              <a:off x="1480865" y="1930480"/>
              <a:ext cx="4039399" cy="1826768"/>
              <a:chOff x="1480865" y="1930480"/>
              <a:chExt cx="4039399" cy="1826768"/>
            </a:xfrm>
          </p:grpSpPr>
          <p:cxnSp>
            <p:nvCxnSpPr>
              <p:cNvPr id="21" name="Straight Connector 20">
                <a:extLst>
                  <a:ext uri="{FF2B5EF4-FFF2-40B4-BE49-F238E27FC236}">
                    <a16:creationId xmlns:a16="http://schemas.microsoft.com/office/drawing/2014/main" id="{2644B1F5-A525-45F2-A307-7FF6536B7715}"/>
                  </a:ext>
                </a:extLst>
              </p:cNvPr>
              <p:cNvCxnSpPr>
                <a:cxnSpLocks/>
              </p:cNvCxnSpPr>
              <p:nvPr/>
            </p:nvCxnSpPr>
            <p:spPr bwMode="auto">
              <a:xfrm>
                <a:off x="1749626" y="2047144"/>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6744DA3-F384-4077-977E-FA85B93BA9FD}"/>
                  </a:ext>
                </a:extLst>
              </p:cNvPr>
              <p:cNvCxnSpPr>
                <a:cxnSpLocks/>
              </p:cNvCxnSpPr>
              <p:nvPr/>
            </p:nvCxnSpPr>
            <p:spPr bwMode="auto">
              <a:xfrm>
                <a:off x="1480865" y="193048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3FF7E24-D707-4884-BF01-40E7B2A87E82}"/>
                  </a:ext>
                </a:extLst>
              </p:cNvPr>
              <p:cNvCxnSpPr>
                <a:cxnSpLocks/>
              </p:cNvCxnSpPr>
              <p:nvPr/>
            </p:nvCxnSpPr>
            <p:spPr bwMode="auto">
              <a:xfrm>
                <a:off x="1550259" y="1932359"/>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6C47981-EA64-4D25-93FB-2A9AC16E65E6}"/>
                  </a:ext>
                </a:extLst>
              </p:cNvPr>
              <p:cNvCxnSpPr>
                <a:cxnSpLocks/>
              </p:cNvCxnSpPr>
              <p:nvPr/>
            </p:nvCxnSpPr>
            <p:spPr bwMode="auto">
              <a:xfrm>
                <a:off x="2409517" y="2434446"/>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BABC67A-EBC6-47B8-9396-0AE0FA27D3B1}"/>
                  </a:ext>
                </a:extLst>
              </p:cNvPr>
              <p:cNvCxnSpPr>
                <a:cxnSpLocks/>
              </p:cNvCxnSpPr>
              <p:nvPr/>
            </p:nvCxnSpPr>
            <p:spPr bwMode="auto">
              <a:xfrm>
                <a:off x="1508193" y="193048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BB4CD0E-2DA1-40B9-A5AE-E2B1818CF883}"/>
                  </a:ext>
                </a:extLst>
              </p:cNvPr>
              <p:cNvCxnSpPr>
                <a:cxnSpLocks/>
              </p:cNvCxnSpPr>
              <p:nvPr/>
            </p:nvCxnSpPr>
            <p:spPr bwMode="auto">
              <a:xfrm>
                <a:off x="2471677" y="2490276"/>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4104273-2A03-4F6E-AC1F-EAB5B48AD4EE}"/>
                  </a:ext>
                </a:extLst>
              </p:cNvPr>
              <p:cNvCxnSpPr>
                <a:cxnSpLocks/>
              </p:cNvCxnSpPr>
              <p:nvPr/>
            </p:nvCxnSpPr>
            <p:spPr bwMode="auto">
              <a:xfrm>
                <a:off x="2126387" y="2262405"/>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915A554-3846-4EA4-9FDE-00D2CFF1D4B0}"/>
                  </a:ext>
                </a:extLst>
              </p:cNvPr>
              <p:cNvCxnSpPr>
                <a:cxnSpLocks/>
              </p:cNvCxnSpPr>
              <p:nvPr/>
            </p:nvCxnSpPr>
            <p:spPr bwMode="auto">
              <a:xfrm>
                <a:off x="2693081" y="264241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E04E0F1-B1AD-4BB3-9A1D-C5FA27334AB1}"/>
                  </a:ext>
                </a:extLst>
              </p:cNvPr>
              <p:cNvCxnSpPr>
                <a:cxnSpLocks/>
              </p:cNvCxnSpPr>
              <p:nvPr/>
            </p:nvCxnSpPr>
            <p:spPr bwMode="auto">
              <a:xfrm>
                <a:off x="2829903" y="2676259"/>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EFF6AF1-9478-4279-B590-D52DCD44FBA0}"/>
                  </a:ext>
                </a:extLst>
              </p:cNvPr>
              <p:cNvCxnSpPr>
                <a:cxnSpLocks/>
              </p:cNvCxnSpPr>
              <p:nvPr/>
            </p:nvCxnSpPr>
            <p:spPr bwMode="auto">
              <a:xfrm>
                <a:off x="2867797" y="2676259"/>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322670D-D113-48D9-AC77-5065AE746F11}"/>
                  </a:ext>
                </a:extLst>
              </p:cNvPr>
              <p:cNvCxnSpPr>
                <a:cxnSpLocks/>
              </p:cNvCxnSpPr>
              <p:nvPr/>
            </p:nvCxnSpPr>
            <p:spPr bwMode="auto">
              <a:xfrm>
                <a:off x="2681196" y="257248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31AD824-D1AF-4C28-BC6D-D054CE0A7BB6}"/>
                  </a:ext>
                </a:extLst>
              </p:cNvPr>
              <p:cNvCxnSpPr>
                <a:cxnSpLocks/>
              </p:cNvCxnSpPr>
              <p:nvPr/>
            </p:nvCxnSpPr>
            <p:spPr bwMode="auto">
              <a:xfrm>
                <a:off x="3096137" y="2737795"/>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3141F8F-A904-491C-8328-187134D3C07F}"/>
                  </a:ext>
                </a:extLst>
              </p:cNvPr>
              <p:cNvCxnSpPr>
                <a:cxnSpLocks/>
              </p:cNvCxnSpPr>
              <p:nvPr/>
            </p:nvCxnSpPr>
            <p:spPr bwMode="auto">
              <a:xfrm>
                <a:off x="3033369" y="2737795"/>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46C5590-ABEC-4DF1-9795-3415C3CBCD31}"/>
                  </a:ext>
                </a:extLst>
              </p:cNvPr>
              <p:cNvCxnSpPr>
                <a:cxnSpLocks/>
              </p:cNvCxnSpPr>
              <p:nvPr/>
            </p:nvCxnSpPr>
            <p:spPr bwMode="auto">
              <a:xfrm>
                <a:off x="3122912" y="2737795"/>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23A2FA4-7EC3-4E91-AAEA-2D8D91C049F9}"/>
                  </a:ext>
                </a:extLst>
              </p:cNvPr>
              <p:cNvCxnSpPr>
                <a:cxnSpLocks/>
              </p:cNvCxnSpPr>
              <p:nvPr/>
            </p:nvCxnSpPr>
            <p:spPr bwMode="auto">
              <a:xfrm>
                <a:off x="2015336" y="2206575"/>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8CE014C-FA22-482E-A42F-5320FBBA04AB}"/>
                  </a:ext>
                </a:extLst>
              </p:cNvPr>
              <p:cNvCxnSpPr>
                <a:cxnSpLocks/>
              </p:cNvCxnSpPr>
              <p:nvPr/>
            </p:nvCxnSpPr>
            <p:spPr bwMode="auto">
              <a:xfrm>
                <a:off x="3174127" y="2737795"/>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921C9D8-CE7F-4B91-86B2-36D75DA923E5}"/>
                  </a:ext>
                </a:extLst>
              </p:cNvPr>
              <p:cNvCxnSpPr>
                <a:cxnSpLocks/>
              </p:cNvCxnSpPr>
              <p:nvPr/>
            </p:nvCxnSpPr>
            <p:spPr bwMode="auto">
              <a:xfrm>
                <a:off x="3251470" y="279721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C348AE4-0CA6-42BF-A24B-8CE2FE3D25DD}"/>
                  </a:ext>
                </a:extLst>
              </p:cNvPr>
              <p:cNvCxnSpPr>
                <a:cxnSpLocks/>
              </p:cNvCxnSpPr>
              <p:nvPr/>
            </p:nvCxnSpPr>
            <p:spPr bwMode="auto">
              <a:xfrm>
                <a:off x="3327506" y="279721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8739900-53D3-4DAA-B2CD-EF2DDA06C38C}"/>
                  </a:ext>
                </a:extLst>
              </p:cNvPr>
              <p:cNvCxnSpPr>
                <a:cxnSpLocks/>
              </p:cNvCxnSpPr>
              <p:nvPr/>
            </p:nvCxnSpPr>
            <p:spPr bwMode="auto">
              <a:xfrm>
                <a:off x="3290706" y="279721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8DBA3D8-ED8C-4BAC-8722-256406267D47}"/>
                  </a:ext>
                </a:extLst>
              </p:cNvPr>
              <p:cNvCxnSpPr>
                <a:cxnSpLocks/>
              </p:cNvCxnSpPr>
              <p:nvPr/>
            </p:nvCxnSpPr>
            <p:spPr bwMode="auto">
              <a:xfrm>
                <a:off x="3492629" y="2868038"/>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CCB7CBF-7C09-4A55-AD7F-D07ABFB1EF03}"/>
                  </a:ext>
                </a:extLst>
              </p:cNvPr>
              <p:cNvCxnSpPr>
                <a:cxnSpLocks/>
              </p:cNvCxnSpPr>
              <p:nvPr/>
            </p:nvCxnSpPr>
            <p:spPr bwMode="auto">
              <a:xfrm>
                <a:off x="3455949" y="2868038"/>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3F4FB76-1E13-434D-A438-18B5E18CC524}"/>
                  </a:ext>
                </a:extLst>
              </p:cNvPr>
              <p:cNvCxnSpPr>
                <a:cxnSpLocks/>
              </p:cNvCxnSpPr>
              <p:nvPr/>
            </p:nvCxnSpPr>
            <p:spPr bwMode="auto">
              <a:xfrm>
                <a:off x="3843270" y="306552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5D12766-E773-44C8-9953-24A3A8FD3B6B}"/>
                  </a:ext>
                </a:extLst>
              </p:cNvPr>
              <p:cNvCxnSpPr>
                <a:cxnSpLocks/>
              </p:cNvCxnSpPr>
              <p:nvPr/>
            </p:nvCxnSpPr>
            <p:spPr bwMode="auto">
              <a:xfrm>
                <a:off x="3765239" y="306552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4B5D8CE-766A-425C-A2C5-5CD6A456AC49}"/>
                  </a:ext>
                </a:extLst>
              </p:cNvPr>
              <p:cNvCxnSpPr>
                <a:cxnSpLocks/>
              </p:cNvCxnSpPr>
              <p:nvPr/>
            </p:nvCxnSpPr>
            <p:spPr bwMode="auto">
              <a:xfrm>
                <a:off x="3983077" y="306552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1688199-BB5B-4840-9566-745F08AB9870}"/>
                  </a:ext>
                </a:extLst>
              </p:cNvPr>
              <p:cNvCxnSpPr>
                <a:cxnSpLocks/>
              </p:cNvCxnSpPr>
              <p:nvPr/>
            </p:nvCxnSpPr>
            <p:spPr bwMode="auto">
              <a:xfrm>
                <a:off x="4023486" y="306552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A412F2E-C498-460B-8823-B36DD4DD20DE}"/>
                  </a:ext>
                </a:extLst>
              </p:cNvPr>
              <p:cNvCxnSpPr>
                <a:cxnSpLocks/>
              </p:cNvCxnSpPr>
              <p:nvPr/>
            </p:nvCxnSpPr>
            <p:spPr bwMode="auto">
              <a:xfrm>
                <a:off x="4058222" y="3065520"/>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DA99645-D417-490A-BD99-BF2BB967034A}"/>
                  </a:ext>
                </a:extLst>
              </p:cNvPr>
              <p:cNvCxnSpPr>
                <a:cxnSpLocks/>
              </p:cNvCxnSpPr>
              <p:nvPr/>
            </p:nvCxnSpPr>
            <p:spPr bwMode="auto">
              <a:xfrm>
                <a:off x="4151738" y="317718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502418C-F110-4C1F-B2A5-D113872069BE}"/>
                  </a:ext>
                </a:extLst>
              </p:cNvPr>
              <p:cNvCxnSpPr>
                <a:cxnSpLocks/>
              </p:cNvCxnSpPr>
              <p:nvPr/>
            </p:nvCxnSpPr>
            <p:spPr bwMode="auto">
              <a:xfrm>
                <a:off x="4091019" y="317718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108D9B3-31B8-4FA8-9022-1BFE99F0F4A0}"/>
                  </a:ext>
                </a:extLst>
              </p:cNvPr>
              <p:cNvCxnSpPr>
                <a:cxnSpLocks/>
              </p:cNvCxnSpPr>
              <p:nvPr/>
            </p:nvCxnSpPr>
            <p:spPr bwMode="auto">
              <a:xfrm>
                <a:off x="4285033" y="317718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347EF9E-04AC-4BB5-B141-7983F8C37FFC}"/>
                  </a:ext>
                </a:extLst>
              </p:cNvPr>
              <p:cNvCxnSpPr>
                <a:cxnSpLocks/>
              </p:cNvCxnSpPr>
              <p:nvPr/>
            </p:nvCxnSpPr>
            <p:spPr bwMode="auto">
              <a:xfrm>
                <a:off x="4229113" y="317718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7121849-0B22-45BE-98D4-C4A17779254D}"/>
                  </a:ext>
                </a:extLst>
              </p:cNvPr>
              <p:cNvCxnSpPr>
                <a:cxnSpLocks/>
              </p:cNvCxnSpPr>
              <p:nvPr/>
            </p:nvCxnSpPr>
            <p:spPr bwMode="auto">
              <a:xfrm>
                <a:off x="4338500" y="317718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0EFFE42-A8C6-42D5-AE06-970609C68E26}"/>
                  </a:ext>
                </a:extLst>
              </p:cNvPr>
              <p:cNvCxnSpPr>
                <a:cxnSpLocks/>
              </p:cNvCxnSpPr>
              <p:nvPr/>
            </p:nvCxnSpPr>
            <p:spPr bwMode="auto">
              <a:xfrm>
                <a:off x="4369526" y="3177181"/>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95811C4-236F-4231-A1F6-B79EEACF0773}"/>
                  </a:ext>
                </a:extLst>
              </p:cNvPr>
              <p:cNvCxnSpPr>
                <a:cxnSpLocks/>
              </p:cNvCxnSpPr>
              <p:nvPr/>
            </p:nvCxnSpPr>
            <p:spPr bwMode="auto">
              <a:xfrm>
                <a:off x="4697474" y="3641627"/>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8FAB70E-0D34-475C-A927-B741999FE939}"/>
                  </a:ext>
                </a:extLst>
              </p:cNvPr>
              <p:cNvCxnSpPr>
                <a:cxnSpLocks/>
              </p:cNvCxnSpPr>
              <p:nvPr/>
            </p:nvCxnSpPr>
            <p:spPr bwMode="auto">
              <a:xfrm>
                <a:off x="4540096" y="3641627"/>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4AF1E65-935E-40B7-BB20-89991785CBBA}"/>
                  </a:ext>
                </a:extLst>
              </p:cNvPr>
              <p:cNvCxnSpPr>
                <a:cxnSpLocks/>
              </p:cNvCxnSpPr>
              <p:nvPr/>
            </p:nvCxnSpPr>
            <p:spPr bwMode="auto">
              <a:xfrm>
                <a:off x="4788014" y="3641627"/>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D70F7FF-3950-4867-AD33-4118F64C54C6}"/>
                  </a:ext>
                </a:extLst>
              </p:cNvPr>
              <p:cNvCxnSpPr>
                <a:cxnSpLocks/>
              </p:cNvCxnSpPr>
              <p:nvPr/>
            </p:nvCxnSpPr>
            <p:spPr bwMode="auto">
              <a:xfrm>
                <a:off x="4824751" y="3641627"/>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6422116-120B-4118-8B6B-9F08F5D5883C}"/>
                  </a:ext>
                </a:extLst>
              </p:cNvPr>
              <p:cNvCxnSpPr>
                <a:cxnSpLocks/>
              </p:cNvCxnSpPr>
              <p:nvPr/>
            </p:nvCxnSpPr>
            <p:spPr bwMode="auto">
              <a:xfrm>
                <a:off x="4993696" y="3641627"/>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83F24D8-85A9-4DF3-92E4-5C64BECF266A}"/>
                  </a:ext>
                </a:extLst>
              </p:cNvPr>
              <p:cNvCxnSpPr>
                <a:cxnSpLocks/>
              </p:cNvCxnSpPr>
              <p:nvPr/>
            </p:nvCxnSpPr>
            <p:spPr bwMode="auto">
              <a:xfrm>
                <a:off x="5393438" y="3645587"/>
                <a:ext cx="0" cy="111661"/>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BB5567C-60AE-4475-8092-678134F320C8}"/>
                  </a:ext>
                </a:extLst>
              </p:cNvPr>
              <p:cNvCxnSpPr>
                <a:cxnSpLocks/>
              </p:cNvCxnSpPr>
              <p:nvPr/>
            </p:nvCxnSpPr>
            <p:spPr bwMode="auto">
              <a:xfrm>
                <a:off x="5520264" y="3642517"/>
                <a:ext cx="0" cy="111661"/>
              </a:xfrm>
              <a:prstGeom prst="line">
                <a:avLst/>
              </a:prstGeom>
              <a:noFill/>
              <a:ln w="28575" cap="flat" cmpd="sng" algn="ctr">
                <a:solidFill>
                  <a:schemeClr val="accent1"/>
                </a:solidFill>
                <a:prstDash val="solid"/>
                <a:round/>
                <a:headEnd type="none" w="med" len="med"/>
                <a:tailEnd type="none" w="med" len="med"/>
              </a:ln>
              <a:effectLst/>
            </p:spPr>
          </p:cxnSp>
        </p:grpSp>
        <p:sp>
          <p:nvSpPr>
            <p:cNvPr id="60" name="Freeform: Shape 59">
              <a:extLst>
                <a:ext uri="{FF2B5EF4-FFF2-40B4-BE49-F238E27FC236}">
                  <a16:creationId xmlns:a16="http://schemas.microsoft.com/office/drawing/2014/main" id="{C7E28439-64DA-4B40-99B3-2D996B11FBD5}"/>
                </a:ext>
              </a:extLst>
            </p:cNvPr>
            <p:cNvSpPr/>
            <p:nvPr/>
          </p:nvSpPr>
          <p:spPr bwMode="auto">
            <a:xfrm>
              <a:off x="1254722" y="1839113"/>
              <a:ext cx="4200740" cy="2557570"/>
            </a:xfrm>
            <a:custGeom>
              <a:avLst/>
              <a:gdLst>
                <a:gd name="connsiteX0" fmla="*/ 0 w 4200740"/>
                <a:gd name="connsiteY0" fmla="*/ 0 h 2557570"/>
                <a:gd name="connsiteX1" fmla="*/ 58439 w 4200740"/>
                <a:gd name="connsiteY1" fmla="*/ 0 h 2557570"/>
                <a:gd name="connsiteX2" fmla="*/ 58439 w 4200740"/>
                <a:gd name="connsiteY2" fmla="*/ 68752 h 2557570"/>
                <a:gd name="connsiteX3" fmla="*/ 82502 w 4200740"/>
                <a:gd name="connsiteY3" fmla="*/ 68752 h 2557570"/>
                <a:gd name="connsiteX4" fmla="*/ 82502 w 4200740"/>
                <a:gd name="connsiteY4" fmla="*/ 144379 h 2557570"/>
                <a:gd name="connsiteX5" fmla="*/ 130628 w 4200740"/>
                <a:gd name="connsiteY5" fmla="*/ 144379 h 2557570"/>
                <a:gd name="connsiteX6" fmla="*/ 130628 w 4200740"/>
                <a:gd name="connsiteY6" fmla="*/ 254382 h 2557570"/>
                <a:gd name="connsiteX7" fmla="*/ 151254 w 4200740"/>
                <a:gd name="connsiteY7" fmla="*/ 254382 h 2557570"/>
                <a:gd name="connsiteX8" fmla="*/ 151254 w 4200740"/>
                <a:gd name="connsiteY8" fmla="*/ 305946 h 2557570"/>
                <a:gd name="connsiteX9" fmla="*/ 171880 w 4200740"/>
                <a:gd name="connsiteY9" fmla="*/ 305946 h 2557570"/>
                <a:gd name="connsiteX10" fmla="*/ 171880 w 4200740"/>
                <a:gd name="connsiteY10" fmla="*/ 343759 h 2557570"/>
                <a:gd name="connsiteX11" fmla="*/ 230319 w 4200740"/>
                <a:gd name="connsiteY11" fmla="*/ 343759 h 2557570"/>
                <a:gd name="connsiteX12" fmla="*/ 230319 w 4200740"/>
                <a:gd name="connsiteY12" fmla="*/ 391885 h 2557570"/>
                <a:gd name="connsiteX13" fmla="*/ 388448 w 4200740"/>
                <a:gd name="connsiteY13" fmla="*/ 391885 h 2557570"/>
                <a:gd name="connsiteX14" fmla="*/ 388448 w 4200740"/>
                <a:gd name="connsiteY14" fmla="*/ 446887 h 2557570"/>
                <a:gd name="connsiteX15" fmla="*/ 419386 w 4200740"/>
                <a:gd name="connsiteY15" fmla="*/ 446887 h 2557570"/>
                <a:gd name="connsiteX16" fmla="*/ 419386 w 4200740"/>
                <a:gd name="connsiteY16" fmla="*/ 594704 h 2557570"/>
                <a:gd name="connsiteX17" fmla="*/ 446887 w 4200740"/>
                <a:gd name="connsiteY17" fmla="*/ 594704 h 2557570"/>
                <a:gd name="connsiteX18" fmla="*/ 446887 w 4200740"/>
                <a:gd name="connsiteY18" fmla="*/ 690956 h 2557570"/>
                <a:gd name="connsiteX19" fmla="*/ 446887 w 4200740"/>
                <a:gd name="connsiteY19" fmla="*/ 690956 h 2557570"/>
                <a:gd name="connsiteX20" fmla="*/ 446887 w 4200740"/>
                <a:gd name="connsiteY20" fmla="*/ 742520 h 2557570"/>
                <a:gd name="connsiteX21" fmla="*/ 477825 w 4200740"/>
                <a:gd name="connsiteY21" fmla="*/ 742520 h 2557570"/>
                <a:gd name="connsiteX22" fmla="*/ 477825 w 4200740"/>
                <a:gd name="connsiteY22" fmla="*/ 804397 h 2557570"/>
                <a:gd name="connsiteX23" fmla="*/ 529389 w 4200740"/>
                <a:gd name="connsiteY23" fmla="*/ 804397 h 2557570"/>
                <a:gd name="connsiteX24" fmla="*/ 529389 w 4200740"/>
                <a:gd name="connsiteY24" fmla="*/ 842210 h 2557570"/>
                <a:gd name="connsiteX25" fmla="*/ 570640 w 4200740"/>
                <a:gd name="connsiteY25" fmla="*/ 842210 h 2557570"/>
                <a:gd name="connsiteX26" fmla="*/ 570640 w 4200740"/>
                <a:gd name="connsiteY26" fmla="*/ 897212 h 2557570"/>
                <a:gd name="connsiteX27" fmla="*/ 611892 w 4200740"/>
                <a:gd name="connsiteY27" fmla="*/ 897212 h 2557570"/>
                <a:gd name="connsiteX28" fmla="*/ 611892 w 4200740"/>
                <a:gd name="connsiteY28" fmla="*/ 945338 h 2557570"/>
                <a:gd name="connsiteX29" fmla="*/ 629080 w 4200740"/>
                <a:gd name="connsiteY29" fmla="*/ 945338 h 2557570"/>
                <a:gd name="connsiteX30" fmla="*/ 629080 w 4200740"/>
                <a:gd name="connsiteY30" fmla="*/ 1000340 h 2557570"/>
                <a:gd name="connsiteX31" fmla="*/ 663455 w 4200740"/>
                <a:gd name="connsiteY31" fmla="*/ 1000340 h 2557570"/>
                <a:gd name="connsiteX32" fmla="*/ 663455 w 4200740"/>
                <a:gd name="connsiteY32" fmla="*/ 1058779 h 2557570"/>
                <a:gd name="connsiteX33" fmla="*/ 673768 w 4200740"/>
                <a:gd name="connsiteY33" fmla="*/ 1058779 h 2557570"/>
                <a:gd name="connsiteX34" fmla="*/ 673768 w 4200740"/>
                <a:gd name="connsiteY34" fmla="*/ 1155031 h 2557570"/>
                <a:gd name="connsiteX35" fmla="*/ 914400 w 4200740"/>
                <a:gd name="connsiteY35" fmla="*/ 1155031 h 2557570"/>
                <a:gd name="connsiteX36" fmla="*/ 914400 w 4200740"/>
                <a:gd name="connsiteY36" fmla="*/ 1213470 h 2557570"/>
                <a:gd name="connsiteX37" fmla="*/ 1055341 w 4200740"/>
                <a:gd name="connsiteY37" fmla="*/ 1213470 h 2557570"/>
                <a:gd name="connsiteX38" fmla="*/ 1055341 w 4200740"/>
                <a:gd name="connsiteY38" fmla="*/ 1265034 h 2557570"/>
                <a:gd name="connsiteX39" fmla="*/ 1203158 w 4200740"/>
                <a:gd name="connsiteY39" fmla="*/ 1265034 h 2557570"/>
                <a:gd name="connsiteX40" fmla="*/ 1203158 w 4200740"/>
                <a:gd name="connsiteY40" fmla="*/ 1340661 h 2557570"/>
                <a:gd name="connsiteX41" fmla="*/ 1302848 w 4200740"/>
                <a:gd name="connsiteY41" fmla="*/ 1340661 h 2557570"/>
                <a:gd name="connsiteX42" fmla="*/ 1302848 w 4200740"/>
                <a:gd name="connsiteY42" fmla="*/ 1412851 h 2557570"/>
                <a:gd name="connsiteX43" fmla="*/ 1443789 w 4200740"/>
                <a:gd name="connsiteY43" fmla="*/ 1412851 h 2557570"/>
                <a:gd name="connsiteX44" fmla="*/ 1443789 w 4200740"/>
                <a:gd name="connsiteY44" fmla="*/ 1478165 h 2557570"/>
                <a:gd name="connsiteX45" fmla="*/ 1601919 w 4200740"/>
                <a:gd name="connsiteY45" fmla="*/ 1478165 h 2557570"/>
                <a:gd name="connsiteX46" fmla="*/ 1601919 w 4200740"/>
                <a:gd name="connsiteY46" fmla="*/ 1550355 h 2557570"/>
                <a:gd name="connsiteX47" fmla="*/ 1619107 w 4200740"/>
                <a:gd name="connsiteY47" fmla="*/ 1550355 h 2557570"/>
                <a:gd name="connsiteX48" fmla="*/ 1619107 w 4200740"/>
                <a:gd name="connsiteY48" fmla="*/ 1615669 h 2557570"/>
                <a:gd name="connsiteX49" fmla="*/ 1746298 w 4200740"/>
                <a:gd name="connsiteY49" fmla="*/ 1615669 h 2557570"/>
                <a:gd name="connsiteX50" fmla="*/ 1746298 w 4200740"/>
                <a:gd name="connsiteY50" fmla="*/ 1694734 h 2557570"/>
                <a:gd name="connsiteX51" fmla="*/ 1766923 w 4200740"/>
                <a:gd name="connsiteY51" fmla="*/ 1694734 h 2557570"/>
                <a:gd name="connsiteX52" fmla="*/ 1766923 w 4200740"/>
                <a:gd name="connsiteY52" fmla="*/ 1770361 h 2557570"/>
                <a:gd name="connsiteX53" fmla="*/ 1835675 w 4200740"/>
                <a:gd name="connsiteY53" fmla="*/ 1770361 h 2557570"/>
                <a:gd name="connsiteX54" fmla="*/ 1835675 w 4200740"/>
                <a:gd name="connsiteY54" fmla="*/ 1849425 h 2557570"/>
                <a:gd name="connsiteX55" fmla="*/ 1935365 w 4200740"/>
                <a:gd name="connsiteY55" fmla="*/ 1849425 h 2557570"/>
                <a:gd name="connsiteX56" fmla="*/ 1935365 w 4200740"/>
                <a:gd name="connsiteY56" fmla="*/ 1931928 h 2557570"/>
                <a:gd name="connsiteX57" fmla="*/ 2031618 w 4200740"/>
                <a:gd name="connsiteY57" fmla="*/ 1931928 h 2557570"/>
                <a:gd name="connsiteX58" fmla="*/ 2031618 w 4200740"/>
                <a:gd name="connsiteY58" fmla="*/ 2010992 h 2557570"/>
                <a:gd name="connsiteX59" fmla="*/ 2131308 w 4200740"/>
                <a:gd name="connsiteY59" fmla="*/ 2010992 h 2557570"/>
                <a:gd name="connsiteX60" fmla="*/ 2131308 w 4200740"/>
                <a:gd name="connsiteY60" fmla="*/ 2100370 h 2557570"/>
                <a:gd name="connsiteX61" fmla="*/ 2502568 w 4200740"/>
                <a:gd name="connsiteY61" fmla="*/ 2100370 h 2557570"/>
                <a:gd name="connsiteX62" fmla="*/ 2502568 w 4200740"/>
                <a:gd name="connsiteY62" fmla="*/ 2213810 h 2557570"/>
                <a:gd name="connsiteX63" fmla="*/ 2664135 w 4200740"/>
                <a:gd name="connsiteY63" fmla="*/ 2213810 h 2557570"/>
                <a:gd name="connsiteX64" fmla="*/ 2664135 w 4200740"/>
                <a:gd name="connsiteY64" fmla="*/ 2316938 h 2557570"/>
                <a:gd name="connsiteX65" fmla="*/ 3179774 w 4200740"/>
                <a:gd name="connsiteY65" fmla="*/ 2316938 h 2557570"/>
                <a:gd name="connsiteX66" fmla="*/ 3179774 w 4200740"/>
                <a:gd name="connsiteY66" fmla="*/ 2557570 h 2557570"/>
                <a:gd name="connsiteX67" fmla="*/ 4200740 w 4200740"/>
                <a:gd name="connsiteY67" fmla="*/ 2557570 h 255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200740" h="2557570">
                  <a:moveTo>
                    <a:pt x="0" y="0"/>
                  </a:moveTo>
                  <a:lnTo>
                    <a:pt x="58439" y="0"/>
                  </a:lnTo>
                  <a:lnTo>
                    <a:pt x="58439" y="68752"/>
                  </a:lnTo>
                  <a:lnTo>
                    <a:pt x="82502" y="68752"/>
                  </a:lnTo>
                  <a:lnTo>
                    <a:pt x="82502" y="144379"/>
                  </a:lnTo>
                  <a:lnTo>
                    <a:pt x="130628" y="144379"/>
                  </a:lnTo>
                  <a:lnTo>
                    <a:pt x="130628" y="254382"/>
                  </a:lnTo>
                  <a:lnTo>
                    <a:pt x="151254" y="254382"/>
                  </a:lnTo>
                  <a:lnTo>
                    <a:pt x="151254" y="305946"/>
                  </a:lnTo>
                  <a:lnTo>
                    <a:pt x="171880" y="305946"/>
                  </a:lnTo>
                  <a:lnTo>
                    <a:pt x="171880" y="343759"/>
                  </a:lnTo>
                  <a:lnTo>
                    <a:pt x="230319" y="343759"/>
                  </a:lnTo>
                  <a:lnTo>
                    <a:pt x="230319" y="391885"/>
                  </a:lnTo>
                  <a:lnTo>
                    <a:pt x="388448" y="391885"/>
                  </a:lnTo>
                  <a:lnTo>
                    <a:pt x="388448" y="446887"/>
                  </a:lnTo>
                  <a:lnTo>
                    <a:pt x="419386" y="446887"/>
                  </a:lnTo>
                  <a:lnTo>
                    <a:pt x="419386" y="594704"/>
                  </a:lnTo>
                  <a:lnTo>
                    <a:pt x="446887" y="594704"/>
                  </a:lnTo>
                  <a:lnTo>
                    <a:pt x="446887" y="690956"/>
                  </a:lnTo>
                  <a:lnTo>
                    <a:pt x="446887" y="690956"/>
                  </a:lnTo>
                  <a:lnTo>
                    <a:pt x="446887" y="742520"/>
                  </a:lnTo>
                  <a:lnTo>
                    <a:pt x="477825" y="742520"/>
                  </a:lnTo>
                  <a:lnTo>
                    <a:pt x="477825" y="804397"/>
                  </a:lnTo>
                  <a:lnTo>
                    <a:pt x="529389" y="804397"/>
                  </a:lnTo>
                  <a:lnTo>
                    <a:pt x="529389" y="842210"/>
                  </a:lnTo>
                  <a:lnTo>
                    <a:pt x="570640" y="842210"/>
                  </a:lnTo>
                  <a:lnTo>
                    <a:pt x="570640" y="897212"/>
                  </a:lnTo>
                  <a:lnTo>
                    <a:pt x="611892" y="897212"/>
                  </a:lnTo>
                  <a:lnTo>
                    <a:pt x="611892" y="945338"/>
                  </a:lnTo>
                  <a:lnTo>
                    <a:pt x="629080" y="945338"/>
                  </a:lnTo>
                  <a:lnTo>
                    <a:pt x="629080" y="1000340"/>
                  </a:lnTo>
                  <a:lnTo>
                    <a:pt x="663455" y="1000340"/>
                  </a:lnTo>
                  <a:lnTo>
                    <a:pt x="663455" y="1058779"/>
                  </a:lnTo>
                  <a:lnTo>
                    <a:pt x="673768" y="1058779"/>
                  </a:lnTo>
                  <a:lnTo>
                    <a:pt x="673768" y="1155031"/>
                  </a:lnTo>
                  <a:lnTo>
                    <a:pt x="914400" y="1155031"/>
                  </a:lnTo>
                  <a:lnTo>
                    <a:pt x="914400" y="1213470"/>
                  </a:lnTo>
                  <a:lnTo>
                    <a:pt x="1055341" y="1213470"/>
                  </a:lnTo>
                  <a:lnTo>
                    <a:pt x="1055341" y="1265034"/>
                  </a:lnTo>
                  <a:lnTo>
                    <a:pt x="1203158" y="1265034"/>
                  </a:lnTo>
                  <a:lnTo>
                    <a:pt x="1203158" y="1340661"/>
                  </a:lnTo>
                  <a:lnTo>
                    <a:pt x="1302848" y="1340661"/>
                  </a:lnTo>
                  <a:lnTo>
                    <a:pt x="1302848" y="1412851"/>
                  </a:lnTo>
                  <a:lnTo>
                    <a:pt x="1443789" y="1412851"/>
                  </a:lnTo>
                  <a:lnTo>
                    <a:pt x="1443789" y="1478165"/>
                  </a:lnTo>
                  <a:lnTo>
                    <a:pt x="1601919" y="1478165"/>
                  </a:lnTo>
                  <a:lnTo>
                    <a:pt x="1601919" y="1550355"/>
                  </a:lnTo>
                  <a:lnTo>
                    <a:pt x="1619107" y="1550355"/>
                  </a:lnTo>
                  <a:lnTo>
                    <a:pt x="1619107" y="1615669"/>
                  </a:lnTo>
                  <a:lnTo>
                    <a:pt x="1746298" y="1615669"/>
                  </a:lnTo>
                  <a:lnTo>
                    <a:pt x="1746298" y="1694734"/>
                  </a:lnTo>
                  <a:lnTo>
                    <a:pt x="1766923" y="1694734"/>
                  </a:lnTo>
                  <a:lnTo>
                    <a:pt x="1766923" y="1770361"/>
                  </a:lnTo>
                  <a:lnTo>
                    <a:pt x="1835675" y="1770361"/>
                  </a:lnTo>
                  <a:lnTo>
                    <a:pt x="1835675" y="1849425"/>
                  </a:lnTo>
                  <a:lnTo>
                    <a:pt x="1935365" y="1849425"/>
                  </a:lnTo>
                  <a:lnTo>
                    <a:pt x="1935365" y="1931928"/>
                  </a:lnTo>
                  <a:lnTo>
                    <a:pt x="2031618" y="1931928"/>
                  </a:lnTo>
                  <a:lnTo>
                    <a:pt x="2031618" y="2010992"/>
                  </a:lnTo>
                  <a:lnTo>
                    <a:pt x="2131308" y="2010992"/>
                  </a:lnTo>
                  <a:lnTo>
                    <a:pt x="2131308" y="2100370"/>
                  </a:lnTo>
                  <a:lnTo>
                    <a:pt x="2502568" y="2100370"/>
                  </a:lnTo>
                  <a:lnTo>
                    <a:pt x="2502568" y="2213810"/>
                  </a:lnTo>
                  <a:lnTo>
                    <a:pt x="2664135" y="2213810"/>
                  </a:lnTo>
                  <a:lnTo>
                    <a:pt x="2664135" y="2316938"/>
                  </a:lnTo>
                  <a:lnTo>
                    <a:pt x="3179774" y="2316938"/>
                  </a:lnTo>
                  <a:lnTo>
                    <a:pt x="3179774" y="2557570"/>
                  </a:lnTo>
                  <a:lnTo>
                    <a:pt x="4200740" y="255757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1" name="Freeform: Shape 60">
              <a:extLst>
                <a:ext uri="{FF2B5EF4-FFF2-40B4-BE49-F238E27FC236}">
                  <a16:creationId xmlns:a16="http://schemas.microsoft.com/office/drawing/2014/main" id="{0E3BDDE6-1257-4894-B3D4-E932A3E6062A}"/>
                </a:ext>
              </a:extLst>
            </p:cNvPr>
            <p:cNvSpPr/>
            <p:nvPr/>
          </p:nvSpPr>
          <p:spPr bwMode="auto">
            <a:xfrm>
              <a:off x="1261597" y="1842550"/>
              <a:ext cx="4279805" cy="1859739"/>
            </a:xfrm>
            <a:custGeom>
              <a:avLst/>
              <a:gdLst>
                <a:gd name="connsiteX0" fmla="*/ 0 w 4279805"/>
                <a:gd name="connsiteY0" fmla="*/ 0 h 1859739"/>
                <a:gd name="connsiteX1" fmla="*/ 72189 w 4279805"/>
                <a:gd name="connsiteY1" fmla="*/ 0 h 1859739"/>
                <a:gd name="connsiteX2" fmla="*/ 72189 w 4279805"/>
                <a:gd name="connsiteY2" fmla="*/ 65315 h 1859739"/>
                <a:gd name="connsiteX3" fmla="*/ 92815 w 4279805"/>
                <a:gd name="connsiteY3" fmla="*/ 65315 h 1859739"/>
                <a:gd name="connsiteX4" fmla="*/ 92815 w 4279805"/>
                <a:gd name="connsiteY4" fmla="*/ 106566 h 1859739"/>
                <a:gd name="connsiteX5" fmla="*/ 120316 w 4279805"/>
                <a:gd name="connsiteY5" fmla="*/ 106566 h 1859739"/>
                <a:gd name="connsiteX6" fmla="*/ 120316 w 4279805"/>
                <a:gd name="connsiteY6" fmla="*/ 154692 h 1859739"/>
                <a:gd name="connsiteX7" fmla="*/ 426262 w 4279805"/>
                <a:gd name="connsiteY7" fmla="*/ 154692 h 1859739"/>
                <a:gd name="connsiteX8" fmla="*/ 426262 w 4279805"/>
                <a:gd name="connsiteY8" fmla="*/ 261258 h 1859739"/>
                <a:gd name="connsiteX9" fmla="*/ 519077 w 4279805"/>
                <a:gd name="connsiteY9" fmla="*/ 261258 h 1859739"/>
                <a:gd name="connsiteX10" fmla="*/ 519077 w 4279805"/>
                <a:gd name="connsiteY10" fmla="*/ 312821 h 1859739"/>
                <a:gd name="connsiteX11" fmla="*/ 546577 w 4279805"/>
                <a:gd name="connsiteY11" fmla="*/ 312821 h 1859739"/>
                <a:gd name="connsiteX12" fmla="*/ 546577 w 4279805"/>
                <a:gd name="connsiteY12" fmla="*/ 357510 h 1859739"/>
                <a:gd name="connsiteX13" fmla="*/ 739083 w 4279805"/>
                <a:gd name="connsiteY13" fmla="*/ 357510 h 1859739"/>
                <a:gd name="connsiteX14" fmla="*/ 739083 w 4279805"/>
                <a:gd name="connsiteY14" fmla="*/ 433137 h 1859739"/>
                <a:gd name="connsiteX15" fmla="*/ 831898 w 4279805"/>
                <a:gd name="connsiteY15" fmla="*/ 433137 h 1859739"/>
                <a:gd name="connsiteX16" fmla="*/ 831898 w 4279805"/>
                <a:gd name="connsiteY16" fmla="*/ 477826 h 1859739"/>
                <a:gd name="connsiteX17" fmla="*/ 880024 w 4279805"/>
                <a:gd name="connsiteY17" fmla="*/ 477826 h 1859739"/>
                <a:gd name="connsiteX18" fmla="*/ 880024 w 4279805"/>
                <a:gd name="connsiteY18" fmla="*/ 532827 h 1859739"/>
                <a:gd name="connsiteX19" fmla="*/ 917838 w 4279805"/>
                <a:gd name="connsiteY19" fmla="*/ 532827 h 1859739"/>
                <a:gd name="connsiteX20" fmla="*/ 917838 w 4279805"/>
                <a:gd name="connsiteY20" fmla="*/ 591267 h 1859739"/>
                <a:gd name="connsiteX21" fmla="*/ 941901 w 4279805"/>
                <a:gd name="connsiteY21" fmla="*/ 591267 h 1859739"/>
                <a:gd name="connsiteX22" fmla="*/ 941901 w 4279805"/>
                <a:gd name="connsiteY22" fmla="*/ 646268 h 1859739"/>
                <a:gd name="connsiteX23" fmla="*/ 1196283 w 4279805"/>
                <a:gd name="connsiteY23" fmla="*/ 646268 h 1859739"/>
                <a:gd name="connsiteX24" fmla="*/ 1196283 w 4279805"/>
                <a:gd name="connsiteY24" fmla="*/ 704707 h 1859739"/>
                <a:gd name="connsiteX25" fmla="*/ 1371600 w 4279805"/>
                <a:gd name="connsiteY25" fmla="*/ 704707 h 1859739"/>
                <a:gd name="connsiteX26" fmla="*/ 1371600 w 4279805"/>
                <a:gd name="connsiteY26" fmla="*/ 756271 h 1859739"/>
                <a:gd name="connsiteX27" fmla="*/ 1433477 w 4279805"/>
                <a:gd name="connsiteY27" fmla="*/ 756271 h 1859739"/>
                <a:gd name="connsiteX28" fmla="*/ 1433477 w 4279805"/>
                <a:gd name="connsiteY28" fmla="*/ 886900 h 1859739"/>
                <a:gd name="connsiteX29" fmla="*/ 1770361 w 4279805"/>
                <a:gd name="connsiteY29" fmla="*/ 886900 h 1859739"/>
                <a:gd name="connsiteX30" fmla="*/ 1770361 w 4279805"/>
                <a:gd name="connsiteY30" fmla="*/ 941901 h 1859739"/>
                <a:gd name="connsiteX31" fmla="*/ 1980054 w 4279805"/>
                <a:gd name="connsiteY31" fmla="*/ 941901 h 1859739"/>
                <a:gd name="connsiteX32" fmla="*/ 1980054 w 4279805"/>
                <a:gd name="connsiteY32" fmla="*/ 1017528 h 1859739"/>
                <a:gd name="connsiteX33" fmla="*/ 2165684 w 4279805"/>
                <a:gd name="connsiteY33" fmla="*/ 1017528 h 1859739"/>
                <a:gd name="connsiteX34" fmla="*/ 2165684 w 4279805"/>
                <a:gd name="connsiteY34" fmla="*/ 1096593 h 1859739"/>
                <a:gd name="connsiteX35" fmla="*/ 2351314 w 4279805"/>
                <a:gd name="connsiteY35" fmla="*/ 1096593 h 1859739"/>
                <a:gd name="connsiteX36" fmla="*/ 2351314 w 4279805"/>
                <a:gd name="connsiteY36" fmla="*/ 1189408 h 1859739"/>
                <a:gd name="connsiteX37" fmla="*/ 2440692 w 4279805"/>
                <a:gd name="connsiteY37" fmla="*/ 1189408 h 1859739"/>
                <a:gd name="connsiteX38" fmla="*/ 2440692 w 4279805"/>
                <a:gd name="connsiteY38" fmla="*/ 1271910 h 1859739"/>
                <a:gd name="connsiteX39" fmla="*/ 2825702 w 4279805"/>
                <a:gd name="connsiteY39" fmla="*/ 1271910 h 1859739"/>
                <a:gd name="connsiteX40" fmla="*/ 2825702 w 4279805"/>
                <a:gd name="connsiteY40" fmla="*/ 1399101 h 1859739"/>
                <a:gd name="connsiteX41" fmla="*/ 2856641 w 4279805"/>
                <a:gd name="connsiteY41" fmla="*/ 1399101 h 1859739"/>
                <a:gd name="connsiteX42" fmla="*/ 3152274 w 4279805"/>
                <a:gd name="connsiteY42" fmla="*/ 1399101 h 1859739"/>
                <a:gd name="connsiteX43" fmla="*/ 3152274 w 4279805"/>
                <a:gd name="connsiteY43" fmla="*/ 1625982 h 1859739"/>
                <a:gd name="connsiteX44" fmla="*/ 3183212 w 4279805"/>
                <a:gd name="connsiteY44" fmla="*/ 1625982 h 1859739"/>
                <a:gd name="connsiteX45" fmla="*/ 3183212 w 4279805"/>
                <a:gd name="connsiteY45" fmla="*/ 1859739 h 1859739"/>
                <a:gd name="connsiteX46" fmla="*/ 4279805 w 4279805"/>
                <a:gd name="connsiteY46" fmla="*/ 1859739 h 185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279805" h="1859739">
                  <a:moveTo>
                    <a:pt x="0" y="0"/>
                  </a:moveTo>
                  <a:lnTo>
                    <a:pt x="72189" y="0"/>
                  </a:lnTo>
                  <a:lnTo>
                    <a:pt x="72189" y="65315"/>
                  </a:lnTo>
                  <a:lnTo>
                    <a:pt x="92815" y="65315"/>
                  </a:lnTo>
                  <a:lnTo>
                    <a:pt x="92815" y="106566"/>
                  </a:lnTo>
                  <a:lnTo>
                    <a:pt x="120316" y="106566"/>
                  </a:lnTo>
                  <a:lnTo>
                    <a:pt x="120316" y="154692"/>
                  </a:lnTo>
                  <a:lnTo>
                    <a:pt x="426262" y="154692"/>
                  </a:lnTo>
                  <a:lnTo>
                    <a:pt x="426262" y="261258"/>
                  </a:lnTo>
                  <a:lnTo>
                    <a:pt x="519077" y="261258"/>
                  </a:lnTo>
                  <a:lnTo>
                    <a:pt x="519077" y="312821"/>
                  </a:lnTo>
                  <a:lnTo>
                    <a:pt x="546577" y="312821"/>
                  </a:lnTo>
                  <a:lnTo>
                    <a:pt x="546577" y="357510"/>
                  </a:lnTo>
                  <a:lnTo>
                    <a:pt x="739083" y="357510"/>
                  </a:lnTo>
                  <a:lnTo>
                    <a:pt x="739083" y="433137"/>
                  </a:lnTo>
                  <a:lnTo>
                    <a:pt x="831898" y="433137"/>
                  </a:lnTo>
                  <a:lnTo>
                    <a:pt x="831898" y="477826"/>
                  </a:lnTo>
                  <a:lnTo>
                    <a:pt x="880024" y="477826"/>
                  </a:lnTo>
                  <a:lnTo>
                    <a:pt x="880024" y="532827"/>
                  </a:lnTo>
                  <a:lnTo>
                    <a:pt x="917838" y="532827"/>
                  </a:lnTo>
                  <a:lnTo>
                    <a:pt x="917838" y="591267"/>
                  </a:lnTo>
                  <a:lnTo>
                    <a:pt x="941901" y="591267"/>
                  </a:lnTo>
                  <a:lnTo>
                    <a:pt x="941901" y="646268"/>
                  </a:lnTo>
                  <a:lnTo>
                    <a:pt x="1196283" y="646268"/>
                  </a:lnTo>
                  <a:lnTo>
                    <a:pt x="1196283" y="704707"/>
                  </a:lnTo>
                  <a:lnTo>
                    <a:pt x="1371600" y="704707"/>
                  </a:lnTo>
                  <a:lnTo>
                    <a:pt x="1371600" y="756271"/>
                  </a:lnTo>
                  <a:lnTo>
                    <a:pt x="1433477" y="756271"/>
                  </a:lnTo>
                  <a:lnTo>
                    <a:pt x="1433477" y="886900"/>
                  </a:lnTo>
                  <a:lnTo>
                    <a:pt x="1770361" y="886900"/>
                  </a:lnTo>
                  <a:lnTo>
                    <a:pt x="1770361" y="941901"/>
                  </a:lnTo>
                  <a:lnTo>
                    <a:pt x="1980054" y="941901"/>
                  </a:lnTo>
                  <a:lnTo>
                    <a:pt x="1980054" y="1017528"/>
                  </a:lnTo>
                  <a:lnTo>
                    <a:pt x="2165684" y="1017528"/>
                  </a:lnTo>
                  <a:lnTo>
                    <a:pt x="2165684" y="1096593"/>
                  </a:lnTo>
                  <a:lnTo>
                    <a:pt x="2351314" y="1096593"/>
                  </a:lnTo>
                  <a:lnTo>
                    <a:pt x="2351314" y="1189408"/>
                  </a:lnTo>
                  <a:lnTo>
                    <a:pt x="2440692" y="1189408"/>
                  </a:lnTo>
                  <a:lnTo>
                    <a:pt x="2440692" y="1271910"/>
                  </a:lnTo>
                  <a:lnTo>
                    <a:pt x="2825702" y="1271910"/>
                  </a:lnTo>
                  <a:lnTo>
                    <a:pt x="2825702" y="1399101"/>
                  </a:lnTo>
                  <a:lnTo>
                    <a:pt x="2856641" y="1399101"/>
                  </a:lnTo>
                  <a:lnTo>
                    <a:pt x="3152274" y="1399101"/>
                  </a:lnTo>
                  <a:lnTo>
                    <a:pt x="3152274" y="1625982"/>
                  </a:lnTo>
                  <a:lnTo>
                    <a:pt x="3183212" y="1625982"/>
                  </a:lnTo>
                  <a:lnTo>
                    <a:pt x="3183212" y="1859739"/>
                  </a:lnTo>
                  <a:lnTo>
                    <a:pt x="4279805" y="185973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2" name="Freeform: Shape 61">
              <a:extLst>
                <a:ext uri="{FF2B5EF4-FFF2-40B4-BE49-F238E27FC236}">
                  <a16:creationId xmlns:a16="http://schemas.microsoft.com/office/drawing/2014/main" id="{74B5E8A3-0EED-4CED-8C81-7AE0A63397F5}"/>
                </a:ext>
              </a:extLst>
            </p:cNvPr>
            <p:cNvSpPr/>
            <p:nvPr/>
          </p:nvSpPr>
          <p:spPr bwMode="auto">
            <a:xfrm>
              <a:off x="1268472" y="1845988"/>
              <a:ext cx="4269492" cy="1773798"/>
            </a:xfrm>
            <a:custGeom>
              <a:avLst/>
              <a:gdLst>
                <a:gd name="connsiteX0" fmla="*/ 0 w 4269492"/>
                <a:gd name="connsiteY0" fmla="*/ 0 h 1773798"/>
                <a:gd name="connsiteX1" fmla="*/ 61877 w 4269492"/>
                <a:gd name="connsiteY1" fmla="*/ 0 h 1773798"/>
                <a:gd name="connsiteX2" fmla="*/ 61877 w 4269492"/>
                <a:gd name="connsiteY2" fmla="*/ 89377 h 1773798"/>
                <a:gd name="connsiteX3" fmla="*/ 116878 w 4269492"/>
                <a:gd name="connsiteY3" fmla="*/ 89377 h 1773798"/>
                <a:gd name="connsiteX4" fmla="*/ 116878 w 4269492"/>
                <a:gd name="connsiteY4" fmla="*/ 140941 h 1773798"/>
                <a:gd name="connsiteX5" fmla="*/ 419387 w 4269492"/>
                <a:gd name="connsiteY5" fmla="*/ 140941 h 1773798"/>
                <a:gd name="connsiteX6" fmla="*/ 419387 w 4269492"/>
                <a:gd name="connsiteY6" fmla="*/ 254382 h 1773798"/>
                <a:gd name="connsiteX7" fmla="*/ 467513 w 4269492"/>
                <a:gd name="connsiteY7" fmla="*/ 254382 h 1773798"/>
                <a:gd name="connsiteX8" fmla="*/ 467513 w 4269492"/>
                <a:gd name="connsiteY8" fmla="*/ 312821 h 1773798"/>
                <a:gd name="connsiteX9" fmla="*/ 515639 w 4269492"/>
                <a:gd name="connsiteY9" fmla="*/ 312821 h 1773798"/>
                <a:gd name="connsiteX10" fmla="*/ 515639 w 4269492"/>
                <a:gd name="connsiteY10" fmla="*/ 347197 h 1773798"/>
                <a:gd name="connsiteX11" fmla="*/ 539702 w 4269492"/>
                <a:gd name="connsiteY11" fmla="*/ 347197 h 1773798"/>
                <a:gd name="connsiteX12" fmla="*/ 539702 w 4269492"/>
                <a:gd name="connsiteY12" fmla="*/ 398761 h 1773798"/>
                <a:gd name="connsiteX13" fmla="*/ 594704 w 4269492"/>
                <a:gd name="connsiteY13" fmla="*/ 398761 h 1773798"/>
                <a:gd name="connsiteX14" fmla="*/ 594704 w 4269492"/>
                <a:gd name="connsiteY14" fmla="*/ 426262 h 1773798"/>
                <a:gd name="connsiteX15" fmla="*/ 742520 w 4269492"/>
                <a:gd name="connsiteY15" fmla="*/ 426262 h 1773798"/>
                <a:gd name="connsiteX16" fmla="*/ 742520 w 4269492"/>
                <a:gd name="connsiteY16" fmla="*/ 474388 h 1773798"/>
                <a:gd name="connsiteX17" fmla="*/ 814710 w 4269492"/>
                <a:gd name="connsiteY17" fmla="*/ 474388 h 1773798"/>
                <a:gd name="connsiteX18" fmla="*/ 814710 w 4269492"/>
                <a:gd name="connsiteY18" fmla="*/ 512201 h 1773798"/>
                <a:gd name="connsiteX19" fmla="*/ 873149 w 4269492"/>
                <a:gd name="connsiteY19" fmla="*/ 512201 h 1773798"/>
                <a:gd name="connsiteX20" fmla="*/ 873149 w 4269492"/>
                <a:gd name="connsiteY20" fmla="*/ 539702 h 1773798"/>
                <a:gd name="connsiteX21" fmla="*/ 914400 w 4269492"/>
                <a:gd name="connsiteY21" fmla="*/ 539702 h 1773798"/>
                <a:gd name="connsiteX22" fmla="*/ 914400 w 4269492"/>
                <a:gd name="connsiteY22" fmla="*/ 587829 h 1773798"/>
                <a:gd name="connsiteX23" fmla="*/ 935026 w 4269492"/>
                <a:gd name="connsiteY23" fmla="*/ 587829 h 1773798"/>
                <a:gd name="connsiteX24" fmla="*/ 935026 w 4269492"/>
                <a:gd name="connsiteY24" fmla="*/ 625642 h 1773798"/>
                <a:gd name="connsiteX25" fmla="*/ 1192845 w 4269492"/>
                <a:gd name="connsiteY25" fmla="*/ 625642 h 1773798"/>
                <a:gd name="connsiteX26" fmla="*/ 1192845 w 4269492"/>
                <a:gd name="connsiteY26" fmla="*/ 660018 h 1773798"/>
                <a:gd name="connsiteX27" fmla="*/ 1350975 w 4269492"/>
                <a:gd name="connsiteY27" fmla="*/ 660018 h 1773798"/>
                <a:gd name="connsiteX28" fmla="*/ 1350975 w 4269492"/>
                <a:gd name="connsiteY28" fmla="*/ 718457 h 1773798"/>
                <a:gd name="connsiteX29" fmla="*/ 1392226 w 4269492"/>
                <a:gd name="connsiteY29" fmla="*/ 718457 h 1773798"/>
                <a:gd name="connsiteX30" fmla="*/ 1405976 w 4269492"/>
                <a:gd name="connsiteY30" fmla="*/ 718457 h 1773798"/>
                <a:gd name="connsiteX31" fmla="*/ 1405976 w 4269492"/>
                <a:gd name="connsiteY31" fmla="*/ 797522 h 1773798"/>
                <a:gd name="connsiteX32" fmla="*/ 1440352 w 4269492"/>
                <a:gd name="connsiteY32" fmla="*/ 797522 h 1773798"/>
                <a:gd name="connsiteX33" fmla="*/ 1440352 w 4269492"/>
                <a:gd name="connsiteY33" fmla="*/ 842210 h 1773798"/>
                <a:gd name="connsiteX34" fmla="*/ 1763486 w 4269492"/>
                <a:gd name="connsiteY34" fmla="*/ 842210 h 1773798"/>
                <a:gd name="connsiteX35" fmla="*/ 1763486 w 4269492"/>
                <a:gd name="connsiteY35" fmla="*/ 890337 h 1773798"/>
                <a:gd name="connsiteX36" fmla="*/ 1973179 w 4269492"/>
                <a:gd name="connsiteY36" fmla="*/ 890337 h 1773798"/>
                <a:gd name="connsiteX37" fmla="*/ 1973179 w 4269492"/>
                <a:gd name="connsiteY37" fmla="*/ 941901 h 1773798"/>
                <a:gd name="connsiteX38" fmla="*/ 2021305 w 4269492"/>
                <a:gd name="connsiteY38" fmla="*/ 941901 h 1773798"/>
                <a:gd name="connsiteX39" fmla="*/ 2021305 w 4269492"/>
                <a:gd name="connsiteY39" fmla="*/ 986589 h 1773798"/>
                <a:gd name="connsiteX40" fmla="*/ 2158809 w 4269492"/>
                <a:gd name="connsiteY40" fmla="*/ 986589 h 1773798"/>
                <a:gd name="connsiteX41" fmla="*/ 2158809 w 4269492"/>
                <a:gd name="connsiteY41" fmla="*/ 1048466 h 1773798"/>
                <a:gd name="connsiteX42" fmla="*/ 2334126 w 4269492"/>
                <a:gd name="connsiteY42" fmla="*/ 1048466 h 1773798"/>
                <a:gd name="connsiteX43" fmla="*/ 2334126 w 4269492"/>
                <a:gd name="connsiteY43" fmla="*/ 1113780 h 1773798"/>
                <a:gd name="connsiteX44" fmla="*/ 2440692 w 4269492"/>
                <a:gd name="connsiteY44" fmla="*/ 1113780 h 1773798"/>
                <a:gd name="connsiteX45" fmla="*/ 2440692 w 4269492"/>
                <a:gd name="connsiteY45" fmla="*/ 1179095 h 1773798"/>
                <a:gd name="connsiteX46" fmla="*/ 2488818 w 4269492"/>
                <a:gd name="connsiteY46" fmla="*/ 1179095 h 1773798"/>
                <a:gd name="connsiteX47" fmla="*/ 2488818 w 4269492"/>
                <a:gd name="connsiteY47" fmla="*/ 1244409 h 1773798"/>
                <a:gd name="connsiteX48" fmla="*/ 2822265 w 4269492"/>
                <a:gd name="connsiteY48" fmla="*/ 1244409 h 1773798"/>
                <a:gd name="connsiteX49" fmla="*/ 2822265 w 4269492"/>
                <a:gd name="connsiteY49" fmla="*/ 1340662 h 1773798"/>
                <a:gd name="connsiteX50" fmla="*/ 3138523 w 4269492"/>
                <a:gd name="connsiteY50" fmla="*/ 1340662 h 1773798"/>
                <a:gd name="connsiteX51" fmla="*/ 3138523 w 4269492"/>
                <a:gd name="connsiteY51" fmla="*/ 1491916 h 1773798"/>
                <a:gd name="connsiteX52" fmla="*/ 3169462 w 4269492"/>
                <a:gd name="connsiteY52" fmla="*/ 1491916 h 1773798"/>
                <a:gd name="connsiteX53" fmla="*/ 3169462 w 4269492"/>
                <a:gd name="connsiteY53" fmla="*/ 1773798 h 1773798"/>
                <a:gd name="connsiteX54" fmla="*/ 4269492 w 4269492"/>
                <a:gd name="connsiteY54" fmla="*/ 1773798 h 17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269492" h="1773798">
                  <a:moveTo>
                    <a:pt x="0" y="0"/>
                  </a:moveTo>
                  <a:lnTo>
                    <a:pt x="61877" y="0"/>
                  </a:lnTo>
                  <a:lnTo>
                    <a:pt x="61877" y="89377"/>
                  </a:lnTo>
                  <a:lnTo>
                    <a:pt x="116878" y="89377"/>
                  </a:lnTo>
                  <a:lnTo>
                    <a:pt x="116878" y="140941"/>
                  </a:lnTo>
                  <a:lnTo>
                    <a:pt x="419387" y="140941"/>
                  </a:lnTo>
                  <a:lnTo>
                    <a:pt x="419387" y="254382"/>
                  </a:lnTo>
                  <a:lnTo>
                    <a:pt x="467513" y="254382"/>
                  </a:lnTo>
                  <a:lnTo>
                    <a:pt x="467513" y="312821"/>
                  </a:lnTo>
                  <a:lnTo>
                    <a:pt x="515639" y="312821"/>
                  </a:lnTo>
                  <a:lnTo>
                    <a:pt x="515639" y="347197"/>
                  </a:lnTo>
                  <a:lnTo>
                    <a:pt x="539702" y="347197"/>
                  </a:lnTo>
                  <a:lnTo>
                    <a:pt x="539702" y="398761"/>
                  </a:lnTo>
                  <a:lnTo>
                    <a:pt x="594704" y="398761"/>
                  </a:lnTo>
                  <a:lnTo>
                    <a:pt x="594704" y="426262"/>
                  </a:lnTo>
                  <a:lnTo>
                    <a:pt x="742520" y="426262"/>
                  </a:lnTo>
                  <a:lnTo>
                    <a:pt x="742520" y="474388"/>
                  </a:lnTo>
                  <a:lnTo>
                    <a:pt x="814710" y="474388"/>
                  </a:lnTo>
                  <a:lnTo>
                    <a:pt x="814710" y="512201"/>
                  </a:lnTo>
                  <a:lnTo>
                    <a:pt x="873149" y="512201"/>
                  </a:lnTo>
                  <a:lnTo>
                    <a:pt x="873149" y="539702"/>
                  </a:lnTo>
                  <a:lnTo>
                    <a:pt x="914400" y="539702"/>
                  </a:lnTo>
                  <a:lnTo>
                    <a:pt x="914400" y="587829"/>
                  </a:lnTo>
                  <a:lnTo>
                    <a:pt x="935026" y="587829"/>
                  </a:lnTo>
                  <a:lnTo>
                    <a:pt x="935026" y="625642"/>
                  </a:lnTo>
                  <a:lnTo>
                    <a:pt x="1192845" y="625642"/>
                  </a:lnTo>
                  <a:lnTo>
                    <a:pt x="1192845" y="660018"/>
                  </a:lnTo>
                  <a:lnTo>
                    <a:pt x="1350975" y="660018"/>
                  </a:lnTo>
                  <a:lnTo>
                    <a:pt x="1350975" y="718457"/>
                  </a:lnTo>
                  <a:lnTo>
                    <a:pt x="1392226" y="718457"/>
                  </a:lnTo>
                  <a:lnTo>
                    <a:pt x="1405976" y="718457"/>
                  </a:lnTo>
                  <a:lnTo>
                    <a:pt x="1405976" y="797522"/>
                  </a:lnTo>
                  <a:lnTo>
                    <a:pt x="1440352" y="797522"/>
                  </a:lnTo>
                  <a:lnTo>
                    <a:pt x="1440352" y="842210"/>
                  </a:lnTo>
                  <a:lnTo>
                    <a:pt x="1763486" y="842210"/>
                  </a:lnTo>
                  <a:lnTo>
                    <a:pt x="1763486" y="890337"/>
                  </a:lnTo>
                  <a:lnTo>
                    <a:pt x="1973179" y="890337"/>
                  </a:lnTo>
                  <a:lnTo>
                    <a:pt x="1973179" y="941901"/>
                  </a:lnTo>
                  <a:lnTo>
                    <a:pt x="2021305" y="941901"/>
                  </a:lnTo>
                  <a:lnTo>
                    <a:pt x="2021305" y="986589"/>
                  </a:lnTo>
                  <a:lnTo>
                    <a:pt x="2158809" y="986589"/>
                  </a:lnTo>
                  <a:lnTo>
                    <a:pt x="2158809" y="1048466"/>
                  </a:lnTo>
                  <a:lnTo>
                    <a:pt x="2334126" y="1048466"/>
                  </a:lnTo>
                  <a:lnTo>
                    <a:pt x="2334126" y="1113780"/>
                  </a:lnTo>
                  <a:lnTo>
                    <a:pt x="2440692" y="1113780"/>
                  </a:lnTo>
                  <a:lnTo>
                    <a:pt x="2440692" y="1179095"/>
                  </a:lnTo>
                  <a:lnTo>
                    <a:pt x="2488818" y="1179095"/>
                  </a:lnTo>
                  <a:lnTo>
                    <a:pt x="2488818" y="1244409"/>
                  </a:lnTo>
                  <a:lnTo>
                    <a:pt x="2822265" y="1244409"/>
                  </a:lnTo>
                  <a:lnTo>
                    <a:pt x="2822265" y="1340662"/>
                  </a:lnTo>
                  <a:lnTo>
                    <a:pt x="3138523" y="1340662"/>
                  </a:lnTo>
                  <a:lnTo>
                    <a:pt x="3138523" y="1491916"/>
                  </a:lnTo>
                  <a:lnTo>
                    <a:pt x="3169462" y="1491916"/>
                  </a:lnTo>
                  <a:lnTo>
                    <a:pt x="3169462" y="1773798"/>
                  </a:lnTo>
                  <a:lnTo>
                    <a:pt x="4269492" y="1773798"/>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3" name="TextBox 62">
              <a:extLst>
                <a:ext uri="{FF2B5EF4-FFF2-40B4-BE49-F238E27FC236}">
                  <a16:creationId xmlns:a16="http://schemas.microsoft.com/office/drawing/2014/main" id="{891091B1-95C4-4E1E-A195-A2B8F2E8E13E}"/>
                </a:ext>
              </a:extLst>
            </p:cNvPr>
            <p:cNvSpPr txBox="1"/>
            <p:nvPr/>
          </p:nvSpPr>
          <p:spPr>
            <a:xfrm>
              <a:off x="4485367" y="3012839"/>
              <a:ext cx="216448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DB338"/>
                  </a:solidFill>
                  <a:effectLst/>
                  <a:uLnTx/>
                  <a:uFillTx/>
                  <a:latin typeface="Calibri" panose="020F0502020204030204" pitchFamily="34" charset="0"/>
                  <a:ea typeface="+mn-ea"/>
                  <a:cs typeface="Arial"/>
                  <a:sym typeface="Arial"/>
                  <a:rtl val="0"/>
                </a:rPr>
                <a:t>Low-risk m7-FLIPI</a:t>
              </a:r>
            </a:p>
          </p:txBody>
        </p:sp>
        <p:sp>
          <p:nvSpPr>
            <p:cNvPr id="64" name="TextBox 63">
              <a:extLst>
                <a:ext uri="{FF2B5EF4-FFF2-40B4-BE49-F238E27FC236}">
                  <a16:creationId xmlns:a16="http://schemas.microsoft.com/office/drawing/2014/main" id="{64F47FE5-ED53-4FC3-B7BB-26DCBD217E9B}"/>
                </a:ext>
              </a:extLst>
            </p:cNvPr>
            <p:cNvSpPr txBox="1"/>
            <p:nvPr/>
          </p:nvSpPr>
          <p:spPr>
            <a:xfrm>
              <a:off x="2473823" y="1493845"/>
              <a:ext cx="240655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a:cs typeface="Calibri"/>
                  <a:sym typeface="Calibri"/>
                  <a:rtl val="0"/>
                </a:rPr>
                <a:t>Failure-Free Survival </a:t>
              </a:r>
            </a:p>
          </p:txBody>
        </p:sp>
        <p:sp>
          <p:nvSpPr>
            <p:cNvPr id="65" name="TextBox 64">
              <a:extLst>
                <a:ext uri="{FF2B5EF4-FFF2-40B4-BE49-F238E27FC236}">
                  <a16:creationId xmlns:a16="http://schemas.microsoft.com/office/drawing/2014/main" id="{DEBE2C71-398C-412B-9AAB-B05100A2F5B4}"/>
                </a:ext>
              </a:extLst>
            </p:cNvPr>
            <p:cNvSpPr txBox="1"/>
            <p:nvPr/>
          </p:nvSpPr>
          <p:spPr bwMode="auto">
            <a:xfrm>
              <a:off x="3025942" y="5911341"/>
              <a:ext cx="478763" cy="59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66" name="Rectangle 65">
              <a:extLst>
                <a:ext uri="{FF2B5EF4-FFF2-40B4-BE49-F238E27FC236}">
                  <a16:creationId xmlns:a16="http://schemas.microsoft.com/office/drawing/2014/main" id="{08DDBC4B-E2A5-4432-AE98-0B9750BC5A11}"/>
                </a:ext>
              </a:extLst>
            </p:cNvPr>
            <p:cNvSpPr/>
            <p:nvPr/>
          </p:nvSpPr>
          <p:spPr>
            <a:xfrm>
              <a:off x="3510193" y="5006020"/>
              <a:ext cx="2868982" cy="5443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E1471D"/>
                  </a:solidFill>
                  <a:effectLst/>
                  <a:uLnTx/>
                  <a:uFillTx/>
                  <a:latin typeface="Calibri" panose="020F0502020204030204" pitchFamily="34" charset="0"/>
                  <a:ea typeface="+mn-ea"/>
                  <a:cs typeface="Arial"/>
                  <a:sym typeface="Arial"/>
                  <a:rtl val="0"/>
                </a:rPr>
                <a:t>High-risk m7-FLIPI (28%)</a:t>
              </a:r>
            </a:p>
          </p:txBody>
        </p:sp>
        <p:sp>
          <p:nvSpPr>
            <p:cNvPr id="67" name="Rectangle 66">
              <a:extLst>
                <a:ext uri="{FF2B5EF4-FFF2-40B4-BE49-F238E27FC236}">
                  <a16:creationId xmlns:a16="http://schemas.microsoft.com/office/drawing/2014/main" id="{E18BEA52-DA5D-4B6B-98FC-2AFCBF22F4C3}"/>
                </a:ext>
              </a:extLst>
            </p:cNvPr>
            <p:cNvSpPr/>
            <p:nvPr/>
          </p:nvSpPr>
          <p:spPr>
            <a:xfrm>
              <a:off x="4024834" y="4318324"/>
              <a:ext cx="2443705" cy="5443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823B"/>
                  </a:solidFill>
                  <a:effectLst/>
                  <a:uLnTx/>
                  <a:uFillTx/>
                  <a:latin typeface="Calibri" panose="020F0502020204030204" pitchFamily="34" charset="0"/>
                  <a:ea typeface="+mn-ea"/>
                  <a:cs typeface="Arial"/>
                  <a:sym typeface="Arial"/>
                  <a:rtl val="0"/>
                </a:rPr>
                <a:t>High-risk FLIPI (50%)</a:t>
              </a:r>
            </a:p>
          </p:txBody>
        </p:sp>
        <p:sp>
          <p:nvSpPr>
            <p:cNvPr id="68" name="Rectangle 67">
              <a:extLst>
                <a:ext uri="{FF2B5EF4-FFF2-40B4-BE49-F238E27FC236}">
                  <a16:creationId xmlns:a16="http://schemas.microsoft.com/office/drawing/2014/main" id="{A321FDCD-1CAD-4F7D-B1E2-54AF1B9DBB19}"/>
                </a:ext>
              </a:extLst>
            </p:cNvPr>
            <p:cNvSpPr/>
            <p:nvPr/>
          </p:nvSpPr>
          <p:spPr>
            <a:xfrm>
              <a:off x="4382515" y="3611039"/>
              <a:ext cx="171072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15873"/>
                  </a:solidFill>
                  <a:effectLst/>
                  <a:uLnTx/>
                  <a:uFillTx/>
                  <a:latin typeface="Calibri" panose="020F0502020204030204" pitchFamily="34" charset="0"/>
                  <a:ea typeface="+mn-ea"/>
                  <a:cs typeface="Arial"/>
                  <a:sym typeface="Arial"/>
                  <a:rtl val="0"/>
                </a:rPr>
                <a:t>Low/int-risk FLIPI</a:t>
              </a:r>
            </a:p>
          </p:txBody>
        </p:sp>
        <p:sp>
          <p:nvSpPr>
            <p:cNvPr id="69" name="TextBox 68">
              <a:extLst>
                <a:ext uri="{FF2B5EF4-FFF2-40B4-BE49-F238E27FC236}">
                  <a16:creationId xmlns:a16="http://schemas.microsoft.com/office/drawing/2014/main" id="{E6B52EAA-FC1B-4248-A74E-1ECBE51905D9}"/>
                </a:ext>
              </a:extLst>
            </p:cNvPr>
            <p:cNvSpPr txBox="1"/>
            <p:nvPr/>
          </p:nvSpPr>
          <p:spPr bwMode="auto">
            <a:xfrm rot="16200000">
              <a:off x="-854774" y="4444544"/>
              <a:ext cx="254274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a:cs typeface="Calibri"/>
                  <a:sym typeface="Calibri"/>
                  <a:rtl val="0"/>
                </a:rPr>
                <a:t>Failure-Free Survival</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cxnSp>
          <p:nvCxnSpPr>
            <p:cNvPr id="70" name="Straight Connector 70">
              <a:extLst>
                <a:ext uri="{FF2B5EF4-FFF2-40B4-BE49-F238E27FC236}">
                  <a16:creationId xmlns:a16="http://schemas.microsoft.com/office/drawing/2014/main" id="{3460D84D-347D-457A-A76C-4EC507AB5D4A}"/>
                </a:ext>
              </a:extLst>
            </p:cNvPr>
            <p:cNvCxnSpPr>
              <a:cxnSpLocks noChangeShapeType="1"/>
            </p:cNvCxnSpPr>
            <p:nvPr/>
          </p:nvCxnSpPr>
          <p:spPr bwMode="auto">
            <a:xfrm>
              <a:off x="1174830" y="1849830"/>
              <a:ext cx="80268" cy="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71" name="Straight Connector 71">
              <a:extLst>
                <a:ext uri="{FF2B5EF4-FFF2-40B4-BE49-F238E27FC236}">
                  <a16:creationId xmlns:a16="http://schemas.microsoft.com/office/drawing/2014/main" id="{A22CBD85-7165-4DE6-B9B4-130ACDC9E24C}"/>
                </a:ext>
              </a:extLst>
            </p:cNvPr>
            <p:cNvCxnSpPr>
              <a:cxnSpLocks noChangeShapeType="1"/>
            </p:cNvCxnSpPr>
            <p:nvPr/>
          </p:nvCxnSpPr>
          <p:spPr bwMode="auto">
            <a:xfrm>
              <a:off x="1174830" y="2589464"/>
              <a:ext cx="80268" cy="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72" name="Straight Connector 72">
              <a:extLst>
                <a:ext uri="{FF2B5EF4-FFF2-40B4-BE49-F238E27FC236}">
                  <a16:creationId xmlns:a16="http://schemas.microsoft.com/office/drawing/2014/main" id="{6E94F48C-AD48-4130-8533-6C49095F85D1}"/>
                </a:ext>
              </a:extLst>
            </p:cNvPr>
            <p:cNvCxnSpPr>
              <a:cxnSpLocks noChangeShapeType="1"/>
            </p:cNvCxnSpPr>
            <p:nvPr/>
          </p:nvCxnSpPr>
          <p:spPr bwMode="auto">
            <a:xfrm>
              <a:off x="1174830" y="3329098"/>
              <a:ext cx="80268" cy="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73" name="Straight Connector 73">
              <a:extLst>
                <a:ext uri="{FF2B5EF4-FFF2-40B4-BE49-F238E27FC236}">
                  <a16:creationId xmlns:a16="http://schemas.microsoft.com/office/drawing/2014/main" id="{58CA7EEC-3E3D-4AD2-ABCB-F7DD810128B3}"/>
                </a:ext>
              </a:extLst>
            </p:cNvPr>
            <p:cNvCxnSpPr>
              <a:cxnSpLocks noChangeShapeType="1"/>
            </p:cNvCxnSpPr>
            <p:nvPr/>
          </p:nvCxnSpPr>
          <p:spPr bwMode="auto">
            <a:xfrm>
              <a:off x="1174830" y="4808366"/>
              <a:ext cx="80268" cy="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74" name="Straight Connector 74">
              <a:extLst>
                <a:ext uri="{FF2B5EF4-FFF2-40B4-BE49-F238E27FC236}">
                  <a16:creationId xmlns:a16="http://schemas.microsoft.com/office/drawing/2014/main" id="{55CCE231-59CE-4EFC-B8DC-70B90032585F}"/>
                </a:ext>
              </a:extLst>
            </p:cNvPr>
            <p:cNvCxnSpPr>
              <a:cxnSpLocks noChangeShapeType="1"/>
            </p:cNvCxnSpPr>
            <p:nvPr/>
          </p:nvCxnSpPr>
          <p:spPr bwMode="auto">
            <a:xfrm>
              <a:off x="1174830" y="5548002"/>
              <a:ext cx="80268" cy="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75" name="Straight Connector 68">
              <a:extLst>
                <a:ext uri="{FF2B5EF4-FFF2-40B4-BE49-F238E27FC236}">
                  <a16:creationId xmlns:a16="http://schemas.microsoft.com/office/drawing/2014/main" id="{BF3167E9-FEC3-4BB9-BD32-2645A309B272}"/>
                </a:ext>
              </a:extLst>
            </p:cNvPr>
            <p:cNvCxnSpPr>
              <a:cxnSpLocks noChangeShapeType="1"/>
            </p:cNvCxnSpPr>
            <p:nvPr/>
          </p:nvCxnSpPr>
          <p:spPr bwMode="auto">
            <a:xfrm>
              <a:off x="1266846" y="1839670"/>
              <a:ext cx="0" cy="3715794"/>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sp>
          <p:nvSpPr>
            <p:cNvPr id="76" name="TextBox 165">
              <a:extLst>
                <a:ext uri="{FF2B5EF4-FFF2-40B4-BE49-F238E27FC236}">
                  <a16:creationId xmlns:a16="http://schemas.microsoft.com/office/drawing/2014/main" id="{D3D0F50B-236A-4C73-9303-D0CDFA659F15}"/>
                </a:ext>
              </a:extLst>
            </p:cNvPr>
            <p:cNvSpPr txBox="1">
              <a:spLocks noChangeArrowheads="1"/>
            </p:cNvSpPr>
            <p:nvPr/>
          </p:nvSpPr>
          <p:spPr bwMode="auto">
            <a:xfrm>
              <a:off x="504793" y="1556223"/>
              <a:ext cx="718983" cy="59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7" name="TextBox 166">
              <a:extLst>
                <a:ext uri="{FF2B5EF4-FFF2-40B4-BE49-F238E27FC236}">
                  <a16:creationId xmlns:a16="http://schemas.microsoft.com/office/drawing/2014/main" id="{1FB13B7B-7017-4566-B87F-1B6E3D9DA9EE}"/>
                </a:ext>
              </a:extLst>
            </p:cNvPr>
            <p:cNvSpPr txBox="1">
              <a:spLocks noChangeArrowheads="1"/>
            </p:cNvSpPr>
            <p:nvPr/>
          </p:nvSpPr>
          <p:spPr bwMode="auto">
            <a:xfrm>
              <a:off x="512623" y="2268646"/>
              <a:ext cx="718983" cy="59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8" name="TextBox 167">
              <a:extLst>
                <a:ext uri="{FF2B5EF4-FFF2-40B4-BE49-F238E27FC236}">
                  <a16:creationId xmlns:a16="http://schemas.microsoft.com/office/drawing/2014/main" id="{7C5CC590-0E2B-4305-8E53-D2509EC6A6E2}"/>
                </a:ext>
              </a:extLst>
            </p:cNvPr>
            <p:cNvSpPr txBox="1">
              <a:spLocks noChangeArrowheads="1"/>
            </p:cNvSpPr>
            <p:nvPr/>
          </p:nvSpPr>
          <p:spPr bwMode="auto">
            <a:xfrm>
              <a:off x="512623" y="3017066"/>
              <a:ext cx="718983" cy="59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9" name="TextBox 168">
              <a:extLst>
                <a:ext uri="{FF2B5EF4-FFF2-40B4-BE49-F238E27FC236}">
                  <a16:creationId xmlns:a16="http://schemas.microsoft.com/office/drawing/2014/main" id="{25A591C0-070B-49EB-B16A-DC4AC3EB4121}"/>
                </a:ext>
              </a:extLst>
            </p:cNvPr>
            <p:cNvSpPr txBox="1">
              <a:spLocks noChangeArrowheads="1"/>
            </p:cNvSpPr>
            <p:nvPr/>
          </p:nvSpPr>
          <p:spPr bwMode="auto">
            <a:xfrm>
              <a:off x="512623" y="4513904"/>
              <a:ext cx="718983" cy="59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0" name="TextBox 169">
              <a:extLst>
                <a:ext uri="{FF2B5EF4-FFF2-40B4-BE49-F238E27FC236}">
                  <a16:creationId xmlns:a16="http://schemas.microsoft.com/office/drawing/2014/main" id="{D09D0769-DE81-4A9E-A6B3-CB8590B7B573}"/>
                </a:ext>
              </a:extLst>
            </p:cNvPr>
            <p:cNvSpPr txBox="1">
              <a:spLocks noChangeArrowheads="1"/>
            </p:cNvSpPr>
            <p:nvPr/>
          </p:nvSpPr>
          <p:spPr bwMode="auto">
            <a:xfrm>
              <a:off x="512623" y="5270931"/>
              <a:ext cx="718983" cy="59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1" name="TextBox 171">
              <a:extLst>
                <a:ext uri="{FF2B5EF4-FFF2-40B4-BE49-F238E27FC236}">
                  <a16:creationId xmlns:a16="http://schemas.microsoft.com/office/drawing/2014/main" id="{6BD3B294-9A47-4B64-910B-366FE6215672}"/>
                </a:ext>
              </a:extLst>
            </p:cNvPr>
            <p:cNvSpPr txBox="1">
              <a:spLocks noChangeArrowheads="1"/>
            </p:cNvSpPr>
            <p:nvPr/>
          </p:nvSpPr>
          <p:spPr bwMode="auto">
            <a:xfrm>
              <a:off x="980551" y="5587563"/>
              <a:ext cx="569708" cy="341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0</a:t>
              </a:r>
            </a:p>
          </p:txBody>
        </p:sp>
        <p:sp>
          <p:nvSpPr>
            <p:cNvPr id="82" name="TextBox 172">
              <a:extLst>
                <a:ext uri="{FF2B5EF4-FFF2-40B4-BE49-F238E27FC236}">
                  <a16:creationId xmlns:a16="http://schemas.microsoft.com/office/drawing/2014/main" id="{E608FEA6-0776-46DE-ADD4-5A08C6AE3AEF}"/>
                </a:ext>
              </a:extLst>
            </p:cNvPr>
            <p:cNvSpPr txBox="1">
              <a:spLocks noChangeArrowheads="1"/>
            </p:cNvSpPr>
            <p:nvPr/>
          </p:nvSpPr>
          <p:spPr bwMode="auto">
            <a:xfrm>
              <a:off x="1665272" y="5587563"/>
              <a:ext cx="5677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2</a:t>
              </a:r>
            </a:p>
          </p:txBody>
        </p:sp>
        <p:sp>
          <p:nvSpPr>
            <p:cNvPr id="83" name="TextBox 173">
              <a:extLst>
                <a:ext uri="{FF2B5EF4-FFF2-40B4-BE49-F238E27FC236}">
                  <a16:creationId xmlns:a16="http://schemas.microsoft.com/office/drawing/2014/main" id="{1C1A5690-C133-438F-9851-24D555AF4E35}"/>
                </a:ext>
              </a:extLst>
            </p:cNvPr>
            <p:cNvSpPr txBox="1">
              <a:spLocks noChangeArrowheads="1"/>
            </p:cNvSpPr>
            <p:nvPr/>
          </p:nvSpPr>
          <p:spPr bwMode="auto">
            <a:xfrm>
              <a:off x="2310771" y="5587563"/>
              <a:ext cx="5697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4</a:t>
              </a:r>
            </a:p>
          </p:txBody>
        </p:sp>
        <p:sp>
          <p:nvSpPr>
            <p:cNvPr id="84" name="TextBox 174">
              <a:extLst>
                <a:ext uri="{FF2B5EF4-FFF2-40B4-BE49-F238E27FC236}">
                  <a16:creationId xmlns:a16="http://schemas.microsoft.com/office/drawing/2014/main" id="{5E8E4661-EE88-4E07-B27D-8C2C33B1E4B4}"/>
                </a:ext>
              </a:extLst>
            </p:cNvPr>
            <p:cNvSpPr txBox="1">
              <a:spLocks noChangeArrowheads="1"/>
            </p:cNvSpPr>
            <p:nvPr/>
          </p:nvSpPr>
          <p:spPr bwMode="auto">
            <a:xfrm>
              <a:off x="2987671" y="5587563"/>
              <a:ext cx="5677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6</a:t>
              </a:r>
            </a:p>
          </p:txBody>
        </p:sp>
        <p:sp>
          <p:nvSpPr>
            <p:cNvPr id="85" name="TextBox 175">
              <a:extLst>
                <a:ext uri="{FF2B5EF4-FFF2-40B4-BE49-F238E27FC236}">
                  <a16:creationId xmlns:a16="http://schemas.microsoft.com/office/drawing/2014/main" id="{7BE3EFB9-543B-448E-9482-B15B15A83953}"/>
                </a:ext>
              </a:extLst>
            </p:cNvPr>
            <p:cNvSpPr txBox="1">
              <a:spLocks noChangeArrowheads="1"/>
            </p:cNvSpPr>
            <p:nvPr/>
          </p:nvSpPr>
          <p:spPr bwMode="auto">
            <a:xfrm>
              <a:off x="3651833" y="5587563"/>
              <a:ext cx="5677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8</a:t>
              </a:r>
            </a:p>
          </p:txBody>
        </p:sp>
        <p:sp>
          <p:nvSpPr>
            <p:cNvPr id="86" name="TextBox 176">
              <a:extLst>
                <a:ext uri="{FF2B5EF4-FFF2-40B4-BE49-F238E27FC236}">
                  <a16:creationId xmlns:a16="http://schemas.microsoft.com/office/drawing/2014/main" id="{D9C39A79-1C27-4E1C-84B5-64058BA9C678}"/>
                </a:ext>
              </a:extLst>
            </p:cNvPr>
            <p:cNvSpPr txBox="1">
              <a:spLocks noChangeArrowheads="1"/>
            </p:cNvSpPr>
            <p:nvPr/>
          </p:nvSpPr>
          <p:spPr bwMode="auto">
            <a:xfrm>
              <a:off x="4306967" y="5587563"/>
              <a:ext cx="5677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10</a:t>
              </a:r>
            </a:p>
          </p:txBody>
        </p:sp>
        <p:cxnSp>
          <p:nvCxnSpPr>
            <p:cNvPr id="87" name="Straight Connector 72">
              <a:extLst>
                <a:ext uri="{FF2B5EF4-FFF2-40B4-BE49-F238E27FC236}">
                  <a16:creationId xmlns:a16="http://schemas.microsoft.com/office/drawing/2014/main" id="{4573F054-A366-4957-B7E6-41452B00670D}"/>
                </a:ext>
              </a:extLst>
            </p:cNvPr>
            <p:cNvCxnSpPr>
              <a:cxnSpLocks noChangeShapeType="1"/>
            </p:cNvCxnSpPr>
            <p:nvPr/>
          </p:nvCxnSpPr>
          <p:spPr bwMode="auto">
            <a:xfrm>
              <a:off x="1182853" y="4068732"/>
              <a:ext cx="80268" cy="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sp>
          <p:nvSpPr>
            <p:cNvPr id="88" name="TextBox 167">
              <a:extLst>
                <a:ext uri="{FF2B5EF4-FFF2-40B4-BE49-F238E27FC236}">
                  <a16:creationId xmlns:a16="http://schemas.microsoft.com/office/drawing/2014/main" id="{6A0AA903-5E55-4932-9CD4-DC52B2F79585}"/>
                </a:ext>
              </a:extLst>
            </p:cNvPr>
            <p:cNvSpPr txBox="1">
              <a:spLocks noChangeArrowheads="1"/>
            </p:cNvSpPr>
            <p:nvPr/>
          </p:nvSpPr>
          <p:spPr bwMode="auto">
            <a:xfrm>
              <a:off x="520647" y="3765484"/>
              <a:ext cx="718983" cy="59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cxnSp>
          <p:nvCxnSpPr>
            <p:cNvPr id="89" name="Straight Connector 88">
              <a:extLst>
                <a:ext uri="{FF2B5EF4-FFF2-40B4-BE49-F238E27FC236}">
                  <a16:creationId xmlns:a16="http://schemas.microsoft.com/office/drawing/2014/main" id="{E4E66B44-A663-45AD-BC6C-6E8D76278610}"/>
                </a:ext>
              </a:extLst>
            </p:cNvPr>
            <p:cNvCxnSpPr>
              <a:cxnSpLocks/>
            </p:cNvCxnSpPr>
            <p:nvPr/>
          </p:nvCxnSpPr>
          <p:spPr bwMode="auto">
            <a:xfrm>
              <a:off x="1429855" y="1926645"/>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3E743DF-78D8-4A34-B851-10BF4A19D19B}"/>
                </a:ext>
              </a:extLst>
            </p:cNvPr>
            <p:cNvCxnSpPr>
              <a:cxnSpLocks/>
            </p:cNvCxnSpPr>
            <p:nvPr/>
          </p:nvCxnSpPr>
          <p:spPr bwMode="auto">
            <a:xfrm>
              <a:off x="1749626" y="2110793"/>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987106B-98C1-4FFB-93EF-40EB9417E97D}"/>
                </a:ext>
              </a:extLst>
            </p:cNvPr>
            <p:cNvCxnSpPr>
              <a:cxnSpLocks/>
            </p:cNvCxnSpPr>
            <p:nvPr/>
          </p:nvCxnSpPr>
          <p:spPr bwMode="auto">
            <a:xfrm>
              <a:off x="1550259" y="1926645"/>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C9D86B9-42D3-4F4D-9719-9BEE3C723FAC}"/>
                </a:ext>
              </a:extLst>
            </p:cNvPr>
            <p:cNvCxnSpPr>
              <a:cxnSpLocks/>
            </p:cNvCxnSpPr>
            <p:nvPr/>
          </p:nvCxnSpPr>
          <p:spPr bwMode="auto">
            <a:xfrm>
              <a:off x="1491674" y="1926645"/>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C72F89B-3EE9-4AE7-947A-F026C228C267}"/>
                </a:ext>
              </a:extLst>
            </p:cNvPr>
            <p:cNvCxnSpPr>
              <a:cxnSpLocks/>
            </p:cNvCxnSpPr>
            <p:nvPr/>
          </p:nvCxnSpPr>
          <p:spPr bwMode="auto">
            <a:xfrm>
              <a:off x="1912165" y="2213312"/>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28E4005-507A-43A0-B12A-152EB9607AC9}"/>
                </a:ext>
              </a:extLst>
            </p:cNvPr>
            <p:cNvCxnSpPr>
              <a:cxnSpLocks/>
            </p:cNvCxnSpPr>
            <p:nvPr/>
          </p:nvCxnSpPr>
          <p:spPr bwMode="auto">
            <a:xfrm>
              <a:off x="1844272" y="2180945"/>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BBA4C66-4FA2-4050-9866-9CA8DC030C76}"/>
                </a:ext>
              </a:extLst>
            </p:cNvPr>
            <p:cNvCxnSpPr>
              <a:cxnSpLocks/>
            </p:cNvCxnSpPr>
            <p:nvPr/>
          </p:nvCxnSpPr>
          <p:spPr bwMode="auto">
            <a:xfrm>
              <a:off x="2004613" y="2252217"/>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9C8DD19-E1C4-48DD-A391-2FB408787372}"/>
                </a:ext>
              </a:extLst>
            </p:cNvPr>
            <p:cNvCxnSpPr>
              <a:cxnSpLocks/>
            </p:cNvCxnSpPr>
            <p:nvPr/>
          </p:nvCxnSpPr>
          <p:spPr bwMode="auto">
            <a:xfrm>
              <a:off x="1807620" y="2180945"/>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7B64152-6A7E-46CD-9E22-A9C6CE4B1965}"/>
                </a:ext>
              </a:extLst>
            </p:cNvPr>
            <p:cNvCxnSpPr>
              <a:cxnSpLocks/>
            </p:cNvCxnSpPr>
            <p:nvPr/>
          </p:nvCxnSpPr>
          <p:spPr bwMode="auto">
            <a:xfrm>
              <a:off x="2400613" y="241585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1C60CF9-7204-494B-82FB-B0039FC34C8A}"/>
                </a:ext>
              </a:extLst>
            </p:cNvPr>
            <p:cNvCxnSpPr>
              <a:cxnSpLocks/>
            </p:cNvCxnSpPr>
            <p:nvPr/>
          </p:nvCxnSpPr>
          <p:spPr bwMode="auto">
            <a:xfrm>
              <a:off x="2450756" y="241585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EFDEEDE-689A-4906-91E6-463CD6A619C8}"/>
                </a:ext>
              </a:extLst>
            </p:cNvPr>
            <p:cNvCxnSpPr>
              <a:cxnSpLocks/>
            </p:cNvCxnSpPr>
            <p:nvPr/>
          </p:nvCxnSpPr>
          <p:spPr bwMode="auto">
            <a:xfrm>
              <a:off x="2265352" y="241585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BC20BFB-DEAC-4D5C-92EE-1DAEE5055F7E}"/>
                </a:ext>
              </a:extLst>
            </p:cNvPr>
            <p:cNvCxnSpPr>
              <a:cxnSpLocks/>
            </p:cNvCxnSpPr>
            <p:nvPr/>
          </p:nvCxnSpPr>
          <p:spPr bwMode="auto">
            <a:xfrm>
              <a:off x="2480985" y="2457616"/>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FA1C3C8-52FF-480F-B04A-EE97E7F233B4}"/>
                </a:ext>
              </a:extLst>
            </p:cNvPr>
            <p:cNvCxnSpPr>
              <a:cxnSpLocks/>
            </p:cNvCxnSpPr>
            <p:nvPr/>
          </p:nvCxnSpPr>
          <p:spPr bwMode="auto">
            <a:xfrm>
              <a:off x="2596544" y="2460819"/>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BF8C2FF-FEFE-4056-A856-DEF3479173D4}"/>
                </a:ext>
              </a:extLst>
            </p:cNvPr>
            <p:cNvCxnSpPr>
              <a:cxnSpLocks/>
            </p:cNvCxnSpPr>
            <p:nvPr/>
          </p:nvCxnSpPr>
          <p:spPr bwMode="auto">
            <a:xfrm>
              <a:off x="3067220" y="268196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C8A2A0A-D319-4679-B89A-265E2C24CDC2}"/>
                </a:ext>
              </a:extLst>
            </p:cNvPr>
            <p:cNvCxnSpPr>
              <a:cxnSpLocks/>
            </p:cNvCxnSpPr>
            <p:nvPr/>
          </p:nvCxnSpPr>
          <p:spPr bwMode="auto">
            <a:xfrm>
              <a:off x="2681196" y="2504192"/>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D4A1999-0676-439C-9087-33A2FA8EB326}"/>
                </a:ext>
              </a:extLst>
            </p:cNvPr>
            <p:cNvCxnSpPr>
              <a:cxnSpLocks/>
            </p:cNvCxnSpPr>
            <p:nvPr/>
          </p:nvCxnSpPr>
          <p:spPr bwMode="auto">
            <a:xfrm>
              <a:off x="2829903" y="2626978"/>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9C9E9E3-25E0-4A91-BB34-56E9D6A1AC96}"/>
                </a:ext>
              </a:extLst>
            </p:cNvPr>
            <p:cNvCxnSpPr>
              <a:cxnSpLocks/>
            </p:cNvCxnSpPr>
            <p:nvPr/>
          </p:nvCxnSpPr>
          <p:spPr bwMode="auto">
            <a:xfrm>
              <a:off x="2636260" y="2504192"/>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C21F958-A938-49EA-BA41-98FA5022616D}"/>
                </a:ext>
              </a:extLst>
            </p:cNvPr>
            <p:cNvCxnSpPr>
              <a:cxnSpLocks/>
            </p:cNvCxnSpPr>
            <p:nvPr/>
          </p:nvCxnSpPr>
          <p:spPr bwMode="auto">
            <a:xfrm>
              <a:off x="2874751" y="261657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524FBC0-99FD-4931-A356-339C7A9DB0C8}"/>
                </a:ext>
              </a:extLst>
            </p:cNvPr>
            <p:cNvCxnSpPr>
              <a:cxnSpLocks/>
            </p:cNvCxnSpPr>
            <p:nvPr/>
          </p:nvCxnSpPr>
          <p:spPr bwMode="auto">
            <a:xfrm>
              <a:off x="3095195" y="2681692"/>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FBB957C-F550-4F0A-8A63-A933ABE54AD0}"/>
                </a:ext>
              </a:extLst>
            </p:cNvPr>
            <p:cNvCxnSpPr>
              <a:cxnSpLocks/>
            </p:cNvCxnSpPr>
            <p:nvPr/>
          </p:nvCxnSpPr>
          <p:spPr bwMode="auto">
            <a:xfrm>
              <a:off x="3224822" y="268414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71E22C9-2DAE-46D2-9BDB-78F8456DADDD}"/>
                </a:ext>
              </a:extLst>
            </p:cNvPr>
            <p:cNvCxnSpPr>
              <a:cxnSpLocks/>
            </p:cNvCxnSpPr>
            <p:nvPr/>
          </p:nvCxnSpPr>
          <p:spPr bwMode="auto">
            <a:xfrm>
              <a:off x="3138344" y="268414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A391B24-92A8-4AC5-89DA-E631FAF6E0E9}"/>
                </a:ext>
              </a:extLst>
            </p:cNvPr>
            <p:cNvCxnSpPr>
              <a:cxnSpLocks/>
            </p:cNvCxnSpPr>
            <p:nvPr/>
          </p:nvCxnSpPr>
          <p:spPr bwMode="auto">
            <a:xfrm>
              <a:off x="3493421" y="2831931"/>
              <a:ext cx="0" cy="111661"/>
            </a:xfrm>
            <a:prstGeom prst="line">
              <a:avLst/>
            </a:prstGeom>
            <a:noFill/>
            <a:ln w="38100" cap="flat" cmpd="sng" algn="ctr">
              <a:solidFill>
                <a:schemeClr val="accent5"/>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BB33870E-5A5B-4DCD-AA1D-F1D67CC10135}"/>
                </a:ext>
              </a:extLst>
            </p:cNvPr>
            <p:cNvCxnSpPr>
              <a:cxnSpLocks/>
            </p:cNvCxnSpPr>
            <p:nvPr/>
          </p:nvCxnSpPr>
          <p:spPr bwMode="auto">
            <a:xfrm>
              <a:off x="3310759" y="2787919"/>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05EB74E-AEA9-42E5-9A8D-BBFFE426268F}"/>
                </a:ext>
              </a:extLst>
            </p:cNvPr>
            <p:cNvCxnSpPr>
              <a:cxnSpLocks/>
            </p:cNvCxnSpPr>
            <p:nvPr/>
          </p:nvCxnSpPr>
          <p:spPr bwMode="auto">
            <a:xfrm>
              <a:off x="3174127" y="268414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8EF5905-D371-4DB1-8953-708E2F841F73}"/>
                </a:ext>
              </a:extLst>
            </p:cNvPr>
            <p:cNvCxnSpPr>
              <a:cxnSpLocks/>
            </p:cNvCxnSpPr>
            <p:nvPr/>
          </p:nvCxnSpPr>
          <p:spPr bwMode="auto">
            <a:xfrm>
              <a:off x="3260128" y="2732089"/>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6E86B1C-CBC7-439C-8361-94DB9527B276}"/>
                </a:ext>
              </a:extLst>
            </p:cNvPr>
            <p:cNvCxnSpPr>
              <a:cxnSpLocks/>
            </p:cNvCxnSpPr>
            <p:nvPr/>
          </p:nvCxnSpPr>
          <p:spPr bwMode="auto">
            <a:xfrm>
              <a:off x="2058751" y="2253634"/>
              <a:ext cx="0" cy="111661"/>
            </a:xfrm>
            <a:prstGeom prst="line">
              <a:avLst/>
            </a:prstGeom>
            <a:noFill/>
            <a:ln w="38100" cap="flat" cmpd="sng" algn="ctr">
              <a:solidFill>
                <a:schemeClr val="accent5"/>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80E2B57-D700-4913-AF6B-39F5DD8A47C5}"/>
                </a:ext>
              </a:extLst>
            </p:cNvPr>
            <p:cNvCxnSpPr>
              <a:cxnSpLocks/>
            </p:cNvCxnSpPr>
            <p:nvPr/>
          </p:nvCxnSpPr>
          <p:spPr bwMode="auto">
            <a:xfrm>
              <a:off x="3516569" y="283193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FA865E5-857F-4FCC-8C74-DEE4F3C42D34}"/>
                </a:ext>
              </a:extLst>
            </p:cNvPr>
            <p:cNvCxnSpPr>
              <a:cxnSpLocks/>
            </p:cNvCxnSpPr>
            <p:nvPr/>
          </p:nvCxnSpPr>
          <p:spPr bwMode="auto">
            <a:xfrm>
              <a:off x="3448233" y="283193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67D3C9A-89ED-4EA7-B313-E887C18407FA}"/>
                </a:ext>
              </a:extLst>
            </p:cNvPr>
            <p:cNvCxnSpPr>
              <a:cxnSpLocks/>
            </p:cNvCxnSpPr>
            <p:nvPr/>
          </p:nvCxnSpPr>
          <p:spPr bwMode="auto">
            <a:xfrm>
              <a:off x="3753665" y="2965433"/>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C9324D4-DEE1-4367-84EC-157A7F4515F3}"/>
                </a:ext>
              </a:extLst>
            </p:cNvPr>
            <p:cNvCxnSpPr>
              <a:cxnSpLocks/>
            </p:cNvCxnSpPr>
            <p:nvPr/>
          </p:nvCxnSpPr>
          <p:spPr bwMode="auto">
            <a:xfrm>
              <a:off x="3568723" y="2831931"/>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6B67ECD-AA0D-4B02-9C90-478D35FC1E3D}"/>
                </a:ext>
              </a:extLst>
            </p:cNvPr>
            <p:cNvCxnSpPr>
              <a:cxnSpLocks/>
            </p:cNvCxnSpPr>
            <p:nvPr/>
          </p:nvCxnSpPr>
          <p:spPr bwMode="auto">
            <a:xfrm>
              <a:off x="3850986" y="30350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260E26C-E172-4CB1-9FD5-BE6A5CDB8898}"/>
                </a:ext>
              </a:extLst>
            </p:cNvPr>
            <p:cNvCxnSpPr>
              <a:cxnSpLocks/>
            </p:cNvCxnSpPr>
            <p:nvPr/>
          </p:nvCxnSpPr>
          <p:spPr bwMode="auto">
            <a:xfrm>
              <a:off x="3784529" y="30350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636C097-3232-45F8-B84A-B649AE71046C}"/>
                </a:ext>
              </a:extLst>
            </p:cNvPr>
            <p:cNvCxnSpPr>
              <a:cxnSpLocks/>
            </p:cNvCxnSpPr>
            <p:nvPr/>
          </p:nvCxnSpPr>
          <p:spPr bwMode="auto">
            <a:xfrm>
              <a:off x="4023486" y="30350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BE09879-63EC-45E5-85C0-BA03D5BE6E72}"/>
                </a:ext>
              </a:extLst>
            </p:cNvPr>
            <p:cNvCxnSpPr>
              <a:cxnSpLocks/>
            </p:cNvCxnSpPr>
            <p:nvPr/>
          </p:nvCxnSpPr>
          <p:spPr bwMode="auto">
            <a:xfrm>
              <a:off x="3942928" y="30350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391473B-2D26-4EA7-80BC-1461D45B9325}"/>
                </a:ext>
              </a:extLst>
            </p:cNvPr>
            <p:cNvCxnSpPr>
              <a:cxnSpLocks/>
            </p:cNvCxnSpPr>
            <p:nvPr/>
          </p:nvCxnSpPr>
          <p:spPr bwMode="auto">
            <a:xfrm>
              <a:off x="3991130" y="3035000"/>
              <a:ext cx="0" cy="111661"/>
            </a:xfrm>
            <a:prstGeom prst="line">
              <a:avLst/>
            </a:prstGeom>
            <a:noFill/>
            <a:ln w="28575" cap="flat" cmpd="sng" algn="ctr">
              <a:solidFill>
                <a:schemeClr val="accent5"/>
              </a:solidFill>
              <a:prstDash val="solid"/>
              <a:round/>
              <a:headEnd type="none" w="med" len="med"/>
              <a:tailEnd type="none" w="med" len="med"/>
            </a:ln>
            <a:effectLst/>
          </p:spPr>
        </p:cxnSp>
        <p:grpSp>
          <p:nvGrpSpPr>
            <p:cNvPr id="124" name="Group 123">
              <a:extLst>
                <a:ext uri="{FF2B5EF4-FFF2-40B4-BE49-F238E27FC236}">
                  <a16:creationId xmlns:a16="http://schemas.microsoft.com/office/drawing/2014/main" id="{EF839671-7A58-44CB-AEAC-AA48522414A1}"/>
                </a:ext>
              </a:extLst>
            </p:cNvPr>
            <p:cNvGrpSpPr/>
            <p:nvPr/>
          </p:nvGrpSpPr>
          <p:grpSpPr>
            <a:xfrm>
              <a:off x="1245310" y="5548001"/>
              <a:ext cx="4015705" cy="103977"/>
              <a:chOff x="6642499" y="4437477"/>
              <a:chExt cx="3431924" cy="89291"/>
            </a:xfrm>
          </p:grpSpPr>
          <p:cxnSp>
            <p:nvCxnSpPr>
              <p:cNvPr id="125" name="Straight Connector 69">
                <a:extLst>
                  <a:ext uri="{FF2B5EF4-FFF2-40B4-BE49-F238E27FC236}">
                    <a16:creationId xmlns:a16="http://schemas.microsoft.com/office/drawing/2014/main" id="{A7170DB5-7B8C-404F-AE6D-8BE33A8E4A1A}"/>
                  </a:ext>
                </a:extLst>
              </p:cNvPr>
              <p:cNvCxnSpPr>
                <a:cxnSpLocks noChangeShapeType="1"/>
              </p:cNvCxnSpPr>
              <p:nvPr/>
            </p:nvCxnSpPr>
            <p:spPr bwMode="auto">
              <a:xfrm>
                <a:off x="6642499" y="4437477"/>
                <a:ext cx="3431924" cy="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126" name="Straight Connector 64">
                <a:extLst>
                  <a:ext uri="{FF2B5EF4-FFF2-40B4-BE49-F238E27FC236}">
                    <a16:creationId xmlns:a16="http://schemas.microsoft.com/office/drawing/2014/main" id="{B50A5DBE-A79A-477D-ABE7-3AF7BB88747F}"/>
                  </a:ext>
                </a:extLst>
              </p:cNvPr>
              <p:cNvCxnSpPr>
                <a:cxnSpLocks noChangeShapeType="1"/>
              </p:cNvCxnSpPr>
              <p:nvPr/>
            </p:nvCxnSpPr>
            <p:spPr bwMode="auto">
              <a:xfrm>
                <a:off x="6665361" y="4448458"/>
                <a:ext cx="0" cy="7831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127" name="Straight Connector 65">
                <a:extLst>
                  <a:ext uri="{FF2B5EF4-FFF2-40B4-BE49-F238E27FC236}">
                    <a16:creationId xmlns:a16="http://schemas.microsoft.com/office/drawing/2014/main" id="{A14737E7-6650-4DE5-8CF1-74EC9A387A79}"/>
                  </a:ext>
                </a:extLst>
              </p:cNvPr>
              <p:cNvCxnSpPr>
                <a:cxnSpLocks noChangeShapeType="1"/>
              </p:cNvCxnSpPr>
              <p:nvPr/>
            </p:nvCxnSpPr>
            <p:spPr bwMode="auto">
              <a:xfrm>
                <a:off x="7233538" y="4448458"/>
                <a:ext cx="0" cy="7831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128" name="Straight Connector 66">
                <a:extLst>
                  <a:ext uri="{FF2B5EF4-FFF2-40B4-BE49-F238E27FC236}">
                    <a16:creationId xmlns:a16="http://schemas.microsoft.com/office/drawing/2014/main" id="{C14F9718-678C-4162-A307-EE1123DB31C0}"/>
                  </a:ext>
                </a:extLst>
              </p:cNvPr>
              <p:cNvCxnSpPr>
                <a:cxnSpLocks noChangeShapeType="1"/>
              </p:cNvCxnSpPr>
              <p:nvPr/>
            </p:nvCxnSpPr>
            <p:spPr bwMode="auto">
              <a:xfrm>
                <a:off x="7801715" y="4448458"/>
                <a:ext cx="0" cy="7831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129" name="Straight Connector 67">
                <a:extLst>
                  <a:ext uri="{FF2B5EF4-FFF2-40B4-BE49-F238E27FC236}">
                    <a16:creationId xmlns:a16="http://schemas.microsoft.com/office/drawing/2014/main" id="{D3BBF6BB-D01C-4EAD-A79D-1E923376E133}"/>
                  </a:ext>
                </a:extLst>
              </p:cNvPr>
              <p:cNvCxnSpPr>
                <a:cxnSpLocks noChangeShapeType="1"/>
              </p:cNvCxnSpPr>
              <p:nvPr/>
            </p:nvCxnSpPr>
            <p:spPr bwMode="auto">
              <a:xfrm>
                <a:off x="8369892" y="4448458"/>
                <a:ext cx="0" cy="7831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130" name="Straight Connector 60">
                <a:extLst>
                  <a:ext uri="{FF2B5EF4-FFF2-40B4-BE49-F238E27FC236}">
                    <a16:creationId xmlns:a16="http://schemas.microsoft.com/office/drawing/2014/main" id="{AFEB7DA0-7AF1-4FB4-B2EC-D090F2757AE4}"/>
                  </a:ext>
                </a:extLst>
              </p:cNvPr>
              <p:cNvCxnSpPr>
                <a:cxnSpLocks noChangeShapeType="1"/>
              </p:cNvCxnSpPr>
              <p:nvPr/>
            </p:nvCxnSpPr>
            <p:spPr bwMode="auto">
              <a:xfrm>
                <a:off x="8938069" y="4448458"/>
                <a:ext cx="0" cy="7831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131" name="Straight Connector 61">
                <a:extLst>
                  <a:ext uri="{FF2B5EF4-FFF2-40B4-BE49-F238E27FC236}">
                    <a16:creationId xmlns:a16="http://schemas.microsoft.com/office/drawing/2014/main" id="{6B7B178B-7ED0-4587-AFC4-B8AA8FB1E841}"/>
                  </a:ext>
                </a:extLst>
              </p:cNvPr>
              <p:cNvCxnSpPr>
                <a:cxnSpLocks noChangeShapeType="1"/>
              </p:cNvCxnSpPr>
              <p:nvPr/>
            </p:nvCxnSpPr>
            <p:spPr bwMode="auto">
              <a:xfrm>
                <a:off x="9506246" y="4448458"/>
                <a:ext cx="0" cy="7831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cxnSp>
            <p:nvCxnSpPr>
              <p:cNvPr id="132" name="Straight Connector 62">
                <a:extLst>
                  <a:ext uri="{FF2B5EF4-FFF2-40B4-BE49-F238E27FC236}">
                    <a16:creationId xmlns:a16="http://schemas.microsoft.com/office/drawing/2014/main" id="{AD7FE042-68C8-43A8-AEA9-813DD0E99C55}"/>
                  </a:ext>
                </a:extLst>
              </p:cNvPr>
              <p:cNvCxnSpPr>
                <a:cxnSpLocks noChangeShapeType="1"/>
              </p:cNvCxnSpPr>
              <p:nvPr/>
            </p:nvCxnSpPr>
            <p:spPr bwMode="auto">
              <a:xfrm>
                <a:off x="10074423" y="4448458"/>
                <a:ext cx="0" cy="78310"/>
              </a:xfrm>
              <a:prstGeom prst="line">
                <a:avLst/>
              </a:prstGeom>
              <a:noFill/>
              <a:ln w="28575" algn="ctr">
                <a:solidFill>
                  <a:schemeClr val="bg1"/>
                </a:solidFill>
                <a:round/>
                <a:headEnd/>
                <a:tailEnd/>
              </a:ln>
              <a:extLst>
                <a:ext uri="{909E8E84-426E-40dd-AFC4-6F175D3DCCD1}">
                  <a14:hiddenFill xmlns="" xmlns:a14="http://schemas.microsoft.com/office/drawing/2010/main">
                    <a:noFill/>
                  </a14:hiddenFill>
                </a:ext>
              </a:extLst>
            </p:spPr>
          </p:cxnSp>
        </p:grpSp>
        <p:sp>
          <p:nvSpPr>
            <p:cNvPr id="133" name="TextBox 178">
              <a:extLst>
                <a:ext uri="{FF2B5EF4-FFF2-40B4-BE49-F238E27FC236}">
                  <a16:creationId xmlns:a16="http://schemas.microsoft.com/office/drawing/2014/main" id="{5FF50F3B-9C8C-4EE8-BC76-9DB5B5B8D4FB}"/>
                </a:ext>
              </a:extLst>
            </p:cNvPr>
            <p:cNvSpPr txBox="1">
              <a:spLocks noChangeArrowheads="1"/>
            </p:cNvSpPr>
            <p:nvPr/>
          </p:nvSpPr>
          <p:spPr bwMode="auto">
            <a:xfrm>
              <a:off x="4981873" y="5575902"/>
              <a:ext cx="5677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12</a:t>
              </a:r>
            </a:p>
          </p:txBody>
        </p:sp>
        <p:cxnSp>
          <p:nvCxnSpPr>
            <p:cNvPr id="134" name="Straight Connector 133">
              <a:extLst>
                <a:ext uri="{FF2B5EF4-FFF2-40B4-BE49-F238E27FC236}">
                  <a16:creationId xmlns:a16="http://schemas.microsoft.com/office/drawing/2014/main" id="{7701F963-A95A-4EDE-93AE-DF7370B8E863}"/>
                </a:ext>
              </a:extLst>
            </p:cNvPr>
            <p:cNvCxnSpPr>
              <a:cxnSpLocks/>
            </p:cNvCxnSpPr>
            <p:nvPr/>
          </p:nvCxnSpPr>
          <p:spPr bwMode="auto">
            <a:xfrm>
              <a:off x="4146673" y="31293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04882A6-74A1-4F7E-9FFA-287EDDBDB879}"/>
                </a:ext>
              </a:extLst>
            </p:cNvPr>
            <p:cNvCxnSpPr>
              <a:cxnSpLocks/>
            </p:cNvCxnSpPr>
            <p:nvPr/>
          </p:nvCxnSpPr>
          <p:spPr bwMode="auto">
            <a:xfrm>
              <a:off x="4073135" y="30350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C4FE64B-E2D5-44B0-99D3-F4D0B7EE33C7}"/>
                </a:ext>
              </a:extLst>
            </p:cNvPr>
            <p:cNvCxnSpPr>
              <a:cxnSpLocks/>
            </p:cNvCxnSpPr>
            <p:nvPr/>
          </p:nvCxnSpPr>
          <p:spPr bwMode="auto">
            <a:xfrm>
              <a:off x="4041585" y="30350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0EF4D45-791B-43E4-8471-DF357BAA8B66}"/>
                </a:ext>
              </a:extLst>
            </p:cNvPr>
            <p:cNvCxnSpPr>
              <a:cxnSpLocks/>
            </p:cNvCxnSpPr>
            <p:nvPr/>
          </p:nvCxnSpPr>
          <p:spPr bwMode="auto">
            <a:xfrm>
              <a:off x="4233921" y="31293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7E274BA-2FEF-4B08-996E-B571B465AE08}"/>
                </a:ext>
              </a:extLst>
            </p:cNvPr>
            <p:cNvCxnSpPr>
              <a:cxnSpLocks/>
            </p:cNvCxnSpPr>
            <p:nvPr/>
          </p:nvCxnSpPr>
          <p:spPr bwMode="auto">
            <a:xfrm>
              <a:off x="4193264" y="31293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4E6F4D12-A4C5-4654-856F-BE9B21F15C02}"/>
                </a:ext>
              </a:extLst>
            </p:cNvPr>
            <p:cNvCxnSpPr>
              <a:cxnSpLocks/>
            </p:cNvCxnSpPr>
            <p:nvPr/>
          </p:nvCxnSpPr>
          <p:spPr bwMode="auto">
            <a:xfrm>
              <a:off x="4338500" y="31293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BA3C54F-6467-4264-91D4-776F4288BCB3}"/>
                </a:ext>
              </a:extLst>
            </p:cNvPr>
            <p:cNvCxnSpPr>
              <a:cxnSpLocks/>
            </p:cNvCxnSpPr>
            <p:nvPr/>
          </p:nvCxnSpPr>
          <p:spPr bwMode="auto">
            <a:xfrm>
              <a:off x="4285033" y="31293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6A78243-5DBC-466D-89EB-9B6E2B26FBB1}"/>
                </a:ext>
              </a:extLst>
            </p:cNvPr>
            <p:cNvCxnSpPr>
              <a:cxnSpLocks/>
            </p:cNvCxnSpPr>
            <p:nvPr/>
          </p:nvCxnSpPr>
          <p:spPr bwMode="auto">
            <a:xfrm>
              <a:off x="4500287"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33D8294-C744-43E8-8AA7-728510E24B0D}"/>
                </a:ext>
              </a:extLst>
            </p:cNvPr>
            <p:cNvCxnSpPr>
              <a:cxnSpLocks/>
            </p:cNvCxnSpPr>
            <p:nvPr/>
          </p:nvCxnSpPr>
          <p:spPr bwMode="auto">
            <a:xfrm>
              <a:off x="4369526" y="3129300"/>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9DDD99B-8D25-4884-87A8-51688D7A30F8}"/>
                </a:ext>
              </a:extLst>
            </p:cNvPr>
            <p:cNvCxnSpPr>
              <a:cxnSpLocks/>
            </p:cNvCxnSpPr>
            <p:nvPr/>
          </p:nvCxnSpPr>
          <p:spPr bwMode="auto">
            <a:xfrm>
              <a:off x="4575882"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0DA964B-10A9-4EBE-BA46-FEFE18749EEF}"/>
                </a:ext>
              </a:extLst>
            </p:cNvPr>
            <p:cNvCxnSpPr>
              <a:cxnSpLocks/>
            </p:cNvCxnSpPr>
            <p:nvPr/>
          </p:nvCxnSpPr>
          <p:spPr bwMode="auto">
            <a:xfrm>
              <a:off x="4532380"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137681E-7F35-4154-A242-97B38CF242A3}"/>
                </a:ext>
              </a:extLst>
            </p:cNvPr>
            <p:cNvCxnSpPr>
              <a:cxnSpLocks/>
            </p:cNvCxnSpPr>
            <p:nvPr/>
          </p:nvCxnSpPr>
          <p:spPr bwMode="auto">
            <a:xfrm>
              <a:off x="4795730"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73ED1F8-A529-46A6-9B04-7201B47C088E}"/>
                </a:ext>
              </a:extLst>
            </p:cNvPr>
            <p:cNvCxnSpPr>
              <a:cxnSpLocks/>
            </p:cNvCxnSpPr>
            <p:nvPr/>
          </p:nvCxnSpPr>
          <p:spPr bwMode="auto">
            <a:xfrm>
              <a:off x="4697474"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E9E7C88-2D3E-42DA-A89B-CDC540B18F39}"/>
                </a:ext>
              </a:extLst>
            </p:cNvPr>
            <p:cNvCxnSpPr>
              <a:cxnSpLocks/>
            </p:cNvCxnSpPr>
            <p:nvPr/>
          </p:nvCxnSpPr>
          <p:spPr bwMode="auto">
            <a:xfrm>
              <a:off x="4941389"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99EEF25-92CC-423A-BC11-1D475A6FCEF6}"/>
                </a:ext>
              </a:extLst>
            </p:cNvPr>
            <p:cNvCxnSpPr>
              <a:cxnSpLocks/>
            </p:cNvCxnSpPr>
            <p:nvPr/>
          </p:nvCxnSpPr>
          <p:spPr bwMode="auto">
            <a:xfrm>
              <a:off x="4836731"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986BD9F-4900-4F11-8D26-B4A609218EE4}"/>
                </a:ext>
              </a:extLst>
            </p:cNvPr>
            <p:cNvCxnSpPr>
              <a:cxnSpLocks/>
            </p:cNvCxnSpPr>
            <p:nvPr/>
          </p:nvCxnSpPr>
          <p:spPr bwMode="auto">
            <a:xfrm>
              <a:off x="5393438"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28732CC-AEB4-48A6-98BF-AD6DDB7EBA49}"/>
                </a:ext>
              </a:extLst>
            </p:cNvPr>
            <p:cNvCxnSpPr>
              <a:cxnSpLocks/>
            </p:cNvCxnSpPr>
            <p:nvPr/>
          </p:nvCxnSpPr>
          <p:spPr bwMode="auto">
            <a:xfrm>
              <a:off x="4996338"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81A415A-137D-4265-85C5-89D6EC572DF1}"/>
                </a:ext>
              </a:extLst>
            </p:cNvPr>
            <p:cNvCxnSpPr>
              <a:cxnSpLocks/>
            </p:cNvCxnSpPr>
            <p:nvPr/>
          </p:nvCxnSpPr>
          <p:spPr bwMode="auto">
            <a:xfrm>
              <a:off x="5520264"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FA5D3E59-87E4-4CC5-99F0-90C628D1E865}"/>
                </a:ext>
              </a:extLst>
            </p:cNvPr>
            <p:cNvCxnSpPr>
              <a:cxnSpLocks/>
            </p:cNvCxnSpPr>
            <p:nvPr/>
          </p:nvCxnSpPr>
          <p:spPr bwMode="auto">
            <a:xfrm>
              <a:off x="5449849" y="3566994"/>
              <a:ext cx="0" cy="111661"/>
            </a:xfrm>
            <a:prstGeom prst="line">
              <a:avLst/>
            </a:prstGeom>
            <a:noFill/>
            <a:ln w="28575" cap="flat" cmpd="sng" algn="ctr">
              <a:solidFill>
                <a:schemeClr val="accent5"/>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34AC7511-025D-4723-A487-7D895F1E75BF}"/>
                </a:ext>
              </a:extLst>
            </p:cNvPr>
            <p:cNvCxnSpPr>
              <a:cxnSpLocks/>
            </p:cNvCxnSpPr>
            <p:nvPr/>
          </p:nvCxnSpPr>
          <p:spPr bwMode="auto">
            <a:xfrm>
              <a:off x="1807620" y="2634694"/>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21948C4-4A95-47A9-BF1C-BFDBC48ADB20}"/>
                </a:ext>
              </a:extLst>
            </p:cNvPr>
            <p:cNvCxnSpPr>
              <a:cxnSpLocks/>
            </p:cNvCxnSpPr>
            <p:nvPr/>
          </p:nvCxnSpPr>
          <p:spPr bwMode="auto">
            <a:xfrm>
              <a:off x="1457174" y="2121256"/>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071C162-953A-4CE8-A846-20B4947FEBB0}"/>
                </a:ext>
              </a:extLst>
            </p:cNvPr>
            <p:cNvCxnSpPr>
              <a:cxnSpLocks/>
            </p:cNvCxnSpPr>
            <p:nvPr/>
          </p:nvCxnSpPr>
          <p:spPr bwMode="auto">
            <a:xfrm>
              <a:off x="1422139" y="2122367"/>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8F11823-320C-4C04-A13A-AF157521947E}"/>
                </a:ext>
              </a:extLst>
            </p:cNvPr>
            <p:cNvCxnSpPr>
              <a:cxnSpLocks/>
            </p:cNvCxnSpPr>
            <p:nvPr/>
          </p:nvCxnSpPr>
          <p:spPr bwMode="auto">
            <a:xfrm>
              <a:off x="1840414" y="2676259"/>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619F053-2F38-494D-AF15-F6FB2A49824C}"/>
                </a:ext>
              </a:extLst>
            </p:cNvPr>
            <p:cNvCxnSpPr>
              <a:cxnSpLocks/>
            </p:cNvCxnSpPr>
            <p:nvPr/>
          </p:nvCxnSpPr>
          <p:spPr bwMode="auto">
            <a:xfrm>
              <a:off x="2070325" y="2939734"/>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958D8F4-4716-41A8-9343-A4733969D99E}"/>
                </a:ext>
              </a:extLst>
            </p:cNvPr>
            <p:cNvCxnSpPr>
              <a:cxnSpLocks/>
            </p:cNvCxnSpPr>
            <p:nvPr/>
          </p:nvCxnSpPr>
          <p:spPr bwMode="auto">
            <a:xfrm>
              <a:off x="2051849" y="2939734"/>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17A88817-9FAC-4F6A-9425-73CC3B797F9A}"/>
                </a:ext>
              </a:extLst>
            </p:cNvPr>
            <p:cNvCxnSpPr>
              <a:cxnSpLocks/>
            </p:cNvCxnSpPr>
            <p:nvPr/>
          </p:nvCxnSpPr>
          <p:spPr bwMode="auto">
            <a:xfrm>
              <a:off x="1912165" y="2831931"/>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A3A32D2-D9B8-4FE6-8EA0-1D2AFD91A94D}"/>
                </a:ext>
              </a:extLst>
            </p:cNvPr>
            <p:cNvCxnSpPr>
              <a:cxnSpLocks/>
            </p:cNvCxnSpPr>
            <p:nvPr/>
          </p:nvCxnSpPr>
          <p:spPr bwMode="auto">
            <a:xfrm>
              <a:off x="2188397" y="2995564"/>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E66E633-4EA2-45D3-931B-0C55BE428594}"/>
                </a:ext>
              </a:extLst>
            </p:cNvPr>
            <p:cNvCxnSpPr>
              <a:cxnSpLocks/>
            </p:cNvCxnSpPr>
            <p:nvPr/>
          </p:nvCxnSpPr>
          <p:spPr bwMode="auto">
            <a:xfrm>
              <a:off x="2142151" y="2940448"/>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D26D9E3-F70C-4608-AEBB-6E489E0719B3}"/>
                </a:ext>
              </a:extLst>
            </p:cNvPr>
            <p:cNvCxnSpPr>
              <a:cxnSpLocks/>
            </p:cNvCxnSpPr>
            <p:nvPr/>
          </p:nvCxnSpPr>
          <p:spPr bwMode="auto">
            <a:xfrm>
              <a:off x="2439837" y="3063041"/>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3D0A6FE-586D-4247-A304-33965B98120D}"/>
                </a:ext>
              </a:extLst>
            </p:cNvPr>
            <p:cNvCxnSpPr>
              <a:cxnSpLocks/>
            </p:cNvCxnSpPr>
            <p:nvPr/>
          </p:nvCxnSpPr>
          <p:spPr bwMode="auto">
            <a:xfrm>
              <a:off x="2265352" y="2995564"/>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B50D2B6-63B8-49DB-B83B-5DBDD59B8B20}"/>
                </a:ext>
              </a:extLst>
            </p:cNvPr>
            <p:cNvCxnSpPr>
              <a:cxnSpLocks/>
            </p:cNvCxnSpPr>
            <p:nvPr/>
          </p:nvCxnSpPr>
          <p:spPr bwMode="auto">
            <a:xfrm>
              <a:off x="2596544" y="3188988"/>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003E380-3D43-40CC-BFD4-25693F76ED71}"/>
                </a:ext>
              </a:extLst>
            </p:cNvPr>
            <p:cNvCxnSpPr>
              <a:cxnSpLocks/>
            </p:cNvCxnSpPr>
            <p:nvPr/>
          </p:nvCxnSpPr>
          <p:spPr bwMode="auto">
            <a:xfrm>
              <a:off x="2545497" y="3126679"/>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D1364C71-7584-48A9-B630-C7F42EED2330}"/>
                </a:ext>
              </a:extLst>
            </p:cNvPr>
            <p:cNvCxnSpPr>
              <a:cxnSpLocks/>
            </p:cNvCxnSpPr>
            <p:nvPr/>
          </p:nvCxnSpPr>
          <p:spPr bwMode="auto">
            <a:xfrm>
              <a:off x="2907335" y="3402159"/>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8B007ED-BF5D-4B94-821B-CEC6706F0403}"/>
                </a:ext>
              </a:extLst>
            </p:cNvPr>
            <p:cNvCxnSpPr>
              <a:cxnSpLocks/>
            </p:cNvCxnSpPr>
            <p:nvPr/>
          </p:nvCxnSpPr>
          <p:spPr bwMode="auto">
            <a:xfrm>
              <a:off x="2644895" y="3196704"/>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B8CB02BF-8F3F-4C6B-B6B2-C6F76800C680}"/>
                </a:ext>
              </a:extLst>
            </p:cNvPr>
            <p:cNvCxnSpPr>
              <a:cxnSpLocks/>
            </p:cNvCxnSpPr>
            <p:nvPr/>
          </p:nvCxnSpPr>
          <p:spPr bwMode="auto">
            <a:xfrm>
              <a:off x="2988012" y="3402159"/>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9D37F8B6-BCEC-4A26-A56E-7876BD163166}"/>
                </a:ext>
              </a:extLst>
            </p:cNvPr>
            <p:cNvCxnSpPr>
              <a:cxnSpLocks/>
            </p:cNvCxnSpPr>
            <p:nvPr/>
          </p:nvCxnSpPr>
          <p:spPr bwMode="auto">
            <a:xfrm>
              <a:off x="3319257" y="3794891"/>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BC50387-EEBA-42A3-B918-7DEFCCC11053}"/>
                </a:ext>
              </a:extLst>
            </p:cNvPr>
            <p:cNvCxnSpPr>
              <a:cxnSpLocks/>
            </p:cNvCxnSpPr>
            <p:nvPr/>
          </p:nvCxnSpPr>
          <p:spPr bwMode="auto">
            <a:xfrm>
              <a:off x="3224822" y="3708227"/>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622BD75-FDB7-4D2A-80F2-095C9AD0AFAC}"/>
                </a:ext>
              </a:extLst>
            </p:cNvPr>
            <p:cNvCxnSpPr>
              <a:cxnSpLocks/>
            </p:cNvCxnSpPr>
            <p:nvPr/>
          </p:nvCxnSpPr>
          <p:spPr bwMode="auto">
            <a:xfrm>
              <a:off x="3077674" y="3546013"/>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C287762-2D6D-4EE0-8B02-6680E02765FE}"/>
                </a:ext>
              </a:extLst>
            </p:cNvPr>
            <p:cNvCxnSpPr>
              <a:cxnSpLocks/>
            </p:cNvCxnSpPr>
            <p:nvPr/>
          </p:nvCxnSpPr>
          <p:spPr bwMode="auto">
            <a:xfrm>
              <a:off x="3516569" y="3881577"/>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3A77A4EB-B9EE-4F57-9798-A86FC0F2B624}"/>
                </a:ext>
              </a:extLst>
            </p:cNvPr>
            <p:cNvCxnSpPr>
              <a:cxnSpLocks/>
            </p:cNvCxnSpPr>
            <p:nvPr/>
          </p:nvCxnSpPr>
          <p:spPr bwMode="auto">
            <a:xfrm>
              <a:off x="1437571" y="2308048"/>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1BB2336-4BD4-48AC-A6D5-41D980F3D82A}"/>
                </a:ext>
              </a:extLst>
            </p:cNvPr>
            <p:cNvCxnSpPr>
              <a:cxnSpLocks/>
            </p:cNvCxnSpPr>
            <p:nvPr/>
          </p:nvCxnSpPr>
          <p:spPr bwMode="auto">
            <a:xfrm>
              <a:off x="1461032" y="2308048"/>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F46CBFA-BFE4-4548-B0E5-12BA8E237F70}"/>
                </a:ext>
              </a:extLst>
            </p:cNvPr>
            <p:cNvCxnSpPr>
              <a:cxnSpLocks/>
            </p:cNvCxnSpPr>
            <p:nvPr/>
          </p:nvCxnSpPr>
          <p:spPr bwMode="auto">
            <a:xfrm>
              <a:off x="2070325" y="3394770"/>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FA692024-0023-42A9-86AB-26F9AE64333F}"/>
                </a:ext>
              </a:extLst>
            </p:cNvPr>
            <p:cNvCxnSpPr>
              <a:cxnSpLocks/>
            </p:cNvCxnSpPr>
            <p:nvPr/>
          </p:nvCxnSpPr>
          <p:spPr bwMode="auto">
            <a:xfrm>
              <a:off x="2142151" y="3402159"/>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80A7BFCB-F848-4193-B779-6B3422AE7EC3}"/>
                </a:ext>
              </a:extLst>
            </p:cNvPr>
            <p:cNvCxnSpPr>
              <a:cxnSpLocks/>
            </p:cNvCxnSpPr>
            <p:nvPr/>
          </p:nvCxnSpPr>
          <p:spPr bwMode="auto">
            <a:xfrm>
              <a:off x="2188397" y="3487130"/>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D7F5CF7-AF0C-4017-8D6E-B469E78EA6E7}"/>
                </a:ext>
              </a:extLst>
            </p:cNvPr>
            <p:cNvCxnSpPr>
              <a:cxnSpLocks/>
            </p:cNvCxnSpPr>
            <p:nvPr/>
          </p:nvCxnSpPr>
          <p:spPr bwMode="auto">
            <a:xfrm>
              <a:off x="2270507" y="3494608"/>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1778C50-FDE3-4DCA-8EBA-927C2688AD72}"/>
                </a:ext>
              </a:extLst>
            </p:cNvPr>
            <p:cNvCxnSpPr>
              <a:cxnSpLocks/>
            </p:cNvCxnSpPr>
            <p:nvPr/>
          </p:nvCxnSpPr>
          <p:spPr bwMode="auto">
            <a:xfrm>
              <a:off x="2539924" y="3724424"/>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B1C6076-2966-4507-842C-DAFD7AADE2FD}"/>
                </a:ext>
              </a:extLst>
            </p:cNvPr>
            <p:cNvCxnSpPr>
              <a:cxnSpLocks/>
            </p:cNvCxnSpPr>
            <p:nvPr/>
          </p:nvCxnSpPr>
          <p:spPr bwMode="auto">
            <a:xfrm>
              <a:off x="2914488" y="4068732"/>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788F7E4-7CEA-4845-A2AF-1F75546F3F99}"/>
                </a:ext>
              </a:extLst>
            </p:cNvPr>
            <p:cNvCxnSpPr>
              <a:cxnSpLocks/>
            </p:cNvCxnSpPr>
            <p:nvPr/>
          </p:nvCxnSpPr>
          <p:spPr bwMode="auto">
            <a:xfrm>
              <a:off x="2994047" y="4076614"/>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3A3C8C7E-1FB3-44C6-8E02-71B6A8FA2358}"/>
                </a:ext>
              </a:extLst>
            </p:cNvPr>
            <p:cNvCxnSpPr>
              <a:cxnSpLocks/>
            </p:cNvCxnSpPr>
            <p:nvPr/>
          </p:nvCxnSpPr>
          <p:spPr bwMode="auto">
            <a:xfrm>
              <a:off x="3836533" y="4775993"/>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50FB849-CFBB-46DB-9A64-354357C2FC53}"/>
                </a:ext>
              </a:extLst>
            </p:cNvPr>
            <p:cNvCxnSpPr>
              <a:cxnSpLocks/>
            </p:cNvCxnSpPr>
            <p:nvPr/>
          </p:nvCxnSpPr>
          <p:spPr bwMode="auto">
            <a:xfrm>
              <a:off x="4054988" y="4961545"/>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9DE968A1-A28E-4258-A5AA-2ADC94E01575}"/>
                </a:ext>
              </a:extLst>
            </p:cNvPr>
            <p:cNvCxnSpPr>
              <a:cxnSpLocks/>
            </p:cNvCxnSpPr>
            <p:nvPr/>
          </p:nvCxnSpPr>
          <p:spPr bwMode="auto">
            <a:xfrm>
              <a:off x="4373467" y="4961545"/>
              <a:ext cx="0" cy="111661"/>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8F91D53-B5D0-4254-8BCE-23746AEA86C1}"/>
                </a:ext>
              </a:extLst>
            </p:cNvPr>
            <p:cNvCxnSpPr>
              <a:cxnSpLocks/>
            </p:cNvCxnSpPr>
            <p:nvPr/>
          </p:nvCxnSpPr>
          <p:spPr bwMode="auto">
            <a:xfrm>
              <a:off x="4108252" y="4961545"/>
              <a:ext cx="0" cy="111661"/>
            </a:xfrm>
            <a:prstGeom prst="line">
              <a:avLst/>
            </a:prstGeom>
            <a:noFill/>
            <a:ln w="28575" cap="flat" cmpd="sng" algn="ctr">
              <a:solidFill>
                <a:schemeClr val="accent3"/>
              </a:solidFill>
              <a:prstDash val="solid"/>
              <a:round/>
              <a:headEnd type="none" w="med" len="med"/>
              <a:tailEnd type="none" w="med" len="med"/>
            </a:ln>
            <a:effectLst/>
          </p:spPr>
        </p:cxnSp>
        <p:sp>
          <p:nvSpPr>
            <p:cNvPr id="186" name="Rectangle 185">
              <a:extLst>
                <a:ext uri="{FF2B5EF4-FFF2-40B4-BE49-F238E27FC236}">
                  <a16:creationId xmlns:a16="http://schemas.microsoft.com/office/drawing/2014/main" id="{2EBBBF89-96BB-4A88-9597-A8F3E0972255}"/>
                </a:ext>
              </a:extLst>
            </p:cNvPr>
            <p:cNvSpPr/>
            <p:nvPr/>
          </p:nvSpPr>
          <p:spPr>
            <a:xfrm>
              <a:off x="1367256" y="4702011"/>
              <a:ext cx="1895752" cy="84125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m7-FLIPI </a:t>
              </a:r>
              <a:r>
                <a:rPr kumimoji="0" lang="it-IT"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FLIPI </a:t>
              </a:r>
              <a:r>
                <a:rPr kumimoji="0" lang="it-IT"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.0034</a:t>
              </a:r>
            </a:p>
          </p:txBody>
        </p:sp>
        <p:cxnSp>
          <p:nvCxnSpPr>
            <p:cNvPr id="187" name="Straight Connector 186">
              <a:extLst>
                <a:ext uri="{FF2B5EF4-FFF2-40B4-BE49-F238E27FC236}">
                  <a16:creationId xmlns:a16="http://schemas.microsoft.com/office/drawing/2014/main" id="{7FC693B4-FA03-47E5-91FA-AF5D3001AC0D}"/>
                </a:ext>
              </a:extLst>
            </p:cNvPr>
            <p:cNvCxnSpPr>
              <a:cxnSpLocks/>
            </p:cNvCxnSpPr>
            <p:nvPr/>
          </p:nvCxnSpPr>
          <p:spPr bwMode="auto">
            <a:xfrm>
              <a:off x="3568723" y="3881577"/>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B3B3751-2459-4143-A47D-462D5D13272B}"/>
                </a:ext>
              </a:extLst>
            </p:cNvPr>
            <p:cNvCxnSpPr>
              <a:cxnSpLocks/>
            </p:cNvCxnSpPr>
            <p:nvPr/>
          </p:nvCxnSpPr>
          <p:spPr bwMode="auto">
            <a:xfrm>
              <a:off x="3784529" y="3983078"/>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561DCA0-34DC-4540-BC78-457592E47572}"/>
                </a:ext>
              </a:extLst>
            </p:cNvPr>
            <p:cNvCxnSpPr>
              <a:cxnSpLocks/>
            </p:cNvCxnSpPr>
            <p:nvPr/>
          </p:nvCxnSpPr>
          <p:spPr bwMode="auto">
            <a:xfrm>
              <a:off x="3835202" y="3983078"/>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BD302B9-F675-4D54-B935-31C4A5F148A8}"/>
                </a:ext>
              </a:extLst>
            </p:cNvPr>
            <p:cNvCxnSpPr>
              <a:cxnSpLocks/>
            </p:cNvCxnSpPr>
            <p:nvPr/>
          </p:nvCxnSpPr>
          <p:spPr bwMode="auto">
            <a:xfrm>
              <a:off x="3942928" y="4099819"/>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309D2A3F-3E3A-46FA-9F69-28306B7A2EE6}"/>
                </a:ext>
              </a:extLst>
            </p:cNvPr>
            <p:cNvCxnSpPr>
              <a:cxnSpLocks/>
            </p:cNvCxnSpPr>
            <p:nvPr/>
          </p:nvCxnSpPr>
          <p:spPr bwMode="auto">
            <a:xfrm>
              <a:off x="3996654" y="4099570"/>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028E909C-CF95-4445-8886-0B8A061C4A1F}"/>
                </a:ext>
              </a:extLst>
            </p:cNvPr>
            <p:cNvCxnSpPr>
              <a:cxnSpLocks/>
            </p:cNvCxnSpPr>
            <p:nvPr/>
          </p:nvCxnSpPr>
          <p:spPr bwMode="auto">
            <a:xfrm>
              <a:off x="4058034" y="4099570"/>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E0625AC-AEB8-489E-A86E-06A4264A8B8C}"/>
                </a:ext>
              </a:extLst>
            </p:cNvPr>
            <p:cNvCxnSpPr>
              <a:cxnSpLocks/>
            </p:cNvCxnSpPr>
            <p:nvPr/>
          </p:nvCxnSpPr>
          <p:spPr bwMode="auto">
            <a:xfrm>
              <a:off x="4104928" y="4099570"/>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8815F86-C55C-4D65-A133-1A2FC21E9ABE}"/>
                </a:ext>
              </a:extLst>
            </p:cNvPr>
            <p:cNvCxnSpPr>
              <a:cxnSpLocks/>
            </p:cNvCxnSpPr>
            <p:nvPr/>
          </p:nvCxnSpPr>
          <p:spPr bwMode="auto">
            <a:xfrm>
              <a:off x="4198344" y="4099570"/>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3B7F37E-5DC6-4B6D-A0DF-7FE659497FE7}"/>
                </a:ext>
              </a:extLst>
            </p:cNvPr>
            <p:cNvCxnSpPr>
              <a:cxnSpLocks/>
            </p:cNvCxnSpPr>
            <p:nvPr/>
          </p:nvCxnSpPr>
          <p:spPr bwMode="auto">
            <a:xfrm>
              <a:off x="4382514" y="4102110"/>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E8BD4AD-F418-46D0-8886-98052DB9BE78}"/>
                </a:ext>
              </a:extLst>
            </p:cNvPr>
            <p:cNvCxnSpPr>
              <a:cxnSpLocks/>
            </p:cNvCxnSpPr>
            <p:nvPr/>
          </p:nvCxnSpPr>
          <p:spPr bwMode="auto">
            <a:xfrm>
              <a:off x="4505655" y="4333232"/>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09A3B5EC-06EA-4A62-96F9-0F81C6CC970A}"/>
                </a:ext>
              </a:extLst>
            </p:cNvPr>
            <p:cNvCxnSpPr>
              <a:cxnSpLocks/>
            </p:cNvCxnSpPr>
            <p:nvPr/>
          </p:nvCxnSpPr>
          <p:spPr bwMode="auto">
            <a:xfrm>
              <a:off x="4574564" y="4333232"/>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D856049E-CF63-49B0-8534-DEE6B5D9B5DE}"/>
                </a:ext>
              </a:extLst>
            </p:cNvPr>
            <p:cNvCxnSpPr>
              <a:cxnSpLocks/>
            </p:cNvCxnSpPr>
            <p:nvPr/>
          </p:nvCxnSpPr>
          <p:spPr bwMode="auto">
            <a:xfrm>
              <a:off x="4800810" y="4333232"/>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EE55649-9759-4B7A-843A-83B5AF1F25F9}"/>
                </a:ext>
              </a:extLst>
            </p:cNvPr>
            <p:cNvCxnSpPr>
              <a:cxnSpLocks/>
            </p:cNvCxnSpPr>
            <p:nvPr/>
          </p:nvCxnSpPr>
          <p:spPr bwMode="auto">
            <a:xfrm>
              <a:off x="4941389" y="4330635"/>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70F897E0-3C12-4FD1-ACD1-893A3B889CC0}"/>
                </a:ext>
              </a:extLst>
            </p:cNvPr>
            <p:cNvCxnSpPr>
              <a:cxnSpLocks/>
            </p:cNvCxnSpPr>
            <p:nvPr/>
          </p:nvCxnSpPr>
          <p:spPr bwMode="auto">
            <a:xfrm>
              <a:off x="5449849" y="4330635"/>
              <a:ext cx="0" cy="111661"/>
            </a:xfrm>
            <a:prstGeom prst="line">
              <a:avLst/>
            </a:prstGeom>
            <a:noFill/>
            <a:ln w="28575" cap="flat" cmpd="sng" algn="ctr">
              <a:solidFill>
                <a:schemeClr val="accent4"/>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DDA2C5D6-690E-490C-B828-498EFA013661}"/>
                </a:ext>
              </a:extLst>
            </p:cNvPr>
            <p:cNvCxnSpPr>
              <a:cxnSpLocks/>
            </p:cNvCxnSpPr>
            <p:nvPr/>
          </p:nvCxnSpPr>
          <p:spPr bwMode="auto">
            <a:xfrm>
              <a:off x="2256275" y="2988751"/>
              <a:ext cx="0" cy="111661"/>
            </a:xfrm>
            <a:prstGeom prst="line">
              <a:avLst/>
            </a:prstGeom>
            <a:noFill/>
            <a:ln w="28575" cap="flat" cmpd="sng" algn="ctr">
              <a:solidFill>
                <a:schemeClr val="accent4"/>
              </a:solidFill>
              <a:prstDash val="solid"/>
              <a:round/>
              <a:headEnd type="none" w="med" len="med"/>
              <a:tailEnd type="none" w="med" len="med"/>
            </a:ln>
            <a:effectLst/>
          </p:spPr>
        </p:cxnSp>
      </p:grpSp>
      <p:sp>
        <p:nvSpPr>
          <p:cNvPr id="210" name="TextBox 209">
            <a:extLst>
              <a:ext uri="{FF2B5EF4-FFF2-40B4-BE49-F238E27FC236}">
                <a16:creationId xmlns:a16="http://schemas.microsoft.com/office/drawing/2014/main" id="{A13EACB5-BE0F-40DB-932E-2DBA4D7815C4}"/>
              </a:ext>
            </a:extLst>
          </p:cNvPr>
          <p:cNvSpPr txBox="1"/>
          <p:nvPr/>
        </p:nvSpPr>
        <p:spPr bwMode="auto">
          <a:xfrm rot="16200000">
            <a:off x="-501732" y="3266996"/>
            <a:ext cx="2306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Coefficients</a:t>
            </a:r>
          </a:p>
        </p:txBody>
      </p:sp>
      <p:grpSp>
        <p:nvGrpSpPr>
          <p:cNvPr id="211" name="Group 210">
            <a:extLst>
              <a:ext uri="{FF2B5EF4-FFF2-40B4-BE49-F238E27FC236}">
                <a16:creationId xmlns:a16="http://schemas.microsoft.com/office/drawing/2014/main" id="{8CFB0E3E-1768-44C9-A7DF-60A1972A1131}"/>
              </a:ext>
            </a:extLst>
          </p:cNvPr>
          <p:cNvGrpSpPr/>
          <p:nvPr/>
        </p:nvGrpSpPr>
        <p:grpSpPr>
          <a:xfrm>
            <a:off x="7166151" y="4436737"/>
            <a:ext cx="535724" cy="1708392"/>
            <a:chOff x="1348060" y="4697237"/>
            <a:chExt cx="535724" cy="1095844"/>
          </a:xfrm>
        </p:grpSpPr>
        <p:sp>
          <p:nvSpPr>
            <p:cNvPr id="212" name="TextBox 211">
              <a:extLst>
                <a:ext uri="{FF2B5EF4-FFF2-40B4-BE49-F238E27FC236}">
                  <a16:creationId xmlns:a16="http://schemas.microsoft.com/office/drawing/2014/main" id="{C8CEBD7F-CB46-4BAC-8330-18569F950A12}"/>
                </a:ext>
              </a:extLst>
            </p:cNvPr>
            <p:cNvSpPr txBox="1"/>
            <p:nvPr/>
          </p:nvSpPr>
          <p:spPr bwMode="auto">
            <a:xfrm>
              <a:off x="1582098" y="5556174"/>
              <a:ext cx="301686" cy="23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13" name="TextBox 212">
              <a:extLst>
                <a:ext uri="{FF2B5EF4-FFF2-40B4-BE49-F238E27FC236}">
                  <a16:creationId xmlns:a16="http://schemas.microsoft.com/office/drawing/2014/main" id="{173A9C01-ADF3-4472-9B48-3BCC12815E6A}"/>
                </a:ext>
              </a:extLst>
            </p:cNvPr>
            <p:cNvSpPr txBox="1"/>
            <p:nvPr/>
          </p:nvSpPr>
          <p:spPr bwMode="auto">
            <a:xfrm>
              <a:off x="1465080" y="5271766"/>
              <a:ext cx="418704" cy="23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14" name="TextBox 213">
              <a:extLst>
                <a:ext uri="{FF2B5EF4-FFF2-40B4-BE49-F238E27FC236}">
                  <a16:creationId xmlns:a16="http://schemas.microsoft.com/office/drawing/2014/main" id="{8F570337-2B3A-42A9-954D-53E56D7EFE96}"/>
                </a:ext>
              </a:extLst>
            </p:cNvPr>
            <p:cNvSpPr txBox="1"/>
            <p:nvPr/>
          </p:nvSpPr>
          <p:spPr bwMode="auto">
            <a:xfrm>
              <a:off x="1348060" y="4983778"/>
              <a:ext cx="535724" cy="23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15" name="TextBox 214">
              <a:extLst>
                <a:ext uri="{FF2B5EF4-FFF2-40B4-BE49-F238E27FC236}">
                  <a16:creationId xmlns:a16="http://schemas.microsoft.com/office/drawing/2014/main" id="{37A9D568-C27C-4935-B9FB-702B540ECD57}"/>
                </a:ext>
              </a:extLst>
            </p:cNvPr>
            <p:cNvSpPr txBox="1"/>
            <p:nvPr/>
          </p:nvSpPr>
          <p:spPr bwMode="auto">
            <a:xfrm>
              <a:off x="1348060" y="4697237"/>
              <a:ext cx="535724" cy="23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grpSp>
      <p:grpSp>
        <p:nvGrpSpPr>
          <p:cNvPr id="218" name="Group 217">
            <a:extLst>
              <a:ext uri="{FF2B5EF4-FFF2-40B4-BE49-F238E27FC236}">
                <a16:creationId xmlns:a16="http://schemas.microsoft.com/office/drawing/2014/main" id="{DD3FD8C5-4991-4D75-950E-E4E25F757B8D}"/>
              </a:ext>
            </a:extLst>
          </p:cNvPr>
          <p:cNvGrpSpPr/>
          <p:nvPr/>
        </p:nvGrpSpPr>
        <p:grpSpPr>
          <a:xfrm>
            <a:off x="7650900" y="4616954"/>
            <a:ext cx="103441" cy="1352046"/>
            <a:chOff x="1757478" y="4837058"/>
            <a:chExt cx="283254" cy="868119"/>
          </a:xfrm>
        </p:grpSpPr>
        <p:cxnSp>
          <p:nvCxnSpPr>
            <p:cNvPr id="221" name="Straight Connector 220">
              <a:extLst>
                <a:ext uri="{FF2B5EF4-FFF2-40B4-BE49-F238E27FC236}">
                  <a16:creationId xmlns:a16="http://schemas.microsoft.com/office/drawing/2014/main" id="{5BF85423-2BD4-4EEF-9F39-136EAEF76C66}"/>
                </a:ext>
              </a:extLst>
            </p:cNvPr>
            <p:cNvCxnSpPr>
              <a:cxnSpLocks/>
            </p:cNvCxnSpPr>
            <p:nvPr/>
          </p:nvCxnSpPr>
          <p:spPr bwMode="auto">
            <a:xfrm>
              <a:off x="1757478" y="4837058"/>
              <a:ext cx="283254"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83B65A8-9A9B-4729-A152-5E58DC442AD4}"/>
                </a:ext>
              </a:extLst>
            </p:cNvPr>
            <p:cNvCxnSpPr>
              <a:cxnSpLocks/>
            </p:cNvCxnSpPr>
            <p:nvPr/>
          </p:nvCxnSpPr>
          <p:spPr bwMode="auto">
            <a:xfrm>
              <a:off x="1757478" y="5126431"/>
              <a:ext cx="283254"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1E485E6A-90D0-4E49-A767-24F052D1B668}"/>
                </a:ext>
              </a:extLst>
            </p:cNvPr>
            <p:cNvCxnSpPr>
              <a:cxnSpLocks/>
            </p:cNvCxnSpPr>
            <p:nvPr/>
          </p:nvCxnSpPr>
          <p:spPr bwMode="auto">
            <a:xfrm>
              <a:off x="1757478" y="5415804"/>
              <a:ext cx="283254"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992662C4-E3D2-4968-89EE-F0FE7C5DAB5D}"/>
                </a:ext>
              </a:extLst>
            </p:cNvPr>
            <p:cNvCxnSpPr>
              <a:cxnSpLocks/>
            </p:cNvCxnSpPr>
            <p:nvPr/>
          </p:nvCxnSpPr>
          <p:spPr bwMode="auto">
            <a:xfrm>
              <a:off x="1757478" y="5705177"/>
              <a:ext cx="283254" cy="0"/>
            </a:xfrm>
            <a:prstGeom prst="line">
              <a:avLst/>
            </a:prstGeom>
            <a:noFill/>
            <a:ln w="28575" cap="flat" cmpd="sng" algn="ctr">
              <a:solidFill>
                <a:schemeClr val="bg1"/>
              </a:solidFill>
              <a:prstDash val="solid"/>
              <a:round/>
              <a:headEnd type="none" w="med" len="med"/>
              <a:tailEnd type="none" w="med" len="med"/>
            </a:ln>
            <a:effectLst/>
          </p:spPr>
        </p:cxnSp>
      </p:grpSp>
      <p:sp>
        <p:nvSpPr>
          <p:cNvPr id="225" name="TextBox 224">
            <a:extLst>
              <a:ext uri="{FF2B5EF4-FFF2-40B4-BE49-F238E27FC236}">
                <a16:creationId xmlns:a16="http://schemas.microsoft.com/office/drawing/2014/main" id="{25285ABA-EE40-4B60-B88D-C40545EE985B}"/>
              </a:ext>
            </a:extLst>
          </p:cNvPr>
          <p:cNvSpPr txBox="1"/>
          <p:nvPr/>
        </p:nvSpPr>
        <p:spPr bwMode="auto">
          <a:xfrm rot="16200000">
            <a:off x="1373885" y="3958126"/>
            <a:ext cx="10807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FLIPI high</a:t>
            </a:r>
          </a:p>
        </p:txBody>
      </p:sp>
      <p:sp>
        <p:nvSpPr>
          <p:cNvPr id="226" name="TextBox 225">
            <a:extLst>
              <a:ext uri="{FF2B5EF4-FFF2-40B4-BE49-F238E27FC236}">
                <a16:creationId xmlns:a16="http://schemas.microsoft.com/office/drawing/2014/main" id="{90371DF7-5B61-4AD8-9F01-7D1789275585}"/>
              </a:ext>
            </a:extLst>
          </p:cNvPr>
          <p:cNvSpPr txBox="1"/>
          <p:nvPr/>
        </p:nvSpPr>
        <p:spPr bwMode="auto">
          <a:xfrm rot="16200000">
            <a:off x="5099321" y="3366129"/>
            <a:ext cx="1023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M7-FLIPI</a:t>
            </a:r>
          </a:p>
        </p:txBody>
      </p:sp>
      <p:sp>
        <p:nvSpPr>
          <p:cNvPr id="227" name="TextBox 226">
            <a:extLst>
              <a:ext uri="{FF2B5EF4-FFF2-40B4-BE49-F238E27FC236}">
                <a16:creationId xmlns:a16="http://schemas.microsoft.com/office/drawing/2014/main" id="{3E4CEDB7-B3CB-4002-9F1E-CC59DBC5CA46}"/>
              </a:ext>
            </a:extLst>
          </p:cNvPr>
          <p:cNvSpPr txBox="1"/>
          <p:nvPr/>
        </p:nvSpPr>
        <p:spPr bwMode="auto">
          <a:xfrm>
            <a:off x="5335008" y="1557708"/>
            <a:ext cx="1011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High risk</a:t>
            </a:r>
          </a:p>
        </p:txBody>
      </p:sp>
      <p:sp>
        <p:nvSpPr>
          <p:cNvPr id="228" name="TextBox 227">
            <a:extLst>
              <a:ext uri="{FF2B5EF4-FFF2-40B4-BE49-F238E27FC236}">
                <a16:creationId xmlns:a16="http://schemas.microsoft.com/office/drawing/2014/main" id="{6E789892-906F-4064-B902-409FF1338999}"/>
              </a:ext>
            </a:extLst>
          </p:cNvPr>
          <p:cNvSpPr txBox="1"/>
          <p:nvPr/>
        </p:nvSpPr>
        <p:spPr bwMode="auto">
          <a:xfrm>
            <a:off x="5356072" y="2348205"/>
            <a:ext cx="969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Low risk</a:t>
            </a:r>
          </a:p>
        </p:txBody>
      </p:sp>
      <p:sp>
        <p:nvSpPr>
          <p:cNvPr id="230" name="TextBox 229">
            <a:extLst>
              <a:ext uri="{FF2B5EF4-FFF2-40B4-BE49-F238E27FC236}">
                <a16:creationId xmlns:a16="http://schemas.microsoft.com/office/drawing/2014/main" id="{5C754C6D-B89F-45D6-8152-F359AF34FD45}"/>
              </a:ext>
            </a:extLst>
          </p:cNvPr>
          <p:cNvSpPr txBox="1"/>
          <p:nvPr/>
        </p:nvSpPr>
        <p:spPr bwMode="auto">
          <a:xfrm>
            <a:off x="3011731" y="5008376"/>
            <a:ext cx="1714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 Mutations</a:t>
            </a:r>
          </a:p>
        </p:txBody>
      </p:sp>
      <p:sp>
        <p:nvSpPr>
          <p:cNvPr id="231" name="TextBox 230">
            <a:extLst>
              <a:ext uri="{FF2B5EF4-FFF2-40B4-BE49-F238E27FC236}">
                <a16:creationId xmlns:a16="http://schemas.microsoft.com/office/drawing/2014/main" id="{D3C272C9-C85E-4091-B324-9D2FB7689F03}"/>
              </a:ext>
            </a:extLst>
          </p:cNvPr>
          <p:cNvSpPr txBox="1"/>
          <p:nvPr/>
        </p:nvSpPr>
        <p:spPr bwMode="auto">
          <a:xfrm>
            <a:off x="1722722" y="5008376"/>
            <a:ext cx="862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a:t>
            </a:r>
          </a:p>
        </p:txBody>
      </p:sp>
      <p:sp>
        <p:nvSpPr>
          <p:cNvPr id="232" name="TextBox 231">
            <a:extLst>
              <a:ext uri="{FF2B5EF4-FFF2-40B4-BE49-F238E27FC236}">
                <a16:creationId xmlns:a16="http://schemas.microsoft.com/office/drawing/2014/main" id="{582CBAFD-BD74-4255-8185-E47A5CF583A0}"/>
              </a:ext>
            </a:extLst>
          </p:cNvPr>
          <p:cNvSpPr txBox="1"/>
          <p:nvPr/>
        </p:nvSpPr>
        <p:spPr bwMode="auto">
          <a:xfrm rot="16200000">
            <a:off x="1695725" y="4039858"/>
            <a:ext cx="1276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&gt;1</a:t>
            </a:r>
          </a:p>
        </p:txBody>
      </p:sp>
      <p:sp>
        <p:nvSpPr>
          <p:cNvPr id="233" name="TextBox 232">
            <a:extLst>
              <a:ext uri="{FF2B5EF4-FFF2-40B4-BE49-F238E27FC236}">
                <a16:creationId xmlns:a16="http://schemas.microsoft.com/office/drawing/2014/main" id="{38D71257-F7CB-4FB1-BDC0-023E77F1E399}"/>
              </a:ext>
            </a:extLst>
          </p:cNvPr>
          <p:cNvSpPr txBox="1"/>
          <p:nvPr/>
        </p:nvSpPr>
        <p:spPr bwMode="auto">
          <a:xfrm rot="16200000">
            <a:off x="2314876" y="3811665"/>
            <a:ext cx="766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EP300</a:t>
            </a:r>
          </a:p>
        </p:txBody>
      </p:sp>
      <p:sp>
        <p:nvSpPr>
          <p:cNvPr id="235" name="TextBox 234">
            <a:extLst>
              <a:ext uri="{FF2B5EF4-FFF2-40B4-BE49-F238E27FC236}">
                <a16:creationId xmlns:a16="http://schemas.microsoft.com/office/drawing/2014/main" id="{8CEF4615-9416-4982-9331-35B6532F1103}"/>
              </a:ext>
            </a:extLst>
          </p:cNvPr>
          <p:cNvSpPr txBox="1"/>
          <p:nvPr/>
        </p:nvSpPr>
        <p:spPr bwMode="auto">
          <a:xfrm rot="16200000">
            <a:off x="2655747" y="3835036"/>
            <a:ext cx="813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FOXO1</a:t>
            </a:r>
          </a:p>
        </p:txBody>
      </p:sp>
      <p:sp>
        <p:nvSpPr>
          <p:cNvPr id="236" name="TextBox 235">
            <a:extLst>
              <a:ext uri="{FF2B5EF4-FFF2-40B4-BE49-F238E27FC236}">
                <a16:creationId xmlns:a16="http://schemas.microsoft.com/office/drawing/2014/main" id="{B9D76546-09FB-4BF4-A207-7B49869831FB}"/>
              </a:ext>
            </a:extLst>
          </p:cNvPr>
          <p:cNvSpPr txBox="1"/>
          <p:nvPr/>
        </p:nvSpPr>
        <p:spPr bwMode="auto">
          <a:xfrm rot="16200000">
            <a:off x="3037878" y="3883800"/>
            <a:ext cx="9108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CREBBP</a:t>
            </a:r>
          </a:p>
        </p:txBody>
      </p:sp>
      <p:sp>
        <p:nvSpPr>
          <p:cNvPr id="237" name="TextBox 236">
            <a:extLst>
              <a:ext uri="{FF2B5EF4-FFF2-40B4-BE49-F238E27FC236}">
                <a16:creationId xmlns:a16="http://schemas.microsoft.com/office/drawing/2014/main" id="{5DEC8B9D-2C7B-48D7-9A71-C9B0FB3E7A73}"/>
              </a:ext>
            </a:extLst>
          </p:cNvPr>
          <p:cNvSpPr txBox="1"/>
          <p:nvPr/>
        </p:nvSpPr>
        <p:spPr bwMode="auto">
          <a:xfrm rot="16200000">
            <a:off x="3855932" y="3050921"/>
            <a:ext cx="841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MEF2B</a:t>
            </a:r>
          </a:p>
        </p:txBody>
      </p:sp>
      <p:sp>
        <p:nvSpPr>
          <p:cNvPr id="238" name="TextBox 237">
            <a:extLst>
              <a:ext uri="{FF2B5EF4-FFF2-40B4-BE49-F238E27FC236}">
                <a16:creationId xmlns:a16="http://schemas.microsoft.com/office/drawing/2014/main" id="{A84A5BD8-20DF-4437-BE9B-C45EC9076375}"/>
              </a:ext>
            </a:extLst>
          </p:cNvPr>
          <p:cNvSpPr txBox="1"/>
          <p:nvPr/>
        </p:nvSpPr>
        <p:spPr bwMode="auto">
          <a:xfrm rot="16200000">
            <a:off x="4162077" y="3025272"/>
            <a:ext cx="8931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ARID1A</a:t>
            </a:r>
          </a:p>
        </p:txBody>
      </p:sp>
      <p:sp>
        <p:nvSpPr>
          <p:cNvPr id="239" name="TextBox 238">
            <a:extLst>
              <a:ext uri="{FF2B5EF4-FFF2-40B4-BE49-F238E27FC236}">
                <a16:creationId xmlns:a16="http://schemas.microsoft.com/office/drawing/2014/main" id="{8C496B73-2C45-41B2-9A3C-C2D502D7FE4E}"/>
              </a:ext>
            </a:extLst>
          </p:cNvPr>
          <p:cNvSpPr txBox="1"/>
          <p:nvPr/>
        </p:nvSpPr>
        <p:spPr bwMode="auto">
          <a:xfrm rot="16200000">
            <a:off x="4728571" y="3139663"/>
            <a:ext cx="664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sp>
        <p:nvSpPr>
          <p:cNvPr id="240" name="TextBox 239">
            <a:extLst>
              <a:ext uri="{FF2B5EF4-FFF2-40B4-BE49-F238E27FC236}">
                <a16:creationId xmlns:a16="http://schemas.microsoft.com/office/drawing/2014/main" id="{584F2E07-3E6C-410D-B15F-D0EBEAEBB48C}"/>
              </a:ext>
            </a:extLst>
          </p:cNvPr>
          <p:cNvSpPr txBox="1"/>
          <p:nvPr/>
        </p:nvSpPr>
        <p:spPr bwMode="auto">
          <a:xfrm rot="16200000">
            <a:off x="3395704" y="3887594"/>
            <a:ext cx="939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CARD11</a:t>
            </a:r>
          </a:p>
        </p:txBody>
      </p:sp>
      <p:sp>
        <p:nvSpPr>
          <p:cNvPr id="241" name="TextBox 240">
            <a:extLst>
              <a:ext uri="{FF2B5EF4-FFF2-40B4-BE49-F238E27FC236}">
                <a16:creationId xmlns:a16="http://schemas.microsoft.com/office/drawing/2014/main" id="{F5BEA83F-69E5-4321-88B5-1ADE786E1C37}"/>
              </a:ext>
            </a:extLst>
          </p:cNvPr>
          <p:cNvSpPr txBox="1"/>
          <p:nvPr/>
        </p:nvSpPr>
        <p:spPr bwMode="auto">
          <a:xfrm>
            <a:off x="3981591" y="5477702"/>
            <a:ext cx="118013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 risk</a:t>
            </a:r>
          </a:p>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Non–high risk</a:t>
            </a:r>
          </a:p>
        </p:txBody>
      </p:sp>
      <p:sp>
        <p:nvSpPr>
          <p:cNvPr id="242" name="Rectangle 241">
            <a:extLst>
              <a:ext uri="{FF2B5EF4-FFF2-40B4-BE49-F238E27FC236}">
                <a16:creationId xmlns:a16="http://schemas.microsoft.com/office/drawing/2014/main" id="{8CBB8BB1-D4A3-4527-BD67-CE0CD96EF33D}"/>
              </a:ext>
            </a:extLst>
          </p:cNvPr>
          <p:cNvSpPr/>
          <p:nvPr/>
        </p:nvSpPr>
        <p:spPr bwMode="auto">
          <a:xfrm>
            <a:off x="3866283" y="5764466"/>
            <a:ext cx="116178" cy="116178"/>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3" name="Rectangle 242">
            <a:extLst>
              <a:ext uri="{FF2B5EF4-FFF2-40B4-BE49-F238E27FC236}">
                <a16:creationId xmlns:a16="http://schemas.microsoft.com/office/drawing/2014/main" id="{98FDED69-B6C5-4628-A2CC-493935B9737B}"/>
              </a:ext>
            </a:extLst>
          </p:cNvPr>
          <p:cNvSpPr/>
          <p:nvPr/>
        </p:nvSpPr>
        <p:spPr bwMode="auto">
          <a:xfrm>
            <a:off x="3866283" y="5557016"/>
            <a:ext cx="116178" cy="116178"/>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CD8B289D-3066-4337-8B04-6622E6C3F4F6}"/>
              </a:ext>
            </a:extLst>
          </p:cNvPr>
          <p:cNvGrpSpPr/>
          <p:nvPr/>
        </p:nvGrpSpPr>
        <p:grpSpPr>
          <a:xfrm>
            <a:off x="973457" y="2553142"/>
            <a:ext cx="591829" cy="2128886"/>
            <a:chOff x="973457" y="2553142"/>
            <a:chExt cx="591829" cy="2128886"/>
          </a:xfrm>
        </p:grpSpPr>
        <p:sp>
          <p:nvSpPr>
            <p:cNvPr id="3" name="TextBox 2">
              <a:extLst>
                <a:ext uri="{FF2B5EF4-FFF2-40B4-BE49-F238E27FC236}">
                  <a16:creationId xmlns:a16="http://schemas.microsoft.com/office/drawing/2014/main" id="{46B12985-009F-4518-8CC2-4630B5385323}"/>
                </a:ext>
              </a:extLst>
            </p:cNvPr>
            <p:cNvSpPr txBox="1"/>
            <p:nvPr/>
          </p:nvSpPr>
          <p:spPr bwMode="auto">
            <a:xfrm>
              <a:off x="973457" y="2553142"/>
              <a:ext cx="59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+0.5</a:t>
              </a:r>
            </a:p>
          </p:txBody>
        </p:sp>
        <p:sp>
          <p:nvSpPr>
            <p:cNvPr id="244" name="TextBox 243">
              <a:extLst>
                <a:ext uri="{FF2B5EF4-FFF2-40B4-BE49-F238E27FC236}">
                  <a16:creationId xmlns:a16="http://schemas.microsoft.com/office/drawing/2014/main" id="{61E30EC6-8D77-490F-A2A2-93D8DEA4CA98}"/>
                </a:ext>
              </a:extLst>
            </p:cNvPr>
            <p:cNvSpPr txBox="1"/>
            <p:nvPr/>
          </p:nvSpPr>
          <p:spPr bwMode="auto">
            <a:xfrm>
              <a:off x="1018341" y="4312696"/>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-0.5</a:t>
              </a:r>
            </a:p>
          </p:txBody>
        </p:sp>
        <p:sp>
          <p:nvSpPr>
            <p:cNvPr id="245" name="TextBox 244">
              <a:extLst>
                <a:ext uri="{FF2B5EF4-FFF2-40B4-BE49-F238E27FC236}">
                  <a16:creationId xmlns:a16="http://schemas.microsoft.com/office/drawing/2014/main" id="{491D50E9-8C22-4A64-AA78-E7BFD3863F7F}"/>
                </a:ext>
              </a:extLst>
            </p:cNvPr>
            <p:cNvSpPr txBox="1"/>
            <p:nvPr/>
          </p:nvSpPr>
          <p:spPr bwMode="auto">
            <a:xfrm>
              <a:off x="1263600" y="34346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p>
          </p:txBody>
        </p:sp>
      </p:grpSp>
      <p:cxnSp>
        <p:nvCxnSpPr>
          <p:cNvPr id="8" name="Straight Connector 7">
            <a:extLst>
              <a:ext uri="{FF2B5EF4-FFF2-40B4-BE49-F238E27FC236}">
                <a16:creationId xmlns:a16="http://schemas.microsoft.com/office/drawing/2014/main" id="{AEEF79E8-A39A-4249-9D9C-6EA1B646AE8C}"/>
              </a:ext>
            </a:extLst>
          </p:cNvPr>
          <p:cNvCxnSpPr/>
          <p:nvPr/>
        </p:nvCxnSpPr>
        <p:spPr bwMode="auto">
          <a:xfrm>
            <a:off x="1645133" y="1720625"/>
            <a:ext cx="0" cy="3201778"/>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72D2B40-7F8A-48AF-8290-15958718F969}"/>
              </a:ext>
            </a:extLst>
          </p:cNvPr>
          <p:cNvCxnSpPr/>
          <p:nvPr/>
        </p:nvCxnSpPr>
        <p:spPr bwMode="auto">
          <a:xfrm>
            <a:off x="5295991" y="1720625"/>
            <a:ext cx="0" cy="320177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18BBE7B-1372-4AF3-A3FF-7C4698AEED87}"/>
              </a:ext>
            </a:extLst>
          </p:cNvPr>
          <p:cNvCxnSpPr/>
          <p:nvPr/>
        </p:nvCxnSpPr>
        <p:spPr bwMode="auto">
          <a:xfrm>
            <a:off x="1609672" y="2127568"/>
            <a:ext cx="4363073" cy="0"/>
          </a:xfrm>
          <a:prstGeom prst="line">
            <a:avLst/>
          </a:prstGeom>
          <a:noFill/>
          <a:ln w="28575" cap="flat" cmpd="sng" algn="ctr">
            <a:solidFill>
              <a:schemeClr val="bg1"/>
            </a:solidFill>
            <a:prstDash val="sysDash"/>
            <a:round/>
            <a:headEnd type="none" w="med" len="med"/>
            <a:tailEnd type="none" w="med" len="med"/>
          </a:ln>
          <a:effectLst/>
        </p:spPr>
      </p:cxnSp>
      <p:sp>
        <p:nvSpPr>
          <p:cNvPr id="247" name="TextBox 246">
            <a:extLst>
              <a:ext uri="{FF2B5EF4-FFF2-40B4-BE49-F238E27FC236}">
                <a16:creationId xmlns:a16="http://schemas.microsoft.com/office/drawing/2014/main" id="{C4475B04-0F8D-40F4-96BD-DF33CB67DDCA}"/>
              </a:ext>
            </a:extLst>
          </p:cNvPr>
          <p:cNvSpPr txBox="1"/>
          <p:nvPr/>
        </p:nvSpPr>
        <p:spPr bwMode="auto">
          <a:xfrm>
            <a:off x="5376887" y="1950722"/>
            <a:ext cx="412292" cy="307777"/>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cxnSp>
        <p:nvCxnSpPr>
          <p:cNvPr id="249" name="Straight Connector 248">
            <a:extLst>
              <a:ext uri="{FF2B5EF4-FFF2-40B4-BE49-F238E27FC236}">
                <a16:creationId xmlns:a16="http://schemas.microsoft.com/office/drawing/2014/main" id="{B7C9CAA7-8BE9-403F-A443-AEB8BDA3CAE5}"/>
              </a:ext>
            </a:extLst>
          </p:cNvPr>
          <p:cNvCxnSpPr/>
          <p:nvPr/>
        </p:nvCxnSpPr>
        <p:spPr bwMode="auto">
          <a:xfrm>
            <a:off x="2590340" y="5008376"/>
            <a:ext cx="2571382"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1AA3957-D1FD-46BE-B71B-48DE263CDE22}"/>
              </a:ext>
            </a:extLst>
          </p:cNvPr>
          <p:cNvCxnSpPr>
            <a:cxnSpLocks/>
          </p:cNvCxnSpPr>
          <p:nvPr/>
        </p:nvCxnSpPr>
        <p:spPr bwMode="auto">
          <a:xfrm>
            <a:off x="1767840" y="5008376"/>
            <a:ext cx="730408" cy="0"/>
          </a:xfrm>
          <a:prstGeom prst="line">
            <a:avLst/>
          </a:prstGeom>
          <a:noFill/>
          <a:ln w="28575" cap="flat" cmpd="sng" algn="ctr">
            <a:solidFill>
              <a:schemeClr val="bg1"/>
            </a:solidFill>
            <a:prstDash val="solid"/>
            <a:round/>
            <a:headEnd type="none" w="med" len="med"/>
            <a:tailEnd type="none" w="med" len="med"/>
          </a:ln>
          <a:effectLst/>
        </p:spPr>
      </p:cxnSp>
      <p:grpSp>
        <p:nvGrpSpPr>
          <p:cNvPr id="257" name="Group 256">
            <a:extLst>
              <a:ext uri="{FF2B5EF4-FFF2-40B4-BE49-F238E27FC236}">
                <a16:creationId xmlns:a16="http://schemas.microsoft.com/office/drawing/2014/main" id="{E9FC083D-F7FC-482D-9501-AFDFE59072FE}"/>
              </a:ext>
            </a:extLst>
          </p:cNvPr>
          <p:cNvGrpSpPr/>
          <p:nvPr/>
        </p:nvGrpSpPr>
        <p:grpSpPr>
          <a:xfrm>
            <a:off x="1489838" y="2753345"/>
            <a:ext cx="149486" cy="1744017"/>
            <a:chOff x="1489838" y="2753345"/>
            <a:chExt cx="1040122" cy="1744017"/>
          </a:xfrm>
        </p:grpSpPr>
        <p:cxnSp>
          <p:nvCxnSpPr>
            <p:cNvPr id="254" name="Straight Connector 253">
              <a:extLst>
                <a:ext uri="{FF2B5EF4-FFF2-40B4-BE49-F238E27FC236}">
                  <a16:creationId xmlns:a16="http://schemas.microsoft.com/office/drawing/2014/main" id="{3DD49785-ACCE-4269-A7F6-D8147D817860}"/>
                </a:ext>
              </a:extLst>
            </p:cNvPr>
            <p:cNvCxnSpPr>
              <a:cxnSpLocks/>
            </p:cNvCxnSpPr>
            <p:nvPr/>
          </p:nvCxnSpPr>
          <p:spPr bwMode="auto">
            <a:xfrm>
              <a:off x="1489838" y="2753345"/>
              <a:ext cx="1040122"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81168BC0-3E7B-4EB0-BBFA-6D9E9D5D7D64}"/>
                </a:ext>
              </a:extLst>
            </p:cNvPr>
            <p:cNvCxnSpPr>
              <a:cxnSpLocks/>
            </p:cNvCxnSpPr>
            <p:nvPr/>
          </p:nvCxnSpPr>
          <p:spPr bwMode="auto">
            <a:xfrm>
              <a:off x="1489838" y="3622260"/>
              <a:ext cx="1040122"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00A5C6E5-E4FD-4887-B543-4D5612DF4E6B}"/>
                </a:ext>
              </a:extLst>
            </p:cNvPr>
            <p:cNvCxnSpPr>
              <a:cxnSpLocks/>
            </p:cNvCxnSpPr>
            <p:nvPr/>
          </p:nvCxnSpPr>
          <p:spPr bwMode="auto">
            <a:xfrm>
              <a:off x="1489838" y="4497362"/>
              <a:ext cx="1040122" cy="0"/>
            </a:xfrm>
            <a:prstGeom prst="line">
              <a:avLst/>
            </a:prstGeom>
            <a:noFill/>
            <a:ln w="28575" cap="flat" cmpd="sng" algn="ctr">
              <a:solidFill>
                <a:schemeClr val="bg1"/>
              </a:solidFill>
              <a:prstDash val="solid"/>
              <a:round/>
              <a:headEnd type="none" w="med" len="med"/>
              <a:tailEnd type="none" w="med" len="med"/>
            </a:ln>
            <a:effectLst/>
          </p:spPr>
        </p:cxnSp>
      </p:grpSp>
      <p:cxnSp>
        <p:nvCxnSpPr>
          <p:cNvPr id="258" name="Straight Connector 257">
            <a:extLst>
              <a:ext uri="{FF2B5EF4-FFF2-40B4-BE49-F238E27FC236}">
                <a16:creationId xmlns:a16="http://schemas.microsoft.com/office/drawing/2014/main" id="{1AEFEFAB-0137-460F-BF45-B828484724AF}"/>
              </a:ext>
            </a:extLst>
          </p:cNvPr>
          <p:cNvCxnSpPr>
            <a:cxnSpLocks/>
          </p:cNvCxnSpPr>
          <p:nvPr/>
        </p:nvCxnSpPr>
        <p:spPr bwMode="auto">
          <a:xfrm>
            <a:off x="1723046" y="3631369"/>
            <a:ext cx="3522398" cy="0"/>
          </a:xfrm>
          <a:prstGeom prst="line">
            <a:avLst/>
          </a:prstGeom>
          <a:noFill/>
          <a:ln w="28575" cap="flat" cmpd="sng" algn="ctr">
            <a:solidFill>
              <a:schemeClr val="bg1"/>
            </a:solidFill>
            <a:prstDash val="solid"/>
            <a:round/>
            <a:headEnd type="none" w="med" len="med"/>
            <a:tailEnd type="none" w="med" len="med"/>
          </a:ln>
          <a:effectLst/>
        </p:spPr>
      </p:cxnSp>
      <p:sp>
        <p:nvSpPr>
          <p:cNvPr id="260" name="Rectangle 259">
            <a:extLst>
              <a:ext uri="{FF2B5EF4-FFF2-40B4-BE49-F238E27FC236}">
                <a16:creationId xmlns:a16="http://schemas.microsoft.com/office/drawing/2014/main" id="{6110AFE2-3F07-4C13-84E8-9E7E41487A24}"/>
              </a:ext>
            </a:extLst>
          </p:cNvPr>
          <p:cNvSpPr/>
          <p:nvPr/>
        </p:nvSpPr>
        <p:spPr bwMode="auto">
          <a:xfrm>
            <a:off x="1793446" y="2206365"/>
            <a:ext cx="287757" cy="1414502"/>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1" name="Rectangle 260">
            <a:extLst>
              <a:ext uri="{FF2B5EF4-FFF2-40B4-BE49-F238E27FC236}">
                <a16:creationId xmlns:a16="http://schemas.microsoft.com/office/drawing/2014/main" id="{4A862291-13B2-45BF-BDB5-9D2DC482C400}"/>
              </a:ext>
            </a:extLst>
          </p:cNvPr>
          <p:cNvSpPr/>
          <p:nvPr/>
        </p:nvSpPr>
        <p:spPr bwMode="auto">
          <a:xfrm>
            <a:off x="2178810" y="2926081"/>
            <a:ext cx="287757" cy="694786"/>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F2C30C91-5EA8-4950-88F6-B6F276E28B76}"/>
              </a:ext>
            </a:extLst>
          </p:cNvPr>
          <p:cNvSpPr/>
          <p:nvPr/>
        </p:nvSpPr>
        <p:spPr bwMode="auto">
          <a:xfrm>
            <a:off x="2564506" y="3028971"/>
            <a:ext cx="287757" cy="591896"/>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A5DBC84A-4F6B-434A-A9CE-42A0C11EF9E5}"/>
              </a:ext>
            </a:extLst>
          </p:cNvPr>
          <p:cNvSpPr/>
          <p:nvPr/>
        </p:nvSpPr>
        <p:spPr bwMode="auto">
          <a:xfrm>
            <a:off x="2956156" y="3159759"/>
            <a:ext cx="287757" cy="461107"/>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5BA0A864-8934-4B7E-9A2A-B936866346B0}"/>
              </a:ext>
            </a:extLst>
          </p:cNvPr>
          <p:cNvSpPr/>
          <p:nvPr/>
        </p:nvSpPr>
        <p:spPr bwMode="auto">
          <a:xfrm>
            <a:off x="3335426" y="3510281"/>
            <a:ext cx="287757" cy="110586"/>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5" name="Rectangle 264">
            <a:extLst>
              <a:ext uri="{FF2B5EF4-FFF2-40B4-BE49-F238E27FC236}">
                <a16:creationId xmlns:a16="http://schemas.microsoft.com/office/drawing/2014/main" id="{1DCB9D74-CEE5-4735-BC9B-482CDC9C5C9A}"/>
              </a:ext>
            </a:extLst>
          </p:cNvPr>
          <p:cNvSpPr/>
          <p:nvPr/>
        </p:nvSpPr>
        <p:spPr bwMode="auto">
          <a:xfrm>
            <a:off x="3740218" y="3520439"/>
            <a:ext cx="287757" cy="100427"/>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B9E6FC9D-6DEF-46E3-80A2-46C1FE919C6D}"/>
              </a:ext>
            </a:extLst>
          </p:cNvPr>
          <p:cNvSpPr/>
          <p:nvPr/>
        </p:nvSpPr>
        <p:spPr bwMode="auto">
          <a:xfrm>
            <a:off x="4126642" y="3652638"/>
            <a:ext cx="287757" cy="133829"/>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6D492A9C-4B96-46B9-87B6-990B96A81C6D}"/>
              </a:ext>
            </a:extLst>
          </p:cNvPr>
          <p:cNvSpPr/>
          <p:nvPr/>
        </p:nvSpPr>
        <p:spPr bwMode="auto">
          <a:xfrm>
            <a:off x="4503057" y="3652638"/>
            <a:ext cx="287757" cy="720549"/>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8" name="Rectangle 267">
            <a:extLst>
              <a:ext uri="{FF2B5EF4-FFF2-40B4-BE49-F238E27FC236}">
                <a16:creationId xmlns:a16="http://schemas.microsoft.com/office/drawing/2014/main" id="{738C782E-DDF6-4EBA-9B88-E84E9C00FECE}"/>
              </a:ext>
            </a:extLst>
          </p:cNvPr>
          <p:cNvSpPr/>
          <p:nvPr/>
        </p:nvSpPr>
        <p:spPr bwMode="auto">
          <a:xfrm>
            <a:off x="4895952" y="3652638"/>
            <a:ext cx="287757" cy="938856"/>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71" name="Straight Arrow Connector 270">
            <a:extLst>
              <a:ext uri="{FF2B5EF4-FFF2-40B4-BE49-F238E27FC236}">
                <a16:creationId xmlns:a16="http://schemas.microsoft.com/office/drawing/2014/main" id="{34F36FD9-3E59-4EFE-A4F4-54F97A4D3D83}"/>
              </a:ext>
            </a:extLst>
          </p:cNvPr>
          <p:cNvCxnSpPr>
            <a:cxnSpLocks/>
          </p:cNvCxnSpPr>
          <p:nvPr/>
        </p:nvCxnSpPr>
        <p:spPr bwMode="auto">
          <a:xfrm>
            <a:off x="5871773" y="1858366"/>
            <a:ext cx="0" cy="601770"/>
          </a:xfrm>
          <a:prstGeom prst="straightConnector1">
            <a:avLst/>
          </a:prstGeom>
          <a:noFill/>
          <a:ln w="28575" cap="flat" cmpd="sng" algn="ctr">
            <a:solidFill>
              <a:schemeClr val="bg1"/>
            </a:solidFill>
            <a:prstDash val="solid"/>
            <a:round/>
            <a:headEnd type="triangle"/>
            <a:tailEnd type="triangle"/>
          </a:ln>
          <a:effectLst/>
        </p:spPr>
      </p:cxnSp>
      <p:sp>
        <p:nvSpPr>
          <p:cNvPr id="274" name="TextBox 273">
            <a:extLst>
              <a:ext uri="{FF2B5EF4-FFF2-40B4-BE49-F238E27FC236}">
                <a16:creationId xmlns:a16="http://schemas.microsoft.com/office/drawing/2014/main" id="{D4316585-7C04-446D-A1D4-06A8FE377F12}"/>
              </a:ext>
            </a:extLst>
          </p:cNvPr>
          <p:cNvSpPr txBox="1"/>
          <p:nvPr/>
        </p:nvSpPr>
        <p:spPr bwMode="auto">
          <a:xfrm>
            <a:off x="8125366" y="5957169"/>
            <a:ext cx="633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FLIPI</a:t>
            </a:r>
          </a:p>
        </p:txBody>
      </p:sp>
      <p:sp>
        <p:nvSpPr>
          <p:cNvPr id="275" name="TextBox 274">
            <a:extLst>
              <a:ext uri="{FF2B5EF4-FFF2-40B4-BE49-F238E27FC236}">
                <a16:creationId xmlns:a16="http://schemas.microsoft.com/office/drawing/2014/main" id="{326F879C-0B8F-40BA-9B27-4E27CD364CDB}"/>
              </a:ext>
            </a:extLst>
          </p:cNvPr>
          <p:cNvSpPr txBox="1"/>
          <p:nvPr/>
        </p:nvSpPr>
        <p:spPr bwMode="auto">
          <a:xfrm>
            <a:off x="9222807" y="5957169"/>
            <a:ext cx="1023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M7-FLIPI</a:t>
            </a:r>
          </a:p>
        </p:txBody>
      </p:sp>
      <p:sp>
        <p:nvSpPr>
          <p:cNvPr id="276" name="TextBox 275">
            <a:extLst>
              <a:ext uri="{FF2B5EF4-FFF2-40B4-BE49-F238E27FC236}">
                <a16:creationId xmlns:a16="http://schemas.microsoft.com/office/drawing/2014/main" id="{79F66B1A-EB95-4CE3-BA47-899A9AECD640}"/>
              </a:ext>
            </a:extLst>
          </p:cNvPr>
          <p:cNvSpPr txBox="1"/>
          <p:nvPr/>
        </p:nvSpPr>
        <p:spPr bwMode="auto">
          <a:xfrm rot="16200000">
            <a:off x="6372282" y="5093312"/>
            <a:ext cx="1280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(n)</a:t>
            </a:r>
          </a:p>
        </p:txBody>
      </p:sp>
      <p:sp>
        <p:nvSpPr>
          <p:cNvPr id="277" name="Freeform: Shape 276">
            <a:extLst>
              <a:ext uri="{FF2B5EF4-FFF2-40B4-BE49-F238E27FC236}">
                <a16:creationId xmlns:a16="http://schemas.microsoft.com/office/drawing/2014/main" id="{65F08CBD-5DDB-4E68-871D-10D1CECC985B}"/>
              </a:ext>
            </a:extLst>
          </p:cNvPr>
          <p:cNvSpPr/>
          <p:nvPr/>
        </p:nvSpPr>
        <p:spPr bwMode="auto">
          <a:xfrm>
            <a:off x="7747000" y="4629150"/>
            <a:ext cx="2698750" cy="1339850"/>
          </a:xfrm>
          <a:custGeom>
            <a:avLst/>
            <a:gdLst>
              <a:gd name="connsiteX0" fmla="*/ 0 w 2698750"/>
              <a:gd name="connsiteY0" fmla="*/ 0 h 1339850"/>
              <a:gd name="connsiteX1" fmla="*/ 0 w 2698750"/>
              <a:gd name="connsiteY1" fmla="*/ 1339850 h 1339850"/>
              <a:gd name="connsiteX2" fmla="*/ 2698750 w 2698750"/>
              <a:gd name="connsiteY2" fmla="*/ 1339850 h 1339850"/>
            </a:gdLst>
            <a:ahLst/>
            <a:cxnLst>
              <a:cxn ang="0">
                <a:pos x="connsiteX0" y="connsiteY0"/>
              </a:cxn>
              <a:cxn ang="0">
                <a:pos x="connsiteX1" y="connsiteY1"/>
              </a:cxn>
              <a:cxn ang="0">
                <a:pos x="connsiteX2" y="connsiteY2"/>
              </a:cxn>
            </a:cxnLst>
            <a:rect l="l" t="t" r="r" b="b"/>
            <a:pathLst>
              <a:path w="2698750" h="1339850">
                <a:moveTo>
                  <a:pt x="0" y="0"/>
                </a:moveTo>
                <a:lnTo>
                  <a:pt x="0" y="1339850"/>
                </a:lnTo>
                <a:lnTo>
                  <a:pt x="2698750" y="13398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78" name="Group 277">
            <a:extLst>
              <a:ext uri="{FF2B5EF4-FFF2-40B4-BE49-F238E27FC236}">
                <a16:creationId xmlns:a16="http://schemas.microsoft.com/office/drawing/2014/main" id="{E3A5E2E6-C9CF-4DEE-A8C1-CBA6CE2C6CE4}"/>
              </a:ext>
            </a:extLst>
          </p:cNvPr>
          <p:cNvGrpSpPr/>
          <p:nvPr/>
        </p:nvGrpSpPr>
        <p:grpSpPr>
          <a:xfrm rot="5400000">
            <a:off x="9033940" y="4685246"/>
            <a:ext cx="101597" cy="2669107"/>
            <a:chOff x="1757478" y="5126431"/>
            <a:chExt cx="283254" cy="578746"/>
          </a:xfrm>
        </p:grpSpPr>
        <p:cxnSp>
          <p:nvCxnSpPr>
            <p:cNvPr id="280" name="Straight Connector 279">
              <a:extLst>
                <a:ext uri="{FF2B5EF4-FFF2-40B4-BE49-F238E27FC236}">
                  <a16:creationId xmlns:a16="http://schemas.microsoft.com/office/drawing/2014/main" id="{96F81E7B-5D1F-48BA-9A14-B1EC3F54D378}"/>
                </a:ext>
              </a:extLst>
            </p:cNvPr>
            <p:cNvCxnSpPr>
              <a:cxnSpLocks/>
            </p:cNvCxnSpPr>
            <p:nvPr/>
          </p:nvCxnSpPr>
          <p:spPr bwMode="auto">
            <a:xfrm>
              <a:off x="1757478" y="5126431"/>
              <a:ext cx="283254"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1078CFB2-8DCF-499F-B607-C7267AA12F07}"/>
                </a:ext>
              </a:extLst>
            </p:cNvPr>
            <p:cNvCxnSpPr>
              <a:cxnSpLocks/>
            </p:cNvCxnSpPr>
            <p:nvPr/>
          </p:nvCxnSpPr>
          <p:spPr bwMode="auto">
            <a:xfrm>
              <a:off x="1757478" y="5415804"/>
              <a:ext cx="283254"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50C2391F-0475-49B7-8E69-1CC296E5593D}"/>
                </a:ext>
              </a:extLst>
            </p:cNvPr>
            <p:cNvCxnSpPr>
              <a:cxnSpLocks/>
            </p:cNvCxnSpPr>
            <p:nvPr/>
          </p:nvCxnSpPr>
          <p:spPr bwMode="auto">
            <a:xfrm>
              <a:off x="1757478" y="5705177"/>
              <a:ext cx="28325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E4A100AA-CFB7-4679-9EDF-486799862CEB}"/>
              </a:ext>
            </a:extLst>
          </p:cNvPr>
          <p:cNvGrpSpPr/>
          <p:nvPr/>
        </p:nvGrpSpPr>
        <p:grpSpPr>
          <a:xfrm>
            <a:off x="8150556" y="4635060"/>
            <a:ext cx="548285" cy="1322773"/>
            <a:chOff x="7661747" y="4635060"/>
            <a:chExt cx="548285" cy="1322773"/>
          </a:xfrm>
        </p:grpSpPr>
        <p:sp>
          <p:nvSpPr>
            <p:cNvPr id="284" name="Rectangle 283">
              <a:extLst>
                <a:ext uri="{FF2B5EF4-FFF2-40B4-BE49-F238E27FC236}">
                  <a16:creationId xmlns:a16="http://schemas.microsoft.com/office/drawing/2014/main" id="{D6CC5423-8A28-49E1-877F-F1B880347D7D}"/>
                </a:ext>
              </a:extLst>
            </p:cNvPr>
            <p:cNvSpPr/>
            <p:nvPr/>
          </p:nvSpPr>
          <p:spPr bwMode="auto">
            <a:xfrm>
              <a:off x="7661747" y="4635060"/>
              <a:ext cx="548285" cy="1322773"/>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Rectangle 284">
              <a:extLst>
                <a:ext uri="{FF2B5EF4-FFF2-40B4-BE49-F238E27FC236}">
                  <a16:creationId xmlns:a16="http://schemas.microsoft.com/office/drawing/2014/main" id="{C79AEA46-35E0-4219-B5A6-79734880D2E8}"/>
                </a:ext>
              </a:extLst>
            </p:cNvPr>
            <p:cNvSpPr/>
            <p:nvPr/>
          </p:nvSpPr>
          <p:spPr bwMode="auto">
            <a:xfrm>
              <a:off x="7661747" y="5313680"/>
              <a:ext cx="548285" cy="641871"/>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7" name="Group 286">
            <a:extLst>
              <a:ext uri="{FF2B5EF4-FFF2-40B4-BE49-F238E27FC236}">
                <a16:creationId xmlns:a16="http://schemas.microsoft.com/office/drawing/2014/main" id="{D3062539-4908-4014-A93D-15B5843A1F44}"/>
              </a:ext>
            </a:extLst>
          </p:cNvPr>
          <p:cNvGrpSpPr/>
          <p:nvPr/>
        </p:nvGrpSpPr>
        <p:grpSpPr>
          <a:xfrm>
            <a:off x="9511568" y="4635060"/>
            <a:ext cx="548285" cy="1333941"/>
            <a:chOff x="7661747" y="4635060"/>
            <a:chExt cx="548285" cy="1333941"/>
          </a:xfrm>
        </p:grpSpPr>
        <p:sp>
          <p:nvSpPr>
            <p:cNvPr id="288" name="Rectangle 287">
              <a:extLst>
                <a:ext uri="{FF2B5EF4-FFF2-40B4-BE49-F238E27FC236}">
                  <a16:creationId xmlns:a16="http://schemas.microsoft.com/office/drawing/2014/main" id="{70E17E16-68AE-4B48-A390-0B60854303C5}"/>
                </a:ext>
              </a:extLst>
            </p:cNvPr>
            <p:cNvSpPr/>
            <p:nvPr/>
          </p:nvSpPr>
          <p:spPr bwMode="auto">
            <a:xfrm>
              <a:off x="7661747" y="4635060"/>
              <a:ext cx="548285" cy="1320491"/>
            </a:xfrm>
            <a:prstGeom prst="rect">
              <a:avLst/>
            </a:prstGeom>
            <a:solidFill>
              <a:schemeClr val="accent3"/>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 name="Rectangle 288">
              <a:extLst>
                <a:ext uri="{FF2B5EF4-FFF2-40B4-BE49-F238E27FC236}">
                  <a16:creationId xmlns:a16="http://schemas.microsoft.com/office/drawing/2014/main" id="{49DAB6D2-6A55-466E-973C-5CEBD01337AD}"/>
                </a:ext>
              </a:extLst>
            </p:cNvPr>
            <p:cNvSpPr/>
            <p:nvPr/>
          </p:nvSpPr>
          <p:spPr bwMode="auto">
            <a:xfrm>
              <a:off x="7661747" y="5019041"/>
              <a:ext cx="548285" cy="949960"/>
            </a:xfrm>
            <a:prstGeom prst="rect">
              <a:avLst/>
            </a:prstGeom>
            <a:solidFill>
              <a:schemeClr val="accent1"/>
            </a:soli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0" name="TextBox 289">
            <a:extLst>
              <a:ext uri="{FF2B5EF4-FFF2-40B4-BE49-F238E27FC236}">
                <a16:creationId xmlns:a16="http://schemas.microsoft.com/office/drawing/2014/main" id="{19DFC039-4886-49E3-9453-A635218182C2}"/>
              </a:ext>
            </a:extLst>
          </p:cNvPr>
          <p:cNvSpPr txBox="1"/>
          <p:nvPr/>
        </p:nvSpPr>
        <p:spPr bwMode="auto">
          <a:xfrm>
            <a:off x="8215346" y="47596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77</a:t>
            </a:r>
          </a:p>
        </p:txBody>
      </p:sp>
      <p:sp>
        <p:nvSpPr>
          <p:cNvPr id="291" name="TextBox 290">
            <a:extLst>
              <a:ext uri="{FF2B5EF4-FFF2-40B4-BE49-F238E27FC236}">
                <a16:creationId xmlns:a16="http://schemas.microsoft.com/office/drawing/2014/main" id="{DDD6544A-8D9D-47E2-9ACD-87410844471D}"/>
              </a:ext>
            </a:extLst>
          </p:cNvPr>
          <p:cNvSpPr txBox="1"/>
          <p:nvPr/>
        </p:nvSpPr>
        <p:spPr bwMode="auto">
          <a:xfrm>
            <a:off x="8215346" y="5475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74</a:t>
            </a:r>
          </a:p>
        </p:txBody>
      </p:sp>
      <p:sp>
        <p:nvSpPr>
          <p:cNvPr id="292" name="TextBox 291">
            <a:extLst>
              <a:ext uri="{FF2B5EF4-FFF2-40B4-BE49-F238E27FC236}">
                <a16:creationId xmlns:a16="http://schemas.microsoft.com/office/drawing/2014/main" id="{F4023AF8-8777-4046-99B8-7D1E8C030572}"/>
              </a:ext>
            </a:extLst>
          </p:cNvPr>
          <p:cNvSpPr txBox="1"/>
          <p:nvPr/>
        </p:nvSpPr>
        <p:spPr bwMode="auto">
          <a:xfrm>
            <a:off x="9576358" y="46478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43</a:t>
            </a:r>
          </a:p>
        </p:txBody>
      </p:sp>
      <p:sp>
        <p:nvSpPr>
          <p:cNvPr id="293" name="TextBox 292">
            <a:extLst>
              <a:ext uri="{FF2B5EF4-FFF2-40B4-BE49-F238E27FC236}">
                <a16:creationId xmlns:a16="http://schemas.microsoft.com/office/drawing/2014/main" id="{0DA400AC-A22B-403C-A39F-663FBC8A57FA}"/>
              </a:ext>
            </a:extLst>
          </p:cNvPr>
          <p:cNvSpPr txBox="1"/>
          <p:nvPr/>
        </p:nvSpPr>
        <p:spPr bwMode="auto">
          <a:xfrm>
            <a:off x="9517848" y="531827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108</a:t>
            </a:r>
          </a:p>
        </p:txBody>
      </p:sp>
      <p:sp>
        <p:nvSpPr>
          <p:cNvPr id="294" name="Arrow: Pentagon 293">
            <a:extLst>
              <a:ext uri="{FF2B5EF4-FFF2-40B4-BE49-F238E27FC236}">
                <a16:creationId xmlns:a16="http://schemas.microsoft.com/office/drawing/2014/main" id="{96208D4F-2EB8-4E61-9558-7FFF83C5C740}"/>
              </a:ext>
            </a:extLst>
          </p:cNvPr>
          <p:cNvSpPr/>
          <p:nvPr/>
        </p:nvSpPr>
        <p:spPr bwMode="auto">
          <a:xfrm>
            <a:off x="8818979" y="5083300"/>
            <a:ext cx="584681" cy="446557"/>
          </a:xfrm>
          <a:prstGeom prst="homePlate">
            <a:avLst/>
          </a:prstGeom>
          <a:gradFill flip="none" rotWithShape="1">
            <a:gsLst>
              <a:gs pos="0">
                <a:schemeClr val="accent3"/>
              </a:gs>
              <a:gs pos="70000">
                <a:schemeClr val="accent1"/>
              </a:gs>
            </a:gsLst>
            <a:lin ang="0" scaled="1"/>
            <a:tileRect/>
          </a:grad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34</a:t>
            </a:r>
          </a:p>
        </p:txBody>
      </p:sp>
      <p:pic>
        <p:nvPicPr>
          <p:cNvPr id="5" name="Picture 4">
            <a:extLst>
              <a:ext uri="{FF2B5EF4-FFF2-40B4-BE49-F238E27FC236}">
                <a16:creationId xmlns:a16="http://schemas.microsoft.com/office/drawing/2014/main" id="{A56F5CFD-1937-4425-8B11-34D8B7DA14CF}"/>
              </a:ext>
            </a:extLst>
          </p:cNvPr>
          <p:cNvPicPr>
            <a:picLocks noChangeAspect="1"/>
          </p:cNvPicPr>
          <p:nvPr/>
        </p:nvPicPr>
        <p:blipFill>
          <a:blip r:embed="rId3"/>
          <a:stretch>
            <a:fillRect/>
          </a:stretch>
        </p:blipFill>
        <p:spPr>
          <a:xfrm>
            <a:off x="9538129" y="6151568"/>
            <a:ext cx="2505673" cy="518205"/>
          </a:xfrm>
          <a:prstGeom prst="rect">
            <a:avLst/>
          </a:prstGeom>
        </p:spPr>
      </p:pic>
    </p:spTree>
    <p:extLst>
      <p:ext uri="{BB962C8B-B14F-4D97-AF65-F5344CB8AC3E}">
        <p14:creationId xmlns:p14="http://schemas.microsoft.com/office/powerpoint/2010/main" val="3775048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A8F49CD-CCC8-489D-A6A4-A5419ED725D6}"/>
              </a:ext>
            </a:extLst>
          </p:cNvPr>
          <p:cNvSpPr>
            <a:spLocks noGrp="1"/>
          </p:cNvSpPr>
          <p:nvPr>
            <p:ph type="title"/>
          </p:nvPr>
        </p:nvSpPr>
        <p:spPr/>
        <p:txBody>
          <a:bodyPr/>
          <a:lstStyle/>
          <a:p>
            <a:r>
              <a:rPr lang="en-GB" altLang="en-US" dirty="0">
                <a:solidFill>
                  <a:srgbClr val="465460"/>
                </a:solidFill>
                <a:ea typeface="msgothic"/>
                <a:cs typeface="msgothic"/>
              </a:rPr>
              <a:t>When Do Patients With FL Need Treatment?</a:t>
            </a:r>
            <a:endParaRPr lang="en-US" dirty="0">
              <a:solidFill>
                <a:srgbClr val="465460"/>
              </a:solidFill>
            </a:endParaRPr>
          </a:p>
        </p:txBody>
      </p:sp>
      <p:sp>
        <p:nvSpPr>
          <p:cNvPr id="7" name="Titre 1">
            <a:extLst>
              <a:ext uri="{FF2B5EF4-FFF2-40B4-BE49-F238E27FC236}">
                <a16:creationId xmlns:a16="http://schemas.microsoft.com/office/drawing/2014/main" id="{98729A6B-AC67-6542-B9D7-C7592161FAEF}"/>
              </a:ext>
            </a:extLst>
          </p:cNvPr>
          <p:cNvSpPr txBox="1">
            <a:spLocks/>
          </p:cNvSpPr>
          <p:nvPr/>
        </p:nvSpPr>
        <p:spPr>
          <a:xfrm>
            <a:off x="0" y="16597"/>
            <a:ext cx="11763910" cy="1049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srgbClr val="4472C4">
                  <a:lumMod val="50000"/>
                </a:srgbClr>
              </a:solidFill>
              <a:effectLst/>
              <a:uLnTx/>
              <a:uFillTx/>
              <a:latin typeface="Calibri"/>
              <a:ea typeface="Heiti SC Light"/>
              <a:cs typeface="Calibri" panose="020F0502020204030204" pitchFamily="34" charset="0"/>
            </a:endParaRPr>
          </a:p>
        </p:txBody>
      </p:sp>
      <p:sp>
        <p:nvSpPr>
          <p:cNvPr id="20" name="Text Box 11">
            <a:extLst>
              <a:ext uri="{FF2B5EF4-FFF2-40B4-BE49-F238E27FC236}">
                <a16:creationId xmlns:a16="http://schemas.microsoft.com/office/drawing/2014/main" id="{58FB3D30-3EE9-AC4A-99E3-173E4080B2E8}"/>
              </a:ext>
            </a:extLst>
          </p:cNvPr>
          <p:cNvSpPr txBox="1">
            <a:spLocks noChangeArrowheads="1"/>
          </p:cNvSpPr>
          <p:nvPr/>
        </p:nvSpPr>
        <p:spPr bwMode="auto">
          <a:xfrm>
            <a:off x="438375" y="63909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45560"/>
                </a:solidFill>
                <a:effectLst/>
                <a:uLnTx/>
                <a:uFillTx/>
                <a:latin typeface="Calibri" panose="020F0502020204030204" pitchFamily="34" charset="0"/>
                <a:ea typeface="+mn-ea"/>
                <a:cs typeface="Calibri" panose="020F0502020204030204" pitchFamily="34" charset="0"/>
              </a:rPr>
              <a:t>Brice. JCO. 1997;15:1110. Ardeshna. Lancet. 2003;362:516.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8" name="Group 3">
            <a:extLst>
              <a:ext uri="{FF2B5EF4-FFF2-40B4-BE49-F238E27FC236}">
                <a16:creationId xmlns:a16="http://schemas.microsoft.com/office/drawing/2014/main" id="{0B3095B9-2910-C748-9477-8D2AFFC4B79F}"/>
              </a:ext>
            </a:extLst>
          </p:cNvPr>
          <p:cNvGraphicFramePr>
            <a:graphicFrameLocks/>
          </p:cNvGraphicFramePr>
          <p:nvPr>
            <p:extLst>
              <p:ext uri="{D42A27DB-BD31-4B8C-83A1-F6EECF244321}">
                <p14:modId xmlns:p14="http://schemas.microsoft.com/office/powerpoint/2010/main" val="2633794962"/>
              </p:ext>
            </p:extLst>
          </p:nvPr>
        </p:nvGraphicFramePr>
        <p:xfrm>
          <a:off x="723900" y="1600201"/>
          <a:ext cx="5372100" cy="3109024"/>
        </p:xfrm>
        <a:graphic>
          <a:graphicData uri="http://schemas.openxmlformats.org/drawingml/2006/table">
            <a:tbl>
              <a:tblPr/>
              <a:tblGrid>
                <a:gridCol w="5372100">
                  <a:extLst>
                    <a:ext uri="{9D8B030D-6E8A-4147-A177-3AD203B41FA5}">
                      <a16:colId xmlns:a16="http://schemas.microsoft.com/office/drawing/2014/main" val="20000"/>
                    </a:ext>
                  </a:extLst>
                </a:gridCol>
              </a:tblGrid>
              <a:tr h="3502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GELF Criteria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9364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tumor bulk defined by:</a:t>
                      </a:r>
                    </a:p>
                    <a:p>
                      <a:pPr marL="346075" marR="0" lvl="0" indent="-2333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&gt;7 cm</a:t>
                      </a:r>
                    </a:p>
                    <a:p>
                      <a:pPr marL="346075" marR="0" lvl="0" indent="-2333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nodes in 3 distinct areas, each &gt;3 cm</a:t>
                      </a:r>
                    </a:p>
                    <a:p>
                      <a:pPr marL="346075" marR="0" lvl="0" indent="-2333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Symptomatic splenic enlargement</a:t>
                      </a:r>
                    </a:p>
                    <a:p>
                      <a:pPr marL="346075" marR="0" lvl="0" indent="-2333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Organ compression</a:t>
                      </a:r>
                    </a:p>
                    <a:p>
                      <a:pPr marL="346075" marR="0" lvl="0" indent="-2333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Ascites or pleural effusion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71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Presence of systemic symptoms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0928140"/>
                  </a:ext>
                </a:extLst>
              </a:tr>
              <a:tr h="344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Serum LDH or </a:t>
                      </a:r>
                      <a:r>
                        <a:rPr kumimoji="0" lang="en-US" sz="1800" b="0" i="0" u="none" strike="noStrike" cap="none" normalizeH="0" baseline="0" dirty="0">
                          <a:ln>
                            <a:noFill/>
                          </a:ln>
                          <a:solidFill>
                            <a:schemeClr val="bg2">
                              <a:lumMod val="10000"/>
                            </a:schemeClr>
                          </a:solidFill>
                          <a:effectLst/>
                          <a:latin typeface="Symbol" pitchFamily="2" charset="2"/>
                        </a:rPr>
                        <a:t>b</a:t>
                      </a:r>
                      <a:r>
                        <a:rPr kumimoji="0" lang="en-US" sz="1800" b="0" i="0" u="none" strike="noStrike" cap="none" normalizeH="0" baseline="0" dirty="0">
                          <a:ln>
                            <a:noFill/>
                          </a:ln>
                          <a:solidFill>
                            <a:schemeClr val="bg2">
                              <a:lumMod val="10000"/>
                            </a:schemeClr>
                          </a:solidFill>
                          <a:effectLst/>
                          <a:latin typeface="Calibri" panose="020F0502020204030204" pitchFamily="34" charset="0"/>
                        </a:rPr>
                        <a:t>2-macroglobulin above the normal values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7224764"/>
                  </a:ext>
                </a:extLst>
              </a:tr>
            </a:tbl>
          </a:graphicData>
        </a:graphic>
      </p:graphicFrame>
      <p:graphicFrame>
        <p:nvGraphicFramePr>
          <p:cNvPr id="19" name="Group 3">
            <a:extLst>
              <a:ext uri="{FF2B5EF4-FFF2-40B4-BE49-F238E27FC236}">
                <a16:creationId xmlns:a16="http://schemas.microsoft.com/office/drawing/2014/main" id="{FC1CA39B-200B-D74E-BCCA-3B99D0C455A7}"/>
              </a:ext>
            </a:extLst>
          </p:cNvPr>
          <p:cNvGraphicFramePr>
            <a:graphicFrameLocks/>
          </p:cNvGraphicFramePr>
          <p:nvPr>
            <p:extLst>
              <p:ext uri="{D42A27DB-BD31-4B8C-83A1-F6EECF244321}">
                <p14:modId xmlns:p14="http://schemas.microsoft.com/office/powerpoint/2010/main" val="1027773978"/>
              </p:ext>
            </p:extLst>
          </p:nvPr>
        </p:nvGraphicFramePr>
        <p:xfrm>
          <a:off x="6284531" y="1601070"/>
          <a:ext cx="5221669" cy="2873205"/>
        </p:xfrm>
        <a:graphic>
          <a:graphicData uri="http://schemas.openxmlformats.org/drawingml/2006/table">
            <a:tbl>
              <a:tblPr/>
              <a:tblGrid>
                <a:gridCol w="5221669">
                  <a:extLst>
                    <a:ext uri="{9D8B030D-6E8A-4147-A177-3AD203B41FA5}">
                      <a16:colId xmlns:a16="http://schemas.microsoft.com/office/drawing/2014/main" val="20000"/>
                    </a:ext>
                  </a:extLst>
                </a:gridCol>
              </a:tblGrid>
              <a:tr h="4042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BNLI criteria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7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Rapid disease progression in the preceding 3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7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Life-threatening organ involvement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0928140"/>
                  </a:ext>
                </a:extLst>
              </a:tr>
              <a:tr h="227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Renal or liver infiltration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7224764"/>
                  </a:ext>
                </a:extLst>
              </a:tr>
              <a:tr h="227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Bone lesions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41545251"/>
                  </a:ext>
                </a:extLst>
              </a:tr>
              <a:tr h="227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Systemic symptoms or 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69363385"/>
                  </a:ext>
                </a:extLst>
              </a:tr>
              <a:tr h="3981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Hb &lt;10 g/dL or WBC &lt;3.0 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or platelet count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&lt;100 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related to marrow involvement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719704"/>
                  </a:ext>
                </a:extLst>
              </a:tr>
            </a:tbl>
          </a:graphicData>
        </a:graphic>
      </p:graphicFrame>
      <p:grpSp>
        <p:nvGrpSpPr>
          <p:cNvPr id="10" name="Group 9">
            <a:extLst>
              <a:ext uri="{FF2B5EF4-FFF2-40B4-BE49-F238E27FC236}">
                <a16:creationId xmlns:a16="http://schemas.microsoft.com/office/drawing/2014/main" id="{42B4C130-F9AD-4CC5-870F-4D3E6793A41B}"/>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84B18508-2E04-48C2-9921-F4F3695A0B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B3FC5D02-4B86-41AD-84F5-03A49501EB7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34690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6361F-4054-40C6-9410-9EDA06B323CB}"/>
              </a:ext>
            </a:extLst>
          </p:cNvPr>
          <p:cNvSpPr>
            <a:spLocks noGrp="1"/>
          </p:cNvSpPr>
          <p:nvPr>
            <p:ph type="title"/>
          </p:nvPr>
        </p:nvSpPr>
        <p:spPr/>
        <p:txBody>
          <a:bodyPr/>
          <a:lstStyle/>
          <a:p>
            <a:r>
              <a:rPr lang="en-US" dirty="0"/>
              <a:t>A General Framework for FL Initial Therapy</a:t>
            </a:r>
          </a:p>
        </p:txBody>
      </p:sp>
      <p:grpSp>
        <p:nvGrpSpPr>
          <p:cNvPr id="7" name="Group 6">
            <a:extLst>
              <a:ext uri="{FF2B5EF4-FFF2-40B4-BE49-F238E27FC236}">
                <a16:creationId xmlns:a16="http://schemas.microsoft.com/office/drawing/2014/main" id="{D2BD47EB-5F16-4673-A029-022D310F1BF0}"/>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02FFD97-720D-4B52-8153-D7F0FA5485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45AC5161-C542-48F4-A710-2D23FE09348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EBDAD1C7-2935-49D6-A2C7-35E1980611F5}"/>
              </a:ext>
            </a:extLst>
          </p:cNvPr>
          <p:cNvSpPr txBox="1">
            <a:spLocks noChangeArrowheads="1"/>
          </p:cNvSpPr>
          <p:nvPr/>
        </p:nvSpPr>
        <p:spPr bwMode="auto">
          <a:xfrm>
            <a:off x="44861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Kahl. Blood. 2016;127:2055. </a:t>
            </a:r>
            <a:endParaRPr lang="en-US" altLang="en-US" sz="1200" b="0" dirty="0">
              <a:solidFill>
                <a:schemeClr val="bg2"/>
              </a:solidFill>
              <a:latin typeface="Calibri" panose="020F0502020204030204" pitchFamily="34" charset="0"/>
              <a:cs typeface="+mn-cs"/>
            </a:endParaRPr>
          </a:p>
        </p:txBody>
      </p:sp>
      <p:cxnSp>
        <p:nvCxnSpPr>
          <p:cNvPr id="20" name="Straight Connector 19">
            <a:extLst>
              <a:ext uri="{FF2B5EF4-FFF2-40B4-BE49-F238E27FC236}">
                <a16:creationId xmlns:a16="http://schemas.microsoft.com/office/drawing/2014/main" id="{94BE7E58-F267-EF4F-9548-CE43A3746A92}"/>
              </a:ext>
            </a:extLst>
          </p:cNvPr>
          <p:cNvCxnSpPr>
            <a:cxnSpLocks/>
            <a:stCxn id="3" idx="3"/>
            <a:endCxn id="13" idx="1"/>
          </p:cNvCxnSpPr>
          <p:nvPr/>
        </p:nvCxnSpPr>
        <p:spPr bwMode="auto">
          <a:xfrm flipV="1">
            <a:off x="2874503" y="1924812"/>
            <a:ext cx="944924" cy="18957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1B533A5-AB6C-684B-9C7E-B4642A007D22}"/>
              </a:ext>
            </a:extLst>
          </p:cNvPr>
          <p:cNvCxnSpPr>
            <a:cxnSpLocks/>
            <a:stCxn id="11" idx="1"/>
          </p:cNvCxnSpPr>
          <p:nvPr/>
        </p:nvCxnSpPr>
        <p:spPr bwMode="auto">
          <a:xfrm flipH="1" flipV="1">
            <a:off x="2874503" y="3820511"/>
            <a:ext cx="944924" cy="1041219"/>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BB0529A-21C5-214C-A72D-99FA4825CA9C}"/>
              </a:ext>
            </a:extLst>
          </p:cNvPr>
          <p:cNvCxnSpPr>
            <a:cxnSpLocks/>
            <a:stCxn id="12" idx="1"/>
            <a:endCxn id="3" idx="3"/>
          </p:cNvCxnSpPr>
          <p:nvPr/>
        </p:nvCxnSpPr>
        <p:spPr bwMode="auto">
          <a:xfrm flipH="1">
            <a:off x="2874503" y="2817637"/>
            <a:ext cx="944924" cy="100287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300C30A-1433-B843-B620-B4C6F5E831B5}"/>
              </a:ext>
            </a:extLst>
          </p:cNvPr>
          <p:cNvCxnSpPr>
            <a:stCxn id="13" idx="3"/>
            <a:endCxn id="14" idx="1"/>
          </p:cNvCxnSpPr>
          <p:nvPr/>
        </p:nvCxnSpPr>
        <p:spPr bwMode="auto">
          <a:xfrm flipV="1">
            <a:off x="5515580" y="1923366"/>
            <a:ext cx="159537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A06D4D4-13CE-BB45-93FB-C22DF1B3F363}"/>
              </a:ext>
            </a:extLst>
          </p:cNvPr>
          <p:cNvCxnSpPr>
            <a:cxnSpLocks/>
          </p:cNvCxnSpPr>
          <p:nvPr/>
        </p:nvCxnSpPr>
        <p:spPr bwMode="auto">
          <a:xfrm flipV="1">
            <a:off x="5507667" y="2817636"/>
            <a:ext cx="159537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67E3137-E86E-9946-934A-F120B5BC1B75}"/>
              </a:ext>
            </a:extLst>
          </p:cNvPr>
          <p:cNvCxnSpPr>
            <a:cxnSpLocks/>
          </p:cNvCxnSpPr>
          <p:nvPr/>
        </p:nvCxnSpPr>
        <p:spPr bwMode="auto">
          <a:xfrm flipV="1">
            <a:off x="5515580" y="4861729"/>
            <a:ext cx="159537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FA63A79-C2D1-DC4D-8B19-99293C7E5C9F}"/>
              </a:ext>
            </a:extLst>
          </p:cNvPr>
          <p:cNvCxnSpPr>
            <a:cxnSpLocks/>
          </p:cNvCxnSpPr>
          <p:nvPr/>
        </p:nvCxnSpPr>
        <p:spPr bwMode="auto">
          <a:xfrm>
            <a:off x="5507666" y="4861729"/>
            <a:ext cx="1595374" cy="93425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1BF7CE1-B390-0C40-8CC1-41E94EB0451E}"/>
              </a:ext>
            </a:extLst>
          </p:cNvPr>
          <p:cNvCxnSpPr>
            <a:cxnSpLocks/>
            <a:endCxn id="16" idx="1"/>
          </p:cNvCxnSpPr>
          <p:nvPr/>
        </p:nvCxnSpPr>
        <p:spPr bwMode="auto">
          <a:xfrm flipV="1">
            <a:off x="5507666" y="3821958"/>
            <a:ext cx="1603287" cy="1021617"/>
          </a:xfrm>
          <a:prstGeom prst="line">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6456B176-A579-2E4F-A64F-C310D32D8BDA}"/>
              </a:ext>
            </a:extLst>
          </p:cNvPr>
          <p:cNvSpPr txBox="1"/>
          <p:nvPr/>
        </p:nvSpPr>
        <p:spPr bwMode="auto">
          <a:xfrm>
            <a:off x="1178350" y="3497346"/>
            <a:ext cx="1696153" cy="646331"/>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Staging</a:t>
            </a:r>
            <a:br>
              <a:rPr lang="en-US" b="0" dirty="0">
                <a:latin typeface="Calibri" panose="020F0502020204030204" pitchFamily="34" charset="0"/>
              </a:rPr>
            </a:br>
            <a:r>
              <a:rPr lang="en-US" b="0" dirty="0">
                <a:latin typeface="Calibri" panose="020F0502020204030204" pitchFamily="34" charset="0"/>
              </a:rPr>
              <a:t>evaluation</a:t>
            </a:r>
          </a:p>
        </p:txBody>
      </p:sp>
      <p:sp>
        <p:nvSpPr>
          <p:cNvPr id="11" name="TextBox 10">
            <a:extLst>
              <a:ext uri="{FF2B5EF4-FFF2-40B4-BE49-F238E27FC236}">
                <a16:creationId xmlns:a16="http://schemas.microsoft.com/office/drawing/2014/main" id="{166DAA0F-9CFD-4E45-8D8A-249CFBAF111E}"/>
              </a:ext>
            </a:extLst>
          </p:cNvPr>
          <p:cNvSpPr txBox="1"/>
          <p:nvPr/>
        </p:nvSpPr>
        <p:spPr bwMode="auto">
          <a:xfrm>
            <a:off x="3819427" y="4538564"/>
            <a:ext cx="1696153" cy="646331"/>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Advanced with symptoms</a:t>
            </a:r>
          </a:p>
        </p:txBody>
      </p:sp>
      <p:sp>
        <p:nvSpPr>
          <p:cNvPr id="12" name="TextBox 11">
            <a:extLst>
              <a:ext uri="{FF2B5EF4-FFF2-40B4-BE49-F238E27FC236}">
                <a16:creationId xmlns:a16="http://schemas.microsoft.com/office/drawing/2014/main" id="{823A5F78-7BFA-8B48-9433-2FDC6D6807FF}"/>
              </a:ext>
            </a:extLst>
          </p:cNvPr>
          <p:cNvSpPr txBox="1"/>
          <p:nvPr/>
        </p:nvSpPr>
        <p:spPr bwMode="auto">
          <a:xfrm>
            <a:off x="3819427" y="2494471"/>
            <a:ext cx="1696153" cy="646331"/>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Advanced indolent</a:t>
            </a:r>
          </a:p>
        </p:txBody>
      </p:sp>
      <p:sp>
        <p:nvSpPr>
          <p:cNvPr id="13" name="TextBox 12">
            <a:extLst>
              <a:ext uri="{FF2B5EF4-FFF2-40B4-BE49-F238E27FC236}">
                <a16:creationId xmlns:a16="http://schemas.microsoft.com/office/drawing/2014/main" id="{52ADB83B-0D4B-4E40-AC74-4CE822DBAAF4}"/>
              </a:ext>
            </a:extLst>
          </p:cNvPr>
          <p:cNvSpPr txBox="1"/>
          <p:nvPr/>
        </p:nvSpPr>
        <p:spPr bwMode="auto">
          <a:xfrm>
            <a:off x="3819427" y="1600200"/>
            <a:ext cx="1696153" cy="649224"/>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b="0" dirty="0">
                <a:latin typeface="Calibri" panose="020F0502020204030204" pitchFamily="34" charset="0"/>
              </a:rPr>
              <a:t>Localized</a:t>
            </a:r>
          </a:p>
        </p:txBody>
      </p:sp>
      <p:sp>
        <p:nvSpPr>
          <p:cNvPr id="14" name="TextBox 13">
            <a:extLst>
              <a:ext uri="{FF2B5EF4-FFF2-40B4-BE49-F238E27FC236}">
                <a16:creationId xmlns:a16="http://schemas.microsoft.com/office/drawing/2014/main" id="{E552331B-C986-9B4E-8316-5A8B7FB54888}"/>
              </a:ext>
            </a:extLst>
          </p:cNvPr>
          <p:cNvSpPr txBox="1"/>
          <p:nvPr/>
        </p:nvSpPr>
        <p:spPr bwMode="auto">
          <a:xfrm>
            <a:off x="7110953" y="1600200"/>
            <a:ext cx="1696153" cy="646331"/>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W&amp;W</a:t>
            </a:r>
            <a:br>
              <a:rPr lang="en-US" b="0" dirty="0">
                <a:latin typeface="Calibri" panose="020F0502020204030204" pitchFamily="34" charset="0"/>
              </a:rPr>
            </a:br>
            <a:r>
              <a:rPr lang="en-US" b="0" dirty="0">
                <a:latin typeface="Calibri" panose="020F0502020204030204" pitchFamily="34" charset="0"/>
              </a:rPr>
              <a:t>Radiotherapy</a:t>
            </a:r>
          </a:p>
        </p:txBody>
      </p:sp>
      <p:sp>
        <p:nvSpPr>
          <p:cNvPr id="15" name="TextBox 14">
            <a:extLst>
              <a:ext uri="{FF2B5EF4-FFF2-40B4-BE49-F238E27FC236}">
                <a16:creationId xmlns:a16="http://schemas.microsoft.com/office/drawing/2014/main" id="{67C215D6-BAD4-F34D-B7B0-FAC784A758D5}"/>
              </a:ext>
            </a:extLst>
          </p:cNvPr>
          <p:cNvSpPr txBox="1"/>
          <p:nvPr/>
        </p:nvSpPr>
        <p:spPr bwMode="auto">
          <a:xfrm>
            <a:off x="7110953" y="2494471"/>
            <a:ext cx="1696153" cy="646331"/>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W&amp;W</a:t>
            </a:r>
            <a:br>
              <a:rPr lang="en-US" b="0" dirty="0">
                <a:latin typeface="Calibri" panose="020F0502020204030204" pitchFamily="34" charset="0"/>
              </a:rPr>
            </a:br>
            <a:r>
              <a:rPr lang="en-US" b="0" dirty="0">
                <a:latin typeface="Calibri" panose="020F0502020204030204" pitchFamily="34" charset="0"/>
              </a:rPr>
              <a:t>Rituximab</a:t>
            </a:r>
          </a:p>
        </p:txBody>
      </p:sp>
      <p:sp>
        <p:nvSpPr>
          <p:cNvPr id="16" name="TextBox 15">
            <a:extLst>
              <a:ext uri="{FF2B5EF4-FFF2-40B4-BE49-F238E27FC236}">
                <a16:creationId xmlns:a16="http://schemas.microsoft.com/office/drawing/2014/main" id="{58422BA8-1E93-C147-8956-ED8766389EBF}"/>
              </a:ext>
            </a:extLst>
          </p:cNvPr>
          <p:cNvSpPr txBox="1"/>
          <p:nvPr/>
        </p:nvSpPr>
        <p:spPr bwMode="auto">
          <a:xfrm>
            <a:off x="7110953" y="3497346"/>
            <a:ext cx="1696153" cy="649224"/>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b="0" dirty="0">
                <a:latin typeface="Calibri" panose="020F0502020204030204" pitchFamily="34" charset="0"/>
              </a:rPr>
              <a:t>R-chemo</a:t>
            </a:r>
          </a:p>
        </p:txBody>
      </p:sp>
      <p:sp>
        <p:nvSpPr>
          <p:cNvPr id="17" name="TextBox 16">
            <a:extLst>
              <a:ext uri="{FF2B5EF4-FFF2-40B4-BE49-F238E27FC236}">
                <a16:creationId xmlns:a16="http://schemas.microsoft.com/office/drawing/2014/main" id="{EBB6317B-C13B-2047-BAD4-AC20A43DE5C5}"/>
              </a:ext>
            </a:extLst>
          </p:cNvPr>
          <p:cNvSpPr txBox="1"/>
          <p:nvPr/>
        </p:nvSpPr>
        <p:spPr bwMode="auto">
          <a:xfrm>
            <a:off x="7110953" y="4538564"/>
            <a:ext cx="1696153" cy="649224"/>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b="0" dirty="0">
                <a:latin typeface="Calibri" panose="020F0502020204030204" pitchFamily="34" charset="0"/>
              </a:rPr>
              <a:t>G-chemo</a:t>
            </a:r>
          </a:p>
        </p:txBody>
      </p:sp>
      <p:sp>
        <p:nvSpPr>
          <p:cNvPr id="18" name="TextBox 17">
            <a:extLst>
              <a:ext uri="{FF2B5EF4-FFF2-40B4-BE49-F238E27FC236}">
                <a16:creationId xmlns:a16="http://schemas.microsoft.com/office/drawing/2014/main" id="{B9F3699A-F53D-9D47-ABE1-D4E42E8000B0}"/>
              </a:ext>
            </a:extLst>
          </p:cNvPr>
          <p:cNvSpPr txBox="1"/>
          <p:nvPr/>
        </p:nvSpPr>
        <p:spPr bwMode="auto">
          <a:xfrm>
            <a:off x="7110953" y="5471370"/>
            <a:ext cx="1696153" cy="649224"/>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b="0" dirty="0">
                <a:latin typeface="Calibri" panose="020F0502020204030204" pitchFamily="34" charset="0"/>
              </a:rPr>
              <a:t>No chemo?</a:t>
            </a:r>
          </a:p>
        </p:txBody>
      </p:sp>
    </p:spTree>
    <p:extLst>
      <p:ext uri="{BB962C8B-B14F-4D97-AF65-F5344CB8AC3E}">
        <p14:creationId xmlns:p14="http://schemas.microsoft.com/office/powerpoint/2010/main" val="1422707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oup 137">
            <a:extLst>
              <a:ext uri="{FF2B5EF4-FFF2-40B4-BE49-F238E27FC236}">
                <a16:creationId xmlns:a16="http://schemas.microsoft.com/office/drawing/2014/main" id="{E0916599-19C4-429B-B055-A0348003A50B}"/>
              </a:ext>
            </a:extLst>
          </p:cNvPr>
          <p:cNvGrpSpPr/>
          <p:nvPr/>
        </p:nvGrpSpPr>
        <p:grpSpPr>
          <a:xfrm>
            <a:off x="519110" y="4392800"/>
            <a:ext cx="11229198" cy="1749206"/>
            <a:chOff x="319974" y="4704422"/>
            <a:chExt cx="10872436" cy="1697280"/>
          </a:xfrm>
        </p:grpSpPr>
        <p:sp>
          <p:nvSpPr>
            <p:cNvPr id="30" name="Rectangle 29">
              <a:extLst>
                <a:ext uri="{FF2B5EF4-FFF2-40B4-BE49-F238E27FC236}">
                  <a16:creationId xmlns:a16="http://schemas.microsoft.com/office/drawing/2014/main" id="{8B47CD1E-56CC-4699-953F-34B7F9F04D95}"/>
                </a:ext>
              </a:extLst>
            </p:cNvPr>
            <p:cNvSpPr>
              <a:spLocks noChangeArrowheads="1"/>
            </p:cNvSpPr>
            <p:nvPr/>
          </p:nvSpPr>
          <p:spPr bwMode="auto">
            <a:xfrm>
              <a:off x="319974" y="4704422"/>
              <a:ext cx="10872436" cy="1697280"/>
            </a:xfrm>
            <a:prstGeom prst="rect">
              <a:avLst/>
            </a:prstGeom>
            <a:solidFill>
              <a:schemeClr val="accent1">
                <a:alpha val="2509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4" name="Group 33">
              <a:extLst>
                <a:ext uri="{FF2B5EF4-FFF2-40B4-BE49-F238E27FC236}">
                  <a16:creationId xmlns:a16="http://schemas.microsoft.com/office/drawing/2014/main" id="{8AA75834-05EE-4ED9-85AC-CCB24BA2AA70}"/>
                </a:ext>
              </a:extLst>
            </p:cNvPr>
            <p:cNvGrpSpPr/>
            <p:nvPr/>
          </p:nvGrpSpPr>
          <p:grpSpPr>
            <a:xfrm>
              <a:off x="423161" y="4773364"/>
              <a:ext cx="1837523" cy="1559397"/>
              <a:chOff x="487363" y="1918148"/>
              <a:chExt cx="1097940" cy="1203403"/>
            </a:xfrm>
            <a:solidFill>
              <a:schemeClr val="accent1"/>
            </a:solidFill>
          </p:grpSpPr>
          <p:sp>
            <p:nvSpPr>
              <p:cNvPr id="35" name="Rectangle 34">
                <a:extLst>
                  <a:ext uri="{FF2B5EF4-FFF2-40B4-BE49-F238E27FC236}">
                    <a16:creationId xmlns:a16="http://schemas.microsoft.com/office/drawing/2014/main" id="{625186F6-F44E-4E6D-94BC-79C19CEF31BA}"/>
                  </a:ext>
                </a:extLst>
              </p:cNvPr>
              <p:cNvSpPr/>
              <p:nvPr/>
            </p:nvSpPr>
            <p:spPr bwMode="auto">
              <a:xfrm>
                <a:off x="487363" y="1918148"/>
                <a:ext cx="846137" cy="1203403"/>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Isosceles Triangle 35">
                <a:extLst>
                  <a:ext uri="{FF2B5EF4-FFF2-40B4-BE49-F238E27FC236}">
                    <a16:creationId xmlns:a16="http://schemas.microsoft.com/office/drawing/2014/main" id="{07AE637C-D2BF-43F1-B0B7-430B319C179D}"/>
                  </a:ext>
                </a:extLst>
              </p:cNvPr>
              <p:cNvSpPr/>
              <p:nvPr/>
            </p:nvSpPr>
            <p:spPr bwMode="auto">
              <a:xfrm rot="5400000">
                <a:off x="857546" y="2393794"/>
                <a:ext cx="120340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3" name="TextBox 142">
              <a:extLst>
                <a:ext uri="{FF2B5EF4-FFF2-40B4-BE49-F238E27FC236}">
                  <a16:creationId xmlns:a16="http://schemas.microsoft.com/office/drawing/2014/main" id="{D86FAA72-382E-40FD-BFC0-79E15B13A46E}"/>
                </a:ext>
              </a:extLst>
            </p:cNvPr>
            <p:cNvSpPr txBox="1">
              <a:spLocks noChangeArrowheads="1"/>
            </p:cNvSpPr>
            <p:nvPr/>
          </p:nvSpPr>
          <p:spPr bwMode="auto">
            <a:xfrm>
              <a:off x="440437" y="4920243"/>
              <a:ext cx="1596509" cy="1284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Select Second-line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Options</a:t>
              </a:r>
            </a:p>
          </p:txBody>
        </p:sp>
      </p:grpSp>
      <p:sp>
        <p:nvSpPr>
          <p:cNvPr id="2" name="Title 1">
            <a:extLst>
              <a:ext uri="{FF2B5EF4-FFF2-40B4-BE49-F238E27FC236}">
                <a16:creationId xmlns:a16="http://schemas.microsoft.com/office/drawing/2014/main" id="{B8A1505B-2DD6-4FF2-8AB5-91E38141767E}"/>
              </a:ext>
            </a:extLst>
          </p:cNvPr>
          <p:cNvSpPr>
            <a:spLocks noGrp="1"/>
          </p:cNvSpPr>
          <p:nvPr>
            <p:ph type="title"/>
          </p:nvPr>
        </p:nvSpPr>
        <p:spPr/>
        <p:txBody>
          <a:bodyPr/>
          <a:lstStyle/>
          <a:p>
            <a:r>
              <a:rPr lang="en-US" dirty="0"/>
              <a:t>Follicular Lymphoma: Current Treatment Landscape</a:t>
            </a:r>
          </a:p>
        </p:txBody>
      </p:sp>
      <p:sp>
        <p:nvSpPr>
          <p:cNvPr id="19" name="Rectangle: Rounded Corners 18">
            <a:extLst>
              <a:ext uri="{FF2B5EF4-FFF2-40B4-BE49-F238E27FC236}">
                <a16:creationId xmlns:a16="http://schemas.microsoft.com/office/drawing/2014/main" id="{533A84D4-F9E9-4C9A-B7F0-8ACEF3007891}"/>
              </a:ext>
            </a:extLst>
          </p:cNvPr>
          <p:cNvSpPr/>
          <p:nvPr/>
        </p:nvSpPr>
        <p:spPr bwMode="auto">
          <a:xfrm>
            <a:off x="2599273" y="4483243"/>
            <a:ext cx="8967044" cy="1280160"/>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Options for R/R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obinutuzumab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rituximab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Lenalidomide + rituximab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A55395FE-F1D3-4F54-A838-8DBCE16D3F45}"/>
              </a:ext>
            </a:extLst>
          </p:cNvPr>
          <p:cNvGrpSpPr/>
          <p:nvPr/>
        </p:nvGrpSpPr>
        <p:grpSpPr>
          <a:xfrm>
            <a:off x="521616" y="1604326"/>
            <a:ext cx="11229198" cy="2792000"/>
            <a:chOff x="521616" y="1270435"/>
            <a:chExt cx="11229198" cy="2792000"/>
          </a:xfrm>
        </p:grpSpPr>
        <p:sp>
          <p:nvSpPr>
            <p:cNvPr id="29" name="Rectangle 28">
              <a:extLst>
                <a:ext uri="{FF2B5EF4-FFF2-40B4-BE49-F238E27FC236}">
                  <a16:creationId xmlns:a16="http://schemas.microsoft.com/office/drawing/2014/main" id="{7695397C-8391-471E-BFA1-80B2FF792824}"/>
                </a:ext>
              </a:extLst>
            </p:cNvPr>
            <p:cNvSpPr/>
            <p:nvPr/>
          </p:nvSpPr>
          <p:spPr bwMode="auto">
            <a:xfrm>
              <a:off x="521616" y="1270435"/>
              <a:ext cx="11229198" cy="2792000"/>
            </a:xfrm>
            <a:prstGeom prst="rect">
              <a:avLst/>
            </a:prstGeom>
            <a:solidFill>
              <a:schemeClr val="accent3">
                <a:alpha val="25000"/>
              </a:schemeClr>
            </a:solid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5" name="Rectangle: Rounded Corners 4">
              <a:extLst>
                <a:ext uri="{FF2B5EF4-FFF2-40B4-BE49-F238E27FC236}">
                  <a16:creationId xmlns:a16="http://schemas.microsoft.com/office/drawing/2014/main" id="{27F86165-2DDB-4AD6-8579-B177F357267C}"/>
                </a:ext>
              </a:extLst>
            </p:cNvPr>
            <p:cNvSpPr/>
            <p:nvPr/>
          </p:nvSpPr>
          <p:spPr bwMode="auto">
            <a:xfrm>
              <a:off x="2599274" y="1757504"/>
              <a:ext cx="3686116" cy="1952910"/>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rituximab or obinutuzumab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R-CHOP or O-CHOP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R-CVP or O-CVP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Lenalidomide + rituximab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CE3CC932-B488-4C97-81F4-F8071117D61C}"/>
                </a:ext>
              </a:extLst>
            </p:cNvPr>
            <p:cNvGrpSpPr/>
            <p:nvPr/>
          </p:nvGrpSpPr>
          <p:grpSpPr>
            <a:xfrm>
              <a:off x="654210" y="1325191"/>
              <a:ext cx="1828107" cy="2662604"/>
              <a:chOff x="487363" y="1914525"/>
              <a:chExt cx="1092313" cy="933452"/>
            </a:xfrm>
            <a:solidFill>
              <a:schemeClr val="accent3"/>
            </a:solidFill>
          </p:grpSpPr>
          <p:sp>
            <p:nvSpPr>
              <p:cNvPr id="32" name="Rectangle 31">
                <a:extLst>
                  <a:ext uri="{FF2B5EF4-FFF2-40B4-BE49-F238E27FC236}">
                    <a16:creationId xmlns:a16="http://schemas.microsoft.com/office/drawing/2014/main" id="{A8EA531B-91DC-40E3-B320-F46EC8678C24}"/>
                  </a:ext>
                </a:extLst>
              </p:cNvPr>
              <p:cNvSpPr/>
              <p:nvPr/>
            </p:nvSpPr>
            <p:spPr bwMode="auto">
              <a:xfrm>
                <a:off x="487363" y="1914525"/>
                <a:ext cx="846137" cy="933450"/>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33" name="Isosceles Triangle 32">
                <a:extLst>
                  <a:ext uri="{FF2B5EF4-FFF2-40B4-BE49-F238E27FC236}">
                    <a16:creationId xmlns:a16="http://schemas.microsoft.com/office/drawing/2014/main" id="{61785855-264C-4FB9-A45D-264B5EF35ED5}"/>
                  </a:ext>
                </a:extLst>
              </p:cNvPr>
              <p:cNvSpPr/>
              <p:nvPr/>
            </p:nvSpPr>
            <p:spPr bwMode="auto">
              <a:xfrm rot="5400000">
                <a:off x="986894" y="2255196"/>
                <a:ext cx="93345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grpSp>
        <p:sp>
          <p:nvSpPr>
            <p:cNvPr id="132" name="TextBox 141">
              <a:extLst>
                <a:ext uri="{FF2B5EF4-FFF2-40B4-BE49-F238E27FC236}">
                  <a16:creationId xmlns:a16="http://schemas.microsoft.com/office/drawing/2014/main" id="{B078229A-FD85-4B2D-BADF-9D0FDF6772E3}"/>
                </a:ext>
              </a:extLst>
            </p:cNvPr>
            <p:cNvSpPr txBox="1">
              <a:spLocks noChangeArrowheads="1"/>
            </p:cNvSpPr>
            <p:nvPr/>
          </p:nvSpPr>
          <p:spPr bwMode="auto">
            <a:xfrm>
              <a:off x="704294" y="1912507"/>
              <a:ext cx="159650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Select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First-line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Options</a:t>
              </a:r>
            </a:p>
          </p:txBody>
        </p:sp>
      </p:grpSp>
      <p:sp>
        <p:nvSpPr>
          <p:cNvPr id="20" name="Rectangle: Rounded Corners 19">
            <a:extLst>
              <a:ext uri="{FF2B5EF4-FFF2-40B4-BE49-F238E27FC236}">
                <a16:creationId xmlns:a16="http://schemas.microsoft.com/office/drawing/2014/main" id="{80D206C6-8D57-42A3-A716-C6F02904DDDB}"/>
              </a:ext>
            </a:extLst>
          </p:cNvPr>
          <p:cNvSpPr/>
          <p:nvPr/>
        </p:nvSpPr>
        <p:spPr bwMode="auto">
          <a:xfrm>
            <a:off x="6935350" y="1759335"/>
            <a:ext cx="3686116" cy="2110618"/>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Optional Consolidation: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 or obinutuzumab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Rounded Corners 23">
            <a:extLst>
              <a:ext uri="{FF2B5EF4-FFF2-40B4-BE49-F238E27FC236}">
                <a16:creationId xmlns:a16="http://schemas.microsoft.com/office/drawing/2014/main" id="{ECF50C96-7A0D-43CD-8DA1-B4825BF85000}"/>
              </a:ext>
            </a:extLst>
          </p:cNvPr>
          <p:cNvSpPr/>
          <p:nvPr/>
        </p:nvSpPr>
        <p:spPr bwMode="auto">
          <a:xfrm>
            <a:off x="6358301" y="4463851"/>
            <a:ext cx="3339887" cy="1561387"/>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R-CHOP or R-CVP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O-CHOP or O-CVP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Tazemetostat</a:t>
            </a:r>
            <a:r>
              <a:rPr lang="en-US" sz="2000" b="0" dirty="0">
                <a:solidFill>
                  <a:srgbClr val="000000"/>
                </a:solidFill>
                <a:latin typeface="Calibri" panose="020F0502020204030204" pitchFamily="34" charset="0"/>
              </a:rPr>
              <a: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no satisfactory alternatives)</a:t>
            </a:r>
          </a:p>
        </p:txBody>
      </p:sp>
      <p:sp>
        <p:nvSpPr>
          <p:cNvPr id="25" name="Rectangle: Rounded Corners 24">
            <a:extLst>
              <a:ext uri="{FF2B5EF4-FFF2-40B4-BE49-F238E27FC236}">
                <a16:creationId xmlns:a16="http://schemas.microsoft.com/office/drawing/2014/main" id="{F26C3FA9-C2E5-4EC6-A3F4-C638C4940144}"/>
              </a:ext>
            </a:extLst>
          </p:cNvPr>
          <p:cNvSpPr/>
          <p:nvPr/>
        </p:nvSpPr>
        <p:spPr bwMode="auto">
          <a:xfrm>
            <a:off x="9005958" y="4483243"/>
            <a:ext cx="2742349" cy="1561387"/>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≥2 lines: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Copanlisib</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Axi-cel</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rgbClr val="000000"/>
                </a:solidFill>
                <a:latin typeface="Calibri" panose="020F0502020204030204" pitchFamily="34" charset="0"/>
              </a:rPr>
              <a:t>Tisagenlecleucel</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7" name="Group 36">
            <a:extLst>
              <a:ext uri="{FF2B5EF4-FFF2-40B4-BE49-F238E27FC236}">
                <a16:creationId xmlns:a16="http://schemas.microsoft.com/office/drawing/2014/main" id="{1FE7782F-D3A5-43D1-9BC9-57D4F38C32D4}"/>
              </a:ext>
            </a:extLst>
          </p:cNvPr>
          <p:cNvGrpSpPr/>
          <p:nvPr/>
        </p:nvGrpSpPr>
        <p:grpSpPr>
          <a:xfrm>
            <a:off x="9588854" y="6228923"/>
            <a:ext cx="2488502" cy="454909"/>
            <a:chOff x="9392911" y="6207927"/>
            <a:chExt cx="2488502" cy="454909"/>
          </a:xfrm>
        </p:grpSpPr>
        <p:pic>
          <p:nvPicPr>
            <p:cNvPr id="38" name="Picture 37" descr="A picture containing text, ax, wheel&#10;&#10;Description automatically generated">
              <a:extLst>
                <a:ext uri="{FF2B5EF4-FFF2-40B4-BE49-F238E27FC236}">
                  <a16:creationId xmlns:a16="http://schemas.microsoft.com/office/drawing/2014/main" id="{A26E019D-CC04-4636-9801-B1A2B9B3C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9" name="Rectangle 8">
              <a:extLst>
                <a:ext uri="{FF2B5EF4-FFF2-40B4-BE49-F238E27FC236}">
                  <a16:creationId xmlns:a16="http://schemas.microsoft.com/office/drawing/2014/main" id="{5D2E1656-D8E4-4EF9-BA04-5E3B3AC53BC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37704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Key Phase III Trials of FL Treatment Regimens</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791656053"/>
              </p:ext>
            </p:extLst>
          </p:nvPr>
        </p:nvGraphicFramePr>
        <p:xfrm>
          <a:off x="727076" y="1604963"/>
          <a:ext cx="10779124" cy="4419680"/>
        </p:xfrm>
        <a:graphic>
          <a:graphicData uri="http://schemas.openxmlformats.org/drawingml/2006/table">
            <a:tbl>
              <a:tblPr/>
              <a:tblGrid>
                <a:gridCol w="2694781">
                  <a:extLst>
                    <a:ext uri="{9D8B030D-6E8A-4147-A177-3AD203B41FA5}">
                      <a16:colId xmlns:a16="http://schemas.microsoft.com/office/drawing/2014/main" val="20000"/>
                    </a:ext>
                  </a:extLst>
                </a:gridCol>
                <a:gridCol w="2694781">
                  <a:extLst>
                    <a:ext uri="{9D8B030D-6E8A-4147-A177-3AD203B41FA5}">
                      <a16:colId xmlns:a16="http://schemas.microsoft.com/office/drawing/2014/main" val="20001"/>
                    </a:ext>
                  </a:extLst>
                </a:gridCol>
                <a:gridCol w="2694781">
                  <a:extLst>
                    <a:ext uri="{9D8B030D-6E8A-4147-A177-3AD203B41FA5}">
                      <a16:colId xmlns:a16="http://schemas.microsoft.com/office/drawing/2014/main" val="20002"/>
                    </a:ext>
                  </a:extLst>
                </a:gridCol>
                <a:gridCol w="2694781">
                  <a:extLst>
                    <a:ext uri="{9D8B030D-6E8A-4147-A177-3AD203B41FA5}">
                      <a16:colId xmlns:a16="http://schemas.microsoft.com/office/drawing/2014/main" val="20003"/>
                    </a:ext>
                  </a:extLst>
                </a:gridCol>
              </a:tblGrid>
              <a:tr h="200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Comparators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Results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Conclusions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079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StiL</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BR vs R-CHOP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PFS </a:t>
                      </a:r>
                      <a:r>
                        <a:rPr kumimoji="0" lang="en-US" alt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HR: 0.61 </a:t>
                      </a:r>
                      <a:br>
                        <a:rPr kumimoji="0" lang="en-US" alt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(95% CI: 0.42-0.87; </a:t>
                      </a:r>
                      <a:br>
                        <a:rPr kumimoji="0" lang="en-US" alt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br>
                      <a:r>
                        <a:rPr kumimoji="0" lang="en-US" altLang="en-US" sz="2000" b="0" i="1"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P </a:t>
                      </a:r>
                      <a:r>
                        <a:rPr kumimoji="0" lang="en-US" alt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.0072)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Generally recommended for active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5079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BRIGHT</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BR vs R-CHOP or R-CVP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PFS </a:t>
                      </a: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HR: 0.70 </a:t>
                      </a:r>
                      <a:b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(95% CI: 0.49-1.01; </a:t>
                      </a:r>
                      <a:b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it-IT" sz="20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P</a:t>
                      </a: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 .0582)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Generally recommended for active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5079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Gallium</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3</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 vs R-chemo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PFS </a:t>
                      </a:r>
                      <a:r>
                        <a:rPr lang="en-US" sz="2000" b="0" dirty="0">
                          <a:solidFill>
                            <a:schemeClr val="bg1"/>
                          </a:solidFill>
                          <a:latin typeface="Calibri" panose="020F0502020204030204" pitchFamily="34" charset="0"/>
                          <a:cs typeface="Calibri" panose="020F0502020204030204" pitchFamily="34" charset="0"/>
                        </a:rPr>
                        <a:t>HR: 0.66 </a:t>
                      </a:r>
                      <a:br>
                        <a:rPr lang="en-US" sz="2000" b="0" dirty="0">
                          <a:solidFill>
                            <a:schemeClr val="bg1"/>
                          </a:solidFill>
                          <a:latin typeface="Calibri" panose="020F0502020204030204" pitchFamily="34" charset="0"/>
                          <a:cs typeface="Calibri" panose="020F0502020204030204" pitchFamily="34" charset="0"/>
                        </a:rPr>
                      </a:br>
                      <a:r>
                        <a:rPr lang="en-US" sz="2000" b="0" dirty="0">
                          <a:solidFill>
                            <a:schemeClr val="bg1"/>
                          </a:solidFill>
                          <a:latin typeface="Calibri" panose="020F0502020204030204" pitchFamily="34" charset="0"/>
                          <a:cs typeface="Calibri" panose="020F0502020204030204" pitchFamily="34" charset="0"/>
                        </a:rPr>
                        <a:t>(95% CI: 0.51-0.85; </a:t>
                      </a:r>
                      <a:br>
                        <a:rPr lang="en-US" sz="2000" b="0" dirty="0">
                          <a:solidFill>
                            <a:schemeClr val="bg1"/>
                          </a:solidFill>
                          <a:latin typeface="Calibri" panose="020F0502020204030204" pitchFamily="34" charset="0"/>
                          <a:cs typeface="Calibri" panose="020F0502020204030204" pitchFamily="34" charset="0"/>
                        </a:rPr>
                      </a:br>
                      <a:r>
                        <a:rPr lang="en-US" sz="2000" b="0" i="1" dirty="0">
                          <a:solidFill>
                            <a:schemeClr val="bg1"/>
                          </a:solidFill>
                          <a:latin typeface="Calibri" panose="020F0502020204030204" pitchFamily="34" charset="0"/>
                          <a:cs typeface="Calibri" panose="020F0502020204030204" pitchFamily="34" charset="0"/>
                        </a:rPr>
                        <a:t>P </a:t>
                      </a:r>
                      <a:r>
                        <a:rPr lang="en-US" sz="2000" b="0" i="0" dirty="0">
                          <a:solidFill>
                            <a:schemeClr val="bg1"/>
                          </a:solidFill>
                          <a:latin typeface="Calibri" panose="020F0502020204030204" pitchFamily="34" charset="0"/>
                          <a:cs typeface="Calibri" panose="020F0502020204030204" pitchFamily="34" charset="0"/>
                        </a:rPr>
                        <a: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Generally recommended for active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5079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RELEVANCE</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4</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R2 vs R-chemo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HR: 1.10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0.85-1.43;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R2 alternative for certain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739871447"/>
                  </a:ext>
                </a:extLst>
              </a:tr>
            </a:tbl>
          </a:graphicData>
        </a:graphic>
      </p:graphicFrame>
      <p:grpSp>
        <p:nvGrpSpPr>
          <p:cNvPr id="10" name="Group 9">
            <a:extLst>
              <a:ext uri="{FF2B5EF4-FFF2-40B4-BE49-F238E27FC236}">
                <a16:creationId xmlns:a16="http://schemas.microsoft.com/office/drawing/2014/main" id="{032B61C0-2699-40F6-8FA3-189B218A80BE}"/>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E4C96163-B4A0-4F1D-9C36-34CD682C7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9384D61-1507-489D-A4F0-D6ABD1777CD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5">
            <a:extLst>
              <a:ext uri="{FF2B5EF4-FFF2-40B4-BE49-F238E27FC236}">
                <a16:creationId xmlns:a16="http://schemas.microsoft.com/office/drawing/2014/main" id="{CBD74E13-A7E9-4718-BD3B-5F905EC919E4}"/>
              </a:ext>
            </a:extLst>
          </p:cNvPr>
          <p:cNvSpPr txBox="1">
            <a:spLocks noChangeArrowheads="1"/>
          </p:cNvSpPr>
          <p:nvPr/>
        </p:nvSpPr>
        <p:spPr bwMode="auto">
          <a:xfrm>
            <a:off x="448611" y="6213214"/>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Rummel. Lancet. 2013;381:1203. 2. Flinn. JCO. 2019;37:984.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Marcus. NEJM. 2017;377:1331. 4. Morschhauser. NEJM. 2018;379:934. </a:t>
            </a:r>
          </a:p>
        </p:txBody>
      </p:sp>
    </p:spTree>
    <p:extLst>
      <p:ext uri="{BB962C8B-B14F-4D97-AF65-F5344CB8AC3E}">
        <p14:creationId xmlns:p14="http://schemas.microsoft.com/office/powerpoint/2010/main" val="2180210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Freeform: Shape 246">
            <a:extLst>
              <a:ext uri="{FF2B5EF4-FFF2-40B4-BE49-F238E27FC236}">
                <a16:creationId xmlns:a16="http://schemas.microsoft.com/office/drawing/2014/main" id="{F29BEBFC-AFA8-48E3-B023-B252E24F84D2}"/>
              </a:ext>
            </a:extLst>
          </p:cNvPr>
          <p:cNvSpPr/>
          <p:nvPr/>
        </p:nvSpPr>
        <p:spPr bwMode="auto">
          <a:xfrm>
            <a:off x="7067550" y="2391061"/>
            <a:ext cx="4605338" cy="409575"/>
          </a:xfrm>
          <a:custGeom>
            <a:avLst/>
            <a:gdLst>
              <a:gd name="connsiteX0" fmla="*/ 4605338 w 4605338"/>
              <a:gd name="connsiteY0" fmla="*/ 409575 h 409575"/>
              <a:gd name="connsiteX1" fmla="*/ 3871913 w 4605338"/>
              <a:gd name="connsiteY1" fmla="*/ 409575 h 409575"/>
              <a:gd name="connsiteX2" fmla="*/ 3895725 w 4605338"/>
              <a:gd name="connsiteY2" fmla="*/ 385763 h 409575"/>
              <a:gd name="connsiteX3" fmla="*/ 3733800 w 4605338"/>
              <a:gd name="connsiteY3" fmla="*/ 385763 h 409575"/>
              <a:gd name="connsiteX4" fmla="*/ 3733800 w 4605338"/>
              <a:gd name="connsiteY4" fmla="*/ 361950 h 409575"/>
              <a:gd name="connsiteX5" fmla="*/ 3590925 w 4605338"/>
              <a:gd name="connsiteY5" fmla="*/ 361950 h 409575"/>
              <a:gd name="connsiteX6" fmla="*/ 3590925 w 4605338"/>
              <a:gd name="connsiteY6" fmla="*/ 338137 h 409575"/>
              <a:gd name="connsiteX7" fmla="*/ 3300413 w 4605338"/>
              <a:gd name="connsiteY7" fmla="*/ 338137 h 409575"/>
              <a:gd name="connsiteX8" fmla="*/ 3300413 w 4605338"/>
              <a:gd name="connsiteY8" fmla="*/ 319087 h 409575"/>
              <a:gd name="connsiteX9" fmla="*/ 3005138 w 4605338"/>
              <a:gd name="connsiteY9" fmla="*/ 319087 h 409575"/>
              <a:gd name="connsiteX10" fmla="*/ 3005138 w 4605338"/>
              <a:gd name="connsiteY10" fmla="*/ 319087 h 409575"/>
              <a:gd name="connsiteX11" fmla="*/ 2833688 w 4605338"/>
              <a:gd name="connsiteY11" fmla="*/ 319087 h 409575"/>
              <a:gd name="connsiteX12" fmla="*/ 2833688 w 4605338"/>
              <a:gd name="connsiteY12" fmla="*/ 266700 h 409575"/>
              <a:gd name="connsiteX13" fmla="*/ 2628900 w 4605338"/>
              <a:gd name="connsiteY13" fmla="*/ 266700 h 409575"/>
              <a:gd name="connsiteX14" fmla="*/ 2628900 w 4605338"/>
              <a:gd name="connsiteY14" fmla="*/ 247650 h 409575"/>
              <a:gd name="connsiteX15" fmla="*/ 2462213 w 4605338"/>
              <a:gd name="connsiteY15" fmla="*/ 247650 h 409575"/>
              <a:gd name="connsiteX16" fmla="*/ 2462213 w 4605338"/>
              <a:gd name="connsiteY16" fmla="*/ 223837 h 409575"/>
              <a:gd name="connsiteX17" fmla="*/ 2357438 w 4605338"/>
              <a:gd name="connsiteY17" fmla="*/ 223837 h 409575"/>
              <a:gd name="connsiteX18" fmla="*/ 2357438 w 4605338"/>
              <a:gd name="connsiteY18" fmla="*/ 223837 h 409575"/>
              <a:gd name="connsiteX19" fmla="*/ 2095500 w 4605338"/>
              <a:gd name="connsiteY19" fmla="*/ 223837 h 409575"/>
              <a:gd name="connsiteX20" fmla="*/ 2095500 w 4605338"/>
              <a:gd name="connsiteY20" fmla="*/ 171450 h 409575"/>
              <a:gd name="connsiteX21" fmla="*/ 1928813 w 4605338"/>
              <a:gd name="connsiteY21" fmla="*/ 171450 h 409575"/>
              <a:gd name="connsiteX22" fmla="*/ 1928813 w 4605338"/>
              <a:gd name="connsiteY22" fmla="*/ 142875 h 409575"/>
              <a:gd name="connsiteX23" fmla="*/ 1719263 w 4605338"/>
              <a:gd name="connsiteY23" fmla="*/ 142875 h 409575"/>
              <a:gd name="connsiteX24" fmla="*/ 1719263 w 4605338"/>
              <a:gd name="connsiteY24" fmla="*/ 142875 h 409575"/>
              <a:gd name="connsiteX25" fmla="*/ 1590675 w 4605338"/>
              <a:gd name="connsiteY25" fmla="*/ 142875 h 409575"/>
              <a:gd name="connsiteX26" fmla="*/ 1590675 w 4605338"/>
              <a:gd name="connsiteY26" fmla="*/ 142875 h 409575"/>
              <a:gd name="connsiteX27" fmla="*/ 1566863 w 4605338"/>
              <a:gd name="connsiteY27" fmla="*/ 119063 h 409575"/>
              <a:gd name="connsiteX28" fmla="*/ 1433513 w 4605338"/>
              <a:gd name="connsiteY28" fmla="*/ 119063 h 409575"/>
              <a:gd name="connsiteX29" fmla="*/ 1433513 w 4605338"/>
              <a:gd name="connsiteY29" fmla="*/ 119063 h 409575"/>
              <a:gd name="connsiteX30" fmla="*/ 1266825 w 4605338"/>
              <a:gd name="connsiteY30" fmla="*/ 119063 h 409575"/>
              <a:gd name="connsiteX31" fmla="*/ 1266825 w 4605338"/>
              <a:gd name="connsiteY31" fmla="*/ 90487 h 409575"/>
              <a:gd name="connsiteX32" fmla="*/ 1076325 w 4605338"/>
              <a:gd name="connsiteY32" fmla="*/ 90487 h 409575"/>
              <a:gd name="connsiteX33" fmla="*/ 1076325 w 4605338"/>
              <a:gd name="connsiteY33" fmla="*/ 80962 h 409575"/>
              <a:gd name="connsiteX34" fmla="*/ 957263 w 4605338"/>
              <a:gd name="connsiteY34" fmla="*/ 80962 h 409575"/>
              <a:gd name="connsiteX35" fmla="*/ 957263 w 4605338"/>
              <a:gd name="connsiteY35" fmla="*/ 47625 h 409575"/>
              <a:gd name="connsiteX36" fmla="*/ 795338 w 4605338"/>
              <a:gd name="connsiteY36" fmla="*/ 47625 h 409575"/>
              <a:gd name="connsiteX37" fmla="*/ 795338 w 4605338"/>
              <a:gd name="connsiteY37" fmla="*/ 19050 h 409575"/>
              <a:gd name="connsiteX38" fmla="*/ 514350 w 4605338"/>
              <a:gd name="connsiteY38" fmla="*/ 19050 h 409575"/>
              <a:gd name="connsiteX39" fmla="*/ 514350 w 4605338"/>
              <a:gd name="connsiteY39" fmla="*/ 0 h 409575"/>
              <a:gd name="connsiteX40" fmla="*/ 0 w 4605338"/>
              <a:gd name="connsiteY40" fmla="*/ 0 h 409575"/>
              <a:gd name="connsiteX0" fmla="*/ 4605338 w 4605338"/>
              <a:gd name="connsiteY0" fmla="*/ 409575 h 409575"/>
              <a:gd name="connsiteX1" fmla="*/ 3896543 w 4605338"/>
              <a:gd name="connsiteY1" fmla="*/ 409575 h 409575"/>
              <a:gd name="connsiteX2" fmla="*/ 3895725 w 4605338"/>
              <a:gd name="connsiteY2" fmla="*/ 385763 h 409575"/>
              <a:gd name="connsiteX3" fmla="*/ 3733800 w 4605338"/>
              <a:gd name="connsiteY3" fmla="*/ 385763 h 409575"/>
              <a:gd name="connsiteX4" fmla="*/ 3733800 w 4605338"/>
              <a:gd name="connsiteY4" fmla="*/ 361950 h 409575"/>
              <a:gd name="connsiteX5" fmla="*/ 3590925 w 4605338"/>
              <a:gd name="connsiteY5" fmla="*/ 361950 h 409575"/>
              <a:gd name="connsiteX6" fmla="*/ 3590925 w 4605338"/>
              <a:gd name="connsiteY6" fmla="*/ 338137 h 409575"/>
              <a:gd name="connsiteX7" fmla="*/ 3300413 w 4605338"/>
              <a:gd name="connsiteY7" fmla="*/ 338137 h 409575"/>
              <a:gd name="connsiteX8" fmla="*/ 3300413 w 4605338"/>
              <a:gd name="connsiteY8" fmla="*/ 319087 h 409575"/>
              <a:gd name="connsiteX9" fmla="*/ 3005138 w 4605338"/>
              <a:gd name="connsiteY9" fmla="*/ 319087 h 409575"/>
              <a:gd name="connsiteX10" fmla="*/ 3005138 w 4605338"/>
              <a:gd name="connsiteY10" fmla="*/ 319087 h 409575"/>
              <a:gd name="connsiteX11" fmla="*/ 2833688 w 4605338"/>
              <a:gd name="connsiteY11" fmla="*/ 319087 h 409575"/>
              <a:gd name="connsiteX12" fmla="*/ 2833688 w 4605338"/>
              <a:gd name="connsiteY12" fmla="*/ 266700 h 409575"/>
              <a:gd name="connsiteX13" fmla="*/ 2628900 w 4605338"/>
              <a:gd name="connsiteY13" fmla="*/ 266700 h 409575"/>
              <a:gd name="connsiteX14" fmla="*/ 2628900 w 4605338"/>
              <a:gd name="connsiteY14" fmla="*/ 247650 h 409575"/>
              <a:gd name="connsiteX15" fmla="*/ 2462213 w 4605338"/>
              <a:gd name="connsiteY15" fmla="*/ 247650 h 409575"/>
              <a:gd name="connsiteX16" fmla="*/ 2462213 w 4605338"/>
              <a:gd name="connsiteY16" fmla="*/ 223837 h 409575"/>
              <a:gd name="connsiteX17" fmla="*/ 2357438 w 4605338"/>
              <a:gd name="connsiteY17" fmla="*/ 223837 h 409575"/>
              <a:gd name="connsiteX18" fmla="*/ 2357438 w 4605338"/>
              <a:gd name="connsiteY18" fmla="*/ 223837 h 409575"/>
              <a:gd name="connsiteX19" fmla="*/ 2095500 w 4605338"/>
              <a:gd name="connsiteY19" fmla="*/ 223837 h 409575"/>
              <a:gd name="connsiteX20" fmla="*/ 2095500 w 4605338"/>
              <a:gd name="connsiteY20" fmla="*/ 171450 h 409575"/>
              <a:gd name="connsiteX21" fmla="*/ 1928813 w 4605338"/>
              <a:gd name="connsiteY21" fmla="*/ 171450 h 409575"/>
              <a:gd name="connsiteX22" fmla="*/ 1928813 w 4605338"/>
              <a:gd name="connsiteY22" fmla="*/ 142875 h 409575"/>
              <a:gd name="connsiteX23" fmla="*/ 1719263 w 4605338"/>
              <a:gd name="connsiteY23" fmla="*/ 142875 h 409575"/>
              <a:gd name="connsiteX24" fmla="*/ 1719263 w 4605338"/>
              <a:gd name="connsiteY24" fmla="*/ 142875 h 409575"/>
              <a:gd name="connsiteX25" fmla="*/ 1590675 w 4605338"/>
              <a:gd name="connsiteY25" fmla="*/ 142875 h 409575"/>
              <a:gd name="connsiteX26" fmla="*/ 1590675 w 4605338"/>
              <a:gd name="connsiteY26" fmla="*/ 142875 h 409575"/>
              <a:gd name="connsiteX27" fmla="*/ 1566863 w 4605338"/>
              <a:gd name="connsiteY27" fmla="*/ 119063 h 409575"/>
              <a:gd name="connsiteX28" fmla="*/ 1433513 w 4605338"/>
              <a:gd name="connsiteY28" fmla="*/ 119063 h 409575"/>
              <a:gd name="connsiteX29" fmla="*/ 1433513 w 4605338"/>
              <a:gd name="connsiteY29" fmla="*/ 119063 h 409575"/>
              <a:gd name="connsiteX30" fmla="*/ 1266825 w 4605338"/>
              <a:gd name="connsiteY30" fmla="*/ 119063 h 409575"/>
              <a:gd name="connsiteX31" fmla="*/ 1266825 w 4605338"/>
              <a:gd name="connsiteY31" fmla="*/ 90487 h 409575"/>
              <a:gd name="connsiteX32" fmla="*/ 1076325 w 4605338"/>
              <a:gd name="connsiteY32" fmla="*/ 90487 h 409575"/>
              <a:gd name="connsiteX33" fmla="*/ 1076325 w 4605338"/>
              <a:gd name="connsiteY33" fmla="*/ 80962 h 409575"/>
              <a:gd name="connsiteX34" fmla="*/ 957263 w 4605338"/>
              <a:gd name="connsiteY34" fmla="*/ 80962 h 409575"/>
              <a:gd name="connsiteX35" fmla="*/ 957263 w 4605338"/>
              <a:gd name="connsiteY35" fmla="*/ 47625 h 409575"/>
              <a:gd name="connsiteX36" fmla="*/ 795338 w 4605338"/>
              <a:gd name="connsiteY36" fmla="*/ 47625 h 409575"/>
              <a:gd name="connsiteX37" fmla="*/ 795338 w 4605338"/>
              <a:gd name="connsiteY37" fmla="*/ 19050 h 409575"/>
              <a:gd name="connsiteX38" fmla="*/ 514350 w 4605338"/>
              <a:gd name="connsiteY38" fmla="*/ 19050 h 409575"/>
              <a:gd name="connsiteX39" fmla="*/ 514350 w 4605338"/>
              <a:gd name="connsiteY39" fmla="*/ 0 h 409575"/>
              <a:gd name="connsiteX40" fmla="*/ 0 w 4605338"/>
              <a:gd name="connsiteY40" fmla="*/ 0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05338" h="409575">
                <a:moveTo>
                  <a:pt x="4605338" y="409575"/>
                </a:moveTo>
                <a:lnTo>
                  <a:pt x="3896543" y="409575"/>
                </a:lnTo>
                <a:cubicBezTo>
                  <a:pt x="3896270" y="401638"/>
                  <a:pt x="3895998" y="393700"/>
                  <a:pt x="3895725" y="385763"/>
                </a:cubicBezTo>
                <a:lnTo>
                  <a:pt x="3733800" y="385763"/>
                </a:lnTo>
                <a:lnTo>
                  <a:pt x="3733800" y="361950"/>
                </a:lnTo>
                <a:lnTo>
                  <a:pt x="3590925" y="361950"/>
                </a:lnTo>
                <a:lnTo>
                  <a:pt x="3590925" y="338137"/>
                </a:lnTo>
                <a:lnTo>
                  <a:pt x="3300413" y="338137"/>
                </a:lnTo>
                <a:lnTo>
                  <a:pt x="3300413" y="319087"/>
                </a:lnTo>
                <a:lnTo>
                  <a:pt x="3005138" y="319087"/>
                </a:lnTo>
                <a:lnTo>
                  <a:pt x="3005138" y="319087"/>
                </a:lnTo>
                <a:lnTo>
                  <a:pt x="2833688" y="319087"/>
                </a:lnTo>
                <a:lnTo>
                  <a:pt x="2833688" y="266700"/>
                </a:lnTo>
                <a:lnTo>
                  <a:pt x="2628900" y="266700"/>
                </a:lnTo>
                <a:lnTo>
                  <a:pt x="2628900" y="247650"/>
                </a:lnTo>
                <a:lnTo>
                  <a:pt x="2462213" y="247650"/>
                </a:lnTo>
                <a:lnTo>
                  <a:pt x="2462213" y="223837"/>
                </a:lnTo>
                <a:lnTo>
                  <a:pt x="2357438" y="223837"/>
                </a:lnTo>
                <a:lnTo>
                  <a:pt x="2357438" y="223837"/>
                </a:lnTo>
                <a:lnTo>
                  <a:pt x="2095500" y="223837"/>
                </a:lnTo>
                <a:lnTo>
                  <a:pt x="2095500" y="171450"/>
                </a:lnTo>
                <a:lnTo>
                  <a:pt x="1928813" y="171450"/>
                </a:lnTo>
                <a:lnTo>
                  <a:pt x="1928813" y="142875"/>
                </a:lnTo>
                <a:lnTo>
                  <a:pt x="1719263" y="142875"/>
                </a:lnTo>
                <a:lnTo>
                  <a:pt x="1719263" y="142875"/>
                </a:lnTo>
                <a:lnTo>
                  <a:pt x="1590675" y="142875"/>
                </a:lnTo>
                <a:lnTo>
                  <a:pt x="1590675" y="142875"/>
                </a:lnTo>
                <a:lnTo>
                  <a:pt x="1566863" y="119063"/>
                </a:lnTo>
                <a:lnTo>
                  <a:pt x="1433513" y="119063"/>
                </a:lnTo>
                <a:lnTo>
                  <a:pt x="1433513" y="119063"/>
                </a:lnTo>
                <a:lnTo>
                  <a:pt x="1266825" y="119063"/>
                </a:lnTo>
                <a:lnTo>
                  <a:pt x="1266825" y="90487"/>
                </a:lnTo>
                <a:lnTo>
                  <a:pt x="1076325" y="90487"/>
                </a:lnTo>
                <a:lnTo>
                  <a:pt x="1076325" y="80962"/>
                </a:lnTo>
                <a:lnTo>
                  <a:pt x="957263" y="80962"/>
                </a:lnTo>
                <a:lnTo>
                  <a:pt x="957263" y="47625"/>
                </a:lnTo>
                <a:lnTo>
                  <a:pt x="795338" y="47625"/>
                </a:lnTo>
                <a:lnTo>
                  <a:pt x="795338" y="19050"/>
                </a:lnTo>
                <a:lnTo>
                  <a:pt x="514350" y="19050"/>
                </a:lnTo>
                <a:lnTo>
                  <a:pt x="5143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46" name="Freeform: Shape 245">
            <a:extLst>
              <a:ext uri="{FF2B5EF4-FFF2-40B4-BE49-F238E27FC236}">
                <a16:creationId xmlns:a16="http://schemas.microsoft.com/office/drawing/2014/main" id="{9DF68014-E2B4-4839-86C2-81D9CDBF1017}"/>
              </a:ext>
            </a:extLst>
          </p:cNvPr>
          <p:cNvSpPr/>
          <p:nvPr/>
        </p:nvSpPr>
        <p:spPr bwMode="auto">
          <a:xfrm>
            <a:off x="7053263" y="2386299"/>
            <a:ext cx="4600575" cy="585787"/>
          </a:xfrm>
          <a:custGeom>
            <a:avLst/>
            <a:gdLst>
              <a:gd name="connsiteX0" fmla="*/ 4600575 w 4600575"/>
              <a:gd name="connsiteY0" fmla="*/ 585787 h 585787"/>
              <a:gd name="connsiteX1" fmla="*/ 4267200 w 4600575"/>
              <a:gd name="connsiteY1" fmla="*/ 585787 h 585787"/>
              <a:gd name="connsiteX2" fmla="*/ 4267200 w 4600575"/>
              <a:gd name="connsiteY2" fmla="*/ 500062 h 585787"/>
              <a:gd name="connsiteX3" fmla="*/ 4224337 w 4600575"/>
              <a:gd name="connsiteY3" fmla="*/ 500062 h 585787"/>
              <a:gd name="connsiteX4" fmla="*/ 4224337 w 4600575"/>
              <a:gd name="connsiteY4" fmla="*/ 457199 h 585787"/>
              <a:gd name="connsiteX5" fmla="*/ 4138612 w 4600575"/>
              <a:gd name="connsiteY5" fmla="*/ 457199 h 585787"/>
              <a:gd name="connsiteX6" fmla="*/ 4138612 w 4600575"/>
              <a:gd name="connsiteY6" fmla="*/ 433387 h 585787"/>
              <a:gd name="connsiteX7" fmla="*/ 3967162 w 4600575"/>
              <a:gd name="connsiteY7" fmla="*/ 433387 h 585787"/>
              <a:gd name="connsiteX8" fmla="*/ 3967162 w 4600575"/>
              <a:gd name="connsiteY8" fmla="*/ 433387 h 585787"/>
              <a:gd name="connsiteX9" fmla="*/ 3929062 w 4600575"/>
              <a:gd name="connsiteY9" fmla="*/ 395287 h 585787"/>
              <a:gd name="connsiteX10" fmla="*/ 3709987 w 4600575"/>
              <a:gd name="connsiteY10" fmla="*/ 395287 h 585787"/>
              <a:gd name="connsiteX11" fmla="*/ 3709987 w 4600575"/>
              <a:gd name="connsiteY11" fmla="*/ 366712 h 585787"/>
              <a:gd name="connsiteX12" fmla="*/ 3333750 w 4600575"/>
              <a:gd name="connsiteY12" fmla="*/ 366712 h 585787"/>
              <a:gd name="connsiteX13" fmla="*/ 3333750 w 4600575"/>
              <a:gd name="connsiteY13" fmla="*/ 366712 h 585787"/>
              <a:gd name="connsiteX14" fmla="*/ 3333750 w 4600575"/>
              <a:gd name="connsiteY14" fmla="*/ 328612 h 585787"/>
              <a:gd name="connsiteX15" fmla="*/ 3290887 w 4600575"/>
              <a:gd name="connsiteY15" fmla="*/ 323849 h 585787"/>
              <a:gd name="connsiteX16" fmla="*/ 3019425 w 4600575"/>
              <a:gd name="connsiteY16" fmla="*/ 323849 h 585787"/>
              <a:gd name="connsiteX17" fmla="*/ 3019425 w 4600575"/>
              <a:gd name="connsiteY17" fmla="*/ 323849 h 585787"/>
              <a:gd name="connsiteX18" fmla="*/ 2895600 w 4600575"/>
              <a:gd name="connsiteY18" fmla="*/ 323849 h 585787"/>
              <a:gd name="connsiteX19" fmla="*/ 2895600 w 4600575"/>
              <a:gd name="connsiteY19" fmla="*/ 280987 h 585787"/>
              <a:gd name="connsiteX20" fmla="*/ 2800350 w 4600575"/>
              <a:gd name="connsiteY20" fmla="*/ 280987 h 585787"/>
              <a:gd name="connsiteX21" fmla="*/ 2786062 w 4600575"/>
              <a:gd name="connsiteY21" fmla="*/ 266699 h 585787"/>
              <a:gd name="connsiteX22" fmla="*/ 2624137 w 4600575"/>
              <a:gd name="connsiteY22" fmla="*/ 266699 h 585787"/>
              <a:gd name="connsiteX23" fmla="*/ 2624137 w 4600575"/>
              <a:gd name="connsiteY23" fmla="*/ 266699 h 585787"/>
              <a:gd name="connsiteX24" fmla="*/ 2395537 w 4600575"/>
              <a:gd name="connsiteY24" fmla="*/ 266699 h 585787"/>
              <a:gd name="connsiteX25" fmla="*/ 2395537 w 4600575"/>
              <a:gd name="connsiteY25" fmla="*/ 233362 h 585787"/>
              <a:gd name="connsiteX26" fmla="*/ 2314575 w 4600575"/>
              <a:gd name="connsiteY26" fmla="*/ 233362 h 585787"/>
              <a:gd name="connsiteX27" fmla="*/ 2314575 w 4600575"/>
              <a:gd name="connsiteY27" fmla="*/ 214312 h 585787"/>
              <a:gd name="connsiteX28" fmla="*/ 2090737 w 4600575"/>
              <a:gd name="connsiteY28" fmla="*/ 214312 h 585787"/>
              <a:gd name="connsiteX29" fmla="*/ 2090737 w 4600575"/>
              <a:gd name="connsiteY29" fmla="*/ 185737 h 585787"/>
              <a:gd name="connsiteX30" fmla="*/ 1957387 w 4600575"/>
              <a:gd name="connsiteY30" fmla="*/ 185737 h 585787"/>
              <a:gd name="connsiteX31" fmla="*/ 1957387 w 4600575"/>
              <a:gd name="connsiteY31" fmla="*/ 161924 h 585787"/>
              <a:gd name="connsiteX32" fmla="*/ 1771650 w 4600575"/>
              <a:gd name="connsiteY32" fmla="*/ 161924 h 585787"/>
              <a:gd name="connsiteX33" fmla="*/ 1771650 w 4600575"/>
              <a:gd name="connsiteY33" fmla="*/ 161924 h 585787"/>
              <a:gd name="connsiteX34" fmla="*/ 1595437 w 4600575"/>
              <a:gd name="connsiteY34" fmla="*/ 161924 h 585787"/>
              <a:gd name="connsiteX35" fmla="*/ 1595437 w 4600575"/>
              <a:gd name="connsiteY35" fmla="*/ 114299 h 585787"/>
              <a:gd name="connsiteX36" fmla="*/ 1209675 w 4600575"/>
              <a:gd name="connsiteY36" fmla="*/ 114299 h 585787"/>
              <a:gd name="connsiteX37" fmla="*/ 1209675 w 4600575"/>
              <a:gd name="connsiteY37" fmla="*/ 114299 h 585787"/>
              <a:gd name="connsiteX38" fmla="*/ 1076325 w 4600575"/>
              <a:gd name="connsiteY38" fmla="*/ 114299 h 585787"/>
              <a:gd name="connsiteX39" fmla="*/ 1076325 w 4600575"/>
              <a:gd name="connsiteY39" fmla="*/ 71437 h 585787"/>
              <a:gd name="connsiteX40" fmla="*/ 900112 w 4600575"/>
              <a:gd name="connsiteY40" fmla="*/ 71437 h 585787"/>
              <a:gd name="connsiteX41" fmla="*/ 900112 w 4600575"/>
              <a:gd name="connsiteY41" fmla="*/ 47624 h 585787"/>
              <a:gd name="connsiteX42" fmla="*/ 661987 w 4600575"/>
              <a:gd name="connsiteY42" fmla="*/ 47624 h 585787"/>
              <a:gd name="connsiteX43" fmla="*/ 661987 w 4600575"/>
              <a:gd name="connsiteY43" fmla="*/ 33337 h 585787"/>
              <a:gd name="connsiteX44" fmla="*/ 552450 w 4600575"/>
              <a:gd name="connsiteY44" fmla="*/ 33337 h 585787"/>
              <a:gd name="connsiteX45" fmla="*/ 552450 w 4600575"/>
              <a:gd name="connsiteY45" fmla="*/ 14287 h 585787"/>
              <a:gd name="connsiteX46" fmla="*/ 204787 w 4600575"/>
              <a:gd name="connsiteY46" fmla="*/ 14287 h 585787"/>
              <a:gd name="connsiteX47" fmla="*/ 190500 w 4600575"/>
              <a:gd name="connsiteY47" fmla="*/ 0 h 585787"/>
              <a:gd name="connsiteX48" fmla="*/ 0 w 4600575"/>
              <a:gd name="connsiteY48" fmla="*/ 0 h 585787"/>
              <a:gd name="connsiteX0" fmla="*/ 4600575 w 4600575"/>
              <a:gd name="connsiteY0" fmla="*/ 585787 h 585787"/>
              <a:gd name="connsiteX1" fmla="*/ 4267200 w 4600575"/>
              <a:gd name="connsiteY1" fmla="*/ 585787 h 585787"/>
              <a:gd name="connsiteX2" fmla="*/ 4267200 w 4600575"/>
              <a:gd name="connsiteY2" fmla="*/ 500062 h 585787"/>
              <a:gd name="connsiteX3" fmla="*/ 4224337 w 4600575"/>
              <a:gd name="connsiteY3" fmla="*/ 500062 h 585787"/>
              <a:gd name="connsiteX4" fmla="*/ 4224337 w 4600575"/>
              <a:gd name="connsiteY4" fmla="*/ 457199 h 585787"/>
              <a:gd name="connsiteX5" fmla="*/ 4138612 w 4600575"/>
              <a:gd name="connsiteY5" fmla="*/ 457199 h 585787"/>
              <a:gd name="connsiteX6" fmla="*/ 4138612 w 4600575"/>
              <a:gd name="connsiteY6" fmla="*/ 433387 h 585787"/>
              <a:gd name="connsiteX7" fmla="*/ 3967162 w 4600575"/>
              <a:gd name="connsiteY7" fmla="*/ 433387 h 585787"/>
              <a:gd name="connsiteX8" fmla="*/ 3933295 w 4600575"/>
              <a:gd name="connsiteY8" fmla="*/ 436465 h 585787"/>
              <a:gd name="connsiteX9" fmla="*/ 3929062 w 4600575"/>
              <a:gd name="connsiteY9" fmla="*/ 395287 h 585787"/>
              <a:gd name="connsiteX10" fmla="*/ 3709987 w 4600575"/>
              <a:gd name="connsiteY10" fmla="*/ 395287 h 585787"/>
              <a:gd name="connsiteX11" fmla="*/ 3709987 w 4600575"/>
              <a:gd name="connsiteY11" fmla="*/ 366712 h 585787"/>
              <a:gd name="connsiteX12" fmla="*/ 3333750 w 4600575"/>
              <a:gd name="connsiteY12" fmla="*/ 366712 h 585787"/>
              <a:gd name="connsiteX13" fmla="*/ 3333750 w 4600575"/>
              <a:gd name="connsiteY13" fmla="*/ 366712 h 585787"/>
              <a:gd name="connsiteX14" fmla="*/ 3333750 w 4600575"/>
              <a:gd name="connsiteY14" fmla="*/ 328612 h 585787"/>
              <a:gd name="connsiteX15" fmla="*/ 3290887 w 4600575"/>
              <a:gd name="connsiteY15" fmla="*/ 323849 h 585787"/>
              <a:gd name="connsiteX16" fmla="*/ 3019425 w 4600575"/>
              <a:gd name="connsiteY16" fmla="*/ 323849 h 585787"/>
              <a:gd name="connsiteX17" fmla="*/ 3019425 w 4600575"/>
              <a:gd name="connsiteY17" fmla="*/ 323849 h 585787"/>
              <a:gd name="connsiteX18" fmla="*/ 2895600 w 4600575"/>
              <a:gd name="connsiteY18" fmla="*/ 323849 h 585787"/>
              <a:gd name="connsiteX19" fmla="*/ 2895600 w 4600575"/>
              <a:gd name="connsiteY19" fmla="*/ 280987 h 585787"/>
              <a:gd name="connsiteX20" fmla="*/ 2800350 w 4600575"/>
              <a:gd name="connsiteY20" fmla="*/ 280987 h 585787"/>
              <a:gd name="connsiteX21" fmla="*/ 2786062 w 4600575"/>
              <a:gd name="connsiteY21" fmla="*/ 266699 h 585787"/>
              <a:gd name="connsiteX22" fmla="*/ 2624137 w 4600575"/>
              <a:gd name="connsiteY22" fmla="*/ 266699 h 585787"/>
              <a:gd name="connsiteX23" fmla="*/ 2624137 w 4600575"/>
              <a:gd name="connsiteY23" fmla="*/ 266699 h 585787"/>
              <a:gd name="connsiteX24" fmla="*/ 2395537 w 4600575"/>
              <a:gd name="connsiteY24" fmla="*/ 266699 h 585787"/>
              <a:gd name="connsiteX25" fmla="*/ 2395537 w 4600575"/>
              <a:gd name="connsiteY25" fmla="*/ 233362 h 585787"/>
              <a:gd name="connsiteX26" fmla="*/ 2314575 w 4600575"/>
              <a:gd name="connsiteY26" fmla="*/ 233362 h 585787"/>
              <a:gd name="connsiteX27" fmla="*/ 2314575 w 4600575"/>
              <a:gd name="connsiteY27" fmla="*/ 214312 h 585787"/>
              <a:gd name="connsiteX28" fmla="*/ 2090737 w 4600575"/>
              <a:gd name="connsiteY28" fmla="*/ 214312 h 585787"/>
              <a:gd name="connsiteX29" fmla="*/ 2090737 w 4600575"/>
              <a:gd name="connsiteY29" fmla="*/ 185737 h 585787"/>
              <a:gd name="connsiteX30" fmla="*/ 1957387 w 4600575"/>
              <a:gd name="connsiteY30" fmla="*/ 185737 h 585787"/>
              <a:gd name="connsiteX31" fmla="*/ 1957387 w 4600575"/>
              <a:gd name="connsiteY31" fmla="*/ 161924 h 585787"/>
              <a:gd name="connsiteX32" fmla="*/ 1771650 w 4600575"/>
              <a:gd name="connsiteY32" fmla="*/ 161924 h 585787"/>
              <a:gd name="connsiteX33" fmla="*/ 1771650 w 4600575"/>
              <a:gd name="connsiteY33" fmla="*/ 161924 h 585787"/>
              <a:gd name="connsiteX34" fmla="*/ 1595437 w 4600575"/>
              <a:gd name="connsiteY34" fmla="*/ 161924 h 585787"/>
              <a:gd name="connsiteX35" fmla="*/ 1595437 w 4600575"/>
              <a:gd name="connsiteY35" fmla="*/ 114299 h 585787"/>
              <a:gd name="connsiteX36" fmla="*/ 1209675 w 4600575"/>
              <a:gd name="connsiteY36" fmla="*/ 114299 h 585787"/>
              <a:gd name="connsiteX37" fmla="*/ 1209675 w 4600575"/>
              <a:gd name="connsiteY37" fmla="*/ 114299 h 585787"/>
              <a:gd name="connsiteX38" fmla="*/ 1076325 w 4600575"/>
              <a:gd name="connsiteY38" fmla="*/ 114299 h 585787"/>
              <a:gd name="connsiteX39" fmla="*/ 1076325 w 4600575"/>
              <a:gd name="connsiteY39" fmla="*/ 71437 h 585787"/>
              <a:gd name="connsiteX40" fmla="*/ 900112 w 4600575"/>
              <a:gd name="connsiteY40" fmla="*/ 71437 h 585787"/>
              <a:gd name="connsiteX41" fmla="*/ 900112 w 4600575"/>
              <a:gd name="connsiteY41" fmla="*/ 47624 h 585787"/>
              <a:gd name="connsiteX42" fmla="*/ 661987 w 4600575"/>
              <a:gd name="connsiteY42" fmla="*/ 47624 h 585787"/>
              <a:gd name="connsiteX43" fmla="*/ 661987 w 4600575"/>
              <a:gd name="connsiteY43" fmla="*/ 33337 h 585787"/>
              <a:gd name="connsiteX44" fmla="*/ 552450 w 4600575"/>
              <a:gd name="connsiteY44" fmla="*/ 33337 h 585787"/>
              <a:gd name="connsiteX45" fmla="*/ 552450 w 4600575"/>
              <a:gd name="connsiteY45" fmla="*/ 14287 h 585787"/>
              <a:gd name="connsiteX46" fmla="*/ 204787 w 4600575"/>
              <a:gd name="connsiteY46" fmla="*/ 14287 h 585787"/>
              <a:gd name="connsiteX47" fmla="*/ 190500 w 4600575"/>
              <a:gd name="connsiteY47" fmla="*/ 0 h 585787"/>
              <a:gd name="connsiteX48" fmla="*/ 0 w 4600575"/>
              <a:gd name="connsiteY48" fmla="*/ 0 h 585787"/>
              <a:gd name="connsiteX0" fmla="*/ 4600575 w 4600575"/>
              <a:gd name="connsiteY0" fmla="*/ 585787 h 585787"/>
              <a:gd name="connsiteX1" fmla="*/ 4267200 w 4600575"/>
              <a:gd name="connsiteY1" fmla="*/ 585787 h 585787"/>
              <a:gd name="connsiteX2" fmla="*/ 4267200 w 4600575"/>
              <a:gd name="connsiteY2" fmla="*/ 500062 h 585787"/>
              <a:gd name="connsiteX3" fmla="*/ 4224337 w 4600575"/>
              <a:gd name="connsiteY3" fmla="*/ 500062 h 585787"/>
              <a:gd name="connsiteX4" fmla="*/ 4224337 w 4600575"/>
              <a:gd name="connsiteY4" fmla="*/ 457199 h 585787"/>
              <a:gd name="connsiteX5" fmla="*/ 4138612 w 4600575"/>
              <a:gd name="connsiteY5" fmla="*/ 457199 h 585787"/>
              <a:gd name="connsiteX6" fmla="*/ 4138612 w 4600575"/>
              <a:gd name="connsiteY6" fmla="*/ 433387 h 585787"/>
              <a:gd name="connsiteX7" fmla="*/ 3967162 w 4600575"/>
              <a:gd name="connsiteY7" fmla="*/ 433387 h 585787"/>
              <a:gd name="connsiteX8" fmla="*/ 3927137 w 4600575"/>
              <a:gd name="connsiteY8" fmla="*/ 430308 h 585787"/>
              <a:gd name="connsiteX9" fmla="*/ 3929062 w 4600575"/>
              <a:gd name="connsiteY9" fmla="*/ 395287 h 585787"/>
              <a:gd name="connsiteX10" fmla="*/ 3709987 w 4600575"/>
              <a:gd name="connsiteY10" fmla="*/ 395287 h 585787"/>
              <a:gd name="connsiteX11" fmla="*/ 3709987 w 4600575"/>
              <a:gd name="connsiteY11" fmla="*/ 366712 h 585787"/>
              <a:gd name="connsiteX12" fmla="*/ 3333750 w 4600575"/>
              <a:gd name="connsiteY12" fmla="*/ 366712 h 585787"/>
              <a:gd name="connsiteX13" fmla="*/ 3333750 w 4600575"/>
              <a:gd name="connsiteY13" fmla="*/ 366712 h 585787"/>
              <a:gd name="connsiteX14" fmla="*/ 3333750 w 4600575"/>
              <a:gd name="connsiteY14" fmla="*/ 328612 h 585787"/>
              <a:gd name="connsiteX15" fmla="*/ 3290887 w 4600575"/>
              <a:gd name="connsiteY15" fmla="*/ 323849 h 585787"/>
              <a:gd name="connsiteX16" fmla="*/ 3019425 w 4600575"/>
              <a:gd name="connsiteY16" fmla="*/ 323849 h 585787"/>
              <a:gd name="connsiteX17" fmla="*/ 3019425 w 4600575"/>
              <a:gd name="connsiteY17" fmla="*/ 323849 h 585787"/>
              <a:gd name="connsiteX18" fmla="*/ 2895600 w 4600575"/>
              <a:gd name="connsiteY18" fmla="*/ 323849 h 585787"/>
              <a:gd name="connsiteX19" fmla="*/ 2895600 w 4600575"/>
              <a:gd name="connsiteY19" fmla="*/ 280987 h 585787"/>
              <a:gd name="connsiteX20" fmla="*/ 2800350 w 4600575"/>
              <a:gd name="connsiteY20" fmla="*/ 280987 h 585787"/>
              <a:gd name="connsiteX21" fmla="*/ 2786062 w 4600575"/>
              <a:gd name="connsiteY21" fmla="*/ 266699 h 585787"/>
              <a:gd name="connsiteX22" fmla="*/ 2624137 w 4600575"/>
              <a:gd name="connsiteY22" fmla="*/ 266699 h 585787"/>
              <a:gd name="connsiteX23" fmla="*/ 2624137 w 4600575"/>
              <a:gd name="connsiteY23" fmla="*/ 266699 h 585787"/>
              <a:gd name="connsiteX24" fmla="*/ 2395537 w 4600575"/>
              <a:gd name="connsiteY24" fmla="*/ 266699 h 585787"/>
              <a:gd name="connsiteX25" fmla="*/ 2395537 w 4600575"/>
              <a:gd name="connsiteY25" fmla="*/ 233362 h 585787"/>
              <a:gd name="connsiteX26" fmla="*/ 2314575 w 4600575"/>
              <a:gd name="connsiteY26" fmla="*/ 233362 h 585787"/>
              <a:gd name="connsiteX27" fmla="*/ 2314575 w 4600575"/>
              <a:gd name="connsiteY27" fmla="*/ 214312 h 585787"/>
              <a:gd name="connsiteX28" fmla="*/ 2090737 w 4600575"/>
              <a:gd name="connsiteY28" fmla="*/ 214312 h 585787"/>
              <a:gd name="connsiteX29" fmla="*/ 2090737 w 4600575"/>
              <a:gd name="connsiteY29" fmla="*/ 185737 h 585787"/>
              <a:gd name="connsiteX30" fmla="*/ 1957387 w 4600575"/>
              <a:gd name="connsiteY30" fmla="*/ 185737 h 585787"/>
              <a:gd name="connsiteX31" fmla="*/ 1957387 w 4600575"/>
              <a:gd name="connsiteY31" fmla="*/ 161924 h 585787"/>
              <a:gd name="connsiteX32" fmla="*/ 1771650 w 4600575"/>
              <a:gd name="connsiteY32" fmla="*/ 161924 h 585787"/>
              <a:gd name="connsiteX33" fmla="*/ 1771650 w 4600575"/>
              <a:gd name="connsiteY33" fmla="*/ 161924 h 585787"/>
              <a:gd name="connsiteX34" fmla="*/ 1595437 w 4600575"/>
              <a:gd name="connsiteY34" fmla="*/ 161924 h 585787"/>
              <a:gd name="connsiteX35" fmla="*/ 1595437 w 4600575"/>
              <a:gd name="connsiteY35" fmla="*/ 114299 h 585787"/>
              <a:gd name="connsiteX36" fmla="*/ 1209675 w 4600575"/>
              <a:gd name="connsiteY36" fmla="*/ 114299 h 585787"/>
              <a:gd name="connsiteX37" fmla="*/ 1209675 w 4600575"/>
              <a:gd name="connsiteY37" fmla="*/ 114299 h 585787"/>
              <a:gd name="connsiteX38" fmla="*/ 1076325 w 4600575"/>
              <a:gd name="connsiteY38" fmla="*/ 114299 h 585787"/>
              <a:gd name="connsiteX39" fmla="*/ 1076325 w 4600575"/>
              <a:gd name="connsiteY39" fmla="*/ 71437 h 585787"/>
              <a:gd name="connsiteX40" fmla="*/ 900112 w 4600575"/>
              <a:gd name="connsiteY40" fmla="*/ 71437 h 585787"/>
              <a:gd name="connsiteX41" fmla="*/ 900112 w 4600575"/>
              <a:gd name="connsiteY41" fmla="*/ 47624 h 585787"/>
              <a:gd name="connsiteX42" fmla="*/ 661987 w 4600575"/>
              <a:gd name="connsiteY42" fmla="*/ 47624 h 585787"/>
              <a:gd name="connsiteX43" fmla="*/ 661987 w 4600575"/>
              <a:gd name="connsiteY43" fmla="*/ 33337 h 585787"/>
              <a:gd name="connsiteX44" fmla="*/ 552450 w 4600575"/>
              <a:gd name="connsiteY44" fmla="*/ 33337 h 585787"/>
              <a:gd name="connsiteX45" fmla="*/ 552450 w 4600575"/>
              <a:gd name="connsiteY45" fmla="*/ 14287 h 585787"/>
              <a:gd name="connsiteX46" fmla="*/ 204787 w 4600575"/>
              <a:gd name="connsiteY46" fmla="*/ 14287 h 585787"/>
              <a:gd name="connsiteX47" fmla="*/ 190500 w 4600575"/>
              <a:gd name="connsiteY47" fmla="*/ 0 h 585787"/>
              <a:gd name="connsiteX48" fmla="*/ 0 w 4600575"/>
              <a:gd name="connsiteY48" fmla="*/ 0 h 585787"/>
              <a:gd name="connsiteX0" fmla="*/ 4600575 w 4600575"/>
              <a:gd name="connsiteY0" fmla="*/ 585787 h 585787"/>
              <a:gd name="connsiteX1" fmla="*/ 4267200 w 4600575"/>
              <a:gd name="connsiteY1" fmla="*/ 585787 h 585787"/>
              <a:gd name="connsiteX2" fmla="*/ 4267200 w 4600575"/>
              <a:gd name="connsiteY2" fmla="*/ 500062 h 585787"/>
              <a:gd name="connsiteX3" fmla="*/ 4224337 w 4600575"/>
              <a:gd name="connsiteY3" fmla="*/ 500062 h 585787"/>
              <a:gd name="connsiteX4" fmla="*/ 4224337 w 4600575"/>
              <a:gd name="connsiteY4" fmla="*/ 457199 h 585787"/>
              <a:gd name="connsiteX5" fmla="*/ 4138612 w 4600575"/>
              <a:gd name="connsiteY5" fmla="*/ 457199 h 585787"/>
              <a:gd name="connsiteX6" fmla="*/ 4138612 w 4600575"/>
              <a:gd name="connsiteY6" fmla="*/ 433387 h 585787"/>
              <a:gd name="connsiteX7" fmla="*/ 3967162 w 4600575"/>
              <a:gd name="connsiteY7" fmla="*/ 433387 h 585787"/>
              <a:gd name="connsiteX8" fmla="*/ 3930216 w 4600575"/>
              <a:gd name="connsiteY8" fmla="*/ 433387 h 585787"/>
              <a:gd name="connsiteX9" fmla="*/ 3929062 w 4600575"/>
              <a:gd name="connsiteY9" fmla="*/ 395287 h 585787"/>
              <a:gd name="connsiteX10" fmla="*/ 3709987 w 4600575"/>
              <a:gd name="connsiteY10" fmla="*/ 395287 h 585787"/>
              <a:gd name="connsiteX11" fmla="*/ 3709987 w 4600575"/>
              <a:gd name="connsiteY11" fmla="*/ 366712 h 585787"/>
              <a:gd name="connsiteX12" fmla="*/ 3333750 w 4600575"/>
              <a:gd name="connsiteY12" fmla="*/ 366712 h 585787"/>
              <a:gd name="connsiteX13" fmla="*/ 3333750 w 4600575"/>
              <a:gd name="connsiteY13" fmla="*/ 366712 h 585787"/>
              <a:gd name="connsiteX14" fmla="*/ 3333750 w 4600575"/>
              <a:gd name="connsiteY14" fmla="*/ 328612 h 585787"/>
              <a:gd name="connsiteX15" fmla="*/ 3290887 w 4600575"/>
              <a:gd name="connsiteY15" fmla="*/ 323849 h 585787"/>
              <a:gd name="connsiteX16" fmla="*/ 3019425 w 4600575"/>
              <a:gd name="connsiteY16" fmla="*/ 323849 h 585787"/>
              <a:gd name="connsiteX17" fmla="*/ 3019425 w 4600575"/>
              <a:gd name="connsiteY17" fmla="*/ 323849 h 585787"/>
              <a:gd name="connsiteX18" fmla="*/ 2895600 w 4600575"/>
              <a:gd name="connsiteY18" fmla="*/ 323849 h 585787"/>
              <a:gd name="connsiteX19" fmla="*/ 2895600 w 4600575"/>
              <a:gd name="connsiteY19" fmla="*/ 280987 h 585787"/>
              <a:gd name="connsiteX20" fmla="*/ 2800350 w 4600575"/>
              <a:gd name="connsiteY20" fmla="*/ 280987 h 585787"/>
              <a:gd name="connsiteX21" fmla="*/ 2786062 w 4600575"/>
              <a:gd name="connsiteY21" fmla="*/ 266699 h 585787"/>
              <a:gd name="connsiteX22" fmla="*/ 2624137 w 4600575"/>
              <a:gd name="connsiteY22" fmla="*/ 266699 h 585787"/>
              <a:gd name="connsiteX23" fmla="*/ 2624137 w 4600575"/>
              <a:gd name="connsiteY23" fmla="*/ 266699 h 585787"/>
              <a:gd name="connsiteX24" fmla="*/ 2395537 w 4600575"/>
              <a:gd name="connsiteY24" fmla="*/ 266699 h 585787"/>
              <a:gd name="connsiteX25" fmla="*/ 2395537 w 4600575"/>
              <a:gd name="connsiteY25" fmla="*/ 233362 h 585787"/>
              <a:gd name="connsiteX26" fmla="*/ 2314575 w 4600575"/>
              <a:gd name="connsiteY26" fmla="*/ 233362 h 585787"/>
              <a:gd name="connsiteX27" fmla="*/ 2314575 w 4600575"/>
              <a:gd name="connsiteY27" fmla="*/ 214312 h 585787"/>
              <a:gd name="connsiteX28" fmla="*/ 2090737 w 4600575"/>
              <a:gd name="connsiteY28" fmla="*/ 214312 h 585787"/>
              <a:gd name="connsiteX29" fmla="*/ 2090737 w 4600575"/>
              <a:gd name="connsiteY29" fmla="*/ 185737 h 585787"/>
              <a:gd name="connsiteX30" fmla="*/ 1957387 w 4600575"/>
              <a:gd name="connsiteY30" fmla="*/ 185737 h 585787"/>
              <a:gd name="connsiteX31" fmla="*/ 1957387 w 4600575"/>
              <a:gd name="connsiteY31" fmla="*/ 161924 h 585787"/>
              <a:gd name="connsiteX32" fmla="*/ 1771650 w 4600575"/>
              <a:gd name="connsiteY32" fmla="*/ 161924 h 585787"/>
              <a:gd name="connsiteX33" fmla="*/ 1771650 w 4600575"/>
              <a:gd name="connsiteY33" fmla="*/ 161924 h 585787"/>
              <a:gd name="connsiteX34" fmla="*/ 1595437 w 4600575"/>
              <a:gd name="connsiteY34" fmla="*/ 161924 h 585787"/>
              <a:gd name="connsiteX35" fmla="*/ 1595437 w 4600575"/>
              <a:gd name="connsiteY35" fmla="*/ 114299 h 585787"/>
              <a:gd name="connsiteX36" fmla="*/ 1209675 w 4600575"/>
              <a:gd name="connsiteY36" fmla="*/ 114299 h 585787"/>
              <a:gd name="connsiteX37" fmla="*/ 1209675 w 4600575"/>
              <a:gd name="connsiteY37" fmla="*/ 114299 h 585787"/>
              <a:gd name="connsiteX38" fmla="*/ 1076325 w 4600575"/>
              <a:gd name="connsiteY38" fmla="*/ 114299 h 585787"/>
              <a:gd name="connsiteX39" fmla="*/ 1076325 w 4600575"/>
              <a:gd name="connsiteY39" fmla="*/ 71437 h 585787"/>
              <a:gd name="connsiteX40" fmla="*/ 900112 w 4600575"/>
              <a:gd name="connsiteY40" fmla="*/ 71437 h 585787"/>
              <a:gd name="connsiteX41" fmla="*/ 900112 w 4600575"/>
              <a:gd name="connsiteY41" fmla="*/ 47624 h 585787"/>
              <a:gd name="connsiteX42" fmla="*/ 661987 w 4600575"/>
              <a:gd name="connsiteY42" fmla="*/ 47624 h 585787"/>
              <a:gd name="connsiteX43" fmla="*/ 661987 w 4600575"/>
              <a:gd name="connsiteY43" fmla="*/ 33337 h 585787"/>
              <a:gd name="connsiteX44" fmla="*/ 552450 w 4600575"/>
              <a:gd name="connsiteY44" fmla="*/ 33337 h 585787"/>
              <a:gd name="connsiteX45" fmla="*/ 552450 w 4600575"/>
              <a:gd name="connsiteY45" fmla="*/ 14287 h 585787"/>
              <a:gd name="connsiteX46" fmla="*/ 204787 w 4600575"/>
              <a:gd name="connsiteY46" fmla="*/ 14287 h 585787"/>
              <a:gd name="connsiteX47" fmla="*/ 190500 w 4600575"/>
              <a:gd name="connsiteY47" fmla="*/ 0 h 585787"/>
              <a:gd name="connsiteX48" fmla="*/ 0 w 4600575"/>
              <a:gd name="connsiteY48" fmla="*/ 0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600575" h="585787">
                <a:moveTo>
                  <a:pt x="4600575" y="585787"/>
                </a:moveTo>
                <a:lnTo>
                  <a:pt x="4267200" y="585787"/>
                </a:lnTo>
                <a:lnTo>
                  <a:pt x="4267200" y="500062"/>
                </a:lnTo>
                <a:lnTo>
                  <a:pt x="4224337" y="500062"/>
                </a:lnTo>
                <a:lnTo>
                  <a:pt x="4224337" y="457199"/>
                </a:lnTo>
                <a:lnTo>
                  <a:pt x="4138612" y="457199"/>
                </a:lnTo>
                <a:lnTo>
                  <a:pt x="4138612" y="433387"/>
                </a:lnTo>
                <a:lnTo>
                  <a:pt x="3967162" y="433387"/>
                </a:lnTo>
                <a:lnTo>
                  <a:pt x="3930216" y="433387"/>
                </a:lnTo>
                <a:cubicBezTo>
                  <a:pt x="3929831" y="420687"/>
                  <a:pt x="3929447" y="407987"/>
                  <a:pt x="3929062" y="395287"/>
                </a:cubicBezTo>
                <a:lnTo>
                  <a:pt x="3709987" y="395287"/>
                </a:lnTo>
                <a:lnTo>
                  <a:pt x="3709987" y="366712"/>
                </a:lnTo>
                <a:lnTo>
                  <a:pt x="3333750" y="366712"/>
                </a:lnTo>
                <a:lnTo>
                  <a:pt x="3333750" y="366712"/>
                </a:lnTo>
                <a:lnTo>
                  <a:pt x="3333750" y="328612"/>
                </a:lnTo>
                <a:lnTo>
                  <a:pt x="3290887" y="323849"/>
                </a:lnTo>
                <a:lnTo>
                  <a:pt x="3019425" y="323849"/>
                </a:lnTo>
                <a:lnTo>
                  <a:pt x="3019425" y="323849"/>
                </a:lnTo>
                <a:lnTo>
                  <a:pt x="2895600" y="323849"/>
                </a:lnTo>
                <a:lnTo>
                  <a:pt x="2895600" y="280987"/>
                </a:lnTo>
                <a:lnTo>
                  <a:pt x="2800350" y="280987"/>
                </a:lnTo>
                <a:lnTo>
                  <a:pt x="2786062" y="266699"/>
                </a:lnTo>
                <a:lnTo>
                  <a:pt x="2624137" y="266699"/>
                </a:lnTo>
                <a:lnTo>
                  <a:pt x="2624137" y="266699"/>
                </a:lnTo>
                <a:lnTo>
                  <a:pt x="2395537" y="266699"/>
                </a:lnTo>
                <a:lnTo>
                  <a:pt x="2395537" y="233362"/>
                </a:lnTo>
                <a:lnTo>
                  <a:pt x="2314575" y="233362"/>
                </a:lnTo>
                <a:lnTo>
                  <a:pt x="2314575" y="214312"/>
                </a:lnTo>
                <a:lnTo>
                  <a:pt x="2090737" y="214312"/>
                </a:lnTo>
                <a:lnTo>
                  <a:pt x="2090737" y="185737"/>
                </a:lnTo>
                <a:lnTo>
                  <a:pt x="1957387" y="185737"/>
                </a:lnTo>
                <a:lnTo>
                  <a:pt x="1957387" y="161924"/>
                </a:lnTo>
                <a:lnTo>
                  <a:pt x="1771650" y="161924"/>
                </a:lnTo>
                <a:lnTo>
                  <a:pt x="1771650" y="161924"/>
                </a:lnTo>
                <a:lnTo>
                  <a:pt x="1595437" y="161924"/>
                </a:lnTo>
                <a:lnTo>
                  <a:pt x="1595437" y="114299"/>
                </a:lnTo>
                <a:lnTo>
                  <a:pt x="1209675" y="114299"/>
                </a:lnTo>
                <a:lnTo>
                  <a:pt x="1209675" y="114299"/>
                </a:lnTo>
                <a:lnTo>
                  <a:pt x="1076325" y="114299"/>
                </a:lnTo>
                <a:lnTo>
                  <a:pt x="1076325" y="71437"/>
                </a:lnTo>
                <a:lnTo>
                  <a:pt x="900112" y="71437"/>
                </a:lnTo>
                <a:lnTo>
                  <a:pt x="900112" y="47624"/>
                </a:lnTo>
                <a:lnTo>
                  <a:pt x="661987" y="47624"/>
                </a:lnTo>
                <a:lnTo>
                  <a:pt x="661987" y="33337"/>
                </a:lnTo>
                <a:lnTo>
                  <a:pt x="552450" y="33337"/>
                </a:lnTo>
                <a:lnTo>
                  <a:pt x="552450" y="14287"/>
                </a:lnTo>
                <a:lnTo>
                  <a:pt x="204787" y="14287"/>
                </a:lnTo>
                <a:lnTo>
                  <a:pt x="1905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 name="Title 1">
            <a:extLst>
              <a:ext uri="{FF2B5EF4-FFF2-40B4-BE49-F238E27FC236}">
                <a16:creationId xmlns:a16="http://schemas.microsoft.com/office/drawing/2014/main" id="{AC753C7B-296B-1843-8CC1-0960CE0D74D7}"/>
              </a:ext>
            </a:extLst>
          </p:cNvPr>
          <p:cNvSpPr>
            <a:spLocks noGrp="1"/>
          </p:cNvSpPr>
          <p:nvPr>
            <p:ph type="title"/>
          </p:nvPr>
        </p:nvSpPr>
        <p:spPr/>
        <p:txBody>
          <a:bodyPr/>
          <a:lstStyle/>
          <a:p>
            <a:r>
              <a:rPr lang="en-GB" altLang="en-US" dirty="0">
                <a:solidFill>
                  <a:srgbClr val="465460"/>
                </a:solidFill>
                <a:ea typeface="msgothic"/>
                <a:cs typeface="msgothic"/>
              </a:rPr>
              <a:t>PRIMA: Maintenance Rituximab After R-Based Chemotherapy in FL Improves PFS but Not OS</a:t>
            </a:r>
            <a:endParaRPr lang="en-US" dirty="0"/>
          </a:p>
        </p:txBody>
      </p:sp>
      <p:sp>
        <p:nvSpPr>
          <p:cNvPr id="7" name="Text Box 11">
            <a:extLst>
              <a:ext uri="{FF2B5EF4-FFF2-40B4-BE49-F238E27FC236}">
                <a16:creationId xmlns:a16="http://schemas.microsoft.com/office/drawing/2014/main" id="{5C44CC9B-A5F6-B448-AD2B-1FB3D1DE4540}"/>
              </a:ext>
            </a:extLst>
          </p:cNvPr>
          <p:cNvSpPr txBox="1">
            <a:spLocks noChangeArrowheads="1"/>
          </p:cNvSpPr>
          <p:nvPr/>
        </p:nvSpPr>
        <p:spPr bwMode="auto">
          <a:xfrm>
            <a:off x="441234" y="6394705"/>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Bachy. JCO. 2019;37:2815.</a:t>
            </a:r>
          </a:p>
        </p:txBody>
      </p:sp>
      <p:sp>
        <p:nvSpPr>
          <p:cNvPr id="12" name="TextBox 11">
            <a:extLst>
              <a:ext uri="{FF2B5EF4-FFF2-40B4-BE49-F238E27FC236}">
                <a16:creationId xmlns:a16="http://schemas.microsoft.com/office/drawing/2014/main" id="{351C5224-1ECE-4F4B-A6FB-A839BD40030E}"/>
              </a:ext>
            </a:extLst>
          </p:cNvPr>
          <p:cNvSpPr txBox="1"/>
          <p:nvPr/>
        </p:nvSpPr>
        <p:spPr bwMode="auto">
          <a:xfrm>
            <a:off x="4345137" y="1930753"/>
            <a:ext cx="94931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Yr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grpSp>
        <p:nvGrpSpPr>
          <p:cNvPr id="13" name="Group 12">
            <a:extLst>
              <a:ext uri="{FF2B5EF4-FFF2-40B4-BE49-F238E27FC236}">
                <a16:creationId xmlns:a16="http://schemas.microsoft.com/office/drawing/2014/main" id="{052D14AC-3360-4AC6-8D56-D03BA4D9A9F0}"/>
              </a:ext>
            </a:extLst>
          </p:cNvPr>
          <p:cNvGrpSpPr/>
          <p:nvPr/>
        </p:nvGrpSpPr>
        <p:grpSpPr>
          <a:xfrm>
            <a:off x="2684837" y="2361640"/>
            <a:ext cx="1694804" cy="584775"/>
            <a:chOff x="3463315" y="2151253"/>
            <a:chExt cx="1694804" cy="584775"/>
          </a:xfrm>
          <a:noFill/>
        </p:grpSpPr>
        <p:sp>
          <p:nvSpPr>
            <p:cNvPr id="14" name="TextBox 53">
              <a:extLst>
                <a:ext uri="{FF2B5EF4-FFF2-40B4-BE49-F238E27FC236}">
                  <a16:creationId xmlns:a16="http://schemas.microsoft.com/office/drawing/2014/main" id="{46EE138D-4B8A-4F56-888A-9C4C103EC240}"/>
                </a:ext>
              </a:extLst>
            </p:cNvPr>
            <p:cNvSpPr txBox="1">
              <a:spLocks noChangeArrowheads="1"/>
            </p:cNvSpPr>
            <p:nvPr/>
          </p:nvSpPr>
          <p:spPr bwMode="auto">
            <a:xfrm>
              <a:off x="3687460" y="2151253"/>
              <a:ext cx="1470659" cy="584775"/>
            </a:xfrm>
            <a:prstGeom prst="rect">
              <a:avLst/>
            </a:prstGeom>
            <a:gr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15873"/>
                  </a:solidFill>
                  <a:effectLst/>
                  <a:uLnTx/>
                  <a:uFillTx/>
                  <a:latin typeface="Calibri" panose="020F0502020204030204" pitchFamily="34" charset="0"/>
                  <a:ea typeface="MS PGothic" panose="020B0600070205080204" pitchFamily="34" charset="-128"/>
                  <a:cs typeface="Arial" panose="020B0604020202020204" pitchFamily="34" charset="0"/>
                </a:rPr>
                <a:t>R maintenance</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Arial" panose="020B0604020202020204" pitchFamily="34" charset="0"/>
                </a:rPr>
                <a:t>Observation</a:t>
              </a:r>
            </a:p>
          </p:txBody>
        </p:sp>
        <p:cxnSp>
          <p:nvCxnSpPr>
            <p:cNvPr id="15" name="Straight Connector 71">
              <a:extLst>
                <a:ext uri="{FF2B5EF4-FFF2-40B4-BE49-F238E27FC236}">
                  <a16:creationId xmlns:a16="http://schemas.microsoft.com/office/drawing/2014/main" id="{63AF48E8-9D47-4058-B164-A0994C3E8C9A}"/>
                </a:ext>
              </a:extLst>
            </p:cNvPr>
            <p:cNvCxnSpPr>
              <a:cxnSpLocks noChangeShapeType="1"/>
            </p:cNvCxnSpPr>
            <p:nvPr/>
          </p:nvCxnSpPr>
          <p:spPr bwMode="auto">
            <a:xfrm flipH="1">
              <a:off x="3463315" y="2312077"/>
              <a:ext cx="228600" cy="0"/>
            </a:xfrm>
            <a:prstGeom prst="line">
              <a:avLst/>
            </a:prstGeom>
            <a:grpFill/>
            <a:ln w="28575" algn="ctr">
              <a:solidFill>
                <a:schemeClr val="accent1"/>
              </a:solidFill>
              <a:round/>
              <a:headEnd/>
              <a:tailEnd/>
            </a:ln>
            <a:extLst>
              <a:ext uri="{909E8E84-426E-40dd-AFC4-6F175D3DCCD1}">
                <a14:hiddenFill xmlns="" xmlns:a14="http://schemas.microsoft.com/office/drawing/2010/main">
                  <a:noFill/>
                </a14:hiddenFill>
              </a:ext>
            </a:extLst>
          </p:spPr>
        </p:cxnSp>
        <p:cxnSp>
          <p:nvCxnSpPr>
            <p:cNvPr id="16" name="Straight Connector 72">
              <a:extLst>
                <a:ext uri="{FF2B5EF4-FFF2-40B4-BE49-F238E27FC236}">
                  <a16:creationId xmlns:a16="http://schemas.microsoft.com/office/drawing/2014/main" id="{620BF4C1-088B-4534-8E8F-8484D9081D40}"/>
                </a:ext>
              </a:extLst>
            </p:cNvPr>
            <p:cNvCxnSpPr>
              <a:cxnSpLocks noChangeShapeType="1"/>
            </p:cNvCxnSpPr>
            <p:nvPr/>
          </p:nvCxnSpPr>
          <p:spPr bwMode="auto">
            <a:xfrm flipH="1">
              <a:off x="3463315" y="2567423"/>
              <a:ext cx="228600" cy="0"/>
            </a:xfrm>
            <a:prstGeom prst="line">
              <a:avLst/>
            </a:prstGeom>
            <a:grpFill/>
            <a:ln w="28575" algn="ctr">
              <a:solidFill>
                <a:schemeClr val="accent3"/>
              </a:solidFill>
              <a:round/>
              <a:headEnd/>
              <a:tailEnd/>
            </a:ln>
            <a:extLst>
              <a:ext uri="{909E8E84-426E-40dd-AFC4-6F175D3DCCD1}">
                <a14:hiddenFill xmlns="" xmlns:a14="http://schemas.microsoft.com/office/drawing/2010/main">
                  <a:noFill/>
                </a14:hiddenFill>
              </a:ext>
            </a:extLst>
          </p:spPr>
        </p:cxnSp>
      </p:grpSp>
      <p:sp>
        <p:nvSpPr>
          <p:cNvPr id="24" name="TextBox 23">
            <a:extLst>
              <a:ext uri="{FF2B5EF4-FFF2-40B4-BE49-F238E27FC236}">
                <a16:creationId xmlns:a16="http://schemas.microsoft.com/office/drawing/2014/main" id="{66E90B91-07F6-4CB0-8EBE-033F77505A38}"/>
              </a:ext>
            </a:extLst>
          </p:cNvPr>
          <p:cNvSpPr txBox="1"/>
          <p:nvPr/>
        </p:nvSpPr>
        <p:spPr bwMode="auto">
          <a:xfrm>
            <a:off x="5131987" y="1947814"/>
            <a:ext cx="94931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10-Yr  PFS, %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35.0</a:t>
            </a:r>
          </a:p>
        </p:txBody>
      </p:sp>
      <p:cxnSp>
        <p:nvCxnSpPr>
          <p:cNvPr id="8" name="Straight Connector 7">
            <a:extLst>
              <a:ext uri="{FF2B5EF4-FFF2-40B4-BE49-F238E27FC236}">
                <a16:creationId xmlns:a16="http://schemas.microsoft.com/office/drawing/2014/main" id="{36001576-8886-422A-AB52-E3A058AA594A}"/>
              </a:ext>
            </a:extLst>
          </p:cNvPr>
          <p:cNvCxnSpPr>
            <a:cxnSpLocks/>
          </p:cNvCxnSpPr>
          <p:nvPr/>
        </p:nvCxnSpPr>
        <p:spPr bwMode="auto">
          <a:xfrm>
            <a:off x="1033552" y="2355732"/>
            <a:ext cx="0" cy="2233357"/>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8C88BC57-13F9-4605-8AD1-2991676F2131}"/>
              </a:ext>
            </a:extLst>
          </p:cNvPr>
          <p:cNvCxnSpPr>
            <a:cxnSpLocks/>
          </p:cNvCxnSpPr>
          <p:nvPr/>
        </p:nvCxnSpPr>
        <p:spPr bwMode="auto">
          <a:xfrm>
            <a:off x="1042179" y="4589089"/>
            <a:ext cx="485379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A51A903-64BD-469F-B72A-B4A749548554}"/>
              </a:ext>
            </a:extLst>
          </p:cNvPr>
          <p:cNvCxnSpPr>
            <a:cxnSpLocks/>
          </p:cNvCxnSpPr>
          <p:nvPr/>
        </p:nvCxnSpPr>
        <p:spPr bwMode="auto">
          <a:xfrm flipH="1">
            <a:off x="966789" y="23604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1454D46-1FE9-434D-B1D0-2ED430832706}"/>
              </a:ext>
            </a:extLst>
          </p:cNvPr>
          <p:cNvCxnSpPr>
            <a:cxnSpLocks/>
          </p:cNvCxnSpPr>
          <p:nvPr/>
        </p:nvCxnSpPr>
        <p:spPr bwMode="auto">
          <a:xfrm flipH="1">
            <a:off x="966789" y="28057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F6249AF-2FAD-452D-9AB1-EE3E779E08CB}"/>
              </a:ext>
            </a:extLst>
          </p:cNvPr>
          <p:cNvCxnSpPr>
            <a:cxnSpLocks/>
          </p:cNvCxnSpPr>
          <p:nvPr/>
        </p:nvCxnSpPr>
        <p:spPr bwMode="auto">
          <a:xfrm flipH="1">
            <a:off x="966789" y="32510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13660AF-D826-47CF-BFEE-5BCD91A2F35C}"/>
              </a:ext>
            </a:extLst>
          </p:cNvPr>
          <p:cNvCxnSpPr>
            <a:cxnSpLocks/>
          </p:cNvCxnSpPr>
          <p:nvPr/>
        </p:nvCxnSpPr>
        <p:spPr bwMode="auto">
          <a:xfrm flipH="1">
            <a:off x="966789" y="36963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E4E6F78-9E0F-45EA-8A3F-DCA9A94C73A8}"/>
              </a:ext>
            </a:extLst>
          </p:cNvPr>
          <p:cNvCxnSpPr>
            <a:cxnSpLocks/>
          </p:cNvCxnSpPr>
          <p:nvPr/>
        </p:nvCxnSpPr>
        <p:spPr bwMode="auto">
          <a:xfrm flipH="1">
            <a:off x="966789" y="4141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5F971ED-5FA4-4621-B83A-116FCCAAFBD2}"/>
              </a:ext>
            </a:extLst>
          </p:cNvPr>
          <p:cNvCxnSpPr>
            <a:cxnSpLocks/>
          </p:cNvCxnSpPr>
          <p:nvPr/>
        </p:nvCxnSpPr>
        <p:spPr bwMode="auto">
          <a:xfrm>
            <a:off x="1033552"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E06FC41-B557-4991-82FF-729D3FF875B0}"/>
              </a:ext>
            </a:extLst>
          </p:cNvPr>
          <p:cNvCxnSpPr>
            <a:cxnSpLocks/>
          </p:cNvCxnSpPr>
          <p:nvPr/>
        </p:nvCxnSpPr>
        <p:spPr bwMode="auto">
          <a:xfrm>
            <a:off x="1438754"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25AB230-F886-46EB-B13F-21E606AC745B}"/>
              </a:ext>
            </a:extLst>
          </p:cNvPr>
          <p:cNvCxnSpPr>
            <a:cxnSpLocks/>
          </p:cNvCxnSpPr>
          <p:nvPr/>
        </p:nvCxnSpPr>
        <p:spPr bwMode="auto">
          <a:xfrm>
            <a:off x="1843956"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EAB47AE-0AEB-4193-A774-9A4205869C9E}"/>
              </a:ext>
            </a:extLst>
          </p:cNvPr>
          <p:cNvCxnSpPr>
            <a:cxnSpLocks/>
          </p:cNvCxnSpPr>
          <p:nvPr/>
        </p:nvCxnSpPr>
        <p:spPr bwMode="auto">
          <a:xfrm>
            <a:off x="2249158"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4E87461-AE2D-41BC-ABEA-A555876D8AAF}"/>
              </a:ext>
            </a:extLst>
          </p:cNvPr>
          <p:cNvCxnSpPr>
            <a:cxnSpLocks/>
          </p:cNvCxnSpPr>
          <p:nvPr/>
        </p:nvCxnSpPr>
        <p:spPr bwMode="auto">
          <a:xfrm>
            <a:off x="2654360"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1FCA7EB-2956-4019-85F6-F5813858D57F}"/>
              </a:ext>
            </a:extLst>
          </p:cNvPr>
          <p:cNvCxnSpPr>
            <a:cxnSpLocks/>
          </p:cNvCxnSpPr>
          <p:nvPr/>
        </p:nvCxnSpPr>
        <p:spPr bwMode="auto">
          <a:xfrm>
            <a:off x="3059562"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142008D-0ACD-4AA3-A6B3-FC397B9A8788}"/>
              </a:ext>
            </a:extLst>
          </p:cNvPr>
          <p:cNvCxnSpPr>
            <a:cxnSpLocks/>
          </p:cNvCxnSpPr>
          <p:nvPr/>
        </p:nvCxnSpPr>
        <p:spPr bwMode="auto">
          <a:xfrm>
            <a:off x="3464764"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BB874A6-7612-4D9C-BE13-50AD9A542D57}"/>
              </a:ext>
            </a:extLst>
          </p:cNvPr>
          <p:cNvCxnSpPr>
            <a:cxnSpLocks/>
          </p:cNvCxnSpPr>
          <p:nvPr/>
        </p:nvCxnSpPr>
        <p:spPr bwMode="auto">
          <a:xfrm>
            <a:off x="3869966"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8AEA40D-4D30-48A6-9C4B-195F5E3AB792}"/>
              </a:ext>
            </a:extLst>
          </p:cNvPr>
          <p:cNvCxnSpPr>
            <a:cxnSpLocks/>
          </p:cNvCxnSpPr>
          <p:nvPr/>
        </p:nvCxnSpPr>
        <p:spPr bwMode="auto">
          <a:xfrm>
            <a:off x="4275168"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4D460BB-AC0C-4038-9A2B-2E937047EFD1}"/>
              </a:ext>
            </a:extLst>
          </p:cNvPr>
          <p:cNvCxnSpPr>
            <a:cxnSpLocks/>
          </p:cNvCxnSpPr>
          <p:nvPr/>
        </p:nvCxnSpPr>
        <p:spPr bwMode="auto">
          <a:xfrm>
            <a:off x="4680370"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FEDB336-BC9E-4F1C-A1FF-6B852AB050AF}"/>
              </a:ext>
            </a:extLst>
          </p:cNvPr>
          <p:cNvCxnSpPr>
            <a:cxnSpLocks/>
          </p:cNvCxnSpPr>
          <p:nvPr/>
        </p:nvCxnSpPr>
        <p:spPr bwMode="auto">
          <a:xfrm>
            <a:off x="5085572"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FAFAC75-522A-4D87-B1B1-DE04DFBD83E4}"/>
              </a:ext>
            </a:extLst>
          </p:cNvPr>
          <p:cNvCxnSpPr>
            <a:cxnSpLocks/>
          </p:cNvCxnSpPr>
          <p:nvPr/>
        </p:nvCxnSpPr>
        <p:spPr bwMode="auto">
          <a:xfrm>
            <a:off x="5490774"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5323CEE-3DA8-4B7A-8D86-1EF1084612EB}"/>
              </a:ext>
            </a:extLst>
          </p:cNvPr>
          <p:cNvCxnSpPr>
            <a:cxnSpLocks/>
          </p:cNvCxnSpPr>
          <p:nvPr/>
        </p:nvCxnSpPr>
        <p:spPr bwMode="auto">
          <a:xfrm>
            <a:off x="5895975" y="4589089"/>
            <a:ext cx="0" cy="64008"/>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9E0CC66A-5530-42FA-8A87-0A658877E3E4}"/>
              </a:ext>
            </a:extLst>
          </p:cNvPr>
          <p:cNvSpPr txBox="1"/>
          <p:nvPr/>
        </p:nvSpPr>
        <p:spPr bwMode="auto">
          <a:xfrm>
            <a:off x="1042179" y="4915416"/>
            <a:ext cx="48537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46" name="TextBox 45">
            <a:extLst>
              <a:ext uri="{FF2B5EF4-FFF2-40B4-BE49-F238E27FC236}">
                <a16:creationId xmlns:a16="http://schemas.microsoft.com/office/drawing/2014/main" id="{F5C3FC36-BAAF-4F34-920C-84389B7117D0}"/>
              </a:ext>
            </a:extLst>
          </p:cNvPr>
          <p:cNvSpPr txBox="1"/>
          <p:nvPr/>
        </p:nvSpPr>
        <p:spPr bwMode="auto">
          <a:xfrm>
            <a:off x="5676901"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8" name="TextBox 47">
            <a:extLst>
              <a:ext uri="{FF2B5EF4-FFF2-40B4-BE49-F238E27FC236}">
                <a16:creationId xmlns:a16="http://schemas.microsoft.com/office/drawing/2014/main" id="{DD087E72-E185-4959-8BB7-3DD70E38BB3C}"/>
              </a:ext>
            </a:extLst>
          </p:cNvPr>
          <p:cNvSpPr txBox="1"/>
          <p:nvPr/>
        </p:nvSpPr>
        <p:spPr bwMode="auto">
          <a:xfrm>
            <a:off x="809623"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0A655DD8-67FB-49FD-904A-18334205A3E7}"/>
              </a:ext>
            </a:extLst>
          </p:cNvPr>
          <p:cNvSpPr txBox="1"/>
          <p:nvPr/>
        </p:nvSpPr>
        <p:spPr bwMode="auto">
          <a:xfrm>
            <a:off x="1215230"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2" name="TextBox 51">
            <a:extLst>
              <a:ext uri="{FF2B5EF4-FFF2-40B4-BE49-F238E27FC236}">
                <a16:creationId xmlns:a16="http://schemas.microsoft.com/office/drawing/2014/main" id="{A52BFBCA-2F2E-4488-9BE1-9E28C15C92CF}"/>
              </a:ext>
            </a:extLst>
          </p:cNvPr>
          <p:cNvSpPr txBox="1"/>
          <p:nvPr/>
        </p:nvSpPr>
        <p:spPr bwMode="auto">
          <a:xfrm>
            <a:off x="1620837"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4" name="TextBox 53">
            <a:extLst>
              <a:ext uri="{FF2B5EF4-FFF2-40B4-BE49-F238E27FC236}">
                <a16:creationId xmlns:a16="http://schemas.microsoft.com/office/drawing/2014/main" id="{2F07BDF4-8984-4E36-A917-A224C8519F96}"/>
              </a:ext>
            </a:extLst>
          </p:cNvPr>
          <p:cNvSpPr txBox="1"/>
          <p:nvPr/>
        </p:nvSpPr>
        <p:spPr bwMode="auto">
          <a:xfrm>
            <a:off x="2026444"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6" name="TextBox 55">
            <a:extLst>
              <a:ext uri="{FF2B5EF4-FFF2-40B4-BE49-F238E27FC236}">
                <a16:creationId xmlns:a16="http://schemas.microsoft.com/office/drawing/2014/main" id="{3A1DAD1E-217C-43EE-AD5B-8EA0426BF8F7}"/>
              </a:ext>
            </a:extLst>
          </p:cNvPr>
          <p:cNvSpPr txBox="1"/>
          <p:nvPr/>
        </p:nvSpPr>
        <p:spPr bwMode="auto">
          <a:xfrm>
            <a:off x="2432051"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8" name="TextBox 57">
            <a:extLst>
              <a:ext uri="{FF2B5EF4-FFF2-40B4-BE49-F238E27FC236}">
                <a16:creationId xmlns:a16="http://schemas.microsoft.com/office/drawing/2014/main" id="{1E2CAB82-C140-47A3-A265-FB96E382B6FE}"/>
              </a:ext>
            </a:extLst>
          </p:cNvPr>
          <p:cNvSpPr txBox="1"/>
          <p:nvPr/>
        </p:nvSpPr>
        <p:spPr bwMode="auto">
          <a:xfrm>
            <a:off x="2837658"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60" name="TextBox 59">
            <a:extLst>
              <a:ext uri="{FF2B5EF4-FFF2-40B4-BE49-F238E27FC236}">
                <a16:creationId xmlns:a16="http://schemas.microsoft.com/office/drawing/2014/main" id="{CB69AB61-05D3-484F-BCCC-46FC74EBC2C1}"/>
              </a:ext>
            </a:extLst>
          </p:cNvPr>
          <p:cNvSpPr txBox="1"/>
          <p:nvPr/>
        </p:nvSpPr>
        <p:spPr bwMode="auto">
          <a:xfrm>
            <a:off x="3243265"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2" name="TextBox 61">
            <a:extLst>
              <a:ext uri="{FF2B5EF4-FFF2-40B4-BE49-F238E27FC236}">
                <a16:creationId xmlns:a16="http://schemas.microsoft.com/office/drawing/2014/main" id="{B1487699-6A75-4AE3-BDD5-A2D35B08B9FC}"/>
              </a:ext>
            </a:extLst>
          </p:cNvPr>
          <p:cNvSpPr txBox="1"/>
          <p:nvPr/>
        </p:nvSpPr>
        <p:spPr bwMode="auto">
          <a:xfrm>
            <a:off x="3648872"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64" name="TextBox 63">
            <a:extLst>
              <a:ext uri="{FF2B5EF4-FFF2-40B4-BE49-F238E27FC236}">
                <a16:creationId xmlns:a16="http://schemas.microsoft.com/office/drawing/2014/main" id="{557D5F02-0E50-4D59-AEDC-B9D2ECB5456D}"/>
              </a:ext>
            </a:extLst>
          </p:cNvPr>
          <p:cNvSpPr txBox="1"/>
          <p:nvPr/>
        </p:nvSpPr>
        <p:spPr bwMode="auto">
          <a:xfrm>
            <a:off x="4054479"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6" name="TextBox 65">
            <a:extLst>
              <a:ext uri="{FF2B5EF4-FFF2-40B4-BE49-F238E27FC236}">
                <a16:creationId xmlns:a16="http://schemas.microsoft.com/office/drawing/2014/main" id="{0E22E18B-3BAE-43D1-9C7E-6544C79A4D10}"/>
              </a:ext>
            </a:extLst>
          </p:cNvPr>
          <p:cNvSpPr txBox="1"/>
          <p:nvPr/>
        </p:nvSpPr>
        <p:spPr bwMode="auto">
          <a:xfrm>
            <a:off x="4460086"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8" name="TextBox 67">
            <a:extLst>
              <a:ext uri="{FF2B5EF4-FFF2-40B4-BE49-F238E27FC236}">
                <a16:creationId xmlns:a16="http://schemas.microsoft.com/office/drawing/2014/main" id="{8E3E7770-35F5-463E-B0BD-33F2F2C24288}"/>
              </a:ext>
            </a:extLst>
          </p:cNvPr>
          <p:cNvSpPr txBox="1"/>
          <p:nvPr/>
        </p:nvSpPr>
        <p:spPr bwMode="auto">
          <a:xfrm>
            <a:off x="4865693"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0" name="TextBox 69">
            <a:extLst>
              <a:ext uri="{FF2B5EF4-FFF2-40B4-BE49-F238E27FC236}">
                <a16:creationId xmlns:a16="http://schemas.microsoft.com/office/drawing/2014/main" id="{510CE147-DD70-4A39-81E6-2D552CB74D09}"/>
              </a:ext>
            </a:extLst>
          </p:cNvPr>
          <p:cNvSpPr txBox="1"/>
          <p:nvPr/>
        </p:nvSpPr>
        <p:spPr bwMode="auto">
          <a:xfrm>
            <a:off x="5271300"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72" name="TextBox 71">
            <a:extLst>
              <a:ext uri="{FF2B5EF4-FFF2-40B4-BE49-F238E27FC236}">
                <a16:creationId xmlns:a16="http://schemas.microsoft.com/office/drawing/2014/main" id="{F7FEFEBC-DE17-4F0E-BF08-F19022A76D0F}"/>
              </a:ext>
            </a:extLst>
          </p:cNvPr>
          <p:cNvSpPr txBox="1"/>
          <p:nvPr/>
        </p:nvSpPr>
        <p:spPr bwMode="auto">
          <a:xfrm>
            <a:off x="482423" y="2173703"/>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4" name="TextBox 73">
            <a:extLst>
              <a:ext uri="{FF2B5EF4-FFF2-40B4-BE49-F238E27FC236}">
                <a16:creationId xmlns:a16="http://schemas.microsoft.com/office/drawing/2014/main" id="{15B113F2-F72A-4C8D-BC42-5DEA87A6B525}"/>
              </a:ext>
            </a:extLst>
          </p:cNvPr>
          <p:cNvSpPr txBox="1"/>
          <p:nvPr/>
        </p:nvSpPr>
        <p:spPr bwMode="auto">
          <a:xfrm>
            <a:off x="482423" y="2616905"/>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6" name="TextBox 75">
            <a:extLst>
              <a:ext uri="{FF2B5EF4-FFF2-40B4-BE49-F238E27FC236}">
                <a16:creationId xmlns:a16="http://schemas.microsoft.com/office/drawing/2014/main" id="{6A709F5E-65B1-403D-A848-6823894F2754}"/>
              </a:ext>
            </a:extLst>
          </p:cNvPr>
          <p:cNvSpPr txBox="1"/>
          <p:nvPr/>
        </p:nvSpPr>
        <p:spPr bwMode="auto">
          <a:xfrm>
            <a:off x="482423" y="3060107"/>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8" name="TextBox 77">
            <a:extLst>
              <a:ext uri="{FF2B5EF4-FFF2-40B4-BE49-F238E27FC236}">
                <a16:creationId xmlns:a16="http://schemas.microsoft.com/office/drawing/2014/main" id="{A2D68966-5439-481C-B165-53828CE6F2CA}"/>
              </a:ext>
            </a:extLst>
          </p:cNvPr>
          <p:cNvSpPr txBox="1"/>
          <p:nvPr/>
        </p:nvSpPr>
        <p:spPr bwMode="auto">
          <a:xfrm>
            <a:off x="482423" y="3503309"/>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82" name="TextBox 81">
            <a:extLst>
              <a:ext uri="{FF2B5EF4-FFF2-40B4-BE49-F238E27FC236}">
                <a16:creationId xmlns:a16="http://schemas.microsoft.com/office/drawing/2014/main" id="{BBCEF6DA-81CB-493E-8486-0B499BD8A763}"/>
              </a:ext>
            </a:extLst>
          </p:cNvPr>
          <p:cNvSpPr txBox="1"/>
          <p:nvPr/>
        </p:nvSpPr>
        <p:spPr bwMode="auto">
          <a:xfrm rot="16200000">
            <a:off x="-733343" y="3287746"/>
            <a:ext cx="2233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84" name="TextBox 83">
            <a:extLst>
              <a:ext uri="{FF2B5EF4-FFF2-40B4-BE49-F238E27FC236}">
                <a16:creationId xmlns:a16="http://schemas.microsoft.com/office/drawing/2014/main" id="{4C1A8FF1-CE2F-499B-BD0F-90A08899588C}"/>
              </a:ext>
            </a:extLst>
          </p:cNvPr>
          <p:cNvSpPr txBox="1"/>
          <p:nvPr/>
        </p:nvSpPr>
        <p:spPr bwMode="auto">
          <a:xfrm>
            <a:off x="1057656" y="4239165"/>
            <a:ext cx="3971801"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0.61 (95% CI: 0.52-0.73;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&lt;.001)</a:t>
            </a:r>
          </a:p>
        </p:txBody>
      </p:sp>
      <p:sp>
        <p:nvSpPr>
          <p:cNvPr id="85" name="TextBox 84">
            <a:extLst>
              <a:ext uri="{FF2B5EF4-FFF2-40B4-BE49-F238E27FC236}">
                <a16:creationId xmlns:a16="http://schemas.microsoft.com/office/drawing/2014/main" id="{A893BAED-8EE3-4905-9CA5-DE4508492FB3}"/>
              </a:ext>
            </a:extLst>
          </p:cNvPr>
          <p:cNvSpPr txBox="1"/>
          <p:nvPr/>
        </p:nvSpPr>
        <p:spPr bwMode="auto">
          <a:xfrm>
            <a:off x="1115526" y="3909166"/>
            <a:ext cx="260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7" name="Freeform: Shape 86">
            <a:extLst>
              <a:ext uri="{FF2B5EF4-FFF2-40B4-BE49-F238E27FC236}">
                <a16:creationId xmlns:a16="http://schemas.microsoft.com/office/drawing/2014/main" id="{CFB39422-122A-46BA-80E9-ED21172FB9CE}"/>
              </a:ext>
            </a:extLst>
          </p:cNvPr>
          <p:cNvSpPr/>
          <p:nvPr/>
        </p:nvSpPr>
        <p:spPr bwMode="auto">
          <a:xfrm>
            <a:off x="1062038" y="2391061"/>
            <a:ext cx="4519612" cy="1447800"/>
          </a:xfrm>
          <a:custGeom>
            <a:avLst/>
            <a:gdLst>
              <a:gd name="connsiteX0" fmla="*/ 4519612 w 4519612"/>
              <a:gd name="connsiteY0" fmla="*/ 1447800 h 1447800"/>
              <a:gd name="connsiteX1" fmla="*/ 4114800 w 4519612"/>
              <a:gd name="connsiteY1" fmla="*/ 1447800 h 1447800"/>
              <a:gd name="connsiteX2" fmla="*/ 4114800 w 4519612"/>
              <a:gd name="connsiteY2" fmla="*/ 1447800 h 1447800"/>
              <a:gd name="connsiteX3" fmla="*/ 4114800 w 4519612"/>
              <a:gd name="connsiteY3" fmla="*/ 1409700 h 1447800"/>
              <a:gd name="connsiteX4" fmla="*/ 3986212 w 4519612"/>
              <a:gd name="connsiteY4" fmla="*/ 1409700 h 1447800"/>
              <a:gd name="connsiteX5" fmla="*/ 3986212 w 4519612"/>
              <a:gd name="connsiteY5" fmla="*/ 1371600 h 1447800"/>
              <a:gd name="connsiteX6" fmla="*/ 3757612 w 4519612"/>
              <a:gd name="connsiteY6" fmla="*/ 1371600 h 1447800"/>
              <a:gd name="connsiteX7" fmla="*/ 3757612 w 4519612"/>
              <a:gd name="connsiteY7" fmla="*/ 1371600 h 1447800"/>
              <a:gd name="connsiteX8" fmla="*/ 3757612 w 4519612"/>
              <a:gd name="connsiteY8" fmla="*/ 1328737 h 1447800"/>
              <a:gd name="connsiteX9" fmla="*/ 3400425 w 4519612"/>
              <a:gd name="connsiteY9" fmla="*/ 1328737 h 1447800"/>
              <a:gd name="connsiteX10" fmla="*/ 3400425 w 4519612"/>
              <a:gd name="connsiteY10" fmla="*/ 1328737 h 1447800"/>
              <a:gd name="connsiteX11" fmla="*/ 3376612 w 4519612"/>
              <a:gd name="connsiteY11" fmla="*/ 1304924 h 1447800"/>
              <a:gd name="connsiteX12" fmla="*/ 3095625 w 4519612"/>
              <a:gd name="connsiteY12" fmla="*/ 1304924 h 1447800"/>
              <a:gd name="connsiteX13" fmla="*/ 3095625 w 4519612"/>
              <a:gd name="connsiteY13" fmla="*/ 1276350 h 1447800"/>
              <a:gd name="connsiteX14" fmla="*/ 2552700 w 4519612"/>
              <a:gd name="connsiteY14" fmla="*/ 1276350 h 1447800"/>
              <a:gd name="connsiteX15" fmla="*/ 2552700 w 4519612"/>
              <a:gd name="connsiteY15" fmla="*/ 1243012 h 1447800"/>
              <a:gd name="connsiteX16" fmla="*/ 2324100 w 4519612"/>
              <a:gd name="connsiteY16" fmla="*/ 1243012 h 1447800"/>
              <a:gd name="connsiteX17" fmla="*/ 2324100 w 4519612"/>
              <a:gd name="connsiteY17" fmla="*/ 1204912 h 1447800"/>
              <a:gd name="connsiteX18" fmla="*/ 2119312 w 4519612"/>
              <a:gd name="connsiteY18" fmla="*/ 1204912 h 1447800"/>
              <a:gd name="connsiteX19" fmla="*/ 2119312 w 4519612"/>
              <a:gd name="connsiteY19" fmla="*/ 1181100 h 1447800"/>
              <a:gd name="connsiteX20" fmla="*/ 1900237 w 4519612"/>
              <a:gd name="connsiteY20" fmla="*/ 1181100 h 1447800"/>
              <a:gd name="connsiteX21" fmla="*/ 1900237 w 4519612"/>
              <a:gd name="connsiteY21" fmla="*/ 1143000 h 1447800"/>
              <a:gd name="connsiteX22" fmla="*/ 1747837 w 4519612"/>
              <a:gd name="connsiteY22" fmla="*/ 1143000 h 1447800"/>
              <a:gd name="connsiteX23" fmla="*/ 1747837 w 4519612"/>
              <a:gd name="connsiteY23" fmla="*/ 1085850 h 1447800"/>
              <a:gd name="connsiteX24" fmla="*/ 1576387 w 4519612"/>
              <a:gd name="connsiteY24" fmla="*/ 1085850 h 1447800"/>
              <a:gd name="connsiteX25" fmla="*/ 1576387 w 4519612"/>
              <a:gd name="connsiteY25" fmla="*/ 1038225 h 1447800"/>
              <a:gd name="connsiteX26" fmla="*/ 1476375 w 4519612"/>
              <a:gd name="connsiteY26" fmla="*/ 1038225 h 1447800"/>
              <a:gd name="connsiteX27" fmla="*/ 1476375 w 4519612"/>
              <a:gd name="connsiteY27" fmla="*/ 995362 h 1447800"/>
              <a:gd name="connsiteX28" fmla="*/ 1300162 w 4519612"/>
              <a:gd name="connsiteY28" fmla="*/ 995362 h 1447800"/>
              <a:gd name="connsiteX29" fmla="*/ 1300162 w 4519612"/>
              <a:gd name="connsiteY29" fmla="*/ 962025 h 1447800"/>
              <a:gd name="connsiteX30" fmla="*/ 1247775 w 4519612"/>
              <a:gd name="connsiteY30" fmla="*/ 962025 h 1447800"/>
              <a:gd name="connsiteX31" fmla="*/ 1247775 w 4519612"/>
              <a:gd name="connsiteY31" fmla="*/ 914400 h 1447800"/>
              <a:gd name="connsiteX32" fmla="*/ 1090612 w 4519612"/>
              <a:gd name="connsiteY32" fmla="*/ 914400 h 1447800"/>
              <a:gd name="connsiteX33" fmla="*/ 1090612 w 4519612"/>
              <a:gd name="connsiteY33" fmla="*/ 871537 h 1447800"/>
              <a:gd name="connsiteX34" fmla="*/ 962025 w 4519612"/>
              <a:gd name="connsiteY34" fmla="*/ 871537 h 1447800"/>
              <a:gd name="connsiteX35" fmla="*/ 962025 w 4519612"/>
              <a:gd name="connsiteY35" fmla="*/ 800100 h 1447800"/>
              <a:gd name="connsiteX36" fmla="*/ 871537 w 4519612"/>
              <a:gd name="connsiteY36" fmla="*/ 800100 h 1447800"/>
              <a:gd name="connsiteX37" fmla="*/ 871537 w 4519612"/>
              <a:gd name="connsiteY37" fmla="*/ 733425 h 1447800"/>
              <a:gd name="connsiteX38" fmla="*/ 785812 w 4519612"/>
              <a:gd name="connsiteY38" fmla="*/ 733425 h 1447800"/>
              <a:gd name="connsiteX39" fmla="*/ 785812 w 4519612"/>
              <a:gd name="connsiteY39" fmla="*/ 681037 h 1447800"/>
              <a:gd name="connsiteX40" fmla="*/ 700087 w 4519612"/>
              <a:gd name="connsiteY40" fmla="*/ 681037 h 1447800"/>
              <a:gd name="connsiteX41" fmla="*/ 700087 w 4519612"/>
              <a:gd name="connsiteY41" fmla="*/ 590550 h 1447800"/>
              <a:gd name="connsiteX42" fmla="*/ 600075 w 4519612"/>
              <a:gd name="connsiteY42" fmla="*/ 590550 h 1447800"/>
              <a:gd name="connsiteX43" fmla="*/ 600075 w 4519612"/>
              <a:gd name="connsiteY43" fmla="*/ 542925 h 1447800"/>
              <a:gd name="connsiteX44" fmla="*/ 500062 w 4519612"/>
              <a:gd name="connsiteY44" fmla="*/ 542925 h 1447800"/>
              <a:gd name="connsiteX45" fmla="*/ 500062 w 4519612"/>
              <a:gd name="connsiteY45" fmla="*/ 457200 h 1447800"/>
              <a:gd name="connsiteX46" fmla="*/ 419100 w 4519612"/>
              <a:gd name="connsiteY46" fmla="*/ 457200 h 1447800"/>
              <a:gd name="connsiteX47" fmla="*/ 419100 w 4519612"/>
              <a:gd name="connsiteY47" fmla="*/ 381000 h 1447800"/>
              <a:gd name="connsiteX48" fmla="*/ 361950 w 4519612"/>
              <a:gd name="connsiteY48" fmla="*/ 381000 h 1447800"/>
              <a:gd name="connsiteX49" fmla="*/ 357187 w 4519612"/>
              <a:gd name="connsiteY49" fmla="*/ 338137 h 1447800"/>
              <a:gd name="connsiteX50" fmla="*/ 357187 w 4519612"/>
              <a:gd name="connsiteY50" fmla="*/ 338137 h 1447800"/>
              <a:gd name="connsiteX51" fmla="*/ 319087 w 4519612"/>
              <a:gd name="connsiteY51" fmla="*/ 300037 h 1447800"/>
              <a:gd name="connsiteX52" fmla="*/ 319087 w 4519612"/>
              <a:gd name="connsiteY52" fmla="*/ 242887 h 1447800"/>
              <a:gd name="connsiteX53" fmla="*/ 252412 w 4519612"/>
              <a:gd name="connsiteY53" fmla="*/ 242887 h 1447800"/>
              <a:gd name="connsiteX54" fmla="*/ 252412 w 4519612"/>
              <a:gd name="connsiteY54" fmla="*/ 180975 h 1447800"/>
              <a:gd name="connsiteX55" fmla="*/ 190500 w 4519612"/>
              <a:gd name="connsiteY55" fmla="*/ 180975 h 1447800"/>
              <a:gd name="connsiteX56" fmla="*/ 190500 w 4519612"/>
              <a:gd name="connsiteY56" fmla="*/ 109537 h 1447800"/>
              <a:gd name="connsiteX57" fmla="*/ 128587 w 4519612"/>
              <a:gd name="connsiteY57" fmla="*/ 109537 h 1447800"/>
              <a:gd name="connsiteX58" fmla="*/ 128587 w 4519612"/>
              <a:gd name="connsiteY58" fmla="*/ 52387 h 1447800"/>
              <a:gd name="connsiteX59" fmla="*/ 57150 w 4519612"/>
              <a:gd name="connsiteY59" fmla="*/ 52387 h 1447800"/>
              <a:gd name="connsiteX60" fmla="*/ 57150 w 4519612"/>
              <a:gd name="connsiteY60" fmla="*/ 0 h 1447800"/>
              <a:gd name="connsiteX61" fmla="*/ 0 w 4519612"/>
              <a:gd name="connsiteY61" fmla="*/ 0 h 1447800"/>
              <a:gd name="connsiteX0" fmla="*/ 4519612 w 4519612"/>
              <a:gd name="connsiteY0" fmla="*/ 1447800 h 1447800"/>
              <a:gd name="connsiteX1" fmla="*/ 4114800 w 4519612"/>
              <a:gd name="connsiteY1" fmla="*/ 1447800 h 1447800"/>
              <a:gd name="connsiteX2" fmla="*/ 4114800 w 4519612"/>
              <a:gd name="connsiteY2" fmla="*/ 1447800 h 1447800"/>
              <a:gd name="connsiteX3" fmla="*/ 4114800 w 4519612"/>
              <a:gd name="connsiteY3" fmla="*/ 1409700 h 1447800"/>
              <a:gd name="connsiteX4" fmla="*/ 3986212 w 4519612"/>
              <a:gd name="connsiteY4" fmla="*/ 1409700 h 1447800"/>
              <a:gd name="connsiteX5" fmla="*/ 3986212 w 4519612"/>
              <a:gd name="connsiteY5" fmla="*/ 1371600 h 1447800"/>
              <a:gd name="connsiteX6" fmla="*/ 3757612 w 4519612"/>
              <a:gd name="connsiteY6" fmla="*/ 1371600 h 1447800"/>
              <a:gd name="connsiteX7" fmla="*/ 3757612 w 4519612"/>
              <a:gd name="connsiteY7" fmla="*/ 1371600 h 1447800"/>
              <a:gd name="connsiteX8" fmla="*/ 3757612 w 4519612"/>
              <a:gd name="connsiteY8" fmla="*/ 1328737 h 1447800"/>
              <a:gd name="connsiteX9" fmla="*/ 3400425 w 4519612"/>
              <a:gd name="connsiteY9" fmla="*/ 1328737 h 1447800"/>
              <a:gd name="connsiteX10" fmla="*/ 3400425 w 4519612"/>
              <a:gd name="connsiteY10" fmla="*/ 1328737 h 1447800"/>
              <a:gd name="connsiteX11" fmla="*/ 3376612 w 4519612"/>
              <a:gd name="connsiteY11" fmla="*/ 1304924 h 1447800"/>
              <a:gd name="connsiteX12" fmla="*/ 3095625 w 4519612"/>
              <a:gd name="connsiteY12" fmla="*/ 1304924 h 1447800"/>
              <a:gd name="connsiteX13" fmla="*/ 3095625 w 4519612"/>
              <a:gd name="connsiteY13" fmla="*/ 1276350 h 1447800"/>
              <a:gd name="connsiteX14" fmla="*/ 2552700 w 4519612"/>
              <a:gd name="connsiteY14" fmla="*/ 1276350 h 1447800"/>
              <a:gd name="connsiteX15" fmla="*/ 2552700 w 4519612"/>
              <a:gd name="connsiteY15" fmla="*/ 1243012 h 1447800"/>
              <a:gd name="connsiteX16" fmla="*/ 2324100 w 4519612"/>
              <a:gd name="connsiteY16" fmla="*/ 1243012 h 1447800"/>
              <a:gd name="connsiteX17" fmla="*/ 2324100 w 4519612"/>
              <a:gd name="connsiteY17" fmla="*/ 1204912 h 1447800"/>
              <a:gd name="connsiteX18" fmla="*/ 2119312 w 4519612"/>
              <a:gd name="connsiteY18" fmla="*/ 1204912 h 1447800"/>
              <a:gd name="connsiteX19" fmla="*/ 2119312 w 4519612"/>
              <a:gd name="connsiteY19" fmla="*/ 1181100 h 1447800"/>
              <a:gd name="connsiteX20" fmla="*/ 1900237 w 4519612"/>
              <a:gd name="connsiteY20" fmla="*/ 1181100 h 1447800"/>
              <a:gd name="connsiteX21" fmla="*/ 1900237 w 4519612"/>
              <a:gd name="connsiteY21" fmla="*/ 1143000 h 1447800"/>
              <a:gd name="connsiteX22" fmla="*/ 1747837 w 4519612"/>
              <a:gd name="connsiteY22" fmla="*/ 1143000 h 1447800"/>
              <a:gd name="connsiteX23" fmla="*/ 1747837 w 4519612"/>
              <a:gd name="connsiteY23" fmla="*/ 1085850 h 1447800"/>
              <a:gd name="connsiteX24" fmla="*/ 1576387 w 4519612"/>
              <a:gd name="connsiteY24" fmla="*/ 1085850 h 1447800"/>
              <a:gd name="connsiteX25" fmla="*/ 1576387 w 4519612"/>
              <a:gd name="connsiteY25" fmla="*/ 1038225 h 1447800"/>
              <a:gd name="connsiteX26" fmla="*/ 1476375 w 4519612"/>
              <a:gd name="connsiteY26" fmla="*/ 1038225 h 1447800"/>
              <a:gd name="connsiteX27" fmla="*/ 1476375 w 4519612"/>
              <a:gd name="connsiteY27" fmla="*/ 995362 h 1447800"/>
              <a:gd name="connsiteX28" fmla="*/ 1300162 w 4519612"/>
              <a:gd name="connsiteY28" fmla="*/ 995362 h 1447800"/>
              <a:gd name="connsiteX29" fmla="*/ 1300162 w 4519612"/>
              <a:gd name="connsiteY29" fmla="*/ 962025 h 1447800"/>
              <a:gd name="connsiteX30" fmla="*/ 1247775 w 4519612"/>
              <a:gd name="connsiteY30" fmla="*/ 962025 h 1447800"/>
              <a:gd name="connsiteX31" fmla="*/ 1247775 w 4519612"/>
              <a:gd name="connsiteY31" fmla="*/ 914400 h 1447800"/>
              <a:gd name="connsiteX32" fmla="*/ 1090612 w 4519612"/>
              <a:gd name="connsiteY32" fmla="*/ 914400 h 1447800"/>
              <a:gd name="connsiteX33" fmla="*/ 1090612 w 4519612"/>
              <a:gd name="connsiteY33" fmla="*/ 871537 h 1447800"/>
              <a:gd name="connsiteX34" fmla="*/ 962025 w 4519612"/>
              <a:gd name="connsiteY34" fmla="*/ 871537 h 1447800"/>
              <a:gd name="connsiteX35" fmla="*/ 962025 w 4519612"/>
              <a:gd name="connsiteY35" fmla="*/ 800100 h 1447800"/>
              <a:gd name="connsiteX36" fmla="*/ 871537 w 4519612"/>
              <a:gd name="connsiteY36" fmla="*/ 800100 h 1447800"/>
              <a:gd name="connsiteX37" fmla="*/ 871537 w 4519612"/>
              <a:gd name="connsiteY37" fmla="*/ 733425 h 1447800"/>
              <a:gd name="connsiteX38" fmla="*/ 785812 w 4519612"/>
              <a:gd name="connsiteY38" fmla="*/ 733425 h 1447800"/>
              <a:gd name="connsiteX39" fmla="*/ 785812 w 4519612"/>
              <a:gd name="connsiteY39" fmla="*/ 681037 h 1447800"/>
              <a:gd name="connsiteX40" fmla="*/ 700087 w 4519612"/>
              <a:gd name="connsiteY40" fmla="*/ 681037 h 1447800"/>
              <a:gd name="connsiteX41" fmla="*/ 700087 w 4519612"/>
              <a:gd name="connsiteY41" fmla="*/ 590550 h 1447800"/>
              <a:gd name="connsiteX42" fmla="*/ 600075 w 4519612"/>
              <a:gd name="connsiteY42" fmla="*/ 590550 h 1447800"/>
              <a:gd name="connsiteX43" fmla="*/ 600075 w 4519612"/>
              <a:gd name="connsiteY43" fmla="*/ 542925 h 1447800"/>
              <a:gd name="connsiteX44" fmla="*/ 500062 w 4519612"/>
              <a:gd name="connsiteY44" fmla="*/ 542925 h 1447800"/>
              <a:gd name="connsiteX45" fmla="*/ 500062 w 4519612"/>
              <a:gd name="connsiteY45" fmla="*/ 457200 h 1447800"/>
              <a:gd name="connsiteX46" fmla="*/ 419100 w 4519612"/>
              <a:gd name="connsiteY46" fmla="*/ 457200 h 1447800"/>
              <a:gd name="connsiteX47" fmla="*/ 419100 w 4519612"/>
              <a:gd name="connsiteY47" fmla="*/ 381000 h 1447800"/>
              <a:gd name="connsiteX48" fmla="*/ 361950 w 4519612"/>
              <a:gd name="connsiteY48" fmla="*/ 381000 h 1447800"/>
              <a:gd name="connsiteX49" fmla="*/ 357187 w 4519612"/>
              <a:gd name="connsiteY49" fmla="*/ 338137 h 1447800"/>
              <a:gd name="connsiteX50" fmla="*/ 363223 w 4519612"/>
              <a:gd name="connsiteY50" fmla="*/ 307959 h 1447800"/>
              <a:gd name="connsiteX51" fmla="*/ 319087 w 4519612"/>
              <a:gd name="connsiteY51" fmla="*/ 300037 h 1447800"/>
              <a:gd name="connsiteX52" fmla="*/ 319087 w 4519612"/>
              <a:gd name="connsiteY52" fmla="*/ 242887 h 1447800"/>
              <a:gd name="connsiteX53" fmla="*/ 252412 w 4519612"/>
              <a:gd name="connsiteY53" fmla="*/ 242887 h 1447800"/>
              <a:gd name="connsiteX54" fmla="*/ 252412 w 4519612"/>
              <a:gd name="connsiteY54" fmla="*/ 180975 h 1447800"/>
              <a:gd name="connsiteX55" fmla="*/ 190500 w 4519612"/>
              <a:gd name="connsiteY55" fmla="*/ 180975 h 1447800"/>
              <a:gd name="connsiteX56" fmla="*/ 190500 w 4519612"/>
              <a:gd name="connsiteY56" fmla="*/ 109537 h 1447800"/>
              <a:gd name="connsiteX57" fmla="*/ 128587 w 4519612"/>
              <a:gd name="connsiteY57" fmla="*/ 109537 h 1447800"/>
              <a:gd name="connsiteX58" fmla="*/ 128587 w 4519612"/>
              <a:gd name="connsiteY58" fmla="*/ 52387 h 1447800"/>
              <a:gd name="connsiteX59" fmla="*/ 57150 w 4519612"/>
              <a:gd name="connsiteY59" fmla="*/ 52387 h 1447800"/>
              <a:gd name="connsiteX60" fmla="*/ 57150 w 4519612"/>
              <a:gd name="connsiteY60" fmla="*/ 0 h 1447800"/>
              <a:gd name="connsiteX61" fmla="*/ 0 w 4519612"/>
              <a:gd name="connsiteY61" fmla="*/ 0 h 1447800"/>
              <a:gd name="connsiteX0" fmla="*/ 4519612 w 4519612"/>
              <a:gd name="connsiteY0" fmla="*/ 1447800 h 1447800"/>
              <a:gd name="connsiteX1" fmla="*/ 4114800 w 4519612"/>
              <a:gd name="connsiteY1" fmla="*/ 1447800 h 1447800"/>
              <a:gd name="connsiteX2" fmla="*/ 4114800 w 4519612"/>
              <a:gd name="connsiteY2" fmla="*/ 1447800 h 1447800"/>
              <a:gd name="connsiteX3" fmla="*/ 4114800 w 4519612"/>
              <a:gd name="connsiteY3" fmla="*/ 1409700 h 1447800"/>
              <a:gd name="connsiteX4" fmla="*/ 3986212 w 4519612"/>
              <a:gd name="connsiteY4" fmla="*/ 1409700 h 1447800"/>
              <a:gd name="connsiteX5" fmla="*/ 3986212 w 4519612"/>
              <a:gd name="connsiteY5" fmla="*/ 1371600 h 1447800"/>
              <a:gd name="connsiteX6" fmla="*/ 3757612 w 4519612"/>
              <a:gd name="connsiteY6" fmla="*/ 1371600 h 1447800"/>
              <a:gd name="connsiteX7" fmla="*/ 3757612 w 4519612"/>
              <a:gd name="connsiteY7" fmla="*/ 1371600 h 1447800"/>
              <a:gd name="connsiteX8" fmla="*/ 3757612 w 4519612"/>
              <a:gd name="connsiteY8" fmla="*/ 1328737 h 1447800"/>
              <a:gd name="connsiteX9" fmla="*/ 3400425 w 4519612"/>
              <a:gd name="connsiteY9" fmla="*/ 1328737 h 1447800"/>
              <a:gd name="connsiteX10" fmla="*/ 3400425 w 4519612"/>
              <a:gd name="connsiteY10" fmla="*/ 1328737 h 1447800"/>
              <a:gd name="connsiteX11" fmla="*/ 3376612 w 4519612"/>
              <a:gd name="connsiteY11" fmla="*/ 1304924 h 1447800"/>
              <a:gd name="connsiteX12" fmla="*/ 3095625 w 4519612"/>
              <a:gd name="connsiteY12" fmla="*/ 1304924 h 1447800"/>
              <a:gd name="connsiteX13" fmla="*/ 3095625 w 4519612"/>
              <a:gd name="connsiteY13" fmla="*/ 1276350 h 1447800"/>
              <a:gd name="connsiteX14" fmla="*/ 2552700 w 4519612"/>
              <a:gd name="connsiteY14" fmla="*/ 1276350 h 1447800"/>
              <a:gd name="connsiteX15" fmla="*/ 2552700 w 4519612"/>
              <a:gd name="connsiteY15" fmla="*/ 1243012 h 1447800"/>
              <a:gd name="connsiteX16" fmla="*/ 2324100 w 4519612"/>
              <a:gd name="connsiteY16" fmla="*/ 1243012 h 1447800"/>
              <a:gd name="connsiteX17" fmla="*/ 2324100 w 4519612"/>
              <a:gd name="connsiteY17" fmla="*/ 1204912 h 1447800"/>
              <a:gd name="connsiteX18" fmla="*/ 2119312 w 4519612"/>
              <a:gd name="connsiteY18" fmla="*/ 1204912 h 1447800"/>
              <a:gd name="connsiteX19" fmla="*/ 2119312 w 4519612"/>
              <a:gd name="connsiteY19" fmla="*/ 1181100 h 1447800"/>
              <a:gd name="connsiteX20" fmla="*/ 1900237 w 4519612"/>
              <a:gd name="connsiteY20" fmla="*/ 1181100 h 1447800"/>
              <a:gd name="connsiteX21" fmla="*/ 1900237 w 4519612"/>
              <a:gd name="connsiteY21" fmla="*/ 1143000 h 1447800"/>
              <a:gd name="connsiteX22" fmla="*/ 1747837 w 4519612"/>
              <a:gd name="connsiteY22" fmla="*/ 1143000 h 1447800"/>
              <a:gd name="connsiteX23" fmla="*/ 1747837 w 4519612"/>
              <a:gd name="connsiteY23" fmla="*/ 1085850 h 1447800"/>
              <a:gd name="connsiteX24" fmla="*/ 1576387 w 4519612"/>
              <a:gd name="connsiteY24" fmla="*/ 1085850 h 1447800"/>
              <a:gd name="connsiteX25" fmla="*/ 1576387 w 4519612"/>
              <a:gd name="connsiteY25" fmla="*/ 1038225 h 1447800"/>
              <a:gd name="connsiteX26" fmla="*/ 1476375 w 4519612"/>
              <a:gd name="connsiteY26" fmla="*/ 1038225 h 1447800"/>
              <a:gd name="connsiteX27" fmla="*/ 1476375 w 4519612"/>
              <a:gd name="connsiteY27" fmla="*/ 995362 h 1447800"/>
              <a:gd name="connsiteX28" fmla="*/ 1300162 w 4519612"/>
              <a:gd name="connsiteY28" fmla="*/ 995362 h 1447800"/>
              <a:gd name="connsiteX29" fmla="*/ 1300162 w 4519612"/>
              <a:gd name="connsiteY29" fmla="*/ 962025 h 1447800"/>
              <a:gd name="connsiteX30" fmla="*/ 1247775 w 4519612"/>
              <a:gd name="connsiteY30" fmla="*/ 962025 h 1447800"/>
              <a:gd name="connsiteX31" fmla="*/ 1247775 w 4519612"/>
              <a:gd name="connsiteY31" fmla="*/ 914400 h 1447800"/>
              <a:gd name="connsiteX32" fmla="*/ 1090612 w 4519612"/>
              <a:gd name="connsiteY32" fmla="*/ 914400 h 1447800"/>
              <a:gd name="connsiteX33" fmla="*/ 1090612 w 4519612"/>
              <a:gd name="connsiteY33" fmla="*/ 871537 h 1447800"/>
              <a:gd name="connsiteX34" fmla="*/ 962025 w 4519612"/>
              <a:gd name="connsiteY34" fmla="*/ 871537 h 1447800"/>
              <a:gd name="connsiteX35" fmla="*/ 962025 w 4519612"/>
              <a:gd name="connsiteY35" fmla="*/ 800100 h 1447800"/>
              <a:gd name="connsiteX36" fmla="*/ 871537 w 4519612"/>
              <a:gd name="connsiteY36" fmla="*/ 800100 h 1447800"/>
              <a:gd name="connsiteX37" fmla="*/ 871537 w 4519612"/>
              <a:gd name="connsiteY37" fmla="*/ 733425 h 1447800"/>
              <a:gd name="connsiteX38" fmla="*/ 785812 w 4519612"/>
              <a:gd name="connsiteY38" fmla="*/ 733425 h 1447800"/>
              <a:gd name="connsiteX39" fmla="*/ 785812 w 4519612"/>
              <a:gd name="connsiteY39" fmla="*/ 681037 h 1447800"/>
              <a:gd name="connsiteX40" fmla="*/ 700087 w 4519612"/>
              <a:gd name="connsiteY40" fmla="*/ 681037 h 1447800"/>
              <a:gd name="connsiteX41" fmla="*/ 700087 w 4519612"/>
              <a:gd name="connsiteY41" fmla="*/ 590550 h 1447800"/>
              <a:gd name="connsiteX42" fmla="*/ 600075 w 4519612"/>
              <a:gd name="connsiteY42" fmla="*/ 590550 h 1447800"/>
              <a:gd name="connsiteX43" fmla="*/ 600075 w 4519612"/>
              <a:gd name="connsiteY43" fmla="*/ 542925 h 1447800"/>
              <a:gd name="connsiteX44" fmla="*/ 500062 w 4519612"/>
              <a:gd name="connsiteY44" fmla="*/ 542925 h 1447800"/>
              <a:gd name="connsiteX45" fmla="*/ 500062 w 4519612"/>
              <a:gd name="connsiteY45" fmla="*/ 457200 h 1447800"/>
              <a:gd name="connsiteX46" fmla="*/ 419100 w 4519612"/>
              <a:gd name="connsiteY46" fmla="*/ 457200 h 1447800"/>
              <a:gd name="connsiteX47" fmla="*/ 419100 w 4519612"/>
              <a:gd name="connsiteY47" fmla="*/ 381000 h 1447800"/>
              <a:gd name="connsiteX48" fmla="*/ 361950 w 4519612"/>
              <a:gd name="connsiteY48" fmla="*/ 381000 h 1447800"/>
              <a:gd name="connsiteX49" fmla="*/ 357187 w 4519612"/>
              <a:gd name="connsiteY49" fmla="*/ 338137 h 1447800"/>
              <a:gd name="connsiteX50" fmla="*/ 363223 w 4519612"/>
              <a:gd name="connsiteY50" fmla="*/ 307959 h 1447800"/>
              <a:gd name="connsiteX51" fmla="*/ 319087 w 4519612"/>
              <a:gd name="connsiteY51" fmla="*/ 306072 h 1447800"/>
              <a:gd name="connsiteX52" fmla="*/ 319087 w 4519612"/>
              <a:gd name="connsiteY52" fmla="*/ 242887 h 1447800"/>
              <a:gd name="connsiteX53" fmla="*/ 252412 w 4519612"/>
              <a:gd name="connsiteY53" fmla="*/ 242887 h 1447800"/>
              <a:gd name="connsiteX54" fmla="*/ 252412 w 4519612"/>
              <a:gd name="connsiteY54" fmla="*/ 180975 h 1447800"/>
              <a:gd name="connsiteX55" fmla="*/ 190500 w 4519612"/>
              <a:gd name="connsiteY55" fmla="*/ 180975 h 1447800"/>
              <a:gd name="connsiteX56" fmla="*/ 190500 w 4519612"/>
              <a:gd name="connsiteY56" fmla="*/ 109537 h 1447800"/>
              <a:gd name="connsiteX57" fmla="*/ 128587 w 4519612"/>
              <a:gd name="connsiteY57" fmla="*/ 109537 h 1447800"/>
              <a:gd name="connsiteX58" fmla="*/ 128587 w 4519612"/>
              <a:gd name="connsiteY58" fmla="*/ 52387 h 1447800"/>
              <a:gd name="connsiteX59" fmla="*/ 57150 w 4519612"/>
              <a:gd name="connsiteY59" fmla="*/ 52387 h 1447800"/>
              <a:gd name="connsiteX60" fmla="*/ 57150 w 4519612"/>
              <a:gd name="connsiteY60" fmla="*/ 0 h 1447800"/>
              <a:gd name="connsiteX61" fmla="*/ 0 w 4519612"/>
              <a:gd name="connsiteY61" fmla="*/ 0 h 1447800"/>
              <a:gd name="connsiteX0" fmla="*/ 4519612 w 4519612"/>
              <a:gd name="connsiteY0" fmla="*/ 1447800 h 1447800"/>
              <a:gd name="connsiteX1" fmla="*/ 4114800 w 4519612"/>
              <a:gd name="connsiteY1" fmla="*/ 1447800 h 1447800"/>
              <a:gd name="connsiteX2" fmla="*/ 4114800 w 4519612"/>
              <a:gd name="connsiteY2" fmla="*/ 1447800 h 1447800"/>
              <a:gd name="connsiteX3" fmla="*/ 4114800 w 4519612"/>
              <a:gd name="connsiteY3" fmla="*/ 1409700 h 1447800"/>
              <a:gd name="connsiteX4" fmla="*/ 3986212 w 4519612"/>
              <a:gd name="connsiteY4" fmla="*/ 1409700 h 1447800"/>
              <a:gd name="connsiteX5" fmla="*/ 3986212 w 4519612"/>
              <a:gd name="connsiteY5" fmla="*/ 1371600 h 1447800"/>
              <a:gd name="connsiteX6" fmla="*/ 3757612 w 4519612"/>
              <a:gd name="connsiteY6" fmla="*/ 1371600 h 1447800"/>
              <a:gd name="connsiteX7" fmla="*/ 3757612 w 4519612"/>
              <a:gd name="connsiteY7" fmla="*/ 1371600 h 1447800"/>
              <a:gd name="connsiteX8" fmla="*/ 3757612 w 4519612"/>
              <a:gd name="connsiteY8" fmla="*/ 1328737 h 1447800"/>
              <a:gd name="connsiteX9" fmla="*/ 3400425 w 4519612"/>
              <a:gd name="connsiteY9" fmla="*/ 1328737 h 1447800"/>
              <a:gd name="connsiteX10" fmla="*/ 3400425 w 4519612"/>
              <a:gd name="connsiteY10" fmla="*/ 1328737 h 1447800"/>
              <a:gd name="connsiteX11" fmla="*/ 3376612 w 4519612"/>
              <a:gd name="connsiteY11" fmla="*/ 1304924 h 1447800"/>
              <a:gd name="connsiteX12" fmla="*/ 3095625 w 4519612"/>
              <a:gd name="connsiteY12" fmla="*/ 1304924 h 1447800"/>
              <a:gd name="connsiteX13" fmla="*/ 3095625 w 4519612"/>
              <a:gd name="connsiteY13" fmla="*/ 1276350 h 1447800"/>
              <a:gd name="connsiteX14" fmla="*/ 2552700 w 4519612"/>
              <a:gd name="connsiteY14" fmla="*/ 1276350 h 1447800"/>
              <a:gd name="connsiteX15" fmla="*/ 2552700 w 4519612"/>
              <a:gd name="connsiteY15" fmla="*/ 1243012 h 1447800"/>
              <a:gd name="connsiteX16" fmla="*/ 2324100 w 4519612"/>
              <a:gd name="connsiteY16" fmla="*/ 1243012 h 1447800"/>
              <a:gd name="connsiteX17" fmla="*/ 2324100 w 4519612"/>
              <a:gd name="connsiteY17" fmla="*/ 1204912 h 1447800"/>
              <a:gd name="connsiteX18" fmla="*/ 2119312 w 4519612"/>
              <a:gd name="connsiteY18" fmla="*/ 1204912 h 1447800"/>
              <a:gd name="connsiteX19" fmla="*/ 2119312 w 4519612"/>
              <a:gd name="connsiteY19" fmla="*/ 1181100 h 1447800"/>
              <a:gd name="connsiteX20" fmla="*/ 1900237 w 4519612"/>
              <a:gd name="connsiteY20" fmla="*/ 1181100 h 1447800"/>
              <a:gd name="connsiteX21" fmla="*/ 1900237 w 4519612"/>
              <a:gd name="connsiteY21" fmla="*/ 1143000 h 1447800"/>
              <a:gd name="connsiteX22" fmla="*/ 1747837 w 4519612"/>
              <a:gd name="connsiteY22" fmla="*/ 1143000 h 1447800"/>
              <a:gd name="connsiteX23" fmla="*/ 1747837 w 4519612"/>
              <a:gd name="connsiteY23" fmla="*/ 1085850 h 1447800"/>
              <a:gd name="connsiteX24" fmla="*/ 1576387 w 4519612"/>
              <a:gd name="connsiteY24" fmla="*/ 1085850 h 1447800"/>
              <a:gd name="connsiteX25" fmla="*/ 1576387 w 4519612"/>
              <a:gd name="connsiteY25" fmla="*/ 1038225 h 1447800"/>
              <a:gd name="connsiteX26" fmla="*/ 1476375 w 4519612"/>
              <a:gd name="connsiteY26" fmla="*/ 1038225 h 1447800"/>
              <a:gd name="connsiteX27" fmla="*/ 1476375 w 4519612"/>
              <a:gd name="connsiteY27" fmla="*/ 995362 h 1447800"/>
              <a:gd name="connsiteX28" fmla="*/ 1300162 w 4519612"/>
              <a:gd name="connsiteY28" fmla="*/ 995362 h 1447800"/>
              <a:gd name="connsiteX29" fmla="*/ 1300162 w 4519612"/>
              <a:gd name="connsiteY29" fmla="*/ 962025 h 1447800"/>
              <a:gd name="connsiteX30" fmla="*/ 1247775 w 4519612"/>
              <a:gd name="connsiteY30" fmla="*/ 962025 h 1447800"/>
              <a:gd name="connsiteX31" fmla="*/ 1247775 w 4519612"/>
              <a:gd name="connsiteY31" fmla="*/ 914400 h 1447800"/>
              <a:gd name="connsiteX32" fmla="*/ 1090612 w 4519612"/>
              <a:gd name="connsiteY32" fmla="*/ 914400 h 1447800"/>
              <a:gd name="connsiteX33" fmla="*/ 1090612 w 4519612"/>
              <a:gd name="connsiteY33" fmla="*/ 871537 h 1447800"/>
              <a:gd name="connsiteX34" fmla="*/ 962025 w 4519612"/>
              <a:gd name="connsiteY34" fmla="*/ 871537 h 1447800"/>
              <a:gd name="connsiteX35" fmla="*/ 962025 w 4519612"/>
              <a:gd name="connsiteY35" fmla="*/ 800100 h 1447800"/>
              <a:gd name="connsiteX36" fmla="*/ 871537 w 4519612"/>
              <a:gd name="connsiteY36" fmla="*/ 800100 h 1447800"/>
              <a:gd name="connsiteX37" fmla="*/ 871537 w 4519612"/>
              <a:gd name="connsiteY37" fmla="*/ 733425 h 1447800"/>
              <a:gd name="connsiteX38" fmla="*/ 785812 w 4519612"/>
              <a:gd name="connsiteY38" fmla="*/ 733425 h 1447800"/>
              <a:gd name="connsiteX39" fmla="*/ 785812 w 4519612"/>
              <a:gd name="connsiteY39" fmla="*/ 681037 h 1447800"/>
              <a:gd name="connsiteX40" fmla="*/ 700087 w 4519612"/>
              <a:gd name="connsiteY40" fmla="*/ 681037 h 1447800"/>
              <a:gd name="connsiteX41" fmla="*/ 700087 w 4519612"/>
              <a:gd name="connsiteY41" fmla="*/ 590550 h 1447800"/>
              <a:gd name="connsiteX42" fmla="*/ 600075 w 4519612"/>
              <a:gd name="connsiteY42" fmla="*/ 590550 h 1447800"/>
              <a:gd name="connsiteX43" fmla="*/ 600075 w 4519612"/>
              <a:gd name="connsiteY43" fmla="*/ 542925 h 1447800"/>
              <a:gd name="connsiteX44" fmla="*/ 500062 w 4519612"/>
              <a:gd name="connsiteY44" fmla="*/ 542925 h 1447800"/>
              <a:gd name="connsiteX45" fmla="*/ 500062 w 4519612"/>
              <a:gd name="connsiteY45" fmla="*/ 457200 h 1447800"/>
              <a:gd name="connsiteX46" fmla="*/ 419100 w 4519612"/>
              <a:gd name="connsiteY46" fmla="*/ 457200 h 1447800"/>
              <a:gd name="connsiteX47" fmla="*/ 419100 w 4519612"/>
              <a:gd name="connsiteY47" fmla="*/ 381000 h 1447800"/>
              <a:gd name="connsiteX48" fmla="*/ 361950 w 4519612"/>
              <a:gd name="connsiteY48" fmla="*/ 381000 h 1447800"/>
              <a:gd name="connsiteX49" fmla="*/ 357187 w 4519612"/>
              <a:gd name="connsiteY49" fmla="*/ 338137 h 1447800"/>
              <a:gd name="connsiteX50" fmla="*/ 357187 w 4519612"/>
              <a:gd name="connsiteY50" fmla="*/ 307959 h 1447800"/>
              <a:gd name="connsiteX51" fmla="*/ 319087 w 4519612"/>
              <a:gd name="connsiteY51" fmla="*/ 306072 h 1447800"/>
              <a:gd name="connsiteX52" fmla="*/ 319087 w 4519612"/>
              <a:gd name="connsiteY52" fmla="*/ 242887 h 1447800"/>
              <a:gd name="connsiteX53" fmla="*/ 252412 w 4519612"/>
              <a:gd name="connsiteY53" fmla="*/ 242887 h 1447800"/>
              <a:gd name="connsiteX54" fmla="*/ 252412 w 4519612"/>
              <a:gd name="connsiteY54" fmla="*/ 180975 h 1447800"/>
              <a:gd name="connsiteX55" fmla="*/ 190500 w 4519612"/>
              <a:gd name="connsiteY55" fmla="*/ 180975 h 1447800"/>
              <a:gd name="connsiteX56" fmla="*/ 190500 w 4519612"/>
              <a:gd name="connsiteY56" fmla="*/ 109537 h 1447800"/>
              <a:gd name="connsiteX57" fmla="*/ 128587 w 4519612"/>
              <a:gd name="connsiteY57" fmla="*/ 109537 h 1447800"/>
              <a:gd name="connsiteX58" fmla="*/ 128587 w 4519612"/>
              <a:gd name="connsiteY58" fmla="*/ 52387 h 1447800"/>
              <a:gd name="connsiteX59" fmla="*/ 57150 w 4519612"/>
              <a:gd name="connsiteY59" fmla="*/ 52387 h 1447800"/>
              <a:gd name="connsiteX60" fmla="*/ 57150 w 4519612"/>
              <a:gd name="connsiteY60" fmla="*/ 0 h 1447800"/>
              <a:gd name="connsiteX61" fmla="*/ 0 w 4519612"/>
              <a:gd name="connsiteY61"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519612" h="1447800">
                <a:moveTo>
                  <a:pt x="4519612" y="1447800"/>
                </a:moveTo>
                <a:lnTo>
                  <a:pt x="4114800" y="1447800"/>
                </a:lnTo>
                <a:lnTo>
                  <a:pt x="4114800" y="1447800"/>
                </a:lnTo>
                <a:lnTo>
                  <a:pt x="4114800" y="1409700"/>
                </a:lnTo>
                <a:lnTo>
                  <a:pt x="3986212" y="1409700"/>
                </a:lnTo>
                <a:lnTo>
                  <a:pt x="3986212" y="1371600"/>
                </a:lnTo>
                <a:lnTo>
                  <a:pt x="3757612" y="1371600"/>
                </a:lnTo>
                <a:lnTo>
                  <a:pt x="3757612" y="1371600"/>
                </a:lnTo>
                <a:lnTo>
                  <a:pt x="3757612" y="1328737"/>
                </a:lnTo>
                <a:lnTo>
                  <a:pt x="3400425" y="1328737"/>
                </a:lnTo>
                <a:lnTo>
                  <a:pt x="3400425" y="1328737"/>
                </a:lnTo>
                <a:lnTo>
                  <a:pt x="3376612" y="1304924"/>
                </a:lnTo>
                <a:lnTo>
                  <a:pt x="3095625" y="1304924"/>
                </a:lnTo>
                <a:lnTo>
                  <a:pt x="3095625" y="1276350"/>
                </a:lnTo>
                <a:lnTo>
                  <a:pt x="2552700" y="1276350"/>
                </a:lnTo>
                <a:lnTo>
                  <a:pt x="2552700" y="1243012"/>
                </a:lnTo>
                <a:lnTo>
                  <a:pt x="2324100" y="1243012"/>
                </a:lnTo>
                <a:lnTo>
                  <a:pt x="2324100" y="1204912"/>
                </a:lnTo>
                <a:lnTo>
                  <a:pt x="2119312" y="1204912"/>
                </a:lnTo>
                <a:lnTo>
                  <a:pt x="2119312" y="1181100"/>
                </a:lnTo>
                <a:lnTo>
                  <a:pt x="1900237" y="1181100"/>
                </a:lnTo>
                <a:lnTo>
                  <a:pt x="1900237" y="1143000"/>
                </a:lnTo>
                <a:lnTo>
                  <a:pt x="1747837" y="1143000"/>
                </a:lnTo>
                <a:lnTo>
                  <a:pt x="1747837" y="1085850"/>
                </a:lnTo>
                <a:lnTo>
                  <a:pt x="1576387" y="1085850"/>
                </a:lnTo>
                <a:lnTo>
                  <a:pt x="1576387" y="1038225"/>
                </a:lnTo>
                <a:lnTo>
                  <a:pt x="1476375" y="1038225"/>
                </a:lnTo>
                <a:lnTo>
                  <a:pt x="1476375" y="995362"/>
                </a:lnTo>
                <a:lnTo>
                  <a:pt x="1300162" y="995362"/>
                </a:lnTo>
                <a:lnTo>
                  <a:pt x="1300162" y="962025"/>
                </a:lnTo>
                <a:lnTo>
                  <a:pt x="1247775" y="962025"/>
                </a:lnTo>
                <a:lnTo>
                  <a:pt x="1247775" y="914400"/>
                </a:lnTo>
                <a:lnTo>
                  <a:pt x="1090612" y="914400"/>
                </a:lnTo>
                <a:lnTo>
                  <a:pt x="1090612" y="871537"/>
                </a:lnTo>
                <a:lnTo>
                  <a:pt x="962025" y="871537"/>
                </a:lnTo>
                <a:lnTo>
                  <a:pt x="962025" y="800100"/>
                </a:lnTo>
                <a:lnTo>
                  <a:pt x="871537" y="800100"/>
                </a:lnTo>
                <a:lnTo>
                  <a:pt x="871537" y="733425"/>
                </a:lnTo>
                <a:lnTo>
                  <a:pt x="785812" y="733425"/>
                </a:lnTo>
                <a:lnTo>
                  <a:pt x="785812" y="681037"/>
                </a:lnTo>
                <a:lnTo>
                  <a:pt x="700087" y="681037"/>
                </a:lnTo>
                <a:lnTo>
                  <a:pt x="700087" y="590550"/>
                </a:lnTo>
                <a:lnTo>
                  <a:pt x="600075" y="590550"/>
                </a:lnTo>
                <a:lnTo>
                  <a:pt x="600075" y="542925"/>
                </a:lnTo>
                <a:lnTo>
                  <a:pt x="500062" y="542925"/>
                </a:lnTo>
                <a:lnTo>
                  <a:pt x="500062" y="457200"/>
                </a:lnTo>
                <a:lnTo>
                  <a:pt x="419100" y="457200"/>
                </a:lnTo>
                <a:lnTo>
                  <a:pt x="419100" y="381000"/>
                </a:lnTo>
                <a:lnTo>
                  <a:pt x="361950" y="381000"/>
                </a:lnTo>
                <a:lnTo>
                  <a:pt x="357187" y="338137"/>
                </a:lnTo>
                <a:lnTo>
                  <a:pt x="357187" y="307959"/>
                </a:lnTo>
                <a:lnTo>
                  <a:pt x="319087" y="306072"/>
                </a:lnTo>
                <a:lnTo>
                  <a:pt x="319087" y="242887"/>
                </a:lnTo>
                <a:lnTo>
                  <a:pt x="252412" y="242887"/>
                </a:lnTo>
                <a:lnTo>
                  <a:pt x="252412" y="180975"/>
                </a:lnTo>
                <a:lnTo>
                  <a:pt x="190500" y="180975"/>
                </a:lnTo>
                <a:lnTo>
                  <a:pt x="190500" y="109537"/>
                </a:lnTo>
                <a:lnTo>
                  <a:pt x="128587" y="109537"/>
                </a:lnTo>
                <a:lnTo>
                  <a:pt x="128587" y="52387"/>
                </a:lnTo>
                <a:lnTo>
                  <a:pt x="57150" y="52387"/>
                </a:lnTo>
                <a:lnTo>
                  <a:pt x="571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53" name="TextBox 152">
            <a:extLst>
              <a:ext uri="{FF2B5EF4-FFF2-40B4-BE49-F238E27FC236}">
                <a16:creationId xmlns:a16="http://schemas.microsoft.com/office/drawing/2014/main" id="{20A2A39F-0A0B-40E9-AC52-83C34CF5E323}"/>
              </a:ext>
            </a:extLst>
          </p:cNvPr>
          <p:cNvSpPr txBox="1"/>
          <p:nvPr/>
        </p:nvSpPr>
        <p:spPr bwMode="auto">
          <a:xfrm>
            <a:off x="70320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513</a:t>
            </a:r>
          </a:p>
        </p:txBody>
      </p:sp>
      <p:sp>
        <p:nvSpPr>
          <p:cNvPr id="155" name="TextBox 154">
            <a:extLst>
              <a:ext uri="{FF2B5EF4-FFF2-40B4-BE49-F238E27FC236}">
                <a16:creationId xmlns:a16="http://schemas.microsoft.com/office/drawing/2014/main" id="{297ADA64-367A-4E9C-86C3-0C9C4E04E11A}"/>
              </a:ext>
            </a:extLst>
          </p:cNvPr>
          <p:cNvSpPr txBox="1"/>
          <p:nvPr/>
        </p:nvSpPr>
        <p:spPr bwMode="auto">
          <a:xfrm>
            <a:off x="111182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415</a:t>
            </a:r>
          </a:p>
        </p:txBody>
      </p:sp>
      <p:sp>
        <p:nvSpPr>
          <p:cNvPr id="157" name="TextBox 156">
            <a:extLst>
              <a:ext uri="{FF2B5EF4-FFF2-40B4-BE49-F238E27FC236}">
                <a16:creationId xmlns:a16="http://schemas.microsoft.com/office/drawing/2014/main" id="{9E785857-5EDB-49CB-907F-24D9080A0B2B}"/>
              </a:ext>
            </a:extLst>
          </p:cNvPr>
          <p:cNvSpPr txBox="1"/>
          <p:nvPr/>
        </p:nvSpPr>
        <p:spPr bwMode="auto">
          <a:xfrm>
            <a:off x="152044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336</a:t>
            </a:r>
          </a:p>
        </p:txBody>
      </p:sp>
      <p:sp>
        <p:nvSpPr>
          <p:cNvPr id="159" name="TextBox 158">
            <a:extLst>
              <a:ext uri="{FF2B5EF4-FFF2-40B4-BE49-F238E27FC236}">
                <a16:creationId xmlns:a16="http://schemas.microsoft.com/office/drawing/2014/main" id="{D40385EC-7B31-4BB4-954A-A801863B8555}"/>
              </a:ext>
            </a:extLst>
          </p:cNvPr>
          <p:cNvSpPr txBox="1"/>
          <p:nvPr/>
        </p:nvSpPr>
        <p:spPr bwMode="auto">
          <a:xfrm>
            <a:off x="192906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290</a:t>
            </a:r>
          </a:p>
        </p:txBody>
      </p:sp>
      <p:sp>
        <p:nvSpPr>
          <p:cNvPr id="161" name="TextBox 160">
            <a:extLst>
              <a:ext uri="{FF2B5EF4-FFF2-40B4-BE49-F238E27FC236}">
                <a16:creationId xmlns:a16="http://schemas.microsoft.com/office/drawing/2014/main" id="{2D6A4B7E-7FA3-43C8-9DEB-8B984AB0D6AA}"/>
              </a:ext>
            </a:extLst>
          </p:cNvPr>
          <p:cNvSpPr txBox="1"/>
          <p:nvPr/>
        </p:nvSpPr>
        <p:spPr bwMode="auto">
          <a:xfrm>
            <a:off x="233768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251</a:t>
            </a:r>
          </a:p>
        </p:txBody>
      </p:sp>
      <p:sp>
        <p:nvSpPr>
          <p:cNvPr id="163" name="TextBox 162">
            <a:extLst>
              <a:ext uri="{FF2B5EF4-FFF2-40B4-BE49-F238E27FC236}">
                <a16:creationId xmlns:a16="http://schemas.microsoft.com/office/drawing/2014/main" id="{E91A360C-09F1-467C-AF1E-62954FF8E5A4}"/>
              </a:ext>
            </a:extLst>
          </p:cNvPr>
          <p:cNvSpPr txBox="1"/>
          <p:nvPr/>
        </p:nvSpPr>
        <p:spPr bwMode="auto">
          <a:xfrm>
            <a:off x="274630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217</a:t>
            </a:r>
          </a:p>
        </p:txBody>
      </p:sp>
      <p:sp>
        <p:nvSpPr>
          <p:cNvPr id="165" name="TextBox 164">
            <a:extLst>
              <a:ext uri="{FF2B5EF4-FFF2-40B4-BE49-F238E27FC236}">
                <a16:creationId xmlns:a16="http://schemas.microsoft.com/office/drawing/2014/main" id="{CE72173F-86C3-404E-9AC4-5E1C15DA3056}"/>
              </a:ext>
            </a:extLst>
          </p:cNvPr>
          <p:cNvSpPr txBox="1"/>
          <p:nvPr/>
        </p:nvSpPr>
        <p:spPr bwMode="auto">
          <a:xfrm>
            <a:off x="315492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167" name="TextBox 166">
            <a:extLst>
              <a:ext uri="{FF2B5EF4-FFF2-40B4-BE49-F238E27FC236}">
                <a16:creationId xmlns:a16="http://schemas.microsoft.com/office/drawing/2014/main" id="{2D448783-B501-4664-95AE-81FA2200CEEF}"/>
              </a:ext>
            </a:extLst>
          </p:cNvPr>
          <p:cNvSpPr txBox="1"/>
          <p:nvPr/>
        </p:nvSpPr>
        <p:spPr bwMode="auto">
          <a:xfrm>
            <a:off x="356354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155</a:t>
            </a:r>
          </a:p>
        </p:txBody>
      </p:sp>
      <p:sp>
        <p:nvSpPr>
          <p:cNvPr id="169" name="TextBox 168">
            <a:extLst>
              <a:ext uri="{FF2B5EF4-FFF2-40B4-BE49-F238E27FC236}">
                <a16:creationId xmlns:a16="http://schemas.microsoft.com/office/drawing/2014/main" id="{93A51081-9A5C-4606-B252-25B3C469DDBB}"/>
              </a:ext>
            </a:extLst>
          </p:cNvPr>
          <p:cNvSpPr txBox="1"/>
          <p:nvPr/>
        </p:nvSpPr>
        <p:spPr bwMode="auto">
          <a:xfrm>
            <a:off x="397216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147</a:t>
            </a:r>
          </a:p>
        </p:txBody>
      </p:sp>
      <p:sp>
        <p:nvSpPr>
          <p:cNvPr id="171" name="TextBox 170">
            <a:extLst>
              <a:ext uri="{FF2B5EF4-FFF2-40B4-BE49-F238E27FC236}">
                <a16:creationId xmlns:a16="http://schemas.microsoft.com/office/drawing/2014/main" id="{8ABF3F1F-83B2-472B-9CFD-18B0E7327945}"/>
              </a:ext>
            </a:extLst>
          </p:cNvPr>
          <p:cNvSpPr txBox="1"/>
          <p:nvPr/>
        </p:nvSpPr>
        <p:spPr bwMode="auto">
          <a:xfrm>
            <a:off x="438078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p>
        </p:txBody>
      </p:sp>
      <p:sp>
        <p:nvSpPr>
          <p:cNvPr id="173" name="TextBox 172">
            <a:extLst>
              <a:ext uri="{FF2B5EF4-FFF2-40B4-BE49-F238E27FC236}">
                <a16:creationId xmlns:a16="http://schemas.microsoft.com/office/drawing/2014/main" id="{213D0C2F-5DE7-4A61-BFE2-521B3E783DBC}"/>
              </a:ext>
            </a:extLst>
          </p:cNvPr>
          <p:cNvSpPr txBox="1"/>
          <p:nvPr/>
        </p:nvSpPr>
        <p:spPr bwMode="auto">
          <a:xfrm>
            <a:off x="478940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sp>
        <p:nvSpPr>
          <p:cNvPr id="175" name="TextBox 174">
            <a:extLst>
              <a:ext uri="{FF2B5EF4-FFF2-40B4-BE49-F238E27FC236}">
                <a16:creationId xmlns:a16="http://schemas.microsoft.com/office/drawing/2014/main" id="{C701C242-2489-4D60-950E-FE88E3F6B741}"/>
              </a:ext>
            </a:extLst>
          </p:cNvPr>
          <p:cNvSpPr txBox="1"/>
          <p:nvPr/>
        </p:nvSpPr>
        <p:spPr bwMode="auto">
          <a:xfrm>
            <a:off x="519802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77" name="TextBox 176">
            <a:extLst>
              <a:ext uri="{FF2B5EF4-FFF2-40B4-BE49-F238E27FC236}">
                <a16:creationId xmlns:a16="http://schemas.microsoft.com/office/drawing/2014/main" id="{2356BF4C-FE86-4859-B240-7E2CF0F329FB}"/>
              </a:ext>
            </a:extLst>
          </p:cNvPr>
          <p:cNvSpPr txBox="1"/>
          <p:nvPr/>
        </p:nvSpPr>
        <p:spPr bwMode="auto">
          <a:xfrm>
            <a:off x="5597121"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180" name="Straight Connector 179">
            <a:extLst>
              <a:ext uri="{FF2B5EF4-FFF2-40B4-BE49-F238E27FC236}">
                <a16:creationId xmlns:a16="http://schemas.microsoft.com/office/drawing/2014/main" id="{E87637AF-8E7A-41D6-9415-C6DE1E532D9B}"/>
              </a:ext>
            </a:extLst>
          </p:cNvPr>
          <p:cNvCxnSpPr>
            <a:cxnSpLocks/>
          </p:cNvCxnSpPr>
          <p:nvPr/>
        </p:nvCxnSpPr>
        <p:spPr bwMode="auto">
          <a:xfrm>
            <a:off x="7036872" y="2355732"/>
            <a:ext cx="0" cy="2233357"/>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8EE3762-C8A8-422B-B765-F0283B861C5F}"/>
              </a:ext>
            </a:extLst>
          </p:cNvPr>
          <p:cNvCxnSpPr>
            <a:cxnSpLocks/>
          </p:cNvCxnSpPr>
          <p:nvPr/>
        </p:nvCxnSpPr>
        <p:spPr bwMode="auto">
          <a:xfrm>
            <a:off x="7045499" y="4589089"/>
            <a:ext cx="4853796"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7D806D4-1416-4D97-AB18-96A390ED9722}"/>
              </a:ext>
            </a:extLst>
          </p:cNvPr>
          <p:cNvCxnSpPr>
            <a:cxnSpLocks/>
          </p:cNvCxnSpPr>
          <p:nvPr/>
        </p:nvCxnSpPr>
        <p:spPr bwMode="auto">
          <a:xfrm flipH="1">
            <a:off x="6970109" y="23604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61355F18-9517-43E1-98A4-D838C9D7A2BA}"/>
              </a:ext>
            </a:extLst>
          </p:cNvPr>
          <p:cNvCxnSpPr>
            <a:cxnSpLocks/>
          </p:cNvCxnSpPr>
          <p:nvPr/>
        </p:nvCxnSpPr>
        <p:spPr bwMode="auto">
          <a:xfrm flipH="1">
            <a:off x="6970109" y="28057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40EA0CD-30E8-4AD9-9125-36D09E7D3FBF}"/>
              </a:ext>
            </a:extLst>
          </p:cNvPr>
          <p:cNvCxnSpPr>
            <a:cxnSpLocks/>
          </p:cNvCxnSpPr>
          <p:nvPr/>
        </p:nvCxnSpPr>
        <p:spPr bwMode="auto">
          <a:xfrm flipH="1">
            <a:off x="6970109" y="32510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F0A2345-8255-4084-A1D8-3A2021F2EFCE}"/>
              </a:ext>
            </a:extLst>
          </p:cNvPr>
          <p:cNvCxnSpPr>
            <a:cxnSpLocks/>
          </p:cNvCxnSpPr>
          <p:nvPr/>
        </p:nvCxnSpPr>
        <p:spPr bwMode="auto">
          <a:xfrm flipH="1">
            <a:off x="6970109" y="36963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720ECD81-FFFC-4DD0-A5FE-0A5FE581BC15}"/>
              </a:ext>
            </a:extLst>
          </p:cNvPr>
          <p:cNvCxnSpPr>
            <a:cxnSpLocks/>
          </p:cNvCxnSpPr>
          <p:nvPr/>
        </p:nvCxnSpPr>
        <p:spPr bwMode="auto">
          <a:xfrm flipH="1">
            <a:off x="6970109" y="4141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3F9201D-169A-4B43-A8F6-B3BAD226A2CF}"/>
              </a:ext>
            </a:extLst>
          </p:cNvPr>
          <p:cNvCxnSpPr>
            <a:cxnSpLocks/>
          </p:cNvCxnSpPr>
          <p:nvPr/>
        </p:nvCxnSpPr>
        <p:spPr bwMode="auto">
          <a:xfrm>
            <a:off x="7036872"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7F76065-6D73-4633-B2DD-374D779DEA86}"/>
              </a:ext>
            </a:extLst>
          </p:cNvPr>
          <p:cNvCxnSpPr>
            <a:cxnSpLocks/>
          </p:cNvCxnSpPr>
          <p:nvPr/>
        </p:nvCxnSpPr>
        <p:spPr bwMode="auto">
          <a:xfrm>
            <a:off x="7442074"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54C75C43-12B7-4234-A9BC-14D4F106DDF8}"/>
              </a:ext>
            </a:extLst>
          </p:cNvPr>
          <p:cNvCxnSpPr>
            <a:cxnSpLocks/>
          </p:cNvCxnSpPr>
          <p:nvPr/>
        </p:nvCxnSpPr>
        <p:spPr bwMode="auto">
          <a:xfrm>
            <a:off x="7847276"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37B46ED-8DA1-4D29-BEC3-45A611CBE27E}"/>
              </a:ext>
            </a:extLst>
          </p:cNvPr>
          <p:cNvCxnSpPr>
            <a:cxnSpLocks/>
          </p:cNvCxnSpPr>
          <p:nvPr/>
        </p:nvCxnSpPr>
        <p:spPr bwMode="auto">
          <a:xfrm>
            <a:off x="8252478"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BBE1EEC-B45D-4887-AA5D-EC39C3A922D7}"/>
              </a:ext>
            </a:extLst>
          </p:cNvPr>
          <p:cNvCxnSpPr>
            <a:cxnSpLocks/>
          </p:cNvCxnSpPr>
          <p:nvPr/>
        </p:nvCxnSpPr>
        <p:spPr bwMode="auto">
          <a:xfrm>
            <a:off x="8657680"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3EA6FD8-E80A-49F7-B756-A0D6B7B947B9}"/>
              </a:ext>
            </a:extLst>
          </p:cNvPr>
          <p:cNvCxnSpPr>
            <a:cxnSpLocks/>
          </p:cNvCxnSpPr>
          <p:nvPr/>
        </p:nvCxnSpPr>
        <p:spPr bwMode="auto">
          <a:xfrm>
            <a:off x="9062882"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39DA442-4CF3-4145-9860-2BAD8073AF5A}"/>
              </a:ext>
            </a:extLst>
          </p:cNvPr>
          <p:cNvCxnSpPr>
            <a:cxnSpLocks/>
          </p:cNvCxnSpPr>
          <p:nvPr/>
        </p:nvCxnSpPr>
        <p:spPr bwMode="auto">
          <a:xfrm>
            <a:off x="9468084"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0C0F4B2B-1173-47C5-BCFE-67E3226D7479}"/>
              </a:ext>
            </a:extLst>
          </p:cNvPr>
          <p:cNvCxnSpPr>
            <a:cxnSpLocks/>
          </p:cNvCxnSpPr>
          <p:nvPr/>
        </p:nvCxnSpPr>
        <p:spPr bwMode="auto">
          <a:xfrm>
            <a:off x="9873286"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65B4D1E-D8EF-4E74-8854-5A34F369D707}"/>
              </a:ext>
            </a:extLst>
          </p:cNvPr>
          <p:cNvCxnSpPr>
            <a:cxnSpLocks/>
          </p:cNvCxnSpPr>
          <p:nvPr/>
        </p:nvCxnSpPr>
        <p:spPr bwMode="auto">
          <a:xfrm>
            <a:off x="10278488"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6ECE8B1-C795-40DA-B182-E7370F79666F}"/>
              </a:ext>
            </a:extLst>
          </p:cNvPr>
          <p:cNvCxnSpPr>
            <a:cxnSpLocks/>
          </p:cNvCxnSpPr>
          <p:nvPr/>
        </p:nvCxnSpPr>
        <p:spPr bwMode="auto">
          <a:xfrm>
            <a:off x="10683690"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BCB8EFD-40BE-4A68-9B3A-8945D97259A8}"/>
              </a:ext>
            </a:extLst>
          </p:cNvPr>
          <p:cNvCxnSpPr>
            <a:cxnSpLocks/>
          </p:cNvCxnSpPr>
          <p:nvPr/>
        </p:nvCxnSpPr>
        <p:spPr bwMode="auto">
          <a:xfrm>
            <a:off x="11088892"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C93AA80-7942-4002-8F4E-D41DB79FCF0E}"/>
              </a:ext>
            </a:extLst>
          </p:cNvPr>
          <p:cNvCxnSpPr>
            <a:cxnSpLocks/>
          </p:cNvCxnSpPr>
          <p:nvPr/>
        </p:nvCxnSpPr>
        <p:spPr bwMode="auto">
          <a:xfrm>
            <a:off x="11494094" y="45890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13736CC-124D-4D13-A02A-508D88AFA8C9}"/>
              </a:ext>
            </a:extLst>
          </p:cNvPr>
          <p:cNvCxnSpPr>
            <a:cxnSpLocks/>
          </p:cNvCxnSpPr>
          <p:nvPr/>
        </p:nvCxnSpPr>
        <p:spPr bwMode="auto">
          <a:xfrm>
            <a:off x="11899295" y="4589089"/>
            <a:ext cx="0" cy="64008"/>
          </a:xfrm>
          <a:prstGeom prst="line">
            <a:avLst/>
          </a:prstGeom>
          <a:noFill/>
          <a:ln w="28575" cap="flat" cmpd="sng" algn="ctr">
            <a:solidFill>
              <a:schemeClr val="bg1"/>
            </a:solidFill>
            <a:prstDash val="solid"/>
            <a:round/>
            <a:headEnd type="none" w="med" len="med"/>
            <a:tailEnd type="none" w="med" len="med"/>
          </a:ln>
          <a:effectLst/>
        </p:spPr>
      </p:cxnSp>
      <p:sp>
        <p:nvSpPr>
          <p:cNvPr id="200" name="TextBox 199">
            <a:extLst>
              <a:ext uri="{FF2B5EF4-FFF2-40B4-BE49-F238E27FC236}">
                <a16:creationId xmlns:a16="http://schemas.microsoft.com/office/drawing/2014/main" id="{CA26A808-2F1D-492F-8DBB-173E0D50A2EB}"/>
              </a:ext>
            </a:extLst>
          </p:cNvPr>
          <p:cNvSpPr txBox="1"/>
          <p:nvPr/>
        </p:nvSpPr>
        <p:spPr bwMode="auto">
          <a:xfrm>
            <a:off x="7045499" y="4915416"/>
            <a:ext cx="48537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201" name="TextBox 200">
            <a:extLst>
              <a:ext uri="{FF2B5EF4-FFF2-40B4-BE49-F238E27FC236}">
                <a16:creationId xmlns:a16="http://schemas.microsoft.com/office/drawing/2014/main" id="{2704113C-B0A6-4023-8D48-C1D2ADBFAC90}"/>
              </a:ext>
            </a:extLst>
          </p:cNvPr>
          <p:cNvSpPr txBox="1"/>
          <p:nvPr/>
        </p:nvSpPr>
        <p:spPr bwMode="auto">
          <a:xfrm>
            <a:off x="11680221"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02" name="TextBox 201">
            <a:extLst>
              <a:ext uri="{FF2B5EF4-FFF2-40B4-BE49-F238E27FC236}">
                <a16:creationId xmlns:a16="http://schemas.microsoft.com/office/drawing/2014/main" id="{1165FDE5-5D1A-4257-8CE1-0024CB179DE9}"/>
              </a:ext>
            </a:extLst>
          </p:cNvPr>
          <p:cNvSpPr txBox="1"/>
          <p:nvPr/>
        </p:nvSpPr>
        <p:spPr bwMode="auto">
          <a:xfrm>
            <a:off x="6812943"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3" name="TextBox 202">
            <a:extLst>
              <a:ext uri="{FF2B5EF4-FFF2-40B4-BE49-F238E27FC236}">
                <a16:creationId xmlns:a16="http://schemas.microsoft.com/office/drawing/2014/main" id="{01C6704A-EE4B-475F-9F38-F4C69AF32F9D}"/>
              </a:ext>
            </a:extLst>
          </p:cNvPr>
          <p:cNvSpPr txBox="1"/>
          <p:nvPr/>
        </p:nvSpPr>
        <p:spPr bwMode="auto">
          <a:xfrm>
            <a:off x="7218550"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04" name="TextBox 203">
            <a:extLst>
              <a:ext uri="{FF2B5EF4-FFF2-40B4-BE49-F238E27FC236}">
                <a16:creationId xmlns:a16="http://schemas.microsoft.com/office/drawing/2014/main" id="{2DD7FA48-A047-4770-836D-292C53D7B196}"/>
              </a:ext>
            </a:extLst>
          </p:cNvPr>
          <p:cNvSpPr txBox="1"/>
          <p:nvPr/>
        </p:nvSpPr>
        <p:spPr bwMode="auto">
          <a:xfrm>
            <a:off x="7624157"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05" name="TextBox 204">
            <a:extLst>
              <a:ext uri="{FF2B5EF4-FFF2-40B4-BE49-F238E27FC236}">
                <a16:creationId xmlns:a16="http://schemas.microsoft.com/office/drawing/2014/main" id="{17D7D8F4-3DC7-4A30-A1E1-9987A92F30BB}"/>
              </a:ext>
            </a:extLst>
          </p:cNvPr>
          <p:cNvSpPr txBox="1"/>
          <p:nvPr/>
        </p:nvSpPr>
        <p:spPr bwMode="auto">
          <a:xfrm>
            <a:off x="8029764"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06" name="TextBox 205">
            <a:extLst>
              <a:ext uri="{FF2B5EF4-FFF2-40B4-BE49-F238E27FC236}">
                <a16:creationId xmlns:a16="http://schemas.microsoft.com/office/drawing/2014/main" id="{8E409305-6D9D-47BA-80E2-8CCD36460823}"/>
              </a:ext>
            </a:extLst>
          </p:cNvPr>
          <p:cNvSpPr txBox="1"/>
          <p:nvPr/>
        </p:nvSpPr>
        <p:spPr bwMode="auto">
          <a:xfrm>
            <a:off x="8435371"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07" name="TextBox 206">
            <a:extLst>
              <a:ext uri="{FF2B5EF4-FFF2-40B4-BE49-F238E27FC236}">
                <a16:creationId xmlns:a16="http://schemas.microsoft.com/office/drawing/2014/main" id="{4E2386E3-A57C-44F5-824C-E09560BCC731}"/>
              </a:ext>
            </a:extLst>
          </p:cNvPr>
          <p:cNvSpPr txBox="1"/>
          <p:nvPr/>
        </p:nvSpPr>
        <p:spPr bwMode="auto">
          <a:xfrm>
            <a:off x="8840978"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08" name="TextBox 207">
            <a:extLst>
              <a:ext uri="{FF2B5EF4-FFF2-40B4-BE49-F238E27FC236}">
                <a16:creationId xmlns:a16="http://schemas.microsoft.com/office/drawing/2014/main" id="{5BB4B9BD-4ACE-432F-A390-9FCD7FA96528}"/>
              </a:ext>
            </a:extLst>
          </p:cNvPr>
          <p:cNvSpPr txBox="1"/>
          <p:nvPr/>
        </p:nvSpPr>
        <p:spPr bwMode="auto">
          <a:xfrm>
            <a:off x="9246585"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09" name="TextBox 208">
            <a:extLst>
              <a:ext uri="{FF2B5EF4-FFF2-40B4-BE49-F238E27FC236}">
                <a16:creationId xmlns:a16="http://schemas.microsoft.com/office/drawing/2014/main" id="{665EC439-A1F7-484A-AB60-180C9E6BD6ED}"/>
              </a:ext>
            </a:extLst>
          </p:cNvPr>
          <p:cNvSpPr txBox="1"/>
          <p:nvPr/>
        </p:nvSpPr>
        <p:spPr bwMode="auto">
          <a:xfrm>
            <a:off x="9652192"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10" name="TextBox 209">
            <a:extLst>
              <a:ext uri="{FF2B5EF4-FFF2-40B4-BE49-F238E27FC236}">
                <a16:creationId xmlns:a16="http://schemas.microsoft.com/office/drawing/2014/main" id="{4192E1CD-2BCA-4643-A34A-0CD6856523CD}"/>
              </a:ext>
            </a:extLst>
          </p:cNvPr>
          <p:cNvSpPr txBox="1"/>
          <p:nvPr/>
        </p:nvSpPr>
        <p:spPr bwMode="auto">
          <a:xfrm>
            <a:off x="10057799"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11" name="TextBox 210">
            <a:extLst>
              <a:ext uri="{FF2B5EF4-FFF2-40B4-BE49-F238E27FC236}">
                <a16:creationId xmlns:a16="http://schemas.microsoft.com/office/drawing/2014/main" id="{72BA3396-A7D1-49A4-8B8D-ED11BC4776F9}"/>
              </a:ext>
            </a:extLst>
          </p:cNvPr>
          <p:cNvSpPr txBox="1"/>
          <p:nvPr/>
        </p:nvSpPr>
        <p:spPr bwMode="auto">
          <a:xfrm>
            <a:off x="10463406"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12" name="TextBox 211">
            <a:extLst>
              <a:ext uri="{FF2B5EF4-FFF2-40B4-BE49-F238E27FC236}">
                <a16:creationId xmlns:a16="http://schemas.microsoft.com/office/drawing/2014/main" id="{A95BCC26-5CE6-433A-997D-4CED790354D4}"/>
              </a:ext>
            </a:extLst>
          </p:cNvPr>
          <p:cNvSpPr txBox="1"/>
          <p:nvPr/>
        </p:nvSpPr>
        <p:spPr bwMode="auto">
          <a:xfrm>
            <a:off x="10869013"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13" name="TextBox 212">
            <a:extLst>
              <a:ext uri="{FF2B5EF4-FFF2-40B4-BE49-F238E27FC236}">
                <a16:creationId xmlns:a16="http://schemas.microsoft.com/office/drawing/2014/main" id="{858B74F6-B1E3-4073-9CDE-D745E93E83DA}"/>
              </a:ext>
            </a:extLst>
          </p:cNvPr>
          <p:cNvSpPr txBox="1"/>
          <p:nvPr/>
        </p:nvSpPr>
        <p:spPr bwMode="auto">
          <a:xfrm>
            <a:off x="11274620" y="4606766"/>
            <a:ext cx="4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14" name="TextBox 213">
            <a:extLst>
              <a:ext uri="{FF2B5EF4-FFF2-40B4-BE49-F238E27FC236}">
                <a16:creationId xmlns:a16="http://schemas.microsoft.com/office/drawing/2014/main" id="{80E451DB-128C-4F5B-AC6E-4EBF4CD9C8C2}"/>
              </a:ext>
            </a:extLst>
          </p:cNvPr>
          <p:cNvSpPr txBox="1"/>
          <p:nvPr/>
        </p:nvSpPr>
        <p:spPr bwMode="auto">
          <a:xfrm>
            <a:off x="6485743" y="2616905"/>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15" name="TextBox 214">
            <a:extLst>
              <a:ext uri="{FF2B5EF4-FFF2-40B4-BE49-F238E27FC236}">
                <a16:creationId xmlns:a16="http://schemas.microsoft.com/office/drawing/2014/main" id="{8B20BA49-1531-4F1B-AAC7-F53937F9F121}"/>
              </a:ext>
            </a:extLst>
          </p:cNvPr>
          <p:cNvSpPr txBox="1"/>
          <p:nvPr/>
        </p:nvSpPr>
        <p:spPr bwMode="auto">
          <a:xfrm>
            <a:off x="6485743" y="3060107"/>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6" name="TextBox 215">
            <a:extLst>
              <a:ext uri="{FF2B5EF4-FFF2-40B4-BE49-F238E27FC236}">
                <a16:creationId xmlns:a16="http://schemas.microsoft.com/office/drawing/2014/main" id="{AC6B191A-D909-49B5-8EC0-707DBA02314C}"/>
              </a:ext>
            </a:extLst>
          </p:cNvPr>
          <p:cNvSpPr txBox="1"/>
          <p:nvPr/>
        </p:nvSpPr>
        <p:spPr bwMode="auto">
          <a:xfrm>
            <a:off x="6485743" y="3503309"/>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18" name="TextBox 217">
            <a:extLst>
              <a:ext uri="{FF2B5EF4-FFF2-40B4-BE49-F238E27FC236}">
                <a16:creationId xmlns:a16="http://schemas.microsoft.com/office/drawing/2014/main" id="{9FE368C9-18EF-48FA-9E94-9E89B0456E52}"/>
              </a:ext>
            </a:extLst>
          </p:cNvPr>
          <p:cNvSpPr txBox="1"/>
          <p:nvPr/>
        </p:nvSpPr>
        <p:spPr bwMode="auto">
          <a:xfrm rot="16200000">
            <a:off x="5313108" y="3287746"/>
            <a:ext cx="2233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219" name="TextBox 218">
            <a:extLst>
              <a:ext uri="{FF2B5EF4-FFF2-40B4-BE49-F238E27FC236}">
                <a16:creationId xmlns:a16="http://schemas.microsoft.com/office/drawing/2014/main" id="{DCEC7A91-29CF-4257-8713-BD099C89A90C}"/>
              </a:ext>
            </a:extLst>
          </p:cNvPr>
          <p:cNvSpPr txBox="1"/>
          <p:nvPr/>
        </p:nvSpPr>
        <p:spPr bwMode="auto">
          <a:xfrm>
            <a:off x="7052878" y="4246823"/>
            <a:ext cx="3971801"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1.04 (95% CI: 0.77-1.40;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.7948)</a:t>
            </a:r>
          </a:p>
        </p:txBody>
      </p:sp>
      <p:sp>
        <p:nvSpPr>
          <p:cNvPr id="221" name="TextBox 220">
            <a:extLst>
              <a:ext uri="{FF2B5EF4-FFF2-40B4-BE49-F238E27FC236}">
                <a16:creationId xmlns:a16="http://schemas.microsoft.com/office/drawing/2014/main" id="{B79E5859-323E-41A5-BEEA-FCA34BADA215}"/>
              </a:ext>
            </a:extLst>
          </p:cNvPr>
          <p:cNvSpPr txBox="1"/>
          <p:nvPr/>
        </p:nvSpPr>
        <p:spPr bwMode="auto">
          <a:xfrm>
            <a:off x="6056239" y="5143247"/>
            <a:ext cx="20831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222" name="TextBox 221">
            <a:extLst>
              <a:ext uri="{FF2B5EF4-FFF2-40B4-BE49-F238E27FC236}">
                <a16:creationId xmlns:a16="http://schemas.microsoft.com/office/drawing/2014/main" id="{A4EACD7C-FCBA-4DE4-9D3C-4B0953E655D5}"/>
              </a:ext>
            </a:extLst>
          </p:cNvPr>
          <p:cNvSpPr txBox="1"/>
          <p:nvPr/>
        </p:nvSpPr>
        <p:spPr bwMode="auto">
          <a:xfrm>
            <a:off x="670652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513</a:t>
            </a:r>
          </a:p>
        </p:txBody>
      </p:sp>
      <p:sp>
        <p:nvSpPr>
          <p:cNvPr id="223" name="TextBox 222">
            <a:extLst>
              <a:ext uri="{FF2B5EF4-FFF2-40B4-BE49-F238E27FC236}">
                <a16:creationId xmlns:a16="http://schemas.microsoft.com/office/drawing/2014/main" id="{D24C50CE-BF8E-4792-B9A6-91FA888861C9}"/>
              </a:ext>
            </a:extLst>
          </p:cNvPr>
          <p:cNvSpPr txBox="1"/>
          <p:nvPr/>
        </p:nvSpPr>
        <p:spPr bwMode="auto">
          <a:xfrm>
            <a:off x="711514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501</a:t>
            </a:r>
          </a:p>
        </p:txBody>
      </p:sp>
      <p:sp>
        <p:nvSpPr>
          <p:cNvPr id="224" name="TextBox 223">
            <a:extLst>
              <a:ext uri="{FF2B5EF4-FFF2-40B4-BE49-F238E27FC236}">
                <a16:creationId xmlns:a16="http://schemas.microsoft.com/office/drawing/2014/main" id="{63A705C7-AB94-4392-B1D4-E6358C353ED6}"/>
              </a:ext>
            </a:extLst>
          </p:cNvPr>
          <p:cNvSpPr txBox="1"/>
          <p:nvPr/>
        </p:nvSpPr>
        <p:spPr bwMode="auto">
          <a:xfrm>
            <a:off x="752376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485</a:t>
            </a:r>
          </a:p>
        </p:txBody>
      </p:sp>
      <p:sp>
        <p:nvSpPr>
          <p:cNvPr id="225" name="TextBox 224">
            <a:extLst>
              <a:ext uri="{FF2B5EF4-FFF2-40B4-BE49-F238E27FC236}">
                <a16:creationId xmlns:a16="http://schemas.microsoft.com/office/drawing/2014/main" id="{3FE43EE7-37B9-4E3F-A965-C906B4B639BB}"/>
              </a:ext>
            </a:extLst>
          </p:cNvPr>
          <p:cNvSpPr txBox="1"/>
          <p:nvPr/>
        </p:nvSpPr>
        <p:spPr bwMode="auto">
          <a:xfrm>
            <a:off x="793238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472</a:t>
            </a:r>
          </a:p>
        </p:txBody>
      </p:sp>
      <p:sp>
        <p:nvSpPr>
          <p:cNvPr id="226" name="TextBox 225">
            <a:extLst>
              <a:ext uri="{FF2B5EF4-FFF2-40B4-BE49-F238E27FC236}">
                <a16:creationId xmlns:a16="http://schemas.microsoft.com/office/drawing/2014/main" id="{43D6F74C-ABD1-4A41-AD2C-0B65A12D3115}"/>
              </a:ext>
            </a:extLst>
          </p:cNvPr>
          <p:cNvSpPr txBox="1"/>
          <p:nvPr/>
        </p:nvSpPr>
        <p:spPr bwMode="auto">
          <a:xfrm>
            <a:off x="834100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460</a:t>
            </a:r>
          </a:p>
        </p:txBody>
      </p:sp>
      <p:sp>
        <p:nvSpPr>
          <p:cNvPr id="227" name="TextBox 226">
            <a:extLst>
              <a:ext uri="{FF2B5EF4-FFF2-40B4-BE49-F238E27FC236}">
                <a16:creationId xmlns:a16="http://schemas.microsoft.com/office/drawing/2014/main" id="{C2163BBA-8004-4D3C-96CA-DD3388DCE544}"/>
              </a:ext>
            </a:extLst>
          </p:cNvPr>
          <p:cNvSpPr txBox="1"/>
          <p:nvPr/>
        </p:nvSpPr>
        <p:spPr bwMode="auto">
          <a:xfrm>
            <a:off x="874962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440</a:t>
            </a:r>
          </a:p>
        </p:txBody>
      </p:sp>
      <p:sp>
        <p:nvSpPr>
          <p:cNvPr id="228" name="TextBox 227">
            <a:extLst>
              <a:ext uri="{FF2B5EF4-FFF2-40B4-BE49-F238E27FC236}">
                <a16:creationId xmlns:a16="http://schemas.microsoft.com/office/drawing/2014/main" id="{6BB8B228-423D-46FD-8AAA-1CE3BEE75F19}"/>
              </a:ext>
            </a:extLst>
          </p:cNvPr>
          <p:cNvSpPr txBox="1"/>
          <p:nvPr/>
        </p:nvSpPr>
        <p:spPr bwMode="auto">
          <a:xfrm>
            <a:off x="915824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412</a:t>
            </a:r>
          </a:p>
        </p:txBody>
      </p:sp>
      <p:sp>
        <p:nvSpPr>
          <p:cNvPr id="229" name="TextBox 228">
            <a:extLst>
              <a:ext uri="{FF2B5EF4-FFF2-40B4-BE49-F238E27FC236}">
                <a16:creationId xmlns:a16="http://schemas.microsoft.com/office/drawing/2014/main" id="{273F2E3F-ED8E-4B0F-89A5-67209FFAB6F8}"/>
              </a:ext>
            </a:extLst>
          </p:cNvPr>
          <p:cNvSpPr txBox="1"/>
          <p:nvPr/>
        </p:nvSpPr>
        <p:spPr bwMode="auto">
          <a:xfrm>
            <a:off x="956686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319</a:t>
            </a:r>
          </a:p>
        </p:txBody>
      </p:sp>
      <p:sp>
        <p:nvSpPr>
          <p:cNvPr id="230" name="TextBox 229">
            <a:extLst>
              <a:ext uri="{FF2B5EF4-FFF2-40B4-BE49-F238E27FC236}">
                <a16:creationId xmlns:a16="http://schemas.microsoft.com/office/drawing/2014/main" id="{45F96867-2060-410E-8AAF-9552C8963674}"/>
              </a:ext>
            </a:extLst>
          </p:cNvPr>
          <p:cNvSpPr txBox="1"/>
          <p:nvPr/>
        </p:nvSpPr>
        <p:spPr bwMode="auto">
          <a:xfrm>
            <a:off x="997548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297</a:t>
            </a:r>
          </a:p>
        </p:txBody>
      </p:sp>
      <p:sp>
        <p:nvSpPr>
          <p:cNvPr id="231" name="TextBox 230">
            <a:extLst>
              <a:ext uri="{FF2B5EF4-FFF2-40B4-BE49-F238E27FC236}">
                <a16:creationId xmlns:a16="http://schemas.microsoft.com/office/drawing/2014/main" id="{083BEC09-2CC9-4A2B-96A1-C7F79970B99D}"/>
              </a:ext>
            </a:extLst>
          </p:cNvPr>
          <p:cNvSpPr txBox="1"/>
          <p:nvPr/>
        </p:nvSpPr>
        <p:spPr bwMode="auto">
          <a:xfrm>
            <a:off x="1038410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256</a:t>
            </a:r>
          </a:p>
        </p:txBody>
      </p:sp>
      <p:sp>
        <p:nvSpPr>
          <p:cNvPr id="232" name="TextBox 231">
            <a:extLst>
              <a:ext uri="{FF2B5EF4-FFF2-40B4-BE49-F238E27FC236}">
                <a16:creationId xmlns:a16="http://schemas.microsoft.com/office/drawing/2014/main" id="{2D0B0117-F1AB-4A8F-89E2-CBA572F63211}"/>
              </a:ext>
            </a:extLst>
          </p:cNvPr>
          <p:cNvSpPr txBox="1"/>
          <p:nvPr/>
        </p:nvSpPr>
        <p:spPr bwMode="auto">
          <a:xfrm>
            <a:off x="1079272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p>
        </p:txBody>
      </p:sp>
      <p:sp>
        <p:nvSpPr>
          <p:cNvPr id="233" name="TextBox 232">
            <a:extLst>
              <a:ext uri="{FF2B5EF4-FFF2-40B4-BE49-F238E27FC236}">
                <a16:creationId xmlns:a16="http://schemas.microsoft.com/office/drawing/2014/main" id="{C5608137-3298-4DCB-B3D7-5ABA0B5E5C8A}"/>
              </a:ext>
            </a:extLst>
          </p:cNvPr>
          <p:cNvSpPr txBox="1"/>
          <p:nvPr/>
        </p:nvSpPr>
        <p:spPr bwMode="auto">
          <a:xfrm>
            <a:off x="11201342"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34" name="TextBox 233">
            <a:extLst>
              <a:ext uri="{FF2B5EF4-FFF2-40B4-BE49-F238E27FC236}">
                <a16:creationId xmlns:a16="http://schemas.microsoft.com/office/drawing/2014/main" id="{86CCA90F-AA40-4B1C-B873-D645FA94D774}"/>
              </a:ext>
            </a:extLst>
          </p:cNvPr>
          <p:cNvSpPr txBox="1"/>
          <p:nvPr/>
        </p:nvSpPr>
        <p:spPr bwMode="auto">
          <a:xfrm>
            <a:off x="11609966" y="5410921"/>
            <a:ext cx="6286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8" name="TextBox 237">
            <a:extLst>
              <a:ext uri="{FF2B5EF4-FFF2-40B4-BE49-F238E27FC236}">
                <a16:creationId xmlns:a16="http://schemas.microsoft.com/office/drawing/2014/main" id="{5E2FCD19-FB0B-4125-9D94-DB33D39796D6}"/>
              </a:ext>
            </a:extLst>
          </p:cNvPr>
          <p:cNvSpPr txBox="1"/>
          <p:nvPr/>
        </p:nvSpPr>
        <p:spPr bwMode="auto">
          <a:xfrm>
            <a:off x="6485743" y="2171066"/>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39" name="TextBox 238">
            <a:extLst>
              <a:ext uri="{FF2B5EF4-FFF2-40B4-BE49-F238E27FC236}">
                <a16:creationId xmlns:a16="http://schemas.microsoft.com/office/drawing/2014/main" id="{9F7FF6B2-BB85-450F-8230-A179BC8F467A}"/>
              </a:ext>
            </a:extLst>
          </p:cNvPr>
          <p:cNvSpPr txBox="1"/>
          <p:nvPr/>
        </p:nvSpPr>
        <p:spPr bwMode="auto">
          <a:xfrm>
            <a:off x="8884741" y="2839763"/>
            <a:ext cx="94931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Yr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a:t>
            </a:r>
          </a:p>
        </p:txBody>
      </p:sp>
      <p:grpSp>
        <p:nvGrpSpPr>
          <p:cNvPr id="240" name="Group 239">
            <a:extLst>
              <a:ext uri="{FF2B5EF4-FFF2-40B4-BE49-F238E27FC236}">
                <a16:creationId xmlns:a16="http://schemas.microsoft.com/office/drawing/2014/main" id="{6DB7A421-EC3B-4B47-B555-1E84529FC929}"/>
              </a:ext>
            </a:extLst>
          </p:cNvPr>
          <p:cNvGrpSpPr/>
          <p:nvPr/>
        </p:nvGrpSpPr>
        <p:grpSpPr>
          <a:xfrm>
            <a:off x="7224441" y="3332206"/>
            <a:ext cx="1678774" cy="584775"/>
            <a:chOff x="3463315" y="2151253"/>
            <a:chExt cx="1678774" cy="584775"/>
          </a:xfrm>
          <a:noFill/>
        </p:grpSpPr>
        <p:sp>
          <p:nvSpPr>
            <p:cNvPr id="241" name="TextBox 53">
              <a:extLst>
                <a:ext uri="{FF2B5EF4-FFF2-40B4-BE49-F238E27FC236}">
                  <a16:creationId xmlns:a16="http://schemas.microsoft.com/office/drawing/2014/main" id="{76D8EA3F-18D7-4B4E-BD0C-8FE05A03F92D}"/>
                </a:ext>
              </a:extLst>
            </p:cNvPr>
            <p:cNvSpPr txBox="1">
              <a:spLocks noChangeArrowheads="1"/>
            </p:cNvSpPr>
            <p:nvPr/>
          </p:nvSpPr>
          <p:spPr bwMode="auto">
            <a:xfrm>
              <a:off x="3687460" y="2151253"/>
              <a:ext cx="1454629" cy="584775"/>
            </a:xfrm>
            <a:prstGeom prst="rect">
              <a:avLst/>
            </a:prstGeom>
            <a:gr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15873"/>
                  </a:solidFill>
                  <a:effectLst/>
                  <a:uLnTx/>
                  <a:uFillTx/>
                  <a:latin typeface="Calibri" panose="020F0502020204030204" pitchFamily="34" charset="0"/>
                  <a:ea typeface="MS PGothic" panose="020B0600070205080204" pitchFamily="34" charset="-128"/>
                  <a:cs typeface="Arial" panose="020B0604020202020204" pitchFamily="34" charset="0"/>
                </a:rPr>
                <a:t>R maintenance</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Arial" panose="020B0604020202020204" pitchFamily="34" charset="0"/>
                </a:rPr>
                <a:t>Observation</a:t>
              </a:r>
            </a:p>
          </p:txBody>
        </p:sp>
        <p:cxnSp>
          <p:nvCxnSpPr>
            <p:cNvPr id="242" name="Straight Connector 71">
              <a:extLst>
                <a:ext uri="{FF2B5EF4-FFF2-40B4-BE49-F238E27FC236}">
                  <a16:creationId xmlns:a16="http://schemas.microsoft.com/office/drawing/2014/main" id="{952C093E-B729-4E57-999E-355C02B2E9C4}"/>
                </a:ext>
              </a:extLst>
            </p:cNvPr>
            <p:cNvCxnSpPr>
              <a:cxnSpLocks noChangeShapeType="1"/>
            </p:cNvCxnSpPr>
            <p:nvPr/>
          </p:nvCxnSpPr>
          <p:spPr bwMode="auto">
            <a:xfrm flipH="1">
              <a:off x="3463315" y="2312077"/>
              <a:ext cx="228600" cy="0"/>
            </a:xfrm>
            <a:prstGeom prst="line">
              <a:avLst/>
            </a:prstGeom>
            <a:grpFill/>
            <a:ln w="28575" algn="ctr">
              <a:solidFill>
                <a:schemeClr val="accent1"/>
              </a:solidFill>
              <a:round/>
              <a:headEnd/>
              <a:tailEnd/>
            </a:ln>
            <a:extLst>
              <a:ext uri="{909E8E84-426E-40dd-AFC4-6F175D3DCCD1}">
                <a14:hiddenFill xmlns="" xmlns:a14="http://schemas.microsoft.com/office/drawing/2010/main">
                  <a:noFill/>
                </a14:hiddenFill>
              </a:ext>
            </a:extLst>
          </p:spPr>
        </p:cxnSp>
        <p:cxnSp>
          <p:nvCxnSpPr>
            <p:cNvPr id="243" name="Straight Connector 72">
              <a:extLst>
                <a:ext uri="{FF2B5EF4-FFF2-40B4-BE49-F238E27FC236}">
                  <a16:creationId xmlns:a16="http://schemas.microsoft.com/office/drawing/2014/main" id="{1688DEFB-5338-468B-B92E-5B2838257925}"/>
                </a:ext>
              </a:extLst>
            </p:cNvPr>
            <p:cNvCxnSpPr>
              <a:cxnSpLocks noChangeShapeType="1"/>
            </p:cNvCxnSpPr>
            <p:nvPr/>
          </p:nvCxnSpPr>
          <p:spPr bwMode="auto">
            <a:xfrm flipH="1">
              <a:off x="3463315" y="2567423"/>
              <a:ext cx="228600" cy="0"/>
            </a:xfrm>
            <a:prstGeom prst="line">
              <a:avLst/>
            </a:prstGeom>
            <a:grpFill/>
            <a:ln w="28575" algn="ctr">
              <a:solidFill>
                <a:schemeClr val="accent3"/>
              </a:solidFill>
              <a:round/>
              <a:headEnd/>
              <a:tailEnd/>
            </a:ln>
            <a:extLst>
              <a:ext uri="{909E8E84-426E-40dd-AFC4-6F175D3DCCD1}">
                <a14:hiddenFill xmlns="" xmlns:a14="http://schemas.microsoft.com/office/drawing/2010/main">
                  <a:noFill/>
                </a14:hiddenFill>
              </a:ext>
            </a:extLst>
          </p:spPr>
        </p:cxnSp>
      </p:grpSp>
      <p:sp>
        <p:nvSpPr>
          <p:cNvPr id="244" name="TextBox 243">
            <a:extLst>
              <a:ext uri="{FF2B5EF4-FFF2-40B4-BE49-F238E27FC236}">
                <a16:creationId xmlns:a16="http://schemas.microsoft.com/office/drawing/2014/main" id="{73F091F1-83BA-47C7-AA32-F69DF626FAC8}"/>
              </a:ext>
            </a:extLst>
          </p:cNvPr>
          <p:cNvSpPr txBox="1"/>
          <p:nvPr/>
        </p:nvSpPr>
        <p:spPr bwMode="auto">
          <a:xfrm>
            <a:off x="9671591" y="2839763"/>
            <a:ext cx="94931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10-Yr  OS, %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79.9</a:t>
            </a:r>
          </a:p>
        </p:txBody>
      </p:sp>
      <p:sp>
        <p:nvSpPr>
          <p:cNvPr id="3" name="TextBox 2">
            <a:extLst>
              <a:ext uri="{FF2B5EF4-FFF2-40B4-BE49-F238E27FC236}">
                <a16:creationId xmlns:a16="http://schemas.microsoft.com/office/drawing/2014/main" id="{55D34B5B-50E4-4B96-A67F-B09D955EC448}"/>
              </a:ext>
            </a:extLst>
          </p:cNvPr>
          <p:cNvSpPr txBox="1"/>
          <p:nvPr/>
        </p:nvSpPr>
        <p:spPr bwMode="auto">
          <a:xfrm>
            <a:off x="58585" y="5143247"/>
            <a:ext cx="1678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5" name="TextBox 53">
            <a:extLst>
              <a:ext uri="{FF2B5EF4-FFF2-40B4-BE49-F238E27FC236}">
                <a16:creationId xmlns:a16="http://schemas.microsoft.com/office/drawing/2014/main" id="{7D8DFD45-7032-4B71-8D02-B4F4E387706F}"/>
              </a:ext>
            </a:extLst>
          </p:cNvPr>
          <p:cNvSpPr txBox="1">
            <a:spLocks noChangeArrowheads="1"/>
          </p:cNvSpPr>
          <p:nvPr/>
        </p:nvSpPr>
        <p:spPr bwMode="auto">
          <a:xfrm>
            <a:off x="46476" y="5402194"/>
            <a:ext cx="84318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15873"/>
                </a:solidFill>
                <a:effectLst/>
                <a:uLnTx/>
                <a:uFillTx/>
                <a:latin typeface="Calibri" panose="020F0502020204030204" pitchFamily="34" charset="0"/>
                <a:ea typeface="MS PGothic" panose="020B0600070205080204" pitchFamily="34" charset="-128"/>
                <a:cs typeface="Arial" panose="020B0604020202020204" pitchFamily="34" charset="0"/>
              </a:rPr>
              <a:t>R maint</a:t>
            </a:r>
          </a:p>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Arial" panose="020B0604020202020204" pitchFamily="34" charset="0"/>
              </a:rPr>
              <a:t>Obs</a:t>
            </a:r>
          </a:p>
        </p:txBody>
      </p:sp>
      <p:sp>
        <p:nvSpPr>
          <p:cNvPr id="9" name="TextBox 53">
            <a:extLst>
              <a:ext uri="{FF2B5EF4-FFF2-40B4-BE49-F238E27FC236}">
                <a16:creationId xmlns:a16="http://schemas.microsoft.com/office/drawing/2014/main" id="{2460925A-627E-4AF6-931F-FBFFD803E0F6}"/>
              </a:ext>
            </a:extLst>
          </p:cNvPr>
          <p:cNvSpPr txBox="1">
            <a:spLocks noChangeArrowheads="1"/>
          </p:cNvSpPr>
          <p:nvPr/>
        </p:nvSpPr>
        <p:spPr bwMode="auto">
          <a:xfrm>
            <a:off x="6052592" y="5402194"/>
            <a:ext cx="84318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15873"/>
                </a:solidFill>
                <a:effectLst/>
                <a:uLnTx/>
                <a:uFillTx/>
                <a:latin typeface="Calibri" panose="020F0502020204030204" pitchFamily="34" charset="0"/>
                <a:ea typeface="MS PGothic" panose="020B0600070205080204" pitchFamily="34" charset="-128"/>
                <a:cs typeface="Arial" panose="020B0604020202020204" pitchFamily="34" charset="0"/>
              </a:rPr>
              <a:t>R maint</a:t>
            </a:r>
          </a:p>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Arial" panose="020B0604020202020204" pitchFamily="34" charset="0"/>
              </a:rPr>
              <a:t>Obs</a:t>
            </a:r>
          </a:p>
        </p:txBody>
      </p:sp>
      <p:sp>
        <p:nvSpPr>
          <p:cNvPr id="11" name="TextBox 10">
            <a:extLst>
              <a:ext uri="{FF2B5EF4-FFF2-40B4-BE49-F238E27FC236}">
                <a16:creationId xmlns:a16="http://schemas.microsoft.com/office/drawing/2014/main" id="{853BAB79-087C-473E-A2B5-AF5E57A1628D}"/>
              </a:ext>
            </a:extLst>
          </p:cNvPr>
          <p:cNvSpPr txBox="1"/>
          <p:nvPr/>
        </p:nvSpPr>
        <p:spPr bwMode="auto">
          <a:xfrm>
            <a:off x="1421639" y="1749908"/>
            <a:ext cx="3628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E34C50EC-2EF0-4A87-9EDB-381692D30DF6}"/>
              </a:ext>
            </a:extLst>
          </p:cNvPr>
          <p:cNvSpPr txBox="1"/>
          <p:nvPr/>
        </p:nvSpPr>
        <p:spPr bwMode="auto">
          <a:xfrm>
            <a:off x="7460539" y="1752510"/>
            <a:ext cx="3628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DC0E0FA7-449F-45D1-97EE-D291F3DB2415}"/>
              </a:ext>
            </a:extLst>
          </p:cNvPr>
          <p:cNvSpPr txBox="1"/>
          <p:nvPr/>
        </p:nvSpPr>
        <p:spPr bwMode="auto">
          <a:xfrm>
            <a:off x="1263104" y="3959617"/>
            <a:ext cx="109490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a:t>
            </a:r>
          </a:p>
        </p:txBody>
      </p:sp>
      <p:sp>
        <p:nvSpPr>
          <p:cNvPr id="22" name="Freeform: Shape 21">
            <a:extLst>
              <a:ext uri="{FF2B5EF4-FFF2-40B4-BE49-F238E27FC236}">
                <a16:creationId xmlns:a16="http://schemas.microsoft.com/office/drawing/2014/main" id="{D21D7504-D9D7-4CB5-BB7A-518B25616DF3}"/>
              </a:ext>
            </a:extLst>
          </p:cNvPr>
          <p:cNvSpPr/>
          <p:nvPr/>
        </p:nvSpPr>
        <p:spPr bwMode="auto">
          <a:xfrm>
            <a:off x="1041149" y="2362954"/>
            <a:ext cx="4535786" cy="1161862"/>
          </a:xfrm>
          <a:custGeom>
            <a:avLst/>
            <a:gdLst>
              <a:gd name="connsiteX0" fmla="*/ 0 w 4535786"/>
              <a:gd name="connsiteY0" fmla="*/ 0 h 1161862"/>
              <a:gd name="connsiteX1" fmla="*/ 78463 w 4535786"/>
              <a:gd name="connsiteY1" fmla="*/ 0 h 1161862"/>
              <a:gd name="connsiteX2" fmla="*/ 78463 w 4535786"/>
              <a:gd name="connsiteY2" fmla="*/ 54321 h 1161862"/>
              <a:gd name="connsiteX3" fmla="*/ 129766 w 4535786"/>
              <a:gd name="connsiteY3" fmla="*/ 54321 h 1161862"/>
              <a:gd name="connsiteX4" fmla="*/ 129766 w 4535786"/>
              <a:gd name="connsiteY4" fmla="*/ 99589 h 1161862"/>
              <a:gd name="connsiteX5" fmla="*/ 184087 w 4535786"/>
              <a:gd name="connsiteY5" fmla="*/ 99589 h 1161862"/>
              <a:gd name="connsiteX6" fmla="*/ 184087 w 4535786"/>
              <a:gd name="connsiteY6" fmla="*/ 138820 h 1161862"/>
              <a:gd name="connsiteX7" fmla="*/ 232372 w 4535786"/>
              <a:gd name="connsiteY7" fmla="*/ 138820 h 1161862"/>
              <a:gd name="connsiteX8" fmla="*/ 232372 w 4535786"/>
              <a:gd name="connsiteY8" fmla="*/ 172016 h 1161862"/>
              <a:gd name="connsiteX9" fmla="*/ 307817 w 4535786"/>
              <a:gd name="connsiteY9" fmla="*/ 172016 h 1161862"/>
              <a:gd name="connsiteX10" fmla="*/ 307817 w 4535786"/>
              <a:gd name="connsiteY10" fmla="*/ 199177 h 1161862"/>
              <a:gd name="connsiteX11" fmla="*/ 347049 w 4535786"/>
              <a:gd name="connsiteY11" fmla="*/ 199177 h 1161862"/>
              <a:gd name="connsiteX12" fmla="*/ 347049 w 4535786"/>
              <a:gd name="connsiteY12" fmla="*/ 223319 h 1161862"/>
              <a:gd name="connsiteX13" fmla="*/ 398352 w 4535786"/>
              <a:gd name="connsiteY13" fmla="*/ 223319 h 1161862"/>
              <a:gd name="connsiteX14" fmla="*/ 398352 w 4535786"/>
              <a:gd name="connsiteY14" fmla="*/ 250480 h 1161862"/>
              <a:gd name="connsiteX15" fmla="*/ 488887 w 4535786"/>
              <a:gd name="connsiteY15" fmla="*/ 250480 h 1161862"/>
              <a:gd name="connsiteX16" fmla="*/ 488887 w 4535786"/>
              <a:gd name="connsiteY16" fmla="*/ 280658 h 1161862"/>
              <a:gd name="connsiteX17" fmla="*/ 552261 w 4535786"/>
              <a:gd name="connsiteY17" fmla="*/ 280658 h 1161862"/>
              <a:gd name="connsiteX18" fmla="*/ 552261 w 4535786"/>
              <a:gd name="connsiteY18" fmla="*/ 304800 h 1161862"/>
              <a:gd name="connsiteX19" fmla="*/ 600546 w 4535786"/>
              <a:gd name="connsiteY19" fmla="*/ 304800 h 1161862"/>
              <a:gd name="connsiteX20" fmla="*/ 600546 w 4535786"/>
              <a:gd name="connsiteY20" fmla="*/ 328943 h 1161862"/>
              <a:gd name="connsiteX21" fmla="*/ 669956 w 4535786"/>
              <a:gd name="connsiteY21" fmla="*/ 328943 h 1161862"/>
              <a:gd name="connsiteX22" fmla="*/ 669956 w 4535786"/>
              <a:gd name="connsiteY22" fmla="*/ 350068 h 1161862"/>
              <a:gd name="connsiteX23" fmla="*/ 751437 w 4535786"/>
              <a:gd name="connsiteY23" fmla="*/ 350068 h 1161862"/>
              <a:gd name="connsiteX24" fmla="*/ 751437 w 4535786"/>
              <a:gd name="connsiteY24" fmla="*/ 392317 h 1161862"/>
              <a:gd name="connsiteX25" fmla="*/ 802740 w 4535786"/>
              <a:gd name="connsiteY25" fmla="*/ 392317 h 1161862"/>
              <a:gd name="connsiteX26" fmla="*/ 802740 w 4535786"/>
              <a:gd name="connsiteY26" fmla="*/ 419478 h 1161862"/>
              <a:gd name="connsiteX27" fmla="*/ 857061 w 4535786"/>
              <a:gd name="connsiteY27" fmla="*/ 419478 h 1161862"/>
              <a:gd name="connsiteX28" fmla="*/ 857061 w 4535786"/>
              <a:gd name="connsiteY28" fmla="*/ 443620 h 1161862"/>
              <a:gd name="connsiteX29" fmla="*/ 992863 w 4535786"/>
              <a:gd name="connsiteY29" fmla="*/ 443620 h 1161862"/>
              <a:gd name="connsiteX30" fmla="*/ 992863 w 4535786"/>
              <a:gd name="connsiteY30" fmla="*/ 470781 h 1161862"/>
              <a:gd name="connsiteX31" fmla="*/ 1077362 w 4535786"/>
              <a:gd name="connsiteY31" fmla="*/ 470781 h 1161862"/>
              <a:gd name="connsiteX32" fmla="*/ 1077362 w 4535786"/>
              <a:gd name="connsiteY32" fmla="*/ 494923 h 1161862"/>
              <a:gd name="connsiteX33" fmla="*/ 1146772 w 4535786"/>
              <a:gd name="connsiteY33" fmla="*/ 494923 h 1161862"/>
              <a:gd name="connsiteX34" fmla="*/ 1146772 w 4535786"/>
              <a:gd name="connsiteY34" fmla="*/ 531137 h 1161862"/>
              <a:gd name="connsiteX35" fmla="*/ 1228253 w 4535786"/>
              <a:gd name="connsiteY35" fmla="*/ 531137 h 1161862"/>
              <a:gd name="connsiteX36" fmla="*/ 1228253 w 4535786"/>
              <a:gd name="connsiteY36" fmla="*/ 555280 h 1161862"/>
              <a:gd name="connsiteX37" fmla="*/ 1309734 w 4535786"/>
              <a:gd name="connsiteY37" fmla="*/ 555280 h 1161862"/>
              <a:gd name="connsiteX38" fmla="*/ 1309734 w 4535786"/>
              <a:gd name="connsiteY38" fmla="*/ 597529 h 1161862"/>
              <a:gd name="connsiteX39" fmla="*/ 1351984 w 4535786"/>
              <a:gd name="connsiteY39" fmla="*/ 597529 h 1161862"/>
              <a:gd name="connsiteX40" fmla="*/ 1351984 w 4535786"/>
              <a:gd name="connsiteY40" fmla="*/ 597529 h 1161862"/>
              <a:gd name="connsiteX41" fmla="*/ 1351984 w 4535786"/>
              <a:gd name="connsiteY41" fmla="*/ 624690 h 1161862"/>
              <a:gd name="connsiteX42" fmla="*/ 1499857 w 4535786"/>
              <a:gd name="connsiteY42" fmla="*/ 624690 h 1161862"/>
              <a:gd name="connsiteX43" fmla="*/ 1499857 w 4535786"/>
              <a:gd name="connsiteY43" fmla="*/ 660903 h 1161862"/>
              <a:gd name="connsiteX44" fmla="*/ 1587374 w 4535786"/>
              <a:gd name="connsiteY44" fmla="*/ 660903 h 1161862"/>
              <a:gd name="connsiteX45" fmla="*/ 1587374 w 4535786"/>
              <a:gd name="connsiteY45" fmla="*/ 679010 h 1161862"/>
              <a:gd name="connsiteX46" fmla="*/ 1662819 w 4535786"/>
              <a:gd name="connsiteY46" fmla="*/ 679010 h 1161862"/>
              <a:gd name="connsiteX47" fmla="*/ 1662819 w 4535786"/>
              <a:gd name="connsiteY47" fmla="*/ 679010 h 1161862"/>
              <a:gd name="connsiteX48" fmla="*/ 1662819 w 4535786"/>
              <a:gd name="connsiteY48" fmla="*/ 706171 h 1161862"/>
              <a:gd name="connsiteX49" fmla="*/ 1738265 w 4535786"/>
              <a:gd name="connsiteY49" fmla="*/ 706171 h 1161862"/>
              <a:gd name="connsiteX50" fmla="*/ 1738265 w 4535786"/>
              <a:gd name="connsiteY50" fmla="*/ 730313 h 1161862"/>
              <a:gd name="connsiteX51" fmla="*/ 1819746 w 4535786"/>
              <a:gd name="connsiteY51" fmla="*/ 730313 h 1161862"/>
              <a:gd name="connsiteX52" fmla="*/ 1819746 w 4535786"/>
              <a:gd name="connsiteY52" fmla="*/ 730313 h 1161862"/>
              <a:gd name="connsiteX53" fmla="*/ 1819746 w 4535786"/>
              <a:gd name="connsiteY53" fmla="*/ 751438 h 1161862"/>
              <a:gd name="connsiteX54" fmla="*/ 1949512 w 4535786"/>
              <a:gd name="connsiteY54" fmla="*/ 751438 h 1161862"/>
              <a:gd name="connsiteX55" fmla="*/ 1949512 w 4535786"/>
              <a:gd name="connsiteY55" fmla="*/ 781616 h 1161862"/>
              <a:gd name="connsiteX56" fmla="*/ 2064190 w 4535786"/>
              <a:gd name="connsiteY56" fmla="*/ 781616 h 1161862"/>
              <a:gd name="connsiteX57" fmla="*/ 2064190 w 4535786"/>
              <a:gd name="connsiteY57" fmla="*/ 802741 h 1161862"/>
              <a:gd name="connsiteX58" fmla="*/ 2221116 w 4535786"/>
              <a:gd name="connsiteY58" fmla="*/ 802741 h 1161862"/>
              <a:gd name="connsiteX59" fmla="*/ 2221116 w 4535786"/>
              <a:gd name="connsiteY59" fmla="*/ 826884 h 1161862"/>
              <a:gd name="connsiteX60" fmla="*/ 2272419 w 4535786"/>
              <a:gd name="connsiteY60" fmla="*/ 826884 h 1161862"/>
              <a:gd name="connsiteX61" fmla="*/ 2272419 w 4535786"/>
              <a:gd name="connsiteY61" fmla="*/ 866115 h 1161862"/>
              <a:gd name="connsiteX62" fmla="*/ 2408221 w 4535786"/>
              <a:gd name="connsiteY62" fmla="*/ 866115 h 1161862"/>
              <a:gd name="connsiteX63" fmla="*/ 2408221 w 4535786"/>
              <a:gd name="connsiteY63" fmla="*/ 881204 h 1161862"/>
              <a:gd name="connsiteX64" fmla="*/ 2580237 w 4535786"/>
              <a:gd name="connsiteY64" fmla="*/ 881204 h 1161862"/>
              <a:gd name="connsiteX65" fmla="*/ 2580237 w 4535786"/>
              <a:gd name="connsiteY65" fmla="*/ 896294 h 1161862"/>
              <a:gd name="connsiteX66" fmla="*/ 2749235 w 4535786"/>
              <a:gd name="connsiteY66" fmla="*/ 896294 h 1161862"/>
              <a:gd name="connsiteX67" fmla="*/ 2749235 w 4535786"/>
              <a:gd name="connsiteY67" fmla="*/ 911383 h 1161862"/>
              <a:gd name="connsiteX68" fmla="*/ 2800538 w 4535786"/>
              <a:gd name="connsiteY68" fmla="*/ 911383 h 1161862"/>
              <a:gd name="connsiteX69" fmla="*/ 2800538 w 4535786"/>
              <a:gd name="connsiteY69" fmla="*/ 923454 h 1161862"/>
              <a:gd name="connsiteX70" fmla="*/ 2951429 w 4535786"/>
              <a:gd name="connsiteY70" fmla="*/ 923454 h 1161862"/>
              <a:gd name="connsiteX71" fmla="*/ 2951429 w 4535786"/>
              <a:gd name="connsiteY71" fmla="*/ 944579 h 1161862"/>
              <a:gd name="connsiteX72" fmla="*/ 3008768 w 4535786"/>
              <a:gd name="connsiteY72" fmla="*/ 944579 h 1161862"/>
              <a:gd name="connsiteX73" fmla="*/ 3008768 w 4535786"/>
              <a:gd name="connsiteY73" fmla="*/ 974757 h 1161862"/>
              <a:gd name="connsiteX74" fmla="*/ 3138534 w 4535786"/>
              <a:gd name="connsiteY74" fmla="*/ 974757 h 1161862"/>
              <a:gd name="connsiteX75" fmla="*/ 3138534 w 4535786"/>
              <a:gd name="connsiteY75" fmla="*/ 992864 h 1161862"/>
              <a:gd name="connsiteX76" fmla="*/ 3355817 w 4535786"/>
              <a:gd name="connsiteY76" fmla="*/ 992864 h 1161862"/>
              <a:gd name="connsiteX77" fmla="*/ 3355817 w 4535786"/>
              <a:gd name="connsiteY77" fmla="*/ 1004935 h 1161862"/>
              <a:gd name="connsiteX78" fmla="*/ 3401085 w 4535786"/>
              <a:gd name="connsiteY78" fmla="*/ 1004935 h 1161862"/>
              <a:gd name="connsiteX79" fmla="*/ 3401085 w 4535786"/>
              <a:gd name="connsiteY79" fmla="*/ 1017006 h 1161862"/>
              <a:gd name="connsiteX80" fmla="*/ 3470495 w 4535786"/>
              <a:gd name="connsiteY80" fmla="*/ 1017006 h 1161862"/>
              <a:gd name="connsiteX81" fmla="*/ 3470495 w 4535786"/>
              <a:gd name="connsiteY81" fmla="*/ 1041149 h 1161862"/>
              <a:gd name="connsiteX82" fmla="*/ 3733045 w 4535786"/>
              <a:gd name="connsiteY82" fmla="*/ 1041149 h 1161862"/>
              <a:gd name="connsiteX83" fmla="*/ 3733045 w 4535786"/>
              <a:gd name="connsiteY83" fmla="*/ 1056238 h 1161862"/>
              <a:gd name="connsiteX84" fmla="*/ 3850740 w 4535786"/>
              <a:gd name="connsiteY84" fmla="*/ 1056238 h 1161862"/>
              <a:gd name="connsiteX85" fmla="*/ 3850740 w 4535786"/>
              <a:gd name="connsiteY85" fmla="*/ 1065292 h 1161862"/>
              <a:gd name="connsiteX86" fmla="*/ 4022756 w 4535786"/>
              <a:gd name="connsiteY86" fmla="*/ 1065292 h 1161862"/>
              <a:gd name="connsiteX87" fmla="*/ 4022756 w 4535786"/>
              <a:gd name="connsiteY87" fmla="*/ 1083398 h 1161862"/>
              <a:gd name="connsiteX88" fmla="*/ 4077077 w 4535786"/>
              <a:gd name="connsiteY88" fmla="*/ 1083398 h 1161862"/>
              <a:gd name="connsiteX89" fmla="*/ 4077077 w 4535786"/>
              <a:gd name="connsiteY89" fmla="*/ 1110559 h 1161862"/>
              <a:gd name="connsiteX90" fmla="*/ 4249093 w 4535786"/>
              <a:gd name="connsiteY90" fmla="*/ 1110559 h 1161862"/>
              <a:gd name="connsiteX91" fmla="*/ 4249093 w 4535786"/>
              <a:gd name="connsiteY91" fmla="*/ 1161862 h 1161862"/>
              <a:gd name="connsiteX92" fmla="*/ 4535786 w 4535786"/>
              <a:gd name="connsiteY92" fmla="*/ 1161862 h 116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535786" h="1161862">
                <a:moveTo>
                  <a:pt x="0" y="0"/>
                </a:moveTo>
                <a:lnTo>
                  <a:pt x="78463" y="0"/>
                </a:lnTo>
                <a:lnTo>
                  <a:pt x="78463" y="54321"/>
                </a:lnTo>
                <a:lnTo>
                  <a:pt x="129766" y="54321"/>
                </a:lnTo>
                <a:lnTo>
                  <a:pt x="129766" y="99589"/>
                </a:lnTo>
                <a:lnTo>
                  <a:pt x="184087" y="99589"/>
                </a:lnTo>
                <a:lnTo>
                  <a:pt x="184087" y="138820"/>
                </a:lnTo>
                <a:lnTo>
                  <a:pt x="232372" y="138820"/>
                </a:lnTo>
                <a:lnTo>
                  <a:pt x="232372" y="172016"/>
                </a:lnTo>
                <a:lnTo>
                  <a:pt x="307817" y="172016"/>
                </a:lnTo>
                <a:lnTo>
                  <a:pt x="307817" y="199177"/>
                </a:lnTo>
                <a:lnTo>
                  <a:pt x="347049" y="199177"/>
                </a:lnTo>
                <a:lnTo>
                  <a:pt x="347049" y="223319"/>
                </a:lnTo>
                <a:lnTo>
                  <a:pt x="398352" y="223319"/>
                </a:lnTo>
                <a:lnTo>
                  <a:pt x="398352" y="250480"/>
                </a:lnTo>
                <a:lnTo>
                  <a:pt x="488887" y="250480"/>
                </a:lnTo>
                <a:lnTo>
                  <a:pt x="488887" y="280658"/>
                </a:lnTo>
                <a:lnTo>
                  <a:pt x="552261" y="280658"/>
                </a:lnTo>
                <a:lnTo>
                  <a:pt x="552261" y="304800"/>
                </a:lnTo>
                <a:lnTo>
                  <a:pt x="600546" y="304800"/>
                </a:lnTo>
                <a:lnTo>
                  <a:pt x="600546" y="328943"/>
                </a:lnTo>
                <a:lnTo>
                  <a:pt x="669956" y="328943"/>
                </a:lnTo>
                <a:lnTo>
                  <a:pt x="669956" y="350068"/>
                </a:lnTo>
                <a:lnTo>
                  <a:pt x="751437" y="350068"/>
                </a:lnTo>
                <a:lnTo>
                  <a:pt x="751437" y="392317"/>
                </a:lnTo>
                <a:lnTo>
                  <a:pt x="802740" y="392317"/>
                </a:lnTo>
                <a:lnTo>
                  <a:pt x="802740" y="419478"/>
                </a:lnTo>
                <a:lnTo>
                  <a:pt x="857061" y="419478"/>
                </a:lnTo>
                <a:lnTo>
                  <a:pt x="857061" y="443620"/>
                </a:lnTo>
                <a:lnTo>
                  <a:pt x="992863" y="443620"/>
                </a:lnTo>
                <a:lnTo>
                  <a:pt x="992863" y="470781"/>
                </a:lnTo>
                <a:lnTo>
                  <a:pt x="1077362" y="470781"/>
                </a:lnTo>
                <a:lnTo>
                  <a:pt x="1077362" y="494923"/>
                </a:lnTo>
                <a:lnTo>
                  <a:pt x="1146772" y="494923"/>
                </a:lnTo>
                <a:lnTo>
                  <a:pt x="1146772" y="531137"/>
                </a:lnTo>
                <a:lnTo>
                  <a:pt x="1228253" y="531137"/>
                </a:lnTo>
                <a:lnTo>
                  <a:pt x="1228253" y="555280"/>
                </a:lnTo>
                <a:lnTo>
                  <a:pt x="1309734" y="555280"/>
                </a:lnTo>
                <a:lnTo>
                  <a:pt x="1309734" y="597529"/>
                </a:lnTo>
                <a:lnTo>
                  <a:pt x="1351984" y="597529"/>
                </a:lnTo>
                <a:lnTo>
                  <a:pt x="1351984" y="597529"/>
                </a:lnTo>
                <a:lnTo>
                  <a:pt x="1351984" y="624690"/>
                </a:lnTo>
                <a:lnTo>
                  <a:pt x="1499857" y="624690"/>
                </a:lnTo>
                <a:lnTo>
                  <a:pt x="1499857" y="660903"/>
                </a:lnTo>
                <a:lnTo>
                  <a:pt x="1587374" y="660903"/>
                </a:lnTo>
                <a:lnTo>
                  <a:pt x="1587374" y="679010"/>
                </a:lnTo>
                <a:lnTo>
                  <a:pt x="1662819" y="679010"/>
                </a:lnTo>
                <a:lnTo>
                  <a:pt x="1662819" y="679010"/>
                </a:lnTo>
                <a:lnTo>
                  <a:pt x="1662819" y="706171"/>
                </a:lnTo>
                <a:lnTo>
                  <a:pt x="1738265" y="706171"/>
                </a:lnTo>
                <a:lnTo>
                  <a:pt x="1738265" y="730313"/>
                </a:lnTo>
                <a:lnTo>
                  <a:pt x="1819746" y="730313"/>
                </a:lnTo>
                <a:lnTo>
                  <a:pt x="1819746" y="730313"/>
                </a:lnTo>
                <a:lnTo>
                  <a:pt x="1819746" y="751438"/>
                </a:lnTo>
                <a:lnTo>
                  <a:pt x="1949512" y="751438"/>
                </a:lnTo>
                <a:lnTo>
                  <a:pt x="1949512" y="781616"/>
                </a:lnTo>
                <a:lnTo>
                  <a:pt x="2064190" y="781616"/>
                </a:lnTo>
                <a:lnTo>
                  <a:pt x="2064190" y="802741"/>
                </a:lnTo>
                <a:lnTo>
                  <a:pt x="2221116" y="802741"/>
                </a:lnTo>
                <a:lnTo>
                  <a:pt x="2221116" y="826884"/>
                </a:lnTo>
                <a:lnTo>
                  <a:pt x="2272419" y="826884"/>
                </a:lnTo>
                <a:lnTo>
                  <a:pt x="2272419" y="866115"/>
                </a:lnTo>
                <a:lnTo>
                  <a:pt x="2408221" y="866115"/>
                </a:lnTo>
                <a:lnTo>
                  <a:pt x="2408221" y="881204"/>
                </a:lnTo>
                <a:lnTo>
                  <a:pt x="2580237" y="881204"/>
                </a:lnTo>
                <a:lnTo>
                  <a:pt x="2580237" y="896294"/>
                </a:lnTo>
                <a:lnTo>
                  <a:pt x="2749235" y="896294"/>
                </a:lnTo>
                <a:lnTo>
                  <a:pt x="2749235" y="911383"/>
                </a:lnTo>
                <a:lnTo>
                  <a:pt x="2800538" y="911383"/>
                </a:lnTo>
                <a:lnTo>
                  <a:pt x="2800538" y="923454"/>
                </a:lnTo>
                <a:lnTo>
                  <a:pt x="2951429" y="923454"/>
                </a:lnTo>
                <a:lnTo>
                  <a:pt x="2951429" y="944579"/>
                </a:lnTo>
                <a:lnTo>
                  <a:pt x="3008768" y="944579"/>
                </a:lnTo>
                <a:lnTo>
                  <a:pt x="3008768" y="974757"/>
                </a:lnTo>
                <a:lnTo>
                  <a:pt x="3138534" y="974757"/>
                </a:lnTo>
                <a:lnTo>
                  <a:pt x="3138534" y="992864"/>
                </a:lnTo>
                <a:lnTo>
                  <a:pt x="3355817" y="992864"/>
                </a:lnTo>
                <a:lnTo>
                  <a:pt x="3355817" y="1004935"/>
                </a:lnTo>
                <a:lnTo>
                  <a:pt x="3401085" y="1004935"/>
                </a:lnTo>
                <a:lnTo>
                  <a:pt x="3401085" y="1017006"/>
                </a:lnTo>
                <a:lnTo>
                  <a:pt x="3470495" y="1017006"/>
                </a:lnTo>
                <a:lnTo>
                  <a:pt x="3470495" y="1041149"/>
                </a:lnTo>
                <a:lnTo>
                  <a:pt x="3733045" y="1041149"/>
                </a:lnTo>
                <a:lnTo>
                  <a:pt x="3733045" y="1056238"/>
                </a:lnTo>
                <a:lnTo>
                  <a:pt x="3850740" y="1056238"/>
                </a:lnTo>
                <a:lnTo>
                  <a:pt x="3850740" y="1065292"/>
                </a:lnTo>
                <a:lnTo>
                  <a:pt x="4022756" y="1065292"/>
                </a:lnTo>
                <a:lnTo>
                  <a:pt x="4022756" y="1083398"/>
                </a:lnTo>
                <a:lnTo>
                  <a:pt x="4077077" y="1083398"/>
                </a:lnTo>
                <a:lnTo>
                  <a:pt x="4077077" y="1110559"/>
                </a:lnTo>
                <a:lnTo>
                  <a:pt x="4249093" y="1110559"/>
                </a:lnTo>
                <a:lnTo>
                  <a:pt x="4249093" y="1161862"/>
                </a:lnTo>
                <a:lnTo>
                  <a:pt x="4535786" y="1161862"/>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42" name="Group 141">
            <a:extLst>
              <a:ext uri="{FF2B5EF4-FFF2-40B4-BE49-F238E27FC236}">
                <a16:creationId xmlns:a16="http://schemas.microsoft.com/office/drawing/2014/main" id="{ADCD5860-DFCC-4A25-A51B-98874FE5B051}"/>
              </a:ext>
            </a:extLst>
          </p:cNvPr>
          <p:cNvGrpSpPr/>
          <p:nvPr/>
        </p:nvGrpSpPr>
        <p:grpSpPr>
          <a:xfrm>
            <a:off x="9392911" y="6207927"/>
            <a:ext cx="2488502" cy="454909"/>
            <a:chOff x="9392911" y="6207927"/>
            <a:chExt cx="2488502" cy="454909"/>
          </a:xfrm>
        </p:grpSpPr>
        <p:pic>
          <p:nvPicPr>
            <p:cNvPr id="143" name="Picture 142" descr="A picture containing text, ax, wheel&#10;&#10;Description automatically generated">
              <a:extLst>
                <a:ext uri="{FF2B5EF4-FFF2-40B4-BE49-F238E27FC236}">
                  <a16:creationId xmlns:a16="http://schemas.microsoft.com/office/drawing/2014/main" id="{A13D8662-7EEC-4EA5-9B0A-439A6489C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4" name="Rectangle 8">
              <a:extLst>
                <a:ext uri="{FF2B5EF4-FFF2-40B4-BE49-F238E27FC236}">
                  <a16:creationId xmlns:a16="http://schemas.microsoft.com/office/drawing/2014/main" id="{281E7FDF-3A8C-46C7-A41A-26F005723BB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39" name="Straight Connector 138">
            <a:extLst>
              <a:ext uri="{FF2B5EF4-FFF2-40B4-BE49-F238E27FC236}">
                <a16:creationId xmlns:a16="http://schemas.microsoft.com/office/drawing/2014/main" id="{BCB05EA4-AE0A-4ACB-A449-CE6362E249DB}"/>
              </a:ext>
            </a:extLst>
          </p:cNvPr>
          <p:cNvCxnSpPr>
            <a:cxnSpLocks/>
          </p:cNvCxnSpPr>
          <p:nvPr/>
        </p:nvCxnSpPr>
        <p:spPr bwMode="auto">
          <a:xfrm flipH="1">
            <a:off x="966789" y="458908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0" name="TextBox 139">
            <a:extLst>
              <a:ext uri="{FF2B5EF4-FFF2-40B4-BE49-F238E27FC236}">
                <a16:creationId xmlns:a16="http://schemas.microsoft.com/office/drawing/2014/main" id="{E4B6ABF7-1C28-4A12-BAA5-9F4CDC57117D}"/>
              </a:ext>
            </a:extLst>
          </p:cNvPr>
          <p:cNvSpPr txBox="1"/>
          <p:nvPr/>
        </p:nvSpPr>
        <p:spPr bwMode="auto">
          <a:xfrm>
            <a:off x="482423" y="4392866"/>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1" name="TextBox 140">
            <a:extLst>
              <a:ext uri="{FF2B5EF4-FFF2-40B4-BE49-F238E27FC236}">
                <a16:creationId xmlns:a16="http://schemas.microsoft.com/office/drawing/2014/main" id="{FE47E78D-4F49-4579-9A22-88BE8C39C493}"/>
              </a:ext>
            </a:extLst>
          </p:cNvPr>
          <p:cNvSpPr txBox="1"/>
          <p:nvPr/>
        </p:nvSpPr>
        <p:spPr bwMode="auto">
          <a:xfrm>
            <a:off x="482423" y="3946512"/>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cxnSp>
        <p:nvCxnSpPr>
          <p:cNvPr id="146" name="Straight Connector 145">
            <a:extLst>
              <a:ext uri="{FF2B5EF4-FFF2-40B4-BE49-F238E27FC236}">
                <a16:creationId xmlns:a16="http://schemas.microsoft.com/office/drawing/2014/main" id="{4A4DF6E0-3608-48DF-8B8D-4281A395287E}"/>
              </a:ext>
            </a:extLst>
          </p:cNvPr>
          <p:cNvCxnSpPr>
            <a:cxnSpLocks/>
          </p:cNvCxnSpPr>
          <p:nvPr/>
        </p:nvCxnSpPr>
        <p:spPr bwMode="auto">
          <a:xfrm flipH="1">
            <a:off x="6970109" y="458908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8" name="TextBox 147">
            <a:extLst>
              <a:ext uri="{FF2B5EF4-FFF2-40B4-BE49-F238E27FC236}">
                <a16:creationId xmlns:a16="http://schemas.microsoft.com/office/drawing/2014/main" id="{1374DFA7-9448-45A7-8987-ADD13743DF70}"/>
              </a:ext>
            </a:extLst>
          </p:cNvPr>
          <p:cNvSpPr txBox="1"/>
          <p:nvPr/>
        </p:nvSpPr>
        <p:spPr bwMode="auto">
          <a:xfrm>
            <a:off x="6485743" y="3946512"/>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9" name="TextBox 148">
            <a:extLst>
              <a:ext uri="{FF2B5EF4-FFF2-40B4-BE49-F238E27FC236}">
                <a16:creationId xmlns:a16="http://schemas.microsoft.com/office/drawing/2014/main" id="{3B8B0535-2BCF-46CF-8B9B-B47A3EDD9045}"/>
              </a:ext>
            </a:extLst>
          </p:cNvPr>
          <p:cNvSpPr txBox="1"/>
          <p:nvPr/>
        </p:nvSpPr>
        <p:spPr bwMode="auto">
          <a:xfrm>
            <a:off x="6485743" y="4393286"/>
            <a:ext cx="535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Tree>
    <p:extLst>
      <p:ext uri="{BB962C8B-B14F-4D97-AF65-F5344CB8AC3E}">
        <p14:creationId xmlns:p14="http://schemas.microsoft.com/office/powerpoint/2010/main" val="1347180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reeform 127">
            <a:extLst>
              <a:ext uri="{FF2B5EF4-FFF2-40B4-BE49-F238E27FC236}">
                <a16:creationId xmlns:a16="http://schemas.microsoft.com/office/drawing/2014/main" id="{39C239D2-BDBF-EB40-9F02-341F3279283A}"/>
              </a:ext>
            </a:extLst>
          </p:cNvPr>
          <p:cNvSpPr/>
          <p:nvPr/>
        </p:nvSpPr>
        <p:spPr bwMode="auto">
          <a:xfrm>
            <a:off x="1254125" y="3019425"/>
            <a:ext cx="3425825" cy="1911350"/>
          </a:xfrm>
          <a:custGeom>
            <a:avLst/>
            <a:gdLst>
              <a:gd name="connsiteX0" fmla="*/ 3425825 w 3425825"/>
              <a:gd name="connsiteY0" fmla="*/ 1911350 h 1911350"/>
              <a:gd name="connsiteX1" fmla="*/ 2413000 w 3425825"/>
              <a:gd name="connsiteY1" fmla="*/ 1911350 h 1911350"/>
              <a:gd name="connsiteX2" fmla="*/ 2413000 w 3425825"/>
              <a:gd name="connsiteY2" fmla="*/ 1895475 h 1911350"/>
              <a:gd name="connsiteX3" fmla="*/ 2378075 w 3425825"/>
              <a:gd name="connsiteY3" fmla="*/ 1895475 h 1911350"/>
              <a:gd name="connsiteX4" fmla="*/ 2378075 w 3425825"/>
              <a:gd name="connsiteY4" fmla="*/ 1885950 h 1911350"/>
              <a:gd name="connsiteX5" fmla="*/ 2101850 w 3425825"/>
              <a:gd name="connsiteY5" fmla="*/ 1885950 h 1911350"/>
              <a:gd name="connsiteX6" fmla="*/ 2101850 w 3425825"/>
              <a:gd name="connsiteY6" fmla="*/ 1885950 h 1911350"/>
              <a:gd name="connsiteX7" fmla="*/ 2101850 w 3425825"/>
              <a:gd name="connsiteY7" fmla="*/ 1863725 h 1911350"/>
              <a:gd name="connsiteX8" fmla="*/ 1901825 w 3425825"/>
              <a:gd name="connsiteY8" fmla="*/ 1863725 h 1911350"/>
              <a:gd name="connsiteX9" fmla="*/ 1901825 w 3425825"/>
              <a:gd name="connsiteY9" fmla="*/ 1863725 h 1911350"/>
              <a:gd name="connsiteX10" fmla="*/ 1901825 w 3425825"/>
              <a:gd name="connsiteY10" fmla="*/ 1844675 h 1911350"/>
              <a:gd name="connsiteX11" fmla="*/ 1835150 w 3425825"/>
              <a:gd name="connsiteY11" fmla="*/ 1844675 h 1911350"/>
              <a:gd name="connsiteX12" fmla="*/ 1835150 w 3425825"/>
              <a:gd name="connsiteY12" fmla="*/ 1812925 h 1911350"/>
              <a:gd name="connsiteX13" fmla="*/ 1720850 w 3425825"/>
              <a:gd name="connsiteY13" fmla="*/ 1812925 h 1911350"/>
              <a:gd name="connsiteX14" fmla="*/ 1720850 w 3425825"/>
              <a:gd name="connsiteY14" fmla="*/ 1812925 h 1911350"/>
              <a:gd name="connsiteX15" fmla="*/ 1720850 w 3425825"/>
              <a:gd name="connsiteY15" fmla="*/ 1812925 h 1911350"/>
              <a:gd name="connsiteX16" fmla="*/ 1720850 w 3425825"/>
              <a:gd name="connsiteY16" fmla="*/ 1793875 h 1911350"/>
              <a:gd name="connsiteX17" fmla="*/ 1625600 w 3425825"/>
              <a:gd name="connsiteY17" fmla="*/ 1793875 h 1911350"/>
              <a:gd name="connsiteX18" fmla="*/ 1635125 w 3425825"/>
              <a:gd name="connsiteY18" fmla="*/ 1784350 h 1911350"/>
              <a:gd name="connsiteX19" fmla="*/ 1555750 w 3425825"/>
              <a:gd name="connsiteY19" fmla="*/ 1784350 h 1911350"/>
              <a:gd name="connsiteX20" fmla="*/ 1555750 w 3425825"/>
              <a:gd name="connsiteY20" fmla="*/ 1755775 h 1911350"/>
              <a:gd name="connsiteX21" fmla="*/ 1498600 w 3425825"/>
              <a:gd name="connsiteY21" fmla="*/ 1755775 h 1911350"/>
              <a:gd name="connsiteX22" fmla="*/ 1498600 w 3425825"/>
              <a:gd name="connsiteY22" fmla="*/ 1755775 h 1911350"/>
              <a:gd name="connsiteX23" fmla="*/ 1498600 w 3425825"/>
              <a:gd name="connsiteY23" fmla="*/ 1755775 h 1911350"/>
              <a:gd name="connsiteX24" fmla="*/ 1498600 w 3425825"/>
              <a:gd name="connsiteY24" fmla="*/ 1730375 h 1911350"/>
              <a:gd name="connsiteX25" fmla="*/ 1466850 w 3425825"/>
              <a:gd name="connsiteY25" fmla="*/ 1730375 h 1911350"/>
              <a:gd name="connsiteX26" fmla="*/ 1466850 w 3425825"/>
              <a:gd name="connsiteY26" fmla="*/ 1730375 h 1911350"/>
              <a:gd name="connsiteX27" fmla="*/ 1466850 w 3425825"/>
              <a:gd name="connsiteY27" fmla="*/ 1730375 h 1911350"/>
              <a:gd name="connsiteX28" fmla="*/ 1466850 w 3425825"/>
              <a:gd name="connsiteY28" fmla="*/ 1730375 h 1911350"/>
              <a:gd name="connsiteX29" fmla="*/ 1466850 w 3425825"/>
              <a:gd name="connsiteY29" fmla="*/ 1704975 h 1911350"/>
              <a:gd name="connsiteX30" fmla="*/ 1333500 w 3425825"/>
              <a:gd name="connsiteY30" fmla="*/ 1704975 h 1911350"/>
              <a:gd name="connsiteX31" fmla="*/ 1333500 w 3425825"/>
              <a:gd name="connsiteY31" fmla="*/ 1704975 h 1911350"/>
              <a:gd name="connsiteX32" fmla="*/ 1333500 w 3425825"/>
              <a:gd name="connsiteY32" fmla="*/ 1704975 h 1911350"/>
              <a:gd name="connsiteX33" fmla="*/ 1333500 w 3425825"/>
              <a:gd name="connsiteY33" fmla="*/ 1682750 h 1911350"/>
              <a:gd name="connsiteX34" fmla="*/ 1298575 w 3425825"/>
              <a:gd name="connsiteY34" fmla="*/ 1682750 h 1911350"/>
              <a:gd name="connsiteX35" fmla="*/ 1298575 w 3425825"/>
              <a:gd name="connsiteY35" fmla="*/ 1654175 h 1911350"/>
              <a:gd name="connsiteX36" fmla="*/ 1266825 w 3425825"/>
              <a:gd name="connsiteY36" fmla="*/ 1654175 h 1911350"/>
              <a:gd name="connsiteX37" fmla="*/ 1266825 w 3425825"/>
              <a:gd name="connsiteY37" fmla="*/ 1654175 h 1911350"/>
              <a:gd name="connsiteX38" fmla="*/ 1266825 w 3425825"/>
              <a:gd name="connsiteY38" fmla="*/ 1638300 h 1911350"/>
              <a:gd name="connsiteX39" fmla="*/ 1219200 w 3425825"/>
              <a:gd name="connsiteY39" fmla="*/ 1638300 h 1911350"/>
              <a:gd name="connsiteX40" fmla="*/ 1219200 w 3425825"/>
              <a:gd name="connsiteY40" fmla="*/ 1638300 h 1911350"/>
              <a:gd name="connsiteX41" fmla="*/ 1219200 w 3425825"/>
              <a:gd name="connsiteY41" fmla="*/ 1612900 h 1911350"/>
              <a:gd name="connsiteX42" fmla="*/ 1139825 w 3425825"/>
              <a:gd name="connsiteY42" fmla="*/ 1612900 h 1911350"/>
              <a:gd name="connsiteX43" fmla="*/ 1139825 w 3425825"/>
              <a:gd name="connsiteY43" fmla="*/ 1612900 h 1911350"/>
              <a:gd name="connsiteX44" fmla="*/ 1139825 w 3425825"/>
              <a:gd name="connsiteY44" fmla="*/ 1612900 h 1911350"/>
              <a:gd name="connsiteX45" fmla="*/ 1117600 w 3425825"/>
              <a:gd name="connsiteY45" fmla="*/ 1612900 h 1911350"/>
              <a:gd name="connsiteX46" fmla="*/ 1117600 w 3425825"/>
              <a:gd name="connsiteY46" fmla="*/ 1593850 h 1911350"/>
              <a:gd name="connsiteX47" fmla="*/ 1047750 w 3425825"/>
              <a:gd name="connsiteY47" fmla="*/ 1593850 h 1911350"/>
              <a:gd name="connsiteX48" fmla="*/ 1047750 w 3425825"/>
              <a:gd name="connsiteY48" fmla="*/ 1593850 h 1911350"/>
              <a:gd name="connsiteX49" fmla="*/ 1047750 w 3425825"/>
              <a:gd name="connsiteY49" fmla="*/ 1574800 h 1911350"/>
              <a:gd name="connsiteX50" fmla="*/ 968375 w 3425825"/>
              <a:gd name="connsiteY50" fmla="*/ 1574800 h 1911350"/>
              <a:gd name="connsiteX51" fmla="*/ 968375 w 3425825"/>
              <a:gd name="connsiteY51" fmla="*/ 1555750 h 1911350"/>
              <a:gd name="connsiteX52" fmla="*/ 892175 w 3425825"/>
              <a:gd name="connsiteY52" fmla="*/ 1555750 h 1911350"/>
              <a:gd name="connsiteX53" fmla="*/ 892175 w 3425825"/>
              <a:gd name="connsiteY53" fmla="*/ 1524000 h 1911350"/>
              <a:gd name="connsiteX54" fmla="*/ 812800 w 3425825"/>
              <a:gd name="connsiteY54" fmla="*/ 1524000 h 1911350"/>
              <a:gd name="connsiteX55" fmla="*/ 812800 w 3425825"/>
              <a:gd name="connsiteY55" fmla="*/ 1524000 h 1911350"/>
              <a:gd name="connsiteX56" fmla="*/ 812800 w 3425825"/>
              <a:gd name="connsiteY56" fmla="*/ 1508125 h 1911350"/>
              <a:gd name="connsiteX57" fmla="*/ 765175 w 3425825"/>
              <a:gd name="connsiteY57" fmla="*/ 1508125 h 1911350"/>
              <a:gd name="connsiteX58" fmla="*/ 765175 w 3425825"/>
              <a:gd name="connsiteY58" fmla="*/ 1489075 h 1911350"/>
              <a:gd name="connsiteX59" fmla="*/ 730250 w 3425825"/>
              <a:gd name="connsiteY59" fmla="*/ 1489075 h 1911350"/>
              <a:gd name="connsiteX60" fmla="*/ 730250 w 3425825"/>
              <a:gd name="connsiteY60" fmla="*/ 1489075 h 1911350"/>
              <a:gd name="connsiteX61" fmla="*/ 714375 w 3425825"/>
              <a:gd name="connsiteY61" fmla="*/ 1473200 h 1911350"/>
              <a:gd name="connsiteX62" fmla="*/ 695325 w 3425825"/>
              <a:gd name="connsiteY62" fmla="*/ 1454150 h 1911350"/>
              <a:gd name="connsiteX63" fmla="*/ 657225 w 3425825"/>
              <a:gd name="connsiteY63" fmla="*/ 1454150 h 1911350"/>
              <a:gd name="connsiteX64" fmla="*/ 657225 w 3425825"/>
              <a:gd name="connsiteY64" fmla="*/ 1409700 h 1911350"/>
              <a:gd name="connsiteX65" fmla="*/ 615950 w 3425825"/>
              <a:gd name="connsiteY65" fmla="*/ 1409700 h 1911350"/>
              <a:gd name="connsiteX66" fmla="*/ 615950 w 3425825"/>
              <a:gd name="connsiteY66" fmla="*/ 1381125 h 1911350"/>
              <a:gd name="connsiteX67" fmla="*/ 587375 w 3425825"/>
              <a:gd name="connsiteY67" fmla="*/ 1381125 h 1911350"/>
              <a:gd name="connsiteX68" fmla="*/ 587375 w 3425825"/>
              <a:gd name="connsiteY68" fmla="*/ 1343025 h 1911350"/>
              <a:gd name="connsiteX69" fmla="*/ 546100 w 3425825"/>
              <a:gd name="connsiteY69" fmla="*/ 1343025 h 1911350"/>
              <a:gd name="connsiteX70" fmla="*/ 546100 w 3425825"/>
              <a:gd name="connsiteY70" fmla="*/ 1327150 h 1911350"/>
              <a:gd name="connsiteX71" fmla="*/ 508000 w 3425825"/>
              <a:gd name="connsiteY71" fmla="*/ 1327150 h 1911350"/>
              <a:gd name="connsiteX72" fmla="*/ 508000 w 3425825"/>
              <a:gd name="connsiteY72" fmla="*/ 1298575 h 1911350"/>
              <a:gd name="connsiteX73" fmla="*/ 482600 w 3425825"/>
              <a:gd name="connsiteY73" fmla="*/ 1298575 h 1911350"/>
              <a:gd name="connsiteX74" fmla="*/ 482600 w 3425825"/>
              <a:gd name="connsiteY74" fmla="*/ 1238250 h 1911350"/>
              <a:gd name="connsiteX75" fmla="*/ 428625 w 3425825"/>
              <a:gd name="connsiteY75" fmla="*/ 1238250 h 1911350"/>
              <a:gd name="connsiteX76" fmla="*/ 428625 w 3425825"/>
              <a:gd name="connsiteY76" fmla="*/ 1193800 h 1911350"/>
              <a:gd name="connsiteX77" fmla="*/ 428625 w 3425825"/>
              <a:gd name="connsiteY77" fmla="*/ 1193800 h 1911350"/>
              <a:gd name="connsiteX78" fmla="*/ 409575 w 3425825"/>
              <a:gd name="connsiteY78" fmla="*/ 1193800 h 1911350"/>
              <a:gd name="connsiteX79" fmla="*/ 409575 w 3425825"/>
              <a:gd name="connsiteY79" fmla="*/ 1149350 h 1911350"/>
              <a:gd name="connsiteX80" fmla="*/ 365125 w 3425825"/>
              <a:gd name="connsiteY80" fmla="*/ 1149350 h 1911350"/>
              <a:gd name="connsiteX81" fmla="*/ 365125 w 3425825"/>
              <a:gd name="connsiteY81" fmla="*/ 1120775 h 1911350"/>
              <a:gd name="connsiteX82" fmla="*/ 336550 w 3425825"/>
              <a:gd name="connsiteY82" fmla="*/ 1120775 h 1911350"/>
              <a:gd name="connsiteX83" fmla="*/ 336550 w 3425825"/>
              <a:gd name="connsiteY83" fmla="*/ 1089025 h 1911350"/>
              <a:gd name="connsiteX84" fmla="*/ 304800 w 3425825"/>
              <a:gd name="connsiteY84" fmla="*/ 1089025 h 1911350"/>
              <a:gd name="connsiteX85" fmla="*/ 304800 w 3425825"/>
              <a:gd name="connsiteY85" fmla="*/ 1022350 h 1911350"/>
              <a:gd name="connsiteX86" fmla="*/ 279400 w 3425825"/>
              <a:gd name="connsiteY86" fmla="*/ 1022350 h 1911350"/>
              <a:gd name="connsiteX87" fmla="*/ 279400 w 3425825"/>
              <a:gd name="connsiteY87" fmla="*/ 1022350 h 1911350"/>
              <a:gd name="connsiteX88" fmla="*/ 279400 w 3425825"/>
              <a:gd name="connsiteY88" fmla="*/ 1022350 h 1911350"/>
              <a:gd name="connsiteX89" fmla="*/ 279400 w 3425825"/>
              <a:gd name="connsiteY89" fmla="*/ 1000125 h 1911350"/>
              <a:gd name="connsiteX90" fmla="*/ 241300 w 3425825"/>
              <a:gd name="connsiteY90" fmla="*/ 1000125 h 1911350"/>
              <a:gd name="connsiteX91" fmla="*/ 241300 w 3425825"/>
              <a:gd name="connsiteY91" fmla="*/ 920750 h 1911350"/>
              <a:gd name="connsiteX92" fmla="*/ 209550 w 3425825"/>
              <a:gd name="connsiteY92" fmla="*/ 920750 h 1911350"/>
              <a:gd name="connsiteX93" fmla="*/ 209550 w 3425825"/>
              <a:gd name="connsiteY93" fmla="*/ 863600 h 1911350"/>
              <a:gd name="connsiteX94" fmla="*/ 209550 w 3425825"/>
              <a:gd name="connsiteY94" fmla="*/ 863600 h 1911350"/>
              <a:gd name="connsiteX95" fmla="*/ 180975 w 3425825"/>
              <a:gd name="connsiteY95" fmla="*/ 863600 h 1911350"/>
              <a:gd name="connsiteX96" fmla="*/ 180975 w 3425825"/>
              <a:gd name="connsiteY96" fmla="*/ 863600 h 1911350"/>
              <a:gd name="connsiteX97" fmla="*/ 180975 w 3425825"/>
              <a:gd name="connsiteY97" fmla="*/ 844550 h 1911350"/>
              <a:gd name="connsiteX98" fmla="*/ 161925 w 3425825"/>
              <a:gd name="connsiteY98" fmla="*/ 844550 h 1911350"/>
              <a:gd name="connsiteX99" fmla="*/ 161925 w 3425825"/>
              <a:gd name="connsiteY99" fmla="*/ 692150 h 1911350"/>
              <a:gd name="connsiteX100" fmla="*/ 130175 w 3425825"/>
              <a:gd name="connsiteY100" fmla="*/ 692150 h 1911350"/>
              <a:gd name="connsiteX101" fmla="*/ 130175 w 3425825"/>
              <a:gd name="connsiteY101" fmla="*/ 654050 h 1911350"/>
              <a:gd name="connsiteX102" fmla="*/ 130175 w 3425825"/>
              <a:gd name="connsiteY102" fmla="*/ 654050 h 1911350"/>
              <a:gd name="connsiteX103" fmla="*/ 117475 w 3425825"/>
              <a:gd name="connsiteY103" fmla="*/ 641350 h 1911350"/>
              <a:gd name="connsiteX104" fmla="*/ 98425 w 3425825"/>
              <a:gd name="connsiteY104" fmla="*/ 622300 h 1911350"/>
              <a:gd name="connsiteX105" fmla="*/ 98425 w 3425825"/>
              <a:gd name="connsiteY105" fmla="*/ 622300 h 1911350"/>
              <a:gd name="connsiteX106" fmla="*/ 98425 w 3425825"/>
              <a:gd name="connsiteY106" fmla="*/ 622300 h 1911350"/>
              <a:gd name="connsiteX107" fmla="*/ 76200 w 3425825"/>
              <a:gd name="connsiteY107" fmla="*/ 622300 h 1911350"/>
              <a:gd name="connsiteX108" fmla="*/ 76200 w 3425825"/>
              <a:gd name="connsiteY108" fmla="*/ 476250 h 1911350"/>
              <a:gd name="connsiteX109" fmla="*/ 76200 w 3425825"/>
              <a:gd name="connsiteY109" fmla="*/ 476250 h 1911350"/>
              <a:gd name="connsiteX110" fmla="*/ 47625 w 3425825"/>
              <a:gd name="connsiteY110" fmla="*/ 476250 h 1911350"/>
              <a:gd name="connsiteX111" fmla="*/ 47625 w 3425825"/>
              <a:gd name="connsiteY111" fmla="*/ 390525 h 1911350"/>
              <a:gd name="connsiteX112" fmla="*/ 47625 w 3425825"/>
              <a:gd name="connsiteY112" fmla="*/ 390525 h 1911350"/>
              <a:gd name="connsiteX113" fmla="*/ 47625 w 3425825"/>
              <a:gd name="connsiteY113" fmla="*/ 390525 h 1911350"/>
              <a:gd name="connsiteX114" fmla="*/ 25400 w 3425825"/>
              <a:gd name="connsiteY114" fmla="*/ 390525 h 1911350"/>
              <a:gd name="connsiteX115" fmla="*/ 25400 w 3425825"/>
              <a:gd name="connsiteY115" fmla="*/ 320675 h 1911350"/>
              <a:gd name="connsiteX116" fmla="*/ 0 w 3425825"/>
              <a:gd name="connsiteY116" fmla="*/ 320675 h 1911350"/>
              <a:gd name="connsiteX117" fmla="*/ 0 w 3425825"/>
              <a:gd name="connsiteY117" fmla="*/ 142875 h 1911350"/>
              <a:gd name="connsiteX118" fmla="*/ 0 w 3425825"/>
              <a:gd name="connsiteY118" fmla="*/ 142875 h 1911350"/>
              <a:gd name="connsiteX119" fmla="*/ 0 w 3425825"/>
              <a:gd name="connsiteY119" fmla="*/ 0 h 1911350"/>
              <a:gd name="connsiteX0" fmla="*/ 3425825 w 3425825"/>
              <a:gd name="connsiteY0" fmla="*/ 1911350 h 1911350"/>
              <a:gd name="connsiteX1" fmla="*/ 2413000 w 3425825"/>
              <a:gd name="connsiteY1" fmla="*/ 1911350 h 1911350"/>
              <a:gd name="connsiteX2" fmla="*/ 2413000 w 3425825"/>
              <a:gd name="connsiteY2" fmla="*/ 1895475 h 1911350"/>
              <a:gd name="connsiteX3" fmla="*/ 2378075 w 3425825"/>
              <a:gd name="connsiteY3" fmla="*/ 1895475 h 1911350"/>
              <a:gd name="connsiteX4" fmla="*/ 2378075 w 3425825"/>
              <a:gd name="connsiteY4" fmla="*/ 1885950 h 1911350"/>
              <a:gd name="connsiteX5" fmla="*/ 2101850 w 3425825"/>
              <a:gd name="connsiteY5" fmla="*/ 1885950 h 1911350"/>
              <a:gd name="connsiteX6" fmla="*/ 2101850 w 3425825"/>
              <a:gd name="connsiteY6" fmla="*/ 1885950 h 1911350"/>
              <a:gd name="connsiteX7" fmla="*/ 2101850 w 3425825"/>
              <a:gd name="connsiteY7" fmla="*/ 1863725 h 1911350"/>
              <a:gd name="connsiteX8" fmla="*/ 1901825 w 3425825"/>
              <a:gd name="connsiteY8" fmla="*/ 1863725 h 1911350"/>
              <a:gd name="connsiteX9" fmla="*/ 1901825 w 3425825"/>
              <a:gd name="connsiteY9" fmla="*/ 1863725 h 1911350"/>
              <a:gd name="connsiteX10" fmla="*/ 1901825 w 3425825"/>
              <a:gd name="connsiteY10" fmla="*/ 1844675 h 1911350"/>
              <a:gd name="connsiteX11" fmla="*/ 1835150 w 3425825"/>
              <a:gd name="connsiteY11" fmla="*/ 1844675 h 1911350"/>
              <a:gd name="connsiteX12" fmla="*/ 1835150 w 3425825"/>
              <a:gd name="connsiteY12" fmla="*/ 1812925 h 1911350"/>
              <a:gd name="connsiteX13" fmla="*/ 1720850 w 3425825"/>
              <a:gd name="connsiteY13" fmla="*/ 1812925 h 1911350"/>
              <a:gd name="connsiteX14" fmla="*/ 1720850 w 3425825"/>
              <a:gd name="connsiteY14" fmla="*/ 1812925 h 1911350"/>
              <a:gd name="connsiteX15" fmla="*/ 1720850 w 3425825"/>
              <a:gd name="connsiteY15" fmla="*/ 1812925 h 1911350"/>
              <a:gd name="connsiteX16" fmla="*/ 1720850 w 3425825"/>
              <a:gd name="connsiteY16" fmla="*/ 1793875 h 1911350"/>
              <a:gd name="connsiteX17" fmla="*/ 1625600 w 3425825"/>
              <a:gd name="connsiteY17" fmla="*/ 1793875 h 1911350"/>
              <a:gd name="connsiteX18" fmla="*/ 1635125 w 3425825"/>
              <a:gd name="connsiteY18" fmla="*/ 1784350 h 1911350"/>
              <a:gd name="connsiteX19" fmla="*/ 1555750 w 3425825"/>
              <a:gd name="connsiteY19" fmla="*/ 1784350 h 1911350"/>
              <a:gd name="connsiteX20" fmla="*/ 1555750 w 3425825"/>
              <a:gd name="connsiteY20" fmla="*/ 1755775 h 1911350"/>
              <a:gd name="connsiteX21" fmla="*/ 1498600 w 3425825"/>
              <a:gd name="connsiteY21" fmla="*/ 1755775 h 1911350"/>
              <a:gd name="connsiteX22" fmla="*/ 1498600 w 3425825"/>
              <a:gd name="connsiteY22" fmla="*/ 1755775 h 1911350"/>
              <a:gd name="connsiteX23" fmla="*/ 1498600 w 3425825"/>
              <a:gd name="connsiteY23" fmla="*/ 1755775 h 1911350"/>
              <a:gd name="connsiteX24" fmla="*/ 1498600 w 3425825"/>
              <a:gd name="connsiteY24" fmla="*/ 1730375 h 1911350"/>
              <a:gd name="connsiteX25" fmla="*/ 1466850 w 3425825"/>
              <a:gd name="connsiteY25" fmla="*/ 1730375 h 1911350"/>
              <a:gd name="connsiteX26" fmla="*/ 1466850 w 3425825"/>
              <a:gd name="connsiteY26" fmla="*/ 1730375 h 1911350"/>
              <a:gd name="connsiteX27" fmla="*/ 1466850 w 3425825"/>
              <a:gd name="connsiteY27" fmla="*/ 1730375 h 1911350"/>
              <a:gd name="connsiteX28" fmla="*/ 1466850 w 3425825"/>
              <a:gd name="connsiteY28" fmla="*/ 1730375 h 1911350"/>
              <a:gd name="connsiteX29" fmla="*/ 1466850 w 3425825"/>
              <a:gd name="connsiteY29" fmla="*/ 1704975 h 1911350"/>
              <a:gd name="connsiteX30" fmla="*/ 1333500 w 3425825"/>
              <a:gd name="connsiteY30" fmla="*/ 1704975 h 1911350"/>
              <a:gd name="connsiteX31" fmla="*/ 1333500 w 3425825"/>
              <a:gd name="connsiteY31" fmla="*/ 1704975 h 1911350"/>
              <a:gd name="connsiteX32" fmla="*/ 1333500 w 3425825"/>
              <a:gd name="connsiteY32" fmla="*/ 1704975 h 1911350"/>
              <a:gd name="connsiteX33" fmla="*/ 1333500 w 3425825"/>
              <a:gd name="connsiteY33" fmla="*/ 1682750 h 1911350"/>
              <a:gd name="connsiteX34" fmla="*/ 1298575 w 3425825"/>
              <a:gd name="connsiteY34" fmla="*/ 1682750 h 1911350"/>
              <a:gd name="connsiteX35" fmla="*/ 1298575 w 3425825"/>
              <a:gd name="connsiteY35" fmla="*/ 1654175 h 1911350"/>
              <a:gd name="connsiteX36" fmla="*/ 1266825 w 3425825"/>
              <a:gd name="connsiteY36" fmla="*/ 1654175 h 1911350"/>
              <a:gd name="connsiteX37" fmla="*/ 1266825 w 3425825"/>
              <a:gd name="connsiteY37" fmla="*/ 1654175 h 1911350"/>
              <a:gd name="connsiteX38" fmla="*/ 1266825 w 3425825"/>
              <a:gd name="connsiteY38" fmla="*/ 1638300 h 1911350"/>
              <a:gd name="connsiteX39" fmla="*/ 1219200 w 3425825"/>
              <a:gd name="connsiteY39" fmla="*/ 1638300 h 1911350"/>
              <a:gd name="connsiteX40" fmla="*/ 1219200 w 3425825"/>
              <a:gd name="connsiteY40" fmla="*/ 1638300 h 1911350"/>
              <a:gd name="connsiteX41" fmla="*/ 1219200 w 3425825"/>
              <a:gd name="connsiteY41" fmla="*/ 1612900 h 1911350"/>
              <a:gd name="connsiteX42" fmla="*/ 1139825 w 3425825"/>
              <a:gd name="connsiteY42" fmla="*/ 1612900 h 1911350"/>
              <a:gd name="connsiteX43" fmla="*/ 1139825 w 3425825"/>
              <a:gd name="connsiteY43" fmla="*/ 1612900 h 1911350"/>
              <a:gd name="connsiteX44" fmla="*/ 1139825 w 3425825"/>
              <a:gd name="connsiteY44" fmla="*/ 1612900 h 1911350"/>
              <a:gd name="connsiteX45" fmla="*/ 1117600 w 3425825"/>
              <a:gd name="connsiteY45" fmla="*/ 1612900 h 1911350"/>
              <a:gd name="connsiteX46" fmla="*/ 1117600 w 3425825"/>
              <a:gd name="connsiteY46" fmla="*/ 1593850 h 1911350"/>
              <a:gd name="connsiteX47" fmla="*/ 1047750 w 3425825"/>
              <a:gd name="connsiteY47" fmla="*/ 1593850 h 1911350"/>
              <a:gd name="connsiteX48" fmla="*/ 1047750 w 3425825"/>
              <a:gd name="connsiteY48" fmla="*/ 1593850 h 1911350"/>
              <a:gd name="connsiteX49" fmla="*/ 1047750 w 3425825"/>
              <a:gd name="connsiteY49" fmla="*/ 1574800 h 1911350"/>
              <a:gd name="connsiteX50" fmla="*/ 968375 w 3425825"/>
              <a:gd name="connsiteY50" fmla="*/ 1574800 h 1911350"/>
              <a:gd name="connsiteX51" fmla="*/ 968375 w 3425825"/>
              <a:gd name="connsiteY51" fmla="*/ 1555750 h 1911350"/>
              <a:gd name="connsiteX52" fmla="*/ 892175 w 3425825"/>
              <a:gd name="connsiteY52" fmla="*/ 1555750 h 1911350"/>
              <a:gd name="connsiteX53" fmla="*/ 892175 w 3425825"/>
              <a:gd name="connsiteY53" fmla="*/ 1524000 h 1911350"/>
              <a:gd name="connsiteX54" fmla="*/ 812800 w 3425825"/>
              <a:gd name="connsiteY54" fmla="*/ 1524000 h 1911350"/>
              <a:gd name="connsiteX55" fmla="*/ 812800 w 3425825"/>
              <a:gd name="connsiteY55" fmla="*/ 1524000 h 1911350"/>
              <a:gd name="connsiteX56" fmla="*/ 812800 w 3425825"/>
              <a:gd name="connsiteY56" fmla="*/ 1508125 h 1911350"/>
              <a:gd name="connsiteX57" fmla="*/ 765175 w 3425825"/>
              <a:gd name="connsiteY57" fmla="*/ 1508125 h 1911350"/>
              <a:gd name="connsiteX58" fmla="*/ 765175 w 3425825"/>
              <a:gd name="connsiteY58" fmla="*/ 1489075 h 1911350"/>
              <a:gd name="connsiteX59" fmla="*/ 730250 w 3425825"/>
              <a:gd name="connsiteY59" fmla="*/ 1489075 h 1911350"/>
              <a:gd name="connsiteX60" fmla="*/ 730250 w 3425825"/>
              <a:gd name="connsiteY60" fmla="*/ 1489075 h 1911350"/>
              <a:gd name="connsiteX61" fmla="*/ 714375 w 3425825"/>
              <a:gd name="connsiteY61" fmla="*/ 1473200 h 1911350"/>
              <a:gd name="connsiteX62" fmla="*/ 695325 w 3425825"/>
              <a:gd name="connsiteY62" fmla="*/ 1454150 h 1911350"/>
              <a:gd name="connsiteX63" fmla="*/ 657225 w 3425825"/>
              <a:gd name="connsiteY63" fmla="*/ 1454150 h 1911350"/>
              <a:gd name="connsiteX64" fmla="*/ 657225 w 3425825"/>
              <a:gd name="connsiteY64" fmla="*/ 1409700 h 1911350"/>
              <a:gd name="connsiteX65" fmla="*/ 615950 w 3425825"/>
              <a:gd name="connsiteY65" fmla="*/ 1409700 h 1911350"/>
              <a:gd name="connsiteX66" fmla="*/ 615950 w 3425825"/>
              <a:gd name="connsiteY66" fmla="*/ 1381125 h 1911350"/>
              <a:gd name="connsiteX67" fmla="*/ 587375 w 3425825"/>
              <a:gd name="connsiteY67" fmla="*/ 1381125 h 1911350"/>
              <a:gd name="connsiteX68" fmla="*/ 587375 w 3425825"/>
              <a:gd name="connsiteY68" fmla="*/ 1343025 h 1911350"/>
              <a:gd name="connsiteX69" fmla="*/ 546100 w 3425825"/>
              <a:gd name="connsiteY69" fmla="*/ 1343025 h 1911350"/>
              <a:gd name="connsiteX70" fmla="*/ 546100 w 3425825"/>
              <a:gd name="connsiteY70" fmla="*/ 1327150 h 1911350"/>
              <a:gd name="connsiteX71" fmla="*/ 508000 w 3425825"/>
              <a:gd name="connsiteY71" fmla="*/ 1327150 h 1911350"/>
              <a:gd name="connsiteX72" fmla="*/ 508000 w 3425825"/>
              <a:gd name="connsiteY72" fmla="*/ 1298575 h 1911350"/>
              <a:gd name="connsiteX73" fmla="*/ 482600 w 3425825"/>
              <a:gd name="connsiteY73" fmla="*/ 1298575 h 1911350"/>
              <a:gd name="connsiteX74" fmla="*/ 482600 w 3425825"/>
              <a:gd name="connsiteY74" fmla="*/ 1238250 h 1911350"/>
              <a:gd name="connsiteX75" fmla="*/ 428625 w 3425825"/>
              <a:gd name="connsiteY75" fmla="*/ 1238250 h 1911350"/>
              <a:gd name="connsiteX76" fmla="*/ 428625 w 3425825"/>
              <a:gd name="connsiteY76" fmla="*/ 1193800 h 1911350"/>
              <a:gd name="connsiteX77" fmla="*/ 428625 w 3425825"/>
              <a:gd name="connsiteY77" fmla="*/ 1193800 h 1911350"/>
              <a:gd name="connsiteX78" fmla="*/ 409575 w 3425825"/>
              <a:gd name="connsiteY78" fmla="*/ 1193800 h 1911350"/>
              <a:gd name="connsiteX79" fmla="*/ 409575 w 3425825"/>
              <a:gd name="connsiteY79" fmla="*/ 1149350 h 1911350"/>
              <a:gd name="connsiteX80" fmla="*/ 365125 w 3425825"/>
              <a:gd name="connsiteY80" fmla="*/ 1149350 h 1911350"/>
              <a:gd name="connsiteX81" fmla="*/ 365125 w 3425825"/>
              <a:gd name="connsiteY81" fmla="*/ 1120775 h 1911350"/>
              <a:gd name="connsiteX82" fmla="*/ 336550 w 3425825"/>
              <a:gd name="connsiteY82" fmla="*/ 1120775 h 1911350"/>
              <a:gd name="connsiteX83" fmla="*/ 336550 w 3425825"/>
              <a:gd name="connsiteY83" fmla="*/ 1089025 h 1911350"/>
              <a:gd name="connsiteX84" fmla="*/ 304800 w 3425825"/>
              <a:gd name="connsiteY84" fmla="*/ 1089025 h 1911350"/>
              <a:gd name="connsiteX85" fmla="*/ 304800 w 3425825"/>
              <a:gd name="connsiteY85" fmla="*/ 1022350 h 1911350"/>
              <a:gd name="connsiteX86" fmla="*/ 279400 w 3425825"/>
              <a:gd name="connsiteY86" fmla="*/ 1022350 h 1911350"/>
              <a:gd name="connsiteX87" fmla="*/ 279400 w 3425825"/>
              <a:gd name="connsiteY87" fmla="*/ 1022350 h 1911350"/>
              <a:gd name="connsiteX88" fmla="*/ 279400 w 3425825"/>
              <a:gd name="connsiteY88" fmla="*/ 1022350 h 1911350"/>
              <a:gd name="connsiteX89" fmla="*/ 279400 w 3425825"/>
              <a:gd name="connsiteY89" fmla="*/ 1000125 h 1911350"/>
              <a:gd name="connsiteX90" fmla="*/ 241300 w 3425825"/>
              <a:gd name="connsiteY90" fmla="*/ 1000125 h 1911350"/>
              <a:gd name="connsiteX91" fmla="*/ 241300 w 3425825"/>
              <a:gd name="connsiteY91" fmla="*/ 920750 h 1911350"/>
              <a:gd name="connsiteX92" fmla="*/ 209550 w 3425825"/>
              <a:gd name="connsiteY92" fmla="*/ 920750 h 1911350"/>
              <a:gd name="connsiteX93" fmla="*/ 209550 w 3425825"/>
              <a:gd name="connsiteY93" fmla="*/ 863600 h 1911350"/>
              <a:gd name="connsiteX94" fmla="*/ 209550 w 3425825"/>
              <a:gd name="connsiteY94" fmla="*/ 863600 h 1911350"/>
              <a:gd name="connsiteX95" fmla="*/ 180975 w 3425825"/>
              <a:gd name="connsiteY95" fmla="*/ 863600 h 1911350"/>
              <a:gd name="connsiteX96" fmla="*/ 180975 w 3425825"/>
              <a:gd name="connsiteY96" fmla="*/ 863600 h 1911350"/>
              <a:gd name="connsiteX97" fmla="*/ 180975 w 3425825"/>
              <a:gd name="connsiteY97" fmla="*/ 844550 h 1911350"/>
              <a:gd name="connsiteX98" fmla="*/ 161925 w 3425825"/>
              <a:gd name="connsiteY98" fmla="*/ 844550 h 1911350"/>
              <a:gd name="connsiteX99" fmla="*/ 161925 w 3425825"/>
              <a:gd name="connsiteY99" fmla="*/ 692150 h 1911350"/>
              <a:gd name="connsiteX100" fmla="*/ 130175 w 3425825"/>
              <a:gd name="connsiteY100" fmla="*/ 692150 h 1911350"/>
              <a:gd name="connsiteX101" fmla="*/ 130175 w 3425825"/>
              <a:gd name="connsiteY101" fmla="*/ 654050 h 1911350"/>
              <a:gd name="connsiteX102" fmla="*/ 130175 w 3425825"/>
              <a:gd name="connsiteY102" fmla="*/ 654050 h 1911350"/>
              <a:gd name="connsiteX103" fmla="*/ 104775 w 3425825"/>
              <a:gd name="connsiteY103" fmla="*/ 650875 h 1911350"/>
              <a:gd name="connsiteX104" fmla="*/ 98425 w 3425825"/>
              <a:gd name="connsiteY104" fmla="*/ 622300 h 1911350"/>
              <a:gd name="connsiteX105" fmla="*/ 98425 w 3425825"/>
              <a:gd name="connsiteY105" fmla="*/ 622300 h 1911350"/>
              <a:gd name="connsiteX106" fmla="*/ 98425 w 3425825"/>
              <a:gd name="connsiteY106" fmla="*/ 622300 h 1911350"/>
              <a:gd name="connsiteX107" fmla="*/ 76200 w 3425825"/>
              <a:gd name="connsiteY107" fmla="*/ 622300 h 1911350"/>
              <a:gd name="connsiteX108" fmla="*/ 76200 w 3425825"/>
              <a:gd name="connsiteY108" fmla="*/ 476250 h 1911350"/>
              <a:gd name="connsiteX109" fmla="*/ 76200 w 3425825"/>
              <a:gd name="connsiteY109" fmla="*/ 476250 h 1911350"/>
              <a:gd name="connsiteX110" fmla="*/ 47625 w 3425825"/>
              <a:gd name="connsiteY110" fmla="*/ 476250 h 1911350"/>
              <a:gd name="connsiteX111" fmla="*/ 47625 w 3425825"/>
              <a:gd name="connsiteY111" fmla="*/ 390525 h 1911350"/>
              <a:gd name="connsiteX112" fmla="*/ 47625 w 3425825"/>
              <a:gd name="connsiteY112" fmla="*/ 390525 h 1911350"/>
              <a:gd name="connsiteX113" fmla="*/ 47625 w 3425825"/>
              <a:gd name="connsiteY113" fmla="*/ 390525 h 1911350"/>
              <a:gd name="connsiteX114" fmla="*/ 25400 w 3425825"/>
              <a:gd name="connsiteY114" fmla="*/ 390525 h 1911350"/>
              <a:gd name="connsiteX115" fmla="*/ 25400 w 3425825"/>
              <a:gd name="connsiteY115" fmla="*/ 320675 h 1911350"/>
              <a:gd name="connsiteX116" fmla="*/ 0 w 3425825"/>
              <a:gd name="connsiteY116" fmla="*/ 320675 h 1911350"/>
              <a:gd name="connsiteX117" fmla="*/ 0 w 3425825"/>
              <a:gd name="connsiteY117" fmla="*/ 142875 h 1911350"/>
              <a:gd name="connsiteX118" fmla="*/ 0 w 3425825"/>
              <a:gd name="connsiteY118" fmla="*/ 142875 h 1911350"/>
              <a:gd name="connsiteX119" fmla="*/ 0 w 3425825"/>
              <a:gd name="connsiteY119" fmla="*/ 0 h 1911350"/>
              <a:gd name="connsiteX0" fmla="*/ 3425825 w 3425825"/>
              <a:gd name="connsiteY0" fmla="*/ 1911350 h 1911350"/>
              <a:gd name="connsiteX1" fmla="*/ 2413000 w 3425825"/>
              <a:gd name="connsiteY1" fmla="*/ 1911350 h 1911350"/>
              <a:gd name="connsiteX2" fmla="*/ 2413000 w 3425825"/>
              <a:gd name="connsiteY2" fmla="*/ 1895475 h 1911350"/>
              <a:gd name="connsiteX3" fmla="*/ 2378075 w 3425825"/>
              <a:gd name="connsiteY3" fmla="*/ 1895475 h 1911350"/>
              <a:gd name="connsiteX4" fmla="*/ 2378075 w 3425825"/>
              <a:gd name="connsiteY4" fmla="*/ 1885950 h 1911350"/>
              <a:gd name="connsiteX5" fmla="*/ 2101850 w 3425825"/>
              <a:gd name="connsiteY5" fmla="*/ 1885950 h 1911350"/>
              <a:gd name="connsiteX6" fmla="*/ 2101850 w 3425825"/>
              <a:gd name="connsiteY6" fmla="*/ 1885950 h 1911350"/>
              <a:gd name="connsiteX7" fmla="*/ 2101850 w 3425825"/>
              <a:gd name="connsiteY7" fmla="*/ 1863725 h 1911350"/>
              <a:gd name="connsiteX8" fmla="*/ 1901825 w 3425825"/>
              <a:gd name="connsiteY8" fmla="*/ 1863725 h 1911350"/>
              <a:gd name="connsiteX9" fmla="*/ 1901825 w 3425825"/>
              <a:gd name="connsiteY9" fmla="*/ 1863725 h 1911350"/>
              <a:gd name="connsiteX10" fmla="*/ 1901825 w 3425825"/>
              <a:gd name="connsiteY10" fmla="*/ 1844675 h 1911350"/>
              <a:gd name="connsiteX11" fmla="*/ 1835150 w 3425825"/>
              <a:gd name="connsiteY11" fmla="*/ 1844675 h 1911350"/>
              <a:gd name="connsiteX12" fmla="*/ 1835150 w 3425825"/>
              <a:gd name="connsiteY12" fmla="*/ 1812925 h 1911350"/>
              <a:gd name="connsiteX13" fmla="*/ 1720850 w 3425825"/>
              <a:gd name="connsiteY13" fmla="*/ 1812925 h 1911350"/>
              <a:gd name="connsiteX14" fmla="*/ 1720850 w 3425825"/>
              <a:gd name="connsiteY14" fmla="*/ 1812925 h 1911350"/>
              <a:gd name="connsiteX15" fmla="*/ 1720850 w 3425825"/>
              <a:gd name="connsiteY15" fmla="*/ 1812925 h 1911350"/>
              <a:gd name="connsiteX16" fmla="*/ 1720850 w 3425825"/>
              <a:gd name="connsiteY16" fmla="*/ 1793875 h 1911350"/>
              <a:gd name="connsiteX17" fmla="*/ 1625600 w 3425825"/>
              <a:gd name="connsiteY17" fmla="*/ 1793875 h 1911350"/>
              <a:gd name="connsiteX18" fmla="*/ 1635125 w 3425825"/>
              <a:gd name="connsiteY18" fmla="*/ 1784350 h 1911350"/>
              <a:gd name="connsiteX19" fmla="*/ 1555750 w 3425825"/>
              <a:gd name="connsiteY19" fmla="*/ 1784350 h 1911350"/>
              <a:gd name="connsiteX20" fmla="*/ 1555750 w 3425825"/>
              <a:gd name="connsiteY20" fmla="*/ 1755775 h 1911350"/>
              <a:gd name="connsiteX21" fmla="*/ 1498600 w 3425825"/>
              <a:gd name="connsiteY21" fmla="*/ 1755775 h 1911350"/>
              <a:gd name="connsiteX22" fmla="*/ 1498600 w 3425825"/>
              <a:gd name="connsiteY22" fmla="*/ 1755775 h 1911350"/>
              <a:gd name="connsiteX23" fmla="*/ 1498600 w 3425825"/>
              <a:gd name="connsiteY23" fmla="*/ 1755775 h 1911350"/>
              <a:gd name="connsiteX24" fmla="*/ 1498600 w 3425825"/>
              <a:gd name="connsiteY24" fmla="*/ 1730375 h 1911350"/>
              <a:gd name="connsiteX25" fmla="*/ 1466850 w 3425825"/>
              <a:gd name="connsiteY25" fmla="*/ 1730375 h 1911350"/>
              <a:gd name="connsiteX26" fmla="*/ 1466850 w 3425825"/>
              <a:gd name="connsiteY26" fmla="*/ 1730375 h 1911350"/>
              <a:gd name="connsiteX27" fmla="*/ 1466850 w 3425825"/>
              <a:gd name="connsiteY27" fmla="*/ 1730375 h 1911350"/>
              <a:gd name="connsiteX28" fmla="*/ 1466850 w 3425825"/>
              <a:gd name="connsiteY28" fmla="*/ 1730375 h 1911350"/>
              <a:gd name="connsiteX29" fmla="*/ 1466850 w 3425825"/>
              <a:gd name="connsiteY29" fmla="*/ 1704975 h 1911350"/>
              <a:gd name="connsiteX30" fmla="*/ 1333500 w 3425825"/>
              <a:gd name="connsiteY30" fmla="*/ 1704975 h 1911350"/>
              <a:gd name="connsiteX31" fmla="*/ 1333500 w 3425825"/>
              <a:gd name="connsiteY31" fmla="*/ 1704975 h 1911350"/>
              <a:gd name="connsiteX32" fmla="*/ 1333500 w 3425825"/>
              <a:gd name="connsiteY32" fmla="*/ 1704975 h 1911350"/>
              <a:gd name="connsiteX33" fmla="*/ 1333500 w 3425825"/>
              <a:gd name="connsiteY33" fmla="*/ 1682750 h 1911350"/>
              <a:gd name="connsiteX34" fmla="*/ 1298575 w 3425825"/>
              <a:gd name="connsiteY34" fmla="*/ 1682750 h 1911350"/>
              <a:gd name="connsiteX35" fmla="*/ 1298575 w 3425825"/>
              <a:gd name="connsiteY35" fmla="*/ 1654175 h 1911350"/>
              <a:gd name="connsiteX36" fmla="*/ 1266825 w 3425825"/>
              <a:gd name="connsiteY36" fmla="*/ 1654175 h 1911350"/>
              <a:gd name="connsiteX37" fmla="*/ 1266825 w 3425825"/>
              <a:gd name="connsiteY37" fmla="*/ 1654175 h 1911350"/>
              <a:gd name="connsiteX38" fmla="*/ 1266825 w 3425825"/>
              <a:gd name="connsiteY38" fmla="*/ 1638300 h 1911350"/>
              <a:gd name="connsiteX39" fmla="*/ 1219200 w 3425825"/>
              <a:gd name="connsiteY39" fmla="*/ 1638300 h 1911350"/>
              <a:gd name="connsiteX40" fmla="*/ 1219200 w 3425825"/>
              <a:gd name="connsiteY40" fmla="*/ 1638300 h 1911350"/>
              <a:gd name="connsiteX41" fmla="*/ 1219200 w 3425825"/>
              <a:gd name="connsiteY41" fmla="*/ 1612900 h 1911350"/>
              <a:gd name="connsiteX42" fmla="*/ 1139825 w 3425825"/>
              <a:gd name="connsiteY42" fmla="*/ 1612900 h 1911350"/>
              <a:gd name="connsiteX43" fmla="*/ 1139825 w 3425825"/>
              <a:gd name="connsiteY43" fmla="*/ 1612900 h 1911350"/>
              <a:gd name="connsiteX44" fmla="*/ 1139825 w 3425825"/>
              <a:gd name="connsiteY44" fmla="*/ 1612900 h 1911350"/>
              <a:gd name="connsiteX45" fmla="*/ 1117600 w 3425825"/>
              <a:gd name="connsiteY45" fmla="*/ 1612900 h 1911350"/>
              <a:gd name="connsiteX46" fmla="*/ 1117600 w 3425825"/>
              <a:gd name="connsiteY46" fmla="*/ 1593850 h 1911350"/>
              <a:gd name="connsiteX47" fmla="*/ 1047750 w 3425825"/>
              <a:gd name="connsiteY47" fmla="*/ 1593850 h 1911350"/>
              <a:gd name="connsiteX48" fmla="*/ 1047750 w 3425825"/>
              <a:gd name="connsiteY48" fmla="*/ 1593850 h 1911350"/>
              <a:gd name="connsiteX49" fmla="*/ 1047750 w 3425825"/>
              <a:gd name="connsiteY49" fmla="*/ 1574800 h 1911350"/>
              <a:gd name="connsiteX50" fmla="*/ 968375 w 3425825"/>
              <a:gd name="connsiteY50" fmla="*/ 1574800 h 1911350"/>
              <a:gd name="connsiteX51" fmla="*/ 968375 w 3425825"/>
              <a:gd name="connsiteY51" fmla="*/ 1555750 h 1911350"/>
              <a:gd name="connsiteX52" fmla="*/ 892175 w 3425825"/>
              <a:gd name="connsiteY52" fmla="*/ 1555750 h 1911350"/>
              <a:gd name="connsiteX53" fmla="*/ 892175 w 3425825"/>
              <a:gd name="connsiteY53" fmla="*/ 1524000 h 1911350"/>
              <a:gd name="connsiteX54" fmla="*/ 812800 w 3425825"/>
              <a:gd name="connsiteY54" fmla="*/ 1524000 h 1911350"/>
              <a:gd name="connsiteX55" fmla="*/ 812800 w 3425825"/>
              <a:gd name="connsiteY55" fmla="*/ 1524000 h 1911350"/>
              <a:gd name="connsiteX56" fmla="*/ 812800 w 3425825"/>
              <a:gd name="connsiteY56" fmla="*/ 1508125 h 1911350"/>
              <a:gd name="connsiteX57" fmla="*/ 765175 w 3425825"/>
              <a:gd name="connsiteY57" fmla="*/ 1508125 h 1911350"/>
              <a:gd name="connsiteX58" fmla="*/ 765175 w 3425825"/>
              <a:gd name="connsiteY58" fmla="*/ 1489075 h 1911350"/>
              <a:gd name="connsiteX59" fmla="*/ 730250 w 3425825"/>
              <a:gd name="connsiteY59" fmla="*/ 1489075 h 1911350"/>
              <a:gd name="connsiteX60" fmla="*/ 730250 w 3425825"/>
              <a:gd name="connsiteY60" fmla="*/ 1489075 h 1911350"/>
              <a:gd name="connsiteX61" fmla="*/ 714375 w 3425825"/>
              <a:gd name="connsiteY61" fmla="*/ 1473200 h 1911350"/>
              <a:gd name="connsiteX62" fmla="*/ 695325 w 3425825"/>
              <a:gd name="connsiteY62" fmla="*/ 1454150 h 1911350"/>
              <a:gd name="connsiteX63" fmla="*/ 657225 w 3425825"/>
              <a:gd name="connsiteY63" fmla="*/ 1454150 h 1911350"/>
              <a:gd name="connsiteX64" fmla="*/ 657225 w 3425825"/>
              <a:gd name="connsiteY64" fmla="*/ 1409700 h 1911350"/>
              <a:gd name="connsiteX65" fmla="*/ 615950 w 3425825"/>
              <a:gd name="connsiteY65" fmla="*/ 1409700 h 1911350"/>
              <a:gd name="connsiteX66" fmla="*/ 615950 w 3425825"/>
              <a:gd name="connsiteY66" fmla="*/ 1381125 h 1911350"/>
              <a:gd name="connsiteX67" fmla="*/ 587375 w 3425825"/>
              <a:gd name="connsiteY67" fmla="*/ 1381125 h 1911350"/>
              <a:gd name="connsiteX68" fmla="*/ 587375 w 3425825"/>
              <a:gd name="connsiteY68" fmla="*/ 1343025 h 1911350"/>
              <a:gd name="connsiteX69" fmla="*/ 546100 w 3425825"/>
              <a:gd name="connsiteY69" fmla="*/ 1343025 h 1911350"/>
              <a:gd name="connsiteX70" fmla="*/ 546100 w 3425825"/>
              <a:gd name="connsiteY70" fmla="*/ 1327150 h 1911350"/>
              <a:gd name="connsiteX71" fmla="*/ 508000 w 3425825"/>
              <a:gd name="connsiteY71" fmla="*/ 1327150 h 1911350"/>
              <a:gd name="connsiteX72" fmla="*/ 508000 w 3425825"/>
              <a:gd name="connsiteY72" fmla="*/ 1298575 h 1911350"/>
              <a:gd name="connsiteX73" fmla="*/ 482600 w 3425825"/>
              <a:gd name="connsiteY73" fmla="*/ 1298575 h 1911350"/>
              <a:gd name="connsiteX74" fmla="*/ 482600 w 3425825"/>
              <a:gd name="connsiteY74" fmla="*/ 1238250 h 1911350"/>
              <a:gd name="connsiteX75" fmla="*/ 428625 w 3425825"/>
              <a:gd name="connsiteY75" fmla="*/ 1238250 h 1911350"/>
              <a:gd name="connsiteX76" fmla="*/ 428625 w 3425825"/>
              <a:gd name="connsiteY76" fmla="*/ 1193800 h 1911350"/>
              <a:gd name="connsiteX77" fmla="*/ 428625 w 3425825"/>
              <a:gd name="connsiteY77" fmla="*/ 1193800 h 1911350"/>
              <a:gd name="connsiteX78" fmla="*/ 409575 w 3425825"/>
              <a:gd name="connsiteY78" fmla="*/ 1193800 h 1911350"/>
              <a:gd name="connsiteX79" fmla="*/ 409575 w 3425825"/>
              <a:gd name="connsiteY79" fmla="*/ 1149350 h 1911350"/>
              <a:gd name="connsiteX80" fmla="*/ 365125 w 3425825"/>
              <a:gd name="connsiteY80" fmla="*/ 1149350 h 1911350"/>
              <a:gd name="connsiteX81" fmla="*/ 365125 w 3425825"/>
              <a:gd name="connsiteY81" fmla="*/ 1120775 h 1911350"/>
              <a:gd name="connsiteX82" fmla="*/ 336550 w 3425825"/>
              <a:gd name="connsiteY82" fmla="*/ 1120775 h 1911350"/>
              <a:gd name="connsiteX83" fmla="*/ 336550 w 3425825"/>
              <a:gd name="connsiteY83" fmla="*/ 1089025 h 1911350"/>
              <a:gd name="connsiteX84" fmla="*/ 304800 w 3425825"/>
              <a:gd name="connsiteY84" fmla="*/ 1089025 h 1911350"/>
              <a:gd name="connsiteX85" fmla="*/ 304800 w 3425825"/>
              <a:gd name="connsiteY85" fmla="*/ 1022350 h 1911350"/>
              <a:gd name="connsiteX86" fmla="*/ 279400 w 3425825"/>
              <a:gd name="connsiteY86" fmla="*/ 1022350 h 1911350"/>
              <a:gd name="connsiteX87" fmla="*/ 279400 w 3425825"/>
              <a:gd name="connsiteY87" fmla="*/ 1022350 h 1911350"/>
              <a:gd name="connsiteX88" fmla="*/ 279400 w 3425825"/>
              <a:gd name="connsiteY88" fmla="*/ 1022350 h 1911350"/>
              <a:gd name="connsiteX89" fmla="*/ 279400 w 3425825"/>
              <a:gd name="connsiteY89" fmla="*/ 1000125 h 1911350"/>
              <a:gd name="connsiteX90" fmla="*/ 241300 w 3425825"/>
              <a:gd name="connsiteY90" fmla="*/ 1000125 h 1911350"/>
              <a:gd name="connsiteX91" fmla="*/ 241300 w 3425825"/>
              <a:gd name="connsiteY91" fmla="*/ 920750 h 1911350"/>
              <a:gd name="connsiteX92" fmla="*/ 209550 w 3425825"/>
              <a:gd name="connsiteY92" fmla="*/ 920750 h 1911350"/>
              <a:gd name="connsiteX93" fmla="*/ 209550 w 3425825"/>
              <a:gd name="connsiteY93" fmla="*/ 863600 h 1911350"/>
              <a:gd name="connsiteX94" fmla="*/ 209550 w 3425825"/>
              <a:gd name="connsiteY94" fmla="*/ 863600 h 1911350"/>
              <a:gd name="connsiteX95" fmla="*/ 180975 w 3425825"/>
              <a:gd name="connsiteY95" fmla="*/ 863600 h 1911350"/>
              <a:gd name="connsiteX96" fmla="*/ 180975 w 3425825"/>
              <a:gd name="connsiteY96" fmla="*/ 863600 h 1911350"/>
              <a:gd name="connsiteX97" fmla="*/ 180975 w 3425825"/>
              <a:gd name="connsiteY97" fmla="*/ 844550 h 1911350"/>
              <a:gd name="connsiteX98" fmla="*/ 161925 w 3425825"/>
              <a:gd name="connsiteY98" fmla="*/ 844550 h 1911350"/>
              <a:gd name="connsiteX99" fmla="*/ 161925 w 3425825"/>
              <a:gd name="connsiteY99" fmla="*/ 692150 h 1911350"/>
              <a:gd name="connsiteX100" fmla="*/ 130175 w 3425825"/>
              <a:gd name="connsiteY100" fmla="*/ 692150 h 1911350"/>
              <a:gd name="connsiteX101" fmla="*/ 130175 w 3425825"/>
              <a:gd name="connsiteY101" fmla="*/ 654050 h 1911350"/>
              <a:gd name="connsiteX102" fmla="*/ 130175 w 3425825"/>
              <a:gd name="connsiteY102" fmla="*/ 654050 h 1911350"/>
              <a:gd name="connsiteX103" fmla="*/ 127000 w 3425825"/>
              <a:gd name="connsiteY103" fmla="*/ 631825 h 1911350"/>
              <a:gd name="connsiteX104" fmla="*/ 98425 w 3425825"/>
              <a:gd name="connsiteY104" fmla="*/ 622300 h 1911350"/>
              <a:gd name="connsiteX105" fmla="*/ 98425 w 3425825"/>
              <a:gd name="connsiteY105" fmla="*/ 622300 h 1911350"/>
              <a:gd name="connsiteX106" fmla="*/ 98425 w 3425825"/>
              <a:gd name="connsiteY106" fmla="*/ 622300 h 1911350"/>
              <a:gd name="connsiteX107" fmla="*/ 76200 w 3425825"/>
              <a:gd name="connsiteY107" fmla="*/ 622300 h 1911350"/>
              <a:gd name="connsiteX108" fmla="*/ 76200 w 3425825"/>
              <a:gd name="connsiteY108" fmla="*/ 476250 h 1911350"/>
              <a:gd name="connsiteX109" fmla="*/ 76200 w 3425825"/>
              <a:gd name="connsiteY109" fmla="*/ 476250 h 1911350"/>
              <a:gd name="connsiteX110" fmla="*/ 47625 w 3425825"/>
              <a:gd name="connsiteY110" fmla="*/ 476250 h 1911350"/>
              <a:gd name="connsiteX111" fmla="*/ 47625 w 3425825"/>
              <a:gd name="connsiteY111" fmla="*/ 390525 h 1911350"/>
              <a:gd name="connsiteX112" fmla="*/ 47625 w 3425825"/>
              <a:gd name="connsiteY112" fmla="*/ 390525 h 1911350"/>
              <a:gd name="connsiteX113" fmla="*/ 47625 w 3425825"/>
              <a:gd name="connsiteY113" fmla="*/ 390525 h 1911350"/>
              <a:gd name="connsiteX114" fmla="*/ 25400 w 3425825"/>
              <a:gd name="connsiteY114" fmla="*/ 390525 h 1911350"/>
              <a:gd name="connsiteX115" fmla="*/ 25400 w 3425825"/>
              <a:gd name="connsiteY115" fmla="*/ 320675 h 1911350"/>
              <a:gd name="connsiteX116" fmla="*/ 0 w 3425825"/>
              <a:gd name="connsiteY116" fmla="*/ 320675 h 1911350"/>
              <a:gd name="connsiteX117" fmla="*/ 0 w 3425825"/>
              <a:gd name="connsiteY117" fmla="*/ 142875 h 1911350"/>
              <a:gd name="connsiteX118" fmla="*/ 0 w 3425825"/>
              <a:gd name="connsiteY118" fmla="*/ 142875 h 1911350"/>
              <a:gd name="connsiteX119" fmla="*/ 0 w 3425825"/>
              <a:gd name="connsiteY119" fmla="*/ 0 h 1911350"/>
              <a:gd name="connsiteX0" fmla="*/ 3425825 w 3425825"/>
              <a:gd name="connsiteY0" fmla="*/ 1911350 h 1911350"/>
              <a:gd name="connsiteX1" fmla="*/ 2413000 w 3425825"/>
              <a:gd name="connsiteY1" fmla="*/ 1911350 h 1911350"/>
              <a:gd name="connsiteX2" fmla="*/ 2413000 w 3425825"/>
              <a:gd name="connsiteY2" fmla="*/ 1895475 h 1911350"/>
              <a:gd name="connsiteX3" fmla="*/ 2378075 w 3425825"/>
              <a:gd name="connsiteY3" fmla="*/ 1895475 h 1911350"/>
              <a:gd name="connsiteX4" fmla="*/ 2378075 w 3425825"/>
              <a:gd name="connsiteY4" fmla="*/ 1885950 h 1911350"/>
              <a:gd name="connsiteX5" fmla="*/ 2101850 w 3425825"/>
              <a:gd name="connsiteY5" fmla="*/ 1885950 h 1911350"/>
              <a:gd name="connsiteX6" fmla="*/ 2101850 w 3425825"/>
              <a:gd name="connsiteY6" fmla="*/ 1885950 h 1911350"/>
              <a:gd name="connsiteX7" fmla="*/ 2101850 w 3425825"/>
              <a:gd name="connsiteY7" fmla="*/ 1863725 h 1911350"/>
              <a:gd name="connsiteX8" fmla="*/ 1901825 w 3425825"/>
              <a:gd name="connsiteY8" fmla="*/ 1863725 h 1911350"/>
              <a:gd name="connsiteX9" fmla="*/ 1901825 w 3425825"/>
              <a:gd name="connsiteY9" fmla="*/ 1863725 h 1911350"/>
              <a:gd name="connsiteX10" fmla="*/ 1901825 w 3425825"/>
              <a:gd name="connsiteY10" fmla="*/ 1844675 h 1911350"/>
              <a:gd name="connsiteX11" fmla="*/ 1835150 w 3425825"/>
              <a:gd name="connsiteY11" fmla="*/ 1844675 h 1911350"/>
              <a:gd name="connsiteX12" fmla="*/ 1835150 w 3425825"/>
              <a:gd name="connsiteY12" fmla="*/ 1812925 h 1911350"/>
              <a:gd name="connsiteX13" fmla="*/ 1720850 w 3425825"/>
              <a:gd name="connsiteY13" fmla="*/ 1812925 h 1911350"/>
              <a:gd name="connsiteX14" fmla="*/ 1720850 w 3425825"/>
              <a:gd name="connsiteY14" fmla="*/ 1812925 h 1911350"/>
              <a:gd name="connsiteX15" fmla="*/ 1720850 w 3425825"/>
              <a:gd name="connsiteY15" fmla="*/ 1812925 h 1911350"/>
              <a:gd name="connsiteX16" fmla="*/ 1720850 w 3425825"/>
              <a:gd name="connsiteY16" fmla="*/ 1793875 h 1911350"/>
              <a:gd name="connsiteX17" fmla="*/ 1625600 w 3425825"/>
              <a:gd name="connsiteY17" fmla="*/ 1793875 h 1911350"/>
              <a:gd name="connsiteX18" fmla="*/ 1635125 w 3425825"/>
              <a:gd name="connsiteY18" fmla="*/ 1784350 h 1911350"/>
              <a:gd name="connsiteX19" fmla="*/ 1555750 w 3425825"/>
              <a:gd name="connsiteY19" fmla="*/ 1784350 h 1911350"/>
              <a:gd name="connsiteX20" fmla="*/ 1555750 w 3425825"/>
              <a:gd name="connsiteY20" fmla="*/ 1755775 h 1911350"/>
              <a:gd name="connsiteX21" fmla="*/ 1498600 w 3425825"/>
              <a:gd name="connsiteY21" fmla="*/ 1755775 h 1911350"/>
              <a:gd name="connsiteX22" fmla="*/ 1498600 w 3425825"/>
              <a:gd name="connsiteY22" fmla="*/ 1755775 h 1911350"/>
              <a:gd name="connsiteX23" fmla="*/ 1498600 w 3425825"/>
              <a:gd name="connsiteY23" fmla="*/ 1755775 h 1911350"/>
              <a:gd name="connsiteX24" fmla="*/ 1498600 w 3425825"/>
              <a:gd name="connsiteY24" fmla="*/ 1730375 h 1911350"/>
              <a:gd name="connsiteX25" fmla="*/ 1466850 w 3425825"/>
              <a:gd name="connsiteY25" fmla="*/ 1730375 h 1911350"/>
              <a:gd name="connsiteX26" fmla="*/ 1466850 w 3425825"/>
              <a:gd name="connsiteY26" fmla="*/ 1730375 h 1911350"/>
              <a:gd name="connsiteX27" fmla="*/ 1466850 w 3425825"/>
              <a:gd name="connsiteY27" fmla="*/ 1730375 h 1911350"/>
              <a:gd name="connsiteX28" fmla="*/ 1466850 w 3425825"/>
              <a:gd name="connsiteY28" fmla="*/ 1730375 h 1911350"/>
              <a:gd name="connsiteX29" fmla="*/ 1466850 w 3425825"/>
              <a:gd name="connsiteY29" fmla="*/ 1704975 h 1911350"/>
              <a:gd name="connsiteX30" fmla="*/ 1333500 w 3425825"/>
              <a:gd name="connsiteY30" fmla="*/ 1704975 h 1911350"/>
              <a:gd name="connsiteX31" fmla="*/ 1333500 w 3425825"/>
              <a:gd name="connsiteY31" fmla="*/ 1704975 h 1911350"/>
              <a:gd name="connsiteX32" fmla="*/ 1333500 w 3425825"/>
              <a:gd name="connsiteY32" fmla="*/ 1704975 h 1911350"/>
              <a:gd name="connsiteX33" fmla="*/ 1333500 w 3425825"/>
              <a:gd name="connsiteY33" fmla="*/ 1682750 h 1911350"/>
              <a:gd name="connsiteX34" fmla="*/ 1298575 w 3425825"/>
              <a:gd name="connsiteY34" fmla="*/ 1682750 h 1911350"/>
              <a:gd name="connsiteX35" fmla="*/ 1298575 w 3425825"/>
              <a:gd name="connsiteY35" fmla="*/ 1654175 h 1911350"/>
              <a:gd name="connsiteX36" fmla="*/ 1266825 w 3425825"/>
              <a:gd name="connsiteY36" fmla="*/ 1654175 h 1911350"/>
              <a:gd name="connsiteX37" fmla="*/ 1266825 w 3425825"/>
              <a:gd name="connsiteY37" fmla="*/ 1654175 h 1911350"/>
              <a:gd name="connsiteX38" fmla="*/ 1266825 w 3425825"/>
              <a:gd name="connsiteY38" fmla="*/ 1638300 h 1911350"/>
              <a:gd name="connsiteX39" fmla="*/ 1219200 w 3425825"/>
              <a:gd name="connsiteY39" fmla="*/ 1638300 h 1911350"/>
              <a:gd name="connsiteX40" fmla="*/ 1219200 w 3425825"/>
              <a:gd name="connsiteY40" fmla="*/ 1638300 h 1911350"/>
              <a:gd name="connsiteX41" fmla="*/ 1219200 w 3425825"/>
              <a:gd name="connsiteY41" fmla="*/ 1612900 h 1911350"/>
              <a:gd name="connsiteX42" fmla="*/ 1139825 w 3425825"/>
              <a:gd name="connsiteY42" fmla="*/ 1612900 h 1911350"/>
              <a:gd name="connsiteX43" fmla="*/ 1139825 w 3425825"/>
              <a:gd name="connsiteY43" fmla="*/ 1612900 h 1911350"/>
              <a:gd name="connsiteX44" fmla="*/ 1139825 w 3425825"/>
              <a:gd name="connsiteY44" fmla="*/ 1612900 h 1911350"/>
              <a:gd name="connsiteX45" fmla="*/ 1117600 w 3425825"/>
              <a:gd name="connsiteY45" fmla="*/ 1612900 h 1911350"/>
              <a:gd name="connsiteX46" fmla="*/ 1117600 w 3425825"/>
              <a:gd name="connsiteY46" fmla="*/ 1593850 h 1911350"/>
              <a:gd name="connsiteX47" fmla="*/ 1047750 w 3425825"/>
              <a:gd name="connsiteY47" fmla="*/ 1593850 h 1911350"/>
              <a:gd name="connsiteX48" fmla="*/ 1047750 w 3425825"/>
              <a:gd name="connsiteY48" fmla="*/ 1593850 h 1911350"/>
              <a:gd name="connsiteX49" fmla="*/ 1047750 w 3425825"/>
              <a:gd name="connsiteY49" fmla="*/ 1574800 h 1911350"/>
              <a:gd name="connsiteX50" fmla="*/ 968375 w 3425825"/>
              <a:gd name="connsiteY50" fmla="*/ 1574800 h 1911350"/>
              <a:gd name="connsiteX51" fmla="*/ 968375 w 3425825"/>
              <a:gd name="connsiteY51" fmla="*/ 1555750 h 1911350"/>
              <a:gd name="connsiteX52" fmla="*/ 892175 w 3425825"/>
              <a:gd name="connsiteY52" fmla="*/ 1555750 h 1911350"/>
              <a:gd name="connsiteX53" fmla="*/ 892175 w 3425825"/>
              <a:gd name="connsiteY53" fmla="*/ 1524000 h 1911350"/>
              <a:gd name="connsiteX54" fmla="*/ 812800 w 3425825"/>
              <a:gd name="connsiteY54" fmla="*/ 1524000 h 1911350"/>
              <a:gd name="connsiteX55" fmla="*/ 812800 w 3425825"/>
              <a:gd name="connsiteY55" fmla="*/ 1524000 h 1911350"/>
              <a:gd name="connsiteX56" fmla="*/ 812800 w 3425825"/>
              <a:gd name="connsiteY56" fmla="*/ 1508125 h 1911350"/>
              <a:gd name="connsiteX57" fmla="*/ 765175 w 3425825"/>
              <a:gd name="connsiteY57" fmla="*/ 1508125 h 1911350"/>
              <a:gd name="connsiteX58" fmla="*/ 765175 w 3425825"/>
              <a:gd name="connsiteY58" fmla="*/ 1489075 h 1911350"/>
              <a:gd name="connsiteX59" fmla="*/ 730250 w 3425825"/>
              <a:gd name="connsiteY59" fmla="*/ 1489075 h 1911350"/>
              <a:gd name="connsiteX60" fmla="*/ 730250 w 3425825"/>
              <a:gd name="connsiteY60" fmla="*/ 1489075 h 1911350"/>
              <a:gd name="connsiteX61" fmla="*/ 714375 w 3425825"/>
              <a:gd name="connsiteY61" fmla="*/ 1473200 h 1911350"/>
              <a:gd name="connsiteX62" fmla="*/ 695325 w 3425825"/>
              <a:gd name="connsiteY62" fmla="*/ 1454150 h 1911350"/>
              <a:gd name="connsiteX63" fmla="*/ 657225 w 3425825"/>
              <a:gd name="connsiteY63" fmla="*/ 1454150 h 1911350"/>
              <a:gd name="connsiteX64" fmla="*/ 657225 w 3425825"/>
              <a:gd name="connsiteY64" fmla="*/ 1409700 h 1911350"/>
              <a:gd name="connsiteX65" fmla="*/ 615950 w 3425825"/>
              <a:gd name="connsiteY65" fmla="*/ 1409700 h 1911350"/>
              <a:gd name="connsiteX66" fmla="*/ 615950 w 3425825"/>
              <a:gd name="connsiteY66" fmla="*/ 1381125 h 1911350"/>
              <a:gd name="connsiteX67" fmla="*/ 587375 w 3425825"/>
              <a:gd name="connsiteY67" fmla="*/ 1381125 h 1911350"/>
              <a:gd name="connsiteX68" fmla="*/ 587375 w 3425825"/>
              <a:gd name="connsiteY68" fmla="*/ 1343025 h 1911350"/>
              <a:gd name="connsiteX69" fmla="*/ 546100 w 3425825"/>
              <a:gd name="connsiteY69" fmla="*/ 1343025 h 1911350"/>
              <a:gd name="connsiteX70" fmla="*/ 546100 w 3425825"/>
              <a:gd name="connsiteY70" fmla="*/ 1327150 h 1911350"/>
              <a:gd name="connsiteX71" fmla="*/ 508000 w 3425825"/>
              <a:gd name="connsiteY71" fmla="*/ 1327150 h 1911350"/>
              <a:gd name="connsiteX72" fmla="*/ 508000 w 3425825"/>
              <a:gd name="connsiteY72" fmla="*/ 1298575 h 1911350"/>
              <a:gd name="connsiteX73" fmla="*/ 482600 w 3425825"/>
              <a:gd name="connsiteY73" fmla="*/ 1298575 h 1911350"/>
              <a:gd name="connsiteX74" fmla="*/ 482600 w 3425825"/>
              <a:gd name="connsiteY74" fmla="*/ 1238250 h 1911350"/>
              <a:gd name="connsiteX75" fmla="*/ 428625 w 3425825"/>
              <a:gd name="connsiteY75" fmla="*/ 1238250 h 1911350"/>
              <a:gd name="connsiteX76" fmla="*/ 428625 w 3425825"/>
              <a:gd name="connsiteY76" fmla="*/ 1193800 h 1911350"/>
              <a:gd name="connsiteX77" fmla="*/ 428625 w 3425825"/>
              <a:gd name="connsiteY77" fmla="*/ 1193800 h 1911350"/>
              <a:gd name="connsiteX78" fmla="*/ 409575 w 3425825"/>
              <a:gd name="connsiteY78" fmla="*/ 1193800 h 1911350"/>
              <a:gd name="connsiteX79" fmla="*/ 409575 w 3425825"/>
              <a:gd name="connsiteY79" fmla="*/ 1149350 h 1911350"/>
              <a:gd name="connsiteX80" fmla="*/ 365125 w 3425825"/>
              <a:gd name="connsiteY80" fmla="*/ 1149350 h 1911350"/>
              <a:gd name="connsiteX81" fmla="*/ 365125 w 3425825"/>
              <a:gd name="connsiteY81" fmla="*/ 1120775 h 1911350"/>
              <a:gd name="connsiteX82" fmla="*/ 336550 w 3425825"/>
              <a:gd name="connsiteY82" fmla="*/ 1120775 h 1911350"/>
              <a:gd name="connsiteX83" fmla="*/ 336550 w 3425825"/>
              <a:gd name="connsiteY83" fmla="*/ 1089025 h 1911350"/>
              <a:gd name="connsiteX84" fmla="*/ 304800 w 3425825"/>
              <a:gd name="connsiteY84" fmla="*/ 1089025 h 1911350"/>
              <a:gd name="connsiteX85" fmla="*/ 304800 w 3425825"/>
              <a:gd name="connsiteY85" fmla="*/ 1022350 h 1911350"/>
              <a:gd name="connsiteX86" fmla="*/ 279400 w 3425825"/>
              <a:gd name="connsiteY86" fmla="*/ 1022350 h 1911350"/>
              <a:gd name="connsiteX87" fmla="*/ 279400 w 3425825"/>
              <a:gd name="connsiteY87" fmla="*/ 1022350 h 1911350"/>
              <a:gd name="connsiteX88" fmla="*/ 279400 w 3425825"/>
              <a:gd name="connsiteY88" fmla="*/ 1022350 h 1911350"/>
              <a:gd name="connsiteX89" fmla="*/ 279400 w 3425825"/>
              <a:gd name="connsiteY89" fmla="*/ 1000125 h 1911350"/>
              <a:gd name="connsiteX90" fmla="*/ 241300 w 3425825"/>
              <a:gd name="connsiteY90" fmla="*/ 1000125 h 1911350"/>
              <a:gd name="connsiteX91" fmla="*/ 241300 w 3425825"/>
              <a:gd name="connsiteY91" fmla="*/ 920750 h 1911350"/>
              <a:gd name="connsiteX92" fmla="*/ 209550 w 3425825"/>
              <a:gd name="connsiteY92" fmla="*/ 920750 h 1911350"/>
              <a:gd name="connsiteX93" fmla="*/ 209550 w 3425825"/>
              <a:gd name="connsiteY93" fmla="*/ 863600 h 1911350"/>
              <a:gd name="connsiteX94" fmla="*/ 209550 w 3425825"/>
              <a:gd name="connsiteY94" fmla="*/ 863600 h 1911350"/>
              <a:gd name="connsiteX95" fmla="*/ 180975 w 3425825"/>
              <a:gd name="connsiteY95" fmla="*/ 863600 h 1911350"/>
              <a:gd name="connsiteX96" fmla="*/ 180975 w 3425825"/>
              <a:gd name="connsiteY96" fmla="*/ 863600 h 1911350"/>
              <a:gd name="connsiteX97" fmla="*/ 180975 w 3425825"/>
              <a:gd name="connsiteY97" fmla="*/ 844550 h 1911350"/>
              <a:gd name="connsiteX98" fmla="*/ 161925 w 3425825"/>
              <a:gd name="connsiteY98" fmla="*/ 844550 h 1911350"/>
              <a:gd name="connsiteX99" fmla="*/ 161925 w 3425825"/>
              <a:gd name="connsiteY99" fmla="*/ 692150 h 1911350"/>
              <a:gd name="connsiteX100" fmla="*/ 130175 w 3425825"/>
              <a:gd name="connsiteY100" fmla="*/ 692150 h 1911350"/>
              <a:gd name="connsiteX101" fmla="*/ 130175 w 3425825"/>
              <a:gd name="connsiteY101" fmla="*/ 654050 h 1911350"/>
              <a:gd name="connsiteX102" fmla="*/ 111125 w 3425825"/>
              <a:gd name="connsiteY102" fmla="*/ 657225 h 1911350"/>
              <a:gd name="connsiteX103" fmla="*/ 127000 w 3425825"/>
              <a:gd name="connsiteY103" fmla="*/ 631825 h 1911350"/>
              <a:gd name="connsiteX104" fmla="*/ 98425 w 3425825"/>
              <a:gd name="connsiteY104" fmla="*/ 622300 h 1911350"/>
              <a:gd name="connsiteX105" fmla="*/ 98425 w 3425825"/>
              <a:gd name="connsiteY105" fmla="*/ 622300 h 1911350"/>
              <a:gd name="connsiteX106" fmla="*/ 98425 w 3425825"/>
              <a:gd name="connsiteY106" fmla="*/ 622300 h 1911350"/>
              <a:gd name="connsiteX107" fmla="*/ 76200 w 3425825"/>
              <a:gd name="connsiteY107" fmla="*/ 622300 h 1911350"/>
              <a:gd name="connsiteX108" fmla="*/ 76200 w 3425825"/>
              <a:gd name="connsiteY108" fmla="*/ 476250 h 1911350"/>
              <a:gd name="connsiteX109" fmla="*/ 76200 w 3425825"/>
              <a:gd name="connsiteY109" fmla="*/ 476250 h 1911350"/>
              <a:gd name="connsiteX110" fmla="*/ 47625 w 3425825"/>
              <a:gd name="connsiteY110" fmla="*/ 476250 h 1911350"/>
              <a:gd name="connsiteX111" fmla="*/ 47625 w 3425825"/>
              <a:gd name="connsiteY111" fmla="*/ 390525 h 1911350"/>
              <a:gd name="connsiteX112" fmla="*/ 47625 w 3425825"/>
              <a:gd name="connsiteY112" fmla="*/ 390525 h 1911350"/>
              <a:gd name="connsiteX113" fmla="*/ 47625 w 3425825"/>
              <a:gd name="connsiteY113" fmla="*/ 390525 h 1911350"/>
              <a:gd name="connsiteX114" fmla="*/ 25400 w 3425825"/>
              <a:gd name="connsiteY114" fmla="*/ 390525 h 1911350"/>
              <a:gd name="connsiteX115" fmla="*/ 25400 w 3425825"/>
              <a:gd name="connsiteY115" fmla="*/ 320675 h 1911350"/>
              <a:gd name="connsiteX116" fmla="*/ 0 w 3425825"/>
              <a:gd name="connsiteY116" fmla="*/ 320675 h 1911350"/>
              <a:gd name="connsiteX117" fmla="*/ 0 w 3425825"/>
              <a:gd name="connsiteY117" fmla="*/ 142875 h 1911350"/>
              <a:gd name="connsiteX118" fmla="*/ 0 w 3425825"/>
              <a:gd name="connsiteY118" fmla="*/ 142875 h 1911350"/>
              <a:gd name="connsiteX119" fmla="*/ 0 w 3425825"/>
              <a:gd name="connsiteY119" fmla="*/ 0 h 1911350"/>
              <a:gd name="connsiteX0" fmla="*/ 3425825 w 3425825"/>
              <a:gd name="connsiteY0" fmla="*/ 1911350 h 1911350"/>
              <a:gd name="connsiteX1" fmla="*/ 2413000 w 3425825"/>
              <a:gd name="connsiteY1" fmla="*/ 1911350 h 1911350"/>
              <a:gd name="connsiteX2" fmla="*/ 2413000 w 3425825"/>
              <a:gd name="connsiteY2" fmla="*/ 1895475 h 1911350"/>
              <a:gd name="connsiteX3" fmla="*/ 2378075 w 3425825"/>
              <a:gd name="connsiteY3" fmla="*/ 1895475 h 1911350"/>
              <a:gd name="connsiteX4" fmla="*/ 2378075 w 3425825"/>
              <a:gd name="connsiteY4" fmla="*/ 1885950 h 1911350"/>
              <a:gd name="connsiteX5" fmla="*/ 2101850 w 3425825"/>
              <a:gd name="connsiteY5" fmla="*/ 1885950 h 1911350"/>
              <a:gd name="connsiteX6" fmla="*/ 2101850 w 3425825"/>
              <a:gd name="connsiteY6" fmla="*/ 1885950 h 1911350"/>
              <a:gd name="connsiteX7" fmla="*/ 2101850 w 3425825"/>
              <a:gd name="connsiteY7" fmla="*/ 1863725 h 1911350"/>
              <a:gd name="connsiteX8" fmla="*/ 1901825 w 3425825"/>
              <a:gd name="connsiteY8" fmla="*/ 1863725 h 1911350"/>
              <a:gd name="connsiteX9" fmla="*/ 1901825 w 3425825"/>
              <a:gd name="connsiteY9" fmla="*/ 1863725 h 1911350"/>
              <a:gd name="connsiteX10" fmla="*/ 1901825 w 3425825"/>
              <a:gd name="connsiteY10" fmla="*/ 1844675 h 1911350"/>
              <a:gd name="connsiteX11" fmla="*/ 1835150 w 3425825"/>
              <a:gd name="connsiteY11" fmla="*/ 1844675 h 1911350"/>
              <a:gd name="connsiteX12" fmla="*/ 1835150 w 3425825"/>
              <a:gd name="connsiteY12" fmla="*/ 1812925 h 1911350"/>
              <a:gd name="connsiteX13" fmla="*/ 1720850 w 3425825"/>
              <a:gd name="connsiteY13" fmla="*/ 1812925 h 1911350"/>
              <a:gd name="connsiteX14" fmla="*/ 1720850 w 3425825"/>
              <a:gd name="connsiteY14" fmla="*/ 1812925 h 1911350"/>
              <a:gd name="connsiteX15" fmla="*/ 1720850 w 3425825"/>
              <a:gd name="connsiteY15" fmla="*/ 1812925 h 1911350"/>
              <a:gd name="connsiteX16" fmla="*/ 1720850 w 3425825"/>
              <a:gd name="connsiteY16" fmla="*/ 1793875 h 1911350"/>
              <a:gd name="connsiteX17" fmla="*/ 1625600 w 3425825"/>
              <a:gd name="connsiteY17" fmla="*/ 1793875 h 1911350"/>
              <a:gd name="connsiteX18" fmla="*/ 1635125 w 3425825"/>
              <a:gd name="connsiteY18" fmla="*/ 1784350 h 1911350"/>
              <a:gd name="connsiteX19" fmla="*/ 1555750 w 3425825"/>
              <a:gd name="connsiteY19" fmla="*/ 1784350 h 1911350"/>
              <a:gd name="connsiteX20" fmla="*/ 1555750 w 3425825"/>
              <a:gd name="connsiteY20" fmla="*/ 1755775 h 1911350"/>
              <a:gd name="connsiteX21" fmla="*/ 1498600 w 3425825"/>
              <a:gd name="connsiteY21" fmla="*/ 1755775 h 1911350"/>
              <a:gd name="connsiteX22" fmla="*/ 1498600 w 3425825"/>
              <a:gd name="connsiteY22" fmla="*/ 1755775 h 1911350"/>
              <a:gd name="connsiteX23" fmla="*/ 1498600 w 3425825"/>
              <a:gd name="connsiteY23" fmla="*/ 1755775 h 1911350"/>
              <a:gd name="connsiteX24" fmla="*/ 1498600 w 3425825"/>
              <a:gd name="connsiteY24" fmla="*/ 1730375 h 1911350"/>
              <a:gd name="connsiteX25" fmla="*/ 1466850 w 3425825"/>
              <a:gd name="connsiteY25" fmla="*/ 1730375 h 1911350"/>
              <a:gd name="connsiteX26" fmla="*/ 1466850 w 3425825"/>
              <a:gd name="connsiteY26" fmla="*/ 1730375 h 1911350"/>
              <a:gd name="connsiteX27" fmla="*/ 1466850 w 3425825"/>
              <a:gd name="connsiteY27" fmla="*/ 1730375 h 1911350"/>
              <a:gd name="connsiteX28" fmla="*/ 1466850 w 3425825"/>
              <a:gd name="connsiteY28" fmla="*/ 1730375 h 1911350"/>
              <a:gd name="connsiteX29" fmla="*/ 1466850 w 3425825"/>
              <a:gd name="connsiteY29" fmla="*/ 1704975 h 1911350"/>
              <a:gd name="connsiteX30" fmla="*/ 1333500 w 3425825"/>
              <a:gd name="connsiteY30" fmla="*/ 1704975 h 1911350"/>
              <a:gd name="connsiteX31" fmla="*/ 1333500 w 3425825"/>
              <a:gd name="connsiteY31" fmla="*/ 1704975 h 1911350"/>
              <a:gd name="connsiteX32" fmla="*/ 1333500 w 3425825"/>
              <a:gd name="connsiteY32" fmla="*/ 1704975 h 1911350"/>
              <a:gd name="connsiteX33" fmla="*/ 1333500 w 3425825"/>
              <a:gd name="connsiteY33" fmla="*/ 1682750 h 1911350"/>
              <a:gd name="connsiteX34" fmla="*/ 1298575 w 3425825"/>
              <a:gd name="connsiteY34" fmla="*/ 1682750 h 1911350"/>
              <a:gd name="connsiteX35" fmla="*/ 1298575 w 3425825"/>
              <a:gd name="connsiteY35" fmla="*/ 1654175 h 1911350"/>
              <a:gd name="connsiteX36" fmla="*/ 1266825 w 3425825"/>
              <a:gd name="connsiteY36" fmla="*/ 1654175 h 1911350"/>
              <a:gd name="connsiteX37" fmla="*/ 1266825 w 3425825"/>
              <a:gd name="connsiteY37" fmla="*/ 1654175 h 1911350"/>
              <a:gd name="connsiteX38" fmla="*/ 1266825 w 3425825"/>
              <a:gd name="connsiteY38" fmla="*/ 1638300 h 1911350"/>
              <a:gd name="connsiteX39" fmla="*/ 1219200 w 3425825"/>
              <a:gd name="connsiteY39" fmla="*/ 1638300 h 1911350"/>
              <a:gd name="connsiteX40" fmla="*/ 1219200 w 3425825"/>
              <a:gd name="connsiteY40" fmla="*/ 1638300 h 1911350"/>
              <a:gd name="connsiteX41" fmla="*/ 1219200 w 3425825"/>
              <a:gd name="connsiteY41" fmla="*/ 1612900 h 1911350"/>
              <a:gd name="connsiteX42" fmla="*/ 1139825 w 3425825"/>
              <a:gd name="connsiteY42" fmla="*/ 1612900 h 1911350"/>
              <a:gd name="connsiteX43" fmla="*/ 1139825 w 3425825"/>
              <a:gd name="connsiteY43" fmla="*/ 1612900 h 1911350"/>
              <a:gd name="connsiteX44" fmla="*/ 1139825 w 3425825"/>
              <a:gd name="connsiteY44" fmla="*/ 1612900 h 1911350"/>
              <a:gd name="connsiteX45" fmla="*/ 1117600 w 3425825"/>
              <a:gd name="connsiteY45" fmla="*/ 1612900 h 1911350"/>
              <a:gd name="connsiteX46" fmla="*/ 1117600 w 3425825"/>
              <a:gd name="connsiteY46" fmla="*/ 1593850 h 1911350"/>
              <a:gd name="connsiteX47" fmla="*/ 1047750 w 3425825"/>
              <a:gd name="connsiteY47" fmla="*/ 1593850 h 1911350"/>
              <a:gd name="connsiteX48" fmla="*/ 1047750 w 3425825"/>
              <a:gd name="connsiteY48" fmla="*/ 1593850 h 1911350"/>
              <a:gd name="connsiteX49" fmla="*/ 1047750 w 3425825"/>
              <a:gd name="connsiteY49" fmla="*/ 1574800 h 1911350"/>
              <a:gd name="connsiteX50" fmla="*/ 968375 w 3425825"/>
              <a:gd name="connsiteY50" fmla="*/ 1574800 h 1911350"/>
              <a:gd name="connsiteX51" fmla="*/ 968375 w 3425825"/>
              <a:gd name="connsiteY51" fmla="*/ 1555750 h 1911350"/>
              <a:gd name="connsiteX52" fmla="*/ 892175 w 3425825"/>
              <a:gd name="connsiteY52" fmla="*/ 1555750 h 1911350"/>
              <a:gd name="connsiteX53" fmla="*/ 892175 w 3425825"/>
              <a:gd name="connsiteY53" fmla="*/ 1524000 h 1911350"/>
              <a:gd name="connsiteX54" fmla="*/ 812800 w 3425825"/>
              <a:gd name="connsiteY54" fmla="*/ 1524000 h 1911350"/>
              <a:gd name="connsiteX55" fmla="*/ 812800 w 3425825"/>
              <a:gd name="connsiteY55" fmla="*/ 1524000 h 1911350"/>
              <a:gd name="connsiteX56" fmla="*/ 812800 w 3425825"/>
              <a:gd name="connsiteY56" fmla="*/ 1508125 h 1911350"/>
              <a:gd name="connsiteX57" fmla="*/ 765175 w 3425825"/>
              <a:gd name="connsiteY57" fmla="*/ 1508125 h 1911350"/>
              <a:gd name="connsiteX58" fmla="*/ 765175 w 3425825"/>
              <a:gd name="connsiteY58" fmla="*/ 1489075 h 1911350"/>
              <a:gd name="connsiteX59" fmla="*/ 730250 w 3425825"/>
              <a:gd name="connsiteY59" fmla="*/ 1489075 h 1911350"/>
              <a:gd name="connsiteX60" fmla="*/ 730250 w 3425825"/>
              <a:gd name="connsiteY60" fmla="*/ 1489075 h 1911350"/>
              <a:gd name="connsiteX61" fmla="*/ 714375 w 3425825"/>
              <a:gd name="connsiteY61" fmla="*/ 1473200 h 1911350"/>
              <a:gd name="connsiteX62" fmla="*/ 695325 w 3425825"/>
              <a:gd name="connsiteY62" fmla="*/ 1454150 h 1911350"/>
              <a:gd name="connsiteX63" fmla="*/ 657225 w 3425825"/>
              <a:gd name="connsiteY63" fmla="*/ 1454150 h 1911350"/>
              <a:gd name="connsiteX64" fmla="*/ 657225 w 3425825"/>
              <a:gd name="connsiteY64" fmla="*/ 1409700 h 1911350"/>
              <a:gd name="connsiteX65" fmla="*/ 615950 w 3425825"/>
              <a:gd name="connsiteY65" fmla="*/ 1409700 h 1911350"/>
              <a:gd name="connsiteX66" fmla="*/ 615950 w 3425825"/>
              <a:gd name="connsiteY66" fmla="*/ 1381125 h 1911350"/>
              <a:gd name="connsiteX67" fmla="*/ 587375 w 3425825"/>
              <a:gd name="connsiteY67" fmla="*/ 1381125 h 1911350"/>
              <a:gd name="connsiteX68" fmla="*/ 587375 w 3425825"/>
              <a:gd name="connsiteY68" fmla="*/ 1343025 h 1911350"/>
              <a:gd name="connsiteX69" fmla="*/ 546100 w 3425825"/>
              <a:gd name="connsiteY69" fmla="*/ 1343025 h 1911350"/>
              <a:gd name="connsiteX70" fmla="*/ 546100 w 3425825"/>
              <a:gd name="connsiteY70" fmla="*/ 1327150 h 1911350"/>
              <a:gd name="connsiteX71" fmla="*/ 508000 w 3425825"/>
              <a:gd name="connsiteY71" fmla="*/ 1327150 h 1911350"/>
              <a:gd name="connsiteX72" fmla="*/ 508000 w 3425825"/>
              <a:gd name="connsiteY72" fmla="*/ 1298575 h 1911350"/>
              <a:gd name="connsiteX73" fmla="*/ 482600 w 3425825"/>
              <a:gd name="connsiteY73" fmla="*/ 1298575 h 1911350"/>
              <a:gd name="connsiteX74" fmla="*/ 482600 w 3425825"/>
              <a:gd name="connsiteY74" fmla="*/ 1238250 h 1911350"/>
              <a:gd name="connsiteX75" fmla="*/ 428625 w 3425825"/>
              <a:gd name="connsiteY75" fmla="*/ 1238250 h 1911350"/>
              <a:gd name="connsiteX76" fmla="*/ 428625 w 3425825"/>
              <a:gd name="connsiteY76" fmla="*/ 1193800 h 1911350"/>
              <a:gd name="connsiteX77" fmla="*/ 428625 w 3425825"/>
              <a:gd name="connsiteY77" fmla="*/ 1193800 h 1911350"/>
              <a:gd name="connsiteX78" fmla="*/ 409575 w 3425825"/>
              <a:gd name="connsiteY78" fmla="*/ 1193800 h 1911350"/>
              <a:gd name="connsiteX79" fmla="*/ 409575 w 3425825"/>
              <a:gd name="connsiteY79" fmla="*/ 1149350 h 1911350"/>
              <a:gd name="connsiteX80" fmla="*/ 365125 w 3425825"/>
              <a:gd name="connsiteY80" fmla="*/ 1149350 h 1911350"/>
              <a:gd name="connsiteX81" fmla="*/ 365125 w 3425825"/>
              <a:gd name="connsiteY81" fmla="*/ 1120775 h 1911350"/>
              <a:gd name="connsiteX82" fmla="*/ 336550 w 3425825"/>
              <a:gd name="connsiteY82" fmla="*/ 1120775 h 1911350"/>
              <a:gd name="connsiteX83" fmla="*/ 336550 w 3425825"/>
              <a:gd name="connsiteY83" fmla="*/ 1089025 h 1911350"/>
              <a:gd name="connsiteX84" fmla="*/ 304800 w 3425825"/>
              <a:gd name="connsiteY84" fmla="*/ 1089025 h 1911350"/>
              <a:gd name="connsiteX85" fmla="*/ 304800 w 3425825"/>
              <a:gd name="connsiteY85" fmla="*/ 1022350 h 1911350"/>
              <a:gd name="connsiteX86" fmla="*/ 279400 w 3425825"/>
              <a:gd name="connsiteY86" fmla="*/ 1022350 h 1911350"/>
              <a:gd name="connsiteX87" fmla="*/ 279400 w 3425825"/>
              <a:gd name="connsiteY87" fmla="*/ 1022350 h 1911350"/>
              <a:gd name="connsiteX88" fmla="*/ 279400 w 3425825"/>
              <a:gd name="connsiteY88" fmla="*/ 1022350 h 1911350"/>
              <a:gd name="connsiteX89" fmla="*/ 279400 w 3425825"/>
              <a:gd name="connsiteY89" fmla="*/ 1000125 h 1911350"/>
              <a:gd name="connsiteX90" fmla="*/ 241300 w 3425825"/>
              <a:gd name="connsiteY90" fmla="*/ 1000125 h 1911350"/>
              <a:gd name="connsiteX91" fmla="*/ 241300 w 3425825"/>
              <a:gd name="connsiteY91" fmla="*/ 920750 h 1911350"/>
              <a:gd name="connsiteX92" fmla="*/ 209550 w 3425825"/>
              <a:gd name="connsiteY92" fmla="*/ 920750 h 1911350"/>
              <a:gd name="connsiteX93" fmla="*/ 209550 w 3425825"/>
              <a:gd name="connsiteY93" fmla="*/ 863600 h 1911350"/>
              <a:gd name="connsiteX94" fmla="*/ 209550 w 3425825"/>
              <a:gd name="connsiteY94" fmla="*/ 863600 h 1911350"/>
              <a:gd name="connsiteX95" fmla="*/ 180975 w 3425825"/>
              <a:gd name="connsiteY95" fmla="*/ 863600 h 1911350"/>
              <a:gd name="connsiteX96" fmla="*/ 180975 w 3425825"/>
              <a:gd name="connsiteY96" fmla="*/ 863600 h 1911350"/>
              <a:gd name="connsiteX97" fmla="*/ 180975 w 3425825"/>
              <a:gd name="connsiteY97" fmla="*/ 844550 h 1911350"/>
              <a:gd name="connsiteX98" fmla="*/ 161925 w 3425825"/>
              <a:gd name="connsiteY98" fmla="*/ 844550 h 1911350"/>
              <a:gd name="connsiteX99" fmla="*/ 161925 w 3425825"/>
              <a:gd name="connsiteY99" fmla="*/ 692150 h 1911350"/>
              <a:gd name="connsiteX100" fmla="*/ 130175 w 3425825"/>
              <a:gd name="connsiteY100" fmla="*/ 692150 h 1911350"/>
              <a:gd name="connsiteX101" fmla="*/ 130175 w 3425825"/>
              <a:gd name="connsiteY101" fmla="*/ 654050 h 1911350"/>
              <a:gd name="connsiteX102" fmla="*/ 111125 w 3425825"/>
              <a:gd name="connsiteY102" fmla="*/ 657225 h 1911350"/>
              <a:gd name="connsiteX103" fmla="*/ 111125 w 3425825"/>
              <a:gd name="connsiteY103" fmla="*/ 631825 h 1911350"/>
              <a:gd name="connsiteX104" fmla="*/ 98425 w 3425825"/>
              <a:gd name="connsiteY104" fmla="*/ 622300 h 1911350"/>
              <a:gd name="connsiteX105" fmla="*/ 98425 w 3425825"/>
              <a:gd name="connsiteY105" fmla="*/ 622300 h 1911350"/>
              <a:gd name="connsiteX106" fmla="*/ 98425 w 3425825"/>
              <a:gd name="connsiteY106" fmla="*/ 622300 h 1911350"/>
              <a:gd name="connsiteX107" fmla="*/ 76200 w 3425825"/>
              <a:gd name="connsiteY107" fmla="*/ 622300 h 1911350"/>
              <a:gd name="connsiteX108" fmla="*/ 76200 w 3425825"/>
              <a:gd name="connsiteY108" fmla="*/ 476250 h 1911350"/>
              <a:gd name="connsiteX109" fmla="*/ 76200 w 3425825"/>
              <a:gd name="connsiteY109" fmla="*/ 476250 h 1911350"/>
              <a:gd name="connsiteX110" fmla="*/ 47625 w 3425825"/>
              <a:gd name="connsiteY110" fmla="*/ 476250 h 1911350"/>
              <a:gd name="connsiteX111" fmla="*/ 47625 w 3425825"/>
              <a:gd name="connsiteY111" fmla="*/ 390525 h 1911350"/>
              <a:gd name="connsiteX112" fmla="*/ 47625 w 3425825"/>
              <a:gd name="connsiteY112" fmla="*/ 390525 h 1911350"/>
              <a:gd name="connsiteX113" fmla="*/ 47625 w 3425825"/>
              <a:gd name="connsiteY113" fmla="*/ 390525 h 1911350"/>
              <a:gd name="connsiteX114" fmla="*/ 25400 w 3425825"/>
              <a:gd name="connsiteY114" fmla="*/ 390525 h 1911350"/>
              <a:gd name="connsiteX115" fmla="*/ 25400 w 3425825"/>
              <a:gd name="connsiteY115" fmla="*/ 320675 h 1911350"/>
              <a:gd name="connsiteX116" fmla="*/ 0 w 3425825"/>
              <a:gd name="connsiteY116" fmla="*/ 320675 h 1911350"/>
              <a:gd name="connsiteX117" fmla="*/ 0 w 3425825"/>
              <a:gd name="connsiteY117" fmla="*/ 142875 h 1911350"/>
              <a:gd name="connsiteX118" fmla="*/ 0 w 3425825"/>
              <a:gd name="connsiteY118" fmla="*/ 142875 h 1911350"/>
              <a:gd name="connsiteX119" fmla="*/ 0 w 3425825"/>
              <a:gd name="connsiteY119" fmla="*/ 0 h 191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3425825" h="1911350">
                <a:moveTo>
                  <a:pt x="3425825" y="1911350"/>
                </a:moveTo>
                <a:lnTo>
                  <a:pt x="2413000" y="1911350"/>
                </a:lnTo>
                <a:lnTo>
                  <a:pt x="2413000" y="1895475"/>
                </a:lnTo>
                <a:lnTo>
                  <a:pt x="2378075" y="1895475"/>
                </a:lnTo>
                <a:lnTo>
                  <a:pt x="2378075" y="1885950"/>
                </a:lnTo>
                <a:lnTo>
                  <a:pt x="2101850" y="1885950"/>
                </a:lnTo>
                <a:lnTo>
                  <a:pt x="2101850" y="1885950"/>
                </a:lnTo>
                <a:lnTo>
                  <a:pt x="2101850" y="1863725"/>
                </a:lnTo>
                <a:lnTo>
                  <a:pt x="1901825" y="1863725"/>
                </a:lnTo>
                <a:lnTo>
                  <a:pt x="1901825" y="1863725"/>
                </a:lnTo>
                <a:lnTo>
                  <a:pt x="1901825" y="1844675"/>
                </a:lnTo>
                <a:lnTo>
                  <a:pt x="1835150" y="1844675"/>
                </a:lnTo>
                <a:lnTo>
                  <a:pt x="1835150" y="1812925"/>
                </a:lnTo>
                <a:lnTo>
                  <a:pt x="1720850" y="1812925"/>
                </a:lnTo>
                <a:lnTo>
                  <a:pt x="1720850" y="1812925"/>
                </a:lnTo>
                <a:lnTo>
                  <a:pt x="1720850" y="1812925"/>
                </a:lnTo>
                <a:lnTo>
                  <a:pt x="1720850" y="1793875"/>
                </a:lnTo>
                <a:lnTo>
                  <a:pt x="1625600" y="1793875"/>
                </a:lnTo>
                <a:lnTo>
                  <a:pt x="1635125" y="1784350"/>
                </a:lnTo>
                <a:lnTo>
                  <a:pt x="1555750" y="1784350"/>
                </a:lnTo>
                <a:lnTo>
                  <a:pt x="1555750" y="1755775"/>
                </a:lnTo>
                <a:lnTo>
                  <a:pt x="1498600" y="1755775"/>
                </a:lnTo>
                <a:lnTo>
                  <a:pt x="1498600" y="1755775"/>
                </a:lnTo>
                <a:lnTo>
                  <a:pt x="1498600" y="1755775"/>
                </a:lnTo>
                <a:lnTo>
                  <a:pt x="1498600" y="1730375"/>
                </a:lnTo>
                <a:lnTo>
                  <a:pt x="1466850" y="1730375"/>
                </a:lnTo>
                <a:lnTo>
                  <a:pt x="1466850" y="1730375"/>
                </a:lnTo>
                <a:lnTo>
                  <a:pt x="1466850" y="1730375"/>
                </a:lnTo>
                <a:lnTo>
                  <a:pt x="1466850" y="1730375"/>
                </a:lnTo>
                <a:lnTo>
                  <a:pt x="1466850" y="1704975"/>
                </a:lnTo>
                <a:lnTo>
                  <a:pt x="1333500" y="1704975"/>
                </a:lnTo>
                <a:lnTo>
                  <a:pt x="1333500" y="1704975"/>
                </a:lnTo>
                <a:lnTo>
                  <a:pt x="1333500" y="1704975"/>
                </a:lnTo>
                <a:lnTo>
                  <a:pt x="1333500" y="1682750"/>
                </a:lnTo>
                <a:lnTo>
                  <a:pt x="1298575" y="1682750"/>
                </a:lnTo>
                <a:lnTo>
                  <a:pt x="1298575" y="1654175"/>
                </a:lnTo>
                <a:lnTo>
                  <a:pt x="1266825" y="1654175"/>
                </a:lnTo>
                <a:lnTo>
                  <a:pt x="1266825" y="1654175"/>
                </a:lnTo>
                <a:lnTo>
                  <a:pt x="1266825" y="1638300"/>
                </a:lnTo>
                <a:lnTo>
                  <a:pt x="1219200" y="1638300"/>
                </a:lnTo>
                <a:lnTo>
                  <a:pt x="1219200" y="1638300"/>
                </a:lnTo>
                <a:lnTo>
                  <a:pt x="1219200" y="1612900"/>
                </a:lnTo>
                <a:lnTo>
                  <a:pt x="1139825" y="1612900"/>
                </a:lnTo>
                <a:lnTo>
                  <a:pt x="1139825" y="1612900"/>
                </a:lnTo>
                <a:lnTo>
                  <a:pt x="1139825" y="1612900"/>
                </a:lnTo>
                <a:lnTo>
                  <a:pt x="1117600" y="1612900"/>
                </a:lnTo>
                <a:lnTo>
                  <a:pt x="1117600" y="1593850"/>
                </a:lnTo>
                <a:lnTo>
                  <a:pt x="1047750" y="1593850"/>
                </a:lnTo>
                <a:lnTo>
                  <a:pt x="1047750" y="1593850"/>
                </a:lnTo>
                <a:lnTo>
                  <a:pt x="1047750" y="1574800"/>
                </a:lnTo>
                <a:lnTo>
                  <a:pt x="968375" y="1574800"/>
                </a:lnTo>
                <a:lnTo>
                  <a:pt x="968375" y="1555750"/>
                </a:lnTo>
                <a:lnTo>
                  <a:pt x="892175" y="1555750"/>
                </a:lnTo>
                <a:lnTo>
                  <a:pt x="892175" y="1524000"/>
                </a:lnTo>
                <a:lnTo>
                  <a:pt x="812800" y="1524000"/>
                </a:lnTo>
                <a:lnTo>
                  <a:pt x="812800" y="1524000"/>
                </a:lnTo>
                <a:lnTo>
                  <a:pt x="812800" y="1508125"/>
                </a:lnTo>
                <a:lnTo>
                  <a:pt x="765175" y="1508125"/>
                </a:lnTo>
                <a:lnTo>
                  <a:pt x="765175" y="1489075"/>
                </a:lnTo>
                <a:lnTo>
                  <a:pt x="730250" y="1489075"/>
                </a:lnTo>
                <a:lnTo>
                  <a:pt x="730250" y="1489075"/>
                </a:lnTo>
                <a:lnTo>
                  <a:pt x="714375" y="1473200"/>
                </a:lnTo>
                <a:lnTo>
                  <a:pt x="695325" y="1454150"/>
                </a:lnTo>
                <a:lnTo>
                  <a:pt x="657225" y="1454150"/>
                </a:lnTo>
                <a:lnTo>
                  <a:pt x="657225" y="1409700"/>
                </a:lnTo>
                <a:lnTo>
                  <a:pt x="615950" y="1409700"/>
                </a:lnTo>
                <a:lnTo>
                  <a:pt x="615950" y="1381125"/>
                </a:lnTo>
                <a:lnTo>
                  <a:pt x="587375" y="1381125"/>
                </a:lnTo>
                <a:lnTo>
                  <a:pt x="587375" y="1343025"/>
                </a:lnTo>
                <a:lnTo>
                  <a:pt x="546100" y="1343025"/>
                </a:lnTo>
                <a:lnTo>
                  <a:pt x="546100" y="1327150"/>
                </a:lnTo>
                <a:lnTo>
                  <a:pt x="508000" y="1327150"/>
                </a:lnTo>
                <a:lnTo>
                  <a:pt x="508000" y="1298575"/>
                </a:lnTo>
                <a:lnTo>
                  <a:pt x="482600" y="1298575"/>
                </a:lnTo>
                <a:lnTo>
                  <a:pt x="482600" y="1238250"/>
                </a:lnTo>
                <a:lnTo>
                  <a:pt x="428625" y="1238250"/>
                </a:lnTo>
                <a:lnTo>
                  <a:pt x="428625" y="1193800"/>
                </a:lnTo>
                <a:lnTo>
                  <a:pt x="428625" y="1193800"/>
                </a:lnTo>
                <a:lnTo>
                  <a:pt x="409575" y="1193800"/>
                </a:lnTo>
                <a:lnTo>
                  <a:pt x="409575" y="1149350"/>
                </a:lnTo>
                <a:lnTo>
                  <a:pt x="365125" y="1149350"/>
                </a:lnTo>
                <a:lnTo>
                  <a:pt x="365125" y="1120775"/>
                </a:lnTo>
                <a:lnTo>
                  <a:pt x="336550" y="1120775"/>
                </a:lnTo>
                <a:lnTo>
                  <a:pt x="336550" y="1089025"/>
                </a:lnTo>
                <a:lnTo>
                  <a:pt x="304800" y="1089025"/>
                </a:lnTo>
                <a:lnTo>
                  <a:pt x="304800" y="1022350"/>
                </a:lnTo>
                <a:lnTo>
                  <a:pt x="279400" y="1022350"/>
                </a:lnTo>
                <a:lnTo>
                  <a:pt x="279400" y="1022350"/>
                </a:lnTo>
                <a:lnTo>
                  <a:pt x="279400" y="1022350"/>
                </a:lnTo>
                <a:lnTo>
                  <a:pt x="279400" y="1000125"/>
                </a:lnTo>
                <a:lnTo>
                  <a:pt x="241300" y="1000125"/>
                </a:lnTo>
                <a:lnTo>
                  <a:pt x="241300" y="920750"/>
                </a:lnTo>
                <a:lnTo>
                  <a:pt x="209550" y="920750"/>
                </a:lnTo>
                <a:lnTo>
                  <a:pt x="209550" y="863600"/>
                </a:lnTo>
                <a:lnTo>
                  <a:pt x="209550" y="863600"/>
                </a:lnTo>
                <a:lnTo>
                  <a:pt x="180975" y="863600"/>
                </a:lnTo>
                <a:lnTo>
                  <a:pt x="180975" y="863600"/>
                </a:lnTo>
                <a:lnTo>
                  <a:pt x="180975" y="844550"/>
                </a:lnTo>
                <a:lnTo>
                  <a:pt x="161925" y="844550"/>
                </a:lnTo>
                <a:lnTo>
                  <a:pt x="161925" y="692150"/>
                </a:lnTo>
                <a:lnTo>
                  <a:pt x="130175" y="692150"/>
                </a:lnTo>
                <a:lnTo>
                  <a:pt x="130175" y="654050"/>
                </a:lnTo>
                <a:lnTo>
                  <a:pt x="111125" y="657225"/>
                </a:lnTo>
                <a:lnTo>
                  <a:pt x="111125" y="631825"/>
                </a:lnTo>
                <a:lnTo>
                  <a:pt x="98425" y="622300"/>
                </a:lnTo>
                <a:lnTo>
                  <a:pt x="98425" y="622300"/>
                </a:lnTo>
                <a:lnTo>
                  <a:pt x="98425" y="622300"/>
                </a:lnTo>
                <a:lnTo>
                  <a:pt x="76200" y="622300"/>
                </a:lnTo>
                <a:lnTo>
                  <a:pt x="76200" y="476250"/>
                </a:lnTo>
                <a:lnTo>
                  <a:pt x="76200" y="476250"/>
                </a:lnTo>
                <a:lnTo>
                  <a:pt x="47625" y="476250"/>
                </a:lnTo>
                <a:lnTo>
                  <a:pt x="47625" y="390525"/>
                </a:lnTo>
                <a:lnTo>
                  <a:pt x="47625" y="390525"/>
                </a:lnTo>
                <a:lnTo>
                  <a:pt x="47625" y="390525"/>
                </a:lnTo>
                <a:lnTo>
                  <a:pt x="25400" y="390525"/>
                </a:lnTo>
                <a:lnTo>
                  <a:pt x="25400" y="320675"/>
                </a:lnTo>
                <a:lnTo>
                  <a:pt x="0" y="320675"/>
                </a:lnTo>
                <a:lnTo>
                  <a:pt x="0" y="142875"/>
                </a:lnTo>
                <a:lnTo>
                  <a:pt x="0" y="142875"/>
                </a:lnTo>
                <a:lnTo>
                  <a:pt x="0" y="0"/>
                </a:lnTo>
              </a:path>
            </a:pathLst>
          </a:custGeom>
          <a:noFill/>
          <a:ln w="28575">
            <a:solidFill>
              <a:schemeClr val="accent5"/>
            </a:solidFill>
            <a:miter lim="800000"/>
            <a:headEnd/>
            <a:tailEnd/>
          </a:ln>
        </p:spPr>
        <p:txBody>
          <a:bodyPr rtlCol="0" anchor="ctr"/>
          <a:lstStyle/>
          <a:p>
            <a:pPr algn="ctr"/>
            <a:endParaRPr lang="en-US" dirty="0"/>
          </a:p>
        </p:txBody>
      </p:sp>
      <p:grpSp>
        <p:nvGrpSpPr>
          <p:cNvPr id="117" name="Group 116">
            <a:extLst>
              <a:ext uri="{FF2B5EF4-FFF2-40B4-BE49-F238E27FC236}">
                <a16:creationId xmlns:a16="http://schemas.microsoft.com/office/drawing/2014/main" id="{70CC52FC-9D0B-1147-861E-7468508D3365}"/>
              </a:ext>
            </a:extLst>
          </p:cNvPr>
          <p:cNvGrpSpPr/>
          <p:nvPr/>
        </p:nvGrpSpPr>
        <p:grpSpPr>
          <a:xfrm>
            <a:off x="1231900" y="2895600"/>
            <a:ext cx="3005365" cy="2198915"/>
            <a:chOff x="1231900" y="2895600"/>
            <a:chExt cx="3005365" cy="2198915"/>
          </a:xfrm>
        </p:grpSpPr>
        <p:sp>
          <p:nvSpPr>
            <p:cNvPr id="115" name="Freeform 114">
              <a:extLst>
                <a:ext uri="{FF2B5EF4-FFF2-40B4-BE49-F238E27FC236}">
                  <a16:creationId xmlns:a16="http://schemas.microsoft.com/office/drawing/2014/main" id="{23716361-B33E-0D4B-8B58-23F2041911C2}"/>
                </a:ext>
              </a:extLst>
            </p:cNvPr>
            <p:cNvSpPr/>
            <p:nvPr/>
          </p:nvSpPr>
          <p:spPr bwMode="auto">
            <a:xfrm>
              <a:off x="1755322" y="4392387"/>
              <a:ext cx="2481943" cy="702128"/>
            </a:xfrm>
            <a:custGeom>
              <a:avLst/>
              <a:gdLst>
                <a:gd name="connsiteX0" fmla="*/ 2571750 w 2571750"/>
                <a:gd name="connsiteY0" fmla="*/ 816428 h 816428"/>
                <a:gd name="connsiteX1" fmla="*/ 2437040 w 2571750"/>
                <a:gd name="connsiteY1" fmla="*/ 816428 h 816428"/>
                <a:gd name="connsiteX2" fmla="*/ 2437040 w 2571750"/>
                <a:gd name="connsiteY2" fmla="*/ 726621 h 816428"/>
                <a:gd name="connsiteX3" fmla="*/ 1939018 w 2571750"/>
                <a:gd name="connsiteY3" fmla="*/ 726621 h 816428"/>
                <a:gd name="connsiteX4" fmla="*/ 1939018 w 2571750"/>
                <a:gd name="connsiteY4" fmla="*/ 665389 h 816428"/>
                <a:gd name="connsiteX5" fmla="*/ 1077686 w 2571750"/>
                <a:gd name="connsiteY5" fmla="*/ 665389 h 816428"/>
                <a:gd name="connsiteX6" fmla="*/ 1077686 w 2571750"/>
                <a:gd name="connsiteY6" fmla="*/ 665389 h 816428"/>
                <a:gd name="connsiteX7" fmla="*/ 1061357 w 2571750"/>
                <a:gd name="connsiteY7" fmla="*/ 628650 h 816428"/>
                <a:gd name="connsiteX8" fmla="*/ 971550 w 2571750"/>
                <a:gd name="connsiteY8" fmla="*/ 632732 h 816428"/>
                <a:gd name="connsiteX9" fmla="*/ 963386 w 2571750"/>
                <a:gd name="connsiteY9" fmla="*/ 612321 h 816428"/>
                <a:gd name="connsiteX10" fmla="*/ 922565 w 2571750"/>
                <a:gd name="connsiteY10" fmla="*/ 616403 h 816428"/>
                <a:gd name="connsiteX11" fmla="*/ 898072 w 2571750"/>
                <a:gd name="connsiteY11" fmla="*/ 575582 h 816428"/>
                <a:gd name="connsiteX12" fmla="*/ 840922 w 2571750"/>
                <a:gd name="connsiteY12" fmla="*/ 575582 h 816428"/>
                <a:gd name="connsiteX13" fmla="*/ 836840 w 2571750"/>
                <a:gd name="connsiteY13" fmla="*/ 563335 h 816428"/>
                <a:gd name="connsiteX14" fmla="*/ 808265 w 2571750"/>
                <a:gd name="connsiteY14" fmla="*/ 567418 h 816428"/>
                <a:gd name="connsiteX15" fmla="*/ 800100 w 2571750"/>
                <a:gd name="connsiteY15" fmla="*/ 551089 h 816428"/>
                <a:gd name="connsiteX16" fmla="*/ 800100 w 2571750"/>
                <a:gd name="connsiteY16" fmla="*/ 551089 h 816428"/>
                <a:gd name="connsiteX17" fmla="*/ 763361 w 2571750"/>
                <a:gd name="connsiteY17" fmla="*/ 555171 h 816428"/>
                <a:gd name="connsiteX18" fmla="*/ 710293 w 2571750"/>
                <a:gd name="connsiteY18" fmla="*/ 489857 h 816428"/>
                <a:gd name="connsiteX19" fmla="*/ 710293 w 2571750"/>
                <a:gd name="connsiteY19" fmla="*/ 453118 h 816428"/>
                <a:gd name="connsiteX20" fmla="*/ 710293 w 2571750"/>
                <a:gd name="connsiteY20" fmla="*/ 453118 h 816428"/>
                <a:gd name="connsiteX21" fmla="*/ 677636 w 2571750"/>
                <a:gd name="connsiteY21" fmla="*/ 453118 h 816428"/>
                <a:gd name="connsiteX22" fmla="*/ 681718 w 2571750"/>
                <a:gd name="connsiteY22" fmla="*/ 416378 h 816428"/>
                <a:gd name="connsiteX23" fmla="*/ 616404 w 2571750"/>
                <a:gd name="connsiteY23" fmla="*/ 416378 h 816428"/>
                <a:gd name="connsiteX24" fmla="*/ 624568 w 2571750"/>
                <a:gd name="connsiteY24" fmla="*/ 379639 h 816428"/>
                <a:gd name="connsiteX25" fmla="*/ 571500 w 2571750"/>
                <a:gd name="connsiteY25" fmla="*/ 383721 h 816428"/>
                <a:gd name="connsiteX26" fmla="*/ 575582 w 2571750"/>
                <a:gd name="connsiteY26" fmla="*/ 359228 h 816428"/>
                <a:gd name="connsiteX27" fmla="*/ 555172 w 2571750"/>
                <a:gd name="connsiteY27" fmla="*/ 363310 h 816428"/>
                <a:gd name="connsiteX28" fmla="*/ 555172 w 2571750"/>
                <a:gd name="connsiteY28" fmla="*/ 342900 h 816428"/>
                <a:gd name="connsiteX29" fmla="*/ 469447 w 2571750"/>
                <a:gd name="connsiteY29" fmla="*/ 346982 h 816428"/>
                <a:gd name="connsiteX30" fmla="*/ 469447 w 2571750"/>
                <a:gd name="connsiteY30" fmla="*/ 346982 h 816428"/>
                <a:gd name="connsiteX31" fmla="*/ 449036 w 2571750"/>
                <a:gd name="connsiteY31" fmla="*/ 314325 h 816428"/>
                <a:gd name="connsiteX32" fmla="*/ 412297 w 2571750"/>
                <a:gd name="connsiteY32" fmla="*/ 314325 h 816428"/>
                <a:gd name="connsiteX33" fmla="*/ 408215 w 2571750"/>
                <a:gd name="connsiteY33" fmla="*/ 306160 h 816428"/>
                <a:gd name="connsiteX34" fmla="*/ 408215 w 2571750"/>
                <a:gd name="connsiteY34" fmla="*/ 306160 h 816428"/>
                <a:gd name="connsiteX35" fmla="*/ 371475 w 2571750"/>
                <a:gd name="connsiteY35" fmla="*/ 285750 h 816428"/>
                <a:gd name="connsiteX36" fmla="*/ 330654 w 2571750"/>
                <a:gd name="connsiteY36" fmla="*/ 289832 h 816428"/>
                <a:gd name="connsiteX37" fmla="*/ 314325 w 2571750"/>
                <a:gd name="connsiteY37" fmla="*/ 269421 h 816428"/>
                <a:gd name="connsiteX38" fmla="*/ 297997 w 2571750"/>
                <a:gd name="connsiteY38" fmla="*/ 269421 h 816428"/>
                <a:gd name="connsiteX39" fmla="*/ 293915 w 2571750"/>
                <a:gd name="connsiteY39" fmla="*/ 253093 h 816428"/>
                <a:gd name="connsiteX40" fmla="*/ 253093 w 2571750"/>
                <a:gd name="connsiteY40" fmla="*/ 249010 h 816428"/>
                <a:gd name="connsiteX41" fmla="*/ 253093 w 2571750"/>
                <a:gd name="connsiteY41" fmla="*/ 249010 h 816428"/>
                <a:gd name="connsiteX42" fmla="*/ 224518 w 2571750"/>
                <a:gd name="connsiteY42" fmla="*/ 224518 h 816428"/>
                <a:gd name="connsiteX43" fmla="*/ 228600 w 2571750"/>
                <a:gd name="connsiteY43" fmla="*/ 187778 h 816428"/>
                <a:gd name="connsiteX44" fmla="*/ 175532 w 2571750"/>
                <a:gd name="connsiteY44" fmla="*/ 179614 h 816428"/>
                <a:gd name="connsiteX45" fmla="*/ 175532 w 2571750"/>
                <a:gd name="connsiteY45" fmla="*/ 179614 h 816428"/>
                <a:gd name="connsiteX46" fmla="*/ 175532 w 2571750"/>
                <a:gd name="connsiteY46" fmla="*/ 179614 h 816428"/>
                <a:gd name="connsiteX47" fmla="*/ 171450 w 2571750"/>
                <a:gd name="connsiteY47" fmla="*/ 155121 h 816428"/>
                <a:gd name="connsiteX48" fmla="*/ 151040 w 2571750"/>
                <a:gd name="connsiteY48" fmla="*/ 151039 h 816428"/>
                <a:gd name="connsiteX49" fmla="*/ 122465 w 2571750"/>
                <a:gd name="connsiteY49" fmla="*/ 114300 h 816428"/>
                <a:gd name="connsiteX50" fmla="*/ 89807 w 2571750"/>
                <a:gd name="connsiteY50" fmla="*/ 114300 h 816428"/>
                <a:gd name="connsiteX51" fmla="*/ 57150 w 2571750"/>
                <a:gd name="connsiteY51" fmla="*/ 57150 h 816428"/>
                <a:gd name="connsiteX52" fmla="*/ 57150 w 2571750"/>
                <a:gd name="connsiteY52" fmla="*/ 57150 h 816428"/>
                <a:gd name="connsiteX53" fmla="*/ 32657 w 2571750"/>
                <a:gd name="connsiteY53" fmla="*/ 40821 h 816428"/>
                <a:gd name="connsiteX54" fmla="*/ 32657 w 2571750"/>
                <a:gd name="connsiteY54" fmla="*/ 40821 h 816428"/>
                <a:gd name="connsiteX55" fmla="*/ 0 w 2571750"/>
                <a:gd name="connsiteY55" fmla="*/ 36739 h 816428"/>
                <a:gd name="connsiteX56" fmla="*/ 8165 w 2571750"/>
                <a:gd name="connsiteY56" fmla="*/ 0 h 816428"/>
                <a:gd name="connsiteX0" fmla="*/ 2571750 w 2571750"/>
                <a:gd name="connsiteY0" fmla="*/ 779689 h 779689"/>
                <a:gd name="connsiteX1" fmla="*/ 2437040 w 2571750"/>
                <a:gd name="connsiteY1" fmla="*/ 779689 h 779689"/>
                <a:gd name="connsiteX2" fmla="*/ 2437040 w 2571750"/>
                <a:gd name="connsiteY2" fmla="*/ 689882 h 779689"/>
                <a:gd name="connsiteX3" fmla="*/ 1939018 w 2571750"/>
                <a:gd name="connsiteY3" fmla="*/ 689882 h 779689"/>
                <a:gd name="connsiteX4" fmla="*/ 1939018 w 2571750"/>
                <a:gd name="connsiteY4" fmla="*/ 628650 h 779689"/>
                <a:gd name="connsiteX5" fmla="*/ 1077686 w 2571750"/>
                <a:gd name="connsiteY5" fmla="*/ 628650 h 779689"/>
                <a:gd name="connsiteX6" fmla="*/ 1077686 w 2571750"/>
                <a:gd name="connsiteY6" fmla="*/ 628650 h 779689"/>
                <a:gd name="connsiteX7" fmla="*/ 1061357 w 2571750"/>
                <a:gd name="connsiteY7" fmla="*/ 591911 h 779689"/>
                <a:gd name="connsiteX8" fmla="*/ 971550 w 2571750"/>
                <a:gd name="connsiteY8" fmla="*/ 595993 h 779689"/>
                <a:gd name="connsiteX9" fmla="*/ 963386 w 2571750"/>
                <a:gd name="connsiteY9" fmla="*/ 575582 h 779689"/>
                <a:gd name="connsiteX10" fmla="*/ 922565 w 2571750"/>
                <a:gd name="connsiteY10" fmla="*/ 579664 h 779689"/>
                <a:gd name="connsiteX11" fmla="*/ 898072 w 2571750"/>
                <a:gd name="connsiteY11" fmla="*/ 538843 h 779689"/>
                <a:gd name="connsiteX12" fmla="*/ 840922 w 2571750"/>
                <a:gd name="connsiteY12" fmla="*/ 538843 h 779689"/>
                <a:gd name="connsiteX13" fmla="*/ 836840 w 2571750"/>
                <a:gd name="connsiteY13" fmla="*/ 526596 h 779689"/>
                <a:gd name="connsiteX14" fmla="*/ 808265 w 2571750"/>
                <a:gd name="connsiteY14" fmla="*/ 530679 h 779689"/>
                <a:gd name="connsiteX15" fmla="*/ 800100 w 2571750"/>
                <a:gd name="connsiteY15" fmla="*/ 514350 h 779689"/>
                <a:gd name="connsiteX16" fmla="*/ 800100 w 2571750"/>
                <a:gd name="connsiteY16" fmla="*/ 514350 h 779689"/>
                <a:gd name="connsiteX17" fmla="*/ 763361 w 2571750"/>
                <a:gd name="connsiteY17" fmla="*/ 518432 h 779689"/>
                <a:gd name="connsiteX18" fmla="*/ 710293 w 2571750"/>
                <a:gd name="connsiteY18" fmla="*/ 453118 h 779689"/>
                <a:gd name="connsiteX19" fmla="*/ 710293 w 2571750"/>
                <a:gd name="connsiteY19" fmla="*/ 416379 h 779689"/>
                <a:gd name="connsiteX20" fmla="*/ 710293 w 2571750"/>
                <a:gd name="connsiteY20" fmla="*/ 416379 h 779689"/>
                <a:gd name="connsiteX21" fmla="*/ 677636 w 2571750"/>
                <a:gd name="connsiteY21" fmla="*/ 416379 h 779689"/>
                <a:gd name="connsiteX22" fmla="*/ 681718 w 2571750"/>
                <a:gd name="connsiteY22" fmla="*/ 379639 h 779689"/>
                <a:gd name="connsiteX23" fmla="*/ 616404 w 2571750"/>
                <a:gd name="connsiteY23" fmla="*/ 379639 h 779689"/>
                <a:gd name="connsiteX24" fmla="*/ 624568 w 2571750"/>
                <a:gd name="connsiteY24" fmla="*/ 342900 h 779689"/>
                <a:gd name="connsiteX25" fmla="*/ 571500 w 2571750"/>
                <a:gd name="connsiteY25" fmla="*/ 346982 h 779689"/>
                <a:gd name="connsiteX26" fmla="*/ 575582 w 2571750"/>
                <a:gd name="connsiteY26" fmla="*/ 322489 h 779689"/>
                <a:gd name="connsiteX27" fmla="*/ 555172 w 2571750"/>
                <a:gd name="connsiteY27" fmla="*/ 326571 h 779689"/>
                <a:gd name="connsiteX28" fmla="*/ 555172 w 2571750"/>
                <a:gd name="connsiteY28" fmla="*/ 306161 h 779689"/>
                <a:gd name="connsiteX29" fmla="*/ 469447 w 2571750"/>
                <a:gd name="connsiteY29" fmla="*/ 310243 h 779689"/>
                <a:gd name="connsiteX30" fmla="*/ 469447 w 2571750"/>
                <a:gd name="connsiteY30" fmla="*/ 310243 h 779689"/>
                <a:gd name="connsiteX31" fmla="*/ 449036 w 2571750"/>
                <a:gd name="connsiteY31" fmla="*/ 277586 h 779689"/>
                <a:gd name="connsiteX32" fmla="*/ 412297 w 2571750"/>
                <a:gd name="connsiteY32" fmla="*/ 277586 h 779689"/>
                <a:gd name="connsiteX33" fmla="*/ 408215 w 2571750"/>
                <a:gd name="connsiteY33" fmla="*/ 269421 h 779689"/>
                <a:gd name="connsiteX34" fmla="*/ 408215 w 2571750"/>
                <a:gd name="connsiteY34" fmla="*/ 269421 h 779689"/>
                <a:gd name="connsiteX35" fmla="*/ 371475 w 2571750"/>
                <a:gd name="connsiteY35" fmla="*/ 249011 h 779689"/>
                <a:gd name="connsiteX36" fmla="*/ 330654 w 2571750"/>
                <a:gd name="connsiteY36" fmla="*/ 253093 h 779689"/>
                <a:gd name="connsiteX37" fmla="*/ 314325 w 2571750"/>
                <a:gd name="connsiteY37" fmla="*/ 232682 h 779689"/>
                <a:gd name="connsiteX38" fmla="*/ 297997 w 2571750"/>
                <a:gd name="connsiteY38" fmla="*/ 232682 h 779689"/>
                <a:gd name="connsiteX39" fmla="*/ 293915 w 2571750"/>
                <a:gd name="connsiteY39" fmla="*/ 216354 h 779689"/>
                <a:gd name="connsiteX40" fmla="*/ 253093 w 2571750"/>
                <a:gd name="connsiteY40" fmla="*/ 212271 h 779689"/>
                <a:gd name="connsiteX41" fmla="*/ 253093 w 2571750"/>
                <a:gd name="connsiteY41" fmla="*/ 212271 h 779689"/>
                <a:gd name="connsiteX42" fmla="*/ 224518 w 2571750"/>
                <a:gd name="connsiteY42" fmla="*/ 187779 h 779689"/>
                <a:gd name="connsiteX43" fmla="*/ 228600 w 2571750"/>
                <a:gd name="connsiteY43" fmla="*/ 151039 h 779689"/>
                <a:gd name="connsiteX44" fmla="*/ 175532 w 2571750"/>
                <a:gd name="connsiteY44" fmla="*/ 142875 h 779689"/>
                <a:gd name="connsiteX45" fmla="*/ 175532 w 2571750"/>
                <a:gd name="connsiteY45" fmla="*/ 142875 h 779689"/>
                <a:gd name="connsiteX46" fmla="*/ 175532 w 2571750"/>
                <a:gd name="connsiteY46" fmla="*/ 142875 h 779689"/>
                <a:gd name="connsiteX47" fmla="*/ 171450 w 2571750"/>
                <a:gd name="connsiteY47" fmla="*/ 118382 h 779689"/>
                <a:gd name="connsiteX48" fmla="*/ 151040 w 2571750"/>
                <a:gd name="connsiteY48" fmla="*/ 114300 h 779689"/>
                <a:gd name="connsiteX49" fmla="*/ 122465 w 2571750"/>
                <a:gd name="connsiteY49" fmla="*/ 77561 h 779689"/>
                <a:gd name="connsiteX50" fmla="*/ 89807 w 2571750"/>
                <a:gd name="connsiteY50" fmla="*/ 77561 h 779689"/>
                <a:gd name="connsiteX51" fmla="*/ 57150 w 2571750"/>
                <a:gd name="connsiteY51" fmla="*/ 20411 h 779689"/>
                <a:gd name="connsiteX52" fmla="*/ 57150 w 2571750"/>
                <a:gd name="connsiteY52" fmla="*/ 20411 h 779689"/>
                <a:gd name="connsiteX53" fmla="*/ 32657 w 2571750"/>
                <a:gd name="connsiteY53" fmla="*/ 4082 h 779689"/>
                <a:gd name="connsiteX54" fmla="*/ 32657 w 2571750"/>
                <a:gd name="connsiteY54" fmla="*/ 4082 h 779689"/>
                <a:gd name="connsiteX55" fmla="*/ 0 w 2571750"/>
                <a:gd name="connsiteY55" fmla="*/ 0 h 779689"/>
                <a:gd name="connsiteX0" fmla="*/ 2539093 w 2539093"/>
                <a:gd name="connsiteY0" fmla="*/ 775607 h 775607"/>
                <a:gd name="connsiteX1" fmla="*/ 2404383 w 2539093"/>
                <a:gd name="connsiteY1" fmla="*/ 775607 h 775607"/>
                <a:gd name="connsiteX2" fmla="*/ 2404383 w 2539093"/>
                <a:gd name="connsiteY2" fmla="*/ 685800 h 775607"/>
                <a:gd name="connsiteX3" fmla="*/ 1906361 w 2539093"/>
                <a:gd name="connsiteY3" fmla="*/ 685800 h 775607"/>
                <a:gd name="connsiteX4" fmla="*/ 1906361 w 2539093"/>
                <a:gd name="connsiteY4" fmla="*/ 624568 h 775607"/>
                <a:gd name="connsiteX5" fmla="*/ 1045029 w 2539093"/>
                <a:gd name="connsiteY5" fmla="*/ 624568 h 775607"/>
                <a:gd name="connsiteX6" fmla="*/ 1045029 w 2539093"/>
                <a:gd name="connsiteY6" fmla="*/ 624568 h 775607"/>
                <a:gd name="connsiteX7" fmla="*/ 1028700 w 2539093"/>
                <a:gd name="connsiteY7" fmla="*/ 587829 h 775607"/>
                <a:gd name="connsiteX8" fmla="*/ 938893 w 2539093"/>
                <a:gd name="connsiteY8" fmla="*/ 591911 h 775607"/>
                <a:gd name="connsiteX9" fmla="*/ 930729 w 2539093"/>
                <a:gd name="connsiteY9" fmla="*/ 571500 h 775607"/>
                <a:gd name="connsiteX10" fmla="*/ 889908 w 2539093"/>
                <a:gd name="connsiteY10" fmla="*/ 575582 h 775607"/>
                <a:gd name="connsiteX11" fmla="*/ 865415 w 2539093"/>
                <a:gd name="connsiteY11" fmla="*/ 534761 h 775607"/>
                <a:gd name="connsiteX12" fmla="*/ 808265 w 2539093"/>
                <a:gd name="connsiteY12" fmla="*/ 534761 h 775607"/>
                <a:gd name="connsiteX13" fmla="*/ 804183 w 2539093"/>
                <a:gd name="connsiteY13" fmla="*/ 522514 h 775607"/>
                <a:gd name="connsiteX14" fmla="*/ 775608 w 2539093"/>
                <a:gd name="connsiteY14" fmla="*/ 526597 h 775607"/>
                <a:gd name="connsiteX15" fmla="*/ 767443 w 2539093"/>
                <a:gd name="connsiteY15" fmla="*/ 510268 h 775607"/>
                <a:gd name="connsiteX16" fmla="*/ 767443 w 2539093"/>
                <a:gd name="connsiteY16" fmla="*/ 510268 h 775607"/>
                <a:gd name="connsiteX17" fmla="*/ 730704 w 2539093"/>
                <a:gd name="connsiteY17" fmla="*/ 514350 h 775607"/>
                <a:gd name="connsiteX18" fmla="*/ 677636 w 2539093"/>
                <a:gd name="connsiteY18" fmla="*/ 449036 h 775607"/>
                <a:gd name="connsiteX19" fmla="*/ 677636 w 2539093"/>
                <a:gd name="connsiteY19" fmla="*/ 412297 h 775607"/>
                <a:gd name="connsiteX20" fmla="*/ 677636 w 2539093"/>
                <a:gd name="connsiteY20" fmla="*/ 412297 h 775607"/>
                <a:gd name="connsiteX21" fmla="*/ 644979 w 2539093"/>
                <a:gd name="connsiteY21" fmla="*/ 412297 h 775607"/>
                <a:gd name="connsiteX22" fmla="*/ 649061 w 2539093"/>
                <a:gd name="connsiteY22" fmla="*/ 375557 h 775607"/>
                <a:gd name="connsiteX23" fmla="*/ 583747 w 2539093"/>
                <a:gd name="connsiteY23" fmla="*/ 375557 h 775607"/>
                <a:gd name="connsiteX24" fmla="*/ 591911 w 2539093"/>
                <a:gd name="connsiteY24" fmla="*/ 338818 h 775607"/>
                <a:gd name="connsiteX25" fmla="*/ 538843 w 2539093"/>
                <a:gd name="connsiteY25" fmla="*/ 342900 h 775607"/>
                <a:gd name="connsiteX26" fmla="*/ 542925 w 2539093"/>
                <a:gd name="connsiteY26" fmla="*/ 318407 h 775607"/>
                <a:gd name="connsiteX27" fmla="*/ 522515 w 2539093"/>
                <a:gd name="connsiteY27" fmla="*/ 322489 h 775607"/>
                <a:gd name="connsiteX28" fmla="*/ 522515 w 2539093"/>
                <a:gd name="connsiteY28" fmla="*/ 302079 h 775607"/>
                <a:gd name="connsiteX29" fmla="*/ 436790 w 2539093"/>
                <a:gd name="connsiteY29" fmla="*/ 306161 h 775607"/>
                <a:gd name="connsiteX30" fmla="*/ 436790 w 2539093"/>
                <a:gd name="connsiteY30" fmla="*/ 306161 h 775607"/>
                <a:gd name="connsiteX31" fmla="*/ 416379 w 2539093"/>
                <a:gd name="connsiteY31" fmla="*/ 273504 h 775607"/>
                <a:gd name="connsiteX32" fmla="*/ 379640 w 2539093"/>
                <a:gd name="connsiteY32" fmla="*/ 273504 h 775607"/>
                <a:gd name="connsiteX33" fmla="*/ 375558 w 2539093"/>
                <a:gd name="connsiteY33" fmla="*/ 265339 h 775607"/>
                <a:gd name="connsiteX34" fmla="*/ 375558 w 2539093"/>
                <a:gd name="connsiteY34" fmla="*/ 265339 h 775607"/>
                <a:gd name="connsiteX35" fmla="*/ 338818 w 2539093"/>
                <a:gd name="connsiteY35" fmla="*/ 244929 h 775607"/>
                <a:gd name="connsiteX36" fmla="*/ 297997 w 2539093"/>
                <a:gd name="connsiteY36" fmla="*/ 249011 h 775607"/>
                <a:gd name="connsiteX37" fmla="*/ 281668 w 2539093"/>
                <a:gd name="connsiteY37" fmla="*/ 228600 h 775607"/>
                <a:gd name="connsiteX38" fmla="*/ 265340 w 2539093"/>
                <a:gd name="connsiteY38" fmla="*/ 228600 h 775607"/>
                <a:gd name="connsiteX39" fmla="*/ 261258 w 2539093"/>
                <a:gd name="connsiteY39" fmla="*/ 212272 h 775607"/>
                <a:gd name="connsiteX40" fmla="*/ 220436 w 2539093"/>
                <a:gd name="connsiteY40" fmla="*/ 208189 h 775607"/>
                <a:gd name="connsiteX41" fmla="*/ 220436 w 2539093"/>
                <a:gd name="connsiteY41" fmla="*/ 208189 h 775607"/>
                <a:gd name="connsiteX42" fmla="*/ 191861 w 2539093"/>
                <a:gd name="connsiteY42" fmla="*/ 183697 h 775607"/>
                <a:gd name="connsiteX43" fmla="*/ 195943 w 2539093"/>
                <a:gd name="connsiteY43" fmla="*/ 146957 h 775607"/>
                <a:gd name="connsiteX44" fmla="*/ 142875 w 2539093"/>
                <a:gd name="connsiteY44" fmla="*/ 138793 h 775607"/>
                <a:gd name="connsiteX45" fmla="*/ 142875 w 2539093"/>
                <a:gd name="connsiteY45" fmla="*/ 138793 h 775607"/>
                <a:gd name="connsiteX46" fmla="*/ 142875 w 2539093"/>
                <a:gd name="connsiteY46" fmla="*/ 138793 h 775607"/>
                <a:gd name="connsiteX47" fmla="*/ 138793 w 2539093"/>
                <a:gd name="connsiteY47" fmla="*/ 114300 h 775607"/>
                <a:gd name="connsiteX48" fmla="*/ 118383 w 2539093"/>
                <a:gd name="connsiteY48" fmla="*/ 110218 h 775607"/>
                <a:gd name="connsiteX49" fmla="*/ 89808 w 2539093"/>
                <a:gd name="connsiteY49" fmla="*/ 73479 h 775607"/>
                <a:gd name="connsiteX50" fmla="*/ 57150 w 2539093"/>
                <a:gd name="connsiteY50" fmla="*/ 73479 h 775607"/>
                <a:gd name="connsiteX51" fmla="*/ 24493 w 2539093"/>
                <a:gd name="connsiteY51" fmla="*/ 16329 h 775607"/>
                <a:gd name="connsiteX52" fmla="*/ 24493 w 2539093"/>
                <a:gd name="connsiteY52" fmla="*/ 16329 h 775607"/>
                <a:gd name="connsiteX53" fmla="*/ 0 w 2539093"/>
                <a:gd name="connsiteY53" fmla="*/ 0 h 775607"/>
                <a:gd name="connsiteX54" fmla="*/ 0 w 2539093"/>
                <a:gd name="connsiteY54" fmla="*/ 0 h 775607"/>
                <a:gd name="connsiteX0" fmla="*/ 2539093 w 2539093"/>
                <a:gd name="connsiteY0" fmla="*/ 775607 h 775607"/>
                <a:gd name="connsiteX1" fmla="*/ 2404383 w 2539093"/>
                <a:gd name="connsiteY1" fmla="*/ 775607 h 775607"/>
                <a:gd name="connsiteX2" fmla="*/ 2404383 w 2539093"/>
                <a:gd name="connsiteY2" fmla="*/ 685800 h 775607"/>
                <a:gd name="connsiteX3" fmla="*/ 1906361 w 2539093"/>
                <a:gd name="connsiteY3" fmla="*/ 685800 h 775607"/>
                <a:gd name="connsiteX4" fmla="*/ 1906361 w 2539093"/>
                <a:gd name="connsiteY4" fmla="*/ 624568 h 775607"/>
                <a:gd name="connsiteX5" fmla="*/ 1045029 w 2539093"/>
                <a:gd name="connsiteY5" fmla="*/ 624568 h 775607"/>
                <a:gd name="connsiteX6" fmla="*/ 1045029 w 2539093"/>
                <a:gd name="connsiteY6" fmla="*/ 624568 h 775607"/>
                <a:gd name="connsiteX7" fmla="*/ 1028700 w 2539093"/>
                <a:gd name="connsiteY7" fmla="*/ 587829 h 775607"/>
                <a:gd name="connsiteX8" fmla="*/ 938893 w 2539093"/>
                <a:gd name="connsiteY8" fmla="*/ 591911 h 775607"/>
                <a:gd name="connsiteX9" fmla="*/ 930729 w 2539093"/>
                <a:gd name="connsiteY9" fmla="*/ 571500 h 775607"/>
                <a:gd name="connsiteX10" fmla="*/ 889908 w 2539093"/>
                <a:gd name="connsiteY10" fmla="*/ 575582 h 775607"/>
                <a:gd name="connsiteX11" fmla="*/ 865415 w 2539093"/>
                <a:gd name="connsiteY11" fmla="*/ 534761 h 775607"/>
                <a:gd name="connsiteX12" fmla="*/ 808265 w 2539093"/>
                <a:gd name="connsiteY12" fmla="*/ 534761 h 775607"/>
                <a:gd name="connsiteX13" fmla="*/ 804183 w 2539093"/>
                <a:gd name="connsiteY13" fmla="*/ 522514 h 775607"/>
                <a:gd name="connsiteX14" fmla="*/ 775608 w 2539093"/>
                <a:gd name="connsiteY14" fmla="*/ 526597 h 775607"/>
                <a:gd name="connsiteX15" fmla="*/ 767443 w 2539093"/>
                <a:gd name="connsiteY15" fmla="*/ 510268 h 775607"/>
                <a:gd name="connsiteX16" fmla="*/ 767443 w 2539093"/>
                <a:gd name="connsiteY16" fmla="*/ 510268 h 775607"/>
                <a:gd name="connsiteX17" fmla="*/ 730704 w 2539093"/>
                <a:gd name="connsiteY17" fmla="*/ 514350 h 775607"/>
                <a:gd name="connsiteX18" fmla="*/ 677636 w 2539093"/>
                <a:gd name="connsiteY18" fmla="*/ 449036 h 775607"/>
                <a:gd name="connsiteX19" fmla="*/ 677636 w 2539093"/>
                <a:gd name="connsiteY19" fmla="*/ 412297 h 775607"/>
                <a:gd name="connsiteX20" fmla="*/ 677636 w 2539093"/>
                <a:gd name="connsiteY20" fmla="*/ 412297 h 775607"/>
                <a:gd name="connsiteX21" fmla="*/ 644979 w 2539093"/>
                <a:gd name="connsiteY21" fmla="*/ 412297 h 775607"/>
                <a:gd name="connsiteX22" fmla="*/ 649061 w 2539093"/>
                <a:gd name="connsiteY22" fmla="*/ 375557 h 775607"/>
                <a:gd name="connsiteX23" fmla="*/ 583747 w 2539093"/>
                <a:gd name="connsiteY23" fmla="*/ 375557 h 775607"/>
                <a:gd name="connsiteX24" fmla="*/ 591911 w 2539093"/>
                <a:gd name="connsiteY24" fmla="*/ 338818 h 775607"/>
                <a:gd name="connsiteX25" fmla="*/ 538843 w 2539093"/>
                <a:gd name="connsiteY25" fmla="*/ 342900 h 775607"/>
                <a:gd name="connsiteX26" fmla="*/ 542925 w 2539093"/>
                <a:gd name="connsiteY26" fmla="*/ 318407 h 775607"/>
                <a:gd name="connsiteX27" fmla="*/ 522515 w 2539093"/>
                <a:gd name="connsiteY27" fmla="*/ 322489 h 775607"/>
                <a:gd name="connsiteX28" fmla="*/ 522515 w 2539093"/>
                <a:gd name="connsiteY28" fmla="*/ 302079 h 775607"/>
                <a:gd name="connsiteX29" fmla="*/ 436790 w 2539093"/>
                <a:gd name="connsiteY29" fmla="*/ 306161 h 775607"/>
                <a:gd name="connsiteX30" fmla="*/ 436790 w 2539093"/>
                <a:gd name="connsiteY30" fmla="*/ 306161 h 775607"/>
                <a:gd name="connsiteX31" fmla="*/ 416379 w 2539093"/>
                <a:gd name="connsiteY31" fmla="*/ 273504 h 775607"/>
                <a:gd name="connsiteX32" fmla="*/ 379640 w 2539093"/>
                <a:gd name="connsiteY32" fmla="*/ 273504 h 775607"/>
                <a:gd name="connsiteX33" fmla="*/ 375558 w 2539093"/>
                <a:gd name="connsiteY33" fmla="*/ 265339 h 775607"/>
                <a:gd name="connsiteX34" fmla="*/ 375558 w 2539093"/>
                <a:gd name="connsiteY34" fmla="*/ 265339 h 775607"/>
                <a:gd name="connsiteX35" fmla="*/ 338818 w 2539093"/>
                <a:gd name="connsiteY35" fmla="*/ 244929 h 775607"/>
                <a:gd name="connsiteX36" fmla="*/ 297997 w 2539093"/>
                <a:gd name="connsiteY36" fmla="*/ 249011 h 775607"/>
                <a:gd name="connsiteX37" fmla="*/ 281668 w 2539093"/>
                <a:gd name="connsiteY37" fmla="*/ 228600 h 775607"/>
                <a:gd name="connsiteX38" fmla="*/ 265340 w 2539093"/>
                <a:gd name="connsiteY38" fmla="*/ 228600 h 775607"/>
                <a:gd name="connsiteX39" fmla="*/ 261258 w 2539093"/>
                <a:gd name="connsiteY39" fmla="*/ 212272 h 775607"/>
                <a:gd name="connsiteX40" fmla="*/ 220436 w 2539093"/>
                <a:gd name="connsiteY40" fmla="*/ 208189 h 775607"/>
                <a:gd name="connsiteX41" fmla="*/ 220436 w 2539093"/>
                <a:gd name="connsiteY41" fmla="*/ 208189 h 775607"/>
                <a:gd name="connsiteX42" fmla="*/ 191861 w 2539093"/>
                <a:gd name="connsiteY42" fmla="*/ 183697 h 775607"/>
                <a:gd name="connsiteX43" fmla="*/ 195943 w 2539093"/>
                <a:gd name="connsiteY43" fmla="*/ 146957 h 775607"/>
                <a:gd name="connsiteX44" fmla="*/ 142875 w 2539093"/>
                <a:gd name="connsiteY44" fmla="*/ 138793 h 775607"/>
                <a:gd name="connsiteX45" fmla="*/ 142875 w 2539093"/>
                <a:gd name="connsiteY45" fmla="*/ 138793 h 775607"/>
                <a:gd name="connsiteX46" fmla="*/ 142875 w 2539093"/>
                <a:gd name="connsiteY46" fmla="*/ 138793 h 775607"/>
                <a:gd name="connsiteX47" fmla="*/ 138793 w 2539093"/>
                <a:gd name="connsiteY47" fmla="*/ 114300 h 775607"/>
                <a:gd name="connsiteX48" fmla="*/ 118383 w 2539093"/>
                <a:gd name="connsiteY48" fmla="*/ 110218 h 775607"/>
                <a:gd name="connsiteX49" fmla="*/ 89808 w 2539093"/>
                <a:gd name="connsiteY49" fmla="*/ 73479 h 775607"/>
                <a:gd name="connsiteX50" fmla="*/ 57150 w 2539093"/>
                <a:gd name="connsiteY50" fmla="*/ 73479 h 775607"/>
                <a:gd name="connsiteX51" fmla="*/ 24493 w 2539093"/>
                <a:gd name="connsiteY51" fmla="*/ 16329 h 775607"/>
                <a:gd name="connsiteX52" fmla="*/ 24493 w 2539093"/>
                <a:gd name="connsiteY52" fmla="*/ 16329 h 775607"/>
                <a:gd name="connsiteX53" fmla="*/ 0 w 2539093"/>
                <a:gd name="connsiteY53" fmla="*/ 0 h 775607"/>
                <a:gd name="connsiteX0" fmla="*/ 2514600 w 2514600"/>
                <a:gd name="connsiteY0" fmla="*/ 759278 h 759278"/>
                <a:gd name="connsiteX1" fmla="*/ 2379890 w 2514600"/>
                <a:gd name="connsiteY1" fmla="*/ 759278 h 759278"/>
                <a:gd name="connsiteX2" fmla="*/ 2379890 w 2514600"/>
                <a:gd name="connsiteY2" fmla="*/ 669471 h 759278"/>
                <a:gd name="connsiteX3" fmla="*/ 1881868 w 2514600"/>
                <a:gd name="connsiteY3" fmla="*/ 669471 h 759278"/>
                <a:gd name="connsiteX4" fmla="*/ 1881868 w 2514600"/>
                <a:gd name="connsiteY4" fmla="*/ 608239 h 759278"/>
                <a:gd name="connsiteX5" fmla="*/ 1020536 w 2514600"/>
                <a:gd name="connsiteY5" fmla="*/ 608239 h 759278"/>
                <a:gd name="connsiteX6" fmla="*/ 1020536 w 2514600"/>
                <a:gd name="connsiteY6" fmla="*/ 608239 h 759278"/>
                <a:gd name="connsiteX7" fmla="*/ 1004207 w 2514600"/>
                <a:gd name="connsiteY7" fmla="*/ 571500 h 759278"/>
                <a:gd name="connsiteX8" fmla="*/ 914400 w 2514600"/>
                <a:gd name="connsiteY8" fmla="*/ 575582 h 759278"/>
                <a:gd name="connsiteX9" fmla="*/ 906236 w 2514600"/>
                <a:gd name="connsiteY9" fmla="*/ 555171 h 759278"/>
                <a:gd name="connsiteX10" fmla="*/ 865415 w 2514600"/>
                <a:gd name="connsiteY10" fmla="*/ 559253 h 759278"/>
                <a:gd name="connsiteX11" fmla="*/ 840922 w 2514600"/>
                <a:gd name="connsiteY11" fmla="*/ 518432 h 759278"/>
                <a:gd name="connsiteX12" fmla="*/ 783772 w 2514600"/>
                <a:gd name="connsiteY12" fmla="*/ 518432 h 759278"/>
                <a:gd name="connsiteX13" fmla="*/ 779690 w 2514600"/>
                <a:gd name="connsiteY13" fmla="*/ 506185 h 759278"/>
                <a:gd name="connsiteX14" fmla="*/ 751115 w 2514600"/>
                <a:gd name="connsiteY14" fmla="*/ 510268 h 759278"/>
                <a:gd name="connsiteX15" fmla="*/ 742950 w 2514600"/>
                <a:gd name="connsiteY15" fmla="*/ 493939 h 759278"/>
                <a:gd name="connsiteX16" fmla="*/ 742950 w 2514600"/>
                <a:gd name="connsiteY16" fmla="*/ 493939 h 759278"/>
                <a:gd name="connsiteX17" fmla="*/ 706211 w 2514600"/>
                <a:gd name="connsiteY17" fmla="*/ 498021 h 759278"/>
                <a:gd name="connsiteX18" fmla="*/ 653143 w 2514600"/>
                <a:gd name="connsiteY18" fmla="*/ 432707 h 759278"/>
                <a:gd name="connsiteX19" fmla="*/ 653143 w 2514600"/>
                <a:gd name="connsiteY19" fmla="*/ 395968 h 759278"/>
                <a:gd name="connsiteX20" fmla="*/ 653143 w 2514600"/>
                <a:gd name="connsiteY20" fmla="*/ 395968 h 759278"/>
                <a:gd name="connsiteX21" fmla="*/ 620486 w 2514600"/>
                <a:gd name="connsiteY21" fmla="*/ 395968 h 759278"/>
                <a:gd name="connsiteX22" fmla="*/ 624568 w 2514600"/>
                <a:gd name="connsiteY22" fmla="*/ 359228 h 759278"/>
                <a:gd name="connsiteX23" fmla="*/ 559254 w 2514600"/>
                <a:gd name="connsiteY23" fmla="*/ 359228 h 759278"/>
                <a:gd name="connsiteX24" fmla="*/ 567418 w 2514600"/>
                <a:gd name="connsiteY24" fmla="*/ 322489 h 759278"/>
                <a:gd name="connsiteX25" fmla="*/ 514350 w 2514600"/>
                <a:gd name="connsiteY25" fmla="*/ 326571 h 759278"/>
                <a:gd name="connsiteX26" fmla="*/ 518432 w 2514600"/>
                <a:gd name="connsiteY26" fmla="*/ 302078 h 759278"/>
                <a:gd name="connsiteX27" fmla="*/ 498022 w 2514600"/>
                <a:gd name="connsiteY27" fmla="*/ 306160 h 759278"/>
                <a:gd name="connsiteX28" fmla="*/ 498022 w 2514600"/>
                <a:gd name="connsiteY28" fmla="*/ 285750 h 759278"/>
                <a:gd name="connsiteX29" fmla="*/ 412297 w 2514600"/>
                <a:gd name="connsiteY29" fmla="*/ 289832 h 759278"/>
                <a:gd name="connsiteX30" fmla="*/ 412297 w 2514600"/>
                <a:gd name="connsiteY30" fmla="*/ 289832 h 759278"/>
                <a:gd name="connsiteX31" fmla="*/ 391886 w 2514600"/>
                <a:gd name="connsiteY31" fmla="*/ 257175 h 759278"/>
                <a:gd name="connsiteX32" fmla="*/ 355147 w 2514600"/>
                <a:gd name="connsiteY32" fmla="*/ 257175 h 759278"/>
                <a:gd name="connsiteX33" fmla="*/ 351065 w 2514600"/>
                <a:gd name="connsiteY33" fmla="*/ 249010 h 759278"/>
                <a:gd name="connsiteX34" fmla="*/ 351065 w 2514600"/>
                <a:gd name="connsiteY34" fmla="*/ 249010 h 759278"/>
                <a:gd name="connsiteX35" fmla="*/ 314325 w 2514600"/>
                <a:gd name="connsiteY35" fmla="*/ 228600 h 759278"/>
                <a:gd name="connsiteX36" fmla="*/ 273504 w 2514600"/>
                <a:gd name="connsiteY36" fmla="*/ 232682 h 759278"/>
                <a:gd name="connsiteX37" fmla="*/ 257175 w 2514600"/>
                <a:gd name="connsiteY37" fmla="*/ 212271 h 759278"/>
                <a:gd name="connsiteX38" fmla="*/ 240847 w 2514600"/>
                <a:gd name="connsiteY38" fmla="*/ 212271 h 759278"/>
                <a:gd name="connsiteX39" fmla="*/ 236765 w 2514600"/>
                <a:gd name="connsiteY39" fmla="*/ 195943 h 759278"/>
                <a:gd name="connsiteX40" fmla="*/ 195943 w 2514600"/>
                <a:gd name="connsiteY40" fmla="*/ 191860 h 759278"/>
                <a:gd name="connsiteX41" fmla="*/ 195943 w 2514600"/>
                <a:gd name="connsiteY41" fmla="*/ 191860 h 759278"/>
                <a:gd name="connsiteX42" fmla="*/ 167368 w 2514600"/>
                <a:gd name="connsiteY42" fmla="*/ 167368 h 759278"/>
                <a:gd name="connsiteX43" fmla="*/ 171450 w 2514600"/>
                <a:gd name="connsiteY43" fmla="*/ 130628 h 759278"/>
                <a:gd name="connsiteX44" fmla="*/ 118382 w 2514600"/>
                <a:gd name="connsiteY44" fmla="*/ 122464 h 759278"/>
                <a:gd name="connsiteX45" fmla="*/ 118382 w 2514600"/>
                <a:gd name="connsiteY45" fmla="*/ 122464 h 759278"/>
                <a:gd name="connsiteX46" fmla="*/ 118382 w 2514600"/>
                <a:gd name="connsiteY46" fmla="*/ 122464 h 759278"/>
                <a:gd name="connsiteX47" fmla="*/ 114300 w 2514600"/>
                <a:gd name="connsiteY47" fmla="*/ 97971 h 759278"/>
                <a:gd name="connsiteX48" fmla="*/ 93890 w 2514600"/>
                <a:gd name="connsiteY48" fmla="*/ 93889 h 759278"/>
                <a:gd name="connsiteX49" fmla="*/ 65315 w 2514600"/>
                <a:gd name="connsiteY49" fmla="*/ 57150 h 759278"/>
                <a:gd name="connsiteX50" fmla="*/ 32657 w 2514600"/>
                <a:gd name="connsiteY50" fmla="*/ 57150 h 759278"/>
                <a:gd name="connsiteX51" fmla="*/ 0 w 2514600"/>
                <a:gd name="connsiteY51" fmla="*/ 0 h 759278"/>
                <a:gd name="connsiteX52" fmla="*/ 0 w 2514600"/>
                <a:gd name="connsiteY52" fmla="*/ 0 h 759278"/>
                <a:gd name="connsiteX0" fmla="*/ 2514600 w 2514600"/>
                <a:gd name="connsiteY0" fmla="*/ 759278 h 759278"/>
                <a:gd name="connsiteX1" fmla="*/ 2379890 w 2514600"/>
                <a:gd name="connsiteY1" fmla="*/ 759278 h 759278"/>
                <a:gd name="connsiteX2" fmla="*/ 2379890 w 2514600"/>
                <a:gd name="connsiteY2" fmla="*/ 669471 h 759278"/>
                <a:gd name="connsiteX3" fmla="*/ 1881868 w 2514600"/>
                <a:gd name="connsiteY3" fmla="*/ 669471 h 759278"/>
                <a:gd name="connsiteX4" fmla="*/ 1881868 w 2514600"/>
                <a:gd name="connsiteY4" fmla="*/ 608239 h 759278"/>
                <a:gd name="connsiteX5" fmla="*/ 1020536 w 2514600"/>
                <a:gd name="connsiteY5" fmla="*/ 608239 h 759278"/>
                <a:gd name="connsiteX6" fmla="*/ 1020536 w 2514600"/>
                <a:gd name="connsiteY6" fmla="*/ 608239 h 759278"/>
                <a:gd name="connsiteX7" fmla="*/ 1004207 w 2514600"/>
                <a:gd name="connsiteY7" fmla="*/ 571500 h 759278"/>
                <a:gd name="connsiteX8" fmla="*/ 914400 w 2514600"/>
                <a:gd name="connsiteY8" fmla="*/ 575582 h 759278"/>
                <a:gd name="connsiteX9" fmla="*/ 906236 w 2514600"/>
                <a:gd name="connsiteY9" fmla="*/ 555171 h 759278"/>
                <a:gd name="connsiteX10" fmla="*/ 865415 w 2514600"/>
                <a:gd name="connsiteY10" fmla="*/ 559253 h 759278"/>
                <a:gd name="connsiteX11" fmla="*/ 840922 w 2514600"/>
                <a:gd name="connsiteY11" fmla="*/ 518432 h 759278"/>
                <a:gd name="connsiteX12" fmla="*/ 783772 w 2514600"/>
                <a:gd name="connsiteY12" fmla="*/ 518432 h 759278"/>
                <a:gd name="connsiteX13" fmla="*/ 779690 w 2514600"/>
                <a:gd name="connsiteY13" fmla="*/ 506185 h 759278"/>
                <a:gd name="connsiteX14" fmla="*/ 751115 w 2514600"/>
                <a:gd name="connsiteY14" fmla="*/ 510268 h 759278"/>
                <a:gd name="connsiteX15" fmla="*/ 742950 w 2514600"/>
                <a:gd name="connsiteY15" fmla="*/ 493939 h 759278"/>
                <a:gd name="connsiteX16" fmla="*/ 742950 w 2514600"/>
                <a:gd name="connsiteY16" fmla="*/ 493939 h 759278"/>
                <a:gd name="connsiteX17" fmla="*/ 706211 w 2514600"/>
                <a:gd name="connsiteY17" fmla="*/ 498021 h 759278"/>
                <a:gd name="connsiteX18" fmla="*/ 653143 w 2514600"/>
                <a:gd name="connsiteY18" fmla="*/ 432707 h 759278"/>
                <a:gd name="connsiteX19" fmla="*/ 653143 w 2514600"/>
                <a:gd name="connsiteY19" fmla="*/ 395968 h 759278"/>
                <a:gd name="connsiteX20" fmla="*/ 653143 w 2514600"/>
                <a:gd name="connsiteY20" fmla="*/ 395968 h 759278"/>
                <a:gd name="connsiteX21" fmla="*/ 620486 w 2514600"/>
                <a:gd name="connsiteY21" fmla="*/ 395968 h 759278"/>
                <a:gd name="connsiteX22" fmla="*/ 624568 w 2514600"/>
                <a:gd name="connsiteY22" fmla="*/ 359228 h 759278"/>
                <a:gd name="connsiteX23" fmla="*/ 559254 w 2514600"/>
                <a:gd name="connsiteY23" fmla="*/ 359228 h 759278"/>
                <a:gd name="connsiteX24" fmla="*/ 567418 w 2514600"/>
                <a:gd name="connsiteY24" fmla="*/ 322489 h 759278"/>
                <a:gd name="connsiteX25" fmla="*/ 514350 w 2514600"/>
                <a:gd name="connsiteY25" fmla="*/ 326571 h 759278"/>
                <a:gd name="connsiteX26" fmla="*/ 518432 w 2514600"/>
                <a:gd name="connsiteY26" fmla="*/ 302078 h 759278"/>
                <a:gd name="connsiteX27" fmla="*/ 498022 w 2514600"/>
                <a:gd name="connsiteY27" fmla="*/ 306160 h 759278"/>
                <a:gd name="connsiteX28" fmla="*/ 498022 w 2514600"/>
                <a:gd name="connsiteY28" fmla="*/ 285750 h 759278"/>
                <a:gd name="connsiteX29" fmla="*/ 412297 w 2514600"/>
                <a:gd name="connsiteY29" fmla="*/ 289832 h 759278"/>
                <a:gd name="connsiteX30" fmla="*/ 412297 w 2514600"/>
                <a:gd name="connsiteY30" fmla="*/ 289832 h 759278"/>
                <a:gd name="connsiteX31" fmla="*/ 391886 w 2514600"/>
                <a:gd name="connsiteY31" fmla="*/ 257175 h 759278"/>
                <a:gd name="connsiteX32" fmla="*/ 355147 w 2514600"/>
                <a:gd name="connsiteY32" fmla="*/ 257175 h 759278"/>
                <a:gd name="connsiteX33" fmla="*/ 351065 w 2514600"/>
                <a:gd name="connsiteY33" fmla="*/ 249010 h 759278"/>
                <a:gd name="connsiteX34" fmla="*/ 351065 w 2514600"/>
                <a:gd name="connsiteY34" fmla="*/ 249010 h 759278"/>
                <a:gd name="connsiteX35" fmla="*/ 314325 w 2514600"/>
                <a:gd name="connsiteY35" fmla="*/ 228600 h 759278"/>
                <a:gd name="connsiteX36" fmla="*/ 273504 w 2514600"/>
                <a:gd name="connsiteY36" fmla="*/ 232682 h 759278"/>
                <a:gd name="connsiteX37" fmla="*/ 257175 w 2514600"/>
                <a:gd name="connsiteY37" fmla="*/ 212271 h 759278"/>
                <a:gd name="connsiteX38" fmla="*/ 240847 w 2514600"/>
                <a:gd name="connsiteY38" fmla="*/ 212271 h 759278"/>
                <a:gd name="connsiteX39" fmla="*/ 236765 w 2514600"/>
                <a:gd name="connsiteY39" fmla="*/ 195943 h 759278"/>
                <a:gd name="connsiteX40" fmla="*/ 195943 w 2514600"/>
                <a:gd name="connsiteY40" fmla="*/ 191860 h 759278"/>
                <a:gd name="connsiteX41" fmla="*/ 195943 w 2514600"/>
                <a:gd name="connsiteY41" fmla="*/ 191860 h 759278"/>
                <a:gd name="connsiteX42" fmla="*/ 167368 w 2514600"/>
                <a:gd name="connsiteY42" fmla="*/ 167368 h 759278"/>
                <a:gd name="connsiteX43" fmla="*/ 171450 w 2514600"/>
                <a:gd name="connsiteY43" fmla="*/ 130628 h 759278"/>
                <a:gd name="connsiteX44" fmla="*/ 118382 w 2514600"/>
                <a:gd name="connsiteY44" fmla="*/ 122464 h 759278"/>
                <a:gd name="connsiteX45" fmla="*/ 118382 w 2514600"/>
                <a:gd name="connsiteY45" fmla="*/ 122464 h 759278"/>
                <a:gd name="connsiteX46" fmla="*/ 118382 w 2514600"/>
                <a:gd name="connsiteY46" fmla="*/ 122464 h 759278"/>
                <a:gd name="connsiteX47" fmla="*/ 114300 w 2514600"/>
                <a:gd name="connsiteY47" fmla="*/ 97971 h 759278"/>
                <a:gd name="connsiteX48" fmla="*/ 93890 w 2514600"/>
                <a:gd name="connsiteY48" fmla="*/ 93889 h 759278"/>
                <a:gd name="connsiteX49" fmla="*/ 65315 w 2514600"/>
                <a:gd name="connsiteY49" fmla="*/ 57150 h 759278"/>
                <a:gd name="connsiteX50" fmla="*/ 32657 w 2514600"/>
                <a:gd name="connsiteY50" fmla="*/ 57150 h 759278"/>
                <a:gd name="connsiteX51" fmla="*/ 0 w 2514600"/>
                <a:gd name="connsiteY51" fmla="*/ 0 h 759278"/>
                <a:gd name="connsiteX0" fmla="*/ 2481943 w 2481943"/>
                <a:gd name="connsiteY0" fmla="*/ 702128 h 702128"/>
                <a:gd name="connsiteX1" fmla="*/ 2347233 w 2481943"/>
                <a:gd name="connsiteY1" fmla="*/ 702128 h 702128"/>
                <a:gd name="connsiteX2" fmla="*/ 2347233 w 2481943"/>
                <a:gd name="connsiteY2" fmla="*/ 612321 h 702128"/>
                <a:gd name="connsiteX3" fmla="*/ 1849211 w 2481943"/>
                <a:gd name="connsiteY3" fmla="*/ 612321 h 702128"/>
                <a:gd name="connsiteX4" fmla="*/ 1849211 w 2481943"/>
                <a:gd name="connsiteY4" fmla="*/ 551089 h 702128"/>
                <a:gd name="connsiteX5" fmla="*/ 987879 w 2481943"/>
                <a:gd name="connsiteY5" fmla="*/ 551089 h 702128"/>
                <a:gd name="connsiteX6" fmla="*/ 987879 w 2481943"/>
                <a:gd name="connsiteY6" fmla="*/ 551089 h 702128"/>
                <a:gd name="connsiteX7" fmla="*/ 971550 w 2481943"/>
                <a:gd name="connsiteY7" fmla="*/ 514350 h 702128"/>
                <a:gd name="connsiteX8" fmla="*/ 881743 w 2481943"/>
                <a:gd name="connsiteY8" fmla="*/ 518432 h 702128"/>
                <a:gd name="connsiteX9" fmla="*/ 873579 w 2481943"/>
                <a:gd name="connsiteY9" fmla="*/ 498021 h 702128"/>
                <a:gd name="connsiteX10" fmla="*/ 832758 w 2481943"/>
                <a:gd name="connsiteY10" fmla="*/ 502103 h 702128"/>
                <a:gd name="connsiteX11" fmla="*/ 808265 w 2481943"/>
                <a:gd name="connsiteY11" fmla="*/ 461282 h 702128"/>
                <a:gd name="connsiteX12" fmla="*/ 751115 w 2481943"/>
                <a:gd name="connsiteY12" fmla="*/ 461282 h 702128"/>
                <a:gd name="connsiteX13" fmla="*/ 747033 w 2481943"/>
                <a:gd name="connsiteY13" fmla="*/ 449035 h 702128"/>
                <a:gd name="connsiteX14" fmla="*/ 718458 w 2481943"/>
                <a:gd name="connsiteY14" fmla="*/ 453118 h 702128"/>
                <a:gd name="connsiteX15" fmla="*/ 710293 w 2481943"/>
                <a:gd name="connsiteY15" fmla="*/ 436789 h 702128"/>
                <a:gd name="connsiteX16" fmla="*/ 710293 w 2481943"/>
                <a:gd name="connsiteY16" fmla="*/ 436789 h 702128"/>
                <a:gd name="connsiteX17" fmla="*/ 673554 w 2481943"/>
                <a:gd name="connsiteY17" fmla="*/ 440871 h 702128"/>
                <a:gd name="connsiteX18" fmla="*/ 620486 w 2481943"/>
                <a:gd name="connsiteY18" fmla="*/ 375557 h 702128"/>
                <a:gd name="connsiteX19" fmla="*/ 620486 w 2481943"/>
                <a:gd name="connsiteY19" fmla="*/ 338818 h 702128"/>
                <a:gd name="connsiteX20" fmla="*/ 620486 w 2481943"/>
                <a:gd name="connsiteY20" fmla="*/ 338818 h 702128"/>
                <a:gd name="connsiteX21" fmla="*/ 587829 w 2481943"/>
                <a:gd name="connsiteY21" fmla="*/ 338818 h 702128"/>
                <a:gd name="connsiteX22" fmla="*/ 591911 w 2481943"/>
                <a:gd name="connsiteY22" fmla="*/ 302078 h 702128"/>
                <a:gd name="connsiteX23" fmla="*/ 526597 w 2481943"/>
                <a:gd name="connsiteY23" fmla="*/ 302078 h 702128"/>
                <a:gd name="connsiteX24" fmla="*/ 534761 w 2481943"/>
                <a:gd name="connsiteY24" fmla="*/ 265339 h 702128"/>
                <a:gd name="connsiteX25" fmla="*/ 481693 w 2481943"/>
                <a:gd name="connsiteY25" fmla="*/ 269421 h 702128"/>
                <a:gd name="connsiteX26" fmla="*/ 485775 w 2481943"/>
                <a:gd name="connsiteY26" fmla="*/ 244928 h 702128"/>
                <a:gd name="connsiteX27" fmla="*/ 465365 w 2481943"/>
                <a:gd name="connsiteY27" fmla="*/ 249010 h 702128"/>
                <a:gd name="connsiteX28" fmla="*/ 465365 w 2481943"/>
                <a:gd name="connsiteY28" fmla="*/ 228600 h 702128"/>
                <a:gd name="connsiteX29" fmla="*/ 379640 w 2481943"/>
                <a:gd name="connsiteY29" fmla="*/ 232682 h 702128"/>
                <a:gd name="connsiteX30" fmla="*/ 379640 w 2481943"/>
                <a:gd name="connsiteY30" fmla="*/ 232682 h 702128"/>
                <a:gd name="connsiteX31" fmla="*/ 359229 w 2481943"/>
                <a:gd name="connsiteY31" fmla="*/ 200025 h 702128"/>
                <a:gd name="connsiteX32" fmla="*/ 322490 w 2481943"/>
                <a:gd name="connsiteY32" fmla="*/ 200025 h 702128"/>
                <a:gd name="connsiteX33" fmla="*/ 318408 w 2481943"/>
                <a:gd name="connsiteY33" fmla="*/ 191860 h 702128"/>
                <a:gd name="connsiteX34" fmla="*/ 318408 w 2481943"/>
                <a:gd name="connsiteY34" fmla="*/ 191860 h 702128"/>
                <a:gd name="connsiteX35" fmla="*/ 281668 w 2481943"/>
                <a:gd name="connsiteY35" fmla="*/ 171450 h 702128"/>
                <a:gd name="connsiteX36" fmla="*/ 240847 w 2481943"/>
                <a:gd name="connsiteY36" fmla="*/ 175532 h 702128"/>
                <a:gd name="connsiteX37" fmla="*/ 224518 w 2481943"/>
                <a:gd name="connsiteY37" fmla="*/ 155121 h 702128"/>
                <a:gd name="connsiteX38" fmla="*/ 208190 w 2481943"/>
                <a:gd name="connsiteY38" fmla="*/ 155121 h 702128"/>
                <a:gd name="connsiteX39" fmla="*/ 204108 w 2481943"/>
                <a:gd name="connsiteY39" fmla="*/ 138793 h 702128"/>
                <a:gd name="connsiteX40" fmla="*/ 163286 w 2481943"/>
                <a:gd name="connsiteY40" fmla="*/ 134710 h 702128"/>
                <a:gd name="connsiteX41" fmla="*/ 163286 w 2481943"/>
                <a:gd name="connsiteY41" fmla="*/ 134710 h 702128"/>
                <a:gd name="connsiteX42" fmla="*/ 134711 w 2481943"/>
                <a:gd name="connsiteY42" fmla="*/ 110218 h 702128"/>
                <a:gd name="connsiteX43" fmla="*/ 138793 w 2481943"/>
                <a:gd name="connsiteY43" fmla="*/ 73478 h 702128"/>
                <a:gd name="connsiteX44" fmla="*/ 85725 w 2481943"/>
                <a:gd name="connsiteY44" fmla="*/ 65314 h 702128"/>
                <a:gd name="connsiteX45" fmla="*/ 85725 w 2481943"/>
                <a:gd name="connsiteY45" fmla="*/ 65314 h 702128"/>
                <a:gd name="connsiteX46" fmla="*/ 85725 w 2481943"/>
                <a:gd name="connsiteY46" fmla="*/ 65314 h 702128"/>
                <a:gd name="connsiteX47" fmla="*/ 81643 w 2481943"/>
                <a:gd name="connsiteY47" fmla="*/ 40821 h 702128"/>
                <a:gd name="connsiteX48" fmla="*/ 61233 w 2481943"/>
                <a:gd name="connsiteY48" fmla="*/ 36739 h 702128"/>
                <a:gd name="connsiteX49" fmla="*/ 32658 w 2481943"/>
                <a:gd name="connsiteY49" fmla="*/ 0 h 702128"/>
                <a:gd name="connsiteX50" fmla="*/ 0 w 2481943"/>
                <a:gd name="connsiteY50" fmla="*/ 0 h 70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481943" h="702128">
                  <a:moveTo>
                    <a:pt x="2481943" y="702128"/>
                  </a:moveTo>
                  <a:lnTo>
                    <a:pt x="2347233" y="702128"/>
                  </a:lnTo>
                  <a:lnTo>
                    <a:pt x="2347233" y="612321"/>
                  </a:lnTo>
                  <a:lnTo>
                    <a:pt x="1849211" y="612321"/>
                  </a:lnTo>
                  <a:lnTo>
                    <a:pt x="1849211" y="551089"/>
                  </a:lnTo>
                  <a:lnTo>
                    <a:pt x="987879" y="551089"/>
                  </a:lnTo>
                  <a:lnTo>
                    <a:pt x="987879" y="551089"/>
                  </a:lnTo>
                  <a:lnTo>
                    <a:pt x="971550" y="514350"/>
                  </a:lnTo>
                  <a:lnTo>
                    <a:pt x="881743" y="518432"/>
                  </a:lnTo>
                  <a:lnTo>
                    <a:pt x="873579" y="498021"/>
                  </a:lnTo>
                  <a:lnTo>
                    <a:pt x="832758" y="502103"/>
                  </a:lnTo>
                  <a:lnTo>
                    <a:pt x="808265" y="461282"/>
                  </a:lnTo>
                  <a:lnTo>
                    <a:pt x="751115" y="461282"/>
                  </a:lnTo>
                  <a:lnTo>
                    <a:pt x="747033" y="449035"/>
                  </a:lnTo>
                  <a:lnTo>
                    <a:pt x="718458" y="453118"/>
                  </a:lnTo>
                  <a:lnTo>
                    <a:pt x="710293" y="436789"/>
                  </a:lnTo>
                  <a:lnTo>
                    <a:pt x="710293" y="436789"/>
                  </a:lnTo>
                  <a:lnTo>
                    <a:pt x="673554" y="440871"/>
                  </a:lnTo>
                  <a:lnTo>
                    <a:pt x="620486" y="375557"/>
                  </a:lnTo>
                  <a:lnTo>
                    <a:pt x="620486" y="338818"/>
                  </a:lnTo>
                  <a:lnTo>
                    <a:pt x="620486" y="338818"/>
                  </a:lnTo>
                  <a:lnTo>
                    <a:pt x="587829" y="338818"/>
                  </a:lnTo>
                  <a:lnTo>
                    <a:pt x="591911" y="302078"/>
                  </a:lnTo>
                  <a:lnTo>
                    <a:pt x="526597" y="302078"/>
                  </a:lnTo>
                  <a:lnTo>
                    <a:pt x="534761" y="265339"/>
                  </a:lnTo>
                  <a:lnTo>
                    <a:pt x="481693" y="269421"/>
                  </a:lnTo>
                  <a:lnTo>
                    <a:pt x="485775" y="244928"/>
                  </a:lnTo>
                  <a:lnTo>
                    <a:pt x="465365" y="249010"/>
                  </a:lnTo>
                  <a:lnTo>
                    <a:pt x="465365" y="228600"/>
                  </a:lnTo>
                  <a:lnTo>
                    <a:pt x="379640" y="232682"/>
                  </a:lnTo>
                  <a:lnTo>
                    <a:pt x="379640" y="232682"/>
                  </a:lnTo>
                  <a:lnTo>
                    <a:pt x="359229" y="200025"/>
                  </a:lnTo>
                  <a:lnTo>
                    <a:pt x="322490" y="200025"/>
                  </a:lnTo>
                  <a:lnTo>
                    <a:pt x="318408" y="191860"/>
                  </a:lnTo>
                  <a:lnTo>
                    <a:pt x="318408" y="191860"/>
                  </a:lnTo>
                  <a:lnTo>
                    <a:pt x="281668" y="171450"/>
                  </a:lnTo>
                  <a:lnTo>
                    <a:pt x="240847" y="175532"/>
                  </a:lnTo>
                  <a:lnTo>
                    <a:pt x="224518" y="155121"/>
                  </a:lnTo>
                  <a:lnTo>
                    <a:pt x="208190" y="155121"/>
                  </a:lnTo>
                  <a:lnTo>
                    <a:pt x="204108" y="138793"/>
                  </a:lnTo>
                  <a:lnTo>
                    <a:pt x="163286" y="134710"/>
                  </a:lnTo>
                  <a:lnTo>
                    <a:pt x="163286" y="134710"/>
                  </a:lnTo>
                  <a:lnTo>
                    <a:pt x="134711" y="110218"/>
                  </a:lnTo>
                  <a:lnTo>
                    <a:pt x="138793" y="73478"/>
                  </a:lnTo>
                  <a:lnTo>
                    <a:pt x="85725" y="65314"/>
                  </a:lnTo>
                  <a:lnTo>
                    <a:pt x="85725" y="65314"/>
                  </a:lnTo>
                  <a:lnTo>
                    <a:pt x="85725" y="65314"/>
                  </a:lnTo>
                  <a:lnTo>
                    <a:pt x="81643" y="40821"/>
                  </a:lnTo>
                  <a:lnTo>
                    <a:pt x="61233" y="36739"/>
                  </a:lnTo>
                  <a:lnTo>
                    <a:pt x="3265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16" name="Freeform 115">
              <a:extLst>
                <a:ext uri="{FF2B5EF4-FFF2-40B4-BE49-F238E27FC236}">
                  <a16:creationId xmlns:a16="http://schemas.microsoft.com/office/drawing/2014/main" id="{8C8F749E-7710-BC49-AA3E-563DFFA7B979}"/>
                </a:ext>
              </a:extLst>
            </p:cNvPr>
            <p:cNvSpPr/>
            <p:nvPr/>
          </p:nvSpPr>
          <p:spPr bwMode="auto">
            <a:xfrm>
              <a:off x="1231900" y="2895600"/>
              <a:ext cx="511175" cy="1489075"/>
            </a:xfrm>
            <a:custGeom>
              <a:avLst/>
              <a:gdLst>
                <a:gd name="connsiteX0" fmla="*/ 0 w 511175"/>
                <a:gd name="connsiteY0" fmla="*/ 0 h 1489075"/>
                <a:gd name="connsiteX1" fmla="*/ 0 w 511175"/>
                <a:gd name="connsiteY1" fmla="*/ 130175 h 1489075"/>
                <a:gd name="connsiteX2" fmla="*/ 0 w 511175"/>
                <a:gd name="connsiteY2" fmla="*/ 130175 h 1489075"/>
                <a:gd name="connsiteX3" fmla="*/ 22225 w 511175"/>
                <a:gd name="connsiteY3" fmla="*/ 130175 h 1489075"/>
                <a:gd name="connsiteX4" fmla="*/ 22225 w 511175"/>
                <a:gd name="connsiteY4" fmla="*/ 488950 h 1489075"/>
                <a:gd name="connsiteX5" fmla="*/ 50800 w 511175"/>
                <a:gd name="connsiteY5" fmla="*/ 488950 h 1489075"/>
                <a:gd name="connsiteX6" fmla="*/ 50800 w 511175"/>
                <a:gd name="connsiteY6" fmla="*/ 546100 h 1489075"/>
                <a:gd name="connsiteX7" fmla="*/ 50800 w 511175"/>
                <a:gd name="connsiteY7" fmla="*/ 546100 h 1489075"/>
                <a:gd name="connsiteX8" fmla="*/ 50800 w 511175"/>
                <a:gd name="connsiteY8" fmla="*/ 546100 h 1489075"/>
                <a:gd name="connsiteX9" fmla="*/ 50800 w 511175"/>
                <a:gd name="connsiteY9" fmla="*/ 546100 h 1489075"/>
                <a:gd name="connsiteX10" fmla="*/ 50800 w 511175"/>
                <a:gd name="connsiteY10" fmla="*/ 546100 h 1489075"/>
                <a:gd name="connsiteX11" fmla="*/ 50800 w 511175"/>
                <a:gd name="connsiteY11" fmla="*/ 546100 h 1489075"/>
                <a:gd name="connsiteX12" fmla="*/ 79375 w 511175"/>
                <a:gd name="connsiteY12" fmla="*/ 546100 h 1489075"/>
                <a:gd name="connsiteX13" fmla="*/ 79375 w 511175"/>
                <a:gd name="connsiteY13" fmla="*/ 609600 h 1489075"/>
                <a:gd name="connsiteX14" fmla="*/ 85725 w 511175"/>
                <a:gd name="connsiteY14" fmla="*/ 609600 h 1489075"/>
                <a:gd name="connsiteX15" fmla="*/ 85725 w 511175"/>
                <a:gd name="connsiteY15" fmla="*/ 796925 h 1489075"/>
                <a:gd name="connsiteX16" fmla="*/ 101600 w 511175"/>
                <a:gd name="connsiteY16" fmla="*/ 796925 h 1489075"/>
                <a:gd name="connsiteX17" fmla="*/ 101600 w 511175"/>
                <a:gd name="connsiteY17" fmla="*/ 844550 h 1489075"/>
                <a:gd name="connsiteX18" fmla="*/ 130175 w 511175"/>
                <a:gd name="connsiteY18" fmla="*/ 844550 h 1489075"/>
                <a:gd name="connsiteX19" fmla="*/ 130175 w 511175"/>
                <a:gd name="connsiteY19" fmla="*/ 933450 h 1489075"/>
                <a:gd name="connsiteX20" fmla="*/ 174625 w 511175"/>
                <a:gd name="connsiteY20" fmla="*/ 933450 h 1489075"/>
                <a:gd name="connsiteX21" fmla="*/ 174625 w 511175"/>
                <a:gd name="connsiteY21" fmla="*/ 1025525 h 1489075"/>
                <a:gd name="connsiteX22" fmla="*/ 174625 w 511175"/>
                <a:gd name="connsiteY22" fmla="*/ 1025525 h 1489075"/>
                <a:gd name="connsiteX23" fmla="*/ 193675 w 511175"/>
                <a:gd name="connsiteY23" fmla="*/ 1025525 h 1489075"/>
                <a:gd name="connsiteX24" fmla="*/ 193675 w 511175"/>
                <a:gd name="connsiteY24" fmla="*/ 1066800 h 1489075"/>
                <a:gd name="connsiteX25" fmla="*/ 225425 w 511175"/>
                <a:gd name="connsiteY25" fmla="*/ 1066800 h 1489075"/>
                <a:gd name="connsiteX26" fmla="*/ 225425 w 511175"/>
                <a:gd name="connsiteY26" fmla="*/ 1104900 h 1489075"/>
                <a:gd name="connsiteX27" fmla="*/ 250825 w 511175"/>
                <a:gd name="connsiteY27" fmla="*/ 1104900 h 1489075"/>
                <a:gd name="connsiteX28" fmla="*/ 250825 w 511175"/>
                <a:gd name="connsiteY28" fmla="*/ 1158875 h 1489075"/>
                <a:gd name="connsiteX29" fmla="*/ 250825 w 511175"/>
                <a:gd name="connsiteY29" fmla="*/ 1158875 h 1489075"/>
                <a:gd name="connsiteX30" fmla="*/ 273050 w 511175"/>
                <a:gd name="connsiteY30" fmla="*/ 1158875 h 1489075"/>
                <a:gd name="connsiteX31" fmla="*/ 273050 w 511175"/>
                <a:gd name="connsiteY31" fmla="*/ 1231900 h 1489075"/>
                <a:gd name="connsiteX32" fmla="*/ 311150 w 511175"/>
                <a:gd name="connsiteY32" fmla="*/ 1231900 h 1489075"/>
                <a:gd name="connsiteX33" fmla="*/ 311150 w 511175"/>
                <a:gd name="connsiteY33" fmla="*/ 1257300 h 1489075"/>
                <a:gd name="connsiteX34" fmla="*/ 320675 w 511175"/>
                <a:gd name="connsiteY34" fmla="*/ 1257300 h 1489075"/>
                <a:gd name="connsiteX35" fmla="*/ 320675 w 511175"/>
                <a:gd name="connsiteY35" fmla="*/ 1257300 h 1489075"/>
                <a:gd name="connsiteX36" fmla="*/ 320675 w 511175"/>
                <a:gd name="connsiteY36" fmla="*/ 1257300 h 1489075"/>
                <a:gd name="connsiteX37" fmla="*/ 320675 w 511175"/>
                <a:gd name="connsiteY37" fmla="*/ 1292225 h 1489075"/>
                <a:gd name="connsiteX38" fmla="*/ 365125 w 511175"/>
                <a:gd name="connsiteY38" fmla="*/ 1292225 h 1489075"/>
                <a:gd name="connsiteX39" fmla="*/ 365125 w 511175"/>
                <a:gd name="connsiteY39" fmla="*/ 1339850 h 1489075"/>
                <a:gd name="connsiteX40" fmla="*/ 406400 w 511175"/>
                <a:gd name="connsiteY40" fmla="*/ 1339850 h 1489075"/>
                <a:gd name="connsiteX41" fmla="*/ 406400 w 511175"/>
                <a:gd name="connsiteY41" fmla="*/ 1374775 h 1489075"/>
                <a:gd name="connsiteX42" fmla="*/ 444500 w 511175"/>
                <a:gd name="connsiteY42" fmla="*/ 1374775 h 1489075"/>
                <a:gd name="connsiteX43" fmla="*/ 444500 w 511175"/>
                <a:gd name="connsiteY43" fmla="*/ 1416050 h 1489075"/>
                <a:gd name="connsiteX44" fmla="*/ 444500 w 511175"/>
                <a:gd name="connsiteY44" fmla="*/ 1416050 h 1489075"/>
                <a:gd name="connsiteX45" fmla="*/ 444500 w 511175"/>
                <a:gd name="connsiteY45" fmla="*/ 1416050 h 1489075"/>
                <a:gd name="connsiteX46" fmla="*/ 466725 w 511175"/>
                <a:gd name="connsiteY46" fmla="*/ 1416050 h 1489075"/>
                <a:gd name="connsiteX47" fmla="*/ 466725 w 511175"/>
                <a:gd name="connsiteY47" fmla="*/ 1444625 h 1489075"/>
                <a:gd name="connsiteX48" fmla="*/ 495300 w 511175"/>
                <a:gd name="connsiteY48" fmla="*/ 1444625 h 1489075"/>
                <a:gd name="connsiteX49" fmla="*/ 495300 w 511175"/>
                <a:gd name="connsiteY49" fmla="*/ 1473200 h 1489075"/>
                <a:gd name="connsiteX50" fmla="*/ 495300 w 511175"/>
                <a:gd name="connsiteY50" fmla="*/ 1473200 h 1489075"/>
                <a:gd name="connsiteX51" fmla="*/ 511175 w 511175"/>
                <a:gd name="connsiteY51" fmla="*/ 1489075 h 1489075"/>
                <a:gd name="connsiteX52" fmla="*/ 511175 w 511175"/>
                <a:gd name="connsiteY52" fmla="*/ 1489075 h 148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1175" h="1489075">
                  <a:moveTo>
                    <a:pt x="0" y="0"/>
                  </a:moveTo>
                  <a:lnTo>
                    <a:pt x="0" y="130175"/>
                  </a:lnTo>
                  <a:lnTo>
                    <a:pt x="0" y="130175"/>
                  </a:lnTo>
                  <a:lnTo>
                    <a:pt x="22225" y="130175"/>
                  </a:lnTo>
                  <a:lnTo>
                    <a:pt x="22225" y="488950"/>
                  </a:lnTo>
                  <a:lnTo>
                    <a:pt x="50800" y="488950"/>
                  </a:lnTo>
                  <a:lnTo>
                    <a:pt x="50800" y="546100"/>
                  </a:lnTo>
                  <a:lnTo>
                    <a:pt x="50800" y="546100"/>
                  </a:lnTo>
                  <a:lnTo>
                    <a:pt x="50800" y="546100"/>
                  </a:lnTo>
                  <a:lnTo>
                    <a:pt x="50800" y="546100"/>
                  </a:lnTo>
                  <a:lnTo>
                    <a:pt x="50800" y="546100"/>
                  </a:lnTo>
                  <a:lnTo>
                    <a:pt x="50800" y="546100"/>
                  </a:lnTo>
                  <a:lnTo>
                    <a:pt x="79375" y="546100"/>
                  </a:lnTo>
                  <a:lnTo>
                    <a:pt x="79375" y="609600"/>
                  </a:lnTo>
                  <a:lnTo>
                    <a:pt x="85725" y="609600"/>
                  </a:lnTo>
                  <a:lnTo>
                    <a:pt x="85725" y="796925"/>
                  </a:lnTo>
                  <a:lnTo>
                    <a:pt x="101600" y="796925"/>
                  </a:lnTo>
                  <a:lnTo>
                    <a:pt x="101600" y="844550"/>
                  </a:lnTo>
                  <a:lnTo>
                    <a:pt x="130175" y="844550"/>
                  </a:lnTo>
                  <a:lnTo>
                    <a:pt x="130175" y="933450"/>
                  </a:lnTo>
                  <a:lnTo>
                    <a:pt x="174625" y="933450"/>
                  </a:lnTo>
                  <a:lnTo>
                    <a:pt x="174625" y="1025525"/>
                  </a:lnTo>
                  <a:lnTo>
                    <a:pt x="174625" y="1025525"/>
                  </a:lnTo>
                  <a:lnTo>
                    <a:pt x="193675" y="1025525"/>
                  </a:lnTo>
                  <a:lnTo>
                    <a:pt x="193675" y="1066800"/>
                  </a:lnTo>
                  <a:lnTo>
                    <a:pt x="225425" y="1066800"/>
                  </a:lnTo>
                  <a:lnTo>
                    <a:pt x="225425" y="1104900"/>
                  </a:lnTo>
                  <a:lnTo>
                    <a:pt x="250825" y="1104900"/>
                  </a:lnTo>
                  <a:lnTo>
                    <a:pt x="250825" y="1158875"/>
                  </a:lnTo>
                  <a:lnTo>
                    <a:pt x="250825" y="1158875"/>
                  </a:lnTo>
                  <a:lnTo>
                    <a:pt x="273050" y="1158875"/>
                  </a:lnTo>
                  <a:lnTo>
                    <a:pt x="273050" y="1231900"/>
                  </a:lnTo>
                  <a:lnTo>
                    <a:pt x="311150" y="1231900"/>
                  </a:lnTo>
                  <a:lnTo>
                    <a:pt x="311150" y="1257300"/>
                  </a:lnTo>
                  <a:lnTo>
                    <a:pt x="320675" y="1257300"/>
                  </a:lnTo>
                  <a:lnTo>
                    <a:pt x="320675" y="1257300"/>
                  </a:lnTo>
                  <a:lnTo>
                    <a:pt x="320675" y="1257300"/>
                  </a:lnTo>
                  <a:lnTo>
                    <a:pt x="320675" y="1292225"/>
                  </a:lnTo>
                  <a:lnTo>
                    <a:pt x="365125" y="1292225"/>
                  </a:lnTo>
                  <a:lnTo>
                    <a:pt x="365125" y="1339850"/>
                  </a:lnTo>
                  <a:lnTo>
                    <a:pt x="406400" y="1339850"/>
                  </a:lnTo>
                  <a:lnTo>
                    <a:pt x="406400" y="1374775"/>
                  </a:lnTo>
                  <a:lnTo>
                    <a:pt x="444500" y="1374775"/>
                  </a:lnTo>
                  <a:lnTo>
                    <a:pt x="444500" y="1416050"/>
                  </a:lnTo>
                  <a:lnTo>
                    <a:pt x="444500" y="1416050"/>
                  </a:lnTo>
                  <a:lnTo>
                    <a:pt x="444500" y="1416050"/>
                  </a:lnTo>
                  <a:lnTo>
                    <a:pt x="466725" y="1416050"/>
                  </a:lnTo>
                  <a:lnTo>
                    <a:pt x="466725" y="1444625"/>
                  </a:lnTo>
                  <a:lnTo>
                    <a:pt x="495300" y="1444625"/>
                  </a:lnTo>
                  <a:lnTo>
                    <a:pt x="495300" y="1473200"/>
                  </a:lnTo>
                  <a:lnTo>
                    <a:pt x="495300" y="1473200"/>
                  </a:lnTo>
                  <a:lnTo>
                    <a:pt x="511175" y="1489075"/>
                  </a:lnTo>
                  <a:lnTo>
                    <a:pt x="511175" y="1489075"/>
                  </a:lnTo>
                </a:path>
              </a:pathLst>
            </a:custGeom>
            <a:noFill/>
            <a:ln w="28575">
              <a:solidFill>
                <a:schemeClr val="accent3"/>
              </a:solidFill>
              <a:miter lim="800000"/>
              <a:headEnd/>
              <a:tailEnd/>
            </a:ln>
          </p:spPr>
          <p:txBody>
            <a:bodyPr rtlCol="0" anchor="ctr"/>
            <a:lstStyle/>
            <a:p>
              <a:pPr algn="ctr"/>
              <a:endParaRPr lang="en-US" dirty="0"/>
            </a:p>
          </p:txBody>
        </p:sp>
      </p:grpSp>
      <p:grpSp>
        <p:nvGrpSpPr>
          <p:cNvPr id="127" name="Group 126">
            <a:extLst>
              <a:ext uri="{FF2B5EF4-FFF2-40B4-BE49-F238E27FC236}">
                <a16:creationId xmlns:a16="http://schemas.microsoft.com/office/drawing/2014/main" id="{8DE04555-5AE1-2D4B-B095-C8CD528A6BF4}"/>
              </a:ext>
            </a:extLst>
          </p:cNvPr>
          <p:cNvGrpSpPr/>
          <p:nvPr/>
        </p:nvGrpSpPr>
        <p:grpSpPr>
          <a:xfrm>
            <a:off x="1276350" y="3216275"/>
            <a:ext cx="3975100" cy="1720850"/>
            <a:chOff x="1276350" y="3216275"/>
            <a:chExt cx="3975100" cy="1720850"/>
          </a:xfrm>
        </p:grpSpPr>
        <p:sp>
          <p:nvSpPr>
            <p:cNvPr id="123" name="Freeform 122">
              <a:extLst>
                <a:ext uri="{FF2B5EF4-FFF2-40B4-BE49-F238E27FC236}">
                  <a16:creationId xmlns:a16="http://schemas.microsoft.com/office/drawing/2014/main" id="{12CD0277-8EF1-8244-954E-59D2D1F0B556}"/>
                </a:ext>
              </a:extLst>
            </p:cNvPr>
            <p:cNvSpPr/>
            <p:nvPr/>
          </p:nvSpPr>
          <p:spPr bwMode="auto">
            <a:xfrm>
              <a:off x="2806700" y="4502150"/>
              <a:ext cx="2444750" cy="434975"/>
            </a:xfrm>
            <a:custGeom>
              <a:avLst/>
              <a:gdLst>
                <a:gd name="connsiteX0" fmla="*/ 2444750 w 2444750"/>
                <a:gd name="connsiteY0" fmla="*/ 434975 h 434975"/>
                <a:gd name="connsiteX1" fmla="*/ 2139950 w 2444750"/>
                <a:gd name="connsiteY1" fmla="*/ 434975 h 434975"/>
                <a:gd name="connsiteX2" fmla="*/ 2139950 w 2444750"/>
                <a:gd name="connsiteY2" fmla="*/ 346075 h 434975"/>
                <a:gd name="connsiteX3" fmla="*/ 1908175 w 2444750"/>
                <a:gd name="connsiteY3" fmla="*/ 346075 h 434975"/>
                <a:gd name="connsiteX4" fmla="*/ 1892300 w 2444750"/>
                <a:gd name="connsiteY4" fmla="*/ 330200 h 434975"/>
                <a:gd name="connsiteX5" fmla="*/ 1790700 w 2444750"/>
                <a:gd name="connsiteY5" fmla="*/ 330200 h 434975"/>
                <a:gd name="connsiteX6" fmla="*/ 1790700 w 2444750"/>
                <a:gd name="connsiteY6" fmla="*/ 295275 h 434975"/>
                <a:gd name="connsiteX7" fmla="*/ 1644650 w 2444750"/>
                <a:gd name="connsiteY7" fmla="*/ 295275 h 434975"/>
                <a:gd name="connsiteX8" fmla="*/ 1644650 w 2444750"/>
                <a:gd name="connsiteY8" fmla="*/ 279400 h 434975"/>
                <a:gd name="connsiteX9" fmla="*/ 1590675 w 2444750"/>
                <a:gd name="connsiteY9" fmla="*/ 279400 h 434975"/>
                <a:gd name="connsiteX10" fmla="*/ 1568450 w 2444750"/>
                <a:gd name="connsiteY10" fmla="*/ 257175 h 434975"/>
                <a:gd name="connsiteX11" fmla="*/ 1419225 w 2444750"/>
                <a:gd name="connsiteY11" fmla="*/ 257175 h 434975"/>
                <a:gd name="connsiteX12" fmla="*/ 1403350 w 2444750"/>
                <a:gd name="connsiteY12" fmla="*/ 241300 h 434975"/>
                <a:gd name="connsiteX13" fmla="*/ 1301750 w 2444750"/>
                <a:gd name="connsiteY13" fmla="*/ 241300 h 434975"/>
                <a:gd name="connsiteX14" fmla="*/ 1301750 w 2444750"/>
                <a:gd name="connsiteY14" fmla="*/ 203200 h 434975"/>
                <a:gd name="connsiteX15" fmla="*/ 1219200 w 2444750"/>
                <a:gd name="connsiteY15" fmla="*/ 203200 h 434975"/>
                <a:gd name="connsiteX16" fmla="*/ 1219200 w 2444750"/>
                <a:gd name="connsiteY16" fmla="*/ 184150 h 434975"/>
                <a:gd name="connsiteX17" fmla="*/ 1006475 w 2444750"/>
                <a:gd name="connsiteY17" fmla="*/ 184150 h 434975"/>
                <a:gd name="connsiteX18" fmla="*/ 1006475 w 2444750"/>
                <a:gd name="connsiteY18" fmla="*/ 168275 h 434975"/>
                <a:gd name="connsiteX19" fmla="*/ 682625 w 2444750"/>
                <a:gd name="connsiteY19" fmla="*/ 168275 h 434975"/>
                <a:gd name="connsiteX20" fmla="*/ 682625 w 2444750"/>
                <a:gd name="connsiteY20" fmla="*/ 168275 h 434975"/>
                <a:gd name="connsiteX21" fmla="*/ 695325 w 2444750"/>
                <a:gd name="connsiteY21" fmla="*/ 155575 h 434975"/>
                <a:gd name="connsiteX22" fmla="*/ 558800 w 2444750"/>
                <a:gd name="connsiteY22" fmla="*/ 155575 h 434975"/>
                <a:gd name="connsiteX23" fmla="*/ 558800 w 2444750"/>
                <a:gd name="connsiteY23" fmla="*/ 133350 h 434975"/>
                <a:gd name="connsiteX24" fmla="*/ 476250 w 2444750"/>
                <a:gd name="connsiteY24" fmla="*/ 133350 h 434975"/>
                <a:gd name="connsiteX25" fmla="*/ 476250 w 2444750"/>
                <a:gd name="connsiteY25" fmla="*/ 133350 h 434975"/>
                <a:gd name="connsiteX26" fmla="*/ 476250 w 2444750"/>
                <a:gd name="connsiteY26" fmla="*/ 111125 h 434975"/>
                <a:gd name="connsiteX27" fmla="*/ 422275 w 2444750"/>
                <a:gd name="connsiteY27" fmla="*/ 111125 h 434975"/>
                <a:gd name="connsiteX28" fmla="*/ 422275 w 2444750"/>
                <a:gd name="connsiteY28" fmla="*/ 101600 h 434975"/>
                <a:gd name="connsiteX29" fmla="*/ 352425 w 2444750"/>
                <a:gd name="connsiteY29" fmla="*/ 101600 h 434975"/>
                <a:gd name="connsiteX30" fmla="*/ 352425 w 2444750"/>
                <a:gd name="connsiteY30" fmla="*/ 101600 h 434975"/>
                <a:gd name="connsiteX31" fmla="*/ 352425 w 2444750"/>
                <a:gd name="connsiteY31" fmla="*/ 79375 h 434975"/>
                <a:gd name="connsiteX32" fmla="*/ 273050 w 2444750"/>
                <a:gd name="connsiteY32" fmla="*/ 79375 h 434975"/>
                <a:gd name="connsiteX33" fmla="*/ 273050 w 2444750"/>
                <a:gd name="connsiteY33" fmla="*/ 79375 h 434975"/>
                <a:gd name="connsiteX34" fmla="*/ 273050 w 2444750"/>
                <a:gd name="connsiteY34" fmla="*/ 50800 h 434975"/>
                <a:gd name="connsiteX35" fmla="*/ 209550 w 2444750"/>
                <a:gd name="connsiteY35" fmla="*/ 50800 h 434975"/>
                <a:gd name="connsiteX36" fmla="*/ 209550 w 2444750"/>
                <a:gd name="connsiteY36" fmla="*/ 28575 h 434975"/>
                <a:gd name="connsiteX37" fmla="*/ 111125 w 2444750"/>
                <a:gd name="connsiteY37" fmla="*/ 28575 h 434975"/>
                <a:gd name="connsiteX38" fmla="*/ 111125 w 2444750"/>
                <a:gd name="connsiteY38" fmla="*/ 6350 h 434975"/>
                <a:gd name="connsiteX39" fmla="*/ 53975 w 2444750"/>
                <a:gd name="connsiteY39" fmla="*/ 6350 h 434975"/>
                <a:gd name="connsiteX40" fmla="*/ 47625 w 2444750"/>
                <a:gd name="connsiteY40" fmla="*/ 0 h 434975"/>
                <a:gd name="connsiteX41" fmla="*/ 0 w 2444750"/>
                <a:gd name="connsiteY41" fmla="*/ 0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444750" h="434975">
                  <a:moveTo>
                    <a:pt x="2444750" y="434975"/>
                  </a:moveTo>
                  <a:lnTo>
                    <a:pt x="2139950" y="434975"/>
                  </a:lnTo>
                  <a:lnTo>
                    <a:pt x="2139950" y="346075"/>
                  </a:lnTo>
                  <a:lnTo>
                    <a:pt x="1908175" y="346075"/>
                  </a:lnTo>
                  <a:lnTo>
                    <a:pt x="1892300" y="330200"/>
                  </a:lnTo>
                  <a:lnTo>
                    <a:pt x="1790700" y="330200"/>
                  </a:lnTo>
                  <a:lnTo>
                    <a:pt x="1790700" y="295275"/>
                  </a:lnTo>
                  <a:lnTo>
                    <a:pt x="1644650" y="295275"/>
                  </a:lnTo>
                  <a:lnTo>
                    <a:pt x="1644650" y="279400"/>
                  </a:lnTo>
                  <a:lnTo>
                    <a:pt x="1590675" y="279400"/>
                  </a:lnTo>
                  <a:lnTo>
                    <a:pt x="1568450" y="257175"/>
                  </a:lnTo>
                  <a:lnTo>
                    <a:pt x="1419225" y="257175"/>
                  </a:lnTo>
                  <a:lnTo>
                    <a:pt x="1403350" y="241300"/>
                  </a:lnTo>
                  <a:lnTo>
                    <a:pt x="1301750" y="241300"/>
                  </a:lnTo>
                  <a:lnTo>
                    <a:pt x="1301750" y="203200"/>
                  </a:lnTo>
                  <a:lnTo>
                    <a:pt x="1219200" y="203200"/>
                  </a:lnTo>
                  <a:lnTo>
                    <a:pt x="1219200" y="184150"/>
                  </a:lnTo>
                  <a:lnTo>
                    <a:pt x="1006475" y="184150"/>
                  </a:lnTo>
                  <a:lnTo>
                    <a:pt x="1006475" y="168275"/>
                  </a:lnTo>
                  <a:lnTo>
                    <a:pt x="682625" y="168275"/>
                  </a:lnTo>
                  <a:lnTo>
                    <a:pt x="682625" y="168275"/>
                  </a:lnTo>
                  <a:lnTo>
                    <a:pt x="695325" y="155575"/>
                  </a:lnTo>
                  <a:lnTo>
                    <a:pt x="558800" y="155575"/>
                  </a:lnTo>
                  <a:lnTo>
                    <a:pt x="558800" y="133350"/>
                  </a:lnTo>
                  <a:lnTo>
                    <a:pt x="476250" y="133350"/>
                  </a:lnTo>
                  <a:lnTo>
                    <a:pt x="476250" y="133350"/>
                  </a:lnTo>
                  <a:lnTo>
                    <a:pt x="476250" y="111125"/>
                  </a:lnTo>
                  <a:lnTo>
                    <a:pt x="422275" y="111125"/>
                  </a:lnTo>
                  <a:lnTo>
                    <a:pt x="422275" y="101600"/>
                  </a:lnTo>
                  <a:lnTo>
                    <a:pt x="352425" y="101600"/>
                  </a:lnTo>
                  <a:lnTo>
                    <a:pt x="352425" y="101600"/>
                  </a:lnTo>
                  <a:lnTo>
                    <a:pt x="352425" y="79375"/>
                  </a:lnTo>
                  <a:lnTo>
                    <a:pt x="273050" y="79375"/>
                  </a:lnTo>
                  <a:lnTo>
                    <a:pt x="273050" y="79375"/>
                  </a:lnTo>
                  <a:lnTo>
                    <a:pt x="273050" y="50800"/>
                  </a:lnTo>
                  <a:lnTo>
                    <a:pt x="209550" y="50800"/>
                  </a:lnTo>
                  <a:lnTo>
                    <a:pt x="209550" y="28575"/>
                  </a:lnTo>
                  <a:lnTo>
                    <a:pt x="111125" y="28575"/>
                  </a:lnTo>
                  <a:lnTo>
                    <a:pt x="111125" y="6350"/>
                  </a:lnTo>
                  <a:lnTo>
                    <a:pt x="53975" y="6350"/>
                  </a:lnTo>
                  <a:lnTo>
                    <a:pt x="47625"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124" name="Freeform 123">
              <a:extLst>
                <a:ext uri="{FF2B5EF4-FFF2-40B4-BE49-F238E27FC236}">
                  <a16:creationId xmlns:a16="http://schemas.microsoft.com/office/drawing/2014/main" id="{B59CBBE3-CBF8-D141-AF60-3CEFCA2EE5AC}"/>
                </a:ext>
              </a:extLst>
            </p:cNvPr>
            <p:cNvSpPr/>
            <p:nvPr/>
          </p:nvSpPr>
          <p:spPr bwMode="auto">
            <a:xfrm>
              <a:off x="1276350" y="3216275"/>
              <a:ext cx="31750" cy="120650"/>
            </a:xfrm>
            <a:custGeom>
              <a:avLst/>
              <a:gdLst>
                <a:gd name="connsiteX0" fmla="*/ 0 w 31750"/>
                <a:gd name="connsiteY0" fmla="*/ 0 h 120650"/>
                <a:gd name="connsiteX1" fmla="*/ 0 w 31750"/>
                <a:gd name="connsiteY1" fmla="*/ 44450 h 120650"/>
                <a:gd name="connsiteX2" fmla="*/ 31750 w 31750"/>
                <a:gd name="connsiteY2" fmla="*/ 44450 h 120650"/>
                <a:gd name="connsiteX3" fmla="*/ 31750 w 31750"/>
                <a:gd name="connsiteY3" fmla="*/ 120650 h 120650"/>
              </a:gdLst>
              <a:ahLst/>
              <a:cxnLst>
                <a:cxn ang="0">
                  <a:pos x="connsiteX0" y="connsiteY0"/>
                </a:cxn>
                <a:cxn ang="0">
                  <a:pos x="connsiteX1" y="connsiteY1"/>
                </a:cxn>
                <a:cxn ang="0">
                  <a:pos x="connsiteX2" y="connsiteY2"/>
                </a:cxn>
                <a:cxn ang="0">
                  <a:pos x="connsiteX3" y="connsiteY3"/>
                </a:cxn>
              </a:cxnLst>
              <a:rect l="l" t="t" r="r" b="b"/>
              <a:pathLst>
                <a:path w="31750" h="120650">
                  <a:moveTo>
                    <a:pt x="0" y="0"/>
                  </a:moveTo>
                  <a:lnTo>
                    <a:pt x="0" y="44450"/>
                  </a:lnTo>
                  <a:lnTo>
                    <a:pt x="31750" y="44450"/>
                  </a:lnTo>
                  <a:lnTo>
                    <a:pt x="31750" y="120650"/>
                  </a:lnTo>
                </a:path>
              </a:pathLst>
            </a:custGeom>
            <a:noFill/>
            <a:ln w="28575">
              <a:solidFill>
                <a:schemeClr val="accent4"/>
              </a:solidFill>
              <a:miter lim="800000"/>
              <a:headEnd/>
              <a:tailEnd/>
            </a:ln>
          </p:spPr>
          <p:txBody>
            <a:bodyPr rtlCol="0" anchor="ctr"/>
            <a:lstStyle/>
            <a:p>
              <a:pPr algn="ctr"/>
              <a:endParaRPr lang="en-US" dirty="0"/>
            </a:p>
          </p:txBody>
        </p:sp>
        <p:sp>
          <p:nvSpPr>
            <p:cNvPr id="126" name="Freeform 125">
              <a:extLst>
                <a:ext uri="{FF2B5EF4-FFF2-40B4-BE49-F238E27FC236}">
                  <a16:creationId xmlns:a16="http://schemas.microsoft.com/office/drawing/2014/main" id="{54209CE6-10ED-EB40-AED0-5BDEC7B4995D}"/>
                </a:ext>
              </a:extLst>
            </p:cNvPr>
            <p:cNvSpPr/>
            <p:nvPr/>
          </p:nvSpPr>
          <p:spPr bwMode="auto">
            <a:xfrm>
              <a:off x="1317625" y="3324225"/>
              <a:ext cx="1504950" cy="1181100"/>
            </a:xfrm>
            <a:custGeom>
              <a:avLst/>
              <a:gdLst>
                <a:gd name="connsiteX0" fmla="*/ 0 w 1504950"/>
                <a:gd name="connsiteY0" fmla="*/ 0 h 1181100"/>
                <a:gd name="connsiteX1" fmla="*/ 0 w 1504950"/>
                <a:gd name="connsiteY1" fmla="*/ 57150 h 1181100"/>
                <a:gd name="connsiteX2" fmla="*/ 0 w 1504950"/>
                <a:gd name="connsiteY2" fmla="*/ 57150 h 1181100"/>
                <a:gd name="connsiteX3" fmla="*/ 31750 w 1504950"/>
                <a:gd name="connsiteY3" fmla="*/ 57150 h 1181100"/>
                <a:gd name="connsiteX4" fmla="*/ 31750 w 1504950"/>
                <a:gd name="connsiteY4" fmla="*/ 120650 h 1181100"/>
                <a:gd name="connsiteX5" fmla="*/ 31750 w 1504950"/>
                <a:gd name="connsiteY5" fmla="*/ 120650 h 1181100"/>
                <a:gd name="connsiteX6" fmla="*/ 31750 w 1504950"/>
                <a:gd name="connsiteY6" fmla="*/ 120650 h 1181100"/>
                <a:gd name="connsiteX7" fmla="*/ 60325 w 1504950"/>
                <a:gd name="connsiteY7" fmla="*/ 120650 h 1181100"/>
                <a:gd name="connsiteX8" fmla="*/ 60325 w 1504950"/>
                <a:gd name="connsiteY8" fmla="*/ 209550 h 1181100"/>
                <a:gd name="connsiteX9" fmla="*/ 92075 w 1504950"/>
                <a:gd name="connsiteY9" fmla="*/ 209550 h 1181100"/>
                <a:gd name="connsiteX10" fmla="*/ 92075 w 1504950"/>
                <a:gd name="connsiteY10" fmla="*/ 273050 h 1181100"/>
                <a:gd name="connsiteX11" fmla="*/ 123825 w 1504950"/>
                <a:gd name="connsiteY11" fmla="*/ 273050 h 1181100"/>
                <a:gd name="connsiteX12" fmla="*/ 123825 w 1504950"/>
                <a:gd name="connsiteY12" fmla="*/ 317500 h 1181100"/>
                <a:gd name="connsiteX13" fmla="*/ 158750 w 1504950"/>
                <a:gd name="connsiteY13" fmla="*/ 317500 h 1181100"/>
                <a:gd name="connsiteX14" fmla="*/ 158750 w 1504950"/>
                <a:gd name="connsiteY14" fmla="*/ 349250 h 1181100"/>
                <a:gd name="connsiteX15" fmla="*/ 203200 w 1504950"/>
                <a:gd name="connsiteY15" fmla="*/ 349250 h 1181100"/>
                <a:gd name="connsiteX16" fmla="*/ 203200 w 1504950"/>
                <a:gd name="connsiteY16" fmla="*/ 434975 h 1181100"/>
                <a:gd name="connsiteX17" fmla="*/ 263525 w 1504950"/>
                <a:gd name="connsiteY17" fmla="*/ 434975 h 1181100"/>
                <a:gd name="connsiteX18" fmla="*/ 263525 w 1504950"/>
                <a:gd name="connsiteY18" fmla="*/ 479425 h 1181100"/>
                <a:gd name="connsiteX19" fmla="*/ 298450 w 1504950"/>
                <a:gd name="connsiteY19" fmla="*/ 479425 h 1181100"/>
                <a:gd name="connsiteX20" fmla="*/ 298450 w 1504950"/>
                <a:gd name="connsiteY20" fmla="*/ 523875 h 1181100"/>
                <a:gd name="connsiteX21" fmla="*/ 298450 w 1504950"/>
                <a:gd name="connsiteY21" fmla="*/ 523875 h 1181100"/>
                <a:gd name="connsiteX22" fmla="*/ 330200 w 1504950"/>
                <a:gd name="connsiteY22" fmla="*/ 523875 h 1181100"/>
                <a:gd name="connsiteX23" fmla="*/ 330200 w 1504950"/>
                <a:gd name="connsiteY23" fmla="*/ 581025 h 1181100"/>
                <a:gd name="connsiteX24" fmla="*/ 361950 w 1504950"/>
                <a:gd name="connsiteY24" fmla="*/ 581025 h 1181100"/>
                <a:gd name="connsiteX25" fmla="*/ 361950 w 1504950"/>
                <a:gd name="connsiteY25" fmla="*/ 581025 h 1181100"/>
                <a:gd name="connsiteX26" fmla="*/ 361950 w 1504950"/>
                <a:gd name="connsiteY26" fmla="*/ 609600 h 1181100"/>
                <a:gd name="connsiteX27" fmla="*/ 422275 w 1504950"/>
                <a:gd name="connsiteY27" fmla="*/ 609600 h 1181100"/>
                <a:gd name="connsiteX28" fmla="*/ 422275 w 1504950"/>
                <a:gd name="connsiteY28" fmla="*/ 647700 h 1181100"/>
                <a:gd name="connsiteX29" fmla="*/ 460375 w 1504950"/>
                <a:gd name="connsiteY29" fmla="*/ 647700 h 1181100"/>
                <a:gd name="connsiteX30" fmla="*/ 460375 w 1504950"/>
                <a:gd name="connsiteY30" fmla="*/ 704850 h 1181100"/>
                <a:gd name="connsiteX31" fmla="*/ 504825 w 1504950"/>
                <a:gd name="connsiteY31" fmla="*/ 704850 h 1181100"/>
                <a:gd name="connsiteX32" fmla="*/ 504825 w 1504950"/>
                <a:gd name="connsiteY32" fmla="*/ 752475 h 1181100"/>
                <a:gd name="connsiteX33" fmla="*/ 536575 w 1504950"/>
                <a:gd name="connsiteY33" fmla="*/ 752475 h 1181100"/>
                <a:gd name="connsiteX34" fmla="*/ 536575 w 1504950"/>
                <a:gd name="connsiteY34" fmla="*/ 796925 h 1181100"/>
                <a:gd name="connsiteX35" fmla="*/ 590550 w 1504950"/>
                <a:gd name="connsiteY35" fmla="*/ 796925 h 1181100"/>
                <a:gd name="connsiteX36" fmla="*/ 590550 w 1504950"/>
                <a:gd name="connsiteY36" fmla="*/ 828675 h 1181100"/>
                <a:gd name="connsiteX37" fmla="*/ 635000 w 1504950"/>
                <a:gd name="connsiteY37" fmla="*/ 828675 h 1181100"/>
                <a:gd name="connsiteX38" fmla="*/ 635000 w 1504950"/>
                <a:gd name="connsiteY38" fmla="*/ 863600 h 1181100"/>
                <a:gd name="connsiteX39" fmla="*/ 673100 w 1504950"/>
                <a:gd name="connsiteY39" fmla="*/ 863600 h 1181100"/>
                <a:gd name="connsiteX40" fmla="*/ 673100 w 1504950"/>
                <a:gd name="connsiteY40" fmla="*/ 898525 h 1181100"/>
                <a:gd name="connsiteX41" fmla="*/ 727075 w 1504950"/>
                <a:gd name="connsiteY41" fmla="*/ 898525 h 1181100"/>
                <a:gd name="connsiteX42" fmla="*/ 727075 w 1504950"/>
                <a:gd name="connsiteY42" fmla="*/ 930275 h 1181100"/>
                <a:gd name="connsiteX43" fmla="*/ 784225 w 1504950"/>
                <a:gd name="connsiteY43" fmla="*/ 930275 h 1181100"/>
                <a:gd name="connsiteX44" fmla="*/ 784225 w 1504950"/>
                <a:gd name="connsiteY44" fmla="*/ 968375 h 1181100"/>
                <a:gd name="connsiteX45" fmla="*/ 828675 w 1504950"/>
                <a:gd name="connsiteY45" fmla="*/ 968375 h 1181100"/>
                <a:gd name="connsiteX46" fmla="*/ 828675 w 1504950"/>
                <a:gd name="connsiteY46" fmla="*/ 990600 h 1181100"/>
                <a:gd name="connsiteX47" fmla="*/ 908050 w 1504950"/>
                <a:gd name="connsiteY47" fmla="*/ 990600 h 1181100"/>
                <a:gd name="connsiteX48" fmla="*/ 908050 w 1504950"/>
                <a:gd name="connsiteY48" fmla="*/ 990600 h 1181100"/>
                <a:gd name="connsiteX49" fmla="*/ 908050 w 1504950"/>
                <a:gd name="connsiteY49" fmla="*/ 1019175 h 1181100"/>
                <a:gd name="connsiteX50" fmla="*/ 987425 w 1504950"/>
                <a:gd name="connsiteY50" fmla="*/ 1019175 h 1181100"/>
                <a:gd name="connsiteX51" fmla="*/ 987425 w 1504950"/>
                <a:gd name="connsiteY51" fmla="*/ 1050925 h 1181100"/>
                <a:gd name="connsiteX52" fmla="*/ 1069975 w 1504950"/>
                <a:gd name="connsiteY52" fmla="*/ 1050925 h 1181100"/>
                <a:gd name="connsiteX53" fmla="*/ 1069975 w 1504950"/>
                <a:gd name="connsiteY53" fmla="*/ 1063625 h 1181100"/>
                <a:gd name="connsiteX54" fmla="*/ 1117600 w 1504950"/>
                <a:gd name="connsiteY54" fmla="*/ 1063625 h 1181100"/>
                <a:gd name="connsiteX55" fmla="*/ 1117600 w 1504950"/>
                <a:gd name="connsiteY55" fmla="*/ 1063625 h 1181100"/>
                <a:gd name="connsiteX56" fmla="*/ 1117600 w 1504950"/>
                <a:gd name="connsiteY56" fmla="*/ 1063625 h 1181100"/>
                <a:gd name="connsiteX57" fmla="*/ 1117600 w 1504950"/>
                <a:gd name="connsiteY57" fmla="*/ 1063625 h 1181100"/>
                <a:gd name="connsiteX58" fmla="*/ 1117600 w 1504950"/>
                <a:gd name="connsiteY58" fmla="*/ 1085850 h 1181100"/>
                <a:gd name="connsiteX59" fmla="*/ 1171575 w 1504950"/>
                <a:gd name="connsiteY59" fmla="*/ 1085850 h 1181100"/>
                <a:gd name="connsiteX60" fmla="*/ 1171575 w 1504950"/>
                <a:gd name="connsiteY60" fmla="*/ 1104900 h 1181100"/>
                <a:gd name="connsiteX61" fmla="*/ 1276350 w 1504950"/>
                <a:gd name="connsiteY61" fmla="*/ 1104900 h 1181100"/>
                <a:gd name="connsiteX62" fmla="*/ 1276350 w 1504950"/>
                <a:gd name="connsiteY62" fmla="*/ 1104900 h 1181100"/>
                <a:gd name="connsiteX63" fmla="*/ 1276350 w 1504950"/>
                <a:gd name="connsiteY63" fmla="*/ 1104900 h 1181100"/>
                <a:gd name="connsiteX64" fmla="*/ 1276350 w 1504950"/>
                <a:gd name="connsiteY64" fmla="*/ 1104900 h 1181100"/>
                <a:gd name="connsiteX65" fmla="*/ 1276350 w 1504950"/>
                <a:gd name="connsiteY65" fmla="*/ 1104900 h 1181100"/>
                <a:gd name="connsiteX66" fmla="*/ 1276350 w 1504950"/>
                <a:gd name="connsiteY66" fmla="*/ 1127125 h 1181100"/>
                <a:gd name="connsiteX67" fmla="*/ 1320800 w 1504950"/>
                <a:gd name="connsiteY67" fmla="*/ 1127125 h 1181100"/>
                <a:gd name="connsiteX68" fmla="*/ 1320800 w 1504950"/>
                <a:gd name="connsiteY68" fmla="*/ 1139825 h 1181100"/>
                <a:gd name="connsiteX69" fmla="*/ 1381125 w 1504950"/>
                <a:gd name="connsiteY69" fmla="*/ 1139825 h 1181100"/>
                <a:gd name="connsiteX70" fmla="*/ 1381125 w 1504950"/>
                <a:gd name="connsiteY70" fmla="*/ 1152525 h 1181100"/>
                <a:gd name="connsiteX71" fmla="*/ 1435100 w 1504950"/>
                <a:gd name="connsiteY71" fmla="*/ 1152525 h 1181100"/>
                <a:gd name="connsiteX72" fmla="*/ 1435100 w 1504950"/>
                <a:gd name="connsiteY72" fmla="*/ 1152525 h 1181100"/>
                <a:gd name="connsiteX73" fmla="*/ 1435100 w 1504950"/>
                <a:gd name="connsiteY73" fmla="*/ 1152525 h 1181100"/>
                <a:gd name="connsiteX74" fmla="*/ 1435100 w 1504950"/>
                <a:gd name="connsiteY74" fmla="*/ 1181100 h 1181100"/>
                <a:gd name="connsiteX75" fmla="*/ 1504950 w 1504950"/>
                <a:gd name="connsiteY75"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504950" h="1181100">
                  <a:moveTo>
                    <a:pt x="0" y="0"/>
                  </a:moveTo>
                  <a:lnTo>
                    <a:pt x="0" y="57150"/>
                  </a:lnTo>
                  <a:lnTo>
                    <a:pt x="0" y="57150"/>
                  </a:lnTo>
                  <a:lnTo>
                    <a:pt x="31750" y="57150"/>
                  </a:lnTo>
                  <a:lnTo>
                    <a:pt x="31750" y="120650"/>
                  </a:lnTo>
                  <a:lnTo>
                    <a:pt x="31750" y="120650"/>
                  </a:lnTo>
                  <a:lnTo>
                    <a:pt x="31750" y="120650"/>
                  </a:lnTo>
                  <a:lnTo>
                    <a:pt x="60325" y="120650"/>
                  </a:lnTo>
                  <a:lnTo>
                    <a:pt x="60325" y="209550"/>
                  </a:lnTo>
                  <a:lnTo>
                    <a:pt x="92075" y="209550"/>
                  </a:lnTo>
                  <a:lnTo>
                    <a:pt x="92075" y="273050"/>
                  </a:lnTo>
                  <a:lnTo>
                    <a:pt x="123825" y="273050"/>
                  </a:lnTo>
                  <a:lnTo>
                    <a:pt x="123825" y="317500"/>
                  </a:lnTo>
                  <a:lnTo>
                    <a:pt x="158750" y="317500"/>
                  </a:lnTo>
                  <a:lnTo>
                    <a:pt x="158750" y="349250"/>
                  </a:lnTo>
                  <a:lnTo>
                    <a:pt x="203200" y="349250"/>
                  </a:lnTo>
                  <a:lnTo>
                    <a:pt x="203200" y="434975"/>
                  </a:lnTo>
                  <a:lnTo>
                    <a:pt x="263525" y="434975"/>
                  </a:lnTo>
                  <a:lnTo>
                    <a:pt x="263525" y="479425"/>
                  </a:lnTo>
                  <a:lnTo>
                    <a:pt x="298450" y="479425"/>
                  </a:lnTo>
                  <a:lnTo>
                    <a:pt x="298450" y="523875"/>
                  </a:lnTo>
                  <a:lnTo>
                    <a:pt x="298450" y="523875"/>
                  </a:lnTo>
                  <a:lnTo>
                    <a:pt x="330200" y="523875"/>
                  </a:lnTo>
                  <a:lnTo>
                    <a:pt x="330200" y="581025"/>
                  </a:lnTo>
                  <a:lnTo>
                    <a:pt x="361950" y="581025"/>
                  </a:lnTo>
                  <a:lnTo>
                    <a:pt x="361950" y="581025"/>
                  </a:lnTo>
                  <a:lnTo>
                    <a:pt x="361950" y="609600"/>
                  </a:lnTo>
                  <a:lnTo>
                    <a:pt x="422275" y="609600"/>
                  </a:lnTo>
                  <a:lnTo>
                    <a:pt x="422275" y="647700"/>
                  </a:lnTo>
                  <a:lnTo>
                    <a:pt x="460375" y="647700"/>
                  </a:lnTo>
                  <a:lnTo>
                    <a:pt x="460375" y="704850"/>
                  </a:lnTo>
                  <a:lnTo>
                    <a:pt x="504825" y="704850"/>
                  </a:lnTo>
                  <a:lnTo>
                    <a:pt x="504825" y="752475"/>
                  </a:lnTo>
                  <a:lnTo>
                    <a:pt x="536575" y="752475"/>
                  </a:lnTo>
                  <a:lnTo>
                    <a:pt x="536575" y="796925"/>
                  </a:lnTo>
                  <a:lnTo>
                    <a:pt x="590550" y="796925"/>
                  </a:lnTo>
                  <a:lnTo>
                    <a:pt x="590550" y="828675"/>
                  </a:lnTo>
                  <a:lnTo>
                    <a:pt x="635000" y="828675"/>
                  </a:lnTo>
                  <a:lnTo>
                    <a:pt x="635000" y="863600"/>
                  </a:lnTo>
                  <a:lnTo>
                    <a:pt x="673100" y="863600"/>
                  </a:lnTo>
                  <a:lnTo>
                    <a:pt x="673100" y="898525"/>
                  </a:lnTo>
                  <a:lnTo>
                    <a:pt x="727075" y="898525"/>
                  </a:lnTo>
                  <a:lnTo>
                    <a:pt x="727075" y="930275"/>
                  </a:lnTo>
                  <a:lnTo>
                    <a:pt x="784225" y="930275"/>
                  </a:lnTo>
                  <a:lnTo>
                    <a:pt x="784225" y="968375"/>
                  </a:lnTo>
                  <a:lnTo>
                    <a:pt x="828675" y="968375"/>
                  </a:lnTo>
                  <a:lnTo>
                    <a:pt x="828675" y="990600"/>
                  </a:lnTo>
                  <a:lnTo>
                    <a:pt x="908050" y="990600"/>
                  </a:lnTo>
                  <a:lnTo>
                    <a:pt x="908050" y="990600"/>
                  </a:lnTo>
                  <a:lnTo>
                    <a:pt x="908050" y="1019175"/>
                  </a:lnTo>
                  <a:lnTo>
                    <a:pt x="987425" y="1019175"/>
                  </a:lnTo>
                  <a:lnTo>
                    <a:pt x="987425" y="1050925"/>
                  </a:lnTo>
                  <a:lnTo>
                    <a:pt x="1069975" y="1050925"/>
                  </a:lnTo>
                  <a:lnTo>
                    <a:pt x="1069975" y="1063625"/>
                  </a:lnTo>
                  <a:lnTo>
                    <a:pt x="1117600" y="1063625"/>
                  </a:lnTo>
                  <a:lnTo>
                    <a:pt x="1117600" y="1063625"/>
                  </a:lnTo>
                  <a:lnTo>
                    <a:pt x="1117600" y="1063625"/>
                  </a:lnTo>
                  <a:lnTo>
                    <a:pt x="1117600" y="1063625"/>
                  </a:lnTo>
                  <a:lnTo>
                    <a:pt x="1117600" y="1085850"/>
                  </a:lnTo>
                  <a:lnTo>
                    <a:pt x="1171575" y="1085850"/>
                  </a:lnTo>
                  <a:lnTo>
                    <a:pt x="1171575" y="1104900"/>
                  </a:lnTo>
                  <a:lnTo>
                    <a:pt x="1276350" y="1104900"/>
                  </a:lnTo>
                  <a:lnTo>
                    <a:pt x="1276350" y="1104900"/>
                  </a:lnTo>
                  <a:lnTo>
                    <a:pt x="1276350" y="1104900"/>
                  </a:lnTo>
                  <a:lnTo>
                    <a:pt x="1276350" y="1104900"/>
                  </a:lnTo>
                  <a:lnTo>
                    <a:pt x="1276350" y="1104900"/>
                  </a:lnTo>
                  <a:lnTo>
                    <a:pt x="1276350" y="1127125"/>
                  </a:lnTo>
                  <a:lnTo>
                    <a:pt x="1320800" y="1127125"/>
                  </a:lnTo>
                  <a:lnTo>
                    <a:pt x="1320800" y="1139825"/>
                  </a:lnTo>
                  <a:lnTo>
                    <a:pt x="1381125" y="1139825"/>
                  </a:lnTo>
                  <a:lnTo>
                    <a:pt x="1381125" y="1152525"/>
                  </a:lnTo>
                  <a:lnTo>
                    <a:pt x="1435100" y="1152525"/>
                  </a:lnTo>
                  <a:lnTo>
                    <a:pt x="1435100" y="1152525"/>
                  </a:lnTo>
                  <a:lnTo>
                    <a:pt x="1435100" y="1152525"/>
                  </a:lnTo>
                  <a:lnTo>
                    <a:pt x="1435100" y="1181100"/>
                  </a:lnTo>
                  <a:lnTo>
                    <a:pt x="1504950" y="1181100"/>
                  </a:lnTo>
                </a:path>
              </a:pathLst>
            </a:custGeom>
            <a:noFill/>
            <a:ln w="28575">
              <a:solidFill>
                <a:schemeClr val="accent4"/>
              </a:solidFill>
              <a:miter lim="800000"/>
              <a:headEnd/>
              <a:tailEnd/>
            </a:ln>
          </p:spPr>
          <p:txBody>
            <a:bodyPr rtlCol="0" anchor="ctr"/>
            <a:lstStyle/>
            <a:p>
              <a:pPr algn="ctr"/>
              <a:endParaRPr lang="en-US" dirty="0"/>
            </a:p>
          </p:txBody>
        </p:sp>
      </p:grpSp>
      <p:sp>
        <p:nvSpPr>
          <p:cNvPr id="2" name="Title 1">
            <a:extLst>
              <a:ext uri="{FF2B5EF4-FFF2-40B4-BE49-F238E27FC236}">
                <a16:creationId xmlns:a16="http://schemas.microsoft.com/office/drawing/2014/main" id="{ED6DC498-E90A-4EF4-B378-1697857A8CE3}"/>
              </a:ext>
            </a:extLst>
          </p:cNvPr>
          <p:cNvSpPr>
            <a:spLocks noGrp="1"/>
          </p:cNvSpPr>
          <p:nvPr>
            <p:ph type="title"/>
          </p:nvPr>
        </p:nvSpPr>
        <p:spPr/>
        <p:txBody>
          <a:bodyPr/>
          <a:lstStyle/>
          <a:p>
            <a:r>
              <a:rPr lang="en-US" dirty="0"/>
              <a:t>Worse Outcomes in R/R FL: LymphoCare Study</a:t>
            </a:r>
          </a:p>
        </p:txBody>
      </p:sp>
      <p:grpSp>
        <p:nvGrpSpPr>
          <p:cNvPr id="4" name="Group 3">
            <a:extLst>
              <a:ext uri="{FF2B5EF4-FFF2-40B4-BE49-F238E27FC236}">
                <a16:creationId xmlns:a16="http://schemas.microsoft.com/office/drawing/2014/main" id="{02939500-3B71-49F5-A098-661EDD3275EF}"/>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AD8FFEE1-2A02-4D3C-9C4D-0C41F4CFD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5CDA3F32-BCBE-440C-AFB9-675478C762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7D25CF8A-0CB5-4E85-AA8D-2BF5AE0BE049}"/>
              </a:ext>
            </a:extLst>
          </p:cNvPr>
          <p:cNvSpPr txBox="1">
            <a:spLocks noChangeArrowheads="1"/>
          </p:cNvSpPr>
          <p:nvPr/>
        </p:nvSpPr>
        <p:spPr bwMode="auto">
          <a:xfrm>
            <a:off x="439646"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Link. Br J Haematol. 2019;184:660. 2. Casulo. JCO. 2015;33:2516. </a:t>
            </a:r>
            <a:endParaRPr lang="en-US" altLang="en-US" sz="1200" b="0" dirty="0">
              <a:solidFill>
                <a:schemeClr val="bg2"/>
              </a:solidFill>
              <a:latin typeface="Calibri" panose="020F0502020204030204" pitchFamily="34" charset="0"/>
              <a:cs typeface="+mn-cs"/>
            </a:endParaRPr>
          </a:p>
        </p:txBody>
      </p:sp>
      <p:sp>
        <p:nvSpPr>
          <p:cNvPr id="3" name="TextBox 2">
            <a:extLst>
              <a:ext uri="{FF2B5EF4-FFF2-40B4-BE49-F238E27FC236}">
                <a16:creationId xmlns:a16="http://schemas.microsoft.com/office/drawing/2014/main" id="{3971FAEB-2B67-1741-A2CA-785CF52F9187}"/>
              </a:ext>
            </a:extLst>
          </p:cNvPr>
          <p:cNvSpPr txBox="1"/>
          <p:nvPr/>
        </p:nvSpPr>
        <p:spPr bwMode="auto">
          <a:xfrm>
            <a:off x="1306286" y="1772253"/>
            <a:ext cx="4432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by Treatment Line</a:t>
            </a:r>
            <a:r>
              <a:rPr lang="en-US" baseline="30000" dirty="0">
                <a:solidFill>
                  <a:schemeClr val="bg1"/>
                </a:solidFill>
                <a:latin typeface="Calibri" panose="020F0502020204030204" pitchFamily="34" charset="0"/>
              </a:rPr>
              <a:t>[a]</a:t>
            </a:r>
          </a:p>
        </p:txBody>
      </p:sp>
      <p:sp>
        <p:nvSpPr>
          <p:cNvPr id="10" name="TextBox 9">
            <a:extLst>
              <a:ext uri="{FF2B5EF4-FFF2-40B4-BE49-F238E27FC236}">
                <a16:creationId xmlns:a16="http://schemas.microsoft.com/office/drawing/2014/main" id="{43F5C48C-60A3-9348-97E1-66BC8589901A}"/>
              </a:ext>
            </a:extLst>
          </p:cNvPr>
          <p:cNvSpPr txBox="1"/>
          <p:nvPr/>
        </p:nvSpPr>
        <p:spPr bwMode="auto">
          <a:xfrm>
            <a:off x="3984167" y="2261171"/>
            <a:ext cx="21205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First line 79.4 months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Second line 18.0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months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Third line 10.0 months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Fourth line 8.3 months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Fifth line 8.2 months</a:t>
            </a:r>
          </a:p>
        </p:txBody>
      </p:sp>
      <p:cxnSp>
        <p:nvCxnSpPr>
          <p:cNvPr id="8" name="Straight Connector 7">
            <a:extLst>
              <a:ext uri="{FF2B5EF4-FFF2-40B4-BE49-F238E27FC236}">
                <a16:creationId xmlns:a16="http://schemas.microsoft.com/office/drawing/2014/main" id="{F8C873EB-EFAE-924E-B000-B9F844C0CEB5}"/>
              </a:ext>
            </a:extLst>
          </p:cNvPr>
          <p:cNvCxnSpPr>
            <a:cxnSpLocks/>
          </p:cNvCxnSpPr>
          <p:nvPr/>
        </p:nvCxnSpPr>
        <p:spPr bwMode="auto">
          <a:xfrm flipH="1">
            <a:off x="3753393" y="2440340"/>
            <a:ext cx="269966" cy="0"/>
          </a:xfrm>
          <a:prstGeom prst="line">
            <a:avLst/>
          </a:prstGeom>
          <a:noFill/>
          <a:ln w="28575"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B7F8857-A337-704C-92B3-D0D2509C0588}"/>
              </a:ext>
            </a:extLst>
          </p:cNvPr>
          <p:cNvCxnSpPr>
            <a:cxnSpLocks/>
          </p:cNvCxnSpPr>
          <p:nvPr/>
        </p:nvCxnSpPr>
        <p:spPr bwMode="auto">
          <a:xfrm flipH="1">
            <a:off x="3753393" y="2678738"/>
            <a:ext cx="269966" cy="0"/>
          </a:xfrm>
          <a:prstGeom prst="line">
            <a:avLst/>
          </a:prstGeom>
          <a:noFill/>
          <a:ln w="28575" cap="flat" cmpd="sng" algn="ctr">
            <a:solidFill>
              <a:schemeClr val="accent3"/>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AE090BF-20DC-CA45-A0D9-D8E2097F9802}"/>
              </a:ext>
            </a:extLst>
          </p:cNvPr>
          <p:cNvCxnSpPr>
            <a:cxnSpLocks/>
          </p:cNvCxnSpPr>
          <p:nvPr/>
        </p:nvCxnSpPr>
        <p:spPr bwMode="auto">
          <a:xfrm flipH="1">
            <a:off x="3753393" y="2917136"/>
            <a:ext cx="269966" cy="0"/>
          </a:xfrm>
          <a:prstGeom prst="line">
            <a:avLst/>
          </a:prstGeom>
          <a:noFill/>
          <a:ln w="28575" cap="flat" cmpd="sng" algn="ctr">
            <a:solidFill>
              <a:schemeClr val="accent4"/>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4253052-95E1-B648-9B15-5CEEE519D146}"/>
              </a:ext>
            </a:extLst>
          </p:cNvPr>
          <p:cNvCxnSpPr>
            <a:cxnSpLocks/>
          </p:cNvCxnSpPr>
          <p:nvPr/>
        </p:nvCxnSpPr>
        <p:spPr bwMode="auto">
          <a:xfrm flipH="1">
            <a:off x="3753393" y="3393931"/>
            <a:ext cx="269966" cy="0"/>
          </a:xfrm>
          <a:prstGeom prst="line">
            <a:avLst/>
          </a:prstGeom>
          <a:noFill/>
          <a:ln w="28575" cap="flat" cmpd="sng" algn="ctr">
            <a:solidFill>
              <a:schemeClr val="accent6"/>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7A611ED-D8DF-A34F-AF6A-E07A0CDAD298}"/>
              </a:ext>
            </a:extLst>
          </p:cNvPr>
          <p:cNvCxnSpPr>
            <a:cxnSpLocks/>
          </p:cNvCxnSpPr>
          <p:nvPr/>
        </p:nvCxnSpPr>
        <p:spPr bwMode="auto">
          <a:xfrm flipH="1">
            <a:off x="3753393" y="3155534"/>
            <a:ext cx="269966" cy="0"/>
          </a:xfrm>
          <a:prstGeom prst="line">
            <a:avLst/>
          </a:prstGeom>
          <a:noFill/>
          <a:ln w="28575" cap="flat" cmpd="sng" algn="ctr">
            <a:solidFill>
              <a:schemeClr val="accent5"/>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0607BD6-FE6B-AF4D-A0D5-31EA3F3A47FD}"/>
              </a:ext>
            </a:extLst>
          </p:cNvPr>
          <p:cNvCxnSpPr>
            <a:cxnSpLocks/>
          </p:cNvCxnSpPr>
          <p:nvPr/>
        </p:nvCxnSpPr>
        <p:spPr bwMode="auto">
          <a:xfrm>
            <a:off x="1184365" y="5316397"/>
            <a:ext cx="466779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00A305F-3A3B-5C4B-807F-34F240692C04}"/>
              </a:ext>
            </a:extLst>
          </p:cNvPr>
          <p:cNvCxnSpPr/>
          <p:nvPr/>
        </p:nvCxnSpPr>
        <p:spPr bwMode="auto">
          <a:xfrm flipV="1">
            <a:off x="1193073" y="2812869"/>
            <a:ext cx="0" cy="250806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0D3D4E4-CEAC-A74A-BDCC-84E6E7DA0D3F}"/>
              </a:ext>
            </a:extLst>
          </p:cNvPr>
          <p:cNvCxnSpPr>
            <a:cxnSpLocks/>
          </p:cNvCxnSpPr>
          <p:nvPr/>
        </p:nvCxnSpPr>
        <p:spPr bwMode="auto">
          <a:xfrm flipH="1">
            <a:off x="1123407" y="28302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161C100-718B-004A-AF6E-4C3E97DD040E}"/>
              </a:ext>
            </a:extLst>
          </p:cNvPr>
          <p:cNvCxnSpPr>
            <a:cxnSpLocks/>
          </p:cNvCxnSpPr>
          <p:nvPr/>
        </p:nvCxnSpPr>
        <p:spPr bwMode="auto">
          <a:xfrm flipH="1">
            <a:off x="1123407" y="33275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3773B4F-CBA0-E444-A2C5-AE0E9A44A24D}"/>
              </a:ext>
            </a:extLst>
          </p:cNvPr>
          <p:cNvCxnSpPr>
            <a:cxnSpLocks/>
          </p:cNvCxnSpPr>
          <p:nvPr/>
        </p:nvCxnSpPr>
        <p:spPr bwMode="auto">
          <a:xfrm flipH="1">
            <a:off x="1123407" y="38247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BB81A24-00DA-7D4A-880A-4E8B154AFFA1}"/>
              </a:ext>
            </a:extLst>
          </p:cNvPr>
          <p:cNvCxnSpPr>
            <a:cxnSpLocks/>
          </p:cNvCxnSpPr>
          <p:nvPr/>
        </p:nvCxnSpPr>
        <p:spPr bwMode="auto">
          <a:xfrm flipH="1">
            <a:off x="1123407" y="43219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38F5967-EBF9-6D47-A78E-C037A56172B5}"/>
              </a:ext>
            </a:extLst>
          </p:cNvPr>
          <p:cNvCxnSpPr>
            <a:cxnSpLocks/>
          </p:cNvCxnSpPr>
          <p:nvPr/>
        </p:nvCxnSpPr>
        <p:spPr bwMode="auto">
          <a:xfrm flipH="1">
            <a:off x="1123407" y="48191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861318B-C3D8-3C49-A7B1-D992FA2B6E47}"/>
              </a:ext>
            </a:extLst>
          </p:cNvPr>
          <p:cNvCxnSpPr>
            <a:cxnSpLocks/>
          </p:cNvCxnSpPr>
          <p:nvPr/>
        </p:nvCxnSpPr>
        <p:spPr bwMode="auto">
          <a:xfrm flipH="1">
            <a:off x="1123407" y="53163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8C55C8B-1355-0B40-AFBD-D69833480539}"/>
              </a:ext>
            </a:extLst>
          </p:cNvPr>
          <p:cNvCxnSpPr>
            <a:cxnSpLocks/>
          </p:cNvCxnSpPr>
          <p:nvPr/>
        </p:nvCxnSpPr>
        <p:spPr bwMode="auto">
          <a:xfrm>
            <a:off x="1193073"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C603434-AF1C-2D46-BFE4-E2EE72109D29}"/>
              </a:ext>
            </a:extLst>
          </p:cNvPr>
          <p:cNvCxnSpPr>
            <a:cxnSpLocks/>
          </p:cNvCxnSpPr>
          <p:nvPr/>
        </p:nvCxnSpPr>
        <p:spPr bwMode="auto">
          <a:xfrm>
            <a:off x="1616230"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226FE65-E9C1-8C4C-9B83-F9348AE1732D}"/>
              </a:ext>
            </a:extLst>
          </p:cNvPr>
          <p:cNvCxnSpPr>
            <a:cxnSpLocks/>
          </p:cNvCxnSpPr>
          <p:nvPr/>
        </p:nvCxnSpPr>
        <p:spPr bwMode="auto">
          <a:xfrm>
            <a:off x="2039387"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4E90F30-0D24-3F41-BA9B-47563DDD5FB8}"/>
              </a:ext>
            </a:extLst>
          </p:cNvPr>
          <p:cNvCxnSpPr>
            <a:cxnSpLocks/>
          </p:cNvCxnSpPr>
          <p:nvPr/>
        </p:nvCxnSpPr>
        <p:spPr bwMode="auto">
          <a:xfrm>
            <a:off x="2462544"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8CFAE7A-4B68-EB4E-9EEB-8A636248FB95}"/>
              </a:ext>
            </a:extLst>
          </p:cNvPr>
          <p:cNvCxnSpPr>
            <a:cxnSpLocks/>
          </p:cNvCxnSpPr>
          <p:nvPr/>
        </p:nvCxnSpPr>
        <p:spPr bwMode="auto">
          <a:xfrm>
            <a:off x="2885701"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82C7F0D-020A-A74F-9E58-EF454B7E312D}"/>
              </a:ext>
            </a:extLst>
          </p:cNvPr>
          <p:cNvCxnSpPr>
            <a:cxnSpLocks/>
          </p:cNvCxnSpPr>
          <p:nvPr/>
        </p:nvCxnSpPr>
        <p:spPr bwMode="auto">
          <a:xfrm>
            <a:off x="3308858"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3942D56-03C8-C045-8786-DF3A54F89DF2}"/>
              </a:ext>
            </a:extLst>
          </p:cNvPr>
          <p:cNvCxnSpPr>
            <a:cxnSpLocks/>
          </p:cNvCxnSpPr>
          <p:nvPr/>
        </p:nvCxnSpPr>
        <p:spPr bwMode="auto">
          <a:xfrm>
            <a:off x="3732015"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3D0C7CB-46FB-D64A-8EE4-28EE2F3380CF}"/>
              </a:ext>
            </a:extLst>
          </p:cNvPr>
          <p:cNvCxnSpPr>
            <a:cxnSpLocks/>
          </p:cNvCxnSpPr>
          <p:nvPr/>
        </p:nvCxnSpPr>
        <p:spPr bwMode="auto">
          <a:xfrm>
            <a:off x="4155172"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43C1516-97F6-AF49-A972-75567D164465}"/>
              </a:ext>
            </a:extLst>
          </p:cNvPr>
          <p:cNvCxnSpPr>
            <a:cxnSpLocks/>
          </p:cNvCxnSpPr>
          <p:nvPr/>
        </p:nvCxnSpPr>
        <p:spPr bwMode="auto">
          <a:xfrm>
            <a:off x="4578329"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69A02A0-5807-CC43-A6CD-9F74997348B4}"/>
              </a:ext>
            </a:extLst>
          </p:cNvPr>
          <p:cNvCxnSpPr>
            <a:cxnSpLocks/>
          </p:cNvCxnSpPr>
          <p:nvPr/>
        </p:nvCxnSpPr>
        <p:spPr bwMode="auto">
          <a:xfrm>
            <a:off x="5001486"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63602AF-AE0D-9246-BC93-35BC3309F082}"/>
              </a:ext>
            </a:extLst>
          </p:cNvPr>
          <p:cNvCxnSpPr>
            <a:cxnSpLocks/>
          </p:cNvCxnSpPr>
          <p:nvPr/>
        </p:nvCxnSpPr>
        <p:spPr bwMode="auto">
          <a:xfrm>
            <a:off x="5424643" y="53163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34CB62B-A9F1-5E45-9D41-F811028CCBBC}"/>
              </a:ext>
            </a:extLst>
          </p:cNvPr>
          <p:cNvCxnSpPr>
            <a:cxnSpLocks/>
          </p:cNvCxnSpPr>
          <p:nvPr/>
        </p:nvCxnSpPr>
        <p:spPr bwMode="auto">
          <a:xfrm>
            <a:off x="5847803" y="5316397"/>
            <a:ext cx="0" cy="6550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123F9170-BD40-ED4C-9463-9A0C0FCCAA32}"/>
              </a:ext>
            </a:extLst>
          </p:cNvPr>
          <p:cNvSpPr txBox="1"/>
          <p:nvPr/>
        </p:nvSpPr>
        <p:spPr bwMode="auto">
          <a:xfrm>
            <a:off x="1193073" y="5571850"/>
            <a:ext cx="4654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Years from line of treatment</a:t>
            </a:r>
          </a:p>
        </p:txBody>
      </p:sp>
      <p:sp>
        <p:nvSpPr>
          <p:cNvPr id="42" name="TextBox 41">
            <a:extLst>
              <a:ext uri="{FF2B5EF4-FFF2-40B4-BE49-F238E27FC236}">
                <a16:creationId xmlns:a16="http://schemas.microsoft.com/office/drawing/2014/main" id="{92720F82-291B-9345-BDD3-DFBF31B41126}"/>
              </a:ext>
            </a:extLst>
          </p:cNvPr>
          <p:cNvSpPr txBox="1"/>
          <p:nvPr/>
        </p:nvSpPr>
        <p:spPr bwMode="auto">
          <a:xfrm rot="16200000">
            <a:off x="-648310" y="3879967"/>
            <a:ext cx="2503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PFS</a:t>
            </a:r>
          </a:p>
        </p:txBody>
      </p:sp>
      <p:sp>
        <p:nvSpPr>
          <p:cNvPr id="43" name="TextBox 42">
            <a:extLst>
              <a:ext uri="{FF2B5EF4-FFF2-40B4-BE49-F238E27FC236}">
                <a16:creationId xmlns:a16="http://schemas.microsoft.com/office/drawing/2014/main" id="{F1E53B4A-C767-EC43-8F11-7CF7232CA15C}"/>
              </a:ext>
            </a:extLst>
          </p:cNvPr>
          <p:cNvSpPr txBox="1"/>
          <p:nvPr/>
        </p:nvSpPr>
        <p:spPr bwMode="auto">
          <a:xfrm>
            <a:off x="5592480"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44" name="TextBox 43">
            <a:extLst>
              <a:ext uri="{FF2B5EF4-FFF2-40B4-BE49-F238E27FC236}">
                <a16:creationId xmlns:a16="http://schemas.microsoft.com/office/drawing/2014/main" id="{F79EBA7A-574F-2840-9021-A4E699F3F75E}"/>
              </a:ext>
            </a:extLst>
          </p:cNvPr>
          <p:cNvSpPr txBox="1"/>
          <p:nvPr/>
        </p:nvSpPr>
        <p:spPr bwMode="auto">
          <a:xfrm>
            <a:off x="944469"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B9FFE9C7-7638-E945-B9FA-01CC37CF7FD2}"/>
              </a:ext>
            </a:extLst>
          </p:cNvPr>
          <p:cNvSpPr txBox="1"/>
          <p:nvPr/>
        </p:nvSpPr>
        <p:spPr bwMode="auto">
          <a:xfrm>
            <a:off x="1367015"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46" name="TextBox 45">
            <a:extLst>
              <a:ext uri="{FF2B5EF4-FFF2-40B4-BE49-F238E27FC236}">
                <a16:creationId xmlns:a16="http://schemas.microsoft.com/office/drawing/2014/main" id="{0F9E6E00-DECC-FD4E-9731-BBA58CDA0A7D}"/>
              </a:ext>
            </a:extLst>
          </p:cNvPr>
          <p:cNvSpPr txBox="1"/>
          <p:nvPr/>
        </p:nvSpPr>
        <p:spPr bwMode="auto">
          <a:xfrm>
            <a:off x="667787" y="2645621"/>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7" name="TextBox 46">
            <a:extLst>
              <a:ext uri="{FF2B5EF4-FFF2-40B4-BE49-F238E27FC236}">
                <a16:creationId xmlns:a16="http://schemas.microsoft.com/office/drawing/2014/main" id="{7B8CDE4A-E936-8640-9D9D-06BAB24EA7CA}"/>
              </a:ext>
            </a:extLst>
          </p:cNvPr>
          <p:cNvSpPr txBox="1"/>
          <p:nvPr/>
        </p:nvSpPr>
        <p:spPr bwMode="auto">
          <a:xfrm>
            <a:off x="2212107"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8" name="TextBox 47">
            <a:extLst>
              <a:ext uri="{FF2B5EF4-FFF2-40B4-BE49-F238E27FC236}">
                <a16:creationId xmlns:a16="http://schemas.microsoft.com/office/drawing/2014/main" id="{B27D20D4-21EB-7641-8BF3-638B4028BE44}"/>
              </a:ext>
            </a:extLst>
          </p:cNvPr>
          <p:cNvSpPr txBox="1"/>
          <p:nvPr/>
        </p:nvSpPr>
        <p:spPr bwMode="auto">
          <a:xfrm>
            <a:off x="2634653"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9" name="TextBox 48">
            <a:extLst>
              <a:ext uri="{FF2B5EF4-FFF2-40B4-BE49-F238E27FC236}">
                <a16:creationId xmlns:a16="http://schemas.microsoft.com/office/drawing/2014/main" id="{19CCA189-EC31-1246-B332-9AE1BCB66971}"/>
              </a:ext>
            </a:extLst>
          </p:cNvPr>
          <p:cNvSpPr txBox="1"/>
          <p:nvPr/>
        </p:nvSpPr>
        <p:spPr bwMode="auto">
          <a:xfrm>
            <a:off x="3057199"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0" name="TextBox 49">
            <a:extLst>
              <a:ext uri="{FF2B5EF4-FFF2-40B4-BE49-F238E27FC236}">
                <a16:creationId xmlns:a16="http://schemas.microsoft.com/office/drawing/2014/main" id="{7EBB44C9-1997-E847-95F1-B8640C084B0C}"/>
              </a:ext>
            </a:extLst>
          </p:cNvPr>
          <p:cNvSpPr txBox="1"/>
          <p:nvPr/>
        </p:nvSpPr>
        <p:spPr bwMode="auto">
          <a:xfrm>
            <a:off x="3479745"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1" name="TextBox 50">
            <a:extLst>
              <a:ext uri="{FF2B5EF4-FFF2-40B4-BE49-F238E27FC236}">
                <a16:creationId xmlns:a16="http://schemas.microsoft.com/office/drawing/2014/main" id="{32FE1B65-0AA7-5A47-BE8A-C9FD71302331}"/>
              </a:ext>
            </a:extLst>
          </p:cNvPr>
          <p:cNvSpPr txBox="1"/>
          <p:nvPr/>
        </p:nvSpPr>
        <p:spPr bwMode="auto">
          <a:xfrm>
            <a:off x="3902291"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52" name="TextBox 51">
            <a:extLst>
              <a:ext uri="{FF2B5EF4-FFF2-40B4-BE49-F238E27FC236}">
                <a16:creationId xmlns:a16="http://schemas.microsoft.com/office/drawing/2014/main" id="{22E97B3B-7CC9-1340-BD4C-DCD7CB33B593}"/>
              </a:ext>
            </a:extLst>
          </p:cNvPr>
          <p:cNvSpPr txBox="1"/>
          <p:nvPr/>
        </p:nvSpPr>
        <p:spPr bwMode="auto">
          <a:xfrm>
            <a:off x="4324837"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3" name="TextBox 52">
            <a:extLst>
              <a:ext uri="{FF2B5EF4-FFF2-40B4-BE49-F238E27FC236}">
                <a16:creationId xmlns:a16="http://schemas.microsoft.com/office/drawing/2014/main" id="{7F7C014A-2B8A-6C45-82C6-6FA58751FCDB}"/>
              </a:ext>
            </a:extLst>
          </p:cNvPr>
          <p:cNvSpPr txBox="1"/>
          <p:nvPr/>
        </p:nvSpPr>
        <p:spPr bwMode="auto">
          <a:xfrm>
            <a:off x="4747383"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4" name="TextBox 53">
            <a:extLst>
              <a:ext uri="{FF2B5EF4-FFF2-40B4-BE49-F238E27FC236}">
                <a16:creationId xmlns:a16="http://schemas.microsoft.com/office/drawing/2014/main" id="{F3E2A8A7-7417-A04A-B108-96D9FCC249ED}"/>
              </a:ext>
            </a:extLst>
          </p:cNvPr>
          <p:cNvSpPr txBox="1"/>
          <p:nvPr/>
        </p:nvSpPr>
        <p:spPr bwMode="auto">
          <a:xfrm>
            <a:off x="5169929"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E13A59E0-27AD-3045-9C6A-A21435ADE590}"/>
              </a:ext>
            </a:extLst>
          </p:cNvPr>
          <p:cNvSpPr txBox="1"/>
          <p:nvPr/>
        </p:nvSpPr>
        <p:spPr bwMode="auto">
          <a:xfrm>
            <a:off x="1807221" y="53244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6" name="TextBox 55">
            <a:extLst>
              <a:ext uri="{FF2B5EF4-FFF2-40B4-BE49-F238E27FC236}">
                <a16:creationId xmlns:a16="http://schemas.microsoft.com/office/drawing/2014/main" id="{8C30AD62-A57D-C543-A39C-ED5DBF06079E}"/>
              </a:ext>
            </a:extLst>
          </p:cNvPr>
          <p:cNvSpPr txBox="1"/>
          <p:nvPr/>
        </p:nvSpPr>
        <p:spPr bwMode="auto">
          <a:xfrm>
            <a:off x="667787" y="3140973"/>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57" name="TextBox 56">
            <a:extLst>
              <a:ext uri="{FF2B5EF4-FFF2-40B4-BE49-F238E27FC236}">
                <a16:creationId xmlns:a16="http://schemas.microsoft.com/office/drawing/2014/main" id="{6F058DDE-724F-8746-9072-612A435C4F74}"/>
              </a:ext>
            </a:extLst>
          </p:cNvPr>
          <p:cNvSpPr txBox="1"/>
          <p:nvPr/>
        </p:nvSpPr>
        <p:spPr bwMode="auto">
          <a:xfrm>
            <a:off x="667787" y="3636325"/>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58" name="TextBox 57">
            <a:extLst>
              <a:ext uri="{FF2B5EF4-FFF2-40B4-BE49-F238E27FC236}">
                <a16:creationId xmlns:a16="http://schemas.microsoft.com/office/drawing/2014/main" id="{468DBF7A-D19A-C54F-8C5D-820C21878BDD}"/>
              </a:ext>
            </a:extLst>
          </p:cNvPr>
          <p:cNvSpPr txBox="1"/>
          <p:nvPr/>
        </p:nvSpPr>
        <p:spPr bwMode="auto">
          <a:xfrm>
            <a:off x="667787" y="413167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59" name="TextBox 58">
            <a:extLst>
              <a:ext uri="{FF2B5EF4-FFF2-40B4-BE49-F238E27FC236}">
                <a16:creationId xmlns:a16="http://schemas.microsoft.com/office/drawing/2014/main" id="{17F70DA4-621B-194A-A090-A85C5AAFCA61}"/>
              </a:ext>
            </a:extLst>
          </p:cNvPr>
          <p:cNvSpPr txBox="1"/>
          <p:nvPr/>
        </p:nvSpPr>
        <p:spPr bwMode="auto">
          <a:xfrm>
            <a:off x="667787" y="4627029"/>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60" name="TextBox 59">
            <a:extLst>
              <a:ext uri="{FF2B5EF4-FFF2-40B4-BE49-F238E27FC236}">
                <a16:creationId xmlns:a16="http://schemas.microsoft.com/office/drawing/2014/main" id="{CE9ABA00-3C82-2243-A142-DE50935E6F41}"/>
              </a:ext>
            </a:extLst>
          </p:cNvPr>
          <p:cNvSpPr txBox="1"/>
          <p:nvPr/>
        </p:nvSpPr>
        <p:spPr bwMode="auto">
          <a:xfrm>
            <a:off x="667787" y="5122383"/>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E636CA53-4291-334C-80C0-CCB3D45AFA87}"/>
              </a:ext>
            </a:extLst>
          </p:cNvPr>
          <p:cNvSpPr txBox="1"/>
          <p:nvPr/>
        </p:nvSpPr>
        <p:spPr bwMode="auto">
          <a:xfrm>
            <a:off x="6861856" y="1772253"/>
            <a:ext cx="48365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With POD24</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(progression &lt; 24 months after initial therapy)</a:t>
            </a:r>
            <a:r>
              <a:rPr lang="en-US" baseline="30000" dirty="0">
                <a:solidFill>
                  <a:schemeClr val="bg1"/>
                </a:solidFill>
                <a:latin typeface="Calibri" panose="020F0502020204030204" pitchFamily="34" charset="0"/>
              </a:rPr>
              <a:t>[b]</a:t>
            </a:r>
          </a:p>
        </p:txBody>
      </p:sp>
      <p:sp>
        <p:nvSpPr>
          <p:cNvPr id="62" name="TextBox 61">
            <a:extLst>
              <a:ext uri="{FF2B5EF4-FFF2-40B4-BE49-F238E27FC236}">
                <a16:creationId xmlns:a16="http://schemas.microsoft.com/office/drawing/2014/main" id="{4124F34C-816E-F74D-9424-F42A571E3402}"/>
              </a:ext>
            </a:extLst>
          </p:cNvPr>
          <p:cNvSpPr txBox="1"/>
          <p:nvPr/>
        </p:nvSpPr>
        <p:spPr bwMode="auto">
          <a:xfrm>
            <a:off x="7378114" y="4685196"/>
            <a:ext cx="10311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Early POD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Reference</a:t>
            </a:r>
          </a:p>
        </p:txBody>
      </p:sp>
      <p:cxnSp>
        <p:nvCxnSpPr>
          <p:cNvPr id="63" name="Straight Connector 62">
            <a:extLst>
              <a:ext uri="{FF2B5EF4-FFF2-40B4-BE49-F238E27FC236}">
                <a16:creationId xmlns:a16="http://schemas.microsoft.com/office/drawing/2014/main" id="{486EA30C-B081-ED44-BA65-9560246EA2F4}"/>
              </a:ext>
            </a:extLst>
          </p:cNvPr>
          <p:cNvCxnSpPr>
            <a:cxnSpLocks/>
          </p:cNvCxnSpPr>
          <p:nvPr/>
        </p:nvCxnSpPr>
        <p:spPr bwMode="auto">
          <a:xfrm flipH="1">
            <a:off x="7147339" y="4864365"/>
            <a:ext cx="269966" cy="0"/>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7C2481D-A864-8C40-B95E-EF2342556B72}"/>
              </a:ext>
            </a:extLst>
          </p:cNvPr>
          <p:cNvCxnSpPr>
            <a:cxnSpLocks/>
          </p:cNvCxnSpPr>
          <p:nvPr/>
        </p:nvCxnSpPr>
        <p:spPr bwMode="auto">
          <a:xfrm flipH="1">
            <a:off x="7147339" y="5102763"/>
            <a:ext cx="269966" cy="0"/>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EB55C0E-CA50-8441-8B12-8B91DEDA1BDA}"/>
              </a:ext>
            </a:extLst>
          </p:cNvPr>
          <p:cNvCxnSpPr>
            <a:cxnSpLocks/>
          </p:cNvCxnSpPr>
          <p:nvPr/>
        </p:nvCxnSpPr>
        <p:spPr bwMode="auto">
          <a:xfrm>
            <a:off x="6946249" y="5310297"/>
            <a:ext cx="4667794"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EF0E68A-36E8-8443-9B9F-D635886A34AD}"/>
              </a:ext>
            </a:extLst>
          </p:cNvPr>
          <p:cNvCxnSpPr>
            <a:cxnSpLocks/>
          </p:cNvCxnSpPr>
          <p:nvPr/>
        </p:nvCxnSpPr>
        <p:spPr bwMode="auto">
          <a:xfrm flipH="1">
            <a:off x="6885291" y="28241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4CD4445-7CA4-DD41-93D3-7CC751A4CF6F}"/>
              </a:ext>
            </a:extLst>
          </p:cNvPr>
          <p:cNvCxnSpPr>
            <a:cxnSpLocks/>
          </p:cNvCxnSpPr>
          <p:nvPr/>
        </p:nvCxnSpPr>
        <p:spPr bwMode="auto">
          <a:xfrm flipH="1">
            <a:off x="6885291" y="3321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768E2FF-06F4-6C4D-8C4B-DD7832CA30C8}"/>
              </a:ext>
            </a:extLst>
          </p:cNvPr>
          <p:cNvCxnSpPr>
            <a:cxnSpLocks/>
          </p:cNvCxnSpPr>
          <p:nvPr/>
        </p:nvCxnSpPr>
        <p:spPr bwMode="auto">
          <a:xfrm flipH="1">
            <a:off x="6885291" y="3818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07AA5C8-9EE5-4641-AB6A-D9DF829A2817}"/>
              </a:ext>
            </a:extLst>
          </p:cNvPr>
          <p:cNvCxnSpPr>
            <a:cxnSpLocks/>
          </p:cNvCxnSpPr>
          <p:nvPr/>
        </p:nvCxnSpPr>
        <p:spPr bwMode="auto">
          <a:xfrm flipH="1">
            <a:off x="6885291" y="43158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C607E12-9A42-6E4E-AAEC-D5E1DDE63CE2}"/>
              </a:ext>
            </a:extLst>
          </p:cNvPr>
          <p:cNvCxnSpPr>
            <a:cxnSpLocks/>
          </p:cNvCxnSpPr>
          <p:nvPr/>
        </p:nvCxnSpPr>
        <p:spPr bwMode="auto">
          <a:xfrm flipH="1">
            <a:off x="6885291" y="4813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6785054-E847-0843-AD3D-11DA4A2A74FA}"/>
              </a:ext>
            </a:extLst>
          </p:cNvPr>
          <p:cNvCxnSpPr>
            <a:cxnSpLocks/>
          </p:cNvCxnSpPr>
          <p:nvPr/>
        </p:nvCxnSpPr>
        <p:spPr bwMode="auto">
          <a:xfrm flipH="1">
            <a:off x="6885291" y="53102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29A9F65-94C4-FF42-BB99-43B77E99341C}"/>
              </a:ext>
            </a:extLst>
          </p:cNvPr>
          <p:cNvCxnSpPr>
            <a:cxnSpLocks/>
          </p:cNvCxnSpPr>
          <p:nvPr/>
        </p:nvCxnSpPr>
        <p:spPr bwMode="auto">
          <a:xfrm>
            <a:off x="6954957" y="53102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AFC2652-0670-944B-99B7-C8561FAB519C}"/>
              </a:ext>
            </a:extLst>
          </p:cNvPr>
          <p:cNvCxnSpPr>
            <a:cxnSpLocks/>
          </p:cNvCxnSpPr>
          <p:nvPr/>
        </p:nvCxnSpPr>
        <p:spPr bwMode="auto">
          <a:xfrm>
            <a:off x="7536798" y="53102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11514E7-BE1C-9945-A88C-D5BA0BCC4B56}"/>
              </a:ext>
            </a:extLst>
          </p:cNvPr>
          <p:cNvCxnSpPr>
            <a:cxnSpLocks/>
          </p:cNvCxnSpPr>
          <p:nvPr/>
        </p:nvCxnSpPr>
        <p:spPr bwMode="auto">
          <a:xfrm>
            <a:off x="8118639" y="53102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F748DDB-7B10-A347-BFF1-42537867AC4D}"/>
              </a:ext>
            </a:extLst>
          </p:cNvPr>
          <p:cNvCxnSpPr>
            <a:cxnSpLocks/>
          </p:cNvCxnSpPr>
          <p:nvPr/>
        </p:nvCxnSpPr>
        <p:spPr bwMode="auto">
          <a:xfrm>
            <a:off x="8700480" y="53102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75039D4-169B-414F-ACFC-F5BA4BC0B58A}"/>
              </a:ext>
            </a:extLst>
          </p:cNvPr>
          <p:cNvCxnSpPr>
            <a:cxnSpLocks/>
          </p:cNvCxnSpPr>
          <p:nvPr/>
        </p:nvCxnSpPr>
        <p:spPr bwMode="auto">
          <a:xfrm>
            <a:off x="9282321" y="53102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6380E63-04C6-BF43-8404-D25EFC019217}"/>
              </a:ext>
            </a:extLst>
          </p:cNvPr>
          <p:cNvCxnSpPr>
            <a:cxnSpLocks/>
          </p:cNvCxnSpPr>
          <p:nvPr/>
        </p:nvCxnSpPr>
        <p:spPr bwMode="auto">
          <a:xfrm>
            <a:off x="9864162" y="53102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C33B938-64F2-664F-AC47-4C1DB2D1F223}"/>
              </a:ext>
            </a:extLst>
          </p:cNvPr>
          <p:cNvCxnSpPr>
            <a:cxnSpLocks/>
          </p:cNvCxnSpPr>
          <p:nvPr/>
        </p:nvCxnSpPr>
        <p:spPr bwMode="auto">
          <a:xfrm>
            <a:off x="10446003" y="53102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47DCD64-42A7-CA42-B023-628322BFD942}"/>
              </a:ext>
            </a:extLst>
          </p:cNvPr>
          <p:cNvCxnSpPr>
            <a:cxnSpLocks/>
          </p:cNvCxnSpPr>
          <p:nvPr/>
        </p:nvCxnSpPr>
        <p:spPr bwMode="auto">
          <a:xfrm>
            <a:off x="11027844" y="5310297"/>
            <a:ext cx="0" cy="6550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4298E90-9FAD-694B-8609-9A76DEA2CFC4}"/>
              </a:ext>
            </a:extLst>
          </p:cNvPr>
          <p:cNvCxnSpPr>
            <a:cxnSpLocks/>
          </p:cNvCxnSpPr>
          <p:nvPr/>
        </p:nvCxnSpPr>
        <p:spPr bwMode="auto">
          <a:xfrm>
            <a:off x="11609687" y="5310297"/>
            <a:ext cx="0" cy="65500"/>
          </a:xfrm>
          <a:prstGeom prst="line">
            <a:avLst/>
          </a:prstGeom>
          <a:noFill/>
          <a:ln w="28575" cap="flat" cmpd="sng" algn="ctr">
            <a:solidFill>
              <a:schemeClr val="bg1"/>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F7506723-BBB9-BC4D-9384-3925BE7A881B}"/>
              </a:ext>
            </a:extLst>
          </p:cNvPr>
          <p:cNvSpPr txBox="1"/>
          <p:nvPr/>
        </p:nvSpPr>
        <p:spPr bwMode="auto">
          <a:xfrm>
            <a:off x="6954957" y="5565750"/>
            <a:ext cx="4654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from risk-defining events (months)</a:t>
            </a:r>
          </a:p>
        </p:txBody>
      </p:sp>
      <p:sp>
        <p:nvSpPr>
          <p:cNvPr id="86" name="TextBox 85">
            <a:extLst>
              <a:ext uri="{FF2B5EF4-FFF2-40B4-BE49-F238E27FC236}">
                <a16:creationId xmlns:a16="http://schemas.microsoft.com/office/drawing/2014/main" id="{C5E18F85-4C87-134C-A865-8511C0CBDA27}"/>
              </a:ext>
            </a:extLst>
          </p:cNvPr>
          <p:cNvSpPr txBox="1"/>
          <p:nvPr/>
        </p:nvSpPr>
        <p:spPr bwMode="auto">
          <a:xfrm rot="16200000">
            <a:off x="5113574" y="3873867"/>
            <a:ext cx="2503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87" name="TextBox 86">
            <a:extLst>
              <a:ext uri="{FF2B5EF4-FFF2-40B4-BE49-F238E27FC236}">
                <a16:creationId xmlns:a16="http://schemas.microsoft.com/office/drawing/2014/main" id="{5CDBD0CF-CDD2-2C4F-AF71-D794EEAE53F5}"/>
              </a:ext>
            </a:extLst>
          </p:cNvPr>
          <p:cNvSpPr txBox="1"/>
          <p:nvPr/>
        </p:nvSpPr>
        <p:spPr bwMode="auto">
          <a:xfrm>
            <a:off x="11354364"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96</a:t>
            </a:r>
          </a:p>
        </p:txBody>
      </p:sp>
      <p:sp>
        <p:nvSpPr>
          <p:cNvPr id="88" name="TextBox 87">
            <a:extLst>
              <a:ext uri="{FF2B5EF4-FFF2-40B4-BE49-F238E27FC236}">
                <a16:creationId xmlns:a16="http://schemas.microsoft.com/office/drawing/2014/main" id="{9878E731-36E8-1947-B27D-ADB11776ACEC}"/>
              </a:ext>
            </a:extLst>
          </p:cNvPr>
          <p:cNvSpPr txBox="1"/>
          <p:nvPr/>
        </p:nvSpPr>
        <p:spPr bwMode="auto">
          <a:xfrm>
            <a:off x="6706353"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9" name="TextBox 88">
            <a:extLst>
              <a:ext uri="{FF2B5EF4-FFF2-40B4-BE49-F238E27FC236}">
                <a16:creationId xmlns:a16="http://schemas.microsoft.com/office/drawing/2014/main" id="{52958D42-993A-E945-8B8E-40B15D22488B}"/>
              </a:ext>
            </a:extLst>
          </p:cNvPr>
          <p:cNvSpPr txBox="1"/>
          <p:nvPr/>
        </p:nvSpPr>
        <p:spPr bwMode="auto">
          <a:xfrm>
            <a:off x="7287354"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0" name="TextBox 89">
            <a:extLst>
              <a:ext uri="{FF2B5EF4-FFF2-40B4-BE49-F238E27FC236}">
                <a16:creationId xmlns:a16="http://schemas.microsoft.com/office/drawing/2014/main" id="{97B02785-66AA-7B46-8C27-88391BAB53E3}"/>
              </a:ext>
            </a:extLst>
          </p:cNvPr>
          <p:cNvSpPr txBox="1"/>
          <p:nvPr/>
        </p:nvSpPr>
        <p:spPr bwMode="auto">
          <a:xfrm>
            <a:off x="6429671" y="2639521"/>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91" name="TextBox 90">
            <a:extLst>
              <a:ext uri="{FF2B5EF4-FFF2-40B4-BE49-F238E27FC236}">
                <a16:creationId xmlns:a16="http://schemas.microsoft.com/office/drawing/2014/main" id="{93262616-9282-B747-929A-C1A007DF8E50}"/>
              </a:ext>
            </a:extLst>
          </p:cNvPr>
          <p:cNvSpPr txBox="1"/>
          <p:nvPr/>
        </p:nvSpPr>
        <p:spPr bwMode="auto">
          <a:xfrm>
            <a:off x="8449356"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92" name="TextBox 91">
            <a:extLst>
              <a:ext uri="{FF2B5EF4-FFF2-40B4-BE49-F238E27FC236}">
                <a16:creationId xmlns:a16="http://schemas.microsoft.com/office/drawing/2014/main" id="{85BCCDE5-D752-344E-B924-E527C781C61A}"/>
              </a:ext>
            </a:extLst>
          </p:cNvPr>
          <p:cNvSpPr txBox="1"/>
          <p:nvPr/>
        </p:nvSpPr>
        <p:spPr bwMode="auto">
          <a:xfrm>
            <a:off x="9030357"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93" name="TextBox 92">
            <a:extLst>
              <a:ext uri="{FF2B5EF4-FFF2-40B4-BE49-F238E27FC236}">
                <a16:creationId xmlns:a16="http://schemas.microsoft.com/office/drawing/2014/main" id="{48134685-C141-6744-B085-3E177D31473E}"/>
              </a:ext>
            </a:extLst>
          </p:cNvPr>
          <p:cNvSpPr txBox="1"/>
          <p:nvPr/>
        </p:nvSpPr>
        <p:spPr bwMode="auto">
          <a:xfrm>
            <a:off x="9611358"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4" name="TextBox 93">
            <a:extLst>
              <a:ext uri="{FF2B5EF4-FFF2-40B4-BE49-F238E27FC236}">
                <a16:creationId xmlns:a16="http://schemas.microsoft.com/office/drawing/2014/main" id="{13AB2A61-9700-804F-A867-19A0F01F60EF}"/>
              </a:ext>
            </a:extLst>
          </p:cNvPr>
          <p:cNvSpPr txBox="1"/>
          <p:nvPr/>
        </p:nvSpPr>
        <p:spPr bwMode="auto">
          <a:xfrm>
            <a:off x="10192359"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95" name="TextBox 94">
            <a:extLst>
              <a:ext uri="{FF2B5EF4-FFF2-40B4-BE49-F238E27FC236}">
                <a16:creationId xmlns:a16="http://schemas.microsoft.com/office/drawing/2014/main" id="{3C42424C-E72F-E444-A2D1-26EB8D1A814D}"/>
              </a:ext>
            </a:extLst>
          </p:cNvPr>
          <p:cNvSpPr txBox="1"/>
          <p:nvPr/>
        </p:nvSpPr>
        <p:spPr bwMode="auto">
          <a:xfrm>
            <a:off x="10773360"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99" name="TextBox 98">
            <a:extLst>
              <a:ext uri="{FF2B5EF4-FFF2-40B4-BE49-F238E27FC236}">
                <a16:creationId xmlns:a16="http://schemas.microsoft.com/office/drawing/2014/main" id="{12A2E527-E4F3-244C-B014-69EC9BCAEEE2}"/>
              </a:ext>
            </a:extLst>
          </p:cNvPr>
          <p:cNvSpPr txBox="1"/>
          <p:nvPr/>
        </p:nvSpPr>
        <p:spPr bwMode="auto">
          <a:xfrm>
            <a:off x="7868355" y="531836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00" name="TextBox 99">
            <a:extLst>
              <a:ext uri="{FF2B5EF4-FFF2-40B4-BE49-F238E27FC236}">
                <a16:creationId xmlns:a16="http://schemas.microsoft.com/office/drawing/2014/main" id="{D1480562-B053-AD4E-9D40-29BEBCA25F3C}"/>
              </a:ext>
            </a:extLst>
          </p:cNvPr>
          <p:cNvSpPr txBox="1"/>
          <p:nvPr/>
        </p:nvSpPr>
        <p:spPr bwMode="auto">
          <a:xfrm>
            <a:off x="6429671" y="3134873"/>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01" name="TextBox 100">
            <a:extLst>
              <a:ext uri="{FF2B5EF4-FFF2-40B4-BE49-F238E27FC236}">
                <a16:creationId xmlns:a16="http://schemas.microsoft.com/office/drawing/2014/main" id="{21B6E9E4-298D-4D49-AE25-F21ED0CA724A}"/>
              </a:ext>
            </a:extLst>
          </p:cNvPr>
          <p:cNvSpPr txBox="1"/>
          <p:nvPr/>
        </p:nvSpPr>
        <p:spPr bwMode="auto">
          <a:xfrm>
            <a:off x="6429671" y="3630225"/>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02" name="TextBox 101">
            <a:extLst>
              <a:ext uri="{FF2B5EF4-FFF2-40B4-BE49-F238E27FC236}">
                <a16:creationId xmlns:a16="http://schemas.microsoft.com/office/drawing/2014/main" id="{2F2FD3F2-6CC1-BE49-9957-60315444A184}"/>
              </a:ext>
            </a:extLst>
          </p:cNvPr>
          <p:cNvSpPr txBox="1"/>
          <p:nvPr/>
        </p:nvSpPr>
        <p:spPr bwMode="auto">
          <a:xfrm>
            <a:off x="6429671" y="4125577"/>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03" name="TextBox 102">
            <a:extLst>
              <a:ext uri="{FF2B5EF4-FFF2-40B4-BE49-F238E27FC236}">
                <a16:creationId xmlns:a16="http://schemas.microsoft.com/office/drawing/2014/main" id="{F9025C9F-1804-1440-8652-2B32248650AF}"/>
              </a:ext>
            </a:extLst>
          </p:cNvPr>
          <p:cNvSpPr txBox="1"/>
          <p:nvPr/>
        </p:nvSpPr>
        <p:spPr bwMode="auto">
          <a:xfrm>
            <a:off x="6429671" y="4620929"/>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04" name="TextBox 103">
            <a:extLst>
              <a:ext uri="{FF2B5EF4-FFF2-40B4-BE49-F238E27FC236}">
                <a16:creationId xmlns:a16="http://schemas.microsoft.com/office/drawing/2014/main" id="{897A967A-C057-7442-B88C-325F83EDB2D0}"/>
              </a:ext>
            </a:extLst>
          </p:cNvPr>
          <p:cNvSpPr txBox="1"/>
          <p:nvPr/>
        </p:nvSpPr>
        <p:spPr bwMode="auto">
          <a:xfrm>
            <a:off x="6429671" y="5116283"/>
            <a:ext cx="512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5" name="TextBox 104">
            <a:extLst>
              <a:ext uri="{FF2B5EF4-FFF2-40B4-BE49-F238E27FC236}">
                <a16:creationId xmlns:a16="http://schemas.microsoft.com/office/drawing/2014/main" id="{2ED83001-CDE8-AF41-B9BE-5F46E354B21B}"/>
              </a:ext>
            </a:extLst>
          </p:cNvPr>
          <p:cNvSpPr txBox="1"/>
          <p:nvPr/>
        </p:nvSpPr>
        <p:spPr bwMode="auto">
          <a:xfrm>
            <a:off x="5592480" y="5802664"/>
            <a:ext cx="100685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 at risk</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Early POD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Reference</a:t>
            </a:r>
          </a:p>
        </p:txBody>
      </p:sp>
      <p:sp>
        <p:nvSpPr>
          <p:cNvPr id="106" name="TextBox 105">
            <a:extLst>
              <a:ext uri="{FF2B5EF4-FFF2-40B4-BE49-F238E27FC236}">
                <a16:creationId xmlns:a16="http://schemas.microsoft.com/office/drawing/2014/main" id="{A964BA48-348D-2244-BE09-01FD3B9EC275}"/>
              </a:ext>
            </a:extLst>
          </p:cNvPr>
          <p:cNvSpPr txBox="1"/>
          <p:nvPr/>
        </p:nvSpPr>
        <p:spPr bwMode="auto">
          <a:xfrm>
            <a:off x="6442175"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420</a:t>
            </a:r>
          </a:p>
        </p:txBody>
      </p:sp>
      <p:sp>
        <p:nvSpPr>
          <p:cNvPr id="107" name="TextBox 106">
            <a:extLst>
              <a:ext uri="{FF2B5EF4-FFF2-40B4-BE49-F238E27FC236}">
                <a16:creationId xmlns:a16="http://schemas.microsoft.com/office/drawing/2014/main" id="{961904F0-6AF3-8D46-A63F-197F21B63AE4}"/>
              </a:ext>
            </a:extLst>
          </p:cNvPr>
          <p:cNvSpPr txBox="1"/>
          <p:nvPr/>
        </p:nvSpPr>
        <p:spPr bwMode="auto">
          <a:xfrm>
            <a:off x="6909866"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408</a:t>
            </a:r>
          </a:p>
        </p:txBody>
      </p:sp>
      <p:sp>
        <p:nvSpPr>
          <p:cNvPr id="108" name="TextBox 107">
            <a:extLst>
              <a:ext uri="{FF2B5EF4-FFF2-40B4-BE49-F238E27FC236}">
                <a16:creationId xmlns:a16="http://schemas.microsoft.com/office/drawing/2014/main" id="{FD3A11E8-57B1-4346-8947-6DD827F53E34}"/>
              </a:ext>
            </a:extLst>
          </p:cNvPr>
          <p:cNvSpPr txBox="1"/>
          <p:nvPr/>
        </p:nvSpPr>
        <p:spPr bwMode="auto">
          <a:xfrm>
            <a:off x="7377557"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387</a:t>
            </a:r>
          </a:p>
        </p:txBody>
      </p:sp>
      <p:sp>
        <p:nvSpPr>
          <p:cNvPr id="109" name="TextBox 108">
            <a:extLst>
              <a:ext uri="{FF2B5EF4-FFF2-40B4-BE49-F238E27FC236}">
                <a16:creationId xmlns:a16="http://schemas.microsoft.com/office/drawing/2014/main" id="{04205150-96C4-384C-90E2-76919E782346}"/>
              </a:ext>
            </a:extLst>
          </p:cNvPr>
          <p:cNvSpPr txBox="1"/>
          <p:nvPr/>
        </p:nvSpPr>
        <p:spPr bwMode="auto">
          <a:xfrm>
            <a:off x="7845248"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363</a:t>
            </a:r>
          </a:p>
        </p:txBody>
      </p:sp>
      <p:sp>
        <p:nvSpPr>
          <p:cNvPr id="110" name="TextBox 109">
            <a:extLst>
              <a:ext uri="{FF2B5EF4-FFF2-40B4-BE49-F238E27FC236}">
                <a16:creationId xmlns:a16="http://schemas.microsoft.com/office/drawing/2014/main" id="{930860A9-277E-B844-BB12-A3681E8A2870}"/>
              </a:ext>
            </a:extLst>
          </p:cNvPr>
          <p:cNvSpPr txBox="1"/>
          <p:nvPr/>
        </p:nvSpPr>
        <p:spPr bwMode="auto">
          <a:xfrm>
            <a:off x="8312939"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344</a:t>
            </a:r>
          </a:p>
        </p:txBody>
      </p:sp>
      <p:sp>
        <p:nvSpPr>
          <p:cNvPr id="111" name="TextBox 110">
            <a:extLst>
              <a:ext uri="{FF2B5EF4-FFF2-40B4-BE49-F238E27FC236}">
                <a16:creationId xmlns:a16="http://schemas.microsoft.com/office/drawing/2014/main" id="{F8A65C2A-15B4-B844-AF31-24847BF867FE}"/>
              </a:ext>
            </a:extLst>
          </p:cNvPr>
          <p:cNvSpPr txBox="1"/>
          <p:nvPr/>
        </p:nvSpPr>
        <p:spPr bwMode="auto">
          <a:xfrm>
            <a:off x="8780630"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253</a:t>
            </a:r>
          </a:p>
        </p:txBody>
      </p:sp>
      <p:sp>
        <p:nvSpPr>
          <p:cNvPr id="112" name="TextBox 111">
            <a:extLst>
              <a:ext uri="{FF2B5EF4-FFF2-40B4-BE49-F238E27FC236}">
                <a16:creationId xmlns:a16="http://schemas.microsoft.com/office/drawing/2014/main" id="{E57C7441-ACDE-2D48-8500-6C953683D009}"/>
              </a:ext>
            </a:extLst>
          </p:cNvPr>
          <p:cNvSpPr txBox="1"/>
          <p:nvPr/>
        </p:nvSpPr>
        <p:spPr bwMode="auto">
          <a:xfrm>
            <a:off x="9248321"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145</a:t>
            </a:r>
          </a:p>
        </p:txBody>
      </p:sp>
      <p:sp>
        <p:nvSpPr>
          <p:cNvPr id="113" name="TextBox 112">
            <a:extLst>
              <a:ext uri="{FF2B5EF4-FFF2-40B4-BE49-F238E27FC236}">
                <a16:creationId xmlns:a16="http://schemas.microsoft.com/office/drawing/2014/main" id="{AAB2C779-2B40-E647-B8C8-D4E2CA187146}"/>
              </a:ext>
            </a:extLst>
          </p:cNvPr>
          <p:cNvSpPr txBox="1"/>
          <p:nvPr/>
        </p:nvSpPr>
        <p:spPr bwMode="auto">
          <a:xfrm>
            <a:off x="9716012"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34</a:t>
            </a:r>
          </a:p>
        </p:txBody>
      </p:sp>
      <p:sp>
        <p:nvSpPr>
          <p:cNvPr id="114" name="TextBox 113">
            <a:extLst>
              <a:ext uri="{FF2B5EF4-FFF2-40B4-BE49-F238E27FC236}">
                <a16:creationId xmlns:a16="http://schemas.microsoft.com/office/drawing/2014/main" id="{3555FCDB-6846-6B44-BDEA-6DDDEEA6A85E}"/>
              </a:ext>
            </a:extLst>
          </p:cNvPr>
          <p:cNvSpPr txBox="1"/>
          <p:nvPr/>
        </p:nvSpPr>
        <p:spPr bwMode="auto">
          <a:xfrm>
            <a:off x="10183703" y="5971446"/>
            <a:ext cx="5588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grpSp>
        <p:nvGrpSpPr>
          <p:cNvPr id="122" name="Group 121">
            <a:extLst>
              <a:ext uri="{FF2B5EF4-FFF2-40B4-BE49-F238E27FC236}">
                <a16:creationId xmlns:a16="http://schemas.microsoft.com/office/drawing/2014/main" id="{D30B1499-107E-0D47-8196-F0B38D6915CB}"/>
              </a:ext>
            </a:extLst>
          </p:cNvPr>
          <p:cNvGrpSpPr/>
          <p:nvPr/>
        </p:nvGrpSpPr>
        <p:grpSpPr>
          <a:xfrm>
            <a:off x="1222374" y="2806701"/>
            <a:ext cx="4175126" cy="1612899"/>
            <a:chOff x="1222374" y="2806701"/>
            <a:chExt cx="4175126" cy="1612899"/>
          </a:xfrm>
        </p:grpSpPr>
        <p:sp>
          <p:nvSpPr>
            <p:cNvPr id="118" name="Freeform 117">
              <a:extLst>
                <a:ext uri="{FF2B5EF4-FFF2-40B4-BE49-F238E27FC236}">
                  <a16:creationId xmlns:a16="http://schemas.microsoft.com/office/drawing/2014/main" id="{7E3B01CA-05FC-2A4E-B3DD-A800944B1E63}"/>
                </a:ext>
              </a:extLst>
            </p:cNvPr>
            <p:cNvSpPr/>
            <p:nvPr/>
          </p:nvSpPr>
          <p:spPr bwMode="auto">
            <a:xfrm>
              <a:off x="2524125" y="3676650"/>
              <a:ext cx="2873375" cy="742950"/>
            </a:xfrm>
            <a:custGeom>
              <a:avLst/>
              <a:gdLst>
                <a:gd name="connsiteX0" fmla="*/ 2873375 w 2873375"/>
                <a:gd name="connsiteY0" fmla="*/ 742950 h 742950"/>
                <a:gd name="connsiteX1" fmla="*/ 2701925 w 2873375"/>
                <a:gd name="connsiteY1" fmla="*/ 742950 h 742950"/>
                <a:gd name="connsiteX2" fmla="*/ 2701925 w 2873375"/>
                <a:gd name="connsiteY2" fmla="*/ 666750 h 742950"/>
                <a:gd name="connsiteX3" fmla="*/ 2603500 w 2873375"/>
                <a:gd name="connsiteY3" fmla="*/ 666750 h 742950"/>
                <a:gd name="connsiteX4" fmla="*/ 2603500 w 2873375"/>
                <a:gd name="connsiteY4" fmla="*/ 606425 h 742950"/>
                <a:gd name="connsiteX5" fmla="*/ 2495550 w 2873375"/>
                <a:gd name="connsiteY5" fmla="*/ 606425 h 742950"/>
                <a:gd name="connsiteX6" fmla="*/ 2495550 w 2873375"/>
                <a:gd name="connsiteY6" fmla="*/ 577850 h 742950"/>
                <a:gd name="connsiteX7" fmla="*/ 2409825 w 2873375"/>
                <a:gd name="connsiteY7" fmla="*/ 577850 h 742950"/>
                <a:gd name="connsiteX8" fmla="*/ 2409825 w 2873375"/>
                <a:gd name="connsiteY8" fmla="*/ 555625 h 742950"/>
                <a:gd name="connsiteX9" fmla="*/ 2225675 w 2873375"/>
                <a:gd name="connsiteY9" fmla="*/ 555625 h 742950"/>
                <a:gd name="connsiteX10" fmla="*/ 2216150 w 2873375"/>
                <a:gd name="connsiteY10" fmla="*/ 546100 h 742950"/>
                <a:gd name="connsiteX11" fmla="*/ 2136775 w 2873375"/>
                <a:gd name="connsiteY11" fmla="*/ 546100 h 742950"/>
                <a:gd name="connsiteX12" fmla="*/ 2117725 w 2873375"/>
                <a:gd name="connsiteY12" fmla="*/ 527050 h 742950"/>
                <a:gd name="connsiteX13" fmla="*/ 2006600 w 2873375"/>
                <a:gd name="connsiteY13" fmla="*/ 527050 h 742950"/>
                <a:gd name="connsiteX14" fmla="*/ 1984375 w 2873375"/>
                <a:gd name="connsiteY14" fmla="*/ 504825 h 742950"/>
                <a:gd name="connsiteX15" fmla="*/ 1908175 w 2873375"/>
                <a:gd name="connsiteY15" fmla="*/ 504825 h 742950"/>
                <a:gd name="connsiteX16" fmla="*/ 1895475 w 2873375"/>
                <a:gd name="connsiteY16" fmla="*/ 492125 h 742950"/>
                <a:gd name="connsiteX17" fmla="*/ 1835150 w 2873375"/>
                <a:gd name="connsiteY17" fmla="*/ 492125 h 742950"/>
                <a:gd name="connsiteX18" fmla="*/ 1835150 w 2873375"/>
                <a:gd name="connsiteY18" fmla="*/ 492125 h 742950"/>
                <a:gd name="connsiteX19" fmla="*/ 1835150 w 2873375"/>
                <a:gd name="connsiteY19" fmla="*/ 469900 h 742950"/>
                <a:gd name="connsiteX20" fmla="*/ 1758950 w 2873375"/>
                <a:gd name="connsiteY20" fmla="*/ 469900 h 742950"/>
                <a:gd name="connsiteX21" fmla="*/ 1758950 w 2873375"/>
                <a:gd name="connsiteY21" fmla="*/ 457200 h 742950"/>
                <a:gd name="connsiteX22" fmla="*/ 1689100 w 2873375"/>
                <a:gd name="connsiteY22" fmla="*/ 457200 h 742950"/>
                <a:gd name="connsiteX23" fmla="*/ 1689100 w 2873375"/>
                <a:gd name="connsiteY23" fmla="*/ 441325 h 742950"/>
                <a:gd name="connsiteX24" fmla="*/ 1631950 w 2873375"/>
                <a:gd name="connsiteY24" fmla="*/ 441325 h 742950"/>
                <a:gd name="connsiteX25" fmla="*/ 1631950 w 2873375"/>
                <a:gd name="connsiteY25" fmla="*/ 425450 h 742950"/>
                <a:gd name="connsiteX26" fmla="*/ 1552575 w 2873375"/>
                <a:gd name="connsiteY26" fmla="*/ 425450 h 742950"/>
                <a:gd name="connsiteX27" fmla="*/ 1552575 w 2873375"/>
                <a:gd name="connsiteY27" fmla="*/ 406400 h 742950"/>
                <a:gd name="connsiteX28" fmla="*/ 1501775 w 2873375"/>
                <a:gd name="connsiteY28" fmla="*/ 406400 h 742950"/>
                <a:gd name="connsiteX29" fmla="*/ 1501775 w 2873375"/>
                <a:gd name="connsiteY29" fmla="*/ 406400 h 742950"/>
                <a:gd name="connsiteX30" fmla="*/ 1501775 w 2873375"/>
                <a:gd name="connsiteY30" fmla="*/ 393700 h 742950"/>
                <a:gd name="connsiteX31" fmla="*/ 1422400 w 2873375"/>
                <a:gd name="connsiteY31" fmla="*/ 393700 h 742950"/>
                <a:gd name="connsiteX32" fmla="*/ 1422400 w 2873375"/>
                <a:gd name="connsiteY32" fmla="*/ 387350 h 742950"/>
                <a:gd name="connsiteX33" fmla="*/ 1368425 w 2873375"/>
                <a:gd name="connsiteY33" fmla="*/ 387350 h 742950"/>
                <a:gd name="connsiteX34" fmla="*/ 1368425 w 2873375"/>
                <a:gd name="connsiteY34" fmla="*/ 374650 h 742950"/>
                <a:gd name="connsiteX35" fmla="*/ 1304925 w 2873375"/>
                <a:gd name="connsiteY35" fmla="*/ 374650 h 742950"/>
                <a:gd name="connsiteX36" fmla="*/ 1304925 w 2873375"/>
                <a:gd name="connsiteY36" fmla="*/ 358775 h 742950"/>
                <a:gd name="connsiteX37" fmla="*/ 1241425 w 2873375"/>
                <a:gd name="connsiteY37" fmla="*/ 358775 h 742950"/>
                <a:gd name="connsiteX38" fmla="*/ 1241425 w 2873375"/>
                <a:gd name="connsiteY38" fmla="*/ 358775 h 742950"/>
                <a:gd name="connsiteX39" fmla="*/ 1241425 w 2873375"/>
                <a:gd name="connsiteY39" fmla="*/ 342900 h 742950"/>
                <a:gd name="connsiteX40" fmla="*/ 1155700 w 2873375"/>
                <a:gd name="connsiteY40" fmla="*/ 342900 h 742950"/>
                <a:gd name="connsiteX41" fmla="*/ 1155700 w 2873375"/>
                <a:gd name="connsiteY41" fmla="*/ 311150 h 742950"/>
                <a:gd name="connsiteX42" fmla="*/ 1041400 w 2873375"/>
                <a:gd name="connsiteY42" fmla="*/ 311150 h 742950"/>
                <a:gd name="connsiteX43" fmla="*/ 1041400 w 2873375"/>
                <a:gd name="connsiteY43" fmla="*/ 311150 h 742950"/>
                <a:gd name="connsiteX44" fmla="*/ 1041400 w 2873375"/>
                <a:gd name="connsiteY44" fmla="*/ 311150 h 742950"/>
                <a:gd name="connsiteX45" fmla="*/ 1022350 w 2873375"/>
                <a:gd name="connsiteY45" fmla="*/ 292100 h 742950"/>
                <a:gd name="connsiteX46" fmla="*/ 958850 w 2873375"/>
                <a:gd name="connsiteY46" fmla="*/ 292100 h 742950"/>
                <a:gd name="connsiteX47" fmla="*/ 946150 w 2873375"/>
                <a:gd name="connsiteY47" fmla="*/ 279400 h 742950"/>
                <a:gd name="connsiteX48" fmla="*/ 904875 w 2873375"/>
                <a:gd name="connsiteY48" fmla="*/ 279400 h 742950"/>
                <a:gd name="connsiteX49" fmla="*/ 904875 w 2873375"/>
                <a:gd name="connsiteY49" fmla="*/ 279400 h 742950"/>
                <a:gd name="connsiteX50" fmla="*/ 904875 w 2873375"/>
                <a:gd name="connsiteY50" fmla="*/ 254000 h 742950"/>
                <a:gd name="connsiteX51" fmla="*/ 838200 w 2873375"/>
                <a:gd name="connsiteY51" fmla="*/ 254000 h 742950"/>
                <a:gd name="connsiteX52" fmla="*/ 838200 w 2873375"/>
                <a:gd name="connsiteY52" fmla="*/ 244475 h 742950"/>
                <a:gd name="connsiteX53" fmla="*/ 749300 w 2873375"/>
                <a:gd name="connsiteY53" fmla="*/ 244475 h 742950"/>
                <a:gd name="connsiteX54" fmla="*/ 749300 w 2873375"/>
                <a:gd name="connsiteY54" fmla="*/ 215900 h 742950"/>
                <a:gd name="connsiteX55" fmla="*/ 704850 w 2873375"/>
                <a:gd name="connsiteY55" fmla="*/ 215900 h 742950"/>
                <a:gd name="connsiteX56" fmla="*/ 704850 w 2873375"/>
                <a:gd name="connsiteY56" fmla="*/ 200025 h 742950"/>
                <a:gd name="connsiteX57" fmla="*/ 625475 w 2873375"/>
                <a:gd name="connsiteY57" fmla="*/ 200025 h 742950"/>
                <a:gd name="connsiteX58" fmla="*/ 625475 w 2873375"/>
                <a:gd name="connsiteY58" fmla="*/ 174625 h 742950"/>
                <a:gd name="connsiteX59" fmla="*/ 533400 w 2873375"/>
                <a:gd name="connsiteY59" fmla="*/ 174625 h 742950"/>
                <a:gd name="connsiteX60" fmla="*/ 533400 w 2873375"/>
                <a:gd name="connsiteY60" fmla="*/ 158750 h 742950"/>
                <a:gd name="connsiteX61" fmla="*/ 476250 w 2873375"/>
                <a:gd name="connsiteY61" fmla="*/ 158750 h 742950"/>
                <a:gd name="connsiteX62" fmla="*/ 476250 w 2873375"/>
                <a:gd name="connsiteY62" fmla="*/ 146050 h 742950"/>
                <a:gd name="connsiteX63" fmla="*/ 422275 w 2873375"/>
                <a:gd name="connsiteY63" fmla="*/ 146050 h 742950"/>
                <a:gd name="connsiteX64" fmla="*/ 422275 w 2873375"/>
                <a:gd name="connsiteY64" fmla="*/ 146050 h 742950"/>
                <a:gd name="connsiteX65" fmla="*/ 422275 w 2873375"/>
                <a:gd name="connsiteY65" fmla="*/ 146050 h 742950"/>
                <a:gd name="connsiteX66" fmla="*/ 422275 w 2873375"/>
                <a:gd name="connsiteY66" fmla="*/ 127000 h 742950"/>
                <a:gd name="connsiteX67" fmla="*/ 342900 w 2873375"/>
                <a:gd name="connsiteY67" fmla="*/ 127000 h 742950"/>
                <a:gd name="connsiteX68" fmla="*/ 342900 w 2873375"/>
                <a:gd name="connsiteY68" fmla="*/ 111125 h 742950"/>
                <a:gd name="connsiteX69" fmla="*/ 266700 w 2873375"/>
                <a:gd name="connsiteY69" fmla="*/ 111125 h 742950"/>
                <a:gd name="connsiteX70" fmla="*/ 266700 w 2873375"/>
                <a:gd name="connsiteY70" fmla="*/ 82550 h 742950"/>
                <a:gd name="connsiteX71" fmla="*/ 231775 w 2873375"/>
                <a:gd name="connsiteY71" fmla="*/ 82550 h 742950"/>
                <a:gd name="connsiteX72" fmla="*/ 231775 w 2873375"/>
                <a:gd name="connsiteY72" fmla="*/ 53975 h 742950"/>
                <a:gd name="connsiteX73" fmla="*/ 142875 w 2873375"/>
                <a:gd name="connsiteY73" fmla="*/ 53975 h 742950"/>
                <a:gd name="connsiteX74" fmla="*/ 142875 w 2873375"/>
                <a:gd name="connsiteY74" fmla="*/ 53975 h 742950"/>
                <a:gd name="connsiteX75" fmla="*/ 142875 w 2873375"/>
                <a:gd name="connsiteY75" fmla="*/ 53975 h 742950"/>
                <a:gd name="connsiteX76" fmla="*/ 142875 w 2873375"/>
                <a:gd name="connsiteY76" fmla="*/ 53975 h 742950"/>
                <a:gd name="connsiteX77" fmla="*/ 142875 w 2873375"/>
                <a:gd name="connsiteY77" fmla="*/ 31750 h 742950"/>
                <a:gd name="connsiteX78" fmla="*/ 50800 w 2873375"/>
                <a:gd name="connsiteY78" fmla="*/ 31750 h 742950"/>
                <a:gd name="connsiteX79" fmla="*/ 50800 w 2873375"/>
                <a:gd name="connsiteY79" fmla="*/ 22225 h 742950"/>
                <a:gd name="connsiteX80" fmla="*/ 0 w 2873375"/>
                <a:gd name="connsiteY80" fmla="*/ 22225 h 742950"/>
                <a:gd name="connsiteX81" fmla="*/ 0 w 2873375"/>
                <a:gd name="connsiteY81" fmla="*/ 22225 h 742950"/>
                <a:gd name="connsiteX82" fmla="*/ 0 w 2873375"/>
                <a:gd name="connsiteY82" fmla="*/ 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873375" h="742950">
                  <a:moveTo>
                    <a:pt x="2873375" y="742950"/>
                  </a:moveTo>
                  <a:lnTo>
                    <a:pt x="2701925" y="742950"/>
                  </a:lnTo>
                  <a:lnTo>
                    <a:pt x="2701925" y="666750"/>
                  </a:lnTo>
                  <a:lnTo>
                    <a:pt x="2603500" y="666750"/>
                  </a:lnTo>
                  <a:lnTo>
                    <a:pt x="2603500" y="606425"/>
                  </a:lnTo>
                  <a:lnTo>
                    <a:pt x="2495550" y="606425"/>
                  </a:lnTo>
                  <a:lnTo>
                    <a:pt x="2495550" y="577850"/>
                  </a:lnTo>
                  <a:lnTo>
                    <a:pt x="2409825" y="577850"/>
                  </a:lnTo>
                  <a:lnTo>
                    <a:pt x="2409825" y="555625"/>
                  </a:lnTo>
                  <a:lnTo>
                    <a:pt x="2225675" y="555625"/>
                  </a:lnTo>
                  <a:lnTo>
                    <a:pt x="2216150" y="546100"/>
                  </a:lnTo>
                  <a:lnTo>
                    <a:pt x="2136775" y="546100"/>
                  </a:lnTo>
                  <a:lnTo>
                    <a:pt x="2117725" y="527050"/>
                  </a:lnTo>
                  <a:lnTo>
                    <a:pt x="2006600" y="527050"/>
                  </a:lnTo>
                  <a:lnTo>
                    <a:pt x="1984375" y="504825"/>
                  </a:lnTo>
                  <a:lnTo>
                    <a:pt x="1908175" y="504825"/>
                  </a:lnTo>
                  <a:lnTo>
                    <a:pt x="1895475" y="492125"/>
                  </a:lnTo>
                  <a:lnTo>
                    <a:pt x="1835150" y="492125"/>
                  </a:lnTo>
                  <a:lnTo>
                    <a:pt x="1835150" y="492125"/>
                  </a:lnTo>
                  <a:lnTo>
                    <a:pt x="1835150" y="469900"/>
                  </a:lnTo>
                  <a:lnTo>
                    <a:pt x="1758950" y="469900"/>
                  </a:lnTo>
                  <a:lnTo>
                    <a:pt x="1758950" y="457200"/>
                  </a:lnTo>
                  <a:lnTo>
                    <a:pt x="1689100" y="457200"/>
                  </a:lnTo>
                  <a:lnTo>
                    <a:pt x="1689100" y="441325"/>
                  </a:lnTo>
                  <a:lnTo>
                    <a:pt x="1631950" y="441325"/>
                  </a:lnTo>
                  <a:lnTo>
                    <a:pt x="1631950" y="425450"/>
                  </a:lnTo>
                  <a:lnTo>
                    <a:pt x="1552575" y="425450"/>
                  </a:lnTo>
                  <a:lnTo>
                    <a:pt x="1552575" y="406400"/>
                  </a:lnTo>
                  <a:lnTo>
                    <a:pt x="1501775" y="406400"/>
                  </a:lnTo>
                  <a:lnTo>
                    <a:pt x="1501775" y="406400"/>
                  </a:lnTo>
                  <a:lnTo>
                    <a:pt x="1501775" y="393700"/>
                  </a:lnTo>
                  <a:lnTo>
                    <a:pt x="1422400" y="393700"/>
                  </a:lnTo>
                  <a:lnTo>
                    <a:pt x="1422400" y="387350"/>
                  </a:lnTo>
                  <a:lnTo>
                    <a:pt x="1368425" y="387350"/>
                  </a:lnTo>
                  <a:lnTo>
                    <a:pt x="1368425" y="374650"/>
                  </a:lnTo>
                  <a:lnTo>
                    <a:pt x="1304925" y="374650"/>
                  </a:lnTo>
                  <a:lnTo>
                    <a:pt x="1304925" y="358775"/>
                  </a:lnTo>
                  <a:lnTo>
                    <a:pt x="1241425" y="358775"/>
                  </a:lnTo>
                  <a:lnTo>
                    <a:pt x="1241425" y="358775"/>
                  </a:lnTo>
                  <a:lnTo>
                    <a:pt x="1241425" y="342900"/>
                  </a:lnTo>
                  <a:lnTo>
                    <a:pt x="1155700" y="342900"/>
                  </a:lnTo>
                  <a:lnTo>
                    <a:pt x="1155700" y="311150"/>
                  </a:lnTo>
                  <a:lnTo>
                    <a:pt x="1041400" y="311150"/>
                  </a:lnTo>
                  <a:lnTo>
                    <a:pt x="1041400" y="311150"/>
                  </a:lnTo>
                  <a:lnTo>
                    <a:pt x="1041400" y="311150"/>
                  </a:lnTo>
                  <a:lnTo>
                    <a:pt x="1022350" y="292100"/>
                  </a:lnTo>
                  <a:lnTo>
                    <a:pt x="958850" y="292100"/>
                  </a:lnTo>
                  <a:lnTo>
                    <a:pt x="946150" y="279400"/>
                  </a:lnTo>
                  <a:lnTo>
                    <a:pt x="904875" y="279400"/>
                  </a:lnTo>
                  <a:lnTo>
                    <a:pt x="904875" y="279400"/>
                  </a:lnTo>
                  <a:lnTo>
                    <a:pt x="904875" y="254000"/>
                  </a:lnTo>
                  <a:lnTo>
                    <a:pt x="838200" y="254000"/>
                  </a:lnTo>
                  <a:lnTo>
                    <a:pt x="838200" y="244475"/>
                  </a:lnTo>
                  <a:lnTo>
                    <a:pt x="749300" y="244475"/>
                  </a:lnTo>
                  <a:lnTo>
                    <a:pt x="749300" y="215900"/>
                  </a:lnTo>
                  <a:lnTo>
                    <a:pt x="704850" y="215900"/>
                  </a:lnTo>
                  <a:lnTo>
                    <a:pt x="704850" y="200025"/>
                  </a:lnTo>
                  <a:lnTo>
                    <a:pt x="625475" y="200025"/>
                  </a:lnTo>
                  <a:lnTo>
                    <a:pt x="625475" y="174625"/>
                  </a:lnTo>
                  <a:lnTo>
                    <a:pt x="533400" y="174625"/>
                  </a:lnTo>
                  <a:lnTo>
                    <a:pt x="533400" y="158750"/>
                  </a:lnTo>
                  <a:lnTo>
                    <a:pt x="476250" y="158750"/>
                  </a:lnTo>
                  <a:lnTo>
                    <a:pt x="476250" y="146050"/>
                  </a:lnTo>
                  <a:lnTo>
                    <a:pt x="422275" y="146050"/>
                  </a:lnTo>
                  <a:lnTo>
                    <a:pt x="422275" y="146050"/>
                  </a:lnTo>
                  <a:lnTo>
                    <a:pt x="422275" y="146050"/>
                  </a:lnTo>
                  <a:lnTo>
                    <a:pt x="422275" y="127000"/>
                  </a:lnTo>
                  <a:lnTo>
                    <a:pt x="342900" y="127000"/>
                  </a:lnTo>
                  <a:lnTo>
                    <a:pt x="342900" y="111125"/>
                  </a:lnTo>
                  <a:lnTo>
                    <a:pt x="266700" y="111125"/>
                  </a:lnTo>
                  <a:lnTo>
                    <a:pt x="266700" y="82550"/>
                  </a:lnTo>
                  <a:lnTo>
                    <a:pt x="231775" y="82550"/>
                  </a:lnTo>
                  <a:lnTo>
                    <a:pt x="231775" y="53975"/>
                  </a:lnTo>
                  <a:lnTo>
                    <a:pt x="142875" y="53975"/>
                  </a:lnTo>
                  <a:lnTo>
                    <a:pt x="142875" y="53975"/>
                  </a:lnTo>
                  <a:lnTo>
                    <a:pt x="142875" y="53975"/>
                  </a:lnTo>
                  <a:lnTo>
                    <a:pt x="142875" y="53975"/>
                  </a:lnTo>
                  <a:lnTo>
                    <a:pt x="142875" y="31750"/>
                  </a:lnTo>
                  <a:lnTo>
                    <a:pt x="50800" y="31750"/>
                  </a:lnTo>
                  <a:lnTo>
                    <a:pt x="50800" y="22225"/>
                  </a:lnTo>
                  <a:lnTo>
                    <a:pt x="0" y="22225"/>
                  </a:lnTo>
                  <a:lnTo>
                    <a:pt x="0" y="22225"/>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9" name="Freeform 118">
              <a:extLst>
                <a:ext uri="{FF2B5EF4-FFF2-40B4-BE49-F238E27FC236}">
                  <a16:creationId xmlns:a16="http://schemas.microsoft.com/office/drawing/2014/main" id="{C9A9E707-6D46-3244-8102-11D8F99ED37F}"/>
                </a:ext>
              </a:extLst>
            </p:cNvPr>
            <p:cNvSpPr/>
            <p:nvPr/>
          </p:nvSpPr>
          <p:spPr bwMode="auto">
            <a:xfrm>
              <a:off x="1222374" y="2806701"/>
              <a:ext cx="295275" cy="285750"/>
            </a:xfrm>
            <a:custGeom>
              <a:avLst/>
              <a:gdLst>
                <a:gd name="connsiteX0" fmla="*/ 0 w 279400"/>
                <a:gd name="connsiteY0" fmla="*/ 0 h 282575"/>
                <a:gd name="connsiteX1" fmla="*/ 0 w 279400"/>
                <a:gd name="connsiteY1" fmla="*/ 57150 h 282575"/>
                <a:gd name="connsiteX2" fmla="*/ 57150 w 279400"/>
                <a:gd name="connsiteY2" fmla="*/ 57150 h 282575"/>
                <a:gd name="connsiteX3" fmla="*/ 57150 w 279400"/>
                <a:gd name="connsiteY3" fmla="*/ 111125 h 282575"/>
                <a:gd name="connsiteX4" fmla="*/ 107950 w 279400"/>
                <a:gd name="connsiteY4" fmla="*/ 111125 h 282575"/>
                <a:gd name="connsiteX5" fmla="*/ 107950 w 279400"/>
                <a:gd name="connsiteY5" fmla="*/ 146050 h 282575"/>
                <a:gd name="connsiteX6" fmla="*/ 139700 w 279400"/>
                <a:gd name="connsiteY6" fmla="*/ 146050 h 282575"/>
                <a:gd name="connsiteX7" fmla="*/ 139700 w 279400"/>
                <a:gd name="connsiteY7" fmla="*/ 184150 h 282575"/>
                <a:gd name="connsiteX8" fmla="*/ 187325 w 279400"/>
                <a:gd name="connsiteY8" fmla="*/ 184150 h 282575"/>
                <a:gd name="connsiteX9" fmla="*/ 187325 w 279400"/>
                <a:gd name="connsiteY9" fmla="*/ 225425 h 282575"/>
                <a:gd name="connsiteX10" fmla="*/ 187325 w 279400"/>
                <a:gd name="connsiteY10" fmla="*/ 225425 h 282575"/>
                <a:gd name="connsiteX11" fmla="*/ 219075 w 279400"/>
                <a:gd name="connsiteY11" fmla="*/ 225425 h 282575"/>
                <a:gd name="connsiteX12" fmla="*/ 219075 w 279400"/>
                <a:gd name="connsiteY12" fmla="*/ 263525 h 282575"/>
                <a:gd name="connsiteX13" fmla="*/ 219075 w 279400"/>
                <a:gd name="connsiteY13" fmla="*/ 263525 h 282575"/>
                <a:gd name="connsiteX14" fmla="*/ 219075 w 279400"/>
                <a:gd name="connsiteY14" fmla="*/ 263525 h 282575"/>
                <a:gd name="connsiteX15" fmla="*/ 238125 w 279400"/>
                <a:gd name="connsiteY15" fmla="*/ 282575 h 282575"/>
                <a:gd name="connsiteX16" fmla="*/ 279400 w 279400"/>
                <a:gd name="connsiteY16" fmla="*/ 282575 h 282575"/>
                <a:gd name="connsiteX0" fmla="*/ 0 w 279400"/>
                <a:gd name="connsiteY0" fmla="*/ 0 h 282575"/>
                <a:gd name="connsiteX1" fmla="*/ 0 w 279400"/>
                <a:gd name="connsiteY1" fmla="*/ 57150 h 282575"/>
                <a:gd name="connsiteX2" fmla="*/ 57150 w 279400"/>
                <a:gd name="connsiteY2" fmla="*/ 57150 h 282575"/>
                <a:gd name="connsiteX3" fmla="*/ 57150 w 279400"/>
                <a:gd name="connsiteY3" fmla="*/ 111125 h 282575"/>
                <a:gd name="connsiteX4" fmla="*/ 107950 w 279400"/>
                <a:gd name="connsiteY4" fmla="*/ 111125 h 282575"/>
                <a:gd name="connsiteX5" fmla="*/ 107950 w 279400"/>
                <a:gd name="connsiteY5" fmla="*/ 146050 h 282575"/>
                <a:gd name="connsiteX6" fmla="*/ 139700 w 279400"/>
                <a:gd name="connsiteY6" fmla="*/ 146050 h 282575"/>
                <a:gd name="connsiteX7" fmla="*/ 139700 w 279400"/>
                <a:gd name="connsiteY7" fmla="*/ 184150 h 282575"/>
                <a:gd name="connsiteX8" fmla="*/ 187325 w 279400"/>
                <a:gd name="connsiteY8" fmla="*/ 184150 h 282575"/>
                <a:gd name="connsiteX9" fmla="*/ 187325 w 279400"/>
                <a:gd name="connsiteY9" fmla="*/ 225425 h 282575"/>
                <a:gd name="connsiteX10" fmla="*/ 187325 w 279400"/>
                <a:gd name="connsiteY10" fmla="*/ 225425 h 282575"/>
                <a:gd name="connsiteX11" fmla="*/ 219075 w 279400"/>
                <a:gd name="connsiteY11" fmla="*/ 225425 h 282575"/>
                <a:gd name="connsiteX12" fmla="*/ 219075 w 279400"/>
                <a:gd name="connsiteY12" fmla="*/ 263525 h 282575"/>
                <a:gd name="connsiteX13" fmla="*/ 219075 w 279400"/>
                <a:gd name="connsiteY13" fmla="*/ 263525 h 282575"/>
                <a:gd name="connsiteX14" fmla="*/ 219075 w 279400"/>
                <a:gd name="connsiteY14" fmla="*/ 263525 h 282575"/>
                <a:gd name="connsiteX15" fmla="*/ 241300 w 279400"/>
                <a:gd name="connsiteY15" fmla="*/ 269875 h 282575"/>
                <a:gd name="connsiteX16" fmla="*/ 279400 w 279400"/>
                <a:gd name="connsiteY16" fmla="*/ 282575 h 282575"/>
                <a:gd name="connsiteX0" fmla="*/ 0 w 279400"/>
                <a:gd name="connsiteY0" fmla="*/ 0 h 285750"/>
                <a:gd name="connsiteX1" fmla="*/ 0 w 279400"/>
                <a:gd name="connsiteY1" fmla="*/ 57150 h 285750"/>
                <a:gd name="connsiteX2" fmla="*/ 57150 w 279400"/>
                <a:gd name="connsiteY2" fmla="*/ 57150 h 285750"/>
                <a:gd name="connsiteX3" fmla="*/ 57150 w 279400"/>
                <a:gd name="connsiteY3" fmla="*/ 111125 h 285750"/>
                <a:gd name="connsiteX4" fmla="*/ 107950 w 279400"/>
                <a:gd name="connsiteY4" fmla="*/ 111125 h 285750"/>
                <a:gd name="connsiteX5" fmla="*/ 107950 w 279400"/>
                <a:gd name="connsiteY5" fmla="*/ 146050 h 285750"/>
                <a:gd name="connsiteX6" fmla="*/ 139700 w 279400"/>
                <a:gd name="connsiteY6" fmla="*/ 146050 h 285750"/>
                <a:gd name="connsiteX7" fmla="*/ 139700 w 279400"/>
                <a:gd name="connsiteY7" fmla="*/ 184150 h 285750"/>
                <a:gd name="connsiteX8" fmla="*/ 187325 w 279400"/>
                <a:gd name="connsiteY8" fmla="*/ 184150 h 285750"/>
                <a:gd name="connsiteX9" fmla="*/ 187325 w 279400"/>
                <a:gd name="connsiteY9" fmla="*/ 225425 h 285750"/>
                <a:gd name="connsiteX10" fmla="*/ 187325 w 279400"/>
                <a:gd name="connsiteY10" fmla="*/ 225425 h 285750"/>
                <a:gd name="connsiteX11" fmla="*/ 219075 w 279400"/>
                <a:gd name="connsiteY11" fmla="*/ 225425 h 285750"/>
                <a:gd name="connsiteX12" fmla="*/ 219075 w 279400"/>
                <a:gd name="connsiteY12" fmla="*/ 263525 h 285750"/>
                <a:gd name="connsiteX13" fmla="*/ 219075 w 279400"/>
                <a:gd name="connsiteY13" fmla="*/ 263525 h 285750"/>
                <a:gd name="connsiteX14" fmla="*/ 219075 w 279400"/>
                <a:gd name="connsiteY14" fmla="*/ 263525 h 285750"/>
                <a:gd name="connsiteX15" fmla="*/ 238125 w 279400"/>
                <a:gd name="connsiteY15" fmla="*/ 285750 h 285750"/>
                <a:gd name="connsiteX16" fmla="*/ 279400 w 279400"/>
                <a:gd name="connsiteY16" fmla="*/ 282575 h 285750"/>
                <a:gd name="connsiteX0" fmla="*/ 0 w 279400"/>
                <a:gd name="connsiteY0" fmla="*/ 0 h 285750"/>
                <a:gd name="connsiteX1" fmla="*/ 0 w 279400"/>
                <a:gd name="connsiteY1" fmla="*/ 57150 h 285750"/>
                <a:gd name="connsiteX2" fmla="*/ 57150 w 279400"/>
                <a:gd name="connsiteY2" fmla="*/ 57150 h 285750"/>
                <a:gd name="connsiteX3" fmla="*/ 57150 w 279400"/>
                <a:gd name="connsiteY3" fmla="*/ 111125 h 285750"/>
                <a:gd name="connsiteX4" fmla="*/ 107950 w 279400"/>
                <a:gd name="connsiteY4" fmla="*/ 111125 h 285750"/>
                <a:gd name="connsiteX5" fmla="*/ 107950 w 279400"/>
                <a:gd name="connsiteY5" fmla="*/ 146050 h 285750"/>
                <a:gd name="connsiteX6" fmla="*/ 139700 w 279400"/>
                <a:gd name="connsiteY6" fmla="*/ 146050 h 285750"/>
                <a:gd name="connsiteX7" fmla="*/ 139700 w 279400"/>
                <a:gd name="connsiteY7" fmla="*/ 184150 h 285750"/>
                <a:gd name="connsiteX8" fmla="*/ 187325 w 279400"/>
                <a:gd name="connsiteY8" fmla="*/ 184150 h 285750"/>
                <a:gd name="connsiteX9" fmla="*/ 187325 w 279400"/>
                <a:gd name="connsiteY9" fmla="*/ 225425 h 285750"/>
                <a:gd name="connsiteX10" fmla="*/ 187325 w 279400"/>
                <a:gd name="connsiteY10" fmla="*/ 225425 h 285750"/>
                <a:gd name="connsiteX11" fmla="*/ 219075 w 279400"/>
                <a:gd name="connsiteY11" fmla="*/ 225425 h 285750"/>
                <a:gd name="connsiteX12" fmla="*/ 219075 w 279400"/>
                <a:gd name="connsiteY12" fmla="*/ 263525 h 285750"/>
                <a:gd name="connsiteX13" fmla="*/ 219075 w 279400"/>
                <a:gd name="connsiteY13" fmla="*/ 263525 h 285750"/>
                <a:gd name="connsiteX14" fmla="*/ 241300 w 279400"/>
                <a:gd name="connsiteY14" fmla="*/ 263525 h 285750"/>
                <a:gd name="connsiteX15" fmla="*/ 238125 w 279400"/>
                <a:gd name="connsiteY15" fmla="*/ 285750 h 285750"/>
                <a:gd name="connsiteX16" fmla="*/ 279400 w 279400"/>
                <a:gd name="connsiteY16" fmla="*/ 282575 h 285750"/>
                <a:gd name="connsiteX0" fmla="*/ 0 w 276225"/>
                <a:gd name="connsiteY0" fmla="*/ 0 h 285750"/>
                <a:gd name="connsiteX1" fmla="*/ 0 w 276225"/>
                <a:gd name="connsiteY1" fmla="*/ 57150 h 285750"/>
                <a:gd name="connsiteX2" fmla="*/ 57150 w 276225"/>
                <a:gd name="connsiteY2" fmla="*/ 57150 h 285750"/>
                <a:gd name="connsiteX3" fmla="*/ 57150 w 276225"/>
                <a:gd name="connsiteY3" fmla="*/ 111125 h 285750"/>
                <a:gd name="connsiteX4" fmla="*/ 107950 w 276225"/>
                <a:gd name="connsiteY4" fmla="*/ 111125 h 285750"/>
                <a:gd name="connsiteX5" fmla="*/ 107950 w 276225"/>
                <a:gd name="connsiteY5" fmla="*/ 146050 h 285750"/>
                <a:gd name="connsiteX6" fmla="*/ 139700 w 276225"/>
                <a:gd name="connsiteY6" fmla="*/ 146050 h 285750"/>
                <a:gd name="connsiteX7" fmla="*/ 139700 w 276225"/>
                <a:gd name="connsiteY7" fmla="*/ 184150 h 285750"/>
                <a:gd name="connsiteX8" fmla="*/ 187325 w 276225"/>
                <a:gd name="connsiteY8" fmla="*/ 184150 h 285750"/>
                <a:gd name="connsiteX9" fmla="*/ 187325 w 276225"/>
                <a:gd name="connsiteY9" fmla="*/ 225425 h 285750"/>
                <a:gd name="connsiteX10" fmla="*/ 187325 w 276225"/>
                <a:gd name="connsiteY10" fmla="*/ 225425 h 285750"/>
                <a:gd name="connsiteX11" fmla="*/ 219075 w 276225"/>
                <a:gd name="connsiteY11" fmla="*/ 225425 h 285750"/>
                <a:gd name="connsiteX12" fmla="*/ 219075 w 276225"/>
                <a:gd name="connsiteY12" fmla="*/ 263525 h 285750"/>
                <a:gd name="connsiteX13" fmla="*/ 219075 w 276225"/>
                <a:gd name="connsiteY13" fmla="*/ 263525 h 285750"/>
                <a:gd name="connsiteX14" fmla="*/ 241300 w 276225"/>
                <a:gd name="connsiteY14" fmla="*/ 263525 h 285750"/>
                <a:gd name="connsiteX15" fmla="*/ 238125 w 276225"/>
                <a:gd name="connsiteY15" fmla="*/ 285750 h 285750"/>
                <a:gd name="connsiteX16" fmla="*/ 276225 w 276225"/>
                <a:gd name="connsiteY16" fmla="*/ 285750 h 285750"/>
                <a:gd name="connsiteX0" fmla="*/ 0 w 295275"/>
                <a:gd name="connsiteY0" fmla="*/ 0 h 285750"/>
                <a:gd name="connsiteX1" fmla="*/ 0 w 295275"/>
                <a:gd name="connsiteY1" fmla="*/ 57150 h 285750"/>
                <a:gd name="connsiteX2" fmla="*/ 57150 w 295275"/>
                <a:gd name="connsiteY2" fmla="*/ 57150 h 285750"/>
                <a:gd name="connsiteX3" fmla="*/ 57150 w 295275"/>
                <a:gd name="connsiteY3" fmla="*/ 111125 h 285750"/>
                <a:gd name="connsiteX4" fmla="*/ 107950 w 295275"/>
                <a:gd name="connsiteY4" fmla="*/ 111125 h 285750"/>
                <a:gd name="connsiteX5" fmla="*/ 107950 w 295275"/>
                <a:gd name="connsiteY5" fmla="*/ 146050 h 285750"/>
                <a:gd name="connsiteX6" fmla="*/ 139700 w 295275"/>
                <a:gd name="connsiteY6" fmla="*/ 146050 h 285750"/>
                <a:gd name="connsiteX7" fmla="*/ 139700 w 295275"/>
                <a:gd name="connsiteY7" fmla="*/ 184150 h 285750"/>
                <a:gd name="connsiteX8" fmla="*/ 187325 w 295275"/>
                <a:gd name="connsiteY8" fmla="*/ 184150 h 285750"/>
                <a:gd name="connsiteX9" fmla="*/ 187325 w 295275"/>
                <a:gd name="connsiteY9" fmla="*/ 225425 h 285750"/>
                <a:gd name="connsiteX10" fmla="*/ 187325 w 295275"/>
                <a:gd name="connsiteY10" fmla="*/ 225425 h 285750"/>
                <a:gd name="connsiteX11" fmla="*/ 219075 w 295275"/>
                <a:gd name="connsiteY11" fmla="*/ 225425 h 285750"/>
                <a:gd name="connsiteX12" fmla="*/ 219075 w 295275"/>
                <a:gd name="connsiteY12" fmla="*/ 263525 h 285750"/>
                <a:gd name="connsiteX13" fmla="*/ 219075 w 295275"/>
                <a:gd name="connsiteY13" fmla="*/ 263525 h 285750"/>
                <a:gd name="connsiteX14" fmla="*/ 241300 w 295275"/>
                <a:gd name="connsiteY14" fmla="*/ 263525 h 285750"/>
                <a:gd name="connsiteX15" fmla="*/ 238125 w 295275"/>
                <a:gd name="connsiteY15" fmla="*/ 285750 h 285750"/>
                <a:gd name="connsiteX16" fmla="*/ 295275 w 295275"/>
                <a:gd name="connsiteY16" fmla="*/ 28575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5275" h="285750">
                  <a:moveTo>
                    <a:pt x="0" y="0"/>
                  </a:moveTo>
                  <a:lnTo>
                    <a:pt x="0" y="57150"/>
                  </a:lnTo>
                  <a:lnTo>
                    <a:pt x="57150" y="57150"/>
                  </a:lnTo>
                  <a:lnTo>
                    <a:pt x="57150" y="111125"/>
                  </a:lnTo>
                  <a:lnTo>
                    <a:pt x="107950" y="111125"/>
                  </a:lnTo>
                  <a:lnTo>
                    <a:pt x="107950" y="146050"/>
                  </a:lnTo>
                  <a:lnTo>
                    <a:pt x="139700" y="146050"/>
                  </a:lnTo>
                  <a:lnTo>
                    <a:pt x="139700" y="184150"/>
                  </a:lnTo>
                  <a:lnTo>
                    <a:pt x="187325" y="184150"/>
                  </a:lnTo>
                  <a:lnTo>
                    <a:pt x="187325" y="225425"/>
                  </a:lnTo>
                  <a:lnTo>
                    <a:pt x="187325" y="225425"/>
                  </a:lnTo>
                  <a:lnTo>
                    <a:pt x="219075" y="225425"/>
                  </a:lnTo>
                  <a:lnTo>
                    <a:pt x="219075" y="263525"/>
                  </a:lnTo>
                  <a:lnTo>
                    <a:pt x="219075" y="263525"/>
                  </a:lnTo>
                  <a:lnTo>
                    <a:pt x="241300" y="263525"/>
                  </a:lnTo>
                  <a:lnTo>
                    <a:pt x="238125" y="285750"/>
                  </a:lnTo>
                  <a:lnTo>
                    <a:pt x="295275" y="285750"/>
                  </a:lnTo>
                </a:path>
              </a:pathLst>
            </a:custGeom>
            <a:noFill/>
            <a:ln w="28575">
              <a:solidFill>
                <a:schemeClr val="accent1"/>
              </a:solidFill>
              <a:miter lim="800000"/>
              <a:headEnd/>
              <a:tailEnd/>
            </a:ln>
          </p:spPr>
          <p:txBody>
            <a:bodyPr rtlCol="0" anchor="ctr"/>
            <a:lstStyle/>
            <a:p>
              <a:pPr algn="ctr"/>
              <a:endParaRPr lang="en-US" dirty="0"/>
            </a:p>
          </p:txBody>
        </p:sp>
        <p:sp>
          <p:nvSpPr>
            <p:cNvPr id="121" name="Freeform 120">
              <a:extLst>
                <a:ext uri="{FF2B5EF4-FFF2-40B4-BE49-F238E27FC236}">
                  <a16:creationId xmlns:a16="http://schemas.microsoft.com/office/drawing/2014/main" id="{D32E17E6-92E7-FB4D-9760-DE8D38929A44}"/>
                </a:ext>
              </a:extLst>
            </p:cNvPr>
            <p:cNvSpPr/>
            <p:nvPr/>
          </p:nvSpPr>
          <p:spPr bwMode="auto">
            <a:xfrm>
              <a:off x="1504950" y="3098799"/>
              <a:ext cx="1028700" cy="584200"/>
            </a:xfrm>
            <a:custGeom>
              <a:avLst/>
              <a:gdLst>
                <a:gd name="connsiteX0" fmla="*/ 1035050 w 1035050"/>
                <a:gd name="connsiteY0" fmla="*/ 565150 h 565150"/>
                <a:gd name="connsiteX1" fmla="*/ 981075 w 1035050"/>
                <a:gd name="connsiteY1" fmla="*/ 565150 h 565150"/>
                <a:gd name="connsiteX2" fmla="*/ 981075 w 1035050"/>
                <a:gd name="connsiteY2" fmla="*/ 565150 h 565150"/>
                <a:gd name="connsiteX3" fmla="*/ 981075 w 1035050"/>
                <a:gd name="connsiteY3" fmla="*/ 565150 h 565150"/>
                <a:gd name="connsiteX4" fmla="*/ 981075 w 1035050"/>
                <a:gd name="connsiteY4" fmla="*/ 542925 h 565150"/>
                <a:gd name="connsiteX5" fmla="*/ 908050 w 1035050"/>
                <a:gd name="connsiteY5" fmla="*/ 542925 h 565150"/>
                <a:gd name="connsiteX6" fmla="*/ 908050 w 1035050"/>
                <a:gd name="connsiteY6" fmla="*/ 501650 h 565150"/>
                <a:gd name="connsiteX7" fmla="*/ 847725 w 1035050"/>
                <a:gd name="connsiteY7" fmla="*/ 501650 h 565150"/>
                <a:gd name="connsiteX8" fmla="*/ 847725 w 1035050"/>
                <a:gd name="connsiteY8" fmla="*/ 501650 h 565150"/>
                <a:gd name="connsiteX9" fmla="*/ 847725 w 1035050"/>
                <a:gd name="connsiteY9" fmla="*/ 501650 h 565150"/>
                <a:gd name="connsiteX10" fmla="*/ 847725 w 1035050"/>
                <a:gd name="connsiteY10" fmla="*/ 479425 h 565150"/>
                <a:gd name="connsiteX11" fmla="*/ 781050 w 1035050"/>
                <a:gd name="connsiteY11" fmla="*/ 479425 h 565150"/>
                <a:gd name="connsiteX12" fmla="*/ 781050 w 1035050"/>
                <a:gd name="connsiteY12" fmla="*/ 479425 h 565150"/>
                <a:gd name="connsiteX13" fmla="*/ 781050 w 1035050"/>
                <a:gd name="connsiteY13" fmla="*/ 479425 h 565150"/>
                <a:gd name="connsiteX14" fmla="*/ 781050 w 1035050"/>
                <a:gd name="connsiteY14" fmla="*/ 457200 h 565150"/>
                <a:gd name="connsiteX15" fmla="*/ 742950 w 1035050"/>
                <a:gd name="connsiteY15" fmla="*/ 457200 h 565150"/>
                <a:gd name="connsiteX16" fmla="*/ 742950 w 1035050"/>
                <a:gd name="connsiteY16" fmla="*/ 457200 h 565150"/>
                <a:gd name="connsiteX17" fmla="*/ 742950 w 1035050"/>
                <a:gd name="connsiteY17" fmla="*/ 438150 h 565150"/>
                <a:gd name="connsiteX18" fmla="*/ 682625 w 1035050"/>
                <a:gd name="connsiteY18" fmla="*/ 438150 h 565150"/>
                <a:gd name="connsiteX19" fmla="*/ 682625 w 1035050"/>
                <a:gd name="connsiteY19" fmla="*/ 425450 h 565150"/>
                <a:gd name="connsiteX20" fmla="*/ 682625 w 1035050"/>
                <a:gd name="connsiteY20" fmla="*/ 425450 h 565150"/>
                <a:gd name="connsiteX21" fmla="*/ 682625 w 1035050"/>
                <a:gd name="connsiteY21" fmla="*/ 425450 h 565150"/>
                <a:gd name="connsiteX22" fmla="*/ 663575 w 1035050"/>
                <a:gd name="connsiteY22" fmla="*/ 406400 h 565150"/>
                <a:gd name="connsiteX23" fmla="*/ 606425 w 1035050"/>
                <a:gd name="connsiteY23" fmla="*/ 406400 h 565150"/>
                <a:gd name="connsiteX24" fmla="*/ 606425 w 1035050"/>
                <a:gd name="connsiteY24" fmla="*/ 377825 h 565150"/>
                <a:gd name="connsiteX25" fmla="*/ 542925 w 1035050"/>
                <a:gd name="connsiteY25" fmla="*/ 377825 h 565150"/>
                <a:gd name="connsiteX26" fmla="*/ 542925 w 1035050"/>
                <a:gd name="connsiteY26" fmla="*/ 365125 h 565150"/>
                <a:gd name="connsiteX27" fmla="*/ 498475 w 1035050"/>
                <a:gd name="connsiteY27" fmla="*/ 365125 h 565150"/>
                <a:gd name="connsiteX28" fmla="*/ 498475 w 1035050"/>
                <a:gd name="connsiteY28" fmla="*/ 365125 h 565150"/>
                <a:gd name="connsiteX29" fmla="*/ 498475 w 1035050"/>
                <a:gd name="connsiteY29" fmla="*/ 365125 h 565150"/>
                <a:gd name="connsiteX30" fmla="*/ 498475 w 1035050"/>
                <a:gd name="connsiteY30" fmla="*/ 365125 h 565150"/>
                <a:gd name="connsiteX31" fmla="*/ 498475 w 1035050"/>
                <a:gd name="connsiteY31" fmla="*/ 342900 h 565150"/>
                <a:gd name="connsiteX32" fmla="*/ 460375 w 1035050"/>
                <a:gd name="connsiteY32" fmla="*/ 342900 h 565150"/>
                <a:gd name="connsiteX33" fmla="*/ 460375 w 1035050"/>
                <a:gd name="connsiteY33" fmla="*/ 342900 h 565150"/>
                <a:gd name="connsiteX34" fmla="*/ 460375 w 1035050"/>
                <a:gd name="connsiteY34" fmla="*/ 342900 h 565150"/>
                <a:gd name="connsiteX35" fmla="*/ 460375 w 1035050"/>
                <a:gd name="connsiteY35" fmla="*/ 342900 h 565150"/>
                <a:gd name="connsiteX36" fmla="*/ 460375 w 1035050"/>
                <a:gd name="connsiteY36" fmla="*/ 342900 h 565150"/>
                <a:gd name="connsiteX37" fmla="*/ 460375 w 1035050"/>
                <a:gd name="connsiteY37" fmla="*/ 342900 h 565150"/>
                <a:gd name="connsiteX38" fmla="*/ 460375 w 1035050"/>
                <a:gd name="connsiteY38" fmla="*/ 323850 h 565150"/>
                <a:gd name="connsiteX39" fmla="*/ 422275 w 1035050"/>
                <a:gd name="connsiteY39" fmla="*/ 323850 h 565150"/>
                <a:gd name="connsiteX40" fmla="*/ 422275 w 1035050"/>
                <a:gd name="connsiteY40" fmla="*/ 307975 h 565150"/>
                <a:gd name="connsiteX41" fmla="*/ 422275 w 1035050"/>
                <a:gd name="connsiteY41" fmla="*/ 307975 h 565150"/>
                <a:gd name="connsiteX42" fmla="*/ 403225 w 1035050"/>
                <a:gd name="connsiteY42" fmla="*/ 288925 h 565150"/>
                <a:gd name="connsiteX43" fmla="*/ 346075 w 1035050"/>
                <a:gd name="connsiteY43" fmla="*/ 288925 h 565150"/>
                <a:gd name="connsiteX44" fmla="*/ 346075 w 1035050"/>
                <a:gd name="connsiteY44" fmla="*/ 257175 h 565150"/>
                <a:gd name="connsiteX45" fmla="*/ 298450 w 1035050"/>
                <a:gd name="connsiteY45" fmla="*/ 257175 h 565150"/>
                <a:gd name="connsiteX46" fmla="*/ 298450 w 1035050"/>
                <a:gd name="connsiteY46" fmla="*/ 225425 h 565150"/>
                <a:gd name="connsiteX47" fmla="*/ 298450 w 1035050"/>
                <a:gd name="connsiteY47" fmla="*/ 225425 h 565150"/>
                <a:gd name="connsiteX48" fmla="*/ 298450 w 1035050"/>
                <a:gd name="connsiteY48" fmla="*/ 225425 h 565150"/>
                <a:gd name="connsiteX49" fmla="*/ 279400 w 1035050"/>
                <a:gd name="connsiteY49" fmla="*/ 206375 h 565150"/>
                <a:gd name="connsiteX50" fmla="*/ 209550 w 1035050"/>
                <a:gd name="connsiteY50" fmla="*/ 206375 h 565150"/>
                <a:gd name="connsiteX51" fmla="*/ 209550 w 1035050"/>
                <a:gd name="connsiteY51" fmla="*/ 206375 h 565150"/>
                <a:gd name="connsiteX52" fmla="*/ 209550 w 1035050"/>
                <a:gd name="connsiteY52" fmla="*/ 180975 h 565150"/>
                <a:gd name="connsiteX53" fmla="*/ 168275 w 1035050"/>
                <a:gd name="connsiteY53" fmla="*/ 180975 h 565150"/>
                <a:gd name="connsiteX54" fmla="*/ 168275 w 1035050"/>
                <a:gd name="connsiteY54" fmla="*/ 136525 h 565150"/>
                <a:gd name="connsiteX55" fmla="*/ 114300 w 1035050"/>
                <a:gd name="connsiteY55" fmla="*/ 136525 h 565150"/>
                <a:gd name="connsiteX56" fmla="*/ 114300 w 1035050"/>
                <a:gd name="connsiteY56" fmla="*/ 101600 h 565150"/>
                <a:gd name="connsiteX57" fmla="*/ 79375 w 1035050"/>
                <a:gd name="connsiteY57" fmla="*/ 101600 h 565150"/>
                <a:gd name="connsiteX58" fmla="*/ 79375 w 1035050"/>
                <a:gd name="connsiteY58" fmla="*/ 44450 h 565150"/>
                <a:gd name="connsiteX59" fmla="*/ 44450 w 1035050"/>
                <a:gd name="connsiteY59" fmla="*/ 44450 h 565150"/>
                <a:gd name="connsiteX60" fmla="*/ 44450 w 1035050"/>
                <a:gd name="connsiteY60" fmla="*/ 44450 h 565150"/>
                <a:gd name="connsiteX61" fmla="*/ 44450 w 1035050"/>
                <a:gd name="connsiteY61" fmla="*/ 44450 h 565150"/>
                <a:gd name="connsiteX62" fmla="*/ 44450 w 1035050"/>
                <a:gd name="connsiteY62" fmla="*/ 44450 h 565150"/>
                <a:gd name="connsiteX63" fmla="*/ 44450 w 1035050"/>
                <a:gd name="connsiteY63" fmla="*/ 0 h 565150"/>
                <a:gd name="connsiteX64" fmla="*/ 0 w 1035050"/>
                <a:gd name="connsiteY64" fmla="*/ 0 h 565150"/>
                <a:gd name="connsiteX65" fmla="*/ 0 w 1035050"/>
                <a:gd name="connsiteY65" fmla="*/ 0 h 565150"/>
                <a:gd name="connsiteX0" fmla="*/ 1035050 w 1035050"/>
                <a:gd name="connsiteY0" fmla="*/ 565150 h 565150"/>
                <a:gd name="connsiteX1" fmla="*/ 981075 w 1035050"/>
                <a:gd name="connsiteY1" fmla="*/ 565150 h 565150"/>
                <a:gd name="connsiteX2" fmla="*/ 981075 w 1035050"/>
                <a:gd name="connsiteY2" fmla="*/ 565150 h 565150"/>
                <a:gd name="connsiteX3" fmla="*/ 981075 w 1035050"/>
                <a:gd name="connsiteY3" fmla="*/ 565150 h 565150"/>
                <a:gd name="connsiteX4" fmla="*/ 981075 w 1035050"/>
                <a:gd name="connsiteY4" fmla="*/ 542925 h 565150"/>
                <a:gd name="connsiteX5" fmla="*/ 908050 w 1035050"/>
                <a:gd name="connsiteY5" fmla="*/ 542925 h 565150"/>
                <a:gd name="connsiteX6" fmla="*/ 908050 w 1035050"/>
                <a:gd name="connsiteY6" fmla="*/ 501650 h 565150"/>
                <a:gd name="connsiteX7" fmla="*/ 847725 w 1035050"/>
                <a:gd name="connsiteY7" fmla="*/ 501650 h 565150"/>
                <a:gd name="connsiteX8" fmla="*/ 847725 w 1035050"/>
                <a:gd name="connsiteY8" fmla="*/ 501650 h 565150"/>
                <a:gd name="connsiteX9" fmla="*/ 847725 w 1035050"/>
                <a:gd name="connsiteY9" fmla="*/ 501650 h 565150"/>
                <a:gd name="connsiteX10" fmla="*/ 847725 w 1035050"/>
                <a:gd name="connsiteY10" fmla="*/ 479425 h 565150"/>
                <a:gd name="connsiteX11" fmla="*/ 781050 w 1035050"/>
                <a:gd name="connsiteY11" fmla="*/ 479425 h 565150"/>
                <a:gd name="connsiteX12" fmla="*/ 781050 w 1035050"/>
                <a:gd name="connsiteY12" fmla="*/ 479425 h 565150"/>
                <a:gd name="connsiteX13" fmla="*/ 781050 w 1035050"/>
                <a:gd name="connsiteY13" fmla="*/ 479425 h 565150"/>
                <a:gd name="connsiteX14" fmla="*/ 781050 w 1035050"/>
                <a:gd name="connsiteY14" fmla="*/ 457200 h 565150"/>
                <a:gd name="connsiteX15" fmla="*/ 742950 w 1035050"/>
                <a:gd name="connsiteY15" fmla="*/ 457200 h 565150"/>
                <a:gd name="connsiteX16" fmla="*/ 742950 w 1035050"/>
                <a:gd name="connsiteY16" fmla="*/ 457200 h 565150"/>
                <a:gd name="connsiteX17" fmla="*/ 742950 w 1035050"/>
                <a:gd name="connsiteY17" fmla="*/ 438150 h 565150"/>
                <a:gd name="connsiteX18" fmla="*/ 682625 w 1035050"/>
                <a:gd name="connsiteY18" fmla="*/ 438150 h 565150"/>
                <a:gd name="connsiteX19" fmla="*/ 682625 w 1035050"/>
                <a:gd name="connsiteY19" fmla="*/ 425450 h 565150"/>
                <a:gd name="connsiteX20" fmla="*/ 682625 w 1035050"/>
                <a:gd name="connsiteY20" fmla="*/ 425450 h 565150"/>
                <a:gd name="connsiteX21" fmla="*/ 682625 w 1035050"/>
                <a:gd name="connsiteY21" fmla="*/ 425450 h 565150"/>
                <a:gd name="connsiteX22" fmla="*/ 663575 w 1035050"/>
                <a:gd name="connsiteY22" fmla="*/ 406400 h 565150"/>
                <a:gd name="connsiteX23" fmla="*/ 606425 w 1035050"/>
                <a:gd name="connsiteY23" fmla="*/ 406400 h 565150"/>
                <a:gd name="connsiteX24" fmla="*/ 606425 w 1035050"/>
                <a:gd name="connsiteY24" fmla="*/ 377825 h 565150"/>
                <a:gd name="connsiteX25" fmla="*/ 542925 w 1035050"/>
                <a:gd name="connsiteY25" fmla="*/ 377825 h 565150"/>
                <a:gd name="connsiteX26" fmla="*/ 542925 w 1035050"/>
                <a:gd name="connsiteY26" fmla="*/ 365125 h 565150"/>
                <a:gd name="connsiteX27" fmla="*/ 498475 w 1035050"/>
                <a:gd name="connsiteY27" fmla="*/ 365125 h 565150"/>
                <a:gd name="connsiteX28" fmla="*/ 498475 w 1035050"/>
                <a:gd name="connsiteY28" fmla="*/ 365125 h 565150"/>
                <a:gd name="connsiteX29" fmla="*/ 498475 w 1035050"/>
                <a:gd name="connsiteY29" fmla="*/ 365125 h 565150"/>
                <a:gd name="connsiteX30" fmla="*/ 498475 w 1035050"/>
                <a:gd name="connsiteY30" fmla="*/ 365125 h 565150"/>
                <a:gd name="connsiteX31" fmla="*/ 498475 w 1035050"/>
                <a:gd name="connsiteY31" fmla="*/ 342900 h 565150"/>
                <a:gd name="connsiteX32" fmla="*/ 460375 w 1035050"/>
                <a:gd name="connsiteY32" fmla="*/ 342900 h 565150"/>
                <a:gd name="connsiteX33" fmla="*/ 460375 w 1035050"/>
                <a:gd name="connsiteY33" fmla="*/ 342900 h 565150"/>
                <a:gd name="connsiteX34" fmla="*/ 460375 w 1035050"/>
                <a:gd name="connsiteY34" fmla="*/ 342900 h 565150"/>
                <a:gd name="connsiteX35" fmla="*/ 460375 w 1035050"/>
                <a:gd name="connsiteY35" fmla="*/ 342900 h 565150"/>
                <a:gd name="connsiteX36" fmla="*/ 460375 w 1035050"/>
                <a:gd name="connsiteY36" fmla="*/ 342900 h 565150"/>
                <a:gd name="connsiteX37" fmla="*/ 460375 w 1035050"/>
                <a:gd name="connsiteY37" fmla="*/ 342900 h 565150"/>
                <a:gd name="connsiteX38" fmla="*/ 460375 w 1035050"/>
                <a:gd name="connsiteY38" fmla="*/ 323850 h 565150"/>
                <a:gd name="connsiteX39" fmla="*/ 422275 w 1035050"/>
                <a:gd name="connsiteY39" fmla="*/ 323850 h 565150"/>
                <a:gd name="connsiteX40" fmla="*/ 422275 w 1035050"/>
                <a:gd name="connsiteY40" fmla="*/ 307975 h 565150"/>
                <a:gd name="connsiteX41" fmla="*/ 422275 w 1035050"/>
                <a:gd name="connsiteY41" fmla="*/ 307975 h 565150"/>
                <a:gd name="connsiteX42" fmla="*/ 403225 w 1035050"/>
                <a:gd name="connsiteY42" fmla="*/ 288925 h 565150"/>
                <a:gd name="connsiteX43" fmla="*/ 346075 w 1035050"/>
                <a:gd name="connsiteY43" fmla="*/ 288925 h 565150"/>
                <a:gd name="connsiteX44" fmla="*/ 346075 w 1035050"/>
                <a:gd name="connsiteY44" fmla="*/ 257175 h 565150"/>
                <a:gd name="connsiteX45" fmla="*/ 298450 w 1035050"/>
                <a:gd name="connsiteY45" fmla="*/ 257175 h 565150"/>
                <a:gd name="connsiteX46" fmla="*/ 298450 w 1035050"/>
                <a:gd name="connsiteY46" fmla="*/ 225425 h 565150"/>
                <a:gd name="connsiteX47" fmla="*/ 298450 w 1035050"/>
                <a:gd name="connsiteY47" fmla="*/ 225425 h 565150"/>
                <a:gd name="connsiteX48" fmla="*/ 298450 w 1035050"/>
                <a:gd name="connsiteY48" fmla="*/ 225425 h 565150"/>
                <a:gd name="connsiteX49" fmla="*/ 279400 w 1035050"/>
                <a:gd name="connsiteY49" fmla="*/ 206375 h 565150"/>
                <a:gd name="connsiteX50" fmla="*/ 209550 w 1035050"/>
                <a:gd name="connsiteY50" fmla="*/ 206375 h 565150"/>
                <a:gd name="connsiteX51" fmla="*/ 209550 w 1035050"/>
                <a:gd name="connsiteY51" fmla="*/ 206375 h 565150"/>
                <a:gd name="connsiteX52" fmla="*/ 209550 w 1035050"/>
                <a:gd name="connsiteY52" fmla="*/ 180975 h 565150"/>
                <a:gd name="connsiteX53" fmla="*/ 168275 w 1035050"/>
                <a:gd name="connsiteY53" fmla="*/ 180975 h 565150"/>
                <a:gd name="connsiteX54" fmla="*/ 168275 w 1035050"/>
                <a:gd name="connsiteY54" fmla="*/ 136525 h 565150"/>
                <a:gd name="connsiteX55" fmla="*/ 114300 w 1035050"/>
                <a:gd name="connsiteY55" fmla="*/ 136525 h 565150"/>
                <a:gd name="connsiteX56" fmla="*/ 114300 w 1035050"/>
                <a:gd name="connsiteY56" fmla="*/ 101600 h 565150"/>
                <a:gd name="connsiteX57" fmla="*/ 79375 w 1035050"/>
                <a:gd name="connsiteY57" fmla="*/ 101600 h 565150"/>
                <a:gd name="connsiteX58" fmla="*/ 79375 w 1035050"/>
                <a:gd name="connsiteY58" fmla="*/ 44450 h 565150"/>
                <a:gd name="connsiteX59" fmla="*/ 44450 w 1035050"/>
                <a:gd name="connsiteY59" fmla="*/ 44450 h 565150"/>
                <a:gd name="connsiteX60" fmla="*/ 44450 w 1035050"/>
                <a:gd name="connsiteY60" fmla="*/ 44450 h 565150"/>
                <a:gd name="connsiteX61" fmla="*/ 44450 w 1035050"/>
                <a:gd name="connsiteY61" fmla="*/ 44450 h 565150"/>
                <a:gd name="connsiteX62" fmla="*/ 44450 w 1035050"/>
                <a:gd name="connsiteY62" fmla="*/ 44450 h 565150"/>
                <a:gd name="connsiteX63" fmla="*/ 22225 w 1035050"/>
                <a:gd name="connsiteY63" fmla="*/ 0 h 565150"/>
                <a:gd name="connsiteX64" fmla="*/ 0 w 1035050"/>
                <a:gd name="connsiteY64" fmla="*/ 0 h 565150"/>
                <a:gd name="connsiteX65" fmla="*/ 0 w 1035050"/>
                <a:gd name="connsiteY65" fmla="*/ 0 h 565150"/>
                <a:gd name="connsiteX0" fmla="*/ 1035050 w 1035050"/>
                <a:gd name="connsiteY0" fmla="*/ 565150 h 565150"/>
                <a:gd name="connsiteX1" fmla="*/ 981075 w 1035050"/>
                <a:gd name="connsiteY1" fmla="*/ 565150 h 565150"/>
                <a:gd name="connsiteX2" fmla="*/ 981075 w 1035050"/>
                <a:gd name="connsiteY2" fmla="*/ 565150 h 565150"/>
                <a:gd name="connsiteX3" fmla="*/ 981075 w 1035050"/>
                <a:gd name="connsiteY3" fmla="*/ 565150 h 565150"/>
                <a:gd name="connsiteX4" fmla="*/ 981075 w 1035050"/>
                <a:gd name="connsiteY4" fmla="*/ 542925 h 565150"/>
                <a:gd name="connsiteX5" fmla="*/ 908050 w 1035050"/>
                <a:gd name="connsiteY5" fmla="*/ 542925 h 565150"/>
                <a:gd name="connsiteX6" fmla="*/ 908050 w 1035050"/>
                <a:gd name="connsiteY6" fmla="*/ 501650 h 565150"/>
                <a:gd name="connsiteX7" fmla="*/ 847725 w 1035050"/>
                <a:gd name="connsiteY7" fmla="*/ 501650 h 565150"/>
                <a:gd name="connsiteX8" fmla="*/ 847725 w 1035050"/>
                <a:gd name="connsiteY8" fmla="*/ 501650 h 565150"/>
                <a:gd name="connsiteX9" fmla="*/ 847725 w 1035050"/>
                <a:gd name="connsiteY9" fmla="*/ 501650 h 565150"/>
                <a:gd name="connsiteX10" fmla="*/ 847725 w 1035050"/>
                <a:gd name="connsiteY10" fmla="*/ 479425 h 565150"/>
                <a:gd name="connsiteX11" fmla="*/ 781050 w 1035050"/>
                <a:gd name="connsiteY11" fmla="*/ 479425 h 565150"/>
                <a:gd name="connsiteX12" fmla="*/ 781050 w 1035050"/>
                <a:gd name="connsiteY12" fmla="*/ 479425 h 565150"/>
                <a:gd name="connsiteX13" fmla="*/ 781050 w 1035050"/>
                <a:gd name="connsiteY13" fmla="*/ 479425 h 565150"/>
                <a:gd name="connsiteX14" fmla="*/ 781050 w 1035050"/>
                <a:gd name="connsiteY14" fmla="*/ 457200 h 565150"/>
                <a:gd name="connsiteX15" fmla="*/ 742950 w 1035050"/>
                <a:gd name="connsiteY15" fmla="*/ 457200 h 565150"/>
                <a:gd name="connsiteX16" fmla="*/ 742950 w 1035050"/>
                <a:gd name="connsiteY16" fmla="*/ 457200 h 565150"/>
                <a:gd name="connsiteX17" fmla="*/ 742950 w 1035050"/>
                <a:gd name="connsiteY17" fmla="*/ 438150 h 565150"/>
                <a:gd name="connsiteX18" fmla="*/ 682625 w 1035050"/>
                <a:gd name="connsiteY18" fmla="*/ 438150 h 565150"/>
                <a:gd name="connsiteX19" fmla="*/ 682625 w 1035050"/>
                <a:gd name="connsiteY19" fmla="*/ 425450 h 565150"/>
                <a:gd name="connsiteX20" fmla="*/ 682625 w 1035050"/>
                <a:gd name="connsiteY20" fmla="*/ 425450 h 565150"/>
                <a:gd name="connsiteX21" fmla="*/ 682625 w 1035050"/>
                <a:gd name="connsiteY21" fmla="*/ 425450 h 565150"/>
                <a:gd name="connsiteX22" fmla="*/ 663575 w 1035050"/>
                <a:gd name="connsiteY22" fmla="*/ 406400 h 565150"/>
                <a:gd name="connsiteX23" fmla="*/ 606425 w 1035050"/>
                <a:gd name="connsiteY23" fmla="*/ 406400 h 565150"/>
                <a:gd name="connsiteX24" fmla="*/ 606425 w 1035050"/>
                <a:gd name="connsiteY24" fmla="*/ 377825 h 565150"/>
                <a:gd name="connsiteX25" fmla="*/ 542925 w 1035050"/>
                <a:gd name="connsiteY25" fmla="*/ 377825 h 565150"/>
                <a:gd name="connsiteX26" fmla="*/ 542925 w 1035050"/>
                <a:gd name="connsiteY26" fmla="*/ 365125 h 565150"/>
                <a:gd name="connsiteX27" fmla="*/ 498475 w 1035050"/>
                <a:gd name="connsiteY27" fmla="*/ 365125 h 565150"/>
                <a:gd name="connsiteX28" fmla="*/ 498475 w 1035050"/>
                <a:gd name="connsiteY28" fmla="*/ 365125 h 565150"/>
                <a:gd name="connsiteX29" fmla="*/ 498475 w 1035050"/>
                <a:gd name="connsiteY29" fmla="*/ 365125 h 565150"/>
                <a:gd name="connsiteX30" fmla="*/ 498475 w 1035050"/>
                <a:gd name="connsiteY30" fmla="*/ 365125 h 565150"/>
                <a:gd name="connsiteX31" fmla="*/ 498475 w 1035050"/>
                <a:gd name="connsiteY31" fmla="*/ 342900 h 565150"/>
                <a:gd name="connsiteX32" fmla="*/ 460375 w 1035050"/>
                <a:gd name="connsiteY32" fmla="*/ 342900 h 565150"/>
                <a:gd name="connsiteX33" fmla="*/ 460375 w 1035050"/>
                <a:gd name="connsiteY33" fmla="*/ 342900 h 565150"/>
                <a:gd name="connsiteX34" fmla="*/ 460375 w 1035050"/>
                <a:gd name="connsiteY34" fmla="*/ 342900 h 565150"/>
                <a:gd name="connsiteX35" fmla="*/ 460375 w 1035050"/>
                <a:gd name="connsiteY35" fmla="*/ 342900 h 565150"/>
                <a:gd name="connsiteX36" fmla="*/ 460375 w 1035050"/>
                <a:gd name="connsiteY36" fmla="*/ 342900 h 565150"/>
                <a:gd name="connsiteX37" fmla="*/ 460375 w 1035050"/>
                <a:gd name="connsiteY37" fmla="*/ 342900 h 565150"/>
                <a:gd name="connsiteX38" fmla="*/ 460375 w 1035050"/>
                <a:gd name="connsiteY38" fmla="*/ 323850 h 565150"/>
                <a:gd name="connsiteX39" fmla="*/ 422275 w 1035050"/>
                <a:gd name="connsiteY39" fmla="*/ 323850 h 565150"/>
                <a:gd name="connsiteX40" fmla="*/ 422275 w 1035050"/>
                <a:gd name="connsiteY40" fmla="*/ 307975 h 565150"/>
                <a:gd name="connsiteX41" fmla="*/ 422275 w 1035050"/>
                <a:gd name="connsiteY41" fmla="*/ 307975 h 565150"/>
                <a:gd name="connsiteX42" fmla="*/ 403225 w 1035050"/>
                <a:gd name="connsiteY42" fmla="*/ 288925 h 565150"/>
                <a:gd name="connsiteX43" fmla="*/ 346075 w 1035050"/>
                <a:gd name="connsiteY43" fmla="*/ 288925 h 565150"/>
                <a:gd name="connsiteX44" fmla="*/ 346075 w 1035050"/>
                <a:gd name="connsiteY44" fmla="*/ 257175 h 565150"/>
                <a:gd name="connsiteX45" fmla="*/ 298450 w 1035050"/>
                <a:gd name="connsiteY45" fmla="*/ 257175 h 565150"/>
                <a:gd name="connsiteX46" fmla="*/ 298450 w 1035050"/>
                <a:gd name="connsiteY46" fmla="*/ 225425 h 565150"/>
                <a:gd name="connsiteX47" fmla="*/ 298450 w 1035050"/>
                <a:gd name="connsiteY47" fmla="*/ 225425 h 565150"/>
                <a:gd name="connsiteX48" fmla="*/ 298450 w 1035050"/>
                <a:gd name="connsiteY48" fmla="*/ 225425 h 565150"/>
                <a:gd name="connsiteX49" fmla="*/ 279400 w 1035050"/>
                <a:gd name="connsiteY49" fmla="*/ 206375 h 565150"/>
                <a:gd name="connsiteX50" fmla="*/ 209550 w 1035050"/>
                <a:gd name="connsiteY50" fmla="*/ 206375 h 565150"/>
                <a:gd name="connsiteX51" fmla="*/ 209550 w 1035050"/>
                <a:gd name="connsiteY51" fmla="*/ 206375 h 565150"/>
                <a:gd name="connsiteX52" fmla="*/ 209550 w 1035050"/>
                <a:gd name="connsiteY52" fmla="*/ 180975 h 565150"/>
                <a:gd name="connsiteX53" fmla="*/ 168275 w 1035050"/>
                <a:gd name="connsiteY53" fmla="*/ 180975 h 565150"/>
                <a:gd name="connsiteX54" fmla="*/ 168275 w 1035050"/>
                <a:gd name="connsiteY54" fmla="*/ 136525 h 565150"/>
                <a:gd name="connsiteX55" fmla="*/ 114300 w 1035050"/>
                <a:gd name="connsiteY55" fmla="*/ 136525 h 565150"/>
                <a:gd name="connsiteX56" fmla="*/ 114300 w 1035050"/>
                <a:gd name="connsiteY56" fmla="*/ 101600 h 565150"/>
                <a:gd name="connsiteX57" fmla="*/ 79375 w 1035050"/>
                <a:gd name="connsiteY57" fmla="*/ 101600 h 565150"/>
                <a:gd name="connsiteX58" fmla="*/ 79375 w 1035050"/>
                <a:gd name="connsiteY58" fmla="*/ 44450 h 565150"/>
                <a:gd name="connsiteX59" fmla="*/ 44450 w 1035050"/>
                <a:gd name="connsiteY59" fmla="*/ 44450 h 565150"/>
                <a:gd name="connsiteX60" fmla="*/ 44450 w 1035050"/>
                <a:gd name="connsiteY60" fmla="*/ 44450 h 565150"/>
                <a:gd name="connsiteX61" fmla="*/ 44450 w 1035050"/>
                <a:gd name="connsiteY61" fmla="*/ 44450 h 565150"/>
                <a:gd name="connsiteX62" fmla="*/ 19050 w 1035050"/>
                <a:gd name="connsiteY62" fmla="*/ 28575 h 565150"/>
                <a:gd name="connsiteX63" fmla="*/ 22225 w 1035050"/>
                <a:gd name="connsiteY63" fmla="*/ 0 h 565150"/>
                <a:gd name="connsiteX64" fmla="*/ 0 w 1035050"/>
                <a:gd name="connsiteY64" fmla="*/ 0 h 565150"/>
                <a:gd name="connsiteX65" fmla="*/ 0 w 1035050"/>
                <a:gd name="connsiteY65" fmla="*/ 0 h 565150"/>
                <a:gd name="connsiteX0" fmla="*/ 1035050 w 1035050"/>
                <a:gd name="connsiteY0" fmla="*/ 565150 h 565150"/>
                <a:gd name="connsiteX1" fmla="*/ 981075 w 1035050"/>
                <a:gd name="connsiteY1" fmla="*/ 565150 h 565150"/>
                <a:gd name="connsiteX2" fmla="*/ 981075 w 1035050"/>
                <a:gd name="connsiteY2" fmla="*/ 565150 h 565150"/>
                <a:gd name="connsiteX3" fmla="*/ 981075 w 1035050"/>
                <a:gd name="connsiteY3" fmla="*/ 565150 h 565150"/>
                <a:gd name="connsiteX4" fmla="*/ 981075 w 1035050"/>
                <a:gd name="connsiteY4" fmla="*/ 542925 h 565150"/>
                <a:gd name="connsiteX5" fmla="*/ 908050 w 1035050"/>
                <a:gd name="connsiteY5" fmla="*/ 542925 h 565150"/>
                <a:gd name="connsiteX6" fmla="*/ 908050 w 1035050"/>
                <a:gd name="connsiteY6" fmla="*/ 501650 h 565150"/>
                <a:gd name="connsiteX7" fmla="*/ 847725 w 1035050"/>
                <a:gd name="connsiteY7" fmla="*/ 501650 h 565150"/>
                <a:gd name="connsiteX8" fmla="*/ 847725 w 1035050"/>
                <a:gd name="connsiteY8" fmla="*/ 501650 h 565150"/>
                <a:gd name="connsiteX9" fmla="*/ 847725 w 1035050"/>
                <a:gd name="connsiteY9" fmla="*/ 501650 h 565150"/>
                <a:gd name="connsiteX10" fmla="*/ 847725 w 1035050"/>
                <a:gd name="connsiteY10" fmla="*/ 479425 h 565150"/>
                <a:gd name="connsiteX11" fmla="*/ 781050 w 1035050"/>
                <a:gd name="connsiteY11" fmla="*/ 479425 h 565150"/>
                <a:gd name="connsiteX12" fmla="*/ 781050 w 1035050"/>
                <a:gd name="connsiteY12" fmla="*/ 479425 h 565150"/>
                <a:gd name="connsiteX13" fmla="*/ 781050 w 1035050"/>
                <a:gd name="connsiteY13" fmla="*/ 479425 h 565150"/>
                <a:gd name="connsiteX14" fmla="*/ 781050 w 1035050"/>
                <a:gd name="connsiteY14" fmla="*/ 457200 h 565150"/>
                <a:gd name="connsiteX15" fmla="*/ 742950 w 1035050"/>
                <a:gd name="connsiteY15" fmla="*/ 457200 h 565150"/>
                <a:gd name="connsiteX16" fmla="*/ 742950 w 1035050"/>
                <a:gd name="connsiteY16" fmla="*/ 457200 h 565150"/>
                <a:gd name="connsiteX17" fmla="*/ 742950 w 1035050"/>
                <a:gd name="connsiteY17" fmla="*/ 438150 h 565150"/>
                <a:gd name="connsiteX18" fmla="*/ 682625 w 1035050"/>
                <a:gd name="connsiteY18" fmla="*/ 438150 h 565150"/>
                <a:gd name="connsiteX19" fmla="*/ 682625 w 1035050"/>
                <a:gd name="connsiteY19" fmla="*/ 425450 h 565150"/>
                <a:gd name="connsiteX20" fmla="*/ 682625 w 1035050"/>
                <a:gd name="connsiteY20" fmla="*/ 425450 h 565150"/>
                <a:gd name="connsiteX21" fmla="*/ 682625 w 1035050"/>
                <a:gd name="connsiteY21" fmla="*/ 425450 h 565150"/>
                <a:gd name="connsiteX22" fmla="*/ 663575 w 1035050"/>
                <a:gd name="connsiteY22" fmla="*/ 406400 h 565150"/>
                <a:gd name="connsiteX23" fmla="*/ 606425 w 1035050"/>
                <a:gd name="connsiteY23" fmla="*/ 406400 h 565150"/>
                <a:gd name="connsiteX24" fmla="*/ 606425 w 1035050"/>
                <a:gd name="connsiteY24" fmla="*/ 377825 h 565150"/>
                <a:gd name="connsiteX25" fmla="*/ 542925 w 1035050"/>
                <a:gd name="connsiteY25" fmla="*/ 377825 h 565150"/>
                <a:gd name="connsiteX26" fmla="*/ 542925 w 1035050"/>
                <a:gd name="connsiteY26" fmla="*/ 365125 h 565150"/>
                <a:gd name="connsiteX27" fmla="*/ 498475 w 1035050"/>
                <a:gd name="connsiteY27" fmla="*/ 365125 h 565150"/>
                <a:gd name="connsiteX28" fmla="*/ 498475 w 1035050"/>
                <a:gd name="connsiteY28" fmla="*/ 365125 h 565150"/>
                <a:gd name="connsiteX29" fmla="*/ 498475 w 1035050"/>
                <a:gd name="connsiteY29" fmla="*/ 365125 h 565150"/>
                <a:gd name="connsiteX30" fmla="*/ 498475 w 1035050"/>
                <a:gd name="connsiteY30" fmla="*/ 365125 h 565150"/>
                <a:gd name="connsiteX31" fmla="*/ 498475 w 1035050"/>
                <a:gd name="connsiteY31" fmla="*/ 342900 h 565150"/>
                <a:gd name="connsiteX32" fmla="*/ 460375 w 1035050"/>
                <a:gd name="connsiteY32" fmla="*/ 342900 h 565150"/>
                <a:gd name="connsiteX33" fmla="*/ 460375 w 1035050"/>
                <a:gd name="connsiteY33" fmla="*/ 342900 h 565150"/>
                <a:gd name="connsiteX34" fmla="*/ 460375 w 1035050"/>
                <a:gd name="connsiteY34" fmla="*/ 342900 h 565150"/>
                <a:gd name="connsiteX35" fmla="*/ 460375 w 1035050"/>
                <a:gd name="connsiteY35" fmla="*/ 342900 h 565150"/>
                <a:gd name="connsiteX36" fmla="*/ 460375 w 1035050"/>
                <a:gd name="connsiteY36" fmla="*/ 342900 h 565150"/>
                <a:gd name="connsiteX37" fmla="*/ 460375 w 1035050"/>
                <a:gd name="connsiteY37" fmla="*/ 342900 h 565150"/>
                <a:gd name="connsiteX38" fmla="*/ 460375 w 1035050"/>
                <a:gd name="connsiteY38" fmla="*/ 323850 h 565150"/>
                <a:gd name="connsiteX39" fmla="*/ 422275 w 1035050"/>
                <a:gd name="connsiteY39" fmla="*/ 323850 h 565150"/>
                <a:gd name="connsiteX40" fmla="*/ 422275 w 1035050"/>
                <a:gd name="connsiteY40" fmla="*/ 307975 h 565150"/>
                <a:gd name="connsiteX41" fmla="*/ 422275 w 1035050"/>
                <a:gd name="connsiteY41" fmla="*/ 307975 h 565150"/>
                <a:gd name="connsiteX42" fmla="*/ 403225 w 1035050"/>
                <a:gd name="connsiteY42" fmla="*/ 288925 h 565150"/>
                <a:gd name="connsiteX43" fmla="*/ 346075 w 1035050"/>
                <a:gd name="connsiteY43" fmla="*/ 288925 h 565150"/>
                <a:gd name="connsiteX44" fmla="*/ 346075 w 1035050"/>
                <a:gd name="connsiteY44" fmla="*/ 257175 h 565150"/>
                <a:gd name="connsiteX45" fmla="*/ 298450 w 1035050"/>
                <a:gd name="connsiteY45" fmla="*/ 257175 h 565150"/>
                <a:gd name="connsiteX46" fmla="*/ 298450 w 1035050"/>
                <a:gd name="connsiteY46" fmla="*/ 225425 h 565150"/>
                <a:gd name="connsiteX47" fmla="*/ 298450 w 1035050"/>
                <a:gd name="connsiteY47" fmla="*/ 225425 h 565150"/>
                <a:gd name="connsiteX48" fmla="*/ 298450 w 1035050"/>
                <a:gd name="connsiteY48" fmla="*/ 225425 h 565150"/>
                <a:gd name="connsiteX49" fmla="*/ 279400 w 1035050"/>
                <a:gd name="connsiteY49" fmla="*/ 206375 h 565150"/>
                <a:gd name="connsiteX50" fmla="*/ 209550 w 1035050"/>
                <a:gd name="connsiteY50" fmla="*/ 206375 h 565150"/>
                <a:gd name="connsiteX51" fmla="*/ 209550 w 1035050"/>
                <a:gd name="connsiteY51" fmla="*/ 206375 h 565150"/>
                <a:gd name="connsiteX52" fmla="*/ 209550 w 1035050"/>
                <a:gd name="connsiteY52" fmla="*/ 180975 h 565150"/>
                <a:gd name="connsiteX53" fmla="*/ 168275 w 1035050"/>
                <a:gd name="connsiteY53" fmla="*/ 180975 h 565150"/>
                <a:gd name="connsiteX54" fmla="*/ 168275 w 1035050"/>
                <a:gd name="connsiteY54" fmla="*/ 136525 h 565150"/>
                <a:gd name="connsiteX55" fmla="*/ 114300 w 1035050"/>
                <a:gd name="connsiteY55" fmla="*/ 136525 h 565150"/>
                <a:gd name="connsiteX56" fmla="*/ 114300 w 1035050"/>
                <a:gd name="connsiteY56" fmla="*/ 101600 h 565150"/>
                <a:gd name="connsiteX57" fmla="*/ 79375 w 1035050"/>
                <a:gd name="connsiteY57" fmla="*/ 101600 h 565150"/>
                <a:gd name="connsiteX58" fmla="*/ 79375 w 1035050"/>
                <a:gd name="connsiteY58" fmla="*/ 44450 h 565150"/>
                <a:gd name="connsiteX59" fmla="*/ 44450 w 1035050"/>
                <a:gd name="connsiteY59" fmla="*/ 44450 h 565150"/>
                <a:gd name="connsiteX60" fmla="*/ 44450 w 1035050"/>
                <a:gd name="connsiteY60" fmla="*/ 44450 h 565150"/>
                <a:gd name="connsiteX61" fmla="*/ 47625 w 1035050"/>
                <a:gd name="connsiteY61" fmla="*/ 25400 h 565150"/>
                <a:gd name="connsiteX62" fmla="*/ 19050 w 1035050"/>
                <a:gd name="connsiteY62" fmla="*/ 28575 h 565150"/>
                <a:gd name="connsiteX63" fmla="*/ 22225 w 1035050"/>
                <a:gd name="connsiteY63" fmla="*/ 0 h 565150"/>
                <a:gd name="connsiteX64" fmla="*/ 0 w 1035050"/>
                <a:gd name="connsiteY64" fmla="*/ 0 h 565150"/>
                <a:gd name="connsiteX65" fmla="*/ 0 w 1035050"/>
                <a:gd name="connsiteY65" fmla="*/ 0 h 565150"/>
                <a:gd name="connsiteX0" fmla="*/ 1047750 w 1047750"/>
                <a:gd name="connsiteY0" fmla="*/ 574675 h 574675"/>
                <a:gd name="connsiteX1" fmla="*/ 993775 w 1047750"/>
                <a:gd name="connsiteY1" fmla="*/ 574675 h 574675"/>
                <a:gd name="connsiteX2" fmla="*/ 993775 w 1047750"/>
                <a:gd name="connsiteY2" fmla="*/ 574675 h 574675"/>
                <a:gd name="connsiteX3" fmla="*/ 993775 w 1047750"/>
                <a:gd name="connsiteY3" fmla="*/ 574675 h 574675"/>
                <a:gd name="connsiteX4" fmla="*/ 993775 w 1047750"/>
                <a:gd name="connsiteY4" fmla="*/ 552450 h 574675"/>
                <a:gd name="connsiteX5" fmla="*/ 920750 w 1047750"/>
                <a:gd name="connsiteY5" fmla="*/ 552450 h 574675"/>
                <a:gd name="connsiteX6" fmla="*/ 920750 w 1047750"/>
                <a:gd name="connsiteY6" fmla="*/ 511175 h 574675"/>
                <a:gd name="connsiteX7" fmla="*/ 860425 w 1047750"/>
                <a:gd name="connsiteY7" fmla="*/ 511175 h 574675"/>
                <a:gd name="connsiteX8" fmla="*/ 860425 w 1047750"/>
                <a:gd name="connsiteY8" fmla="*/ 511175 h 574675"/>
                <a:gd name="connsiteX9" fmla="*/ 860425 w 1047750"/>
                <a:gd name="connsiteY9" fmla="*/ 511175 h 574675"/>
                <a:gd name="connsiteX10" fmla="*/ 860425 w 1047750"/>
                <a:gd name="connsiteY10" fmla="*/ 488950 h 574675"/>
                <a:gd name="connsiteX11" fmla="*/ 793750 w 1047750"/>
                <a:gd name="connsiteY11" fmla="*/ 488950 h 574675"/>
                <a:gd name="connsiteX12" fmla="*/ 793750 w 1047750"/>
                <a:gd name="connsiteY12" fmla="*/ 488950 h 574675"/>
                <a:gd name="connsiteX13" fmla="*/ 793750 w 1047750"/>
                <a:gd name="connsiteY13" fmla="*/ 488950 h 574675"/>
                <a:gd name="connsiteX14" fmla="*/ 793750 w 1047750"/>
                <a:gd name="connsiteY14" fmla="*/ 466725 h 574675"/>
                <a:gd name="connsiteX15" fmla="*/ 755650 w 1047750"/>
                <a:gd name="connsiteY15" fmla="*/ 466725 h 574675"/>
                <a:gd name="connsiteX16" fmla="*/ 755650 w 1047750"/>
                <a:gd name="connsiteY16" fmla="*/ 466725 h 574675"/>
                <a:gd name="connsiteX17" fmla="*/ 755650 w 1047750"/>
                <a:gd name="connsiteY17" fmla="*/ 447675 h 574675"/>
                <a:gd name="connsiteX18" fmla="*/ 695325 w 1047750"/>
                <a:gd name="connsiteY18" fmla="*/ 447675 h 574675"/>
                <a:gd name="connsiteX19" fmla="*/ 695325 w 1047750"/>
                <a:gd name="connsiteY19" fmla="*/ 434975 h 574675"/>
                <a:gd name="connsiteX20" fmla="*/ 695325 w 1047750"/>
                <a:gd name="connsiteY20" fmla="*/ 434975 h 574675"/>
                <a:gd name="connsiteX21" fmla="*/ 695325 w 1047750"/>
                <a:gd name="connsiteY21" fmla="*/ 434975 h 574675"/>
                <a:gd name="connsiteX22" fmla="*/ 676275 w 1047750"/>
                <a:gd name="connsiteY22" fmla="*/ 415925 h 574675"/>
                <a:gd name="connsiteX23" fmla="*/ 619125 w 1047750"/>
                <a:gd name="connsiteY23" fmla="*/ 415925 h 574675"/>
                <a:gd name="connsiteX24" fmla="*/ 619125 w 1047750"/>
                <a:gd name="connsiteY24" fmla="*/ 387350 h 574675"/>
                <a:gd name="connsiteX25" fmla="*/ 555625 w 1047750"/>
                <a:gd name="connsiteY25" fmla="*/ 387350 h 574675"/>
                <a:gd name="connsiteX26" fmla="*/ 555625 w 1047750"/>
                <a:gd name="connsiteY26" fmla="*/ 374650 h 574675"/>
                <a:gd name="connsiteX27" fmla="*/ 511175 w 1047750"/>
                <a:gd name="connsiteY27" fmla="*/ 374650 h 574675"/>
                <a:gd name="connsiteX28" fmla="*/ 511175 w 1047750"/>
                <a:gd name="connsiteY28" fmla="*/ 374650 h 574675"/>
                <a:gd name="connsiteX29" fmla="*/ 511175 w 1047750"/>
                <a:gd name="connsiteY29" fmla="*/ 374650 h 574675"/>
                <a:gd name="connsiteX30" fmla="*/ 511175 w 1047750"/>
                <a:gd name="connsiteY30" fmla="*/ 374650 h 574675"/>
                <a:gd name="connsiteX31" fmla="*/ 511175 w 1047750"/>
                <a:gd name="connsiteY31" fmla="*/ 352425 h 574675"/>
                <a:gd name="connsiteX32" fmla="*/ 473075 w 1047750"/>
                <a:gd name="connsiteY32" fmla="*/ 352425 h 574675"/>
                <a:gd name="connsiteX33" fmla="*/ 473075 w 1047750"/>
                <a:gd name="connsiteY33" fmla="*/ 352425 h 574675"/>
                <a:gd name="connsiteX34" fmla="*/ 473075 w 1047750"/>
                <a:gd name="connsiteY34" fmla="*/ 352425 h 574675"/>
                <a:gd name="connsiteX35" fmla="*/ 473075 w 1047750"/>
                <a:gd name="connsiteY35" fmla="*/ 352425 h 574675"/>
                <a:gd name="connsiteX36" fmla="*/ 473075 w 1047750"/>
                <a:gd name="connsiteY36" fmla="*/ 352425 h 574675"/>
                <a:gd name="connsiteX37" fmla="*/ 473075 w 1047750"/>
                <a:gd name="connsiteY37" fmla="*/ 352425 h 574675"/>
                <a:gd name="connsiteX38" fmla="*/ 473075 w 1047750"/>
                <a:gd name="connsiteY38" fmla="*/ 333375 h 574675"/>
                <a:gd name="connsiteX39" fmla="*/ 434975 w 1047750"/>
                <a:gd name="connsiteY39" fmla="*/ 333375 h 574675"/>
                <a:gd name="connsiteX40" fmla="*/ 434975 w 1047750"/>
                <a:gd name="connsiteY40" fmla="*/ 317500 h 574675"/>
                <a:gd name="connsiteX41" fmla="*/ 434975 w 1047750"/>
                <a:gd name="connsiteY41" fmla="*/ 317500 h 574675"/>
                <a:gd name="connsiteX42" fmla="*/ 415925 w 1047750"/>
                <a:gd name="connsiteY42" fmla="*/ 298450 h 574675"/>
                <a:gd name="connsiteX43" fmla="*/ 358775 w 1047750"/>
                <a:gd name="connsiteY43" fmla="*/ 298450 h 574675"/>
                <a:gd name="connsiteX44" fmla="*/ 358775 w 1047750"/>
                <a:gd name="connsiteY44" fmla="*/ 266700 h 574675"/>
                <a:gd name="connsiteX45" fmla="*/ 311150 w 1047750"/>
                <a:gd name="connsiteY45" fmla="*/ 266700 h 574675"/>
                <a:gd name="connsiteX46" fmla="*/ 311150 w 1047750"/>
                <a:gd name="connsiteY46" fmla="*/ 234950 h 574675"/>
                <a:gd name="connsiteX47" fmla="*/ 311150 w 1047750"/>
                <a:gd name="connsiteY47" fmla="*/ 234950 h 574675"/>
                <a:gd name="connsiteX48" fmla="*/ 311150 w 1047750"/>
                <a:gd name="connsiteY48" fmla="*/ 234950 h 574675"/>
                <a:gd name="connsiteX49" fmla="*/ 292100 w 1047750"/>
                <a:gd name="connsiteY49" fmla="*/ 215900 h 574675"/>
                <a:gd name="connsiteX50" fmla="*/ 222250 w 1047750"/>
                <a:gd name="connsiteY50" fmla="*/ 215900 h 574675"/>
                <a:gd name="connsiteX51" fmla="*/ 222250 w 1047750"/>
                <a:gd name="connsiteY51" fmla="*/ 215900 h 574675"/>
                <a:gd name="connsiteX52" fmla="*/ 222250 w 1047750"/>
                <a:gd name="connsiteY52" fmla="*/ 190500 h 574675"/>
                <a:gd name="connsiteX53" fmla="*/ 180975 w 1047750"/>
                <a:gd name="connsiteY53" fmla="*/ 190500 h 574675"/>
                <a:gd name="connsiteX54" fmla="*/ 180975 w 1047750"/>
                <a:gd name="connsiteY54" fmla="*/ 146050 h 574675"/>
                <a:gd name="connsiteX55" fmla="*/ 127000 w 1047750"/>
                <a:gd name="connsiteY55" fmla="*/ 146050 h 574675"/>
                <a:gd name="connsiteX56" fmla="*/ 127000 w 1047750"/>
                <a:gd name="connsiteY56" fmla="*/ 111125 h 574675"/>
                <a:gd name="connsiteX57" fmla="*/ 92075 w 1047750"/>
                <a:gd name="connsiteY57" fmla="*/ 111125 h 574675"/>
                <a:gd name="connsiteX58" fmla="*/ 92075 w 1047750"/>
                <a:gd name="connsiteY58" fmla="*/ 53975 h 574675"/>
                <a:gd name="connsiteX59" fmla="*/ 57150 w 1047750"/>
                <a:gd name="connsiteY59" fmla="*/ 53975 h 574675"/>
                <a:gd name="connsiteX60" fmla="*/ 57150 w 1047750"/>
                <a:gd name="connsiteY60" fmla="*/ 53975 h 574675"/>
                <a:gd name="connsiteX61" fmla="*/ 60325 w 1047750"/>
                <a:gd name="connsiteY61" fmla="*/ 34925 h 574675"/>
                <a:gd name="connsiteX62" fmla="*/ 31750 w 1047750"/>
                <a:gd name="connsiteY62" fmla="*/ 38100 h 574675"/>
                <a:gd name="connsiteX63" fmla="*/ 34925 w 1047750"/>
                <a:gd name="connsiteY63" fmla="*/ 9525 h 574675"/>
                <a:gd name="connsiteX64" fmla="*/ 12700 w 1047750"/>
                <a:gd name="connsiteY64" fmla="*/ 9525 h 574675"/>
                <a:gd name="connsiteX65" fmla="*/ 0 w 1047750"/>
                <a:gd name="connsiteY65" fmla="*/ 0 h 574675"/>
                <a:gd name="connsiteX0" fmla="*/ 1047750 w 1047750"/>
                <a:gd name="connsiteY0" fmla="*/ 584200 h 584200"/>
                <a:gd name="connsiteX1" fmla="*/ 993775 w 1047750"/>
                <a:gd name="connsiteY1" fmla="*/ 584200 h 584200"/>
                <a:gd name="connsiteX2" fmla="*/ 993775 w 1047750"/>
                <a:gd name="connsiteY2" fmla="*/ 584200 h 584200"/>
                <a:gd name="connsiteX3" fmla="*/ 993775 w 1047750"/>
                <a:gd name="connsiteY3" fmla="*/ 584200 h 584200"/>
                <a:gd name="connsiteX4" fmla="*/ 993775 w 1047750"/>
                <a:gd name="connsiteY4" fmla="*/ 561975 h 584200"/>
                <a:gd name="connsiteX5" fmla="*/ 920750 w 1047750"/>
                <a:gd name="connsiteY5" fmla="*/ 561975 h 584200"/>
                <a:gd name="connsiteX6" fmla="*/ 920750 w 1047750"/>
                <a:gd name="connsiteY6" fmla="*/ 520700 h 584200"/>
                <a:gd name="connsiteX7" fmla="*/ 860425 w 1047750"/>
                <a:gd name="connsiteY7" fmla="*/ 520700 h 584200"/>
                <a:gd name="connsiteX8" fmla="*/ 860425 w 1047750"/>
                <a:gd name="connsiteY8" fmla="*/ 520700 h 584200"/>
                <a:gd name="connsiteX9" fmla="*/ 860425 w 1047750"/>
                <a:gd name="connsiteY9" fmla="*/ 520700 h 584200"/>
                <a:gd name="connsiteX10" fmla="*/ 860425 w 1047750"/>
                <a:gd name="connsiteY10" fmla="*/ 498475 h 584200"/>
                <a:gd name="connsiteX11" fmla="*/ 793750 w 1047750"/>
                <a:gd name="connsiteY11" fmla="*/ 498475 h 584200"/>
                <a:gd name="connsiteX12" fmla="*/ 793750 w 1047750"/>
                <a:gd name="connsiteY12" fmla="*/ 498475 h 584200"/>
                <a:gd name="connsiteX13" fmla="*/ 793750 w 1047750"/>
                <a:gd name="connsiteY13" fmla="*/ 498475 h 584200"/>
                <a:gd name="connsiteX14" fmla="*/ 793750 w 1047750"/>
                <a:gd name="connsiteY14" fmla="*/ 476250 h 584200"/>
                <a:gd name="connsiteX15" fmla="*/ 755650 w 1047750"/>
                <a:gd name="connsiteY15" fmla="*/ 476250 h 584200"/>
                <a:gd name="connsiteX16" fmla="*/ 755650 w 1047750"/>
                <a:gd name="connsiteY16" fmla="*/ 476250 h 584200"/>
                <a:gd name="connsiteX17" fmla="*/ 755650 w 1047750"/>
                <a:gd name="connsiteY17" fmla="*/ 457200 h 584200"/>
                <a:gd name="connsiteX18" fmla="*/ 695325 w 1047750"/>
                <a:gd name="connsiteY18" fmla="*/ 457200 h 584200"/>
                <a:gd name="connsiteX19" fmla="*/ 695325 w 1047750"/>
                <a:gd name="connsiteY19" fmla="*/ 444500 h 584200"/>
                <a:gd name="connsiteX20" fmla="*/ 695325 w 1047750"/>
                <a:gd name="connsiteY20" fmla="*/ 444500 h 584200"/>
                <a:gd name="connsiteX21" fmla="*/ 695325 w 1047750"/>
                <a:gd name="connsiteY21" fmla="*/ 444500 h 584200"/>
                <a:gd name="connsiteX22" fmla="*/ 676275 w 1047750"/>
                <a:gd name="connsiteY22" fmla="*/ 425450 h 584200"/>
                <a:gd name="connsiteX23" fmla="*/ 619125 w 1047750"/>
                <a:gd name="connsiteY23" fmla="*/ 425450 h 584200"/>
                <a:gd name="connsiteX24" fmla="*/ 619125 w 1047750"/>
                <a:gd name="connsiteY24" fmla="*/ 396875 h 584200"/>
                <a:gd name="connsiteX25" fmla="*/ 555625 w 1047750"/>
                <a:gd name="connsiteY25" fmla="*/ 396875 h 584200"/>
                <a:gd name="connsiteX26" fmla="*/ 555625 w 1047750"/>
                <a:gd name="connsiteY26" fmla="*/ 384175 h 584200"/>
                <a:gd name="connsiteX27" fmla="*/ 511175 w 1047750"/>
                <a:gd name="connsiteY27" fmla="*/ 384175 h 584200"/>
                <a:gd name="connsiteX28" fmla="*/ 511175 w 1047750"/>
                <a:gd name="connsiteY28" fmla="*/ 384175 h 584200"/>
                <a:gd name="connsiteX29" fmla="*/ 511175 w 1047750"/>
                <a:gd name="connsiteY29" fmla="*/ 384175 h 584200"/>
                <a:gd name="connsiteX30" fmla="*/ 511175 w 1047750"/>
                <a:gd name="connsiteY30" fmla="*/ 384175 h 584200"/>
                <a:gd name="connsiteX31" fmla="*/ 511175 w 1047750"/>
                <a:gd name="connsiteY31" fmla="*/ 361950 h 584200"/>
                <a:gd name="connsiteX32" fmla="*/ 473075 w 1047750"/>
                <a:gd name="connsiteY32" fmla="*/ 361950 h 584200"/>
                <a:gd name="connsiteX33" fmla="*/ 473075 w 1047750"/>
                <a:gd name="connsiteY33" fmla="*/ 361950 h 584200"/>
                <a:gd name="connsiteX34" fmla="*/ 473075 w 1047750"/>
                <a:gd name="connsiteY34" fmla="*/ 361950 h 584200"/>
                <a:gd name="connsiteX35" fmla="*/ 473075 w 1047750"/>
                <a:gd name="connsiteY35" fmla="*/ 361950 h 584200"/>
                <a:gd name="connsiteX36" fmla="*/ 473075 w 1047750"/>
                <a:gd name="connsiteY36" fmla="*/ 361950 h 584200"/>
                <a:gd name="connsiteX37" fmla="*/ 473075 w 1047750"/>
                <a:gd name="connsiteY37" fmla="*/ 361950 h 584200"/>
                <a:gd name="connsiteX38" fmla="*/ 473075 w 1047750"/>
                <a:gd name="connsiteY38" fmla="*/ 342900 h 584200"/>
                <a:gd name="connsiteX39" fmla="*/ 434975 w 1047750"/>
                <a:gd name="connsiteY39" fmla="*/ 342900 h 584200"/>
                <a:gd name="connsiteX40" fmla="*/ 434975 w 1047750"/>
                <a:gd name="connsiteY40" fmla="*/ 327025 h 584200"/>
                <a:gd name="connsiteX41" fmla="*/ 434975 w 1047750"/>
                <a:gd name="connsiteY41" fmla="*/ 327025 h 584200"/>
                <a:gd name="connsiteX42" fmla="*/ 415925 w 1047750"/>
                <a:gd name="connsiteY42" fmla="*/ 307975 h 584200"/>
                <a:gd name="connsiteX43" fmla="*/ 358775 w 1047750"/>
                <a:gd name="connsiteY43" fmla="*/ 307975 h 584200"/>
                <a:gd name="connsiteX44" fmla="*/ 358775 w 1047750"/>
                <a:gd name="connsiteY44" fmla="*/ 276225 h 584200"/>
                <a:gd name="connsiteX45" fmla="*/ 311150 w 1047750"/>
                <a:gd name="connsiteY45" fmla="*/ 276225 h 584200"/>
                <a:gd name="connsiteX46" fmla="*/ 311150 w 1047750"/>
                <a:gd name="connsiteY46" fmla="*/ 244475 h 584200"/>
                <a:gd name="connsiteX47" fmla="*/ 311150 w 1047750"/>
                <a:gd name="connsiteY47" fmla="*/ 244475 h 584200"/>
                <a:gd name="connsiteX48" fmla="*/ 311150 w 1047750"/>
                <a:gd name="connsiteY48" fmla="*/ 244475 h 584200"/>
                <a:gd name="connsiteX49" fmla="*/ 292100 w 1047750"/>
                <a:gd name="connsiteY49" fmla="*/ 225425 h 584200"/>
                <a:gd name="connsiteX50" fmla="*/ 222250 w 1047750"/>
                <a:gd name="connsiteY50" fmla="*/ 225425 h 584200"/>
                <a:gd name="connsiteX51" fmla="*/ 222250 w 1047750"/>
                <a:gd name="connsiteY51" fmla="*/ 225425 h 584200"/>
                <a:gd name="connsiteX52" fmla="*/ 222250 w 1047750"/>
                <a:gd name="connsiteY52" fmla="*/ 200025 h 584200"/>
                <a:gd name="connsiteX53" fmla="*/ 180975 w 1047750"/>
                <a:gd name="connsiteY53" fmla="*/ 200025 h 584200"/>
                <a:gd name="connsiteX54" fmla="*/ 180975 w 1047750"/>
                <a:gd name="connsiteY54" fmla="*/ 155575 h 584200"/>
                <a:gd name="connsiteX55" fmla="*/ 127000 w 1047750"/>
                <a:gd name="connsiteY55" fmla="*/ 155575 h 584200"/>
                <a:gd name="connsiteX56" fmla="*/ 127000 w 1047750"/>
                <a:gd name="connsiteY56" fmla="*/ 120650 h 584200"/>
                <a:gd name="connsiteX57" fmla="*/ 92075 w 1047750"/>
                <a:gd name="connsiteY57" fmla="*/ 120650 h 584200"/>
                <a:gd name="connsiteX58" fmla="*/ 92075 w 1047750"/>
                <a:gd name="connsiteY58" fmla="*/ 63500 h 584200"/>
                <a:gd name="connsiteX59" fmla="*/ 57150 w 1047750"/>
                <a:gd name="connsiteY59" fmla="*/ 63500 h 584200"/>
                <a:gd name="connsiteX60" fmla="*/ 57150 w 1047750"/>
                <a:gd name="connsiteY60" fmla="*/ 63500 h 584200"/>
                <a:gd name="connsiteX61" fmla="*/ 60325 w 1047750"/>
                <a:gd name="connsiteY61" fmla="*/ 44450 h 584200"/>
                <a:gd name="connsiteX62" fmla="*/ 31750 w 1047750"/>
                <a:gd name="connsiteY62" fmla="*/ 47625 h 584200"/>
                <a:gd name="connsiteX63" fmla="*/ 34925 w 1047750"/>
                <a:gd name="connsiteY63" fmla="*/ 19050 h 584200"/>
                <a:gd name="connsiteX64" fmla="*/ 22225 w 1047750"/>
                <a:gd name="connsiteY64" fmla="*/ 0 h 584200"/>
                <a:gd name="connsiteX65" fmla="*/ 0 w 1047750"/>
                <a:gd name="connsiteY65" fmla="*/ 9525 h 584200"/>
                <a:gd name="connsiteX0" fmla="*/ 1047750 w 1047750"/>
                <a:gd name="connsiteY0" fmla="*/ 574675 h 574675"/>
                <a:gd name="connsiteX1" fmla="*/ 993775 w 1047750"/>
                <a:gd name="connsiteY1" fmla="*/ 574675 h 574675"/>
                <a:gd name="connsiteX2" fmla="*/ 993775 w 1047750"/>
                <a:gd name="connsiteY2" fmla="*/ 574675 h 574675"/>
                <a:gd name="connsiteX3" fmla="*/ 993775 w 1047750"/>
                <a:gd name="connsiteY3" fmla="*/ 574675 h 574675"/>
                <a:gd name="connsiteX4" fmla="*/ 993775 w 1047750"/>
                <a:gd name="connsiteY4" fmla="*/ 552450 h 574675"/>
                <a:gd name="connsiteX5" fmla="*/ 920750 w 1047750"/>
                <a:gd name="connsiteY5" fmla="*/ 552450 h 574675"/>
                <a:gd name="connsiteX6" fmla="*/ 920750 w 1047750"/>
                <a:gd name="connsiteY6" fmla="*/ 511175 h 574675"/>
                <a:gd name="connsiteX7" fmla="*/ 860425 w 1047750"/>
                <a:gd name="connsiteY7" fmla="*/ 511175 h 574675"/>
                <a:gd name="connsiteX8" fmla="*/ 860425 w 1047750"/>
                <a:gd name="connsiteY8" fmla="*/ 511175 h 574675"/>
                <a:gd name="connsiteX9" fmla="*/ 860425 w 1047750"/>
                <a:gd name="connsiteY9" fmla="*/ 511175 h 574675"/>
                <a:gd name="connsiteX10" fmla="*/ 860425 w 1047750"/>
                <a:gd name="connsiteY10" fmla="*/ 488950 h 574675"/>
                <a:gd name="connsiteX11" fmla="*/ 793750 w 1047750"/>
                <a:gd name="connsiteY11" fmla="*/ 488950 h 574675"/>
                <a:gd name="connsiteX12" fmla="*/ 793750 w 1047750"/>
                <a:gd name="connsiteY12" fmla="*/ 488950 h 574675"/>
                <a:gd name="connsiteX13" fmla="*/ 793750 w 1047750"/>
                <a:gd name="connsiteY13" fmla="*/ 488950 h 574675"/>
                <a:gd name="connsiteX14" fmla="*/ 793750 w 1047750"/>
                <a:gd name="connsiteY14" fmla="*/ 466725 h 574675"/>
                <a:gd name="connsiteX15" fmla="*/ 755650 w 1047750"/>
                <a:gd name="connsiteY15" fmla="*/ 466725 h 574675"/>
                <a:gd name="connsiteX16" fmla="*/ 755650 w 1047750"/>
                <a:gd name="connsiteY16" fmla="*/ 466725 h 574675"/>
                <a:gd name="connsiteX17" fmla="*/ 755650 w 1047750"/>
                <a:gd name="connsiteY17" fmla="*/ 447675 h 574675"/>
                <a:gd name="connsiteX18" fmla="*/ 695325 w 1047750"/>
                <a:gd name="connsiteY18" fmla="*/ 447675 h 574675"/>
                <a:gd name="connsiteX19" fmla="*/ 695325 w 1047750"/>
                <a:gd name="connsiteY19" fmla="*/ 434975 h 574675"/>
                <a:gd name="connsiteX20" fmla="*/ 695325 w 1047750"/>
                <a:gd name="connsiteY20" fmla="*/ 434975 h 574675"/>
                <a:gd name="connsiteX21" fmla="*/ 695325 w 1047750"/>
                <a:gd name="connsiteY21" fmla="*/ 434975 h 574675"/>
                <a:gd name="connsiteX22" fmla="*/ 676275 w 1047750"/>
                <a:gd name="connsiteY22" fmla="*/ 415925 h 574675"/>
                <a:gd name="connsiteX23" fmla="*/ 619125 w 1047750"/>
                <a:gd name="connsiteY23" fmla="*/ 415925 h 574675"/>
                <a:gd name="connsiteX24" fmla="*/ 619125 w 1047750"/>
                <a:gd name="connsiteY24" fmla="*/ 387350 h 574675"/>
                <a:gd name="connsiteX25" fmla="*/ 555625 w 1047750"/>
                <a:gd name="connsiteY25" fmla="*/ 387350 h 574675"/>
                <a:gd name="connsiteX26" fmla="*/ 555625 w 1047750"/>
                <a:gd name="connsiteY26" fmla="*/ 374650 h 574675"/>
                <a:gd name="connsiteX27" fmla="*/ 511175 w 1047750"/>
                <a:gd name="connsiteY27" fmla="*/ 374650 h 574675"/>
                <a:gd name="connsiteX28" fmla="*/ 511175 w 1047750"/>
                <a:gd name="connsiteY28" fmla="*/ 374650 h 574675"/>
                <a:gd name="connsiteX29" fmla="*/ 511175 w 1047750"/>
                <a:gd name="connsiteY29" fmla="*/ 374650 h 574675"/>
                <a:gd name="connsiteX30" fmla="*/ 511175 w 1047750"/>
                <a:gd name="connsiteY30" fmla="*/ 374650 h 574675"/>
                <a:gd name="connsiteX31" fmla="*/ 511175 w 1047750"/>
                <a:gd name="connsiteY31" fmla="*/ 352425 h 574675"/>
                <a:gd name="connsiteX32" fmla="*/ 473075 w 1047750"/>
                <a:gd name="connsiteY32" fmla="*/ 352425 h 574675"/>
                <a:gd name="connsiteX33" fmla="*/ 473075 w 1047750"/>
                <a:gd name="connsiteY33" fmla="*/ 352425 h 574675"/>
                <a:gd name="connsiteX34" fmla="*/ 473075 w 1047750"/>
                <a:gd name="connsiteY34" fmla="*/ 352425 h 574675"/>
                <a:gd name="connsiteX35" fmla="*/ 473075 w 1047750"/>
                <a:gd name="connsiteY35" fmla="*/ 352425 h 574675"/>
                <a:gd name="connsiteX36" fmla="*/ 473075 w 1047750"/>
                <a:gd name="connsiteY36" fmla="*/ 352425 h 574675"/>
                <a:gd name="connsiteX37" fmla="*/ 473075 w 1047750"/>
                <a:gd name="connsiteY37" fmla="*/ 352425 h 574675"/>
                <a:gd name="connsiteX38" fmla="*/ 473075 w 1047750"/>
                <a:gd name="connsiteY38" fmla="*/ 333375 h 574675"/>
                <a:gd name="connsiteX39" fmla="*/ 434975 w 1047750"/>
                <a:gd name="connsiteY39" fmla="*/ 333375 h 574675"/>
                <a:gd name="connsiteX40" fmla="*/ 434975 w 1047750"/>
                <a:gd name="connsiteY40" fmla="*/ 317500 h 574675"/>
                <a:gd name="connsiteX41" fmla="*/ 434975 w 1047750"/>
                <a:gd name="connsiteY41" fmla="*/ 317500 h 574675"/>
                <a:gd name="connsiteX42" fmla="*/ 415925 w 1047750"/>
                <a:gd name="connsiteY42" fmla="*/ 298450 h 574675"/>
                <a:gd name="connsiteX43" fmla="*/ 358775 w 1047750"/>
                <a:gd name="connsiteY43" fmla="*/ 298450 h 574675"/>
                <a:gd name="connsiteX44" fmla="*/ 358775 w 1047750"/>
                <a:gd name="connsiteY44" fmla="*/ 266700 h 574675"/>
                <a:gd name="connsiteX45" fmla="*/ 311150 w 1047750"/>
                <a:gd name="connsiteY45" fmla="*/ 266700 h 574675"/>
                <a:gd name="connsiteX46" fmla="*/ 311150 w 1047750"/>
                <a:gd name="connsiteY46" fmla="*/ 234950 h 574675"/>
                <a:gd name="connsiteX47" fmla="*/ 311150 w 1047750"/>
                <a:gd name="connsiteY47" fmla="*/ 234950 h 574675"/>
                <a:gd name="connsiteX48" fmla="*/ 311150 w 1047750"/>
                <a:gd name="connsiteY48" fmla="*/ 234950 h 574675"/>
                <a:gd name="connsiteX49" fmla="*/ 292100 w 1047750"/>
                <a:gd name="connsiteY49" fmla="*/ 215900 h 574675"/>
                <a:gd name="connsiteX50" fmla="*/ 222250 w 1047750"/>
                <a:gd name="connsiteY50" fmla="*/ 215900 h 574675"/>
                <a:gd name="connsiteX51" fmla="*/ 222250 w 1047750"/>
                <a:gd name="connsiteY51" fmla="*/ 215900 h 574675"/>
                <a:gd name="connsiteX52" fmla="*/ 222250 w 1047750"/>
                <a:gd name="connsiteY52" fmla="*/ 190500 h 574675"/>
                <a:gd name="connsiteX53" fmla="*/ 180975 w 1047750"/>
                <a:gd name="connsiteY53" fmla="*/ 190500 h 574675"/>
                <a:gd name="connsiteX54" fmla="*/ 180975 w 1047750"/>
                <a:gd name="connsiteY54" fmla="*/ 146050 h 574675"/>
                <a:gd name="connsiteX55" fmla="*/ 127000 w 1047750"/>
                <a:gd name="connsiteY55" fmla="*/ 146050 h 574675"/>
                <a:gd name="connsiteX56" fmla="*/ 127000 w 1047750"/>
                <a:gd name="connsiteY56" fmla="*/ 111125 h 574675"/>
                <a:gd name="connsiteX57" fmla="*/ 92075 w 1047750"/>
                <a:gd name="connsiteY57" fmla="*/ 111125 h 574675"/>
                <a:gd name="connsiteX58" fmla="*/ 92075 w 1047750"/>
                <a:gd name="connsiteY58" fmla="*/ 53975 h 574675"/>
                <a:gd name="connsiteX59" fmla="*/ 57150 w 1047750"/>
                <a:gd name="connsiteY59" fmla="*/ 53975 h 574675"/>
                <a:gd name="connsiteX60" fmla="*/ 57150 w 1047750"/>
                <a:gd name="connsiteY60" fmla="*/ 53975 h 574675"/>
                <a:gd name="connsiteX61" fmla="*/ 60325 w 1047750"/>
                <a:gd name="connsiteY61" fmla="*/ 34925 h 574675"/>
                <a:gd name="connsiteX62" fmla="*/ 31750 w 1047750"/>
                <a:gd name="connsiteY62" fmla="*/ 38100 h 574675"/>
                <a:gd name="connsiteX63" fmla="*/ 34925 w 1047750"/>
                <a:gd name="connsiteY63" fmla="*/ 9525 h 574675"/>
                <a:gd name="connsiteX64" fmla="*/ 22225 w 1047750"/>
                <a:gd name="connsiteY64" fmla="*/ 6350 h 574675"/>
                <a:gd name="connsiteX65" fmla="*/ 0 w 1047750"/>
                <a:gd name="connsiteY65" fmla="*/ 0 h 574675"/>
                <a:gd name="connsiteX0" fmla="*/ 1028700 w 1028700"/>
                <a:gd name="connsiteY0" fmla="*/ 584200 h 584200"/>
                <a:gd name="connsiteX1" fmla="*/ 974725 w 1028700"/>
                <a:gd name="connsiteY1" fmla="*/ 584200 h 584200"/>
                <a:gd name="connsiteX2" fmla="*/ 974725 w 1028700"/>
                <a:gd name="connsiteY2" fmla="*/ 584200 h 584200"/>
                <a:gd name="connsiteX3" fmla="*/ 974725 w 1028700"/>
                <a:gd name="connsiteY3" fmla="*/ 584200 h 584200"/>
                <a:gd name="connsiteX4" fmla="*/ 974725 w 1028700"/>
                <a:gd name="connsiteY4" fmla="*/ 561975 h 584200"/>
                <a:gd name="connsiteX5" fmla="*/ 901700 w 1028700"/>
                <a:gd name="connsiteY5" fmla="*/ 561975 h 584200"/>
                <a:gd name="connsiteX6" fmla="*/ 901700 w 1028700"/>
                <a:gd name="connsiteY6" fmla="*/ 520700 h 584200"/>
                <a:gd name="connsiteX7" fmla="*/ 841375 w 1028700"/>
                <a:gd name="connsiteY7" fmla="*/ 520700 h 584200"/>
                <a:gd name="connsiteX8" fmla="*/ 841375 w 1028700"/>
                <a:gd name="connsiteY8" fmla="*/ 520700 h 584200"/>
                <a:gd name="connsiteX9" fmla="*/ 841375 w 1028700"/>
                <a:gd name="connsiteY9" fmla="*/ 520700 h 584200"/>
                <a:gd name="connsiteX10" fmla="*/ 841375 w 1028700"/>
                <a:gd name="connsiteY10" fmla="*/ 498475 h 584200"/>
                <a:gd name="connsiteX11" fmla="*/ 774700 w 1028700"/>
                <a:gd name="connsiteY11" fmla="*/ 498475 h 584200"/>
                <a:gd name="connsiteX12" fmla="*/ 774700 w 1028700"/>
                <a:gd name="connsiteY12" fmla="*/ 498475 h 584200"/>
                <a:gd name="connsiteX13" fmla="*/ 774700 w 1028700"/>
                <a:gd name="connsiteY13" fmla="*/ 498475 h 584200"/>
                <a:gd name="connsiteX14" fmla="*/ 774700 w 1028700"/>
                <a:gd name="connsiteY14" fmla="*/ 476250 h 584200"/>
                <a:gd name="connsiteX15" fmla="*/ 736600 w 1028700"/>
                <a:gd name="connsiteY15" fmla="*/ 476250 h 584200"/>
                <a:gd name="connsiteX16" fmla="*/ 736600 w 1028700"/>
                <a:gd name="connsiteY16" fmla="*/ 476250 h 584200"/>
                <a:gd name="connsiteX17" fmla="*/ 736600 w 1028700"/>
                <a:gd name="connsiteY17" fmla="*/ 457200 h 584200"/>
                <a:gd name="connsiteX18" fmla="*/ 676275 w 1028700"/>
                <a:gd name="connsiteY18" fmla="*/ 457200 h 584200"/>
                <a:gd name="connsiteX19" fmla="*/ 676275 w 1028700"/>
                <a:gd name="connsiteY19" fmla="*/ 444500 h 584200"/>
                <a:gd name="connsiteX20" fmla="*/ 676275 w 1028700"/>
                <a:gd name="connsiteY20" fmla="*/ 444500 h 584200"/>
                <a:gd name="connsiteX21" fmla="*/ 676275 w 1028700"/>
                <a:gd name="connsiteY21" fmla="*/ 444500 h 584200"/>
                <a:gd name="connsiteX22" fmla="*/ 657225 w 1028700"/>
                <a:gd name="connsiteY22" fmla="*/ 425450 h 584200"/>
                <a:gd name="connsiteX23" fmla="*/ 600075 w 1028700"/>
                <a:gd name="connsiteY23" fmla="*/ 425450 h 584200"/>
                <a:gd name="connsiteX24" fmla="*/ 600075 w 1028700"/>
                <a:gd name="connsiteY24" fmla="*/ 396875 h 584200"/>
                <a:gd name="connsiteX25" fmla="*/ 536575 w 1028700"/>
                <a:gd name="connsiteY25" fmla="*/ 396875 h 584200"/>
                <a:gd name="connsiteX26" fmla="*/ 536575 w 1028700"/>
                <a:gd name="connsiteY26" fmla="*/ 384175 h 584200"/>
                <a:gd name="connsiteX27" fmla="*/ 492125 w 1028700"/>
                <a:gd name="connsiteY27" fmla="*/ 384175 h 584200"/>
                <a:gd name="connsiteX28" fmla="*/ 492125 w 1028700"/>
                <a:gd name="connsiteY28" fmla="*/ 384175 h 584200"/>
                <a:gd name="connsiteX29" fmla="*/ 492125 w 1028700"/>
                <a:gd name="connsiteY29" fmla="*/ 384175 h 584200"/>
                <a:gd name="connsiteX30" fmla="*/ 492125 w 1028700"/>
                <a:gd name="connsiteY30" fmla="*/ 384175 h 584200"/>
                <a:gd name="connsiteX31" fmla="*/ 492125 w 1028700"/>
                <a:gd name="connsiteY31" fmla="*/ 361950 h 584200"/>
                <a:gd name="connsiteX32" fmla="*/ 454025 w 1028700"/>
                <a:gd name="connsiteY32" fmla="*/ 361950 h 584200"/>
                <a:gd name="connsiteX33" fmla="*/ 454025 w 1028700"/>
                <a:gd name="connsiteY33" fmla="*/ 361950 h 584200"/>
                <a:gd name="connsiteX34" fmla="*/ 454025 w 1028700"/>
                <a:gd name="connsiteY34" fmla="*/ 361950 h 584200"/>
                <a:gd name="connsiteX35" fmla="*/ 454025 w 1028700"/>
                <a:gd name="connsiteY35" fmla="*/ 361950 h 584200"/>
                <a:gd name="connsiteX36" fmla="*/ 454025 w 1028700"/>
                <a:gd name="connsiteY36" fmla="*/ 361950 h 584200"/>
                <a:gd name="connsiteX37" fmla="*/ 454025 w 1028700"/>
                <a:gd name="connsiteY37" fmla="*/ 361950 h 584200"/>
                <a:gd name="connsiteX38" fmla="*/ 454025 w 1028700"/>
                <a:gd name="connsiteY38" fmla="*/ 342900 h 584200"/>
                <a:gd name="connsiteX39" fmla="*/ 415925 w 1028700"/>
                <a:gd name="connsiteY39" fmla="*/ 342900 h 584200"/>
                <a:gd name="connsiteX40" fmla="*/ 415925 w 1028700"/>
                <a:gd name="connsiteY40" fmla="*/ 327025 h 584200"/>
                <a:gd name="connsiteX41" fmla="*/ 415925 w 1028700"/>
                <a:gd name="connsiteY41" fmla="*/ 327025 h 584200"/>
                <a:gd name="connsiteX42" fmla="*/ 396875 w 1028700"/>
                <a:gd name="connsiteY42" fmla="*/ 307975 h 584200"/>
                <a:gd name="connsiteX43" fmla="*/ 339725 w 1028700"/>
                <a:gd name="connsiteY43" fmla="*/ 307975 h 584200"/>
                <a:gd name="connsiteX44" fmla="*/ 339725 w 1028700"/>
                <a:gd name="connsiteY44" fmla="*/ 276225 h 584200"/>
                <a:gd name="connsiteX45" fmla="*/ 292100 w 1028700"/>
                <a:gd name="connsiteY45" fmla="*/ 276225 h 584200"/>
                <a:gd name="connsiteX46" fmla="*/ 292100 w 1028700"/>
                <a:gd name="connsiteY46" fmla="*/ 244475 h 584200"/>
                <a:gd name="connsiteX47" fmla="*/ 292100 w 1028700"/>
                <a:gd name="connsiteY47" fmla="*/ 244475 h 584200"/>
                <a:gd name="connsiteX48" fmla="*/ 292100 w 1028700"/>
                <a:gd name="connsiteY48" fmla="*/ 244475 h 584200"/>
                <a:gd name="connsiteX49" fmla="*/ 273050 w 1028700"/>
                <a:gd name="connsiteY49" fmla="*/ 225425 h 584200"/>
                <a:gd name="connsiteX50" fmla="*/ 203200 w 1028700"/>
                <a:gd name="connsiteY50" fmla="*/ 225425 h 584200"/>
                <a:gd name="connsiteX51" fmla="*/ 203200 w 1028700"/>
                <a:gd name="connsiteY51" fmla="*/ 225425 h 584200"/>
                <a:gd name="connsiteX52" fmla="*/ 203200 w 1028700"/>
                <a:gd name="connsiteY52" fmla="*/ 200025 h 584200"/>
                <a:gd name="connsiteX53" fmla="*/ 161925 w 1028700"/>
                <a:gd name="connsiteY53" fmla="*/ 200025 h 584200"/>
                <a:gd name="connsiteX54" fmla="*/ 161925 w 1028700"/>
                <a:gd name="connsiteY54" fmla="*/ 155575 h 584200"/>
                <a:gd name="connsiteX55" fmla="*/ 107950 w 1028700"/>
                <a:gd name="connsiteY55" fmla="*/ 155575 h 584200"/>
                <a:gd name="connsiteX56" fmla="*/ 107950 w 1028700"/>
                <a:gd name="connsiteY56" fmla="*/ 120650 h 584200"/>
                <a:gd name="connsiteX57" fmla="*/ 73025 w 1028700"/>
                <a:gd name="connsiteY57" fmla="*/ 120650 h 584200"/>
                <a:gd name="connsiteX58" fmla="*/ 73025 w 1028700"/>
                <a:gd name="connsiteY58" fmla="*/ 63500 h 584200"/>
                <a:gd name="connsiteX59" fmla="*/ 38100 w 1028700"/>
                <a:gd name="connsiteY59" fmla="*/ 63500 h 584200"/>
                <a:gd name="connsiteX60" fmla="*/ 38100 w 1028700"/>
                <a:gd name="connsiteY60" fmla="*/ 63500 h 584200"/>
                <a:gd name="connsiteX61" fmla="*/ 41275 w 1028700"/>
                <a:gd name="connsiteY61" fmla="*/ 44450 h 584200"/>
                <a:gd name="connsiteX62" fmla="*/ 12700 w 1028700"/>
                <a:gd name="connsiteY62" fmla="*/ 47625 h 584200"/>
                <a:gd name="connsiteX63" fmla="*/ 15875 w 1028700"/>
                <a:gd name="connsiteY63" fmla="*/ 19050 h 584200"/>
                <a:gd name="connsiteX64" fmla="*/ 3175 w 1028700"/>
                <a:gd name="connsiteY64" fmla="*/ 15875 h 584200"/>
                <a:gd name="connsiteX65" fmla="*/ 0 w 1028700"/>
                <a:gd name="connsiteY65" fmla="*/ 0 h 584200"/>
                <a:gd name="connsiteX0" fmla="*/ 1028700 w 1028700"/>
                <a:gd name="connsiteY0" fmla="*/ 584200 h 584200"/>
                <a:gd name="connsiteX1" fmla="*/ 974725 w 1028700"/>
                <a:gd name="connsiteY1" fmla="*/ 584200 h 584200"/>
                <a:gd name="connsiteX2" fmla="*/ 974725 w 1028700"/>
                <a:gd name="connsiteY2" fmla="*/ 584200 h 584200"/>
                <a:gd name="connsiteX3" fmla="*/ 974725 w 1028700"/>
                <a:gd name="connsiteY3" fmla="*/ 584200 h 584200"/>
                <a:gd name="connsiteX4" fmla="*/ 974725 w 1028700"/>
                <a:gd name="connsiteY4" fmla="*/ 561975 h 584200"/>
                <a:gd name="connsiteX5" fmla="*/ 901700 w 1028700"/>
                <a:gd name="connsiteY5" fmla="*/ 561975 h 584200"/>
                <a:gd name="connsiteX6" fmla="*/ 901700 w 1028700"/>
                <a:gd name="connsiteY6" fmla="*/ 520700 h 584200"/>
                <a:gd name="connsiteX7" fmla="*/ 841375 w 1028700"/>
                <a:gd name="connsiteY7" fmla="*/ 520700 h 584200"/>
                <a:gd name="connsiteX8" fmla="*/ 841375 w 1028700"/>
                <a:gd name="connsiteY8" fmla="*/ 520700 h 584200"/>
                <a:gd name="connsiteX9" fmla="*/ 841375 w 1028700"/>
                <a:gd name="connsiteY9" fmla="*/ 520700 h 584200"/>
                <a:gd name="connsiteX10" fmla="*/ 841375 w 1028700"/>
                <a:gd name="connsiteY10" fmla="*/ 498475 h 584200"/>
                <a:gd name="connsiteX11" fmla="*/ 774700 w 1028700"/>
                <a:gd name="connsiteY11" fmla="*/ 498475 h 584200"/>
                <a:gd name="connsiteX12" fmla="*/ 774700 w 1028700"/>
                <a:gd name="connsiteY12" fmla="*/ 498475 h 584200"/>
                <a:gd name="connsiteX13" fmla="*/ 774700 w 1028700"/>
                <a:gd name="connsiteY13" fmla="*/ 498475 h 584200"/>
                <a:gd name="connsiteX14" fmla="*/ 774700 w 1028700"/>
                <a:gd name="connsiteY14" fmla="*/ 476250 h 584200"/>
                <a:gd name="connsiteX15" fmla="*/ 736600 w 1028700"/>
                <a:gd name="connsiteY15" fmla="*/ 476250 h 584200"/>
                <a:gd name="connsiteX16" fmla="*/ 736600 w 1028700"/>
                <a:gd name="connsiteY16" fmla="*/ 476250 h 584200"/>
                <a:gd name="connsiteX17" fmla="*/ 736600 w 1028700"/>
                <a:gd name="connsiteY17" fmla="*/ 457200 h 584200"/>
                <a:gd name="connsiteX18" fmla="*/ 676275 w 1028700"/>
                <a:gd name="connsiteY18" fmla="*/ 457200 h 584200"/>
                <a:gd name="connsiteX19" fmla="*/ 676275 w 1028700"/>
                <a:gd name="connsiteY19" fmla="*/ 444500 h 584200"/>
                <a:gd name="connsiteX20" fmla="*/ 676275 w 1028700"/>
                <a:gd name="connsiteY20" fmla="*/ 444500 h 584200"/>
                <a:gd name="connsiteX21" fmla="*/ 676275 w 1028700"/>
                <a:gd name="connsiteY21" fmla="*/ 444500 h 584200"/>
                <a:gd name="connsiteX22" fmla="*/ 657225 w 1028700"/>
                <a:gd name="connsiteY22" fmla="*/ 425450 h 584200"/>
                <a:gd name="connsiteX23" fmla="*/ 600075 w 1028700"/>
                <a:gd name="connsiteY23" fmla="*/ 425450 h 584200"/>
                <a:gd name="connsiteX24" fmla="*/ 600075 w 1028700"/>
                <a:gd name="connsiteY24" fmla="*/ 396875 h 584200"/>
                <a:gd name="connsiteX25" fmla="*/ 536575 w 1028700"/>
                <a:gd name="connsiteY25" fmla="*/ 396875 h 584200"/>
                <a:gd name="connsiteX26" fmla="*/ 536575 w 1028700"/>
                <a:gd name="connsiteY26" fmla="*/ 384175 h 584200"/>
                <a:gd name="connsiteX27" fmla="*/ 492125 w 1028700"/>
                <a:gd name="connsiteY27" fmla="*/ 384175 h 584200"/>
                <a:gd name="connsiteX28" fmla="*/ 492125 w 1028700"/>
                <a:gd name="connsiteY28" fmla="*/ 384175 h 584200"/>
                <a:gd name="connsiteX29" fmla="*/ 492125 w 1028700"/>
                <a:gd name="connsiteY29" fmla="*/ 384175 h 584200"/>
                <a:gd name="connsiteX30" fmla="*/ 492125 w 1028700"/>
                <a:gd name="connsiteY30" fmla="*/ 384175 h 584200"/>
                <a:gd name="connsiteX31" fmla="*/ 492125 w 1028700"/>
                <a:gd name="connsiteY31" fmla="*/ 361950 h 584200"/>
                <a:gd name="connsiteX32" fmla="*/ 454025 w 1028700"/>
                <a:gd name="connsiteY32" fmla="*/ 361950 h 584200"/>
                <a:gd name="connsiteX33" fmla="*/ 454025 w 1028700"/>
                <a:gd name="connsiteY33" fmla="*/ 361950 h 584200"/>
                <a:gd name="connsiteX34" fmla="*/ 454025 w 1028700"/>
                <a:gd name="connsiteY34" fmla="*/ 361950 h 584200"/>
                <a:gd name="connsiteX35" fmla="*/ 454025 w 1028700"/>
                <a:gd name="connsiteY35" fmla="*/ 361950 h 584200"/>
                <a:gd name="connsiteX36" fmla="*/ 454025 w 1028700"/>
                <a:gd name="connsiteY36" fmla="*/ 361950 h 584200"/>
                <a:gd name="connsiteX37" fmla="*/ 454025 w 1028700"/>
                <a:gd name="connsiteY37" fmla="*/ 361950 h 584200"/>
                <a:gd name="connsiteX38" fmla="*/ 454025 w 1028700"/>
                <a:gd name="connsiteY38" fmla="*/ 342900 h 584200"/>
                <a:gd name="connsiteX39" fmla="*/ 415925 w 1028700"/>
                <a:gd name="connsiteY39" fmla="*/ 342900 h 584200"/>
                <a:gd name="connsiteX40" fmla="*/ 415925 w 1028700"/>
                <a:gd name="connsiteY40" fmla="*/ 327025 h 584200"/>
                <a:gd name="connsiteX41" fmla="*/ 396875 w 1028700"/>
                <a:gd name="connsiteY41" fmla="*/ 333375 h 584200"/>
                <a:gd name="connsiteX42" fmla="*/ 396875 w 1028700"/>
                <a:gd name="connsiteY42" fmla="*/ 307975 h 584200"/>
                <a:gd name="connsiteX43" fmla="*/ 339725 w 1028700"/>
                <a:gd name="connsiteY43" fmla="*/ 307975 h 584200"/>
                <a:gd name="connsiteX44" fmla="*/ 339725 w 1028700"/>
                <a:gd name="connsiteY44" fmla="*/ 276225 h 584200"/>
                <a:gd name="connsiteX45" fmla="*/ 292100 w 1028700"/>
                <a:gd name="connsiteY45" fmla="*/ 276225 h 584200"/>
                <a:gd name="connsiteX46" fmla="*/ 292100 w 1028700"/>
                <a:gd name="connsiteY46" fmla="*/ 244475 h 584200"/>
                <a:gd name="connsiteX47" fmla="*/ 292100 w 1028700"/>
                <a:gd name="connsiteY47" fmla="*/ 244475 h 584200"/>
                <a:gd name="connsiteX48" fmla="*/ 292100 w 1028700"/>
                <a:gd name="connsiteY48" fmla="*/ 244475 h 584200"/>
                <a:gd name="connsiteX49" fmla="*/ 273050 w 1028700"/>
                <a:gd name="connsiteY49" fmla="*/ 225425 h 584200"/>
                <a:gd name="connsiteX50" fmla="*/ 203200 w 1028700"/>
                <a:gd name="connsiteY50" fmla="*/ 225425 h 584200"/>
                <a:gd name="connsiteX51" fmla="*/ 203200 w 1028700"/>
                <a:gd name="connsiteY51" fmla="*/ 225425 h 584200"/>
                <a:gd name="connsiteX52" fmla="*/ 203200 w 1028700"/>
                <a:gd name="connsiteY52" fmla="*/ 200025 h 584200"/>
                <a:gd name="connsiteX53" fmla="*/ 161925 w 1028700"/>
                <a:gd name="connsiteY53" fmla="*/ 200025 h 584200"/>
                <a:gd name="connsiteX54" fmla="*/ 161925 w 1028700"/>
                <a:gd name="connsiteY54" fmla="*/ 155575 h 584200"/>
                <a:gd name="connsiteX55" fmla="*/ 107950 w 1028700"/>
                <a:gd name="connsiteY55" fmla="*/ 155575 h 584200"/>
                <a:gd name="connsiteX56" fmla="*/ 107950 w 1028700"/>
                <a:gd name="connsiteY56" fmla="*/ 120650 h 584200"/>
                <a:gd name="connsiteX57" fmla="*/ 73025 w 1028700"/>
                <a:gd name="connsiteY57" fmla="*/ 120650 h 584200"/>
                <a:gd name="connsiteX58" fmla="*/ 73025 w 1028700"/>
                <a:gd name="connsiteY58" fmla="*/ 63500 h 584200"/>
                <a:gd name="connsiteX59" fmla="*/ 38100 w 1028700"/>
                <a:gd name="connsiteY59" fmla="*/ 63500 h 584200"/>
                <a:gd name="connsiteX60" fmla="*/ 38100 w 1028700"/>
                <a:gd name="connsiteY60" fmla="*/ 63500 h 584200"/>
                <a:gd name="connsiteX61" fmla="*/ 41275 w 1028700"/>
                <a:gd name="connsiteY61" fmla="*/ 44450 h 584200"/>
                <a:gd name="connsiteX62" fmla="*/ 12700 w 1028700"/>
                <a:gd name="connsiteY62" fmla="*/ 47625 h 584200"/>
                <a:gd name="connsiteX63" fmla="*/ 15875 w 1028700"/>
                <a:gd name="connsiteY63" fmla="*/ 19050 h 584200"/>
                <a:gd name="connsiteX64" fmla="*/ 3175 w 1028700"/>
                <a:gd name="connsiteY64" fmla="*/ 15875 h 584200"/>
                <a:gd name="connsiteX65" fmla="*/ 0 w 1028700"/>
                <a:gd name="connsiteY65" fmla="*/ 0 h 584200"/>
                <a:gd name="connsiteX0" fmla="*/ 1028700 w 1028700"/>
                <a:gd name="connsiteY0" fmla="*/ 584200 h 584200"/>
                <a:gd name="connsiteX1" fmla="*/ 974725 w 1028700"/>
                <a:gd name="connsiteY1" fmla="*/ 584200 h 584200"/>
                <a:gd name="connsiteX2" fmla="*/ 974725 w 1028700"/>
                <a:gd name="connsiteY2" fmla="*/ 584200 h 584200"/>
                <a:gd name="connsiteX3" fmla="*/ 974725 w 1028700"/>
                <a:gd name="connsiteY3" fmla="*/ 584200 h 584200"/>
                <a:gd name="connsiteX4" fmla="*/ 974725 w 1028700"/>
                <a:gd name="connsiteY4" fmla="*/ 561975 h 584200"/>
                <a:gd name="connsiteX5" fmla="*/ 901700 w 1028700"/>
                <a:gd name="connsiteY5" fmla="*/ 561975 h 584200"/>
                <a:gd name="connsiteX6" fmla="*/ 901700 w 1028700"/>
                <a:gd name="connsiteY6" fmla="*/ 520700 h 584200"/>
                <a:gd name="connsiteX7" fmla="*/ 841375 w 1028700"/>
                <a:gd name="connsiteY7" fmla="*/ 520700 h 584200"/>
                <a:gd name="connsiteX8" fmla="*/ 841375 w 1028700"/>
                <a:gd name="connsiteY8" fmla="*/ 520700 h 584200"/>
                <a:gd name="connsiteX9" fmla="*/ 841375 w 1028700"/>
                <a:gd name="connsiteY9" fmla="*/ 520700 h 584200"/>
                <a:gd name="connsiteX10" fmla="*/ 841375 w 1028700"/>
                <a:gd name="connsiteY10" fmla="*/ 498475 h 584200"/>
                <a:gd name="connsiteX11" fmla="*/ 774700 w 1028700"/>
                <a:gd name="connsiteY11" fmla="*/ 498475 h 584200"/>
                <a:gd name="connsiteX12" fmla="*/ 774700 w 1028700"/>
                <a:gd name="connsiteY12" fmla="*/ 498475 h 584200"/>
                <a:gd name="connsiteX13" fmla="*/ 774700 w 1028700"/>
                <a:gd name="connsiteY13" fmla="*/ 498475 h 584200"/>
                <a:gd name="connsiteX14" fmla="*/ 774700 w 1028700"/>
                <a:gd name="connsiteY14" fmla="*/ 476250 h 584200"/>
                <a:gd name="connsiteX15" fmla="*/ 736600 w 1028700"/>
                <a:gd name="connsiteY15" fmla="*/ 476250 h 584200"/>
                <a:gd name="connsiteX16" fmla="*/ 736600 w 1028700"/>
                <a:gd name="connsiteY16" fmla="*/ 476250 h 584200"/>
                <a:gd name="connsiteX17" fmla="*/ 736600 w 1028700"/>
                <a:gd name="connsiteY17" fmla="*/ 457200 h 584200"/>
                <a:gd name="connsiteX18" fmla="*/ 676275 w 1028700"/>
                <a:gd name="connsiteY18" fmla="*/ 457200 h 584200"/>
                <a:gd name="connsiteX19" fmla="*/ 676275 w 1028700"/>
                <a:gd name="connsiteY19" fmla="*/ 444500 h 584200"/>
                <a:gd name="connsiteX20" fmla="*/ 676275 w 1028700"/>
                <a:gd name="connsiteY20" fmla="*/ 444500 h 584200"/>
                <a:gd name="connsiteX21" fmla="*/ 676275 w 1028700"/>
                <a:gd name="connsiteY21" fmla="*/ 444500 h 584200"/>
                <a:gd name="connsiteX22" fmla="*/ 657225 w 1028700"/>
                <a:gd name="connsiteY22" fmla="*/ 425450 h 584200"/>
                <a:gd name="connsiteX23" fmla="*/ 600075 w 1028700"/>
                <a:gd name="connsiteY23" fmla="*/ 425450 h 584200"/>
                <a:gd name="connsiteX24" fmla="*/ 600075 w 1028700"/>
                <a:gd name="connsiteY24" fmla="*/ 396875 h 584200"/>
                <a:gd name="connsiteX25" fmla="*/ 536575 w 1028700"/>
                <a:gd name="connsiteY25" fmla="*/ 396875 h 584200"/>
                <a:gd name="connsiteX26" fmla="*/ 536575 w 1028700"/>
                <a:gd name="connsiteY26" fmla="*/ 384175 h 584200"/>
                <a:gd name="connsiteX27" fmla="*/ 492125 w 1028700"/>
                <a:gd name="connsiteY27" fmla="*/ 384175 h 584200"/>
                <a:gd name="connsiteX28" fmla="*/ 492125 w 1028700"/>
                <a:gd name="connsiteY28" fmla="*/ 384175 h 584200"/>
                <a:gd name="connsiteX29" fmla="*/ 492125 w 1028700"/>
                <a:gd name="connsiteY29" fmla="*/ 384175 h 584200"/>
                <a:gd name="connsiteX30" fmla="*/ 492125 w 1028700"/>
                <a:gd name="connsiteY30" fmla="*/ 384175 h 584200"/>
                <a:gd name="connsiteX31" fmla="*/ 492125 w 1028700"/>
                <a:gd name="connsiteY31" fmla="*/ 361950 h 584200"/>
                <a:gd name="connsiteX32" fmla="*/ 454025 w 1028700"/>
                <a:gd name="connsiteY32" fmla="*/ 361950 h 584200"/>
                <a:gd name="connsiteX33" fmla="*/ 454025 w 1028700"/>
                <a:gd name="connsiteY33" fmla="*/ 361950 h 584200"/>
                <a:gd name="connsiteX34" fmla="*/ 454025 w 1028700"/>
                <a:gd name="connsiteY34" fmla="*/ 361950 h 584200"/>
                <a:gd name="connsiteX35" fmla="*/ 454025 w 1028700"/>
                <a:gd name="connsiteY35" fmla="*/ 361950 h 584200"/>
                <a:gd name="connsiteX36" fmla="*/ 454025 w 1028700"/>
                <a:gd name="connsiteY36" fmla="*/ 361950 h 584200"/>
                <a:gd name="connsiteX37" fmla="*/ 454025 w 1028700"/>
                <a:gd name="connsiteY37" fmla="*/ 361950 h 584200"/>
                <a:gd name="connsiteX38" fmla="*/ 454025 w 1028700"/>
                <a:gd name="connsiteY38" fmla="*/ 342900 h 584200"/>
                <a:gd name="connsiteX39" fmla="*/ 415925 w 1028700"/>
                <a:gd name="connsiteY39" fmla="*/ 342900 h 584200"/>
                <a:gd name="connsiteX40" fmla="*/ 415925 w 1028700"/>
                <a:gd name="connsiteY40" fmla="*/ 327025 h 584200"/>
                <a:gd name="connsiteX41" fmla="*/ 400050 w 1028700"/>
                <a:gd name="connsiteY41" fmla="*/ 327025 h 584200"/>
                <a:gd name="connsiteX42" fmla="*/ 396875 w 1028700"/>
                <a:gd name="connsiteY42" fmla="*/ 307975 h 584200"/>
                <a:gd name="connsiteX43" fmla="*/ 339725 w 1028700"/>
                <a:gd name="connsiteY43" fmla="*/ 307975 h 584200"/>
                <a:gd name="connsiteX44" fmla="*/ 339725 w 1028700"/>
                <a:gd name="connsiteY44" fmla="*/ 276225 h 584200"/>
                <a:gd name="connsiteX45" fmla="*/ 292100 w 1028700"/>
                <a:gd name="connsiteY45" fmla="*/ 276225 h 584200"/>
                <a:gd name="connsiteX46" fmla="*/ 292100 w 1028700"/>
                <a:gd name="connsiteY46" fmla="*/ 244475 h 584200"/>
                <a:gd name="connsiteX47" fmla="*/ 292100 w 1028700"/>
                <a:gd name="connsiteY47" fmla="*/ 244475 h 584200"/>
                <a:gd name="connsiteX48" fmla="*/ 292100 w 1028700"/>
                <a:gd name="connsiteY48" fmla="*/ 244475 h 584200"/>
                <a:gd name="connsiteX49" fmla="*/ 273050 w 1028700"/>
                <a:gd name="connsiteY49" fmla="*/ 225425 h 584200"/>
                <a:gd name="connsiteX50" fmla="*/ 203200 w 1028700"/>
                <a:gd name="connsiteY50" fmla="*/ 225425 h 584200"/>
                <a:gd name="connsiteX51" fmla="*/ 203200 w 1028700"/>
                <a:gd name="connsiteY51" fmla="*/ 225425 h 584200"/>
                <a:gd name="connsiteX52" fmla="*/ 203200 w 1028700"/>
                <a:gd name="connsiteY52" fmla="*/ 200025 h 584200"/>
                <a:gd name="connsiteX53" fmla="*/ 161925 w 1028700"/>
                <a:gd name="connsiteY53" fmla="*/ 200025 h 584200"/>
                <a:gd name="connsiteX54" fmla="*/ 161925 w 1028700"/>
                <a:gd name="connsiteY54" fmla="*/ 155575 h 584200"/>
                <a:gd name="connsiteX55" fmla="*/ 107950 w 1028700"/>
                <a:gd name="connsiteY55" fmla="*/ 155575 h 584200"/>
                <a:gd name="connsiteX56" fmla="*/ 107950 w 1028700"/>
                <a:gd name="connsiteY56" fmla="*/ 120650 h 584200"/>
                <a:gd name="connsiteX57" fmla="*/ 73025 w 1028700"/>
                <a:gd name="connsiteY57" fmla="*/ 120650 h 584200"/>
                <a:gd name="connsiteX58" fmla="*/ 73025 w 1028700"/>
                <a:gd name="connsiteY58" fmla="*/ 63500 h 584200"/>
                <a:gd name="connsiteX59" fmla="*/ 38100 w 1028700"/>
                <a:gd name="connsiteY59" fmla="*/ 63500 h 584200"/>
                <a:gd name="connsiteX60" fmla="*/ 38100 w 1028700"/>
                <a:gd name="connsiteY60" fmla="*/ 63500 h 584200"/>
                <a:gd name="connsiteX61" fmla="*/ 41275 w 1028700"/>
                <a:gd name="connsiteY61" fmla="*/ 44450 h 584200"/>
                <a:gd name="connsiteX62" fmla="*/ 12700 w 1028700"/>
                <a:gd name="connsiteY62" fmla="*/ 47625 h 584200"/>
                <a:gd name="connsiteX63" fmla="*/ 15875 w 1028700"/>
                <a:gd name="connsiteY63" fmla="*/ 19050 h 584200"/>
                <a:gd name="connsiteX64" fmla="*/ 3175 w 1028700"/>
                <a:gd name="connsiteY64" fmla="*/ 15875 h 584200"/>
                <a:gd name="connsiteX65" fmla="*/ 0 w 1028700"/>
                <a:gd name="connsiteY65" fmla="*/ 0 h 584200"/>
                <a:gd name="connsiteX0" fmla="*/ 1028700 w 1028700"/>
                <a:gd name="connsiteY0" fmla="*/ 584200 h 584200"/>
                <a:gd name="connsiteX1" fmla="*/ 974725 w 1028700"/>
                <a:gd name="connsiteY1" fmla="*/ 584200 h 584200"/>
                <a:gd name="connsiteX2" fmla="*/ 974725 w 1028700"/>
                <a:gd name="connsiteY2" fmla="*/ 584200 h 584200"/>
                <a:gd name="connsiteX3" fmla="*/ 974725 w 1028700"/>
                <a:gd name="connsiteY3" fmla="*/ 584200 h 584200"/>
                <a:gd name="connsiteX4" fmla="*/ 974725 w 1028700"/>
                <a:gd name="connsiteY4" fmla="*/ 561975 h 584200"/>
                <a:gd name="connsiteX5" fmla="*/ 901700 w 1028700"/>
                <a:gd name="connsiteY5" fmla="*/ 561975 h 584200"/>
                <a:gd name="connsiteX6" fmla="*/ 901700 w 1028700"/>
                <a:gd name="connsiteY6" fmla="*/ 520700 h 584200"/>
                <a:gd name="connsiteX7" fmla="*/ 841375 w 1028700"/>
                <a:gd name="connsiteY7" fmla="*/ 520700 h 584200"/>
                <a:gd name="connsiteX8" fmla="*/ 841375 w 1028700"/>
                <a:gd name="connsiteY8" fmla="*/ 520700 h 584200"/>
                <a:gd name="connsiteX9" fmla="*/ 841375 w 1028700"/>
                <a:gd name="connsiteY9" fmla="*/ 520700 h 584200"/>
                <a:gd name="connsiteX10" fmla="*/ 841375 w 1028700"/>
                <a:gd name="connsiteY10" fmla="*/ 498475 h 584200"/>
                <a:gd name="connsiteX11" fmla="*/ 774700 w 1028700"/>
                <a:gd name="connsiteY11" fmla="*/ 498475 h 584200"/>
                <a:gd name="connsiteX12" fmla="*/ 774700 w 1028700"/>
                <a:gd name="connsiteY12" fmla="*/ 498475 h 584200"/>
                <a:gd name="connsiteX13" fmla="*/ 774700 w 1028700"/>
                <a:gd name="connsiteY13" fmla="*/ 498475 h 584200"/>
                <a:gd name="connsiteX14" fmla="*/ 774700 w 1028700"/>
                <a:gd name="connsiteY14" fmla="*/ 476250 h 584200"/>
                <a:gd name="connsiteX15" fmla="*/ 736600 w 1028700"/>
                <a:gd name="connsiteY15" fmla="*/ 476250 h 584200"/>
                <a:gd name="connsiteX16" fmla="*/ 736600 w 1028700"/>
                <a:gd name="connsiteY16" fmla="*/ 476250 h 584200"/>
                <a:gd name="connsiteX17" fmla="*/ 736600 w 1028700"/>
                <a:gd name="connsiteY17" fmla="*/ 457200 h 584200"/>
                <a:gd name="connsiteX18" fmla="*/ 676275 w 1028700"/>
                <a:gd name="connsiteY18" fmla="*/ 457200 h 584200"/>
                <a:gd name="connsiteX19" fmla="*/ 676275 w 1028700"/>
                <a:gd name="connsiteY19" fmla="*/ 444500 h 584200"/>
                <a:gd name="connsiteX20" fmla="*/ 676275 w 1028700"/>
                <a:gd name="connsiteY20" fmla="*/ 444500 h 584200"/>
                <a:gd name="connsiteX21" fmla="*/ 654050 w 1028700"/>
                <a:gd name="connsiteY21" fmla="*/ 447675 h 584200"/>
                <a:gd name="connsiteX22" fmla="*/ 657225 w 1028700"/>
                <a:gd name="connsiteY22" fmla="*/ 425450 h 584200"/>
                <a:gd name="connsiteX23" fmla="*/ 600075 w 1028700"/>
                <a:gd name="connsiteY23" fmla="*/ 425450 h 584200"/>
                <a:gd name="connsiteX24" fmla="*/ 600075 w 1028700"/>
                <a:gd name="connsiteY24" fmla="*/ 396875 h 584200"/>
                <a:gd name="connsiteX25" fmla="*/ 536575 w 1028700"/>
                <a:gd name="connsiteY25" fmla="*/ 396875 h 584200"/>
                <a:gd name="connsiteX26" fmla="*/ 536575 w 1028700"/>
                <a:gd name="connsiteY26" fmla="*/ 384175 h 584200"/>
                <a:gd name="connsiteX27" fmla="*/ 492125 w 1028700"/>
                <a:gd name="connsiteY27" fmla="*/ 384175 h 584200"/>
                <a:gd name="connsiteX28" fmla="*/ 492125 w 1028700"/>
                <a:gd name="connsiteY28" fmla="*/ 384175 h 584200"/>
                <a:gd name="connsiteX29" fmla="*/ 492125 w 1028700"/>
                <a:gd name="connsiteY29" fmla="*/ 384175 h 584200"/>
                <a:gd name="connsiteX30" fmla="*/ 492125 w 1028700"/>
                <a:gd name="connsiteY30" fmla="*/ 384175 h 584200"/>
                <a:gd name="connsiteX31" fmla="*/ 492125 w 1028700"/>
                <a:gd name="connsiteY31" fmla="*/ 361950 h 584200"/>
                <a:gd name="connsiteX32" fmla="*/ 454025 w 1028700"/>
                <a:gd name="connsiteY32" fmla="*/ 361950 h 584200"/>
                <a:gd name="connsiteX33" fmla="*/ 454025 w 1028700"/>
                <a:gd name="connsiteY33" fmla="*/ 361950 h 584200"/>
                <a:gd name="connsiteX34" fmla="*/ 454025 w 1028700"/>
                <a:gd name="connsiteY34" fmla="*/ 361950 h 584200"/>
                <a:gd name="connsiteX35" fmla="*/ 454025 w 1028700"/>
                <a:gd name="connsiteY35" fmla="*/ 361950 h 584200"/>
                <a:gd name="connsiteX36" fmla="*/ 454025 w 1028700"/>
                <a:gd name="connsiteY36" fmla="*/ 361950 h 584200"/>
                <a:gd name="connsiteX37" fmla="*/ 454025 w 1028700"/>
                <a:gd name="connsiteY37" fmla="*/ 361950 h 584200"/>
                <a:gd name="connsiteX38" fmla="*/ 454025 w 1028700"/>
                <a:gd name="connsiteY38" fmla="*/ 342900 h 584200"/>
                <a:gd name="connsiteX39" fmla="*/ 415925 w 1028700"/>
                <a:gd name="connsiteY39" fmla="*/ 342900 h 584200"/>
                <a:gd name="connsiteX40" fmla="*/ 415925 w 1028700"/>
                <a:gd name="connsiteY40" fmla="*/ 327025 h 584200"/>
                <a:gd name="connsiteX41" fmla="*/ 400050 w 1028700"/>
                <a:gd name="connsiteY41" fmla="*/ 327025 h 584200"/>
                <a:gd name="connsiteX42" fmla="*/ 396875 w 1028700"/>
                <a:gd name="connsiteY42" fmla="*/ 307975 h 584200"/>
                <a:gd name="connsiteX43" fmla="*/ 339725 w 1028700"/>
                <a:gd name="connsiteY43" fmla="*/ 307975 h 584200"/>
                <a:gd name="connsiteX44" fmla="*/ 339725 w 1028700"/>
                <a:gd name="connsiteY44" fmla="*/ 276225 h 584200"/>
                <a:gd name="connsiteX45" fmla="*/ 292100 w 1028700"/>
                <a:gd name="connsiteY45" fmla="*/ 276225 h 584200"/>
                <a:gd name="connsiteX46" fmla="*/ 292100 w 1028700"/>
                <a:gd name="connsiteY46" fmla="*/ 244475 h 584200"/>
                <a:gd name="connsiteX47" fmla="*/ 292100 w 1028700"/>
                <a:gd name="connsiteY47" fmla="*/ 244475 h 584200"/>
                <a:gd name="connsiteX48" fmla="*/ 292100 w 1028700"/>
                <a:gd name="connsiteY48" fmla="*/ 244475 h 584200"/>
                <a:gd name="connsiteX49" fmla="*/ 273050 w 1028700"/>
                <a:gd name="connsiteY49" fmla="*/ 225425 h 584200"/>
                <a:gd name="connsiteX50" fmla="*/ 203200 w 1028700"/>
                <a:gd name="connsiteY50" fmla="*/ 225425 h 584200"/>
                <a:gd name="connsiteX51" fmla="*/ 203200 w 1028700"/>
                <a:gd name="connsiteY51" fmla="*/ 225425 h 584200"/>
                <a:gd name="connsiteX52" fmla="*/ 203200 w 1028700"/>
                <a:gd name="connsiteY52" fmla="*/ 200025 h 584200"/>
                <a:gd name="connsiteX53" fmla="*/ 161925 w 1028700"/>
                <a:gd name="connsiteY53" fmla="*/ 200025 h 584200"/>
                <a:gd name="connsiteX54" fmla="*/ 161925 w 1028700"/>
                <a:gd name="connsiteY54" fmla="*/ 155575 h 584200"/>
                <a:gd name="connsiteX55" fmla="*/ 107950 w 1028700"/>
                <a:gd name="connsiteY55" fmla="*/ 155575 h 584200"/>
                <a:gd name="connsiteX56" fmla="*/ 107950 w 1028700"/>
                <a:gd name="connsiteY56" fmla="*/ 120650 h 584200"/>
                <a:gd name="connsiteX57" fmla="*/ 73025 w 1028700"/>
                <a:gd name="connsiteY57" fmla="*/ 120650 h 584200"/>
                <a:gd name="connsiteX58" fmla="*/ 73025 w 1028700"/>
                <a:gd name="connsiteY58" fmla="*/ 63500 h 584200"/>
                <a:gd name="connsiteX59" fmla="*/ 38100 w 1028700"/>
                <a:gd name="connsiteY59" fmla="*/ 63500 h 584200"/>
                <a:gd name="connsiteX60" fmla="*/ 38100 w 1028700"/>
                <a:gd name="connsiteY60" fmla="*/ 63500 h 584200"/>
                <a:gd name="connsiteX61" fmla="*/ 41275 w 1028700"/>
                <a:gd name="connsiteY61" fmla="*/ 44450 h 584200"/>
                <a:gd name="connsiteX62" fmla="*/ 12700 w 1028700"/>
                <a:gd name="connsiteY62" fmla="*/ 47625 h 584200"/>
                <a:gd name="connsiteX63" fmla="*/ 15875 w 1028700"/>
                <a:gd name="connsiteY63" fmla="*/ 19050 h 584200"/>
                <a:gd name="connsiteX64" fmla="*/ 3175 w 1028700"/>
                <a:gd name="connsiteY64" fmla="*/ 15875 h 584200"/>
                <a:gd name="connsiteX65" fmla="*/ 0 w 1028700"/>
                <a:gd name="connsiteY65" fmla="*/ 0 h 584200"/>
                <a:gd name="connsiteX0" fmla="*/ 1028700 w 1028700"/>
                <a:gd name="connsiteY0" fmla="*/ 584200 h 584200"/>
                <a:gd name="connsiteX1" fmla="*/ 974725 w 1028700"/>
                <a:gd name="connsiteY1" fmla="*/ 584200 h 584200"/>
                <a:gd name="connsiteX2" fmla="*/ 974725 w 1028700"/>
                <a:gd name="connsiteY2" fmla="*/ 584200 h 584200"/>
                <a:gd name="connsiteX3" fmla="*/ 974725 w 1028700"/>
                <a:gd name="connsiteY3" fmla="*/ 584200 h 584200"/>
                <a:gd name="connsiteX4" fmla="*/ 974725 w 1028700"/>
                <a:gd name="connsiteY4" fmla="*/ 561975 h 584200"/>
                <a:gd name="connsiteX5" fmla="*/ 901700 w 1028700"/>
                <a:gd name="connsiteY5" fmla="*/ 561975 h 584200"/>
                <a:gd name="connsiteX6" fmla="*/ 901700 w 1028700"/>
                <a:gd name="connsiteY6" fmla="*/ 520700 h 584200"/>
                <a:gd name="connsiteX7" fmla="*/ 841375 w 1028700"/>
                <a:gd name="connsiteY7" fmla="*/ 520700 h 584200"/>
                <a:gd name="connsiteX8" fmla="*/ 841375 w 1028700"/>
                <a:gd name="connsiteY8" fmla="*/ 520700 h 584200"/>
                <a:gd name="connsiteX9" fmla="*/ 841375 w 1028700"/>
                <a:gd name="connsiteY9" fmla="*/ 520700 h 584200"/>
                <a:gd name="connsiteX10" fmla="*/ 841375 w 1028700"/>
                <a:gd name="connsiteY10" fmla="*/ 498475 h 584200"/>
                <a:gd name="connsiteX11" fmla="*/ 774700 w 1028700"/>
                <a:gd name="connsiteY11" fmla="*/ 498475 h 584200"/>
                <a:gd name="connsiteX12" fmla="*/ 774700 w 1028700"/>
                <a:gd name="connsiteY12" fmla="*/ 498475 h 584200"/>
                <a:gd name="connsiteX13" fmla="*/ 774700 w 1028700"/>
                <a:gd name="connsiteY13" fmla="*/ 498475 h 584200"/>
                <a:gd name="connsiteX14" fmla="*/ 774700 w 1028700"/>
                <a:gd name="connsiteY14" fmla="*/ 476250 h 584200"/>
                <a:gd name="connsiteX15" fmla="*/ 736600 w 1028700"/>
                <a:gd name="connsiteY15" fmla="*/ 476250 h 584200"/>
                <a:gd name="connsiteX16" fmla="*/ 736600 w 1028700"/>
                <a:gd name="connsiteY16" fmla="*/ 476250 h 584200"/>
                <a:gd name="connsiteX17" fmla="*/ 736600 w 1028700"/>
                <a:gd name="connsiteY17" fmla="*/ 457200 h 584200"/>
                <a:gd name="connsiteX18" fmla="*/ 676275 w 1028700"/>
                <a:gd name="connsiteY18" fmla="*/ 457200 h 584200"/>
                <a:gd name="connsiteX19" fmla="*/ 676275 w 1028700"/>
                <a:gd name="connsiteY19" fmla="*/ 444500 h 584200"/>
                <a:gd name="connsiteX20" fmla="*/ 676275 w 1028700"/>
                <a:gd name="connsiteY20" fmla="*/ 444500 h 584200"/>
                <a:gd name="connsiteX21" fmla="*/ 657225 w 1028700"/>
                <a:gd name="connsiteY21" fmla="*/ 447675 h 584200"/>
                <a:gd name="connsiteX22" fmla="*/ 657225 w 1028700"/>
                <a:gd name="connsiteY22" fmla="*/ 425450 h 584200"/>
                <a:gd name="connsiteX23" fmla="*/ 600075 w 1028700"/>
                <a:gd name="connsiteY23" fmla="*/ 425450 h 584200"/>
                <a:gd name="connsiteX24" fmla="*/ 600075 w 1028700"/>
                <a:gd name="connsiteY24" fmla="*/ 396875 h 584200"/>
                <a:gd name="connsiteX25" fmla="*/ 536575 w 1028700"/>
                <a:gd name="connsiteY25" fmla="*/ 396875 h 584200"/>
                <a:gd name="connsiteX26" fmla="*/ 536575 w 1028700"/>
                <a:gd name="connsiteY26" fmla="*/ 384175 h 584200"/>
                <a:gd name="connsiteX27" fmla="*/ 492125 w 1028700"/>
                <a:gd name="connsiteY27" fmla="*/ 384175 h 584200"/>
                <a:gd name="connsiteX28" fmla="*/ 492125 w 1028700"/>
                <a:gd name="connsiteY28" fmla="*/ 384175 h 584200"/>
                <a:gd name="connsiteX29" fmla="*/ 492125 w 1028700"/>
                <a:gd name="connsiteY29" fmla="*/ 384175 h 584200"/>
                <a:gd name="connsiteX30" fmla="*/ 492125 w 1028700"/>
                <a:gd name="connsiteY30" fmla="*/ 384175 h 584200"/>
                <a:gd name="connsiteX31" fmla="*/ 492125 w 1028700"/>
                <a:gd name="connsiteY31" fmla="*/ 361950 h 584200"/>
                <a:gd name="connsiteX32" fmla="*/ 454025 w 1028700"/>
                <a:gd name="connsiteY32" fmla="*/ 361950 h 584200"/>
                <a:gd name="connsiteX33" fmla="*/ 454025 w 1028700"/>
                <a:gd name="connsiteY33" fmla="*/ 361950 h 584200"/>
                <a:gd name="connsiteX34" fmla="*/ 454025 w 1028700"/>
                <a:gd name="connsiteY34" fmla="*/ 361950 h 584200"/>
                <a:gd name="connsiteX35" fmla="*/ 454025 w 1028700"/>
                <a:gd name="connsiteY35" fmla="*/ 361950 h 584200"/>
                <a:gd name="connsiteX36" fmla="*/ 454025 w 1028700"/>
                <a:gd name="connsiteY36" fmla="*/ 361950 h 584200"/>
                <a:gd name="connsiteX37" fmla="*/ 454025 w 1028700"/>
                <a:gd name="connsiteY37" fmla="*/ 361950 h 584200"/>
                <a:gd name="connsiteX38" fmla="*/ 454025 w 1028700"/>
                <a:gd name="connsiteY38" fmla="*/ 342900 h 584200"/>
                <a:gd name="connsiteX39" fmla="*/ 415925 w 1028700"/>
                <a:gd name="connsiteY39" fmla="*/ 342900 h 584200"/>
                <a:gd name="connsiteX40" fmla="*/ 415925 w 1028700"/>
                <a:gd name="connsiteY40" fmla="*/ 327025 h 584200"/>
                <a:gd name="connsiteX41" fmla="*/ 400050 w 1028700"/>
                <a:gd name="connsiteY41" fmla="*/ 327025 h 584200"/>
                <a:gd name="connsiteX42" fmla="*/ 396875 w 1028700"/>
                <a:gd name="connsiteY42" fmla="*/ 307975 h 584200"/>
                <a:gd name="connsiteX43" fmla="*/ 339725 w 1028700"/>
                <a:gd name="connsiteY43" fmla="*/ 307975 h 584200"/>
                <a:gd name="connsiteX44" fmla="*/ 339725 w 1028700"/>
                <a:gd name="connsiteY44" fmla="*/ 276225 h 584200"/>
                <a:gd name="connsiteX45" fmla="*/ 292100 w 1028700"/>
                <a:gd name="connsiteY45" fmla="*/ 276225 h 584200"/>
                <a:gd name="connsiteX46" fmla="*/ 292100 w 1028700"/>
                <a:gd name="connsiteY46" fmla="*/ 244475 h 584200"/>
                <a:gd name="connsiteX47" fmla="*/ 292100 w 1028700"/>
                <a:gd name="connsiteY47" fmla="*/ 244475 h 584200"/>
                <a:gd name="connsiteX48" fmla="*/ 292100 w 1028700"/>
                <a:gd name="connsiteY48" fmla="*/ 244475 h 584200"/>
                <a:gd name="connsiteX49" fmla="*/ 273050 w 1028700"/>
                <a:gd name="connsiteY49" fmla="*/ 225425 h 584200"/>
                <a:gd name="connsiteX50" fmla="*/ 203200 w 1028700"/>
                <a:gd name="connsiteY50" fmla="*/ 225425 h 584200"/>
                <a:gd name="connsiteX51" fmla="*/ 203200 w 1028700"/>
                <a:gd name="connsiteY51" fmla="*/ 225425 h 584200"/>
                <a:gd name="connsiteX52" fmla="*/ 203200 w 1028700"/>
                <a:gd name="connsiteY52" fmla="*/ 200025 h 584200"/>
                <a:gd name="connsiteX53" fmla="*/ 161925 w 1028700"/>
                <a:gd name="connsiteY53" fmla="*/ 200025 h 584200"/>
                <a:gd name="connsiteX54" fmla="*/ 161925 w 1028700"/>
                <a:gd name="connsiteY54" fmla="*/ 155575 h 584200"/>
                <a:gd name="connsiteX55" fmla="*/ 107950 w 1028700"/>
                <a:gd name="connsiteY55" fmla="*/ 155575 h 584200"/>
                <a:gd name="connsiteX56" fmla="*/ 107950 w 1028700"/>
                <a:gd name="connsiteY56" fmla="*/ 120650 h 584200"/>
                <a:gd name="connsiteX57" fmla="*/ 73025 w 1028700"/>
                <a:gd name="connsiteY57" fmla="*/ 120650 h 584200"/>
                <a:gd name="connsiteX58" fmla="*/ 73025 w 1028700"/>
                <a:gd name="connsiteY58" fmla="*/ 63500 h 584200"/>
                <a:gd name="connsiteX59" fmla="*/ 38100 w 1028700"/>
                <a:gd name="connsiteY59" fmla="*/ 63500 h 584200"/>
                <a:gd name="connsiteX60" fmla="*/ 38100 w 1028700"/>
                <a:gd name="connsiteY60" fmla="*/ 63500 h 584200"/>
                <a:gd name="connsiteX61" fmla="*/ 41275 w 1028700"/>
                <a:gd name="connsiteY61" fmla="*/ 44450 h 584200"/>
                <a:gd name="connsiteX62" fmla="*/ 12700 w 1028700"/>
                <a:gd name="connsiteY62" fmla="*/ 47625 h 584200"/>
                <a:gd name="connsiteX63" fmla="*/ 15875 w 1028700"/>
                <a:gd name="connsiteY63" fmla="*/ 19050 h 584200"/>
                <a:gd name="connsiteX64" fmla="*/ 3175 w 1028700"/>
                <a:gd name="connsiteY64" fmla="*/ 15875 h 584200"/>
                <a:gd name="connsiteX65" fmla="*/ 0 w 1028700"/>
                <a:gd name="connsiteY65" fmla="*/ 0 h 584200"/>
                <a:gd name="connsiteX0" fmla="*/ 1028700 w 1028700"/>
                <a:gd name="connsiteY0" fmla="*/ 584200 h 584200"/>
                <a:gd name="connsiteX1" fmla="*/ 974725 w 1028700"/>
                <a:gd name="connsiteY1" fmla="*/ 584200 h 584200"/>
                <a:gd name="connsiteX2" fmla="*/ 974725 w 1028700"/>
                <a:gd name="connsiteY2" fmla="*/ 584200 h 584200"/>
                <a:gd name="connsiteX3" fmla="*/ 974725 w 1028700"/>
                <a:gd name="connsiteY3" fmla="*/ 584200 h 584200"/>
                <a:gd name="connsiteX4" fmla="*/ 974725 w 1028700"/>
                <a:gd name="connsiteY4" fmla="*/ 561975 h 584200"/>
                <a:gd name="connsiteX5" fmla="*/ 901700 w 1028700"/>
                <a:gd name="connsiteY5" fmla="*/ 561975 h 584200"/>
                <a:gd name="connsiteX6" fmla="*/ 901700 w 1028700"/>
                <a:gd name="connsiteY6" fmla="*/ 520700 h 584200"/>
                <a:gd name="connsiteX7" fmla="*/ 841375 w 1028700"/>
                <a:gd name="connsiteY7" fmla="*/ 520700 h 584200"/>
                <a:gd name="connsiteX8" fmla="*/ 841375 w 1028700"/>
                <a:gd name="connsiteY8" fmla="*/ 520700 h 584200"/>
                <a:gd name="connsiteX9" fmla="*/ 841375 w 1028700"/>
                <a:gd name="connsiteY9" fmla="*/ 520700 h 584200"/>
                <a:gd name="connsiteX10" fmla="*/ 841375 w 1028700"/>
                <a:gd name="connsiteY10" fmla="*/ 498475 h 584200"/>
                <a:gd name="connsiteX11" fmla="*/ 774700 w 1028700"/>
                <a:gd name="connsiteY11" fmla="*/ 498475 h 584200"/>
                <a:gd name="connsiteX12" fmla="*/ 774700 w 1028700"/>
                <a:gd name="connsiteY12" fmla="*/ 498475 h 584200"/>
                <a:gd name="connsiteX13" fmla="*/ 774700 w 1028700"/>
                <a:gd name="connsiteY13" fmla="*/ 498475 h 584200"/>
                <a:gd name="connsiteX14" fmla="*/ 774700 w 1028700"/>
                <a:gd name="connsiteY14" fmla="*/ 476250 h 584200"/>
                <a:gd name="connsiteX15" fmla="*/ 736600 w 1028700"/>
                <a:gd name="connsiteY15" fmla="*/ 476250 h 584200"/>
                <a:gd name="connsiteX16" fmla="*/ 736600 w 1028700"/>
                <a:gd name="connsiteY16" fmla="*/ 476250 h 584200"/>
                <a:gd name="connsiteX17" fmla="*/ 736600 w 1028700"/>
                <a:gd name="connsiteY17" fmla="*/ 457200 h 584200"/>
                <a:gd name="connsiteX18" fmla="*/ 676275 w 1028700"/>
                <a:gd name="connsiteY18" fmla="*/ 457200 h 584200"/>
                <a:gd name="connsiteX19" fmla="*/ 676275 w 1028700"/>
                <a:gd name="connsiteY19" fmla="*/ 444500 h 584200"/>
                <a:gd name="connsiteX20" fmla="*/ 676275 w 1028700"/>
                <a:gd name="connsiteY20" fmla="*/ 444500 h 584200"/>
                <a:gd name="connsiteX21" fmla="*/ 657225 w 1028700"/>
                <a:gd name="connsiteY21" fmla="*/ 447675 h 584200"/>
                <a:gd name="connsiteX22" fmla="*/ 657225 w 1028700"/>
                <a:gd name="connsiteY22" fmla="*/ 425450 h 584200"/>
                <a:gd name="connsiteX23" fmla="*/ 600075 w 1028700"/>
                <a:gd name="connsiteY23" fmla="*/ 425450 h 584200"/>
                <a:gd name="connsiteX24" fmla="*/ 600075 w 1028700"/>
                <a:gd name="connsiteY24" fmla="*/ 396875 h 584200"/>
                <a:gd name="connsiteX25" fmla="*/ 536575 w 1028700"/>
                <a:gd name="connsiteY25" fmla="*/ 396875 h 584200"/>
                <a:gd name="connsiteX26" fmla="*/ 536575 w 1028700"/>
                <a:gd name="connsiteY26" fmla="*/ 384175 h 584200"/>
                <a:gd name="connsiteX27" fmla="*/ 492125 w 1028700"/>
                <a:gd name="connsiteY27" fmla="*/ 384175 h 584200"/>
                <a:gd name="connsiteX28" fmla="*/ 492125 w 1028700"/>
                <a:gd name="connsiteY28" fmla="*/ 384175 h 584200"/>
                <a:gd name="connsiteX29" fmla="*/ 492125 w 1028700"/>
                <a:gd name="connsiteY29" fmla="*/ 384175 h 584200"/>
                <a:gd name="connsiteX30" fmla="*/ 492125 w 1028700"/>
                <a:gd name="connsiteY30" fmla="*/ 384175 h 584200"/>
                <a:gd name="connsiteX31" fmla="*/ 492125 w 1028700"/>
                <a:gd name="connsiteY31" fmla="*/ 361950 h 584200"/>
                <a:gd name="connsiteX32" fmla="*/ 454025 w 1028700"/>
                <a:gd name="connsiteY32" fmla="*/ 361950 h 584200"/>
                <a:gd name="connsiteX33" fmla="*/ 454025 w 1028700"/>
                <a:gd name="connsiteY33" fmla="*/ 361950 h 584200"/>
                <a:gd name="connsiteX34" fmla="*/ 454025 w 1028700"/>
                <a:gd name="connsiteY34" fmla="*/ 361950 h 584200"/>
                <a:gd name="connsiteX35" fmla="*/ 454025 w 1028700"/>
                <a:gd name="connsiteY35" fmla="*/ 361950 h 584200"/>
                <a:gd name="connsiteX36" fmla="*/ 454025 w 1028700"/>
                <a:gd name="connsiteY36" fmla="*/ 361950 h 584200"/>
                <a:gd name="connsiteX37" fmla="*/ 454025 w 1028700"/>
                <a:gd name="connsiteY37" fmla="*/ 361950 h 584200"/>
                <a:gd name="connsiteX38" fmla="*/ 454025 w 1028700"/>
                <a:gd name="connsiteY38" fmla="*/ 342900 h 584200"/>
                <a:gd name="connsiteX39" fmla="*/ 415925 w 1028700"/>
                <a:gd name="connsiteY39" fmla="*/ 342900 h 584200"/>
                <a:gd name="connsiteX40" fmla="*/ 415925 w 1028700"/>
                <a:gd name="connsiteY40" fmla="*/ 327025 h 584200"/>
                <a:gd name="connsiteX41" fmla="*/ 400050 w 1028700"/>
                <a:gd name="connsiteY41" fmla="*/ 327025 h 584200"/>
                <a:gd name="connsiteX42" fmla="*/ 396875 w 1028700"/>
                <a:gd name="connsiteY42" fmla="*/ 307975 h 584200"/>
                <a:gd name="connsiteX43" fmla="*/ 339725 w 1028700"/>
                <a:gd name="connsiteY43" fmla="*/ 307975 h 584200"/>
                <a:gd name="connsiteX44" fmla="*/ 339725 w 1028700"/>
                <a:gd name="connsiteY44" fmla="*/ 276225 h 584200"/>
                <a:gd name="connsiteX45" fmla="*/ 292100 w 1028700"/>
                <a:gd name="connsiteY45" fmla="*/ 276225 h 584200"/>
                <a:gd name="connsiteX46" fmla="*/ 292100 w 1028700"/>
                <a:gd name="connsiteY46" fmla="*/ 244475 h 584200"/>
                <a:gd name="connsiteX47" fmla="*/ 292100 w 1028700"/>
                <a:gd name="connsiteY47" fmla="*/ 244475 h 584200"/>
                <a:gd name="connsiteX48" fmla="*/ 273050 w 1028700"/>
                <a:gd name="connsiteY48" fmla="*/ 250825 h 584200"/>
                <a:gd name="connsiteX49" fmla="*/ 273050 w 1028700"/>
                <a:gd name="connsiteY49" fmla="*/ 225425 h 584200"/>
                <a:gd name="connsiteX50" fmla="*/ 203200 w 1028700"/>
                <a:gd name="connsiteY50" fmla="*/ 225425 h 584200"/>
                <a:gd name="connsiteX51" fmla="*/ 203200 w 1028700"/>
                <a:gd name="connsiteY51" fmla="*/ 225425 h 584200"/>
                <a:gd name="connsiteX52" fmla="*/ 203200 w 1028700"/>
                <a:gd name="connsiteY52" fmla="*/ 200025 h 584200"/>
                <a:gd name="connsiteX53" fmla="*/ 161925 w 1028700"/>
                <a:gd name="connsiteY53" fmla="*/ 200025 h 584200"/>
                <a:gd name="connsiteX54" fmla="*/ 161925 w 1028700"/>
                <a:gd name="connsiteY54" fmla="*/ 155575 h 584200"/>
                <a:gd name="connsiteX55" fmla="*/ 107950 w 1028700"/>
                <a:gd name="connsiteY55" fmla="*/ 155575 h 584200"/>
                <a:gd name="connsiteX56" fmla="*/ 107950 w 1028700"/>
                <a:gd name="connsiteY56" fmla="*/ 120650 h 584200"/>
                <a:gd name="connsiteX57" fmla="*/ 73025 w 1028700"/>
                <a:gd name="connsiteY57" fmla="*/ 120650 h 584200"/>
                <a:gd name="connsiteX58" fmla="*/ 73025 w 1028700"/>
                <a:gd name="connsiteY58" fmla="*/ 63500 h 584200"/>
                <a:gd name="connsiteX59" fmla="*/ 38100 w 1028700"/>
                <a:gd name="connsiteY59" fmla="*/ 63500 h 584200"/>
                <a:gd name="connsiteX60" fmla="*/ 38100 w 1028700"/>
                <a:gd name="connsiteY60" fmla="*/ 63500 h 584200"/>
                <a:gd name="connsiteX61" fmla="*/ 41275 w 1028700"/>
                <a:gd name="connsiteY61" fmla="*/ 44450 h 584200"/>
                <a:gd name="connsiteX62" fmla="*/ 12700 w 1028700"/>
                <a:gd name="connsiteY62" fmla="*/ 47625 h 584200"/>
                <a:gd name="connsiteX63" fmla="*/ 15875 w 1028700"/>
                <a:gd name="connsiteY63" fmla="*/ 19050 h 584200"/>
                <a:gd name="connsiteX64" fmla="*/ 3175 w 1028700"/>
                <a:gd name="connsiteY64" fmla="*/ 15875 h 584200"/>
                <a:gd name="connsiteX65" fmla="*/ 0 w 1028700"/>
                <a:gd name="connsiteY65" fmla="*/ 0 h 584200"/>
                <a:gd name="connsiteX0" fmla="*/ 1028700 w 1028700"/>
                <a:gd name="connsiteY0" fmla="*/ 584200 h 584200"/>
                <a:gd name="connsiteX1" fmla="*/ 974725 w 1028700"/>
                <a:gd name="connsiteY1" fmla="*/ 584200 h 584200"/>
                <a:gd name="connsiteX2" fmla="*/ 974725 w 1028700"/>
                <a:gd name="connsiteY2" fmla="*/ 584200 h 584200"/>
                <a:gd name="connsiteX3" fmla="*/ 974725 w 1028700"/>
                <a:gd name="connsiteY3" fmla="*/ 584200 h 584200"/>
                <a:gd name="connsiteX4" fmla="*/ 974725 w 1028700"/>
                <a:gd name="connsiteY4" fmla="*/ 561975 h 584200"/>
                <a:gd name="connsiteX5" fmla="*/ 901700 w 1028700"/>
                <a:gd name="connsiteY5" fmla="*/ 561975 h 584200"/>
                <a:gd name="connsiteX6" fmla="*/ 901700 w 1028700"/>
                <a:gd name="connsiteY6" fmla="*/ 520700 h 584200"/>
                <a:gd name="connsiteX7" fmla="*/ 841375 w 1028700"/>
                <a:gd name="connsiteY7" fmla="*/ 520700 h 584200"/>
                <a:gd name="connsiteX8" fmla="*/ 841375 w 1028700"/>
                <a:gd name="connsiteY8" fmla="*/ 520700 h 584200"/>
                <a:gd name="connsiteX9" fmla="*/ 841375 w 1028700"/>
                <a:gd name="connsiteY9" fmla="*/ 520700 h 584200"/>
                <a:gd name="connsiteX10" fmla="*/ 841375 w 1028700"/>
                <a:gd name="connsiteY10" fmla="*/ 498475 h 584200"/>
                <a:gd name="connsiteX11" fmla="*/ 774700 w 1028700"/>
                <a:gd name="connsiteY11" fmla="*/ 498475 h 584200"/>
                <a:gd name="connsiteX12" fmla="*/ 774700 w 1028700"/>
                <a:gd name="connsiteY12" fmla="*/ 498475 h 584200"/>
                <a:gd name="connsiteX13" fmla="*/ 774700 w 1028700"/>
                <a:gd name="connsiteY13" fmla="*/ 498475 h 584200"/>
                <a:gd name="connsiteX14" fmla="*/ 774700 w 1028700"/>
                <a:gd name="connsiteY14" fmla="*/ 476250 h 584200"/>
                <a:gd name="connsiteX15" fmla="*/ 736600 w 1028700"/>
                <a:gd name="connsiteY15" fmla="*/ 476250 h 584200"/>
                <a:gd name="connsiteX16" fmla="*/ 736600 w 1028700"/>
                <a:gd name="connsiteY16" fmla="*/ 476250 h 584200"/>
                <a:gd name="connsiteX17" fmla="*/ 736600 w 1028700"/>
                <a:gd name="connsiteY17" fmla="*/ 457200 h 584200"/>
                <a:gd name="connsiteX18" fmla="*/ 676275 w 1028700"/>
                <a:gd name="connsiteY18" fmla="*/ 457200 h 584200"/>
                <a:gd name="connsiteX19" fmla="*/ 676275 w 1028700"/>
                <a:gd name="connsiteY19" fmla="*/ 444500 h 584200"/>
                <a:gd name="connsiteX20" fmla="*/ 676275 w 1028700"/>
                <a:gd name="connsiteY20" fmla="*/ 444500 h 584200"/>
                <a:gd name="connsiteX21" fmla="*/ 657225 w 1028700"/>
                <a:gd name="connsiteY21" fmla="*/ 447675 h 584200"/>
                <a:gd name="connsiteX22" fmla="*/ 657225 w 1028700"/>
                <a:gd name="connsiteY22" fmla="*/ 425450 h 584200"/>
                <a:gd name="connsiteX23" fmla="*/ 600075 w 1028700"/>
                <a:gd name="connsiteY23" fmla="*/ 425450 h 584200"/>
                <a:gd name="connsiteX24" fmla="*/ 600075 w 1028700"/>
                <a:gd name="connsiteY24" fmla="*/ 396875 h 584200"/>
                <a:gd name="connsiteX25" fmla="*/ 536575 w 1028700"/>
                <a:gd name="connsiteY25" fmla="*/ 396875 h 584200"/>
                <a:gd name="connsiteX26" fmla="*/ 536575 w 1028700"/>
                <a:gd name="connsiteY26" fmla="*/ 384175 h 584200"/>
                <a:gd name="connsiteX27" fmla="*/ 492125 w 1028700"/>
                <a:gd name="connsiteY27" fmla="*/ 384175 h 584200"/>
                <a:gd name="connsiteX28" fmla="*/ 492125 w 1028700"/>
                <a:gd name="connsiteY28" fmla="*/ 384175 h 584200"/>
                <a:gd name="connsiteX29" fmla="*/ 492125 w 1028700"/>
                <a:gd name="connsiteY29" fmla="*/ 384175 h 584200"/>
                <a:gd name="connsiteX30" fmla="*/ 492125 w 1028700"/>
                <a:gd name="connsiteY30" fmla="*/ 384175 h 584200"/>
                <a:gd name="connsiteX31" fmla="*/ 492125 w 1028700"/>
                <a:gd name="connsiteY31" fmla="*/ 361950 h 584200"/>
                <a:gd name="connsiteX32" fmla="*/ 454025 w 1028700"/>
                <a:gd name="connsiteY32" fmla="*/ 361950 h 584200"/>
                <a:gd name="connsiteX33" fmla="*/ 454025 w 1028700"/>
                <a:gd name="connsiteY33" fmla="*/ 361950 h 584200"/>
                <a:gd name="connsiteX34" fmla="*/ 454025 w 1028700"/>
                <a:gd name="connsiteY34" fmla="*/ 361950 h 584200"/>
                <a:gd name="connsiteX35" fmla="*/ 454025 w 1028700"/>
                <a:gd name="connsiteY35" fmla="*/ 361950 h 584200"/>
                <a:gd name="connsiteX36" fmla="*/ 454025 w 1028700"/>
                <a:gd name="connsiteY36" fmla="*/ 361950 h 584200"/>
                <a:gd name="connsiteX37" fmla="*/ 454025 w 1028700"/>
                <a:gd name="connsiteY37" fmla="*/ 361950 h 584200"/>
                <a:gd name="connsiteX38" fmla="*/ 454025 w 1028700"/>
                <a:gd name="connsiteY38" fmla="*/ 342900 h 584200"/>
                <a:gd name="connsiteX39" fmla="*/ 415925 w 1028700"/>
                <a:gd name="connsiteY39" fmla="*/ 342900 h 584200"/>
                <a:gd name="connsiteX40" fmla="*/ 415925 w 1028700"/>
                <a:gd name="connsiteY40" fmla="*/ 327025 h 584200"/>
                <a:gd name="connsiteX41" fmla="*/ 400050 w 1028700"/>
                <a:gd name="connsiteY41" fmla="*/ 327025 h 584200"/>
                <a:gd name="connsiteX42" fmla="*/ 396875 w 1028700"/>
                <a:gd name="connsiteY42" fmla="*/ 307975 h 584200"/>
                <a:gd name="connsiteX43" fmla="*/ 339725 w 1028700"/>
                <a:gd name="connsiteY43" fmla="*/ 307975 h 584200"/>
                <a:gd name="connsiteX44" fmla="*/ 339725 w 1028700"/>
                <a:gd name="connsiteY44" fmla="*/ 276225 h 584200"/>
                <a:gd name="connsiteX45" fmla="*/ 292100 w 1028700"/>
                <a:gd name="connsiteY45" fmla="*/ 276225 h 584200"/>
                <a:gd name="connsiteX46" fmla="*/ 292100 w 1028700"/>
                <a:gd name="connsiteY46" fmla="*/ 244475 h 584200"/>
                <a:gd name="connsiteX47" fmla="*/ 292100 w 1028700"/>
                <a:gd name="connsiteY47" fmla="*/ 244475 h 584200"/>
                <a:gd name="connsiteX48" fmla="*/ 279400 w 1028700"/>
                <a:gd name="connsiteY48" fmla="*/ 247650 h 584200"/>
                <a:gd name="connsiteX49" fmla="*/ 273050 w 1028700"/>
                <a:gd name="connsiteY49" fmla="*/ 225425 h 584200"/>
                <a:gd name="connsiteX50" fmla="*/ 203200 w 1028700"/>
                <a:gd name="connsiteY50" fmla="*/ 225425 h 584200"/>
                <a:gd name="connsiteX51" fmla="*/ 203200 w 1028700"/>
                <a:gd name="connsiteY51" fmla="*/ 225425 h 584200"/>
                <a:gd name="connsiteX52" fmla="*/ 203200 w 1028700"/>
                <a:gd name="connsiteY52" fmla="*/ 200025 h 584200"/>
                <a:gd name="connsiteX53" fmla="*/ 161925 w 1028700"/>
                <a:gd name="connsiteY53" fmla="*/ 200025 h 584200"/>
                <a:gd name="connsiteX54" fmla="*/ 161925 w 1028700"/>
                <a:gd name="connsiteY54" fmla="*/ 155575 h 584200"/>
                <a:gd name="connsiteX55" fmla="*/ 107950 w 1028700"/>
                <a:gd name="connsiteY55" fmla="*/ 155575 h 584200"/>
                <a:gd name="connsiteX56" fmla="*/ 107950 w 1028700"/>
                <a:gd name="connsiteY56" fmla="*/ 120650 h 584200"/>
                <a:gd name="connsiteX57" fmla="*/ 73025 w 1028700"/>
                <a:gd name="connsiteY57" fmla="*/ 120650 h 584200"/>
                <a:gd name="connsiteX58" fmla="*/ 73025 w 1028700"/>
                <a:gd name="connsiteY58" fmla="*/ 63500 h 584200"/>
                <a:gd name="connsiteX59" fmla="*/ 38100 w 1028700"/>
                <a:gd name="connsiteY59" fmla="*/ 63500 h 584200"/>
                <a:gd name="connsiteX60" fmla="*/ 38100 w 1028700"/>
                <a:gd name="connsiteY60" fmla="*/ 63500 h 584200"/>
                <a:gd name="connsiteX61" fmla="*/ 41275 w 1028700"/>
                <a:gd name="connsiteY61" fmla="*/ 44450 h 584200"/>
                <a:gd name="connsiteX62" fmla="*/ 12700 w 1028700"/>
                <a:gd name="connsiteY62" fmla="*/ 47625 h 584200"/>
                <a:gd name="connsiteX63" fmla="*/ 15875 w 1028700"/>
                <a:gd name="connsiteY63" fmla="*/ 19050 h 584200"/>
                <a:gd name="connsiteX64" fmla="*/ 3175 w 1028700"/>
                <a:gd name="connsiteY64" fmla="*/ 15875 h 584200"/>
                <a:gd name="connsiteX65" fmla="*/ 0 w 1028700"/>
                <a:gd name="connsiteY65" fmla="*/ 0 h 58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028700" h="584200">
                  <a:moveTo>
                    <a:pt x="1028700" y="584200"/>
                  </a:moveTo>
                  <a:lnTo>
                    <a:pt x="974725" y="584200"/>
                  </a:lnTo>
                  <a:lnTo>
                    <a:pt x="974725" y="584200"/>
                  </a:lnTo>
                  <a:lnTo>
                    <a:pt x="974725" y="584200"/>
                  </a:lnTo>
                  <a:lnTo>
                    <a:pt x="974725" y="561975"/>
                  </a:lnTo>
                  <a:lnTo>
                    <a:pt x="901700" y="561975"/>
                  </a:lnTo>
                  <a:lnTo>
                    <a:pt x="901700" y="520700"/>
                  </a:lnTo>
                  <a:lnTo>
                    <a:pt x="841375" y="520700"/>
                  </a:lnTo>
                  <a:lnTo>
                    <a:pt x="841375" y="520700"/>
                  </a:lnTo>
                  <a:lnTo>
                    <a:pt x="841375" y="520700"/>
                  </a:lnTo>
                  <a:lnTo>
                    <a:pt x="841375" y="498475"/>
                  </a:lnTo>
                  <a:lnTo>
                    <a:pt x="774700" y="498475"/>
                  </a:lnTo>
                  <a:lnTo>
                    <a:pt x="774700" y="498475"/>
                  </a:lnTo>
                  <a:lnTo>
                    <a:pt x="774700" y="498475"/>
                  </a:lnTo>
                  <a:lnTo>
                    <a:pt x="774700" y="476250"/>
                  </a:lnTo>
                  <a:lnTo>
                    <a:pt x="736600" y="476250"/>
                  </a:lnTo>
                  <a:lnTo>
                    <a:pt x="736600" y="476250"/>
                  </a:lnTo>
                  <a:lnTo>
                    <a:pt x="736600" y="457200"/>
                  </a:lnTo>
                  <a:lnTo>
                    <a:pt x="676275" y="457200"/>
                  </a:lnTo>
                  <a:lnTo>
                    <a:pt x="676275" y="444500"/>
                  </a:lnTo>
                  <a:lnTo>
                    <a:pt x="676275" y="444500"/>
                  </a:lnTo>
                  <a:lnTo>
                    <a:pt x="657225" y="447675"/>
                  </a:lnTo>
                  <a:lnTo>
                    <a:pt x="657225" y="425450"/>
                  </a:lnTo>
                  <a:lnTo>
                    <a:pt x="600075" y="425450"/>
                  </a:lnTo>
                  <a:lnTo>
                    <a:pt x="600075" y="396875"/>
                  </a:lnTo>
                  <a:lnTo>
                    <a:pt x="536575" y="396875"/>
                  </a:lnTo>
                  <a:lnTo>
                    <a:pt x="536575" y="384175"/>
                  </a:lnTo>
                  <a:lnTo>
                    <a:pt x="492125" y="384175"/>
                  </a:lnTo>
                  <a:lnTo>
                    <a:pt x="492125" y="384175"/>
                  </a:lnTo>
                  <a:lnTo>
                    <a:pt x="492125" y="384175"/>
                  </a:lnTo>
                  <a:lnTo>
                    <a:pt x="492125" y="384175"/>
                  </a:lnTo>
                  <a:lnTo>
                    <a:pt x="492125" y="361950"/>
                  </a:lnTo>
                  <a:lnTo>
                    <a:pt x="454025" y="361950"/>
                  </a:lnTo>
                  <a:lnTo>
                    <a:pt x="454025" y="361950"/>
                  </a:lnTo>
                  <a:lnTo>
                    <a:pt x="454025" y="361950"/>
                  </a:lnTo>
                  <a:lnTo>
                    <a:pt x="454025" y="361950"/>
                  </a:lnTo>
                  <a:lnTo>
                    <a:pt x="454025" y="361950"/>
                  </a:lnTo>
                  <a:lnTo>
                    <a:pt x="454025" y="361950"/>
                  </a:lnTo>
                  <a:lnTo>
                    <a:pt x="454025" y="342900"/>
                  </a:lnTo>
                  <a:lnTo>
                    <a:pt x="415925" y="342900"/>
                  </a:lnTo>
                  <a:lnTo>
                    <a:pt x="415925" y="327025"/>
                  </a:lnTo>
                  <a:lnTo>
                    <a:pt x="400050" y="327025"/>
                  </a:lnTo>
                  <a:lnTo>
                    <a:pt x="396875" y="307975"/>
                  </a:lnTo>
                  <a:lnTo>
                    <a:pt x="339725" y="307975"/>
                  </a:lnTo>
                  <a:lnTo>
                    <a:pt x="339725" y="276225"/>
                  </a:lnTo>
                  <a:lnTo>
                    <a:pt x="292100" y="276225"/>
                  </a:lnTo>
                  <a:lnTo>
                    <a:pt x="292100" y="244475"/>
                  </a:lnTo>
                  <a:lnTo>
                    <a:pt x="292100" y="244475"/>
                  </a:lnTo>
                  <a:lnTo>
                    <a:pt x="279400" y="247650"/>
                  </a:lnTo>
                  <a:lnTo>
                    <a:pt x="273050" y="225425"/>
                  </a:lnTo>
                  <a:lnTo>
                    <a:pt x="203200" y="225425"/>
                  </a:lnTo>
                  <a:lnTo>
                    <a:pt x="203200" y="225425"/>
                  </a:lnTo>
                  <a:lnTo>
                    <a:pt x="203200" y="200025"/>
                  </a:lnTo>
                  <a:lnTo>
                    <a:pt x="161925" y="200025"/>
                  </a:lnTo>
                  <a:lnTo>
                    <a:pt x="161925" y="155575"/>
                  </a:lnTo>
                  <a:lnTo>
                    <a:pt x="107950" y="155575"/>
                  </a:lnTo>
                  <a:lnTo>
                    <a:pt x="107950" y="120650"/>
                  </a:lnTo>
                  <a:lnTo>
                    <a:pt x="73025" y="120650"/>
                  </a:lnTo>
                  <a:lnTo>
                    <a:pt x="73025" y="63500"/>
                  </a:lnTo>
                  <a:lnTo>
                    <a:pt x="38100" y="63500"/>
                  </a:lnTo>
                  <a:lnTo>
                    <a:pt x="38100" y="63500"/>
                  </a:lnTo>
                  <a:lnTo>
                    <a:pt x="41275" y="44450"/>
                  </a:lnTo>
                  <a:lnTo>
                    <a:pt x="12700" y="47625"/>
                  </a:lnTo>
                  <a:lnTo>
                    <a:pt x="15875" y="19050"/>
                  </a:lnTo>
                  <a:lnTo>
                    <a:pt x="3175" y="15875"/>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129" name="Freeform 128">
            <a:extLst>
              <a:ext uri="{FF2B5EF4-FFF2-40B4-BE49-F238E27FC236}">
                <a16:creationId xmlns:a16="http://schemas.microsoft.com/office/drawing/2014/main" id="{351E3D4C-16CF-7E46-9C6B-DD621C8E9095}"/>
              </a:ext>
            </a:extLst>
          </p:cNvPr>
          <p:cNvSpPr/>
          <p:nvPr/>
        </p:nvSpPr>
        <p:spPr bwMode="auto">
          <a:xfrm>
            <a:off x="1343025" y="3762375"/>
            <a:ext cx="1784350" cy="1244600"/>
          </a:xfrm>
          <a:custGeom>
            <a:avLst/>
            <a:gdLst>
              <a:gd name="connsiteX0" fmla="*/ 1784350 w 1784350"/>
              <a:gd name="connsiteY0" fmla="*/ 1244600 h 1244600"/>
              <a:gd name="connsiteX1" fmla="*/ 1327150 w 1784350"/>
              <a:gd name="connsiteY1" fmla="*/ 1244600 h 1244600"/>
              <a:gd name="connsiteX2" fmla="*/ 1327150 w 1784350"/>
              <a:gd name="connsiteY2" fmla="*/ 1216025 h 1244600"/>
              <a:gd name="connsiteX3" fmla="*/ 1022350 w 1784350"/>
              <a:gd name="connsiteY3" fmla="*/ 1216025 h 1244600"/>
              <a:gd name="connsiteX4" fmla="*/ 1022350 w 1784350"/>
              <a:gd name="connsiteY4" fmla="*/ 1171575 h 1244600"/>
              <a:gd name="connsiteX5" fmla="*/ 987425 w 1784350"/>
              <a:gd name="connsiteY5" fmla="*/ 1171575 h 1244600"/>
              <a:gd name="connsiteX6" fmla="*/ 987425 w 1784350"/>
              <a:gd name="connsiteY6" fmla="*/ 1139825 h 1244600"/>
              <a:gd name="connsiteX7" fmla="*/ 939800 w 1784350"/>
              <a:gd name="connsiteY7" fmla="*/ 1139825 h 1244600"/>
              <a:gd name="connsiteX8" fmla="*/ 939800 w 1784350"/>
              <a:gd name="connsiteY8" fmla="*/ 1101725 h 1244600"/>
              <a:gd name="connsiteX9" fmla="*/ 831850 w 1784350"/>
              <a:gd name="connsiteY9" fmla="*/ 1101725 h 1244600"/>
              <a:gd name="connsiteX10" fmla="*/ 831850 w 1784350"/>
              <a:gd name="connsiteY10" fmla="*/ 1066800 h 1244600"/>
              <a:gd name="connsiteX11" fmla="*/ 746125 w 1784350"/>
              <a:gd name="connsiteY11" fmla="*/ 1066800 h 1244600"/>
              <a:gd name="connsiteX12" fmla="*/ 746125 w 1784350"/>
              <a:gd name="connsiteY12" fmla="*/ 1066800 h 1244600"/>
              <a:gd name="connsiteX13" fmla="*/ 746125 w 1784350"/>
              <a:gd name="connsiteY13" fmla="*/ 1044575 h 1244600"/>
              <a:gd name="connsiteX14" fmla="*/ 698500 w 1784350"/>
              <a:gd name="connsiteY14" fmla="*/ 1044575 h 1244600"/>
              <a:gd name="connsiteX15" fmla="*/ 698500 w 1784350"/>
              <a:gd name="connsiteY15" fmla="*/ 1006475 h 1244600"/>
              <a:gd name="connsiteX16" fmla="*/ 698500 w 1784350"/>
              <a:gd name="connsiteY16" fmla="*/ 1006475 h 1244600"/>
              <a:gd name="connsiteX17" fmla="*/ 669925 w 1784350"/>
              <a:gd name="connsiteY17" fmla="*/ 1006475 h 1244600"/>
              <a:gd name="connsiteX18" fmla="*/ 669925 w 1784350"/>
              <a:gd name="connsiteY18" fmla="*/ 977900 h 1244600"/>
              <a:gd name="connsiteX19" fmla="*/ 635000 w 1784350"/>
              <a:gd name="connsiteY19" fmla="*/ 977900 h 1244600"/>
              <a:gd name="connsiteX20" fmla="*/ 635000 w 1784350"/>
              <a:gd name="connsiteY20" fmla="*/ 949325 h 1244600"/>
              <a:gd name="connsiteX21" fmla="*/ 609600 w 1784350"/>
              <a:gd name="connsiteY21" fmla="*/ 949325 h 1244600"/>
              <a:gd name="connsiteX22" fmla="*/ 609600 w 1784350"/>
              <a:gd name="connsiteY22" fmla="*/ 949325 h 1244600"/>
              <a:gd name="connsiteX23" fmla="*/ 609600 w 1784350"/>
              <a:gd name="connsiteY23" fmla="*/ 927100 h 1244600"/>
              <a:gd name="connsiteX24" fmla="*/ 568325 w 1784350"/>
              <a:gd name="connsiteY24" fmla="*/ 927100 h 1244600"/>
              <a:gd name="connsiteX25" fmla="*/ 568325 w 1784350"/>
              <a:gd name="connsiteY25" fmla="*/ 895350 h 1244600"/>
              <a:gd name="connsiteX26" fmla="*/ 523875 w 1784350"/>
              <a:gd name="connsiteY26" fmla="*/ 895350 h 1244600"/>
              <a:gd name="connsiteX27" fmla="*/ 523875 w 1784350"/>
              <a:gd name="connsiteY27" fmla="*/ 895350 h 1244600"/>
              <a:gd name="connsiteX28" fmla="*/ 498475 w 1784350"/>
              <a:gd name="connsiteY28" fmla="*/ 895350 h 1244600"/>
              <a:gd name="connsiteX29" fmla="*/ 498475 w 1784350"/>
              <a:gd name="connsiteY29" fmla="*/ 860425 h 1244600"/>
              <a:gd name="connsiteX30" fmla="*/ 460375 w 1784350"/>
              <a:gd name="connsiteY30" fmla="*/ 860425 h 1244600"/>
              <a:gd name="connsiteX31" fmla="*/ 460375 w 1784350"/>
              <a:gd name="connsiteY31" fmla="*/ 831850 h 1244600"/>
              <a:gd name="connsiteX32" fmla="*/ 428625 w 1784350"/>
              <a:gd name="connsiteY32" fmla="*/ 831850 h 1244600"/>
              <a:gd name="connsiteX33" fmla="*/ 428625 w 1784350"/>
              <a:gd name="connsiteY33" fmla="*/ 777875 h 1244600"/>
              <a:gd name="connsiteX34" fmla="*/ 400050 w 1784350"/>
              <a:gd name="connsiteY34" fmla="*/ 777875 h 1244600"/>
              <a:gd name="connsiteX35" fmla="*/ 400050 w 1784350"/>
              <a:gd name="connsiteY35" fmla="*/ 730250 h 1244600"/>
              <a:gd name="connsiteX36" fmla="*/ 330200 w 1784350"/>
              <a:gd name="connsiteY36" fmla="*/ 730250 h 1244600"/>
              <a:gd name="connsiteX37" fmla="*/ 330200 w 1784350"/>
              <a:gd name="connsiteY37" fmla="*/ 692150 h 1244600"/>
              <a:gd name="connsiteX38" fmla="*/ 330200 w 1784350"/>
              <a:gd name="connsiteY38" fmla="*/ 692150 h 1244600"/>
              <a:gd name="connsiteX39" fmla="*/ 330200 w 1784350"/>
              <a:gd name="connsiteY39" fmla="*/ 692150 h 1244600"/>
              <a:gd name="connsiteX40" fmla="*/ 304800 w 1784350"/>
              <a:gd name="connsiteY40" fmla="*/ 692150 h 1244600"/>
              <a:gd name="connsiteX41" fmla="*/ 304800 w 1784350"/>
              <a:gd name="connsiteY41" fmla="*/ 641350 h 1244600"/>
              <a:gd name="connsiteX42" fmla="*/ 304800 w 1784350"/>
              <a:gd name="connsiteY42" fmla="*/ 641350 h 1244600"/>
              <a:gd name="connsiteX43" fmla="*/ 285750 w 1784350"/>
              <a:gd name="connsiteY43" fmla="*/ 641350 h 1244600"/>
              <a:gd name="connsiteX44" fmla="*/ 285750 w 1784350"/>
              <a:gd name="connsiteY44" fmla="*/ 603250 h 1244600"/>
              <a:gd name="connsiteX45" fmla="*/ 285750 w 1784350"/>
              <a:gd name="connsiteY45" fmla="*/ 603250 h 1244600"/>
              <a:gd name="connsiteX46" fmla="*/ 266700 w 1784350"/>
              <a:gd name="connsiteY46" fmla="*/ 584200 h 1244600"/>
              <a:gd name="connsiteX47" fmla="*/ 231775 w 1784350"/>
              <a:gd name="connsiteY47" fmla="*/ 584200 h 1244600"/>
              <a:gd name="connsiteX48" fmla="*/ 231775 w 1784350"/>
              <a:gd name="connsiteY48" fmla="*/ 514350 h 1244600"/>
              <a:gd name="connsiteX49" fmla="*/ 184150 w 1784350"/>
              <a:gd name="connsiteY49" fmla="*/ 514350 h 1244600"/>
              <a:gd name="connsiteX50" fmla="*/ 184150 w 1784350"/>
              <a:gd name="connsiteY50" fmla="*/ 365125 h 1244600"/>
              <a:gd name="connsiteX51" fmla="*/ 142875 w 1784350"/>
              <a:gd name="connsiteY51" fmla="*/ 365125 h 1244600"/>
              <a:gd name="connsiteX52" fmla="*/ 142875 w 1784350"/>
              <a:gd name="connsiteY52" fmla="*/ 282575 h 1244600"/>
              <a:gd name="connsiteX53" fmla="*/ 114300 w 1784350"/>
              <a:gd name="connsiteY53" fmla="*/ 282575 h 1244600"/>
              <a:gd name="connsiteX54" fmla="*/ 114300 w 1784350"/>
              <a:gd name="connsiteY54" fmla="*/ 225425 h 1244600"/>
              <a:gd name="connsiteX55" fmla="*/ 79375 w 1784350"/>
              <a:gd name="connsiteY55" fmla="*/ 225425 h 1244600"/>
              <a:gd name="connsiteX56" fmla="*/ 79375 w 1784350"/>
              <a:gd name="connsiteY56" fmla="*/ 171450 h 1244600"/>
              <a:gd name="connsiteX57" fmla="*/ 44450 w 1784350"/>
              <a:gd name="connsiteY57" fmla="*/ 171450 h 1244600"/>
              <a:gd name="connsiteX58" fmla="*/ 44450 w 1784350"/>
              <a:gd name="connsiteY58" fmla="*/ 98425 h 1244600"/>
              <a:gd name="connsiteX59" fmla="*/ 0 w 1784350"/>
              <a:gd name="connsiteY59" fmla="*/ 98425 h 1244600"/>
              <a:gd name="connsiteX60" fmla="*/ 0 w 1784350"/>
              <a:gd name="connsiteY60" fmla="*/ 0 h 1244600"/>
              <a:gd name="connsiteX0" fmla="*/ 1784350 w 1784350"/>
              <a:gd name="connsiteY0" fmla="*/ 1244600 h 1244600"/>
              <a:gd name="connsiteX1" fmla="*/ 1327150 w 1784350"/>
              <a:gd name="connsiteY1" fmla="*/ 1244600 h 1244600"/>
              <a:gd name="connsiteX2" fmla="*/ 1327150 w 1784350"/>
              <a:gd name="connsiteY2" fmla="*/ 1216025 h 1244600"/>
              <a:gd name="connsiteX3" fmla="*/ 1022350 w 1784350"/>
              <a:gd name="connsiteY3" fmla="*/ 1216025 h 1244600"/>
              <a:gd name="connsiteX4" fmla="*/ 1022350 w 1784350"/>
              <a:gd name="connsiteY4" fmla="*/ 1171575 h 1244600"/>
              <a:gd name="connsiteX5" fmla="*/ 987425 w 1784350"/>
              <a:gd name="connsiteY5" fmla="*/ 1171575 h 1244600"/>
              <a:gd name="connsiteX6" fmla="*/ 987425 w 1784350"/>
              <a:gd name="connsiteY6" fmla="*/ 1139825 h 1244600"/>
              <a:gd name="connsiteX7" fmla="*/ 939800 w 1784350"/>
              <a:gd name="connsiteY7" fmla="*/ 1139825 h 1244600"/>
              <a:gd name="connsiteX8" fmla="*/ 939800 w 1784350"/>
              <a:gd name="connsiteY8" fmla="*/ 1101725 h 1244600"/>
              <a:gd name="connsiteX9" fmla="*/ 831850 w 1784350"/>
              <a:gd name="connsiteY9" fmla="*/ 1101725 h 1244600"/>
              <a:gd name="connsiteX10" fmla="*/ 831850 w 1784350"/>
              <a:gd name="connsiteY10" fmla="*/ 1066800 h 1244600"/>
              <a:gd name="connsiteX11" fmla="*/ 746125 w 1784350"/>
              <a:gd name="connsiteY11" fmla="*/ 1066800 h 1244600"/>
              <a:gd name="connsiteX12" fmla="*/ 746125 w 1784350"/>
              <a:gd name="connsiteY12" fmla="*/ 1066800 h 1244600"/>
              <a:gd name="connsiteX13" fmla="*/ 746125 w 1784350"/>
              <a:gd name="connsiteY13" fmla="*/ 1044575 h 1244600"/>
              <a:gd name="connsiteX14" fmla="*/ 698500 w 1784350"/>
              <a:gd name="connsiteY14" fmla="*/ 1044575 h 1244600"/>
              <a:gd name="connsiteX15" fmla="*/ 698500 w 1784350"/>
              <a:gd name="connsiteY15" fmla="*/ 1006475 h 1244600"/>
              <a:gd name="connsiteX16" fmla="*/ 698500 w 1784350"/>
              <a:gd name="connsiteY16" fmla="*/ 1006475 h 1244600"/>
              <a:gd name="connsiteX17" fmla="*/ 669925 w 1784350"/>
              <a:gd name="connsiteY17" fmla="*/ 1006475 h 1244600"/>
              <a:gd name="connsiteX18" fmla="*/ 669925 w 1784350"/>
              <a:gd name="connsiteY18" fmla="*/ 977900 h 1244600"/>
              <a:gd name="connsiteX19" fmla="*/ 635000 w 1784350"/>
              <a:gd name="connsiteY19" fmla="*/ 977900 h 1244600"/>
              <a:gd name="connsiteX20" fmla="*/ 635000 w 1784350"/>
              <a:gd name="connsiteY20" fmla="*/ 949325 h 1244600"/>
              <a:gd name="connsiteX21" fmla="*/ 609600 w 1784350"/>
              <a:gd name="connsiteY21" fmla="*/ 949325 h 1244600"/>
              <a:gd name="connsiteX22" fmla="*/ 609600 w 1784350"/>
              <a:gd name="connsiteY22" fmla="*/ 949325 h 1244600"/>
              <a:gd name="connsiteX23" fmla="*/ 609600 w 1784350"/>
              <a:gd name="connsiteY23" fmla="*/ 927100 h 1244600"/>
              <a:gd name="connsiteX24" fmla="*/ 568325 w 1784350"/>
              <a:gd name="connsiteY24" fmla="*/ 927100 h 1244600"/>
              <a:gd name="connsiteX25" fmla="*/ 568325 w 1784350"/>
              <a:gd name="connsiteY25" fmla="*/ 895350 h 1244600"/>
              <a:gd name="connsiteX26" fmla="*/ 523875 w 1784350"/>
              <a:gd name="connsiteY26" fmla="*/ 895350 h 1244600"/>
              <a:gd name="connsiteX27" fmla="*/ 523875 w 1784350"/>
              <a:gd name="connsiteY27" fmla="*/ 895350 h 1244600"/>
              <a:gd name="connsiteX28" fmla="*/ 498475 w 1784350"/>
              <a:gd name="connsiteY28" fmla="*/ 895350 h 1244600"/>
              <a:gd name="connsiteX29" fmla="*/ 498475 w 1784350"/>
              <a:gd name="connsiteY29" fmla="*/ 860425 h 1244600"/>
              <a:gd name="connsiteX30" fmla="*/ 460375 w 1784350"/>
              <a:gd name="connsiteY30" fmla="*/ 860425 h 1244600"/>
              <a:gd name="connsiteX31" fmla="*/ 460375 w 1784350"/>
              <a:gd name="connsiteY31" fmla="*/ 831850 h 1244600"/>
              <a:gd name="connsiteX32" fmla="*/ 428625 w 1784350"/>
              <a:gd name="connsiteY32" fmla="*/ 831850 h 1244600"/>
              <a:gd name="connsiteX33" fmla="*/ 428625 w 1784350"/>
              <a:gd name="connsiteY33" fmla="*/ 777875 h 1244600"/>
              <a:gd name="connsiteX34" fmla="*/ 400050 w 1784350"/>
              <a:gd name="connsiteY34" fmla="*/ 777875 h 1244600"/>
              <a:gd name="connsiteX35" fmla="*/ 400050 w 1784350"/>
              <a:gd name="connsiteY35" fmla="*/ 730250 h 1244600"/>
              <a:gd name="connsiteX36" fmla="*/ 330200 w 1784350"/>
              <a:gd name="connsiteY36" fmla="*/ 730250 h 1244600"/>
              <a:gd name="connsiteX37" fmla="*/ 330200 w 1784350"/>
              <a:gd name="connsiteY37" fmla="*/ 692150 h 1244600"/>
              <a:gd name="connsiteX38" fmla="*/ 330200 w 1784350"/>
              <a:gd name="connsiteY38" fmla="*/ 692150 h 1244600"/>
              <a:gd name="connsiteX39" fmla="*/ 330200 w 1784350"/>
              <a:gd name="connsiteY39" fmla="*/ 692150 h 1244600"/>
              <a:gd name="connsiteX40" fmla="*/ 304800 w 1784350"/>
              <a:gd name="connsiteY40" fmla="*/ 692150 h 1244600"/>
              <a:gd name="connsiteX41" fmla="*/ 304800 w 1784350"/>
              <a:gd name="connsiteY41" fmla="*/ 641350 h 1244600"/>
              <a:gd name="connsiteX42" fmla="*/ 304800 w 1784350"/>
              <a:gd name="connsiteY42" fmla="*/ 641350 h 1244600"/>
              <a:gd name="connsiteX43" fmla="*/ 285750 w 1784350"/>
              <a:gd name="connsiteY43" fmla="*/ 641350 h 1244600"/>
              <a:gd name="connsiteX44" fmla="*/ 285750 w 1784350"/>
              <a:gd name="connsiteY44" fmla="*/ 603250 h 1244600"/>
              <a:gd name="connsiteX45" fmla="*/ 263525 w 1784350"/>
              <a:gd name="connsiteY45" fmla="*/ 606425 h 1244600"/>
              <a:gd name="connsiteX46" fmla="*/ 266700 w 1784350"/>
              <a:gd name="connsiteY46" fmla="*/ 584200 h 1244600"/>
              <a:gd name="connsiteX47" fmla="*/ 231775 w 1784350"/>
              <a:gd name="connsiteY47" fmla="*/ 584200 h 1244600"/>
              <a:gd name="connsiteX48" fmla="*/ 231775 w 1784350"/>
              <a:gd name="connsiteY48" fmla="*/ 514350 h 1244600"/>
              <a:gd name="connsiteX49" fmla="*/ 184150 w 1784350"/>
              <a:gd name="connsiteY49" fmla="*/ 514350 h 1244600"/>
              <a:gd name="connsiteX50" fmla="*/ 184150 w 1784350"/>
              <a:gd name="connsiteY50" fmla="*/ 365125 h 1244600"/>
              <a:gd name="connsiteX51" fmla="*/ 142875 w 1784350"/>
              <a:gd name="connsiteY51" fmla="*/ 365125 h 1244600"/>
              <a:gd name="connsiteX52" fmla="*/ 142875 w 1784350"/>
              <a:gd name="connsiteY52" fmla="*/ 282575 h 1244600"/>
              <a:gd name="connsiteX53" fmla="*/ 114300 w 1784350"/>
              <a:gd name="connsiteY53" fmla="*/ 282575 h 1244600"/>
              <a:gd name="connsiteX54" fmla="*/ 114300 w 1784350"/>
              <a:gd name="connsiteY54" fmla="*/ 225425 h 1244600"/>
              <a:gd name="connsiteX55" fmla="*/ 79375 w 1784350"/>
              <a:gd name="connsiteY55" fmla="*/ 225425 h 1244600"/>
              <a:gd name="connsiteX56" fmla="*/ 79375 w 1784350"/>
              <a:gd name="connsiteY56" fmla="*/ 171450 h 1244600"/>
              <a:gd name="connsiteX57" fmla="*/ 44450 w 1784350"/>
              <a:gd name="connsiteY57" fmla="*/ 171450 h 1244600"/>
              <a:gd name="connsiteX58" fmla="*/ 44450 w 1784350"/>
              <a:gd name="connsiteY58" fmla="*/ 98425 h 1244600"/>
              <a:gd name="connsiteX59" fmla="*/ 0 w 1784350"/>
              <a:gd name="connsiteY59" fmla="*/ 98425 h 1244600"/>
              <a:gd name="connsiteX60" fmla="*/ 0 w 1784350"/>
              <a:gd name="connsiteY60" fmla="*/ 0 h 1244600"/>
              <a:gd name="connsiteX0" fmla="*/ 1784350 w 1784350"/>
              <a:gd name="connsiteY0" fmla="*/ 1244600 h 1244600"/>
              <a:gd name="connsiteX1" fmla="*/ 1327150 w 1784350"/>
              <a:gd name="connsiteY1" fmla="*/ 1244600 h 1244600"/>
              <a:gd name="connsiteX2" fmla="*/ 1327150 w 1784350"/>
              <a:gd name="connsiteY2" fmla="*/ 1216025 h 1244600"/>
              <a:gd name="connsiteX3" fmla="*/ 1022350 w 1784350"/>
              <a:gd name="connsiteY3" fmla="*/ 1216025 h 1244600"/>
              <a:gd name="connsiteX4" fmla="*/ 1022350 w 1784350"/>
              <a:gd name="connsiteY4" fmla="*/ 1171575 h 1244600"/>
              <a:gd name="connsiteX5" fmla="*/ 987425 w 1784350"/>
              <a:gd name="connsiteY5" fmla="*/ 1171575 h 1244600"/>
              <a:gd name="connsiteX6" fmla="*/ 987425 w 1784350"/>
              <a:gd name="connsiteY6" fmla="*/ 1139825 h 1244600"/>
              <a:gd name="connsiteX7" fmla="*/ 939800 w 1784350"/>
              <a:gd name="connsiteY7" fmla="*/ 1139825 h 1244600"/>
              <a:gd name="connsiteX8" fmla="*/ 939800 w 1784350"/>
              <a:gd name="connsiteY8" fmla="*/ 1101725 h 1244600"/>
              <a:gd name="connsiteX9" fmla="*/ 831850 w 1784350"/>
              <a:gd name="connsiteY9" fmla="*/ 1101725 h 1244600"/>
              <a:gd name="connsiteX10" fmla="*/ 831850 w 1784350"/>
              <a:gd name="connsiteY10" fmla="*/ 1066800 h 1244600"/>
              <a:gd name="connsiteX11" fmla="*/ 746125 w 1784350"/>
              <a:gd name="connsiteY11" fmla="*/ 1066800 h 1244600"/>
              <a:gd name="connsiteX12" fmla="*/ 746125 w 1784350"/>
              <a:gd name="connsiteY12" fmla="*/ 1066800 h 1244600"/>
              <a:gd name="connsiteX13" fmla="*/ 746125 w 1784350"/>
              <a:gd name="connsiteY13" fmla="*/ 1044575 h 1244600"/>
              <a:gd name="connsiteX14" fmla="*/ 698500 w 1784350"/>
              <a:gd name="connsiteY14" fmla="*/ 1044575 h 1244600"/>
              <a:gd name="connsiteX15" fmla="*/ 698500 w 1784350"/>
              <a:gd name="connsiteY15" fmla="*/ 1006475 h 1244600"/>
              <a:gd name="connsiteX16" fmla="*/ 698500 w 1784350"/>
              <a:gd name="connsiteY16" fmla="*/ 1006475 h 1244600"/>
              <a:gd name="connsiteX17" fmla="*/ 669925 w 1784350"/>
              <a:gd name="connsiteY17" fmla="*/ 1006475 h 1244600"/>
              <a:gd name="connsiteX18" fmla="*/ 669925 w 1784350"/>
              <a:gd name="connsiteY18" fmla="*/ 977900 h 1244600"/>
              <a:gd name="connsiteX19" fmla="*/ 635000 w 1784350"/>
              <a:gd name="connsiteY19" fmla="*/ 977900 h 1244600"/>
              <a:gd name="connsiteX20" fmla="*/ 635000 w 1784350"/>
              <a:gd name="connsiteY20" fmla="*/ 949325 h 1244600"/>
              <a:gd name="connsiteX21" fmla="*/ 609600 w 1784350"/>
              <a:gd name="connsiteY21" fmla="*/ 949325 h 1244600"/>
              <a:gd name="connsiteX22" fmla="*/ 609600 w 1784350"/>
              <a:gd name="connsiteY22" fmla="*/ 949325 h 1244600"/>
              <a:gd name="connsiteX23" fmla="*/ 609600 w 1784350"/>
              <a:gd name="connsiteY23" fmla="*/ 927100 h 1244600"/>
              <a:gd name="connsiteX24" fmla="*/ 568325 w 1784350"/>
              <a:gd name="connsiteY24" fmla="*/ 927100 h 1244600"/>
              <a:gd name="connsiteX25" fmla="*/ 568325 w 1784350"/>
              <a:gd name="connsiteY25" fmla="*/ 895350 h 1244600"/>
              <a:gd name="connsiteX26" fmla="*/ 523875 w 1784350"/>
              <a:gd name="connsiteY26" fmla="*/ 895350 h 1244600"/>
              <a:gd name="connsiteX27" fmla="*/ 523875 w 1784350"/>
              <a:gd name="connsiteY27" fmla="*/ 895350 h 1244600"/>
              <a:gd name="connsiteX28" fmla="*/ 498475 w 1784350"/>
              <a:gd name="connsiteY28" fmla="*/ 895350 h 1244600"/>
              <a:gd name="connsiteX29" fmla="*/ 498475 w 1784350"/>
              <a:gd name="connsiteY29" fmla="*/ 860425 h 1244600"/>
              <a:gd name="connsiteX30" fmla="*/ 460375 w 1784350"/>
              <a:gd name="connsiteY30" fmla="*/ 860425 h 1244600"/>
              <a:gd name="connsiteX31" fmla="*/ 460375 w 1784350"/>
              <a:gd name="connsiteY31" fmla="*/ 831850 h 1244600"/>
              <a:gd name="connsiteX32" fmla="*/ 428625 w 1784350"/>
              <a:gd name="connsiteY32" fmla="*/ 831850 h 1244600"/>
              <a:gd name="connsiteX33" fmla="*/ 428625 w 1784350"/>
              <a:gd name="connsiteY33" fmla="*/ 777875 h 1244600"/>
              <a:gd name="connsiteX34" fmla="*/ 400050 w 1784350"/>
              <a:gd name="connsiteY34" fmla="*/ 777875 h 1244600"/>
              <a:gd name="connsiteX35" fmla="*/ 400050 w 1784350"/>
              <a:gd name="connsiteY35" fmla="*/ 730250 h 1244600"/>
              <a:gd name="connsiteX36" fmla="*/ 330200 w 1784350"/>
              <a:gd name="connsiteY36" fmla="*/ 730250 h 1244600"/>
              <a:gd name="connsiteX37" fmla="*/ 330200 w 1784350"/>
              <a:gd name="connsiteY37" fmla="*/ 692150 h 1244600"/>
              <a:gd name="connsiteX38" fmla="*/ 330200 w 1784350"/>
              <a:gd name="connsiteY38" fmla="*/ 692150 h 1244600"/>
              <a:gd name="connsiteX39" fmla="*/ 330200 w 1784350"/>
              <a:gd name="connsiteY39" fmla="*/ 692150 h 1244600"/>
              <a:gd name="connsiteX40" fmla="*/ 304800 w 1784350"/>
              <a:gd name="connsiteY40" fmla="*/ 692150 h 1244600"/>
              <a:gd name="connsiteX41" fmla="*/ 304800 w 1784350"/>
              <a:gd name="connsiteY41" fmla="*/ 641350 h 1244600"/>
              <a:gd name="connsiteX42" fmla="*/ 304800 w 1784350"/>
              <a:gd name="connsiteY42" fmla="*/ 641350 h 1244600"/>
              <a:gd name="connsiteX43" fmla="*/ 285750 w 1784350"/>
              <a:gd name="connsiteY43" fmla="*/ 641350 h 1244600"/>
              <a:gd name="connsiteX44" fmla="*/ 285750 w 1784350"/>
              <a:gd name="connsiteY44" fmla="*/ 603250 h 1244600"/>
              <a:gd name="connsiteX45" fmla="*/ 269875 w 1784350"/>
              <a:gd name="connsiteY45" fmla="*/ 609600 h 1244600"/>
              <a:gd name="connsiteX46" fmla="*/ 266700 w 1784350"/>
              <a:gd name="connsiteY46" fmla="*/ 584200 h 1244600"/>
              <a:gd name="connsiteX47" fmla="*/ 231775 w 1784350"/>
              <a:gd name="connsiteY47" fmla="*/ 584200 h 1244600"/>
              <a:gd name="connsiteX48" fmla="*/ 231775 w 1784350"/>
              <a:gd name="connsiteY48" fmla="*/ 514350 h 1244600"/>
              <a:gd name="connsiteX49" fmla="*/ 184150 w 1784350"/>
              <a:gd name="connsiteY49" fmla="*/ 514350 h 1244600"/>
              <a:gd name="connsiteX50" fmla="*/ 184150 w 1784350"/>
              <a:gd name="connsiteY50" fmla="*/ 365125 h 1244600"/>
              <a:gd name="connsiteX51" fmla="*/ 142875 w 1784350"/>
              <a:gd name="connsiteY51" fmla="*/ 365125 h 1244600"/>
              <a:gd name="connsiteX52" fmla="*/ 142875 w 1784350"/>
              <a:gd name="connsiteY52" fmla="*/ 282575 h 1244600"/>
              <a:gd name="connsiteX53" fmla="*/ 114300 w 1784350"/>
              <a:gd name="connsiteY53" fmla="*/ 282575 h 1244600"/>
              <a:gd name="connsiteX54" fmla="*/ 114300 w 1784350"/>
              <a:gd name="connsiteY54" fmla="*/ 225425 h 1244600"/>
              <a:gd name="connsiteX55" fmla="*/ 79375 w 1784350"/>
              <a:gd name="connsiteY55" fmla="*/ 225425 h 1244600"/>
              <a:gd name="connsiteX56" fmla="*/ 79375 w 1784350"/>
              <a:gd name="connsiteY56" fmla="*/ 171450 h 1244600"/>
              <a:gd name="connsiteX57" fmla="*/ 44450 w 1784350"/>
              <a:gd name="connsiteY57" fmla="*/ 171450 h 1244600"/>
              <a:gd name="connsiteX58" fmla="*/ 44450 w 1784350"/>
              <a:gd name="connsiteY58" fmla="*/ 98425 h 1244600"/>
              <a:gd name="connsiteX59" fmla="*/ 0 w 1784350"/>
              <a:gd name="connsiteY59" fmla="*/ 98425 h 1244600"/>
              <a:gd name="connsiteX60" fmla="*/ 0 w 1784350"/>
              <a:gd name="connsiteY60" fmla="*/ 0 h 124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784350" h="1244600">
                <a:moveTo>
                  <a:pt x="1784350" y="1244600"/>
                </a:moveTo>
                <a:lnTo>
                  <a:pt x="1327150" y="1244600"/>
                </a:lnTo>
                <a:lnTo>
                  <a:pt x="1327150" y="1216025"/>
                </a:lnTo>
                <a:lnTo>
                  <a:pt x="1022350" y="1216025"/>
                </a:lnTo>
                <a:lnTo>
                  <a:pt x="1022350" y="1171575"/>
                </a:lnTo>
                <a:lnTo>
                  <a:pt x="987425" y="1171575"/>
                </a:lnTo>
                <a:lnTo>
                  <a:pt x="987425" y="1139825"/>
                </a:lnTo>
                <a:lnTo>
                  <a:pt x="939800" y="1139825"/>
                </a:lnTo>
                <a:lnTo>
                  <a:pt x="939800" y="1101725"/>
                </a:lnTo>
                <a:lnTo>
                  <a:pt x="831850" y="1101725"/>
                </a:lnTo>
                <a:lnTo>
                  <a:pt x="831850" y="1066800"/>
                </a:lnTo>
                <a:lnTo>
                  <a:pt x="746125" y="1066800"/>
                </a:lnTo>
                <a:lnTo>
                  <a:pt x="746125" y="1066800"/>
                </a:lnTo>
                <a:lnTo>
                  <a:pt x="746125" y="1044575"/>
                </a:lnTo>
                <a:lnTo>
                  <a:pt x="698500" y="1044575"/>
                </a:lnTo>
                <a:lnTo>
                  <a:pt x="698500" y="1006475"/>
                </a:lnTo>
                <a:lnTo>
                  <a:pt x="698500" y="1006475"/>
                </a:lnTo>
                <a:lnTo>
                  <a:pt x="669925" y="1006475"/>
                </a:lnTo>
                <a:lnTo>
                  <a:pt x="669925" y="977900"/>
                </a:lnTo>
                <a:lnTo>
                  <a:pt x="635000" y="977900"/>
                </a:lnTo>
                <a:lnTo>
                  <a:pt x="635000" y="949325"/>
                </a:lnTo>
                <a:lnTo>
                  <a:pt x="609600" y="949325"/>
                </a:lnTo>
                <a:lnTo>
                  <a:pt x="609600" y="949325"/>
                </a:lnTo>
                <a:lnTo>
                  <a:pt x="609600" y="927100"/>
                </a:lnTo>
                <a:lnTo>
                  <a:pt x="568325" y="927100"/>
                </a:lnTo>
                <a:lnTo>
                  <a:pt x="568325" y="895350"/>
                </a:lnTo>
                <a:lnTo>
                  <a:pt x="523875" y="895350"/>
                </a:lnTo>
                <a:lnTo>
                  <a:pt x="523875" y="895350"/>
                </a:lnTo>
                <a:lnTo>
                  <a:pt x="498475" y="895350"/>
                </a:lnTo>
                <a:lnTo>
                  <a:pt x="498475" y="860425"/>
                </a:lnTo>
                <a:lnTo>
                  <a:pt x="460375" y="860425"/>
                </a:lnTo>
                <a:lnTo>
                  <a:pt x="460375" y="831850"/>
                </a:lnTo>
                <a:lnTo>
                  <a:pt x="428625" y="831850"/>
                </a:lnTo>
                <a:lnTo>
                  <a:pt x="428625" y="777875"/>
                </a:lnTo>
                <a:lnTo>
                  <a:pt x="400050" y="777875"/>
                </a:lnTo>
                <a:lnTo>
                  <a:pt x="400050" y="730250"/>
                </a:lnTo>
                <a:lnTo>
                  <a:pt x="330200" y="730250"/>
                </a:lnTo>
                <a:lnTo>
                  <a:pt x="330200" y="692150"/>
                </a:lnTo>
                <a:lnTo>
                  <a:pt x="330200" y="692150"/>
                </a:lnTo>
                <a:lnTo>
                  <a:pt x="330200" y="692150"/>
                </a:lnTo>
                <a:lnTo>
                  <a:pt x="304800" y="692150"/>
                </a:lnTo>
                <a:lnTo>
                  <a:pt x="304800" y="641350"/>
                </a:lnTo>
                <a:lnTo>
                  <a:pt x="304800" y="641350"/>
                </a:lnTo>
                <a:lnTo>
                  <a:pt x="285750" y="641350"/>
                </a:lnTo>
                <a:lnTo>
                  <a:pt x="285750" y="603250"/>
                </a:lnTo>
                <a:lnTo>
                  <a:pt x="269875" y="609600"/>
                </a:lnTo>
                <a:lnTo>
                  <a:pt x="266700" y="584200"/>
                </a:lnTo>
                <a:lnTo>
                  <a:pt x="231775" y="584200"/>
                </a:lnTo>
                <a:lnTo>
                  <a:pt x="231775" y="514350"/>
                </a:lnTo>
                <a:lnTo>
                  <a:pt x="184150" y="514350"/>
                </a:lnTo>
                <a:lnTo>
                  <a:pt x="184150" y="365125"/>
                </a:lnTo>
                <a:lnTo>
                  <a:pt x="142875" y="365125"/>
                </a:lnTo>
                <a:lnTo>
                  <a:pt x="142875" y="282575"/>
                </a:lnTo>
                <a:lnTo>
                  <a:pt x="114300" y="282575"/>
                </a:lnTo>
                <a:lnTo>
                  <a:pt x="114300" y="225425"/>
                </a:lnTo>
                <a:lnTo>
                  <a:pt x="79375" y="225425"/>
                </a:lnTo>
                <a:lnTo>
                  <a:pt x="79375" y="171450"/>
                </a:lnTo>
                <a:lnTo>
                  <a:pt x="44450" y="171450"/>
                </a:lnTo>
                <a:lnTo>
                  <a:pt x="44450" y="98425"/>
                </a:lnTo>
                <a:lnTo>
                  <a:pt x="0" y="98425"/>
                </a:lnTo>
                <a:lnTo>
                  <a:pt x="0" y="0"/>
                </a:lnTo>
              </a:path>
            </a:pathLst>
          </a:custGeom>
          <a:noFill/>
          <a:ln w="28575">
            <a:solidFill>
              <a:schemeClr val="accent6"/>
            </a:solidFill>
            <a:miter lim="800000"/>
            <a:headEnd/>
            <a:tailEnd/>
          </a:ln>
        </p:spPr>
        <p:txBody>
          <a:bodyPr rtlCol="0" anchor="ctr"/>
          <a:lstStyle/>
          <a:p>
            <a:pPr algn="ctr"/>
            <a:endParaRPr lang="en-US" dirty="0"/>
          </a:p>
        </p:txBody>
      </p:sp>
      <p:sp>
        <p:nvSpPr>
          <p:cNvPr id="130" name="Freeform 129">
            <a:extLst>
              <a:ext uri="{FF2B5EF4-FFF2-40B4-BE49-F238E27FC236}">
                <a16:creationId xmlns:a16="http://schemas.microsoft.com/office/drawing/2014/main" id="{AC33F1BC-242C-7F4E-8381-EA5F7EE2A6F1}"/>
              </a:ext>
            </a:extLst>
          </p:cNvPr>
          <p:cNvSpPr/>
          <p:nvPr/>
        </p:nvSpPr>
        <p:spPr bwMode="auto">
          <a:xfrm>
            <a:off x="1216025" y="2889250"/>
            <a:ext cx="127000" cy="873125"/>
          </a:xfrm>
          <a:custGeom>
            <a:avLst/>
            <a:gdLst>
              <a:gd name="connsiteX0" fmla="*/ 0 w 127000"/>
              <a:gd name="connsiteY0" fmla="*/ 0 h 873125"/>
              <a:gd name="connsiteX1" fmla="*/ 0 w 127000"/>
              <a:gd name="connsiteY1" fmla="*/ 142875 h 873125"/>
              <a:gd name="connsiteX2" fmla="*/ 22225 w 127000"/>
              <a:gd name="connsiteY2" fmla="*/ 142875 h 873125"/>
              <a:gd name="connsiteX3" fmla="*/ 22225 w 127000"/>
              <a:gd name="connsiteY3" fmla="*/ 504825 h 873125"/>
              <a:gd name="connsiteX4" fmla="*/ 47625 w 127000"/>
              <a:gd name="connsiteY4" fmla="*/ 504825 h 873125"/>
              <a:gd name="connsiteX5" fmla="*/ 47625 w 127000"/>
              <a:gd name="connsiteY5" fmla="*/ 574675 h 873125"/>
              <a:gd name="connsiteX6" fmla="*/ 57150 w 127000"/>
              <a:gd name="connsiteY6" fmla="*/ 574675 h 873125"/>
              <a:gd name="connsiteX7" fmla="*/ 57150 w 127000"/>
              <a:gd name="connsiteY7" fmla="*/ 676275 h 873125"/>
              <a:gd name="connsiteX8" fmla="*/ 57150 w 127000"/>
              <a:gd name="connsiteY8" fmla="*/ 676275 h 873125"/>
              <a:gd name="connsiteX9" fmla="*/ 79375 w 127000"/>
              <a:gd name="connsiteY9" fmla="*/ 676275 h 873125"/>
              <a:gd name="connsiteX10" fmla="*/ 79375 w 127000"/>
              <a:gd name="connsiteY10" fmla="*/ 784225 h 873125"/>
              <a:gd name="connsiteX11" fmla="*/ 92075 w 127000"/>
              <a:gd name="connsiteY11" fmla="*/ 784225 h 873125"/>
              <a:gd name="connsiteX12" fmla="*/ 92075 w 127000"/>
              <a:gd name="connsiteY12" fmla="*/ 873125 h 873125"/>
              <a:gd name="connsiteX13" fmla="*/ 127000 w 127000"/>
              <a:gd name="connsiteY13" fmla="*/ 873125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000" h="873125">
                <a:moveTo>
                  <a:pt x="0" y="0"/>
                </a:moveTo>
                <a:lnTo>
                  <a:pt x="0" y="142875"/>
                </a:lnTo>
                <a:lnTo>
                  <a:pt x="22225" y="142875"/>
                </a:lnTo>
                <a:lnTo>
                  <a:pt x="22225" y="504825"/>
                </a:lnTo>
                <a:lnTo>
                  <a:pt x="47625" y="504825"/>
                </a:lnTo>
                <a:lnTo>
                  <a:pt x="47625" y="574675"/>
                </a:lnTo>
                <a:lnTo>
                  <a:pt x="57150" y="574675"/>
                </a:lnTo>
                <a:lnTo>
                  <a:pt x="57150" y="676275"/>
                </a:lnTo>
                <a:lnTo>
                  <a:pt x="57150" y="676275"/>
                </a:lnTo>
                <a:lnTo>
                  <a:pt x="79375" y="676275"/>
                </a:lnTo>
                <a:lnTo>
                  <a:pt x="79375" y="784225"/>
                </a:lnTo>
                <a:lnTo>
                  <a:pt x="92075" y="784225"/>
                </a:lnTo>
                <a:lnTo>
                  <a:pt x="92075" y="873125"/>
                </a:lnTo>
                <a:lnTo>
                  <a:pt x="127000" y="873125"/>
                </a:lnTo>
              </a:path>
            </a:pathLst>
          </a:custGeom>
          <a:noFill/>
          <a:ln w="28575">
            <a:solidFill>
              <a:schemeClr val="accent6"/>
            </a:solidFill>
            <a:miter lim="800000"/>
            <a:headEnd/>
            <a:tailEnd/>
          </a:ln>
        </p:spPr>
        <p:txBody>
          <a:bodyPr rtlCol="0" anchor="ctr"/>
          <a:lstStyle/>
          <a:p>
            <a:pPr algn="ctr"/>
            <a:endParaRPr lang="en-US" dirty="0"/>
          </a:p>
        </p:txBody>
      </p:sp>
      <p:grpSp>
        <p:nvGrpSpPr>
          <p:cNvPr id="138" name="Group 137">
            <a:extLst>
              <a:ext uri="{FF2B5EF4-FFF2-40B4-BE49-F238E27FC236}">
                <a16:creationId xmlns:a16="http://schemas.microsoft.com/office/drawing/2014/main" id="{62BB4DFB-0022-E54B-A838-B6A1EBBBB6CF}"/>
              </a:ext>
            </a:extLst>
          </p:cNvPr>
          <p:cNvGrpSpPr/>
          <p:nvPr/>
        </p:nvGrpSpPr>
        <p:grpSpPr>
          <a:xfrm>
            <a:off x="6950467" y="2830530"/>
            <a:ext cx="4506261" cy="333316"/>
            <a:chOff x="6950467" y="2830530"/>
            <a:chExt cx="4506261" cy="333316"/>
          </a:xfrm>
        </p:grpSpPr>
        <p:sp>
          <p:nvSpPr>
            <p:cNvPr id="131" name="Freeform 130">
              <a:extLst>
                <a:ext uri="{FF2B5EF4-FFF2-40B4-BE49-F238E27FC236}">
                  <a16:creationId xmlns:a16="http://schemas.microsoft.com/office/drawing/2014/main" id="{2DC19EE2-B3BE-D242-AE78-0E440C84F9F9}"/>
                </a:ext>
              </a:extLst>
            </p:cNvPr>
            <p:cNvSpPr/>
            <p:nvPr/>
          </p:nvSpPr>
          <p:spPr bwMode="auto">
            <a:xfrm>
              <a:off x="9633066" y="3086790"/>
              <a:ext cx="1823662" cy="77056"/>
            </a:xfrm>
            <a:custGeom>
              <a:avLst/>
              <a:gdLst>
                <a:gd name="connsiteX0" fmla="*/ 1823662 w 1823662"/>
                <a:gd name="connsiteY0" fmla="*/ 77056 h 77056"/>
                <a:gd name="connsiteX1" fmla="*/ 945222 w 1823662"/>
                <a:gd name="connsiteY1" fmla="*/ 77056 h 77056"/>
                <a:gd name="connsiteX2" fmla="*/ 945222 w 1823662"/>
                <a:gd name="connsiteY2" fmla="*/ 41096 h 77056"/>
                <a:gd name="connsiteX3" fmla="*/ 554804 w 1823662"/>
                <a:gd name="connsiteY3" fmla="*/ 41096 h 77056"/>
                <a:gd name="connsiteX4" fmla="*/ 554804 w 1823662"/>
                <a:gd name="connsiteY4" fmla="*/ 20548 h 77056"/>
                <a:gd name="connsiteX5" fmla="*/ 323636 w 1823662"/>
                <a:gd name="connsiteY5" fmla="*/ 20548 h 77056"/>
                <a:gd name="connsiteX6" fmla="*/ 323636 w 1823662"/>
                <a:gd name="connsiteY6" fmla="*/ 0 h 77056"/>
                <a:gd name="connsiteX7" fmla="*/ 0 w 1823662"/>
                <a:gd name="connsiteY7" fmla="*/ 0 h 7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3662" h="77056">
                  <a:moveTo>
                    <a:pt x="1823662" y="77056"/>
                  </a:moveTo>
                  <a:lnTo>
                    <a:pt x="945222" y="77056"/>
                  </a:lnTo>
                  <a:lnTo>
                    <a:pt x="945222" y="41096"/>
                  </a:lnTo>
                  <a:lnTo>
                    <a:pt x="554804" y="41096"/>
                  </a:lnTo>
                  <a:lnTo>
                    <a:pt x="554804" y="20548"/>
                  </a:lnTo>
                  <a:lnTo>
                    <a:pt x="323636" y="20548"/>
                  </a:lnTo>
                  <a:lnTo>
                    <a:pt x="323636"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33" name="Freeform 132">
              <a:extLst>
                <a:ext uri="{FF2B5EF4-FFF2-40B4-BE49-F238E27FC236}">
                  <a16:creationId xmlns:a16="http://schemas.microsoft.com/office/drawing/2014/main" id="{22A7D8DD-3778-E74C-B09B-C90B1F3ABD42}"/>
                </a:ext>
              </a:extLst>
            </p:cNvPr>
            <p:cNvSpPr/>
            <p:nvPr/>
          </p:nvSpPr>
          <p:spPr bwMode="auto">
            <a:xfrm>
              <a:off x="6950467" y="2830530"/>
              <a:ext cx="2635322" cy="241443"/>
            </a:xfrm>
            <a:custGeom>
              <a:avLst/>
              <a:gdLst>
                <a:gd name="connsiteX0" fmla="*/ 0 w 2686693"/>
                <a:gd name="connsiteY0" fmla="*/ 0 h 241443"/>
                <a:gd name="connsiteX1" fmla="*/ 349322 w 2686693"/>
                <a:gd name="connsiteY1" fmla="*/ 0 h 241443"/>
                <a:gd name="connsiteX2" fmla="*/ 380144 w 2686693"/>
                <a:gd name="connsiteY2" fmla="*/ 30822 h 241443"/>
                <a:gd name="connsiteX3" fmla="*/ 750014 w 2686693"/>
                <a:gd name="connsiteY3" fmla="*/ 30822 h 241443"/>
                <a:gd name="connsiteX4" fmla="*/ 770563 w 2686693"/>
                <a:gd name="connsiteY4" fmla="*/ 51371 h 241443"/>
                <a:gd name="connsiteX5" fmla="*/ 878441 w 2686693"/>
                <a:gd name="connsiteY5" fmla="*/ 51371 h 241443"/>
                <a:gd name="connsiteX6" fmla="*/ 904127 w 2686693"/>
                <a:gd name="connsiteY6" fmla="*/ 77057 h 241443"/>
                <a:gd name="connsiteX7" fmla="*/ 1135295 w 2686693"/>
                <a:gd name="connsiteY7" fmla="*/ 66782 h 241443"/>
                <a:gd name="connsiteX8" fmla="*/ 1135295 w 2686693"/>
                <a:gd name="connsiteY8" fmla="*/ 87331 h 241443"/>
                <a:gd name="connsiteX9" fmla="*/ 1191803 w 2686693"/>
                <a:gd name="connsiteY9" fmla="*/ 87331 h 241443"/>
                <a:gd name="connsiteX10" fmla="*/ 1217488 w 2686693"/>
                <a:gd name="connsiteY10" fmla="*/ 113016 h 241443"/>
                <a:gd name="connsiteX11" fmla="*/ 1726059 w 2686693"/>
                <a:gd name="connsiteY11" fmla="*/ 113016 h 241443"/>
                <a:gd name="connsiteX12" fmla="*/ 1756881 w 2686693"/>
                <a:gd name="connsiteY12" fmla="*/ 148976 h 241443"/>
                <a:gd name="connsiteX13" fmla="*/ 1859623 w 2686693"/>
                <a:gd name="connsiteY13" fmla="*/ 148976 h 241443"/>
                <a:gd name="connsiteX14" fmla="*/ 1859623 w 2686693"/>
                <a:gd name="connsiteY14" fmla="*/ 174661 h 241443"/>
                <a:gd name="connsiteX15" fmla="*/ 2183259 w 2686693"/>
                <a:gd name="connsiteY15" fmla="*/ 174661 h 241443"/>
                <a:gd name="connsiteX16" fmla="*/ 2183259 w 2686693"/>
                <a:gd name="connsiteY16" fmla="*/ 174661 h 241443"/>
                <a:gd name="connsiteX17" fmla="*/ 2470935 w 2686693"/>
                <a:gd name="connsiteY17" fmla="*/ 174661 h 241443"/>
                <a:gd name="connsiteX18" fmla="*/ 2537717 w 2686693"/>
                <a:gd name="connsiteY18" fmla="*/ 241443 h 241443"/>
                <a:gd name="connsiteX19" fmla="*/ 2635322 w 2686693"/>
                <a:gd name="connsiteY19" fmla="*/ 241443 h 241443"/>
                <a:gd name="connsiteX20" fmla="*/ 2686693 w 2686693"/>
                <a:gd name="connsiteY20" fmla="*/ 241443 h 241443"/>
                <a:gd name="connsiteX21" fmla="*/ 2640459 w 2686693"/>
                <a:gd name="connsiteY21" fmla="*/ 241443 h 241443"/>
                <a:gd name="connsiteX0" fmla="*/ 0 w 2640459"/>
                <a:gd name="connsiteY0" fmla="*/ 0 h 241443"/>
                <a:gd name="connsiteX1" fmla="*/ 349322 w 2640459"/>
                <a:gd name="connsiteY1" fmla="*/ 0 h 241443"/>
                <a:gd name="connsiteX2" fmla="*/ 380144 w 2640459"/>
                <a:gd name="connsiteY2" fmla="*/ 30822 h 241443"/>
                <a:gd name="connsiteX3" fmla="*/ 750014 w 2640459"/>
                <a:gd name="connsiteY3" fmla="*/ 30822 h 241443"/>
                <a:gd name="connsiteX4" fmla="*/ 770563 w 2640459"/>
                <a:gd name="connsiteY4" fmla="*/ 51371 h 241443"/>
                <a:gd name="connsiteX5" fmla="*/ 878441 w 2640459"/>
                <a:gd name="connsiteY5" fmla="*/ 51371 h 241443"/>
                <a:gd name="connsiteX6" fmla="*/ 904127 w 2640459"/>
                <a:gd name="connsiteY6" fmla="*/ 77057 h 241443"/>
                <a:gd name="connsiteX7" fmla="*/ 1135295 w 2640459"/>
                <a:gd name="connsiteY7" fmla="*/ 66782 h 241443"/>
                <a:gd name="connsiteX8" fmla="*/ 1135295 w 2640459"/>
                <a:gd name="connsiteY8" fmla="*/ 87331 h 241443"/>
                <a:gd name="connsiteX9" fmla="*/ 1191803 w 2640459"/>
                <a:gd name="connsiteY9" fmla="*/ 87331 h 241443"/>
                <a:gd name="connsiteX10" fmla="*/ 1217488 w 2640459"/>
                <a:gd name="connsiteY10" fmla="*/ 113016 h 241443"/>
                <a:gd name="connsiteX11" fmla="*/ 1726059 w 2640459"/>
                <a:gd name="connsiteY11" fmla="*/ 113016 h 241443"/>
                <a:gd name="connsiteX12" fmla="*/ 1756881 w 2640459"/>
                <a:gd name="connsiteY12" fmla="*/ 148976 h 241443"/>
                <a:gd name="connsiteX13" fmla="*/ 1859623 w 2640459"/>
                <a:gd name="connsiteY13" fmla="*/ 148976 h 241443"/>
                <a:gd name="connsiteX14" fmla="*/ 1859623 w 2640459"/>
                <a:gd name="connsiteY14" fmla="*/ 174661 h 241443"/>
                <a:gd name="connsiteX15" fmla="*/ 2183259 w 2640459"/>
                <a:gd name="connsiteY15" fmla="*/ 174661 h 241443"/>
                <a:gd name="connsiteX16" fmla="*/ 2183259 w 2640459"/>
                <a:gd name="connsiteY16" fmla="*/ 174661 h 241443"/>
                <a:gd name="connsiteX17" fmla="*/ 2470935 w 2640459"/>
                <a:gd name="connsiteY17" fmla="*/ 174661 h 241443"/>
                <a:gd name="connsiteX18" fmla="*/ 2537717 w 2640459"/>
                <a:gd name="connsiteY18" fmla="*/ 241443 h 241443"/>
                <a:gd name="connsiteX19" fmla="*/ 2635322 w 2640459"/>
                <a:gd name="connsiteY19" fmla="*/ 241443 h 241443"/>
                <a:gd name="connsiteX20" fmla="*/ 2640459 w 2640459"/>
                <a:gd name="connsiteY20" fmla="*/ 241443 h 241443"/>
                <a:gd name="connsiteX0" fmla="*/ 0 w 2635322"/>
                <a:gd name="connsiteY0" fmla="*/ 0 h 241443"/>
                <a:gd name="connsiteX1" fmla="*/ 349322 w 2635322"/>
                <a:gd name="connsiteY1" fmla="*/ 0 h 241443"/>
                <a:gd name="connsiteX2" fmla="*/ 380144 w 2635322"/>
                <a:gd name="connsiteY2" fmla="*/ 30822 h 241443"/>
                <a:gd name="connsiteX3" fmla="*/ 750014 w 2635322"/>
                <a:gd name="connsiteY3" fmla="*/ 30822 h 241443"/>
                <a:gd name="connsiteX4" fmla="*/ 770563 w 2635322"/>
                <a:gd name="connsiteY4" fmla="*/ 51371 h 241443"/>
                <a:gd name="connsiteX5" fmla="*/ 878441 w 2635322"/>
                <a:gd name="connsiteY5" fmla="*/ 51371 h 241443"/>
                <a:gd name="connsiteX6" fmla="*/ 904127 w 2635322"/>
                <a:gd name="connsiteY6" fmla="*/ 77057 h 241443"/>
                <a:gd name="connsiteX7" fmla="*/ 1135295 w 2635322"/>
                <a:gd name="connsiteY7" fmla="*/ 66782 h 241443"/>
                <a:gd name="connsiteX8" fmla="*/ 1135295 w 2635322"/>
                <a:gd name="connsiteY8" fmla="*/ 87331 h 241443"/>
                <a:gd name="connsiteX9" fmla="*/ 1191803 w 2635322"/>
                <a:gd name="connsiteY9" fmla="*/ 87331 h 241443"/>
                <a:gd name="connsiteX10" fmla="*/ 1217488 w 2635322"/>
                <a:gd name="connsiteY10" fmla="*/ 113016 h 241443"/>
                <a:gd name="connsiteX11" fmla="*/ 1726059 w 2635322"/>
                <a:gd name="connsiteY11" fmla="*/ 113016 h 241443"/>
                <a:gd name="connsiteX12" fmla="*/ 1756881 w 2635322"/>
                <a:gd name="connsiteY12" fmla="*/ 148976 h 241443"/>
                <a:gd name="connsiteX13" fmla="*/ 1859623 w 2635322"/>
                <a:gd name="connsiteY13" fmla="*/ 148976 h 241443"/>
                <a:gd name="connsiteX14" fmla="*/ 1859623 w 2635322"/>
                <a:gd name="connsiteY14" fmla="*/ 174661 h 241443"/>
                <a:gd name="connsiteX15" fmla="*/ 2183259 w 2635322"/>
                <a:gd name="connsiteY15" fmla="*/ 174661 h 241443"/>
                <a:gd name="connsiteX16" fmla="*/ 2183259 w 2635322"/>
                <a:gd name="connsiteY16" fmla="*/ 174661 h 241443"/>
                <a:gd name="connsiteX17" fmla="*/ 2470935 w 2635322"/>
                <a:gd name="connsiteY17" fmla="*/ 174661 h 241443"/>
                <a:gd name="connsiteX18" fmla="*/ 2537717 w 2635322"/>
                <a:gd name="connsiteY18" fmla="*/ 241443 h 241443"/>
                <a:gd name="connsiteX19" fmla="*/ 2635322 w 2635322"/>
                <a:gd name="connsiteY19" fmla="*/ 241443 h 24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35322" h="241443">
                  <a:moveTo>
                    <a:pt x="0" y="0"/>
                  </a:moveTo>
                  <a:lnTo>
                    <a:pt x="349322" y="0"/>
                  </a:lnTo>
                  <a:lnTo>
                    <a:pt x="380144" y="30822"/>
                  </a:lnTo>
                  <a:lnTo>
                    <a:pt x="750014" y="30822"/>
                  </a:lnTo>
                  <a:lnTo>
                    <a:pt x="770563" y="51371"/>
                  </a:lnTo>
                  <a:lnTo>
                    <a:pt x="878441" y="51371"/>
                  </a:lnTo>
                  <a:lnTo>
                    <a:pt x="904127" y="77057"/>
                  </a:lnTo>
                  <a:lnTo>
                    <a:pt x="1135295" y="66782"/>
                  </a:lnTo>
                  <a:lnTo>
                    <a:pt x="1135295" y="87331"/>
                  </a:lnTo>
                  <a:lnTo>
                    <a:pt x="1191803" y="87331"/>
                  </a:lnTo>
                  <a:lnTo>
                    <a:pt x="1217488" y="113016"/>
                  </a:lnTo>
                  <a:lnTo>
                    <a:pt x="1726059" y="113016"/>
                  </a:lnTo>
                  <a:lnTo>
                    <a:pt x="1756881" y="148976"/>
                  </a:lnTo>
                  <a:lnTo>
                    <a:pt x="1859623" y="148976"/>
                  </a:lnTo>
                  <a:lnTo>
                    <a:pt x="1859623" y="174661"/>
                  </a:lnTo>
                  <a:lnTo>
                    <a:pt x="2183259" y="174661"/>
                  </a:lnTo>
                  <a:lnTo>
                    <a:pt x="2183259" y="174661"/>
                  </a:lnTo>
                  <a:lnTo>
                    <a:pt x="2470935" y="174661"/>
                  </a:lnTo>
                  <a:lnTo>
                    <a:pt x="2537717" y="241443"/>
                  </a:lnTo>
                  <a:lnTo>
                    <a:pt x="2635322" y="241443"/>
                  </a:lnTo>
                </a:path>
              </a:pathLst>
            </a:custGeom>
            <a:noFill/>
            <a:ln w="28575">
              <a:solidFill>
                <a:schemeClr val="accent3"/>
              </a:solidFill>
              <a:miter lim="800000"/>
              <a:headEnd/>
              <a:tailEnd/>
            </a:ln>
          </p:spPr>
          <p:txBody>
            <a:bodyPr rtlCol="0" anchor="ctr"/>
            <a:lstStyle/>
            <a:p>
              <a:pPr algn="ctr"/>
              <a:endParaRPr lang="en-US" dirty="0"/>
            </a:p>
          </p:txBody>
        </p:sp>
        <p:cxnSp>
          <p:nvCxnSpPr>
            <p:cNvPr id="135" name="Straight Connector 134">
              <a:extLst>
                <a:ext uri="{FF2B5EF4-FFF2-40B4-BE49-F238E27FC236}">
                  <a16:creationId xmlns:a16="http://schemas.microsoft.com/office/drawing/2014/main" id="{F733C716-1B2D-8848-87F2-F5FD9862F290}"/>
                </a:ext>
              </a:extLst>
            </p:cNvPr>
            <p:cNvCxnSpPr>
              <a:cxnSpLocks/>
            </p:cNvCxnSpPr>
            <p:nvPr/>
          </p:nvCxnSpPr>
          <p:spPr bwMode="auto">
            <a:xfrm>
              <a:off x="9576902" y="3071195"/>
              <a:ext cx="71842" cy="15051"/>
            </a:xfrm>
            <a:prstGeom prst="line">
              <a:avLst/>
            </a:prstGeom>
            <a:noFill/>
            <a:ln w="28575" cap="flat" cmpd="sng" algn="ctr">
              <a:solidFill>
                <a:schemeClr val="accent3"/>
              </a:solidFill>
              <a:prstDash val="solid"/>
              <a:round/>
              <a:headEnd type="none" w="med" len="med"/>
              <a:tailEnd type="none" w="med" len="med"/>
            </a:ln>
            <a:effectLst/>
          </p:spPr>
        </p:cxnSp>
      </p:grpSp>
      <p:sp>
        <p:nvSpPr>
          <p:cNvPr id="139" name="Freeform 138">
            <a:extLst>
              <a:ext uri="{FF2B5EF4-FFF2-40B4-BE49-F238E27FC236}">
                <a16:creationId xmlns:a16="http://schemas.microsoft.com/office/drawing/2014/main" id="{6D71FBBF-E3A0-594E-9744-A9F623DF4A06}"/>
              </a:ext>
            </a:extLst>
          </p:cNvPr>
          <p:cNvSpPr/>
          <p:nvPr/>
        </p:nvSpPr>
        <p:spPr bwMode="auto">
          <a:xfrm>
            <a:off x="6977921" y="2840636"/>
            <a:ext cx="4740640" cy="1480279"/>
          </a:xfrm>
          <a:custGeom>
            <a:avLst/>
            <a:gdLst>
              <a:gd name="connsiteX0" fmla="*/ 4740640 w 4740640"/>
              <a:gd name="connsiteY0" fmla="*/ 1480279 h 1480279"/>
              <a:gd name="connsiteX1" fmla="*/ 3627620 w 4740640"/>
              <a:gd name="connsiteY1" fmla="*/ 1480279 h 1480279"/>
              <a:gd name="connsiteX2" fmla="*/ 3627620 w 4740640"/>
              <a:gd name="connsiteY2" fmla="*/ 1427813 h 1480279"/>
              <a:gd name="connsiteX3" fmla="*/ 3571407 w 4740640"/>
              <a:gd name="connsiteY3" fmla="*/ 1427813 h 1480279"/>
              <a:gd name="connsiteX4" fmla="*/ 3571407 w 4740640"/>
              <a:gd name="connsiteY4" fmla="*/ 1390338 h 1480279"/>
              <a:gd name="connsiteX5" fmla="*/ 3451486 w 4740640"/>
              <a:gd name="connsiteY5" fmla="*/ 1390338 h 1480279"/>
              <a:gd name="connsiteX6" fmla="*/ 3451486 w 4740640"/>
              <a:gd name="connsiteY6" fmla="*/ 1352862 h 1480279"/>
              <a:gd name="connsiteX7" fmla="*/ 3241623 w 4740640"/>
              <a:gd name="connsiteY7" fmla="*/ 1352862 h 1480279"/>
              <a:gd name="connsiteX8" fmla="*/ 3241623 w 4740640"/>
              <a:gd name="connsiteY8" fmla="*/ 1319134 h 1480279"/>
              <a:gd name="connsiteX9" fmla="*/ 3189158 w 4740640"/>
              <a:gd name="connsiteY9" fmla="*/ 1319134 h 1480279"/>
              <a:gd name="connsiteX10" fmla="*/ 3189158 w 4740640"/>
              <a:gd name="connsiteY10" fmla="*/ 1304144 h 1480279"/>
              <a:gd name="connsiteX11" fmla="*/ 3046751 w 4740640"/>
              <a:gd name="connsiteY11" fmla="*/ 1304144 h 1480279"/>
              <a:gd name="connsiteX12" fmla="*/ 3046751 w 4740640"/>
              <a:gd name="connsiteY12" fmla="*/ 1266669 h 1480279"/>
              <a:gd name="connsiteX13" fmla="*/ 2964305 w 4740640"/>
              <a:gd name="connsiteY13" fmla="*/ 1266669 h 1480279"/>
              <a:gd name="connsiteX14" fmla="*/ 2964305 w 4740640"/>
              <a:gd name="connsiteY14" fmla="*/ 1266669 h 1480279"/>
              <a:gd name="connsiteX15" fmla="*/ 2964305 w 4740640"/>
              <a:gd name="connsiteY15" fmla="*/ 1266669 h 1480279"/>
              <a:gd name="connsiteX16" fmla="*/ 2964305 w 4740640"/>
              <a:gd name="connsiteY16" fmla="*/ 1244184 h 1480279"/>
              <a:gd name="connsiteX17" fmla="*/ 2825646 w 4740640"/>
              <a:gd name="connsiteY17" fmla="*/ 1244184 h 1480279"/>
              <a:gd name="connsiteX18" fmla="*/ 2825646 w 4740640"/>
              <a:gd name="connsiteY18" fmla="*/ 1214203 h 1480279"/>
              <a:gd name="connsiteX19" fmla="*/ 2731958 w 4740640"/>
              <a:gd name="connsiteY19" fmla="*/ 1214203 h 1480279"/>
              <a:gd name="connsiteX20" fmla="*/ 2731958 w 4740640"/>
              <a:gd name="connsiteY20" fmla="*/ 1169233 h 1480279"/>
              <a:gd name="connsiteX21" fmla="*/ 2567066 w 4740640"/>
              <a:gd name="connsiteY21" fmla="*/ 1169233 h 1480279"/>
              <a:gd name="connsiteX22" fmla="*/ 2567066 w 4740640"/>
              <a:gd name="connsiteY22" fmla="*/ 1169233 h 1480279"/>
              <a:gd name="connsiteX23" fmla="*/ 2567066 w 4740640"/>
              <a:gd name="connsiteY23" fmla="*/ 1150495 h 1480279"/>
              <a:gd name="connsiteX24" fmla="*/ 2398427 w 4740640"/>
              <a:gd name="connsiteY24" fmla="*/ 1150495 h 1480279"/>
              <a:gd name="connsiteX25" fmla="*/ 2398427 w 4740640"/>
              <a:gd name="connsiteY25" fmla="*/ 1124262 h 1480279"/>
              <a:gd name="connsiteX26" fmla="*/ 2312233 w 4740640"/>
              <a:gd name="connsiteY26" fmla="*/ 1124262 h 1480279"/>
              <a:gd name="connsiteX27" fmla="*/ 2312233 w 4740640"/>
              <a:gd name="connsiteY27" fmla="*/ 1090534 h 1480279"/>
              <a:gd name="connsiteX28" fmla="*/ 2154836 w 4740640"/>
              <a:gd name="connsiteY28" fmla="*/ 1090534 h 1480279"/>
              <a:gd name="connsiteX29" fmla="*/ 2154836 w 4740640"/>
              <a:gd name="connsiteY29" fmla="*/ 1090534 h 1480279"/>
              <a:gd name="connsiteX30" fmla="*/ 2154836 w 4740640"/>
              <a:gd name="connsiteY30" fmla="*/ 1090534 h 1480279"/>
              <a:gd name="connsiteX31" fmla="*/ 2154836 w 4740640"/>
              <a:gd name="connsiteY31" fmla="*/ 1090534 h 1480279"/>
              <a:gd name="connsiteX32" fmla="*/ 2154836 w 4740640"/>
              <a:gd name="connsiteY32" fmla="*/ 1071797 h 1480279"/>
              <a:gd name="connsiteX33" fmla="*/ 2079886 w 4740640"/>
              <a:gd name="connsiteY33" fmla="*/ 1071797 h 1480279"/>
              <a:gd name="connsiteX34" fmla="*/ 2079886 w 4740640"/>
              <a:gd name="connsiteY34" fmla="*/ 1071797 h 1480279"/>
              <a:gd name="connsiteX35" fmla="*/ 2079886 w 4740640"/>
              <a:gd name="connsiteY35" fmla="*/ 1071797 h 1480279"/>
              <a:gd name="connsiteX36" fmla="*/ 2079886 w 4740640"/>
              <a:gd name="connsiteY36" fmla="*/ 1071797 h 1480279"/>
              <a:gd name="connsiteX37" fmla="*/ 2079886 w 4740640"/>
              <a:gd name="connsiteY37" fmla="*/ 1071797 h 1480279"/>
              <a:gd name="connsiteX38" fmla="*/ 2079886 w 4740640"/>
              <a:gd name="connsiteY38" fmla="*/ 1045564 h 1480279"/>
              <a:gd name="connsiteX39" fmla="*/ 1997440 w 4740640"/>
              <a:gd name="connsiteY39" fmla="*/ 1045564 h 1480279"/>
              <a:gd name="connsiteX40" fmla="*/ 1997440 w 4740640"/>
              <a:gd name="connsiteY40" fmla="*/ 1011836 h 1480279"/>
              <a:gd name="connsiteX41" fmla="*/ 1705131 w 4740640"/>
              <a:gd name="connsiteY41" fmla="*/ 1011836 h 1480279"/>
              <a:gd name="connsiteX42" fmla="*/ 1705131 w 4740640"/>
              <a:gd name="connsiteY42" fmla="*/ 1011836 h 1480279"/>
              <a:gd name="connsiteX43" fmla="*/ 1705131 w 4740640"/>
              <a:gd name="connsiteY43" fmla="*/ 1011836 h 1480279"/>
              <a:gd name="connsiteX44" fmla="*/ 1705131 w 4740640"/>
              <a:gd name="connsiteY44" fmla="*/ 985603 h 1480279"/>
              <a:gd name="connsiteX45" fmla="*/ 1645171 w 4740640"/>
              <a:gd name="connsiteY45" fmla="*/ 985603 h 1480279"/>
              <a:gd name="connsiteX46" fmla="*/ 1645171 w 4740640"/>
              <a:gd name="connsiteY46" fmla="*/ 985603 h 1480279"/>
              <a:gd name="connsiteX47" fmla="*/ 1645171 w 4740640"/>
              <a:gd name="connsiteY47" fmla="*/ 985603 h 1480279"/>
              <a:gd name="connsiteX48" fmla="*/ 1645171 w 4740640"/>
              <a:gd name="connsiteY48" fmla="*/ 963118 h 1480279"/>
              <a:gd name="connsiteX49" fmla="*/ 1555230 w 4740640"/>
              <a:gd name="connsiteY49" fmla="*/ 963118 h 1480279"/>
              <a:gd name="connsiteX50" fmla="*/ 1555230 w 4740640"/>
              <a:gd name="connsiteY50" fmla="*/ 963118 h 1480279"/>
              <a:gd name="connsiteX51" fmla="*/ 1555230 w 4740640"/>
              <a:gd name="connsiteY51" fmla="*/ 936885 h 1480279"/>
              <a:gd name="connsiteX52" fmla="*/ 1371600 w 4740640"/>
              <a:gd name="connsiteY52" fmla="*/ 936885 h 1480279"/>
              <a:gd name="connsiteX53" fmla="*/ 1371600 w 4740640"/>
              <a:gd name="connsiteY53" fmla="*/ 903157 h 1480279"/>
              <a:gd name="connsiteX54" fmla="*/ 1319135 w 4740640"/>
              <a:gd name="connsiteY54" fmla="*/ 903157 h 1480279"/>
              <a:gd name="connsiteX55" fmla="*/ 1319135 w 4740640"/>
              <a:gd name="connsiteY55" fmla="*/ 861934 h 1480279"/>
              <a:gd name="connsiteX56" fmla="*/ 1270417 w 4740640"/>
              <a:gd name="connsiteY56" fmla="*/ 861934 h 1480279"/>
              <a:gd name="connsiteX57" fmla="*/ 1270417 w 4740640"/>
              <a:gd name="connsiteY57" fmla="*/ 861934 h 1480279"/>
              <a:gd name="connsiteX58" fmla="*/ 1270417 w 4740640"/>
              <a:gd name="connsiteY58" fmla="*/ 861934 h 1480279"/>
              <a:gd name="connsiteX59" fmla="*/ 1270417 w 4740640"/>
              <a:gd name="connsiteY59" fmla="*/ 835702 h 1480279"/>
              <a:gd name="connsiteX60" fmla="*/ 1165486 w 4740640"/>
              <a:gd name="connsiteY60" fmla="*/ 835702 h 1480279"/>
              <a:gd name="connsiteX61" fmla="*/ 1165486 w 4740640"/>
              <a:gd name="connsiteY61" fmla="*/ 775741 h 1480279"/>
              <a:gd name="connsiteX62" fmla="*/ 1109272 w 4740640"/>
              <a:gd name="connsiteY62" fmla="*/ 775741 h 1480279"/>
              <a:gd name="connsiteX63" fmla="*/ 1109272 w 4740640"/>
              <a:gd name="connsiteY63" fmla="*/ 730771 h 1480279"/>
              <a:gd name="connsiteX64" fmla="*/ 1041817 w 4740640"/>
              <a:gd name="connsiteY64" fmla="*/ 730771 h 1480279"/>
              <a:gd name="connsiteX65" fmla="*/ 1053059 w 4740640"/>
              <a:gd name="connsiteY65" fmla="*/ 719529 h 1480279"/>
              <a:gd name="connsiteX66" fmla="*/ 1011836 w 4740640"/>
              <a:gd name="connsiteY66" fmla="*/ 719529 h 1480279"/>
              <a:gd name="connsiteX67" fmla="*/ 1011836 w 4740640"/>
              <a:gd name="connsiteY67" fmla="*/ 685800 h 1480279"/>
              <a:gd name="connsiteX68" fmla="*/ 880672 w 4740640"/>
              <a:gd name="connsiteY68" fmla="*/ 685800 h 1480279"/>
              <a:gd name="connsiteX69" fmla="*/ 880672 w 4740640"/>
              <a:gd name="connsiteY69" fmla="*/ 685800 h 1480279"/>
              <a:gd name="connsiteX70" fmla="*/ 880672 w 4740640"/>
              <a:gd name="connsiteY70" fmla="*/ 652072 h 1480279"/>
              <a:gd name="connsiteX71" fmla="*/ 742013 w 4740640"/>
              <a:gd name="connsiteY71" fmla="*/ 652072 h 1480279"/>
              <a:gd name="connsiteX72" fmla="*/ 742013 w 4740640"/>
              <a:gd name="connsiteY72" fmla="*/ 652072 h 1480279"/>
              <a:gd name="connsiteX73" fmla="*/ 742013 w 4740640"/>
              <a:gd name="connsiteY73" fmla="*/ 622092 h 1480279"/>
              <a:gd name="connsiteX74" fmla="*/ 678305 w 4740640"/>
              <a:gd name="connsiteY74" fmla="*/ 622092 h 1480279"/>
              <a:gd name="connsiteX75" fmla="*/ 678305 w 4740640"/>
              <a:gd name="connsiteY75" fmla="*/ 550889 h 1480279"/>
              <a:gd name="connsiteX76" fmla="*/ 678305 w 4740640"/>
              <a:gd name="connsiteY76" fmla="*/ 550889 h 1480279"/>
              <a:gd name="connsiteX77" fmla="*/ 678305 w 4740640"/>
              <a:gd name="connsiteY77" fmla="*/ 550889 h 1480279"/>
              <a:gd name="connsiteX78" fmla="*/ 659568 w 4740640"/>
              <a:gd name="connsiteY78" fmla="*/ 517161 h 1480279"/>
              <a:gd name="connsiteX79" fmla="*/ 622092 w 4740640"/>
              <a:gd name="connsiteY79" fmla="*/ 517161 h 1480279"/>
              <a:gd name="connsiteX80" fmla="*/ 622092 w 4740640"/>
              <a:gd name="connsiteY80" fmla="*/ 483433 h 1480279"/>
              <a:gd name="connsiteX81" fmla="*/ 547141 w 4740640"/>
              <a:gd name="connsiteY81" fmla="*/ 483433 h 1480279"/>
              <a:gd name="connsiteX82" fmla="*/ 528404 w 4740640"/>
              <a:gd name="connsiteY82" fmla="*/ 464696 h 1480279"/>
              <a:gd name="connsiteX83" fmla="*/ 408482 w 4740640"/>
              <a:gd name="connsiteY83" fmla="*/ 464696 h 1480279"/>
              <a:gd name="connsiteX84" fmla="*/ 408482 w 4740640"/>
              <a:gd name="connsiteY84" fmla="*/ 404734 h 1480279"/>
              <a:gd name="connsiteX85" fmla="*/ 322289 w 4740640"/>
              <a:gd name="connsiteY85" fmla="*/ 404734 h 1480279"/>
              <a:gd name="connsiteX86" fmla="*/ 322289 w 4740640"/>
              <a:gd name="connsiteY86" fmla="*/ 359764 h 1480279"/>
              <a:gd name="connsiteX87" fmla="*/ 281066 w 4740640"/>
              <a:gd name="connsiteY87" fmla="*/ 359764 h 1480279"/>
              <a:gd name="connsiteX88" fmla="*/ 281066 w 4740640"/>
              <a:gd name="connsiteY88" fmla="*/ 314794 h 1480279"/>
              <a:gd name="connsiteX89" fmla="*/ 228600 w 4740640"/>
              <a:gd name="connsiteY89" fmla="*/ 314794 h 1480279"/>
              <a:gd name="connsiteX90" fmla="*/ 209863 w 4740640"/>
              <a:gd name="connsiteY90" fmla="*/ 314794 h 1480279"/>
              <a:gd name="connsiteX91" fmla="*/ 209863 w 4740640"/>
              <a:gd name="connsiteY91" fmla="*/ 217357 h 1480279"/>
              <a:gd name="connsiteX92" fmla="*/ 149902 w 4740640"/>
              <a:gd name="connsiteY92" fmla="*/ 217357 h 1480279"/>
              <a:gd name="connsiteX93" fmla="*/ 149902 w 4740640"/>
              <a:gd name="connsiteY93" fmla="*/ 172387 h 1480279"/>
              <a:gd name="connsiteX94" fmla="*/ 101184 w 4740640"/>
              <a:gd name="connsiteY94" fmla="*/ 172387 h 1480279"/>
              <a:gd name="connsiteX95" fmla="*/ 101184 w 4740640"/>
              <a:gd name="connsiteY95" fmla="*/ 172387 h 1480279"/>
              <a:gd name="connsiteX96" fmla="*/ 74951 w 4740640"/>
              <a:gd name="connsiteY96" fmla="*/ 146154 h 1480279"/>
              <a:gd name="connsiteX97" fmla="*/ 74951 w 4740640"/>
              <a:gd name="connsiteY97" fmla="*/ 104931 h 1480279"/>
              <a:gd name="connsiteX98" fmla="*/ 41223 w 4740640"/>
              <a:gd name="connsiteY98" fmla="*/ 104931 h 1480279"/>
              <a:gd name="connsiteX99" fmla="*/ 41223 w 4740640"/>
              <a:gd name="connsiteY99" fmla="*/ 44971 h 1480279"/>
              <a:gd name="connsiteX100" fmla="*/ 0 w 4740640"/>
              <a:gd name="connsiteY100" fmla="*/ 44971 h 1480279"/>
              <a:gd name="connsiteX101" fmla="*/ 0 w 4740640"/>
              <a:gd name="connsiteY101" fmla="*/ 0 h 1480279"/>
              <a:gd name="connsiteX0" fmla="*/ 4740640 w 4740640"/>
              <a:gd name="connsiteY0" fmla="*/ 1480279 h 1480279"/>
              <a:gd name="connsiteX1" fmla="*/ 3627620 w 4740640"/>
              <a:gd name="connsiteY1" fmla="*/ 1480279 h 1480279"/>
              <a:gd name="connsiteX2" fmla="*/ 3627620 w 4740640"/>
              <a:gd name="connsiteY2" fmla="*/ 1427813 h 1480279"/>
              <a:gd name="connsiteX3" fmla="*/ 3571407 w 4740640"/>
              <a:gd name="connsiteY3" fmla="*/ 1427813 h 1480279"/>
              <a:gd name="connsiteX4" fmla="*/ 3571407 w 4740640"/>
              <a:gd name="connsiteY4" fmla="*/ 1390338 h 1480279"/>
              <a:gd name="connsiteX5" fmla="*/ 3451486 w 4740640"/>
              <a:gd name="connsiteY5" fmla="*/ 1390338 h 1480279"/>
              <a:gd name="connsiteX6" fmla="*/ 3451486 w 4740640"/>
              <a:gd name="connsiteY6" fmla="*/ 1352862 h 1480279"/>
              <a:gd name="connsiteX7" fmla="*/ 3241623 w 4740640"/>
              <a:gd name="connsiteY7" fmla="*/ 1352862 h 1480279"/>
              <a:gd name="connsiteX8" fmla="*/ 3241623 w 4740640"/>
              <a:gd name="connsiteY8" fmla="*/ 1319134 h 1480279"/>
              <a:gd name="connsiteX9" fmla="*/ 3189158 w 4740640"/>
              <a:gd name="connsiteY9" fmla="*/ 1319134 h 1480279"/>
              <a:gd name="connsiteX10" fmla="*/ 3189158 w 4740640"/>
              <a:gd name="connsiteY10" fmla="*/ 1304144 h 1480279"/>
              <a:gd name="connsiteX11" fmla="*/ 3046751 w 4740640"/>
              <a:gd name="connsiteY11" fmla="*/ 1304144 h 1480279"/>
              <a:gd name="connsiteX12" fmla="*/ 3046751 w 4740640"/>
              <a:gd name="connsiteY12" fmla="*/ 1266669 h 1480279"/>
              <a:gd name="connsiteX13" fmla="*/ 2964305 w 4740640"/>
              <a:gd name="connsiteY13" fmla="*/ 1266669 h 1480279"/>
              <a:gd name="connsiteX14" fmla="*/ 2964305 w 4740640"/>
              <a:gd name="connsiteY14" fmla="*/ 1266669 h 1480279"/>
              <a:gd name="connsiteX15" fmla="*/ 2964305 w 4740640"/>
              <a:gd name="connsiteY15" fmla="*/ 1266669 h 1480279"/>
              <a:gd name="connsiteX16" fmla="*/ 2964305 w 4740640"/>
              <a:gd name="connsiteY16" fmla="*/ 1244184 h 1480279"/>
              <a:gd name="connsiteX17" fmla="*/ 2825646 w 4740640"/>
              <a:gd name="connsiteY17" fmla="*/ 1244184 h 1480279"/>
              <a:gd name="connsiteX18" fmla="*/ 2825646 w 4740640"/>
              <a:gd name="connsiteY18" fmla="*/ 1214203 h 1480279"/>
              <a:gd name="connsiteX19" fmla="*/ 2731958 w 4740640"/>
              <a:gd name="connsiteY19" fmla="*/ 1214203 h 1480279"/>
              <a:gd name="connsiteX20" fmla="*/ 2731958 w 4740640"/>
              <a:gd name="connsiteY20" fmla="*/ 1169233 h 1480279"/>
              <a:gd name="connsiteX21" fmla="*/ 2567066 w 4740640"/>
              <a:gd name="connsiteY21" fmla="*/ 1169233 h 1480279"/>
              <a:gd name="connsiteX22" fmla="*/ 2567066 w 4740640"/>
              <a:gd name="connsiteY22" fmla="*/ 1169233 h 1480279"/>
              <a:gd name="connsiteX23" fmla="*/ 2567066 w 4740640"/>
              <a:gd name="connsiteY23" fmla="*/ 1150495 h 1480279"/>
              <a:gd name="connsiteX24" fmla="*/ 2398427 w 4740640"/>
              <a:gd name="connsiteY24" fmla="*/ 1150495 h 1480279"/>
              <a:gd name="connsiteX25" fmla="*/ 2398427 w 4740640"/>
              <a:gd name="connsiteY25" fmla="*/ 1124262 h 1480279"/>
              <a:gd name="connsiteX26" fmla="*/ 2312233 w 4740640"/>
              <a:gd name="connsiteY26" fmla="*/ 1124262 h 1480279"/>
              <a:gd name="connsiteX27" fmla="*/ 2312233 w 4740640"/>
              <a:gd name="connsiteY27" fmla="*/ 1090534 h 1480279"/>
              <a:gd name="connsiteX28" fmla="*/ 2154836 w 4740640"/>
              <a:gd name="connsiteY28" fmla="*/ 1090534 h 1480279"/>
              <a:gd name="connsiteX29" fmla="*/ 2154836 w 4740640"/>
              <a:gd name="connsiteY29" fmla="*/ 1090534 h 1480279"/>
              <a:gd name="connsiteX30" fmla="*/ 2154836 w 4740640"/>
              <a:gd name="connsiteY30" fmla="*/ 1090534 h 1480279"/>
              <a:gd name="connsiteX31" fmla="*/ 2154836 w 4740640"/>
              <a:gd name="connsiteY31" fmla="*/ 1090534 h 1480279"/>
              <a:gd name="connsiteX32" fmla="*/ 2154836 w 4740640"/>
              <a:gd name="connsiteY32" fmla="*/ 1071797 h 1480279"/>
              <a:gd name="connsiteX33" fmla="*/ 2079886 w 4740640"/>
              <a:gd name="connsiteY33" fmla="*/ 1071797 h 1480279"/>
              <a:gd name="connsiteX34" fmla="*/ 2079886 w 4740640"/>
              <a:gd name="connsiteY34" fmla="*/ 1071797 h 1480279"/>
              <a:gd name="connsiteX35" fmla="*/ 2079886 w 4740640"/>
              <a:gd name="connsiteY35" fmla="*/ 1071797 h 1480279"/>
              <a:gd name="connsiteX36" fmla="*/ 2079886 w 4740640"/>
              <a:gd name="connsiteY36" fmla="*/ 1071797 h 1480279"/>
              <a:gd name="connsiteX37" fmla="*/ 2079886 w 4740640"/>
              <a:gd name="connsiteY37" fmla="*/ 1071797 h 1480279"/>
              <a:gd name="connsiteX38" fmla="*/ 2079886 w 4740640"/>
              <a:gd name="connsiteY38" fmla="*/ 1045564 h 1480279"/>
              <a:gd name="connsiteX39" fmla="*/ 1997440 w 4740640"/>
              <a:gd name="connsiteY39" fmla="*/ 1045564 h 1480279"/>
              <a:gd name="connsiteX40" fmla="*/ 1997440 w 4740640"/>
              <a:gd name="connsiteY40" fmla="*/ 1011836 h 1480279"/>
              <a:gd name="connsiteX41" fmla="*/ 1705131 w 4740640"/>
              <a:gd name="connsiteY41" fmla="*/ 1011836 h 1480279"/>
              <a:gd name="connsiteX42" fmla="*/ 1705131 w 4740640"/>
              <a:gd name="connsiteY42" fmla="*/ 1011836 h 1480279"/>
              <a:gd name="connsiteX43" fmla="*/ 1705131 w 4740640"/>
              <a:gd name="connsiteY43" fmla="*/ 1011836 h 1480279"/>
              <a:gd name="connsiteX44" fmla="*/ 1705131 w 4740640"/>
              <a:gd name="connsiteY44" fmla="*/ 985603 h 1480279"/>
              <a:gd name="connsiteX45" fmla="*/ 1645171 w 4740640"/>
              <a:gd name="connsiteY45" fmla="*/ 985603 h 1480279"/>
              <a:gd name="connsiteX46" fmla="*/ 1645171 w 4740640"/>
              <a:gd name="connsiteY46" fmla="*/ 985603 h 1480279"/>
              <a:gd name="connsiteX47" fmla="*/ 1645171 w 4740640"/>
              <a:gd name="connsiteY47" fmla="*/ 985603 h 1480279"/>
              <a:gd name="connsiteX48" fmla="*/ 1645171 w 4740640"/>
              <a:gd name="connsiteY48" fmla="*/ 963118 h 1480279"/>
              <a:gd name="connsiteX49" fmla="*/ 1555230 w 4740640"/>
              <a:gd name="connsiteY49" fmla="*/ 963118 h 1480279"/>
              <a:gd name="connsiteX50" fmla="*/ 1555230 w 4740640"/>
              <a:gd name="connsiteY50" fmla="*/ 963118 h 1480279"/>
              <a:gd name="connsiteX51" fmla="*/ 1555230 w 4740640"/>
              <a:gd name="connsiteY51" fmla="*/ 936885 h 1480279"/>
              <a:gd name="connsiteX52" fmla="*/ 1371600 w 4740640"/>
              <a:gd name="connsiteY52" fmla="*/ 936885 h 1480279"/>
              <a:gd name="connsiteX53" fmla="*/ 1371600 w 4740640"/>
              <a:gd name="connsiteY53" fmla="*/ 903157 h 1480279"/>
              <a:gd name="connsiteX54" fmla="*/ 1319135 w 4740640"/>
              <a:gd name="connsiteY54" fmla="*/ 903157 h 1480279"/>
              <a:gd name="connsiteX55" fmla="*/ 1319135 w 4740640"/>
              <a:gd name="connsiteY55" fmla="*/ 861934 h 1480279"/>
              <a:gd name="connsiteX56" fmla="*/ 1270417 w 4740640"/>
              <a:gd name="connsiteY56" fmla="*/ 861934 h 1480279"/>
              <a:gd name="connsiteX57" fmla="*/ 1270417 w 4740640"/>
              <a:gd name="connsiteY57" fmla="*/ 861934 h 1480279"/>
              <a:gd name="connsiteX58" fmla="*/ 1270417 w 4740640"/>
              <a:gd name="connsiteY58" fmla="*/ 861934 h 1480279"/>
              <a:gd name="connsiteX59" fmla="*/ 1270417 w 4740640"/>
              <a:gd name="connsiteY59" fmla="*/ 835702 h 1480279"/>
              <a:gd name="connsiteX60" fmla="*/ 1165486 w 4740640"/>
              <a:gd name="connsiteY60" fmla="*/ 835702 h 1480279"/>
              <a:gd name="connsiteX61" fmla="*/ 1165486 w 4740640"/>
              <a:gd name="connsiteY61" fmla="*/ 775741 h 1480279"/>
              <a:gd name="connsiteX62" fmla="*/ 1109272 w 4740640"/>
              <a:gd name="connsiteY62" fmla="*/ 775741 h 1480279"/>
              <a:gd name="connsiteX63" fmla="*/ 1109272 w 4740640"/>
              <a:gd name="connsiteY63" fmla="*/ 730771 h 1480279"/>
              <a:gd name="connsiteX64" fmla="*/ 1041817 w 4740640"/>
              <a:gd name="connsiteY64" fmla="*/ 730771 h 1480279"/>
              <a:gd name="connsiteX65" fmla="*/ 1053059 w 4740640"/>
              <a:gd name="connsiteY65" fmla="*/ 719529 h 1480279"/>
              <a:gd name="connsiteX66" fmla="*/ 1011836 w 4740640"/>
              <a:gd name="connsiteY66" fmla="*/ 719529 h 1480279"/>
              <a:gd name="connsiteX67" fmla="*/ 1011836 w 4740640"/>
              <a:gd name="connsiteY67" fmla="*/ 685800 h 1480279"/>
              <a:gd name="connsiteX68" fmla="*/ 880672 w 4740640"/>
              <a:gd name="connsiteY68" fmla="*/ 685800 h 1480279"/>
              <a:gd name="connsiteX69" fmla="*/ 880672 w 4740640"/>
              <a:gd name="connsiteY69" fmla="*/ 685800 h 1480279"/>
              <a:gd name="connsiteX70" fmla="*/ 880672 w 4740640"/>
              <a:gd name="connsiteY70" fmla="*/ 652072 h 1480279"/>
              <a:gd name="connsiteX71" fmla="*/ 742013 w 4740640"/>
              <a:gd name="connsiteY71" fmla="*/ 652072 h 1480279"/>
              <a:gd name="connsiteX72" fmla="*/ 742013 w 4740640"/>
              <a:gd name="connsiteY72" fmla="*/ 652072 h 1480279"/>
              <a:gd name="connsiteX73" fmla="*/ 742013 w 4740640"/>
              <a:gd name="connsiteY73" fmla="*/ 622092 h 1480279"/>
              <a:gd name="connsiteX74" fmla="*/ 678305 w 4740640"/>
              <a:gd name="connsiteY74" fmla="*/ 622092 h 1480279"/>
              <a:gd name="connsiteX75" fmla="*/ 678305 w 4740640"/>
              <a:gd name="connsiteY75" fmla="*/ 550889 h 1480279"/>
              <a:gd name="connsiteX76" fmla="*/ 678305 w 4740640"/>
              <a:gd name="connsiteY76" fmla="*/ 550889 h 1480279"/>
              <a:gd name="connsiteX77" fmla="*/ 662430 w 4740640"/>
              <a:gd name="connsiteY77" fmla="*/ 547714 h 1480279"/>
              <a:gd name="connsiteX78" fmla="*/ 659568 w 4740640"/>
              <a:gd name="connsiteY78" fmla="*/ 517161 h 1480279"/>
              <a:gd name="connsiteX79" fmla="*/ 622092 w 4740640"/>
              <a:gd name="connsiteY79" fmla="*/ 517161 h 1480279"/>
              <a:gd name="connsiteX80" fmla="*/ 622092 w 4740640"/>
              <a:gd name="connsiteY80" fmla="*/ 483433 h 1480279"/>
              <a:gd name="connsiteX81" fmla="*/ 547141 w 4740640"/>
              <a:gd name="connsiteY81" fmla="*/ 483433 h 1480279"/>
              <a:gd name="connsiteX82" fmla="*/ 528404 w 4740640"/>
              <a:gd name="connsiteY82" fmla="*/ 464696 h 1480279"/>
              <a:gd name="connsiteX83" fmla="*/ 408482 w 4740640"/>
              <a:gd name="connsiteY83" fmla="*/ 464696 h 1480279"/>
              <a:gd name="connsiteX84" fmla="*/ 408482 w 4740640"/>
              <a:gd name="connsiteY84" fmla="*/ 404734 h 1480279"/>
              <a:gd name="connsiteX85" fmla="*/ 322289 w 4740640"/>
              <a:gd name="connsiteY85" fmla="*/ 404734 h 1480279"/>
              <a:gd name="connsiteX86" fmla="*/ 322289 w 4740640"/>
              <a:gd name="connsiteY86" fmla="*/ 359764 h 1480279"/>
              <a:gd name="connsiteX87" fmla="*/ 281066 w 4740640"/>
              <a:gd name="connsiteY87" fmla="*/ 359764 h 1480279"/>
              <a:gd name="connsiteX88" fmla="*/ 281066 w 4740640"/>
              <a:gd name="connsiteY88" fmla="*/ 314794 h 1480279"/>
              <a:gd name="connsiteX89" fmla="*/ 228600 w 4740640"/>
              <a:gd name="connsiteY89" fmla="*/ 314794 h 1480279"/>
              <a:gd name="connsiteX90" fmla="*/ 209863 w 4740640"/>
              <a:gd name="connsiteY90" fmla="*/ 314794 h 1480279"/>
              <a:gd name="connsiteX91" fmla="*/ 209863 w 4740640"/>
              <a:gd name="connsiteY91" fmla="*/ 217357 h 1480279"/>
              <a:gd name="connsiteX92" fmla="*/ 149902 w 4740640"/>
              <a:gd name="connsiteY92" fmla="*/ 217357 h 1480279"/>
              <a:gd name="connsiteX93" fmla="*/ 149902 w 4740640"/>
              <a:gd name="connsiteY93" fmla="*/ 172387 h 1480279"/>
              <a:gd name="connsiteX94" fmla="*/ 101184 w 4740640"/>
              <a:gd name="connsiteY94" fmla="*/ 172387 h 1480279"/>
              <a:gd name="connsiteX95" fmla="*/ 101184 w 4740640"/>
              <a:gd name="connsiteY95" fmla="*/ 172387 h 1480279"/>
              <a:gd name="connsiteX96" fmla="*/ 74951 w 4740640"/>
              <a:gd name="connsiteY96" fmla="*/ 146154 h 1480279"/>
              <a:gd name="connsiteX97" fmla="*/ 74951 w 4740640"/>
              <a:gd name="connsiteY97" fmla="*/ 104931 h 1480279"/>
              <a:gd name="connsiteX98" fmla="*/ 41223 w 4740640"/>
              <a:gd name="connsiteY98" fmla="*/ 104931 h 1480279"/>
              <a:gd name="connsiteX99" fmla="*/ 41223 w 4740640"/>
              <a:gd name="connsiteY99" fmla="*/ 44971 h 1480279"/>
              <a:gd name="connsiteX100" fmla="*/ 0 w 4740640"/>
              <a:gd name="connsiteY100" fmla="*/ 44971 h 1480279"/>
              <a:gd name="connsiteX101" fmla="*/ 0 w 4740640"/>
              <a:gd name="connsiteY101" fmla="*/ 0 h 1480279"/>
              <a:gd name="connsiteX0" fmla="*/ 4740640 w 4740640"/>
              <a:gd name="connsiteY0" fmla="*/ 1480279 h 1480279"/>
              <a:gd name="connsiteX1" fmla="*/ 3627620 w 4740640"/>
              <a:gd name="connsiteY1" fmla="*/ 1480279 h 1480279"/>
              <a:gd name="connsiteX2" fmla="*/ 3627620 w 4740640"/>
              <a:gd name="connsiteY2" fmla="*/ 1427813 h 1480279"/>
              <a:gd name="connsiteX3" fmla="*/ 3571407 w 4740640"/>
              <a:gd name="connsiteY3" fmla="*/ 1427813 h 1480279"/>
              <a:gd name="connsiteX4" fmla="*/ 3571407 w 4740640"/>
              <a:gd name="connsiteY4" fmla="*/ 1390338 h 1480279"/>
              <a:gd name="connsiteX5" fmla="*/ 3451486 w 4740640"/>
              <a:gd name="connsiteY5" fmla="*/ 1390338 h 1480279"/>
              <a:gd name="connsiteX6" fmla="*/ 3451486 w 4740640"/>
              <a:gd name="connsiteY6" fmla="*/ 1352862 h 1480279"/>
              <a:gd name="connsiteX7" fmla="*/ 3241623 w 4740640"/>
              <a:gd name="connsiteY7" fmla="*/ 1352862 h 1480279"/>
              <a:gd name="connsiteX8" fmla="*/ 3241623 w 4740640"/>
              <a:gd name="connsiteY8" fmla="*/ 1319134 h 1480279"/>
              <a:gd name="connsiteX9" fmla="*/ 3189158 w 4740640"/>
              <a:gd name="connsiteY9" fmla="*/ 1319134 h 1480279"/>
              <a:gd name="connsiteX10" fmla="*/ 3189158 w 4740640"/>
              <a:gd name="connsiteY10" fmla="*/ 1304144 h 1480279"/>
              <a:gd name="connsiteX11" fmla="*/ 3046751 w 4740640"/>
              <a:gd name="connsiteY11" fmla="*/ 1304144 h 1480279"/>
              <a:gd name="connsiteX12" fmla="*/ 3046751 w 4740640"/>
              <a:gd name="connsiteY12" fmla="*/ 1266669 h 1480279"/>
              <a:gd name="connsiteX13" fmla="*/ 2964305 w 4740640"/>
              <a:gd name="connsiteY13" fmla="*/ 1266669 h 1480279"/>
              <a:gd name="connsiteX14" fmla="*/ 2964305 w 4740640"/>
              <a:gd name="connsiteY14" fmla="*/ 1266669 h 1480279"/>
              <a:gd name="connsiteX15" fmla="*/ 2964305 w 4740640"/>
              <a:gd name="connsiteY15" fmla="*/ 1266669 h 1480279"/>
              <a:gd name="connsiteX16" fmla="*/ 2964305 w 4740640"/>
              <a:gd name="connsiteY16" fmla="*/ 1244184 h 1480279"/>
              <a:gd name="connsiteX17" fmla="*/ 2825646 w 4740640"/>
              <a:gd name="connsiteY17" fmla="*/ 1244184 h 1480279"/>
              <a:gd name="connsiteX18" fmla="*/ 2825646 w 4740640"/>
              <a:gd name="connsiteY18" fmla="*/ 1214203 h 1480279"/>
              <a:gd name="connsiteX19" fmla="*/ 2731958 w 4740640"/>
              <a:gd name="connsiteY19" fmla="*/ 1214203 h 1480279"/>
              <a:gd name="connsiteX20" fmla="*/ 2731958 w 4740640"/>
              <a:gd name="connsiteY20" fmla="*/ 1169233 h 1480279"/>
              <a:gd name="connsiteX21" fmla="*/ 2567066 w 4740640"/>
              <a:gd name="connsiteY21" fmla="*/ 1169233 h 1480279"/>
              <a:gd name="connsiteX22" fmla="*/ 2567066 w 4740640"/>
              <a:gd name="connsiteY22" fmla="*/ 1169233 h 1480279"/>
              <a:gd name="connsiteX23" fmla="*/ 2567066 w 4740640"/>
              <a:gd name="connsiteY23" fmla="*/ 1150495 h 1480279"/>
              <a:gd name="connsiteX24" fmla="*/ 2398427 w 4740640"/>
              <a:gd name="connsiteY24" fmla="*/ 1150495 h 1480279"/>
              <a:gd name="connsiteX25" fmla="*/ 2398427 w 4740640"/>
              <a:gd name="connsiteY25" fmla="*/ 1124262 h 1480279"/>
              <a:gd name="connsiteX26" fmla="*/ 2312233 w 4740640"/>
              <a:gd name="connsiteY26" fmla="*/ 1124262 h 1480279"/>
              <a:gd name="connsiteX27" fmla="*/ 2312233 w 4740640"/>
              <a:gd name="connsiteY27" fmla="*/ 1090534 h 1480279"/>
              <a:gd name="connsiteX28" fmla="*/ 2154836 w 4740640"/>
              <a:gd name="connsiteY28" fmla="*/ 1090534 h 1480279"/>
              <a:gd name="connsiteX29" fmla="*/ 2154836 w 4740640"/>
              <a:gd name="connsiteY29" fmla="*/ 1090534 h 1480279"/>
              <a:gd name="connsiteX30" fmla="*/ 2154836 w 4740640"/>
              <a:gd name="connsiteY30" fmla="*/ 1090534 h 1480279"/>
              <a:gd name="connsiteX31" fmla="*/ 2154836 w 4740640"/>
              <a:gd name="connsiteY31" fmla="*/ 1090534 h 1480279"/>
              <a:gd name="connsiteX32" fmla="*/ 2154836 w 4740640"/>
              <a:gd name="connsiteY32" fmla="*/ 1071797 h 1480279"/>
              <a:gd name="connsiteX33" fmla="*/ 2079886 w 4740640"/>
              <a:gd name="connsiteY33" fmla="*/ 1071797 h 1480279"/>
              <a:gd name="connsiteX34" fmla="*/ 2079886 w 4740640"/>
              <a:gd name="connsiteY34" fmla="*/ 1071797 h 1480279"/>
              <a:gd name="connsiteX35" fmla="*/ 2079886 w 4740640"/>
              <a:gd name="connsiteY35" fmla="*/ 1071797 h 1480279"/>
              <a:gd name="connsiteX36" fmla="*/ 2079886 w 4740640"/>
              <a:gd name="connsiteY36" fmla="*/ 1071797 h 1480279"/>
              <a:gd name="connsiteX37" fmla="*/ 2079886 w 4740640"/>
              <a:gd name="connsiteY37" fmla="*/ 1071797 h 1480279"/>
              <a:gd name="connsiteX38" fmla="*/ 2079886 w 4740640"/>
              <a:gd name="connsiteY38" fmla="*/ 1045564 h 1480279"/>
              <a:gd name="connsiteX39" fmla="*/ 1997440 w 4740640"/>
              <a:gd name="connsiteY39" fmla="*/ 1045564 h 1480279"/>
              <a:gd name="connsiteX40" fmla="*/ 1997440 w 4740640"/>
              <a:gd name="connsiteY40" fmla="*/ 1011836 h 1480279"/>
              <a:gd name="connsiteX41" fmla="*/ 1705131 w 4740640"/>
              <a:gd name="connsiteY41" fmla="*/ 1011836 h 1480279"/>
              <a:gd name="connsiteX42" fmla="*/ 1705131 w 4740640"/>
              <a:gd name="connsiteY42" fmla="*/ 1011836 h 1480279"/>
              <a:gd name="connsiteX43" fmla="*/ 1705131 w 4740640"/>
              <a:gd name="connsiteY43" fmla="*/ 1011836 h 1480279"/>
              <a:gd name="connsiteX44" fmla="*/ 1705131 w 4740640"/>
              <a:gd name="connsiteY44" fmla="*/ 985603 h 1480279"/>
              <a:gd name="connsiteX45" fmla="*/ 1645171 w 4740640"/>
              <a:gd name="connsiteY45" fmla="*/ 985603 h 1480279"/>
              <a:gd name="connsiteX46" fmla="*/ 1645171 w 4740640"/>
              <a:gd name="connsiteY46" fmla="*/ 985603 h 1480279"/>
              <a:gd name="connsiteX47" fmla="*/ 1645171 w 4740640"/>
              <a:gd name="connsiteY47" fmla="*/ 985603 h 1480279"/>
              <a:gd name="connsiteX48" fmla="*/ 1645171 w 4740640"/>
              <a:gd name="connsiteY48" fmla="*/ 963118 h 1480279"/>
              <a:gd name="connsiteX49" fmla="*/ 1555230 w 4740640"/>
              <a:gd name="connsiteY49" fmla="*/ 963118 h 1480279"/>
              <a:gd name="connsiteX50" fmla="*/ 1555230 w 4740640"/>
              <a:gd name="connsiteY50" fmla="*/ 963118 h 1480279"/>
              <a:gd name="connsiteX51" fmla="*/ 1555230 w 4740640"/>
              <a:gd name="connsiteY51" fmla="*/ 936885 h 1480279"/>
              <a:gd name="connsiteX52" fmla="*/ 1371600 w 4740640"/>
              <a:gd name="connsiteY52" fmla="*/ 936885 h 1480279"/>
              <a:gd name="connsiteX53" fmla="*/ 1371600 w 4740640"/>
              <a:gd name="connsiteY53" fmla="*/ 903157 h 1480279"/>
              <a:gd name="connsiteX54" fmla="*/ 1319135 w 4740640"/>
              <a:gd name="connsiteY54" fmla="*/ 903157 h 1480279"/>
              <a:gd name="connsiteX55" fmla="*/ 1319135 w 4740640"/>
              <a:gd name="connsiteY55" fmla="*/ 861934 h 1480279"/>
              <a:gd name="connsiteX56" fmla="*/ 1270417 w 4740640"/>
              <a:gd name="connsiteY56" fmla="*/ 861934 h 1480279"/>
              <a:gd name="connsiteX57" fmla="*/ 1270417 w 4740640"/>
              <a:gd name="connsiteY57" fmla="*/ 861934 h 1480279"/>
              <a:gd name="connsiteX58" fmla="*/ 1270417 w 4740640"/>
              <a:gd name="connsiteY58" fmla="*/ 861934 h 1480279"/>
              <a:gd name="connsiteX59" fmla="*/ 1270417 w 4740640"/>
              <a:gd name="connsiteY59" fmla="*/ 835702 h 1480279"/>
              <a:gd name="connsiteX60" fmla="*/ 1165486 w 4740640"/>
              <a:gd name="connsiteY60" fmla="*/ 835702 h 1480279"/>
              <a:gd name="connsiteX61" fmla="*/ 1165486 w 4740640"/>
              <a:gd name="connsiteY61" fmla="*/ 775741 h 1480279"/>
              <a:gd name="connsiteX62" fmla="*/ 1109272 w 4740640"/>
              <a:gd name="connsiteY62" fmla="*/ 775741 h 1480279"/>
              <a:gd name="connsiteX63" fmla="*/ 1109272 w 4740640"/>
              <a:gd name="connsiteY63" fmla="*/ 730771 h 1480279"/>
              <a:gd name="connsiteX64" fmla="*/ 1041817 w 4740640"/>
              <a:gd name="connsiteY64" fmla="*/ 730771 h 1480279"/>
              <a:gd name="connsiteX65" fmla="*/ 1053059 w 4740640"/>
              <a:gd name="connsiteY65" fmla="*/ 719529 h 1480279"/>
              <a:gd name="connsiteX66" fmla="*/ 1011836 w 4740640"/>
              <a:gd name="connsiteY66" fmla="*/ 719529 h 1480279"/>
              <a:gd name="connsiteX67" fmla="*/ 1011836 w 4740640"/>
              <a:gd name="connsiteY67" fmla="*/ 685800 h 1480279"/>
              <a:gd name="connsiteX68" fmla="*/ 880672 w 4740640"/>
              <a:gd name="connsiteY68" fmla="*/ 685800 h 1480279"/>
              <a:gd name="connsiteX69" fmla="*/ 880672 w 4740640"/>
              <a:gd name="connsiteY69" fmla="*/ 685800 h 1480279"/>
              <a:gd name="connsiteX70" fmla="*/ 880672 w 4740640"/>
              <a:gd name="connsiteY70" fmla="*/ 652072 h 1480279"/>
              <a:gd name="connsiteX71" fmla="*/ 742013 w 4740640"/>
              <a:gd name="connsiteY71" fmla="*/ 652072 h 1480279"/>
              <a:gd name="connsiteX72" fmla="*/ 742013 w 4740640"/>
              <a:gd name="connsiteY72" fmla="*/ 652072 h 1480279"/>
              <a:gd name="connsiteX73" fmla="*/ 742013 w 4740640"/>
              <a:gd name="connsiteY73" fmla="*/ 622092 h 1480279"/>
              <a:gd name="connsiteX74" fmla="*/ 678305 w 4740640"/>
              <a:gd name="connsiteY74" fmla="*/ 622092 h 1480279"/>
              <a:gd name="connsiteX75" fmla="*/ 678305 w 4740640"/>
              <a:gd name="connsiteY75" fmla="*/ 550889 h 1480279"/>
              <a:gd name="connsiteX76" fmla="*/ 678305 w 4740640"/>
              <a:gd name="connsiteY76" fmla="*/ 550889 h 1480279"/>
              <a:gd name="connsiteX77" fmla="*/ 662430 w 4740640"/>
              <a:gd name="connsiteY77" fmla="*/ 547714 h 1480279"/>
              <a:gd name="connsiteX78" fmla="*/ 659568 w 4740640"/>
              <a:gd name="connsiteY78" fmla="*/ 517161 h 1480279"/>
              <a:gd name="connsiteX79" fmla="*/ 622092 w 4740640"/>
              <a:gd name="connsiteY79" fmla="*/ 517161 h 1480279"/>
              <a:gd name="connsiteX80" fmla="*/ 622092 w 4740640"/>
              <a:gd name="connsiteY80" fmla="*/ 483433 h 1480279"/>
              <a:gd name="connsiteX81" fmla="*/ 547141 w 4740640"/>
              <a:gd name="connsiteY81" fmla="*/ 483433 h 1480279"/>
              <a:gd name="connsiteX82" fmla="*/ 528404 w 4740640"/>
              <a:gd name="connsiteY82" fmla="*/ 464696 h 1480279"/>
              <a:gd name="connsiteX83" fmla="*/ 408482 w 4740640"/>
              <a:gd name="connsiteY83" fmla="*/ 464696 h 1480279"/>
              <a:gd name="connsiteX84" fmla="*/ 408482 w 4740640"/>
              <a:gd name="connsiteY84" fmla="*/ 404734 h 1480279"/>
              <a:gd name="connsiteX85" fmla="*/ 322289 w 4740640"/>
              <a:gd name="connsiteY85" fmla="*/ 404734 h 1480279"/>
              <a:gd name="connsiteX86" fmla="*/ 322289 w 4740640"/>
              <a:gd name="connsiteY86" fmla="*/ 359764 h 1480279"/>
              <a:gd name="connsiteX87" fmla="*/ 281066 w 4740640"/>
              <a:gd name="connsiteY87" fmla="*/ 359764 h 1480279"/>
              <a:gd name="connsiteX88" fmla="*/ 281066 w 4740640"/>
              <a:gd name="connsiteY88" fmla="*/ 314794 h 1480279"/>
              <a:gd name="connsiteX89" fmla="*/ 228600 w 4740640"/>
              <a:gd name="connsiteY89" fmla="*/ 314794 h 1480279"/>
              <a:gd name="connsiteX90" fmla="*/ 209863 w 4740640"/>
              <a:gd name="connsiteY90" fmla="*/ 314794 h 1480279"/>
              <a:gd name="connsiteX91" fmla="*/ 209863 w 4740640"/>
              <a:gd name="connsiteY91" fmla="*/ 217357 h 1480279"/>
              <a:gd name="connsiteX92" fmla="*/ 149902 w 4740640"/>
              <a:gd name="connsiteY92" fmla="*/ 217357 h 1480279"/>
              <a:gd name="connsiteX93" fmla="*/ 149902 w 4740640"/>
              <a:gd name="connsiteY93" fmla="*/ 172387 h 1480279"/>
              <a:gd name="connsiteX94" fmla="*/ 101184 w 4740640"/>
              <a:gd name="connsiteY94" fmla="*/ 172387 h 1480279"/>
              <a:gd name="connsiteX95" fmla="*/ 101184 w 4740640"/>
              <a:gd name="connsiteY95" fmla="*/ 172387 h 1480279"/>
              <a:gd name="connsiteX96" fmla="*/ 71776 w 4740640"/>
              <a:gd name="connsiteY96" fmla="*/ 146154 h 1480279"/>
              <a:gd name="connsiteX97" fmla="*/ 74951 w 4740640"/>
              <a:gd name="connsiteY97" fmla="*/ 104931 h 1480279"/>
              <a:gd name="connsiteX98" fmla="*/ 41223 w 4740640"/>
              <a:gd name="connsiteY98" fmla="*/ 104931 h 1480279"/>
              <a:gd name="connsiteX99" fmla="*/ 41223 w 4740640"/>
              <a:gd name="connsiteY99" fmla="*/ 44971 h 1480279"/>
              <a:gd name="connsiteX100" fmla="*/ 0 w 4740640"/>
              <a:gd name="connsiteY100" fmla="*/ 44971 h 1480279"/>
              <a:gd name="connsiteX101" fmla="*/ 0 w 4740640"/>
              <a:gd name="connsiteY101" fmla="*/ 0 h 1480279"/>
              <a:gd name="connsiteX0" fmla="*/ 4740640 w 4740640"/>
              <a:gd name="connsiteY0" fmla="*/ 1480279 h 1480279"/>
              <a:gd name="connsiteX1" fmla="*/ 3627620 w 4740640"/>
              <a:gd name="connsiteY1" fmla="*/ 1480279 h 1480279"/>
              <a:gd name="connsiteX2" fmla="*/ 3627620 w 4740640"/>
              <a:gd name="connsiteY2" fmla="*/ 1427813 h 1480279"/>
              <a:gd name="connsiteX3" fmla="*/ 3571407 w 4740640"/>
              <a:gd name="connsiteY3" fmla="*/ 1427813 h 1480279"/>
              <a:gd name="connsiteX4" fmla="*/ 3571407 w 4740640"/>
              <a:gd name="connsiteY4" fmla="*/ 1390338 h 1480279"/>
              <a:gd name="connsiteX5" fmla="*/ 3451486 w 4740640"/>
              <a:gd name="connsiteY5" fmla="*/ 1390338 h 1480279"/>
              <a:gd name="connsiteX6" fmla="*/ 3451486 w 4740640"/>
              <a:gd name="connsiteY6" fmla="*/ 1352862 h 1480279"/>
              <a:gd name="connsiteX7" fmla="*/ 3241623 w 4740640"/>
              <a:gd name="connsiteY7" fmla="*/ 1352862 h 1480279"/>
              <a:gd name="connsiteX8" fmla="*/ 3241623 w 4740640"/>
              <a:gd name="connsiteY8" fmla="*/ 1319134 h 1480279"/>
              <a:gd name="connsiteX9" fmla="*/ 3189158 w 4740640"/>
              <a:gd name="connsiteY9" fmla="*/ 1319134 h 1480279"/>
              <a:gd name="connsiteX10" fmla="*/ 3189158 w 4740640"/>
              <a:gd name="connsiteY10" fmla="*/ 1304144 h 1480279"/>
              <a:gd name="connsiteX11" fmla="*/ 3046751 w 4740640"/>
              <a:gd name="connsiteY11" fmla="*/ 1304144 h 1480279"/>
              <a:gd name="connsiteX12" fmla="*/ 3046751 w 4740640"/>
              <a:gd name="connsiteY12" fmla="*/ 1266669 h 1480279"/>
              <a:gd name="connsiteX13" fmla="*/ 2964305 w 4740640"/>
              <a:gd name="connsiteY13" fmla="*/ 1266669 h 1480279"/>
              <a:gd name="connsiteX14" fmla="*/ 2964305 w 4740640"/>
              <a:gd name="connsiteY14" fmla="*/ 1266669 h 1480279"/>
              <a:gd name="connsiteX15" fmla="*/ 2964305 w 4740640"/>
              <a:gd name="connsiteY15" fmla="*/ 1266669 h 1480279"/>
              <a:gd name="connsiteX16" fmla="*/ 2964305 w 4740640"/>
              <a:gd name="connsiteY16" fmla="*/ 1244184 h 1480279"/>
              <a:gd name="connsiteX17" fmla="*/ 2825646 w 4740640"/>
              <a:gd name="connsiteY17" fmla="*/ 1244184 h 1480279"/>
              <a:gd name="connsiteX18" fmla="*/ 2825646 w 4740640"/>
              <a:gd name="connsiteY18" fmla="*/ 1214203 h 1480279"/>
              <a:gd name="connsiteX19" fmla="*/ 2731958 w 4740640"/>
              <a:gd name="connsiteY19" fmla="*/ 1214203 h 1480279"/>
              <a:gd name="connsiteX20" fmla="*/ 2731958 w 4740640"/>
              <a:gd name="connsiteY20" fmla="*/ 1169233 h 1480279"/>
              <a:gd name="connsiteX21" fmla="*/ 2567066 w 4740640"/>
              <a:gd name="connsiteY21" fmla="*/ 1169233 h 1480279"/>
              <a:gd name="connsiteX22" fmla="*/ 2567066 w 4740640"/>
              <a:gd name="connsiteY22" fmla="*/ 1169233 h 1480279"/>
              <a:gd name="connsiteX23" fmla="*/ 2567066 w 4740640"/>
              <a:gd name="connsiteY23" fmla="*/ 1150495 h 1480279"/>
              <a:gd name="connsiteX24" fmla="*/ 2398427 w 4740640"/>
              <a:gd name="connsiteY24" fmla="*/ 1150495 h 1480279"/>
              <a:gd name="connsiteX25" fmla="*/ 2398427 w 4740640"/>
              <a:gd name="connsiteY25" fmla="*/ 1124262 h 1480279"/>
              <a:gd name="connsiteX26" fmla="*/ 2312233 w 4740640"/>
              <a:gd name="connsiteY26" fmla="*/ 1124262 h 1480279"/>
              <a:gd name="connsiteX27" fmla="*/ 2312233 w 4740640"/>
              <a:gd name="connsiteY27" fmla="*/ 1090534 h 1480279"/>
              <a:gd name="connsiteX28" fmla="*/ 2154836 w 4740640"/>
              <a:gd name="connsiteY28" fmla="*/ 1090534 h 1480279"/>
              <a:gd name="connsiteX29" fmla="*/ 2154836 w 4740640"/>
              <a:gd name="connsiteY29" fmla="*/ 1090534 h 1480279"/>
              <a:gd name="connsiteX30" fmla="*/ 2154836 w 4740640"/>
              <a:gd name="connsiteY30" fmla="*/ 1090534 h 1480279"/>
              <a:gd name="connsiteX31" fmla="*/ 2154836 w 4740640"/>
              <a:gd name="connsiteY31" fmla="*/ 1090534 h 1480279"/>
              <a:gd name="connsiteX32" fmla="*/ 2154836 w 4740640"/>
              <a:gd name="connsiteY32" fmla="*/ 1071797 h 1480279"/>
              <a:gd name="connsiteX33" fmla="*/ 2079886 w 4740640"/>
              <a:gd name="connsiteY33" fmla="*/ 1071797 h 1480279"/>
              <a:gd name="connsiteX34" fmla="*/ 2079886 w 4740640"/>
              <a:gd name="connsiteY34" fmla="*/ 1071797 h 1480279"/>
              <a:gd name="connsiteX35" fmla="*/ 2079886 w 4740640"/>
              <a:gd name="connsiteY35" fmla="*/ 1071797 h 1480279"/>
              <a:gd name="connsiteX36" fmla="*/ 2079886 w 4740640"/>
              <a:gd name="connsiteY36" fmla="*/ 1071797 h 1480279"/>
              <a:gd name="connsiteX37" fmla="*/ 2079886 w 4740640"/>
              <a:gd name="connsiteY37" fmla="*/ 1071797 h 1480279"/>
              <a:gd name="connsiteX38" fmla="*/ 2079886 w 4740640"/>
              <a:gd name="connsiteY38" fmla="*/ 1045564 h 1480279"/>
              <a:gd name="connsiteX39" fmla="*/ 1997440 w 4740640"/>
              <a:gd name="connsiteY39" fmla="*/ 1045564 h 1480279"/>
              <a:gd name="connsiteX40" fmla="*/ 1997440 w 4740640"/>
              <a:gd name="connsiteY40" fmla="*/ 1011836 h 1480279"/>
              <a:gd name="connsiteX41" fmla="*/ 1705131 w 4740640"/>
              <a:gd name="connsiteY41" fmla="*/ 1011836 h 1480279"/>
              <a:gd name="connsiteX42" fmla="*/ 1705131 w 4740640"/>
              <a:gd name="connsiteY42" fmla="*/ 1011836 h 1480279"/>
              <a:gd name="connsiteX43" fmla="*/ 1705131 w 4740640"/>
              <a:gd name="connsiteY43" fmla="*/ 1011836 h 1480279"/>
              <a:gd name="connsiteX44" fmla="*/ 1705131 w 4740640"/>
              <a:gd name="connsiteY44" fmla="*/ 985603 h 1480279"/>
              <a:gd name="connsiteX45" fmla="*/ 1645171 w 4740640"/>
              <a:gd name="connsiteY45" fmla="*/ 985603 h 1480279"/>
              <a:gd name="connsiteX46" fmla="*/ 1645171 w 4740640"/>
              <a:gd name="connsiteY46" fmla="*/ 985603 h 1480279"/>
              <a:gd name="connsiteX47" fmla="*/ 1645171 w 4740640"/>
              <a:gd name="connsiteY47" fmla="*/ 985603 h 1480279"/>
              <a:gd name="connsiteX48" fmla="*/ 1645171 w 4740640"/>
              <a:gd name="connsiteY48" fmla="*/ 963118 h 1480279"/>
              <a:gd name="connsiteX49" fmla="*/ 1555230 w 4740640"/>
              <a:gd name="connsiteY49" fmla="*/ 963118 h 1480279"/>
              <a:gd name="connsiteX50" fmla="*/ 1555230 w 4740640"/>
              <a:gd name="connsiteY50" fmla="*/ 963118 h 1480279"/>
              <a:gd name="connsiteX51" fmla="*/ 1555230 w 4740640"/>
              <a:gd name="connsiteY51" fmla="*/ 936885 h 1480279"/>
              <a:gd name="connsiteX52" fmla="*/ 1371600 w 4740640"/>
              <a:gd name="connsiteY52" fmla="*/ 936885 h 1480279"/>
              <a:gd name="connsiteX53" fmla="*/ 1371600 w 4740640"/>
              <a:gd name="connsiteY53" fmla="*/ 903157 h 1480279"/>
              <a:gd name="connsiteX54" fmla="*/ 1319135 w 4740640"/>
              <a:gd name="connsiteY54" fmla="*/ 903157 h 1480279"/>
              <a:gd name="connsiteX55" fmla="*/ 1319135 w 4740640"/>
              <a:gd name="connsiteY55" fmla="*/ 861934 h 1480279"/>
              <a:gd name="connsiteX56" fmla="*/ 1270417 w 4740640"/>
              <a:gd name="connsiteY56" fmla="*/ 861934 h 1480279"/>
              <a:gd name="connsiteX57" fmla="*/ 1270417 w 4740640"/>
              <a:gd name="connsiteY57" fmla="*/ 861934 h 1480279"/>
              <a:gd name="connsiteX58" fmla="*/ 1270417 w 4740640"/>
              <a:gd name="connsiteY58" fmla="*/ 861934 h 1480279"/>
              <a:gd name="connsiteX59" fmla="*/ 1270417 w 4740640"/>
              <a:gd name="connsiteY59" fmla="*/ 835702 h 1480279"/>
              <a:gd name="connsiteX60" fmla="*/ 1165486 w 4740640"/>
              <a:gd name="connsiteY60" fmla="*/ 835702 h 1480279"/>
              <a:gd name="connsiteX61" fmla="*/ 1165486 w 4740640"/>
              <a:gd name="connsiteY61" fmla="*/ 775741 h 1480279"/>
              <a:gd name="connsiteX62" fmla="*/ 1109272 w 4740640"/>
              <a:gd name="connsiteY62" fmla="*/ 775741 h 1480279"/>
              <a:gd name="connsiteX63" fmla="*/ 1109272 w 4740640"/>
              <a:gd name="connsiteY63" fmla="*/ 730771 h 1480279"/>
              <a:gd name="connsiteX64" fmla="*/ 1041817 w 4740640"/>
              <a:gd name="connsiteY64" fmla="*/ 730771 h 1480279"/>
              <a:gd name="connsiteX65" fmla="*/ 1053059 w 4740640"/>
              <a:gd name="connsiteY65" fmla="*/ 719529 h 1480279"/>
              <a:gd name="connsiteX66" fmla="*/ 1011836 w 4740640"/>
              <a:gd name="connsiteY66" fmla="*/ 719529 h 1480279"/>
              <a:gd name="connsiteX67" fmla="*/ 1011836 w 4740640"/>
              <a:gd name="connsiteY67" fmla="*/ 685800 h 1480279"/>
              <a:gd name="connsiteX68" fmla="*/ 880672 w 4740640"/>
              <a:gd name="connsiteY68" fmla="*/ 685800 h 1480279"/>
              <a:gd name="connsiteX69" fmla="*/ 880672 w 4740640"/>
              <a:gd name="connsiteY69" fmla="*/ 685800 h 1480279"/>
              <a:gd name="connsiteX70" fmla="*/ 880672 w 4740640"/>
              <a:gd name="connsiteY70" fmla="*/ 652072 h 1480279"/>
              <a:gd name="connsiteX71" fmla="*/ 742013 w 4740640"/>
              <a:gd name="connsiteY71" fmla="*/ 652072 h 1480279"/>
              <a:gd name="connsiteX72" fmla="*/ 742013 w 4740640"/>
              <a:gd name="connsiteY72" fmla="*/ 652072 h 1480279"/>
              <a:gd name="connsiteX73" fmla="*/ 742013 w 4740640"/>
              <a:gd name="connsiteY73" fmla="*/ 622092 h 1480279"/>
              <a:gd name="connsiteX74" fmla="*/ 678305 w 4740640"/>
              <a:gd name="connsiteY74" fmla="*/ 622092 h 1480279"/>
              <a:gd name="connsiteX75" fmla="*/ 678305 w 4740640"/>
              <a:gd name="connsiteY75" fmla="*/ 550889 h 1480279"/>
              <a:gd name="connsiteX76" fmla="*/ 678305 w 4740640"/>
              <a:gd name="connsiteY76" fmla="*/ 550889 h 1480279"/>
              <a:gd name="connsiteX77" fmla="*/ 662430 w 4740640"/>
              <a:gd name="connsiteY77" fmla="*/ 547714 h 1480279"/>
              <a:gd name="connsiteX78" fmla="*/ 659568 w 4740640"/>
              <a:gd name="connsiteY78" fmla="*/ 517161 h 1480279"/>
              <a:gd name="connsiteX79" fmla="*/ 622092 w 4740640"/>
              <a:gd name="connsiteY79" fmla="*/ 517161 h 1480279"/>
              <a:gd name="connsiteX80" fmla="*/ 622092 w 4740640"/>
              <a:gd name="connsiteY80" fmla="*/ 483433 h 1480279"/>
              <a:gd name="connsiteX81" fmla="*/ 547141 w 4740640"/>
              <a:gd name="connsiteY81" fmla="*/ 483433 h 1480279"/>
              <a:gd name="connsiteX82" fmla="*/ 528404 w 4740640"/>
              <a:gd name="connsiteY82" fmla="*/ 464696 h 1480279"/>
              <a:gd name="connsiteX83" fmla="*/ 408482 w 4740640"/>
              <a:gd name="connsiteY83" fmla="*/ 464696 h 1480279"/>
              <a:gd name="connsiteX84" fmla="*/ 408482 w 4740640"/>
              <a:gd name="connsiteY84" fmla="*/ 404734 h 1480279"/>
              <a:gd name="connsiteX85" fmla="*/ 322289 w 4740640"/>
              <a:gd name="connsiteY85" fmla="*/ 404734 h 1480279"/>
              <a:gd name="connsiteX86" fmla="*/ 322289 w 4740640"/>
              <a:gd name="connsiteY86" fmla="*/ 359764 h 1480279"/>
              <a:gd name="connsiteX87" fmla="*/ 281066 w 4740640"/>
              <a:gd name="connsiteY87" fmla="*/ 359764 h 1480279"/>
              <a:gd name="connsiteX88" fmla="*/ 281066 w 4740640"/>
              <a:gd name="connsiteY88" fmla="*/ 314794 h 1480279"/>
              <a:gd name="connsiteX89" fmla="*/ 228600 w 4740640"/>
              <a:gd name="connsiteY89" fmla="*/ 314794 h 1480279"/>
              <a:gd name="connsiteX90" fmla="*/ 209863 w 4740640"/>
              <a:gd name="connsiteY90" fmla="*/ 314794 h 1480279"/>
              <a:gd name="connsiteX91" fmla="*/ 209863 w 4740640"/>
              <a:gd name="connsiteY91" fmla="*/ 217357 h 1480279"/>
              <a:gd name="connsiteX92" fmla="*/ 149902 w 4740640"/>
              <a:gd name="connsiteY92" fmla="*/ 217357 h 1480279"/>
              <a:gd name="connsiteX93" fmla="*/ 149902 w 4740640"/>
              <a:gd name="connsiteY93" fmla="*/ 172387 h 1480279"/>
              <a:gd name="connsiteX94" fmla="*/ 101184 w 4740640"/>
              <a:gd name="connsiteY94" fmla="*/ 172387 h 1480279"/>
              <a:gd name="connsiteX95" fmla="*/ 98009 w 4740640"/>
              <a:gd name="connsiteY95" fmla="*/ 140637 h 1480279"/>
              <a:gd name="connsiteX96" fmla="*/ 71776 w 4740640"/>
              <a:gd name="connsiteY96" fmla="*/ 146154 h 1480279"/>
              <a:gd name="connsiteX97" fmla="*/ 74951 w 4740640"/>
              <a:gd name="connsiteY97" fmla="*/ 104931 h 1480279"/>
              <a:gd name="connsiteX98" fmla="*/ 41223 w 4740640"/>
              <a:gd name="connsiteY98" fmla="*/ 104931 h 1480279"/>
              <a:gd name="connsiteX99" fmla="*/ 41223 w 4740640"/>
              <a:gd name="connsiteY99" fmla="*/ 44971 h 1480279"/>
              <a:gd name="connsiteX100" fmla="*/ 0 w 4740640"/>
              <a:gd name="connsiteY100" fmla="*/ 44971 h 1480279"/>
              <a:gd name="connsiteX101" fmla="*/ 0 w 4740640"/>
              <a:gd name="connsiteY101" fmla="*/ 0 h 1480279"/>
              <a:gd name="connsiteX0" fmla="*/ 4740640 w 4740640"/>
              <a:gd name="connsiteY0" fmla="*/ 1480279 h 1480279"/>
              <a:gd name="connsiteX1" fmla="*/ 3627620 w 4740640"/>
              <a:gd name="connsiteY1" fmla="*/ 1480279 h 1480279"/>
              <a:gd name="connsiteX2" fmla="*/ 3627620 w 4740640"/>
              <a:gd name="connsiteY2" fmla="*/ 1427813 h 1480279"/>
              <a:gd name="connsiteX3" fmla="*/ 3571407 w 4740640"/>
              <a:gd name="connsiteY3" fmla="*/ 1427813 h 1480279"/>
              <a:gd name="connsiteX4" fmla="*/ 3571407 w 4740640"/>
              <a:gd name="connsiteY4" fmla="*/ 1390338 h 1480279"/>
              <a:gd name="connsiteX5" fmla="*/ 3451486 w 4740640"/>
              <a:gd name="connsiteY5" fmla="*/ 1390338 h 1480279"/>
              <a:gd name="connsiteX6" fmla="*/ 3451486 w 4740640"/>
              <a:gd name="connsiteY6" fmla="*/ 1352862 h 1480279"/>
              <a:gd name="connsiteX7" fmla="*/ 3241623 w 4740640"/>
              <a:gd name="connsiteY7" fmla="*/ 1352862 h 1480279"/>
              <a:gd name="connsiteX8" fmla="*/ 3241623 w 4740640"/>
              <a:gd name="connsiteY8" fmla="*/ 1319134 h 1480279"/>
              <a:gd name="connsiteX9" fmla="*/ 3189158 w 4740640"/>
              <a:gd name="connsiteY9" fmla="*/ 1319134 h 1480279"/>
              <a:gd name="connsiteX10" fmla="*/ 3189158 w 4740640"/>
              <a:gd name="connsiteY10" fmla="*/ 1304144 h 1480279"/>
              <a:gd name="connsiteX11" fmla="*/ 3046751 w 4740640"/>
              <a:gd name="connsiteY11" fmla="*/ 1304144 h 1480279"/>
              <a:gd name="connsiteX12" fmla="*/ 3046751 w 4740640"/>
              <a:gd name="connsiteY12" fmla="*/ 1266669 h 1480279"/>
              <a:gd name="connsiteX13" fmla="*/ 2964305 w 4740640"/>
              <a:gd name="connsiteY13" fmla="*/ 1266669 h 1480279"/>
              <a:gd name="connsiteX14" fmla="*/ 2964305 w 4740640"/>
              <a:gd name="connsiteY14" fmla="*/ 1266669 h 1480279"/>
              <a:gd name="connsiteX15" fmla="*/ 2964305 w 4740640"/>
              <a:gd name="connsiteY15" fmla="*/ 1266669 h 1480279"/>
              <a:gd name="connsiteX16" fmla="*/ 2964305 w 4740640"/>
              <a:gd name="connsiteY16" fmla="*/ 1244184 h 1480279"/>
              <a:gd name="connsiteX17" fmla="*/ 2825646 w 4740640"/>
              <a:gd name="connsiteY17" fmla="*/ 1244184 h 1480279"/>
              <a:gd name="connsiteX18" fmla="*/ 2825646 w 4740640"/>
              <a:gd name="connsiteY18" fmla="*/ 1214203 h 1480279"/>
              <a:gd name="connsiteX19" fmla="*/ 2731958 w 4740640"/>
              <a:gd name="connsiteY19" fmla="*/ 1214203 h 1480279"/>
              <a:gd name="connsiteX20" fmla="*/ 2731958 w 4740640"/>
              <a:gd name="connsiteY20" fmla="*/ 1169233 h 1480279"/>
              <a:gd name="connsiteX21" fmla="*/ 2567066 w 4740640"/>
              <a:gd name="connsiteY21" fmla="*/ 1169233 h 1480279"/>
              <a:gd name="connsiteX22" fmla="*/ 2567066 w 4740640"/>
              <a:gd name="connsiteY22" fmla="*/ 1169233 h 1480279"/>
              <a:gd name="connsiteX23" fmla="*/ 2567066 w 4740640"/>
              <a:gd name="connsiteY23" fmla="*/ 1150495 h 1480279"/>
              <a:gd name="connsiteX24" fmla="*/ 2398427 w 4740640"/>
              <a:gd name="connsiteY24" fmla="*/ 1150495 h 1480279"/>
              <a:gd name="connsiteX25" fmla="*/ 2398427 w 4740640"/>
              <a:gd name="connsiteY25" fmla="*/ 1124262 h 1480279"/>
              <a:gd name="connsiteX26" fmla="*/ 2312233 w 4740640"/>
              <a:gd name="connsiteY26" fmla="*/ 1124262 h 1480279"/>
              <a:gd name="connsiteX27" fmla="*/ 2312233 w 4740640"/>
              <a:gd name="connsiteY27" fmla="*/ 1090534 h 1480279"/>
              <a:gd name="connsiteX28" fmla="*/ 2154836 w 4740640"/>
              <a:gd name="connsiteY28" fmla="*/ 1090534 h 1480279"/>
              <a:gd name="connsiteX29" fmla="*/ 2154836 w 4740640"/>
              <a:gd name="connsiteY29" fmla="*/ 1090534 h 1480279"/>
              <a:gd name="connsiteX30" fmla="*/ 2154836 w 4740640"/>
              <a:gd name="connsiteY30" fmla="*/ 1090534 h 1480279"/>
              <a:gd name="connsiteX31" fmla="*/ 2154836 w 4740640"/>
              <a:gd name="connsiteY31" fmla="*/ 1090534 h 1480279"/>
              <a:gd name="connsiteX32" fmla="*/ 2154836 w 4740640"/>
              <a:gd name="connsiteY32" fmla="*/ 1071797 h 1480279"/>
              <a:gd name="connsiteX33" fmla="*/ 2079886 w 4740640"/>
              <a:gd name="connsiteY33" fmla="*/ 1071797 h 1480279"/>
              <a:gd name="connsiteX34" fmla="*/ 2079886 w 4740640"/>
              <a:gd name="connsiteY34" fmla="*/ 1071797 h 1480279"/>
              <a:gd name="connsiteX35" fmla="*/ 2079886 w 4740640"/>
              <a:gd name="connsiteY35" fmla="*/ 1071797 h 1480279"/>
              <a:gd name="connsiteX36" fmla="*/ 2079886 w 4740640"/>
              <a:gd name="connsiteY36" fmla="*/ 1071797 h 1480279"/>
              <a:gd name="connsiteX37" fmla="*/ 2079886 w 4740640"/>
              <a:gd name="connsiteY37" fmla="*/ 1071797 h 1480279"/>
              <a:gd name="connsiteX38" fmla="*/ 2079886 w 4740640"/>
              <a:gd name="connsiteY38" fmla="*/ 1045564 h 1480279"/>
              <a:gd name="connsiteX39" fmla="*/ 1997440 w 4740640"/>
              <a:gd name="connsiteY39" fmla="*/ 1045564 h 1480279"/>
              <a:gd name="connsiteX40" fmla="*/ 1997440 w 4740640"/>
              <a:gd name="connsiteY40" fmla="*/ 1011836 h 1480279"/>
              <a:gd name="connsiteX41" fmla="*/ 1705131 w 4740640"/>
              <a:gd name="connsiteY41" fmla="*/ 1011836 h 1480279"/>
              <a:gd name="connsiteX42" fmla="*/ 1705131 w 4740640"/>
              <a:gd name="connsiteY42" fmla="*/ 1011836 h 1480279"/>
              <a:gd name="connsiteX43" fmla="*/ 1705131 w 4740640"/>
              <a:gd name="connsiteY43" fmla="*/ 1011836 h 1480279"/>
              <a:gd name="connsiteX44" fmla="*/ 1705131 w 4740640"/>
              <a:gd name="connsiteY44" fmla="*/ 985603 h 1480279"/>
              <a:gd name="connsiteX45" fmla="*/ 1645171 w 4740640"/>
              <a:gd name="connsiteY45" fmla="*/ 985603 h 1480279"/>
              <a:gd name="connsiteX46" fmla="*/ 1645171 w 4740640"/>
              <a:gd name="connsiteY46" fmla="*/ 985603 h 1480279"/>
              <a:gd name="connsiteX47" fmla="*/ 1645171 w 4740640"/>
              <a:gd name="connsiteY47" fmla="*/ 985603 h 1480279"/>
              <a:gd name="connsiteX48" fmla="*/ 1645171 w 4740640"/>
              <a:gd name="connsiteY48" fmla="*/ 963118 h 1480279"/>
              <a:gd name="connsiteX49" fmla="*/ 1555230 w 4740640"/>
              <a:gd name="connsiteY49" fmla="*/ 963118 h 1480279"/>
              <a:gd name="connsiteX50" fmla="*/ 1555230 w 4740640"/>
              <a:gd name="connsiteY50" fmla="*/ 963118 h 1480279"/>
              <a:gd name="connsiteX51" fmla="*/ 1555230 w 4740640"/>
              <a:gd name="connsiteY51" fmla="*/ 936885 h 1480279"/>
              <a:gd name="connsiteX52" fmla="*/ 1371600 w 4740640"/>
              <a:gd name="connsiteY52" fmla="*/ 936885 h 1480279"/>
              <a:gd name="connsiteX53" fmla="*/ 1371600 w 4740640"/>
              <a:gd name="connsiteY53" fmla="*/ 903157 h 1480279"/>
              <a:gd name="connsiteX54" fmla="*/ 1319135 w 4740640"/>
              <a:gd name="connsiteY54" fmla="*/ 903157 h 1480279"/>
              <a:gd name="connsiteX55" fmla="*/ 1319135 w 4740640"/>
              <a:gd name="connsiteY55" fmla="*/ 861934 h 1480279"/>
              <a:gd name="connsiteX56" fmla="*/ 1270417 w 4740640"/>
              <a:gd name="connsiteY56" fmla="*/ 861934 h 1480279"/>
              <a:gd name="connsiteX57" fmla="*/ 1270417 w 4740640"/>
              <a:gd name="connsiteY57" fmla="*/ 861934 h 1480279"/>
              <a:gd name="connsiteX58" fmla="*/ 1270417 w 4740640"/>
              <a:gd name="connsiteY58" fmla="*/ 861934 h 1480279"/>
              <a:gd name="connsiteX59" fmla="*/ 1270417 w 4740640"/>
              <a:gd name="connsiteY59" fmla="*/ 835702 h 1480279"/>
              <a:gd name="connsiteX60" fmla="*/ 1165486 w 4740640"/>
              <a:gd name="connsiteY60" fmla="*/ 835702 h 1480279"/>
              <a:gd name="connsiteX61" fmla="*/ 1165486 w 4740640"/>
              <a:gd name="connsiteY61" fmla="*/ 775741 h 1480279"/>
              <a:gd name="connsiteX62" fmla="*/ 1109272 w 4740640"/>
              <a:gd name="connsiteY62" fmla="*/ 775741 h 1480279"/>
              <a:gd name="connsiteX63" fmla="*/ 1109272 w 4740640"/>
              <a:gd name="connsiteY63" fmla="*/ 730771 h 1480279"/>
              <a:gd name="connsiteX64" fmla="*/ 1041817 w 4740640"/>
              <a:gd name="connsiteY64" fmla="*/ 730771 h 1480279"/>
              <a:gd name="connsiteX65" fmla="*/ 1053059 w 4740640"/>
              <a:gd name="connsiteY65" fmla="*/ 719529 h 1480279"/>
              <a:gd name="connsiteX66" fmla="*/ 1011836 w 4740640"/>
              <a:gd name="connsiteY66" fmla="*/ 719529 h 1480279"/>
              <a:gd name="connsiteX67" fmla="*/ 1011836 w 4740640"/>
              <a:gd name="connsiteY67" fmla="*/ 685800 h 1480279"/>
              <a:gd name="connsiteX68" fmla="*/ 880672 w 4740640"/>
              <a:gd name="connsiteY68" fmla="*/ 685800 h 1480279"/>
              <a:gd name="connsiteX69" fmla="*/ 880672 w 4740640"/>
              <a:gd name="connsiteY69" fmla="*/ 685800 h 1480279"/>
              <a:gd name="connsiteX70" fmla="*/ 880672 w 4740640"/>
              <a:gd name="connsiteY70" fmla="*/ 652072 h 1480279"/>
              <a:gd name="connsiteX71" fmla="*/ 742013 w 4740640"/>
              <a:gd name="connsiteY71" fmla="*/ 652072 h 1480279"/>
              <a:gd name="connsiteX72" fmla="*/ 742013 w 4740640"/>
              <a:gd name="connsiteY72" fmla="*/ 652072 h 1480279"/>
              <a:gd name="connsiteX73" fmla="*/ 742013 w 4740640"/>
              <a:gd name="connsiteY73" fmla="*/ 622092 h 1480279"/>
              <a:gd name="connsiteX74" fmla="*/ 678305 w 4740640"/>
              <a:gd name="connsiteY74" fmla="*/ 622092 h 1480279"/>
              <a:gd name="connsiteX75" fmla="*/ 678305 w 4740640"/>
              <a:gd name="connsiteY75" fmla="*/ 550889 h 1480279"/>
              <a:gd name="connsiteX76" fmla="*/ 678305 w 4740640"/>
              <a:gd name="connsiteY76" fmla="*/ 550889 h 1480279"/>
              <a:gd name="connsiteX77" fmla="*/ 662430 w 4740640"/>
              <a:gd name="connsiteY77" fmla="*/ 547714 h 1480279"/>
              <a:gd name="connsiteX78" fmla="*/ 659568 w 4740640"/>
              <a:gd name="connsiteY78" fmla="*/ 517161 h 1480279"/>
              <a:gd name="connsiteX79" fmla="*/ 622092 w 4740640"/>
              <a:gd name="connsiteY79" fmla="*/ 517161 h 1480279"/>
              <a:gd name="connsiteX80" fmla="*/ 622092 w 4740640"/>
              <a:gd name="connsiteY80" fmla="*/ 483433 h 1480279"/>
              <a:gd name="connsiteX81" fmla="*/ 547141 w 4740640"/>
              <a:gd name="connsiteY81" fmla="*/ 483433 h 1480279"/>
              <a:gd name="connsiteX82" fmla="*/ 528404 w 4740640"/>
              <a:gd name="connsiteY82" fmla="*/ 464696 h 1480279"/>
              <a:gd name="connsiteX83" fmla="*/ 408482 w 4740640"/>
              <a:gd name="connsiteY83" fmla="*/ 464696 h 1480279"/>
              <a:gd name="connsiteX84" fmla="*/ 408482 w 4740640"/>
              <a:gd name="connsiteY84" fmla="*/ 404734 h 1480279"/>
              <a:gd name="connsiteX85" fmla="*/ 322289 w 4740640"/>
              <a:gd name="connsiteY85" fmla="*/ 404734 h 1480279"/>
              <a:gd name="connsiteX86" fmla="*/ 322289 w 4740640"/>
              <a:gd name="connsiteY86" fmla="*/ 359764 h 1480279"/>
              <a:gd name="connsiteX87" fmla="*/ 281066 w 4740640"/>
              <a:gd name="connsiteY87" fmla="*/ 359764 h 1480279"/>
              <a:gd name="connsiteX88" fmla="*/ 281066 w 4740640"/>
              <a:gd name="connsiteY88" fmla="*/ 314794 h 1480279"/>
              <a:gd name="connsiteX89" fmla="*/ 228600 w 4740640"/>
              <a:gd name="connsiteY89" fmla="*/ 314794 h 1480279"/>
              <a:gd name="connsiteX90" fmla="*/ 209863 w 4740640"/>
              <a:gd name="connsiteY90" fmla="*/ 314794 h 1480279"/>
              <a:gd name="connsiteX91" fmla="*/ 209863 w 4740640"/>
              <a:gd name="connsiteY91" fmla="*/ 217357 h 1480279"/>
              <a:gd name="connsiteX92" fmla="*/ 149902 w 4740640"/>
              <a:gd name="connsiteY92" fmla="*/ 217357 h 1480279"/>
              <a:gd name="connsiteX93" fmla="*/ 149902 w 4740640"/>
              <a:gd name="connsiteY93" fmla="*/ 172387 h 1480279"/>
              <a:gd name="connsiteX94" fmla="*/ 101184 w 4740640"/>
              <a:gd name="connsiteY94" fmla="*/ 172387 h 1480279"/>
              <a:gd name="connsiteX95" fmla="*/ 98009 w 4740640"/>
              <a:gd name="connsiteY95" fmla="*/ 140637 h 1480279"/>
              <a:gd name="connsiteX96" fmla="*/ 78126 w 4740640"/>
              <a:gd name="connsiteY96" fmla="*/ 142979 h 1480279"/>
              <a:gd name="connsiteX97" fmla="*/ 74951 w 4740640"/>
              <a:gd name="connsiteY97" fmla="*/ 104931 h 1480279"/>
              <a:gd name="connsiteX98" fmla="*/ 41223 w 4740640"/>
              <a:gd name="connsiteY98" fmla="*/ 104931 h 1480279"/>
              <a:gd name="connsiteX99" fmla="*/ 41223 w 4740640"/>
              <a:gd name="connsiteY99" fmla="*/ 44971 h 1480279"/>
              <a:gd name="connsiteX100" fmla="*/ 0 w 4740640"/>
              <a:gd name="connsiteY100" fmla="*/ 44971 h 1480279"/>
              <a:gd name="connsiteX101" fmla="*/ 0 w 4740640"/>
              <a:gd name="connsiteY101" fmla="*/ 0 h 1480279"/>
              <a:gd name="connsiteX0" fmla="*/ 4740640 w 4740640"/>
              <a:gd name="connsiteY0" fmla="*/ 1480279 h 1480279"/>
              <a:gd name="connsiteX1" fmla="*/ 3627620 w 4740640"/>
              <a:gd name="connsiteY1" fmla="*/ 1480279 h 1480279"/>
              <a:gd name="connsiteX2" fmla="*/ 3627620 w 4740640"/>
              <a:gd name="connsiteY2" fmla="*/ 1427813 h 1480279"/>
              <a:gd name="connsiteX3" fmla="*/ 3571407 w 4740640"/>
              <a:gd name="connsiteY3" fmla="*/ 1427813 h 1480279"/>
              <a:gd name="connsiteX4" fmla="*/ 3571407 w 4740640"/>
              <a:gd name="connsiteY4" fmla="*/ 1390338 h 1480279"/>
              <a:gd name="connsiteX5" fmla="*/ 3451486 w 4740640"/>
              <a:gd name="connsiteY5" fmla="*/ 1390338 h 1480279"/>
              <a:gd name="connsiteX6" fmla="*/ 3451486 w 4740640"/>
              <a:gd name="connsiteY6" fmla="*/ 1352862 h 1480279"/>
              <a:gd name="connsiteX7" fmla="*/ 3241623 w 4740640"/>
              <a:gd name="connsiteY7" fmla="*/ 1352862 h 1480279"/>
              <a:gd name="connsiteX8" fmla="*/ 3241623 w 4740640"/>
              <a:gd name="connsiteY8" fmla="*/ 1319134 h 1480279"/>
              <a:gd name="connsiteX9" fmla="*/ 3189158 w 4740640"/>
              <a:gd name="connsiteY9" fmla="*/ 1319134 h 1480279"/>
              <a:gd name="connsiteX10" fmla="*/ 3189158 w 4740640"/>
              <a:gd name="connsiteY10" fmla="*/ 1304144 h 1480279"/>
              <a:gd name="connsiteX11" fmla="*/ 3046751 w 4740640"/>
              <a:gd name="connsiteY11" fmla="*/ 1304144 h 1480279"/>
              <a:gd name="connsiteX12" fmla="*/ 3046751 w 4740640"/>
              <a:gd name="connsiteY12" fmla="*/ 1266669 h 1480279"/>
              <a:gd name="connsiteX13" fmla="*/ 2964305 w 4740640"/>
              <a:gd name="connsiteY13" fmla="*/ 1266669 h 1480279"/>
              <a:gd name="connsiteX14" fmla="*/ 2964305 w 4740640"/>
              <a:gd name="connsiteY14" fmla="*/ 1266669 h 1480279"/>
              <a:gd name="connsiteX15" fmla="*/ 2964305 w 4740640"/>
              <a:gd name="connsiteY15" fmla="*/ 1266669 h 1480279"/>
              <a:gd name="connsiteX16" fmla="*/ 2964305 w 4740640"/>
              <a:gd name="connsiteY16" fmla="*/ 1244184 h 1480279"/>
              <a:gd name="connsiteX17" fmla="*/ 2825646 w 4740640"/>
              <a:gd name="connsiteY17" fmla="*/ 1244184 h 1480279"/>
              <a:gd name="connsiteX18" fmla="*/ 2825646 w 4740640"/>
              <a:gd name="connsiteY18" fmla="*/ 1214203 h 1480279"/>
              <a:gd name="connsiteX19" fmla="*/ 2731958 w 4740640"/>
              <a:gd name="connsiteY19" fmla="*/ 1214203 h 1480279"/>
              <a:gd name="connsiteX20" fmla="*/ 2731958 w 4740640"/>
              <a:gd name="connsiteY20" fmla="*/ 1169233 h 1480279"/>
              <a:gd name="connsiteX21" fmla="*/ 2567066 w 4740640"/>
              <a:gd name="connsiteY21" fmla="*/ 1169233 h 1480279"/>
              <a:gd name="connsiteX22" fmla="*/ 2567066 w 4740640"/>
              <a:gd name="connsiteY22" fmla="*/ 1169233 h 1480279"/>
              <a:gd name="connsiteX23" fmla="*/ 2567066 w 4740640"/>
              <a:gd name="connsiteY23" fmla="*/ 1150495 h 1480279"/>
              <a:gd name="connsiteX24" fmla="*/ 2398427 w 4740640"/>
              <a:gd name="connsiteY24" fmla="*/ 1150495 h 1480279"/>
              <a:gd name="connsiteX25" fmla="*/ 2398427 w 4740640"/>
              <a:gd name="connsiteY25" fmla="*/ 1124262 h 1480279"/>
              <a:gd name="connsiteX26" fmla="*/ 2312233 w 4740640"/>
              <a:gd name="connsiteY26" fmla="*/ 1124262 h 1480279"/>
              <a:gd name="connsiteX27" fmla="*/ 2312233 w 4740640"/>
              <a:gd name="connsiteY27" fmla="*/ 1090534 h 1480279"/>
              <a:gd name="connsiteX28" fmla="*/ 2154836 w 4740640"/>
              <a:gd name="connsiteY28" fmla="*/ 1090534 h 1480279"/>
              <a:gd name="connsiteX29" fmla="*/ 2154836 w 4740640"/>
              <a:gd name="connsiteY29" fmla="*/ 1090534 h 1480279"/>
              <a:gd name="connsiteX30" fmla="*/ 2154836 w 4740640"/>
              <a:gd name="connsiteY30" fmla="*/ 1090534 h 1480279"/>
              <a:gd name="connsiteX31" fmla="*/ 2154836 w 4740640"/>
              <a:gd name="connsiteY31" fmla="*/ 1090534 h 1480279"/>
              <a:gd name="connsiteX32" fmla="*/ 2154836 w 4740640"/>
              <a:gd name="connsiteY32" fmla="*/ 1071797 h 1480279"/>
              <a:gd name="connsiteX33" fmla="*/ 2079886 w 4740640"/>
              <a:gd name="connsiteY33" fmla="*/ 1071797 h 1480279"/>
              <a:gd name="connsiteX34" fmla="*/ 2079886 w 4740640"/>
              <a:gd name="connsiteY34" fmla="*/ 1071797 h 1480279"/>
              <a:gd name="connsiteX35" fmla="*/ 2079886 w 4740640"/>
              <a:gd name="connsiteY35" fmla="*/ 1071797 h 1480279"/>
              <a:gd name="connsiteX36" fmla="*/ 2079886 w 4740640"/>
              <a:gd name="connsiteY36" fmla="*/ 1071797 h 1480279"/>
              <a:gd name="connsiteX37" fmla="*/ 2079886 w 4740640"/>
              <a:gd name="connsiteY37" fmla="*/ 1071797 h 1480279"/>
              <a:gd name="connsiteX38" fmla="*/ 2079886 w 4740640"/>
              <a:gd name="connsiteY38" fmla="*/ 1045564 h 1480279"/>
              <a:gd name="connsiteX39" fmla="*/ 1997440 w 4740640"/>
              <a:gd name="connsiteY39" fmla="*/ 1045564 h 1480279"/>
              <a:gd name="connsiteX40" fmla="*/ 1997440 w 4740640"/>
              <a:gd name="connsiteY40" fmla="*/ 1011836 h 1480279"/>
              <a:gd name="connsiteX41" fmla="*/ 1705131 w 4740640"/>
              <a:gd name="connsiteY41" fmla="*/ 1011836 h 1480279"/>
              <a:gd name="connsiteX42" fmla="*/ 1705131 w 4740640"/>
              <a:gd name="connsiteY42" fmla="*/ 1011836 h 1480279"/>
              <a:gd name="connsiteX43" fmla="*/ 1705131 w 4740640"/>
              <a:gd name="connsiteY43" fmla="*/ 1011836 h 1480279"/>
              <a:gd name="connsiteX44" fmla="*/ 1705131 w 4740640"/>
              <a:gd name="connsiteY44" fmla="*/ 985603 h 1480279"/>
              <a:gd name="connsiteX45" fmla="*/ 1645171 w 4740640"/>
              <a:gd name="connsiteY45" fmla="*/ 985603 h 1480279"/>
              <a:gd name="connsiteX46" fmla="*/ 1645171 w 4740640"/>
              <a:gd name="connsiteY46" fmla="*/ 985603 h 1480279"/>
              <a:gd name="connsiteX47" fmla="*/ 1645171 w 4740640"/>
              <a:gd name="connsiteY47" fmla="*/ 985603 h 1480279"/>
              <a:gd name="connsiteX48" fmla="*/ 1645171 w 4740640"/>
              <a:gd name="connsiteY48" fmla="*/ 963118 h 1480279"/>
              <a:gd name="connsiteX49" fmla="*/ 1555230 w 4740640"/>
              <a:gd name="connsiteY49" fmla="*/ 963118 h 1480279"/>
              <a:gd name="connsiteX50" fmla="*/ 1555230 w 4740640"/>
              <a:gd name="connsiteY50" fmla="*/ 963118 h 1480279"/>
              <a:gd name="connsiteX51" fmla="*/ 1555230 w 4740640"/>
              <a:gd name="connsiteY51" fmla="*/ 936885 h 1480279"/>
              <a:gd name="connsiteX52" fmla="*/ 1371600 w 4740640"/>
              <a:gd name="connsiteY52" fmla="*/ 936885 h 1480279"/>
              <a:gd name="connsiteX53" fmla="*/ 1371600 w 4740640"/>
              <a:gd name="connsiteY53" fmla="*/ 903157 h 1480279"/>
              <a:gd name="connsiteX54" fmla="*/ 1319135 w 4740640"/>
              <a:gd name="connsiteY54" fmla="*/ 903157 h 1480279"/>
              <a:gd name="connsiteX55" fmla="*/ 1319135 w 4740640"/>
              <a:gd name="connsiteY55" fmla="*/ 861934 h 1480279"/>
              <a:gd name="connsiteX56" fmla="*/ 1270417 w 4740640"/>
              <a:gd name="connsiteY56" fmla="*/ 861934 h 1480279"/>
              <a:gd name="connsiteX57" fmla="*/ 1270417 w 4740640"/>
              <a:gd name="connsiteY57" fmla="*/ 861934 h 1480279"/>
              <a:gd name="connsiteX58" fmla="*/ 1270417 w 4740640"/>
              <a:gd name="connsiteY58" fmla="*/ 861934 h 1480279"/>
              <a:gd name="connsiteX59" fmla="*/ 1270417 w 4740640"/>
              <a:gd name="connsiteY59" fmla="*/ 835702 h 1480279"/>
              <a:gd name="connsiteX60" fmla="*/ 1165486 w 4740640"/>
              <a:gd name="connsiteY60" fmla="*/ 835702 h 1480279"/>
              <a:gd name="connsiteX61" fmla="*/ 1165486 w 4740640"/>
              <a:gd name="connsiteY61" fmla="*/ 775741 h 1480279"/>
              <a:gd name="connsiteX62" fmla="*/ 1109272 w 4740640"/>
              <a:gd name="connsiteY62" fmla="*/ 775741 h 1480279"/>
              <a:gd name="connsiteX63" fmla="*/ 1109272 w 4740640"/>
              <a:gd name="connsiteY63" fmla="*/ 730771 h 1480279"/>
              <a:gd name="connsiteX64" fmla="*/ 1051342 w 4740640"/>
              <a:gd name="connsiteY64" fmla="*/ 733946 h 1480279"/>
              <a:gd name="connsiteX65" fmla="*/ 1053059 w 4740640"/>
              <a:gd name="connsiteY65" fmla="*/ 719529 h 1480279"/>
              <a:gd name="connsiteX66" fmla="*/ 1011836 w 4740640"/>
              <a:gd name="connsiteY66" fmla="*/ 719529 h 1480279"/>
              <a:gd name="connsiteX67" fmla="*/ 1011836 w 4740640"/>
              <a:gd name="connsiteY67" fmla="*/ 685800 h 1480279"/>
              <a:gd name="connsiteX68" fmla="*/ 880672 w 4740640"/>
              <a:gd name="connsiteY68" fmla="*/ 685800 h 1480279"/>
              <a:gd name="connsiteX69" fmla="*/ 880672 w 4740640"/>
              <a:gd name="connsiteY69" fmla="*/ 685800 h 1480279"/>
              <a:gd name="connsiteX70" fmla="*/ 880672 w 4740640"/>
              <a:gd name="connsiteY70" fmla="*/ 652072 h 1480279"/>
              <a:gd name="connsiteX71" fmla="*/ 742013 w 4740640"/>
              <a:gd name="connsiteY71" fmla="*/ 652072 h 1480279"/>
              <a:gd name="connsiteX72" fmla="*/ 742013 w 4740640"/>
              <a:gd name="connsiteY72" fmla="*/ 652072 h 1480279"/>
              <a:gd name="connsiteX73" fmla="*/ 742013 w 4740640"/>
              <a:gd name="connsiteY73" fmla="*/ 622092 h 1480279"/>
              <a:gd name="connsiteX74" fmla="*/ 678305 w 4740640"/>
              <a:gd name="connsiteY74" fmla="*/ 622092 h 1480279"/>
              <a:gd name="connsiteX75" fmla="*/ 678305 w 4740640"/>
              <a:gd name="connsiteY75" fmla="*/ 550889 h 1480279"/>
              <a:gd name="connsiteX76" fmla="*/ 678305 w 4740640"/>
              <a:gd name="connsiteY76" fmla="*/ 550889 h 1480279"/>
              <a:gd name="connsiteX77" fmla="*/ 662430 w 4740640"/>
              <a:gd name="connsiteY77" fmla="*/ 547714 h 1480279"/>
              <a:gd name="connsiteX78" fmla="*/ 659568 w 4740640"/>
              <a:gd name="connsiteY78" fmla="*/ 517161 h 1480279"/>
              <a:gd name="connsiteX79" fmla="*/ 622092 w 4740640"/>
              <a:gd name="connsiteY79" fmla="*/ 517161 h 1480279"/>
              <a:gd name="connsiteX80" fmla="*/ 622092 w 4740640"/>
              <a:gd name="connsiteY80" fmla="*/ 483433 h 1480279"/>
              <a:gd name="connsiteX81" fmla="*/ 547141 w 4740640"/>
              <a:gd name="connsiteY81" fmla="*/ 483433 h 1480279"/>
              <a:gd name="connsiteX82" fmla="*/ 528404 w 4740640"/>
              <a:gd name="connsiteY82" fmla="*/ 464696 h 1480279"/>
              <a:gd name="connsiteX83" fmla="*/ 408482 w 4740640"/>
              <a:gd name="connsiteY83" fmla="*/ 464696 h 1480279"/>
              <a:gd name="connsiteX84" fmla="*/ 408482 w 4740640"/>
              <a:gd name="connsiteY84" fmla="*/ 404734 h 1480279"/>
              <a:gd name="connsiteX85" fmla="*/ 322289 w 4740640"/>
              <a:gd name="connsiteY85" fmla="*/ 404734 h 1480279"/>
              <a:gd name="connsiteX86" fmla="*/ 322289 w 4740640"/>
              <a:gd name="connsiteY86" fmla="*/ 359764 h 1480279"/>
              <a:gd name="connsiteX87" fmla="*/ 281066 w 4740640"/>
              <a:gd name="connsiteY87" fmla="*/ 359764 h 1480279"/>
              <a:gd name="connsiteX88" fmla="*/ 281066 w 4740640"/>
              <a:gd name="connsiteY88" fmla="*/ 314794 h 1480279"/>
              <a:gd name="connsiteX89" fmla="*/ 228600 w 4740640"/>
              <a:gd name="connsiteY89" fmla="*/ 314794 h 1480279"/>
              <a:gd name="connsiteX90" fmla="*/ 209863 w 4740640"/>
              <a:gd name="connsiteY90" fmla="*/ 314794 h 1480279"/>
              <a:gd name="connsiteX91" fmla="*/ 209863 w 4740640"/>
              <a:gd name="connsiteY91" fmla="*/ 217357 h 1480279"/>
              <a:gd name="connsiteX92" fmla="*/ 149902 w 4740640"/>
              <a:gd name="connsiteY92" fmla="*/ 217357 h 1480279"/>
              <a:gd name="connsiteX93" fmla="*/ 149902 w 4740640"/>
              <a:gd name="connsiteY93" fmla="*/ 172387 h 1480279"/>
              <a:gd name="connsiteX94" fmla="*/ 101184 w 4740640"/>
              <a:gd name="connsiteY94" fmla="*/ 172387 h 1480279"/>
              <a:gd name="connsiteX95" fmla="*/ 98009 w 4740640"/>
              <a:gd name="connsiteY95" fmla="*/ 140637 h 1480279"/>
              <a:gd name="connsiteX96" fmla="*/ 78126 w 4740640"/>
              <a:gd name="connsiteY96" fmla="*/ 142979 h 1480279"/>
              <a:gd name="connsiteX97" fmla="*/ 74951 w 4740640"/>
              <a:gd name="connsiteY97" fmla="*/ 104931 h 1480279"/>
              <a:gd name="connsiteX98" fmla="*/ 41223 w 4740640"/>
              <a:gd name="connsiteY98" fmla="*/ 104931 h 1480279"/>
              <a:gd name="connsiteX99" fmla="*/ 41223 w 4740640"/>
              <a:gd name="connsiteY99" fmla="*/ 44971 h 1480279"/>
              <a:gd name="connsiteX100" fmla="*/ 0 w 4740640"/>
              <a:gd name="connsiteY100" fmla="*/ 44971 h 1480279"/>
              <a:gd name="connsiteX101" fmla="*/ 0 w 4740640"/>
              <a:gd name="connsiteY101" fmla="*/ 0 h 1480279"/>
              <a:gd name="connsiteX0" fmla="*/ 4740640 w 4740640"/>
              <a:gd name="connsiteY0" fmla="*/ 1480279 h 1480279"/>
              <a:gd name="connsiteX1" fmla="*/ 3627620 w 4740640"/>
              <a:gd name="connsiteY1" fmla="*/ 1480279 h 1480279"/>
              <a:gd name="connsiteX2" fmla="*/ 3627620 w 4740640"/>
              <a:gd name="connsiteY2" fmla="*/ 1427813 h 1480279"/>
              <a:gd name="connsiteX3" fmla="*/ 3571407 w 4740640"/>
              <a:gd name="connsiteY3" fmla="*/ 1427813 h 1480279"/>
              <a:gd name="connsiteX4" fmla="*/ 3571407 w 4740640"/>
              <a:gd name="connsiteY4" fmla="*/ 1390338 h 1480279"/>
              <a:gd name="connsiteX5" fmla="*/ 3451486 w 4740640"/>
              <a:gd name="connsiteY5" fmla="*/ 1390338 h 1480279"/>
              <a:gd name="connsiteX6" fmla="*/ 3451486 w 4740640"/>
              <a:gd name="connsiteY6" fmla="*/ 1352862 h 1480279"/>
              <a:gd name="connsiteX7" fmla="*/ 3241623 w 4740640"/>
              <a:gd name="connsiteY7" fmla="*/ 1352862 h 1480279"/>
              <a:gd name="connsiteX8" fmla="*/ 3241623 w 4740640"/>
              <a:gd name="connsiteY8" fmla="*/ 1319134 h 1480279"/>
              <a:gd name="connsiteX9" fmla="*/ 3189158 w 4740640"/>
              <a:gd name="connsiteY9" fmla="*/ 1319134 h 1480279"/>
              <a:gd name="connsiteX10" fmla="*/ 3189158 w 4740640"/>
              <a:gd name="connsiteY10" fmla="*/ 1304144 h 1480279"/>
              <a:gd name="connsiteX11" fmla="*/ 3046751 w 4740640"/>
              <a:gd name="connsiteY11" fmla="*/ 1304144 h 1480279"/>
              <a:gd name="connsiteX12" fmla="*/ 3046751 w 4740640"/>
              <a:gd name="connsiteY12" fmla="*/ 1266669 h 1480279"/>
              <a:gd name="connsiteX13" fmla="*/ 2964305 w 4740640"/>
              <a:gd name="connsiteY13" fmla="*/ 1266669 h 1480279"/>
              <a:gd name="connsiteX14" fmla="*/ 2964305 w 4740640"/>
              <a:gd name="connsiteY14" fmla="*/ 1266669 h 1480279"/>
              <a:gd name="connsiteX15" fmla="*/ 2964305 w 4740640"/>
              <a:gd name="connsiteY15" fmla="*/ 1266669 h 1480279"/>
              <a:gd name="connsiteX16" fmla="*/ 2964305 w 4740640"/>
              <a:gd name="connsiteY16" fmla="*/ 1244184 h 1480279"/>
              <a:gd name="connsiteX17" fmla="*/ 2825646 w 4740640"/>
              <a:gd name="connsiteY17" fmla="*/ 1244184 h 1480279"/>
              <a:gd name="connsiteX18" fmla="*/ 2825646 w 4740640"/>
              <a:gd name="connsiteY18" fmla="*/ 1214203 h 1480279"/>
              <a:gd name="connsiteX19" fmla="*/ 2731958 w 4740640"/>
              <a:gd name="connsiteY19" fmla="*/ 1214203 h 1480279"/>
              <a:gd name="connsiteX20" fmla="*/ 2731958 w 4740640"/>
              <a:gd name="connsiteY20" fmla="*/ 1169233 h 1480279"/>
              <a:gd name="connsiteX21" fmla="*/ 2567066 w 4740640"/>
              <a:gd name="connsiteY21" fmla="*/ 1169233 h 1480279"/>
              <a:gd name="connsiteX22" fmla="*/ 2567066 w 4740640"/>
              <a:gd name="connsiteY22" fmla="*/ 1169233 h 1480279"/>
              <a:gd name="connsiteX23" fmla="*/ 2567066 w 4740640"/>
              <a:gd name="connsiteY23" fmla="*/ 1150495 h 1480279"/>
              <a:gd name="connsiteX24" fmla="*/ 2398427 w 4740640"/>
              <a:gd name="connsiteY24" fmla="*/ 1150495 h 1480279"/>
              <a:gd name="connsiteX25" fmla="*/ 2398427 w 4740640"/>
              <a:gd name="connsiteY25" fmla="*/ 1124262 h 1480279"/>
              <a:gd name="connsiteX26" fmla="*/ 2312233 w 4740640"/>
              <a:gd name="connsiteY26" fmla="*/ 1124262 h 1480279"/>
              <a:gd name="connsiteX27" fmla="*/ 2312233 w 4740640"/>
              <a:gd name="connsiteY27" fmla="*/ 1090534 h 1480279"/>
              <a:gd name="connsiteX28" fmla="*/ 2154836 w 4740640"/>
              <a:gd name="connsiteY28" fmla="*/ 1090534 h 1480279"/>
              <a:gd name="connsiteX29" fmla="*/ 2154836 w 4740640"/>
              <a:gd name="connsiteY29" fmla="*/ 1090534 h 1480279"/>
              <a:gd name="connsiteX30" fmla="*/ 2154836 w 4740640"/>
              <a:gd name="connsiteY30" fmla="*/ 1090534 h 1480279"/>
              <a:gd name="connsiteX31" fmla="*/ 2154836 w 4740640"/>
              <a:gd name="connsiteY31" fmla="*/ 1090534 h 1480279"/>
              <a:gd name="connsiteX32" fmla="*/ 2154836 w 4740640"/>
              <a:gd name="connsiteY32" fmla="*/ 1071797 h 1480279"/>
              <a:gd name="connsiteX33" fmla="*/ 2079886 w 4740640"/>
              <a:gd name="connsiteY33" fmla="*/ 1071797 h 1480279"/>
              <a:gd name="connsiteX34" fmla="*/ 2079886 w 4740640"/>
              <a:gd name="connsiteY34" fmla="*/ 1071797 h 1480279"/>
              <a:gd name="connsiteX35" fmla="*/ 2079886 w 4740640"/>
              <a:gd name="connsiteY35" fmla="*/ 1071797 h 1480279"/>
              <a:gd name="connsiteX36" fmla="*/ 2079886 w 4740640"/>
              <a:gd name="connsiteY36" fmla="*/ 1071797 h 1480279"/>
              <a:gd name="connsiteX37" fmla="*/ 2079886 w 4740640"/>
              <a:gd name="connsiteY37" fmla="*/ 1071797 h 1480279"/>
              <a:gd name="connsiteX38" fmla="*/ 2079886 w 4740640"/>
              <a:gd name="connsiteY38" fmla="*/ 1045564 h 1480279"/>
              <a:gd name="connsiteX39" fmla="*/ 1997440 w 4740640"/>
              <a:gd name="connsiteY39" fmla="*/ 1045564 h 1480279"/>
              <a:gd name="connsiteX40" fmla="*/ 1997440 w 4740640"/>
              <a:gd name="connsiteY40" fmla="*/ 1011836 h 1480279"/>
              <a:gd name="connsiteX41" fmla="*/ 1705131 w 4740640"/>
              <a:gd name="connsiteY41" fmla="*/ 1011836 h 1480279"/>
              <a:gd name="connsiteX42" fmla="*/ 1705131 w 4740640"/>
              <a:gd name="connsiteY42" fmla="*/ 1011836 h 1480279"/>
              <a:gd name="connsiteX43" fmla="*/ 1705131 w 4740640"/>
              <a:gd name="connsiteY43" fmla="*/ 1011836 h 1480279"/>
              <a:gd name="connsiteX44" fmla="*/ 1705131 w 4740640"/>
              <a:gd name="connsiteY44" fmla="*/ 985603 h 1480279"/>
              <a:gd name="connsiteX45" fmla="*/ 1645171 w 4740640"/>
              <a:gd name="connsiteY45" fmla="*/ 985603 h 1480279"/>
              <a:gd name="connsiteX46" fmla="*/ 1645171 w 4740640"/>
              <a:gd name="connsiteY46" fmla="*/ 985603 h 1480279"/>
              <a:gd name="connsiteX47" fmla="*/ 1645171 w 4740640"/>
              <a:gd name="connsiteY47" fmla="*/ 985603 h 1480279"/>
              <a:gd name="connsiteX48" fmla="*/ 1645171 w 4740640"/>
              <a:gd name="connsiteY48" fmla="*/ 963118 h 1480279"/>
              <a:gd name="connsiteX49" fmla="*/ 1555230 w 4740640"/>
              <a:gd name="connsiteY49" fmla="*/ 963118 h 1480279"/>
              <a:gd name="connsiteX50" fmla="*/ 1555230 w 4740640"/>
              <a:gd name="connsiteY50" fmla="*/ 963118 h 1480279"/>
              <a:gd name="connsiteX51" fmla="*/ 1555230 w 4740640"/>
              <a:gd name="connsiteY51" fmla="*/ 936885 h 1480279"/>
              <a:gd name="connsiteX52" fmla="*/ 1371600 w 4740640"/>
              <a:gd name="connsiteY52" fmla="*/ 936885 h 1480279"/>
              <a:gd name="connsiteX53" fmla="*/ 1371600 w 4740640"/>
              <a:gd name="connsiteY53" fmla="*/ 903157 h 1480279"/>
              <a:gd name="connsiteX54" fmla="*/ 1319135 w 4740640"/>
              <a:gd name="connsiteY54" fmla="*/ 903157 h 1480279"/>
              <a:gd name="connsiteX55" fmla="*/ 1319135 w 4740640"/>
              <a:gd name="connsiteY55" fmla="*/ 861934 h 1480279"/>
              <a:gd name="connsiteX56" fmla="*/ 1270417 w 4740640"/>
              <a:gd name="connsiteY56" fmla="*/ 861934 h 1480279"/>
              <a:gd name="connsiteX57" fmla="*/ 1270417 w 4740640"/>
              <a:gd name="connsiteY57" fmla="*/ 861934 h 1480279"/>
              <a:gd name="connsiteX58" fmla="*/ 1270417 w 4740640"/>
              <a:gd name="connsiteY58" fmla="*/ 861934 h 1480279"/>
              <a:gd name="connsiteX59" fmla="*/ 1270417 w 4740640"/>
              <a:gd name="connsiteY59" fmla="*/ 835702 h 1480279"/>
              <a:gd name="connsiteX60" fmla="*/ 1165486 w 4740640"/>
              <a:gd name="connsiteY60" fmla="*/ 835702 h 1480279"/>
              <a:gd name="connsiteX61" fmla="*/ 1165486 w 4740640"/>
              <a:gd name="connsiteY61" fmla="*/ 775741 h 1480279"/>
              <a:gd name="connsiteX62" fmla="*/ 1109272 w 4740640"/>
              <a:gd name="connsiteY62" fmla="*/ 775741 h 1480279"/>
              <a:gd name="connsiteX63" fmla="*/ 1109272 w 4740640"/>
              <a:gd name="connsiteY63" fmla="*/ 730771 h 1480279"/>
              <a:gd name="connsiteX64" fmla="*/ 1054517 w 4740640"/>
              <a:gd name="connsiteY64" fmla="*/ 730771 h 1480279"/>
              <a:gd name="connsiteX65" fmla="*/ 1053059 w 4740640"/>
              <a:gd name="connsiteY65" fmla="*/ 719529 h 1480279"/>
              <a:gd name="connsiteX66" fmla="*/ 1011836 w 4740640"/>
              <a:gd name="connsiteY66" fmla="*/ 719529 h 1480279"/>
              <a:gd name="connsiteX67" fmla="*/ 1011836 w 4740640"/>
              <a:gd name="connsiteY67" fmla="*/ 685800 h 1480279"/>
              <a:gd name="connsiteX68" fmla="*/ 880672 w 4740640"/>
              <a:gd name="connsiteY68" fmla="*/ 685800 h 1480279"/>
              <a:gd name="connsiteX69" fmla="*/ 880672 w 4740640"/>
              <a:gd name="connsiteY69" fmla="*/ 685800 h 1480279"/>
              <a:gd name="connsiteX70" fmla="*/ 880672 w 4740640"/>
              <a:gd name="connsiteY70" fmla="*/ 652072 h 1480279"/>
              <a:gd name="connsiteX71" fmla="*/ 742013 w 4740640"/>
              <a:gd name="connsiteY71" fmla="*/ 652072 h 1480279"/>
              <a:gd name="connsiteX72" fmla="*/ 742013 w 4740640"/>
              <a:gd name="connsiteY72" fmla="*/ 652072 h 1480279"/>
              <a:gd name="connsiteX73" fmla="*/ 742013 w 4740640"/>
              <a:gd name="connsiteY73" fmla="*/ 622092 h 1480279"/>
              <a:gd name="connsiteX74" fmla="*/ 678305 w 4740640"/>
              <a:gd name="connsiteY74" fmla="*/ 622092 h 1480279"/>
              <a:gd name="connsiteX75" fmla="*/ 678305 w 4740640"/>
              <a:gd name="connsiteY75" fmla="*/ 550889 h 1480279"/>
              <a:gd name="connsiteX76" fmla="*/ 678305 w 4740640"/>
              <a:gd name="connsiteY76" fmla="*/ 550889 h 1480279"/>
              <a:gd name="connsiteX77" fmla="*/ 662430 w 4740640"/>
              <a:gd name="connsiteY77" fmla="*/ 547714 h 1480279"/>
              <a:gd name="connsiteX78" fmla="*/ 659568 w 4740640"/>
              <a:gd name="connsiteY78" fmla="*/ 517161 h 1480279"/>
              <a:gd name="connsiteX79" fmla="*/ 622092 w 4740640"/>
              <a:gd name="connsiteY79" fmla="*/ 517161 h 1480279"/>
              <a:gd name="connsiteX80" fmla="*/ 622092 w 4740640"/>
              <a:gd name="connsiteY80" fmla="*/ 483433 h 1480279"/>
              <a:gd name="connsiteX81" fmla="*/ 547141 w 4740640"/>
              <a:gd name="connsiteY81" fmla="*/ 483433 h 1480279"/>
              <a:gd name="connsiteX82" fmla="*/ 528404 w 4740640"/>
              <a:gd name="connsiteY82" fmla="*/ 464696 h 1480279"/>
              <a:gd name="connsiteX83" fmla="*/ 408482 w 4740640"/>
              <a:gd name="connsiteY83" fmla="*/ 464696 h 1480279"/>
              <a:gd name="connsiteX84" fmla="*/ 408482 w 4740640"/>
              <a:gd name="connsiteY84" fmla="*/ 404734 h 1480279"/>
              <a:gd name="connsiteX85" fmla="*/ 322289 w 4740640"/>
              <a:gd name="connsiteY85" fmla="*/ 404734 h 1480279"/>
              <a:gd name="connsiteX86" fmla="*/ 322289 w 4740640"/>
              <a:gd name="connsiteY86" fmla="*/ 359764 h 1480279"/>
              <a:gd name="connsiteX87" fmla="*/ 281066 w 4740640"/>
              <a:gd name="connsiteY87" fmla="*/ 359764 h 1480279"/>
              <a:gd name="connsiteX88" fmla="*/ 281066 w 4740640"/>
              <a:gd name="connsiteY88" fmla="*/ 314794 h 1480279"/>
              <a:gd name="connsiteX89" fmla="*/ 228600 w 4740640"/>
              <a:gd name="connsiteY89" fmla="*/ 314794 h 1480279"/>
              <a:gd name="connsiteX90" fmla="*/ 209863 w 4740640"/>
              <a:gd name="connsiteY90" fmla="*/ 314794 h 1480279"/>
              <a:gd name="connsiteX91" fmla="*/ 209863 w 4740640"/>
              <a:gd name="connsiteY91" fmla="*/ 217357 h 1480279"/>
              <a:gd name="connsiteX92" fmla="*/ 149902 w 4740640"/>
              <a:gd name="connsiteY92" fmla="*/ 217357 h 1480279"/>
              <a:gd name="connsiteX93" fmla="*/ 149902 w 4740640"/>
              <a:gd name="connsiteY93" fmla="*/ 172387 h 1480279"/>
              <a:gd name="connsiteX94" fmla="*/ 101184 w 4740640"/>
              <a:gd name="connsiteY94" fmla="*/ 172387 h 1480279"/>
              <a:gd name="connsiteX95" fmla="*/ 98009 w 4740640"/>
              <a:gd name="connsiteY95" fmla="*/ 140637 h 1480279"/>
              <a:gd name="connsiteX96" fmla="*/ 78126 w 4740640"/>
              <a:gd name="connsiteY96" fmla="*/ 142979 h 1480279"/>
              <a:gd name="connsiteX97" fmla="*/ 74951 w 4740640"/>
              <a:gd name="connsiteY97" fmla="*/ 104931 h 1480279"/>
              <a:gd name="connsiteX98" fmla="*/ 41223 w 4740640"/>
              <a:gd name="connsiteY98" fmla="*/ 104931 h 1480279"/>
              <a:gd name="connsiteX99" fmla="*/ 41223 w 4740640"/>
              <a:gd name="connsiteY99" fmla="*/ 44971 h 1480279"/>
              <a:gd name="connsiteX100" fmla="*/ 0 w 4740640"/>
              <a:gd name="connsiteY100" fmla="*/ 44971 h 1480279"/>
              <a:gd name="connsiteX101" fmla="*/ 0 w 4740640"/>
              <a:gd name="connsiteY101" fmla="*/ 0 h 148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740640" h="1480279">
                <a:moveTo>
                  <a:pt x="4740640" y="1480279"/>
                </a:moveTo>
                <a:lnTo>
                  <a:pt x="3627620" y="1480279"/>
                </a:lnTo>
                <a:lnTo>
                  <a:pt x="3627620" y="1427813"/>
                </a:lnTo>
                <a:lnTo>
                  <a:pt x="3571407" y="1427813"/>
                </a:lnTo>
                <a:lnTo>
                  <a:pt x="3571407" y="1390338"/>
                </a:lnTo>
                <a:lnTo>
                  <a:pt x="3451486" y="1390338"/>
                </a:lnTo>
                <a:lnTo>
                  <a:pt x="3451486" y="1352862"/>
                </a:lnTo>
                <a:lnTo>
                  <a:pt x="3241623" y="1352862"/>
                </a:lnTo>
                <a:lnTo>
                  <a:pt x="3241623" y="1319134"/>
                </a:lnTo>
                <a:lnTo>
                  <a:pt x="3189158" y="1319134"/>
                </a:lnTo>
                <a:lnTo>
                  <a:pt x="3189158" y="1304144"/>
                </a:lnTo>
                <a:lnTo>
                  <a:pt x="3046751" y="1304144"/>
                </a:lnTo>
                <a:lnTo>
                  <a:pt x="3046751" y="1266669"/>
                </a:lnTo>
                <a:lnTo>
                  <a:pt x="2964305" y="1266669"/>
                </a:lnTo>
                <a:lnTo>
                  <a:pt x="2964305" y="1266669"/>
                </a:lnTo>
                <a:lnTo>
                  <a:pt x="2964305" y="1266669"/>
                </a:lnTo>
                <a:lnTo>
                  <a:pt x="2964305" y="1244184"/>
                </a:lnTo>
                <a:lnTo>
                  <a:pt x="2825646" y="1244184"/>
                </a:lnTo>
                <a:lnTo>
                  <a:pt x="2825646" y="1214203"/>
                </a:lnTo>
                <a:lnTo>
                  <a:pt x="2731958" y="1214203"/>
                </a:lnTo>
                <a:lnTo>
                  <a:pt x="2731958" y="1169233"/>
                </a:lnTo>
                <a:lnTo>
                  <a:pt x="2567066" y="1169233"/>
                </a:lnTo>
                <a:lnTo>
                  <a:pt x="2567066" y="1169233"/>
                </a:lnTo>
                <a:lnTo>
                  <a:pt x="2567066" y="1150495"/>
                </a:lnTo>
                <a:lnTo>
                  <a:pt x="2398427" y="1150495"/>
                </a:lnTo>
                <a:lnTo>
                  <a:pt x="2398427" y="1124262"/>
                </a:lnTo>
                <a:lnTo>
                  <a:pt x="2312233" y="1124262"/>
                </a:lnTo>
                <a:lnTo>
                  <a:pt x="2312233" y="1090534"/>
                </a:lnTo>
                <a:lnTo>
                  <a:pt x="2154836" y="1090534"/>
                </a:lnTo>
                <a:lnTo>
                  <a:pt x="2154836" y="1090534"/>
                </a:lnTo>
                <a:lnTo>
                  <a:pt x="2154836" y="1090534"/>
                </a:lnTo>
                <a:lnTo>
                  <a:pt x="2154836" y="1090534"/>
                </a:lnTo>
                <a:lnTo>
                  <a:pt x="2154836" y="1071797"/>
                </a:lnTo>
                <a:lnTo>
                  <a:pt x="2079886" y="1071797"/>
                </a:lnTo>
                <a:lnTo>
                  <a:pt x="2079886" y="1071797"/>
                </a:lnTo>
                <a:lnTo>
                  <a:pt x="2079886" y="1071797"/>
                </a:lnTo>
                <a:lnTo>
                  <a:pt x="2079886" y="1071797"/>
                </a:lnTo>
                <a:lnTo>
                  <a:pt x="2079886" y="1071797"/>
                </a:lnTo>
                <a:lnTo>
                  <a:pt x="2079886" y="1045564"/>
                </a:lnTo>
                <a:lnTo>
                  <a:pt x="1997440" y="1045564"/>
                </a:lnTo>
                <a:lnTo>
                  <a:pt x="1997440" y="1011836"/>
                </a:lnTo>
                <a:lnTo>
                  <a:pt x="1705131" y="1011836"/>
                </a:lnTo>
                <a:lnTo>
                  <a:pt x="1705131" y="1011836"/>
                </a:lnTo>
                <a:lnTo>
                  <a:pt x="1705131" y="1011836"/>
                </a:lnTo>
                <a:lnTo>
                  <a:pt x="1705131" y="985603"/>
                </a:lnTo>
                <a:lnTo>
                  <a:pt x="1645171" y="985603"/>
                </a:lnTo>
                <a:lnTo>
                  <a:pt x="1645171" y="985603"/>
                </a:lnTo>
                <a:lnTo>
                  <a:pt x="1645171" y="985603"/>
                </a:lnTo>
                <a:lnTo>
                  <a:pt x="1645171" y="963118"/>
                </a:lnTo>
                <a:lnTo>
                  <a:pt x="1555230" y="963118"/>
                </a:lnTo>
                <a:lnTo>
                  <a:pt x="1555230" y="963118"/>
                </a:lnTo>
                <a:lnTo>
                  <a:pt x="1555230" y="936885"/>
                </a:lnTo>
                <a:lnTo>
                  <a:pt x="1371600" y="936885"/>
                </a:lnTo>
                <a:lnTo>
                  <a:pt x="1371600" y="903157"/>
                </a:lnTo>
                <a:lnTo>
                  <a:pt x="1319135" y="903157"/>
                </a:lnTo>
                <a:lnTo>
                  <a:pt x="1319135" y="861934"/>
                </a:lnTo>
                <a:lnTo>
                  <a:pt x="1270417" y="861934"/>
                </a:lnTo>
                <a:lnTo>
                  <a:pt x="1270417" y="861934"/>
                </a:lnTo>
                <a:lnTo>
                  <a:pt x="1270417" y="861934"/>
                </a:lnTo>
                <a:lnTo>
                  <a:pt x="1270417" y="835702"/>
                </a:lnTo>
                <a:lnTo>
                  <a:pt x="1165486" y="835702"/>
                </a:lnTo>
                <a:lnTo>
                  <a:pt x="1165486" y="775741"/>
                </a:lnTo>
                <a:lnTo>
                  <a:pt x="1109272" y="775741"/>
                </a:lnTo>
                <a:lnTo>
                  <a:pt x="1109272" y="730771"/>
                </a:lnTo>
                <a:lnTo>
                  <a:pt x="1054517" y="730771"/>
                </a:lnTo>
                <a:lnTo>
                  <a:pt x="1053059" y="719529"/>
                </a:lnTo>
                <a:lnTo>
                  <a:pt x="1011836" y="719529"/>
                </a:lnTo>
                <a:lnTo>
                  <a:pt x="1011836" y="685800"/>
                </a:lnTo>
                <a:lnTo>
                  <a:pt x="880672" y="685800"/>
                </a:lnTo>
                <a:lnTo>
                  <a:pt x="880672" y="685800"/>
                </a:lnTo>
                <a:lnTo>
                  <a:pt x="880672" y="652072"/>
                </a:lnTo>
                <a:lnTo>
                  <a:pt x="742013" y="652072"/>
                </a:lnTo>
                <a:lnTo>
                  <a:pt x="742013" y="652072"/>
                </a:lnTo>
                <a:lnTo>
                  <a:pt x="742013" y="622092"/>
                </a:lnTo>
                <a:lnTo>
                  <a:pt x="678305" y="622092"/>
                </a:lnTo>
                <a:lnTo>
                  <a:pt x="678305" y="550889"/>
                </a:lnTo>
                <a:lnTo>
                  <a:pt x="678305" y="550889"/>
                </a:lnTo>
                <a:lnTo>
                  <a:pt x="662430" y="547714"/>
                </a:lnTo>
                <a:lnTo>
                  <a:pt x="659568" y="517161"/>
                </a:lnTo>
                <a:lnTo>
                  <a:pt x="622092" y="517161"/>
                </a:lnTo>
                <a:lnTo>
                  <a:pt x="622092" y="483433"/>
                </a:lnTo>
                <a:lnTo>
                  <a:pt x="547141" y="483433"/>
                </a:lnTo>
                <a:lnTo>
                  <a:pt x="528404" y="464696"/>
                </a:lnTo>
                <a:lnTo>
                  <a:pt x="408482" y="464696"/>
                </a:lnTo>
                <a:lnTo>
                  <a:pt x="408482" y="404734"/>
                </a:lnTo>
                <a:lnTo>
                  <a:pt x="322289" y="404734"/>
                </a:lnTo>
                <a:lnTo>
                  <a:pt x="322289" y="359764"/>
                </a:lnTo>
                <a:lnTo>
                  <a:pt x="281066" y="359764"/>
                </a:lnTo>
                <a:lnTo>
                  <a:pt x="281066" y="314794"/>
                </a:lnTo>
                <a:lnTo>
                  <a:pt x="228600" y="314794"/>
                </a:lnTo>
                <a:lnTo>
                  <a:pt x="209863" y="314794"/>
                </a:lnTo>
                <a:lnTo>
                  <a:pt x="209863" y="217357"/>
                </a:lnTo>
                <a:lnTo>
                  <a:pt x="149902" y="217357"/>
                </a:lnTo>
                <a:lnTo>
                  <a:pt x="149902" y="172387"/>
                </a:lnTo>
                <a:lnTo>
                  <a:pt x="101184" y="172387"/>
                </a:lnTo>
                <a:lnTo>
                  <a:pt x="98009" y="140637"/>
                </a:lnTo>
                <a:lnTo>
                  <a:pt x="78126" y="142979"/>
                </a:lnTo>
                <a:lnTo>
                  <a:pt x="74951" y="104931"/>
                </a:lnTo>
                <a:lnTo>
                  <a:pt x="41223" y="104931"/>
                </a:lnTo>
                <a:lnTo>
                  <a:pt x="41223" y="44971"/>
                </a:lnTo>
                <a:lnTo>
                  <a:pt x="0" y="44971"/>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66" name="Straight Connector 65">
            <a:extLst>
              <a:ext uri="{FF2B5EF4-FFF2-40B4-BE49-F238E27FC236}">
                <a16:creationId xmlns:a16="http://schemas.microsoft.com/office/drawing/2014/main" id="{9710890A-F963-7345-96B2-52B81858CCDA}"/>
              </a:ext>
            </a:extLst>
          </p:cNvPr>
          <p:cNvCxnSpPr/>
          <p:nvPr/>
        </p:nvCxnSpPr>
        <p:spPr bwMode="auto">
          <a:xfrm flipV="1">
            <a:off x="6954957" y="2806769"/>
            <a:ext cx="0" cy="250806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963439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885CC3EF-766C-504A-904D-C03B86478017}"/>
              </a:ext>
            </a:extLst>
          </p:cNvPr>
          <p:cNvCxnSpPr>
            <a:cxnSpLocks/>
          </p:cNvCxnSpPr>
          <p:nvPr/>
        </p:nvCxnSpPr>
        <p:spPr bwMode="auto">
          <a:xfrm flipV="1">
            <a:off x="3236807" y="1739444"/>
            <a:ext cx="0" cy="173430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3B37FC5-1424-A24D-855B-B8B7CF5413A9}"/>
              </a:ext>
            </a:extLst>
          </p:cNvPr>
          <p:cNvCxnSpPr>
            <a:cxnSpLocks/>
          </p:cNvCxnSpPr>
          <p:nvPr/>
        </p:nvCxnSpPr>
        <p:spPr bwMode="auto">
          <a:xfrm flipV="1">
            <a:off x="6944576" y="1739444"/>
            <a:ext cx="0" cy="173430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91C5BD3-0693-D242-B88F-D4AE74C98E05}"/>
              </a:ext>
            </a:extLst>
          </p:cNvPr>
          <p:cNvCxnSpPr>
            <a:cxnSpLocks/>
          </p:cNvCxnSpPr>
          <p:nvPr/>
        </p:nvCxnSpPr>
        <p:spPr bwMode="auto">
          <a:xfrm flipV="1">
            <a:off x="9806019" y="1739444"/>
            <a:ext cx="0" cy="1734304"/>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ED6DC498-E90A-4EF4-B378-1697857A8CE3}"/>
              </a:ext>
            </a:extLst>
          </p:cNvPr>
          <p:cNvSpPr>
            <a:spLocks noGrp="1"/>
          </p:cNvSpPr>
          <p:nvPr>
            <p:ph type="title"/>
          </p:nvPr>
        </p:nvSpPr>
        <p:spPr/>
        <p:txBody>
          <a:bodyPr/>
          <a:lstStyle/>
          <a:p>
            <a:r>
              <a:rPr lang="en-US" dirty="0"/>
              <a:t>Novel Therapies in R/R Follicular Lymphoma</a:t>
            </a:r>
          </a:p>
        </p:txBody>
      </p:sp>
      <p:grpSp>
        <p:nvGrpSpPr>
          <p:cNvPr id="4" name="Group 3">
            <a:extLst>
              <a:ext uri="{FF2B5EF4-FFF2-40B4-BE49-F238E27FC236}">
                <a16:creationId xmlns:a16="http://schemas.microsoft.com/office/drawing/2014/main" id="{02939500-3B71-49F5-A098-661EDD3275EF}"/>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AD8FFEE1-2A02-4D3C-9C4D-0C41F4CFD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5CDA3F32-BCBE-440C-AFB9-675478C762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30">
            <a:extLst>
              <a:ext uri="{FF2B5EF4-FFF2-40B4-BE49-F238E27FC236}">
                <a16:creationId xmlns:a16="http://schemas.microsoft.com/office/drawing/2014/main" id="{9629FFCD-06FE-4B57-BDB9-255AED715FCA}"/>
              </a:ext>
            </a:extLst>
          </p:cNvPr>
          <p:cNvSpPr txBox="1">
            <a:spLocks noChangeArrowheads="1"/>
          </p:cNvSpPr>
          <p:nvPr/>
        </p:nvSpPr>
        <p:spPr bwMode="auto">
          <a:xfrm>
            <a:off x="646285" y="5829149"/>
            <a:ext cx="8633639"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*FDA accelerated approval for R/R FL was removed for duvelisib (2021) and idelalisib (2022). Approval</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  for </a:t>
            </a:r>
            <a:r>
              <a:rPr lang="en-US" altLang="en-US" sz="1600" b="0" dirty="0" err="1">
                <a:solidFill>
                  <a:schemeClr val="bg1"/>
                </a:solidFill>
                <a:latin typeface="Calibri" panose="020F0502020204030204" pitchFamily="34" charset="0"/>
              </a:rPr>
              <a:t>umbralisib</a:t>
            </a:r>
            <a:r>
              <a:rPr lang="en-US" altLang="en-US" sz="1600" b="0" dirty="0">
                <a:solidFill>
                  <a:schemeClr val="bg1"/>
                </a:solidFill>
                <a:latin typeface="Calibri" panose="020F0502020204030204" pitchFamily="34" charset="0"/>
              </a:rPr>
              <a:t> withdrawn (2022) </a:t>
            </a:r>
          </a:p>
        </p:txBody>
      </p:sp>
      <p:grpSp>
        <p:nvGrpSpPr>
          <p:cNvPr id="26" name="Group 25">
            <a:extLst>
              <a:ext uri="{FF2B5EF4-FFF2-40B4-BE49-F238E27FC236}">
                <a16:creationId xmlns:a16="http://schemas.microsoft.com/office/drawing/2014/main" id="{B753DEF1-DA28-8F44-B7B7-529B8D1E78EE}"/>
              </a:ext>
            </a:extLst>
          </p:cNvPr>
          <p:cNvGrpSpPr/>
          <p:nvPr/>
        </p:nvGrpSpPr>
        <p:grpSpPr>
          <a:xfrm>
            <a:off x="747194" y="3440295"/>
            <a:ext cx="10872444" cy="407020"/>
            <a:chOff x="747194" y="3051874"/>
            <a:chExt cx="10872444" cy="407020"/>
          </a:xfrm>
          <a:solidFill>
            <a:schemeClr val="accent2"/>
          </a:solidFill>
        </p:grpSpPr>
        <p:grpSp>
          <p:nvGrpSpPr>
            <p:cNvPr id="18" name="Group 17">
              <a:extLst>
                <a:ext uri="{FF2B5EF4-FFF2-40B4-BE49-F238E27FC236}">
                  <a16:creationId xmlns:a16="http://schemas.microsoft.com/office/drawing/2014/main" id="{63B930E9-E457-894F-8B68-635AE433ECA9}"/>
                </a:ext>
              </a:extLst>
            </p:cNvPr>
            <p:cNvGrpSpPr/>
            <p:nvPr/>
          </p:nvGrpSpPr>
          <p:grpSpPr>
            <a:xfrm>
              <a:off x="747194" y="3051874"/>
              <a:ext cx="10872444" cy="407020"/>
              <a:chOff x="747194" y="3051874"/>
              <a:chExt cx="10872444" cy="407020"/>
            </a:xfrm>
            <a:grpFill/>
          </p:grpSpPr>
          <p:sp>
            <p:nvSpPr>
              <p:cNvPr id="17" name="Pentagon 16">
                <a:extLst>
                  <a:ext uri="{FF2B5EF4-FFF2-40B4-BE49-F238E27FC236}">
                    <a16:creationId xmlns:a16="http://schemas.microsoft.com/office/drawing/2014/main" id="{D6E310D0-72F6-5948-9949-36201DDF2407}"/>
                  </a:ext>
                </a:extLst>
              </p:cNvPr>
              <p:cNvSpPr/>
              <p:nvPr/>
            </p:nvSpPr>
            <p:spPr bwMode="auto">
              <a:xfrm>
                <a:off x="2274849" y="3051874"/>
                <a:ext cx="9344789" cy="407020"/>
              </a:xfrm>
              <a:prstGeom prst="homePlate">
                <a:avLst/>
              </a:prstGeom>
              <a:grp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Pentagon 15">
                <a:extLst>
                  <a:ext uri="{FF2B5EF4-FFF2-40B4-BE49-F238E27FC236}">
                    <a16:creationId xmlns:a16="http://schemas.microsoft.com/office/drawing/2014/main" id="{EAEE5B8C-D3D2-1740-9D5F-0438BC454B7B}"/>
                  </a:ext>
                </a:extLst>
              </p:cNvPr>
              <p:cNvSpPr/>
              <p:nvPr/>
            </p:nvSpPr>
            <p:spPr bwMode="auto">
              <a:xfrm>
                <a:off x="1044559" y="3051874"/>
                <a:ext cx="1527655" cy="407020"/>
              </a:xfrm>
              <a:prstGeom prst="homePlate">
                <a:avLst/>
              </a:prstGeom>
              <a:grp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Pentagon 13">
                <a:extLst>
                  <a:ext uri="{FF2B5EF4-FFF2-40B4-BE49-F238E27FC236}">
                    <a16:creationId xmlns:a16="http://schemas.microsoft.com/office/drawing/2014/main" id="{C5806BC4-5C1D-D84C-A337-AAF353B1A51D}"/>
                  </a:ext>
                </a:extLst>
              </p:cNvPr>
              <p:cNvSpPr/>
              <p:nvPr/>
            </p:nvSpPr>
            <p:spPr bwMode="auto">
              <a:xfrm>
                <a:off x="747194" y="3051874"/>
                <a:ext cx="1527655" cy="407020"/>
              </a:xfrm>
              <a:prstGeom prst="homePlate">
                <a:avLst/>
              </a:prstGeom>
              <a:grp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 name="TextBox 18">
              <a:extLst>
                <a:ext uri="{FF2B5EF4-FFF2-40B4-BE49-F238E27FC236}">
                  <a16:creationId xmlns:a16="http://schemas.microsoft.com/office/drawing/2014/main" id="{02DB11F8-FE65-EF48-B6FF-A3BD0B54805F}"/>
                </a:ext>
              </a:extLst>
            </p:cNvPr>
            <p:cNvSpPr txBox="1"/>
            <p:nvPr/>
          </p:nvSpPr>
          <p:spPr bwMode="auto">
            <a:xfrm>
              <a:off x="832825" y="3051874"/>
              <a:ext cx="862228" cy="400110"/>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latin typeface="Calibri" panose="020F0502020204030204" pitchFamily="34" charset="0"/>
                </a:rPr>
                <a:t>2014</a:t>
              </a:r>
            </a:p>
          </p:txBody>
        </p:sp>
        <p:sp>
          <p:nvSpPr>
            <p:cNvPr id="20" name="TextBox 19">
              <a:extLst>
                <a:ext uri="{FF2B5EF4-FFF2-40B4-BE49-F238E27FC236}">
                  <a16:creationId xmlns:a16="http://schemas.microsoft.com/office/drawing/2014/main" id="{344EB6A8-3B0F-8A47-B777-9F18D36A905E}"/>
                </a:ext>
              </a:extLst>
            </p:cNvPr>
            <p:cNvSpPr txBox="1"/>
            <p:nvPr/>
          </p:nvSpPr>
          <p:spPr bwMode="auto">
            <a:xfrm>
              <a:off x="2820943" y="3051874"/>
              <a:ext cx="862228" cy="400110"/>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latin typeface="Calibri" panose="020F0502020204030204" pitchFamily="34" charset="0"/>
                </a:rPr>
                <a:t>2017</a:t>
              </a:r>
            </a:p>
          </p:txBody>
        </p:sp>
        <p:sp>
          <p:nvSpPr>
            <p:cNvPr id="21" name="TextBox 20">
              <a:extLst>
                <a:ext uri="{FF2B5EF4-FFF2-40B4-BE49-F238E27FC236}">
                  <a16:creationId xmlns:a16="http://schemas.microsoft.com/office/drawing/2014/main" id="{3DC06CC6-4493-B749-A6CC-370C5BF3B538}"/>
                </a:ext>
              </a:extLst>
            </p:cNvPr>
            <p:cNvSpPr txBox="1"/>
            <p:nvPr/>
          </p:nvSpPr>
          <p:spPr bwMode="auto">
            <a:xfrm>
              <a:off x="4825413" y="3051874"/>
              <a:ext cx="862228" cy="400110"/>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latin typeface="Calibri" panose="020F0502020204030204" pitchFamily="34" charset="0"/>
                </a:rPr>
                <a:t>2018</a:t>
              </a:r>
            </a:p>
          </p:txBody>
        </p:sp>
        <p:sp>
          <p:nvSpPr>
            <p:cNvPr id="22" name="TextBox 21">
              <a:extLst>
                <a:ext uri="{FF2B5EF4-FFF2-40B4-BE49-F238E27FC236}">
                  <a16:creationId xmlns:a16="http://schemas.microsoft.com/office/drawing/2014/main" id="{46F8AAFF-DB07-7F4C-9516-C44452BC15AE}"/>
                </a:ext>
              </a:extLst>
            </p:cNvPr>
            <p:cNvSpPr txBox="1"/>
            <p:nvPr/>
          </p:nvSpPr>
          <p:spPr bwMode="auto">
            <a:xfrm>
              <a:off x="6504361" y="3051874"/>
              <a:ext cx="862228" cy="400110"/>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latin typeface="Calibri" panose="020F0502020204030204" pitchFamily="34" charset="0"/>
                </a:rPr>
                <a:t>2019</a:t>
              </a:r>
            </a:p>
          </p:txBody>
        </p:sp>
        <p:sp>
          <p:nvSpPr>
            <p:cNvPr id="23" name="TextBox 22">
              <a:extLst>
                <a:ext uri="{FF2B5EF4-FFF2-40B4-BE49-F238E27FC236}">
                  <a16:creationId xmlns:a16="http://schemas.microsoft.com/office/drawing/2014/main" id="{74D91B1C-0D2B-F748-8B06-DC53B7D2AC54}"/>
                </a:ext>
              </a:extLst>
            </p:cNvPr>
            <p:cNvSpPr txBox="1"/>
            <p:nvPr/>
          </p:nvSpPr>
          <p:spPr bwMode="auto">
            <a:xfrm>
              <a:off x="7856654" y="3051874"/>
              <a:ext cx="862228" cy="400110"/>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latin typeface="Calibri" panose="020F0502020204030204" pitchFamily="34" charset="0"/>
                </a:rPr>
                <a:t>2020</a:t>
              </a:r>
            </a:p>
          </p:txBody>
        </p:sp>
        <p:sp>
          <p:nvSpPr>
            <p:cNvPr id="24" name="TextBox 23">
              <a:extLst>
                <a:ext uri="{FF2B5EF4-FFF2-40B4-BE49-F238E27FC236}">
                  <a16:creationId xmlns:a16="http://schemas.microsoft.com/office/drawing/2014/main" id="{7750EA44-AEC5-0443-BE72-8611BB0578F7}"/>
                </a:ext>
              </a:extLst>
            </p:cNvPr>
            <p:cNvSpPr txBox="1"/>
            <p:nvPr/>
          </p:nvSpPr>
          <p:spPr bwMode="auto">
            <a:xfrm>
              <a:off x="9357083" y="3051874"/>
              <a:ext cx="862228" cy="400110"/>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latin typeface="Calibri" panose="020F0502020204030204" pitchFamily="34" charset="0"/>
                </a:rPr>
                <a:t>2021</a:t>
              </a:r>
            </a:p>
          </p:txBody>
        </p:sp>
        <p:sp>
          <p:nvSpPr>
            <p:cNvPr id="25" name="TextBox 24">
              <a:extLst>
                <a:ext uri="{FF2B5EF4-FFF2-40B4-BE49-F238E27FC236}">
                  <a16:creationId xmlns:a16="http://schemas.microsoft.com/office/drawing/2014/main" id="{1D39D140-8F50-4C42-867F-DA8F7E494BB8}"/>
                </a:ext>
              </a:extLst>
            </p:cNvPr>
            <p:cNvSpPr txBox="1"/>
            <p:nvPr/>
          </p:nvSpPr>
          <p:spPr bwMode="auto">
            <a:xfrm>
              <a:off x="10643972" y="3051874"/>
              <a:ext cx="862228" cy="400110"/>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latin typeface="Calibri" panose="020F0502020204030204" pitchFamily="34" charset="0"/>
                </a:rPr>
                <a:t>2022</a:t>
              </a:r>
            </a:p>
          </p:txBody>
        </p:sp>
      </p:grpSp>
      <p:sp>
        <p:nvSpPr>
          <p:cNvPr id="27" name="TextBox 26">
            <a:extLst>
              <a:ext uri="{FF2B5EF4-FFF2-40B4-BE49-F238E27FC236}">
                <a16:creationId xmlns:a16="http://schemas.microsoft.com/office/drawing/2014/main" id="{5C3DD53D-DD0C-694D-88D2-88B22FE9D496}"/>
              </a:ext>
            </a:extLst>
          </p:cNvPr>
          <p:cNvSpPr txBox="1"/>
          <p:nvPr/>
        </p:nvSpPr>
        <p:spPr bwMode="auto">
          <a:xfrm>
            <a:off x="3252057" y="1683834"/>
            <a:ext cx="1658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Obinutuzumab</a:t>
            </a:r>
          </a:p>
        </p:txBody>
      </p:sp>
      <p:sp>
        <p:nvSpPr>
          <p:cNvPr id="28" name="TextBox 27">
            <a:extLst>
              <a:ext uri="{FF2B5EF4-FFF2-40B4-BE49-F238E27FC236}">
                <a16:creationId xmlns:a16="http://schemas.microsoft.com/office/drawing/2014/main" id="{4013C263-4780-5B41-94A6-17C00D773498}"/>
              </a:ext>
            </a:extLst>
          </p:cNvPr>
          <p:cNvSpPr txBox="1"/>
          <p:nvPr/>
        </p:nvSpPr>
        <p:spPr bwMode="auto">
          <a:xfrm>
            <a:off x="9847937" y="1683834"/>
            <a:ext cx="165826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dirty="0" err="1">
                <a:solidFill>
                  <a:schemeClr val="bg1"/>
                </a:solidFill>
                <a:latin typeface="Calibri" panose="020F0502020204030204" pitchFamily="34" charset="0"/>
              </a:rPr>
              <a:t>Umbralisib</a:t>
            </a:r>
            <a:r>
              <a:rPr lang="en-US" dirty="0">
                <a:solidFill>
                  <a:schemeClr val="bg1"/>
                </a:solidFill>
                <a:latin typeface="Calibri" panose="020F0502020204030204" pitchFamily="34" charset="0"/>
              </a:rPr>
              <a:t>*</a:t>
            </a:r>
          </a:p>
          <a:p>
            <a:pPr>
              <a:spcBef>
                <a:spcPct val="50000"/>
              </a:spcBef>
            </a:pPr>
            <a:endParaRPr lang="en-US" dirty="0">
              <a:solidFill>
                <a:schemeClr val="bg1"/>
              </a:solidFill>
              <a:latin typeface="Calibri" panose="020F0502020204030204" pitchFamily="34" charset="0"/>
            </a:endParaRPr>
          </a:p>
          <a:p>
            <a:pPr>
              <a:spcBef>
                <a:spcPct val="50000"/>
              </a:spcBef>
            </a:pPr>
            <a:r>
              <a:rPr lang="en-US" dirty="0" err="1">
                <a:solidFill>
                  <a:schemeClr val="bg1"/>
                </a:solidFill>
                <a:latin typeface="Calibri" panose="020F0502020204030204" pitchFamily="34" charset="0"/>
              </a:rPr>
              <a:t>Axicabtagene</a:t>
            </a:r>
            <a:br>
              <a:rPr lang="en-US" dirty="0">
                <a:solidFill>
                  <a:schemeClr val="bg1"/>
                </a:solidFill>
                <a:latin typeface="Calibri" panose="020F0502020204030204" pitchFamily="34" charset="0"/>
              </a:rPr>
            </a:br>
            <a:r>
              <a:rPr lang="en-US" dirty="0" err="1">
                <a:solidFill>
                  <a:schemeClr val="bg1"/>
                </a:solidFill>
                <a:latin typeface="Calibri" panose="020F0502020204030204" pitchFamily="34" charset="0"/>
              </a:rPr>
              <a:t>ciloleucel</a:t>
            </a:r>
            <a:endParaRPr lang="en-US"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15FD7173-D544-4C4F-8418-E4DD432EDD6D}"/>
              </a:ext>
            </a:extLst>
          </p:cNvPr>
          <p:cNvSpPr txBox="1"/>
          <p:nvPr/>
        </p:nvSpPr>
        <p:spPr bwMode="auto">
          <a:xfrm>
            <a:off x="6994069" y="1683834"/>
            <a:ext cx="1658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a:t>
            </a:r>
            <a:r>
              <a:rPr lang="en-US" baseline="30000" dirty="0">
                <a:solidFill>
                  <a:schemeClr val="bg1"/>
                </a:solidFill>
                <a:latin typeface="Calibri" panose="020F0502020204030204" pitchFamily="34" charset="0"/>
              </a:rPr>
              <a:t>2</a:t>
            </a:r>
            <a:r>
              <a:rPr lang="en-US" dirty="0">
                <a:solidFill>
                  <a:schemeClr val="bg1"/>
                </a:solidFill>
                <a:latin typeface="Calibri" panose="020F0502020204030204" pitchFamily="34" charset="0"/>
              </a:rPr>
              <a:t>: Rituximab + lenalidomide</a:t>
            </a:r>
          </a:p>
        </p:txBody>
      </p:sp>
      <p:sp>
        <p:nvSpPr>
          <p:cNvPr id="30" name="TextBox 29">
            <a:extLst>
              <a:ext uri="{FF2B5EF4-FFF2-40B4-BE49-F238E27FC236}">
                <a16:creationId xmlns:a16="http://schemas.microsoft.com/office/drawing/2014/main" id="{0CCDB5F4-280E-5E4C-AE8A-60E28C2E0A2F}"/>
              </a:ext>
            </a:extLst>
          </p:cNvPr>
          <p:cNvSpPr txBox="1"/>
          <p:nvPr/>
        </p:nvSpPr>
        <p:spPr bwMode="auto">
          <a:xfrm>
            <a:off x="1195818" y="4085524"/>
            <a:ext cx="1658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Idelalisib*</a:t>
            </a:r>
          </a:p>
        </p:txBody>
      </p:sp>
      <p:sp>
        <p:nvSpPr>
          <p:cNvPr id="31" name="TextBox 30">
            <a:extLst>
              <a:ext uri="{FF2B5EF4-FFF2-40B4-BE49-F238E27FC236}">
                <a16:creationId xmlns:a16="http://schemas.microsoft.com/office/drawing/2014/main" id="{F1E52417-BACA-6548-ACFD-AF70FF5CD5F8}"/>
              </a:ext>
            </a:extLst>
          </p:cNvPr>
          <p:cNvSpPr txBox="1"/>
          <p:nvPr/>
        </p:nvSpPr>
        <p:spPr bwMode="auto">
          <a:xfrm>
            <a:off x="3274624" y="4085524"/>
            <a:ext cx="1658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Copanlisib</a:t>
            </a:r>
          </a:p>
        </p:txBody>
      </p:sp>
      <p:sp>
        <p:nvSpPr>
          <p:cNvPr id="32" name="TextBox 31">
            <a:extLst>
              <a:ext uri="{FF2B5EF4-FFF2-40B4-BE49-F238E27FC236}">
                <a16:creationId xmlns:a16="http://schemas.microsoft.com/office/drawing/2014/main" id="{6EC40B21-1F09-F44F-8417-70D6387F6E7F}"/>
              </a:ext>
            </a:extLst>
          </p:cNvPr>
          <p:cNvSpPr txBox="1"/>
          <p:nvPr/>
        </p:nvSpPr>
        <p:spPr bwMode="auto">
          <a:xfrm>
            <a:off x="5216849" y="4085524"/>
            <a:ext cx="1658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Duvelisib*</a:t>
            </a:r>
          </a:p>
        </p:txBody>
      </p:sp>
      <p:sp>
        <p:nvSpPr>
          <p:cNvPr id="33" name="TextBox 32">
            <a:extLst>
              <a:ext uri="{FF2B5EF4-FFF2-40B4-BE49-F238E27FC236}">
                <a16:creationId xmlns:a16="http://schemas.microsoft.com/office/drawing/2014/main" id="{B52D65EC-7705-804E-AE98-D6DC1213EA49}"/>
              </a:ext>
            </a:extLst>
          </p:cNvPr>
          <p:cNvSpPr txBox="1"/>
          <p:nvPr/>
        </p:nvSpPr>
        <p:spPr bwMode="auto">
          <a:xfrm>
            <a:off x="8327082" y="4085524"/>
            <a:ext cx="1658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Tazemetostat</a:t>
            </a:r>
          </a:p>
        </p:txBody>
      </p:sp>
      <p:cxnSp>
        <p:nvCxnSpPr>
          <p:cNvPr id="38" name="Straight Connector 37">
            <a:extLst>
              <a:ext uri="{FF2B5EF4-FFF2-40B4-BE49-F238E27FC236}">
                <a16:creationId xmlns:a16="http://schemas.microsoft.com/office/drawing/2014/main" id="{DCCCDC54-472A-3041-9AB1-CE26CCC8D402}"/>
              </a:ext>
            </a:extLst>
          </p:cNvPr>
          <p:cNvCxnSpPr>
            <a:cxnSpLocks/>
          </p:cNvCxnSpPr>
          <p:nvPr/>
        </p:nvCxnSpPr>
        <p:spPr bwMode="auto">
          <a:xfrm flipV="1">
            <a:off x="1193560" y="3821005"/>
            <a:ext cx="0" cy="1734304"/>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323B747-DCF2-0E41-9950-8812B6D6B6E0}"/>
              </a:ext>
            </a:extLst>
          </p:cNvPr>
          <p:cNvCxnSpPr>
            <a:cxnSpLocks/>
          </p:cNvCxnSpPr>
          <p:nvPr/>
        </p:nvCxnSpPr>
        <p:spPr bwMode="auto">
          <a:xfrm flipV="1">
            <a:off x="5239151" y="3821005"/>
            <a:ext cx="0" cy="173430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D411148-6316-9B43-8870-F59049EC89D1}"/>
              </a:ext>
            </a:extLst>
          </p:cNvPr>
          <p:cNvCxnSpPr>
            <a:cxnSpLocks/>
          </p:cNvCxnSpPr>
          <p:nvPr/>
        </p:nvCxnSpPr>
        <p:spPr bwMode="auto">
          <a:xfrm flipV="1">
            <a:off x="3229752" y="3821005"/>
            <a:ext cx="0" cy="1734304"/>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9952FCB-499D-FB46-8C14-A73096B3C019}"/>
              </a:ext>
            </a:extLst>
          </p:cNvPr>
          <p:cNvCxnSpPr>
            <a:cxnSpLocks/>
          </p:cNvCxnSpPr>
          <p:nvPr/>
        </p:nvCxnSpPr>
        <p:spPr bwMode="auto">
          <a:xfrm flipV="1">
            <a:off x="8305159" y="3821005"/>
            <a:ext cx="0" cy="1734304"/>
          </a:xfrm>
          <a:prstGeom prst="line">
            <a:avLst/>
          </a:prstGeom>
          <a:noFill/>
          <a:ln w="28575" cap="flat" cmpd="sng" algn="ctr">
            <a:solidFill>
              <a:schemeClr val="bg1"/>
            </a:solidFill>
            <a:prstDash val="solid"/>
            <a:round/>
            <a:headEnd type="none" w="med" len="med"/>
            <a:tailEnd type="none" w="med" len="med"/>
          </a:ln>
          <a:effectLst/>
        </p:spPr>
      </p:cxnSp>
      <p:grpSp>
        <p:nvGrpSpPr>
          <p:cNvPr id="45" name="Group 44">
            <a:extLst>
              <a:ext uri="{FF2B5EF4-FFF2-40B4-BE49-F238E27FC236}">
                <a16:creationId xmlns:a16="http://schemas.microsoft.com/office/drawing/2014/main" id="{3B666C31-1617-2A4D-BBF1-F8F0252AC8F4}"/>
              </a:ext>
            </a:extLst>
          </p:cNvPr>
          <p:cNvGrpSpPr/>
          <p:nvPr/>
        </p:nvGrpSpPr>
        <p:grpSpPr>
          <a:xfrm>
            <a:off x="2723063" y="1697079"/>
            <a:ext cx="457200" cy="457200"/>
            <a:chOff x="4360126" y="-1294507"/>
            <a:chExt cx="595063" cy="595063"/>
          </a:xfrm>
        </p:grpSpPr>
        <p:sp>
          <p:nvSpPr>
            <p:cNvPr id="44" name="Oval 43">
              <a:extLst>
                <a:ext uri="{FF2B5EF4-FFF2-40B4-BE49-F238E27FC236}">
                  <a16:creationId xmlns:a16="http://schemas.microsoft.com/office/drawing/2014/main" id="{12F6073E-EFE5-B646-8ACD-32F12F99CB24}"/>
                </a:ext>
              </a:extLst>
            </p:cNvPr>
            <p:cNvSpPr/>
            <p:nvPr/>
          </p:nvSpPr>
          <p:spPr bwMode="auto">
            <a:xfrm>
              <a:off x="4360126" y="-1294507"/>
              <a:ext cx="595063" cy="5950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43" name="Picture 42">
              <a:extLst>
                <a:ext uri="{FF2B5EF4-FFF2-40B4-BE49-F238E27FC236}">
                  <a16:creationId xmlns:a16="http://schemas.microsoft.com/office/drawing/2014/main" id="{E382F28E-EED6-524C-A3ED-75E38676274F}"/>
                </a:ext>
              </a:extLst>
            </p:cNvPr>
            <p:cNvPicPr>
              <a:picLocks noChangeAspect="1"/>
            </p:cNvPicPr>
            <p:nvPr/>
          </p:nvPicPr>
          <p:blipFill>
            <a:blip r:embed="rId5"/>
            <a:stretch>
              <a:fillRect/>
            </a:stretch>
          </p:blipFill>
          <p:spPr>
            <a:xfrm>
              <a:off x="4504572" y="-1190343"/>
              <a:ext cx="373076" cy="364433"/>
            </a:xfrm>
            <a:prstGeom prst="rect">
              <a:avLst/>
            </a:prstGeom>
          </p:spPr>
        </p:pic>
      </p:grpSp>
      <p:grpSp>
        <p:nvGrpSpPr>
          <p:cNvPr id="46" name="Group 45">
            <a:extLst>
              <a:ext uri="{FF2B5EF4-FFF2-40B4-BE49-F238E27FC236}">
                <a16:creationId xmlns:a16="http://schemas.microsoft.com/office/drawing/2014/main" id="{73C89F2F-1554-1B45-8ECC-8BE68C3FED02}"/>
              </a:ext>
            </a:extLst>
          </p:cNvPr>
          <p:cNvGrpSpPr/>
          <p:nvPr/>
        </p:nvGrpSpPr>
        <p:grpSpPr>
          <a:xfrm>
            <a:off x="679582" y="4076356"/>
            <a:ext cx="457200" cy="457200"/>
            <a:chOff x="4360126" y="-1294507"/>
            <a:chExt cx="595063" cy="595063"/>
          </a:xfrm>
        </p:grpSpPr>
        <p:sp>
          <p:nvSpPr>
            <p:cNvPr id="47" name="Oval 46">
              <a:extLst>
                <a:ext uri="{FF2B5EF4-FFF2-40B4-BE49-F238E27FC236}">
                  <a16:creationId xmlns:a16="http://schemas.microsoft.com/office/drawing/2014/main" id="{3CC40E32-D59A-754B-AE52-9E6B880180AB}"/>
                </a:ext>
              </a:extLst>
            </p:cNvPr>
            <p:cNvSpPr/>
            <p:nvPr/>
          </p:nvSpPr>
          <p:spPr bwMode="auto">
            <a:xfrm>
              <a:off x="4360126" y="-1294507"/>
              <a:ext cx="595063" cy="5950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48" name="Picture 47">
              <a:extLst>
                <a:ext uri="{FF2B5EF4-FFF2-40B4-BE49-F238E27FC236}">
                  <a16:creationId xmlns:a16="http://schemas.microsoft.com/office/drawing/2014/main" id="{0B337251-1992-0048-A529-E47412D2182B}"/>
                </a:ext>
              </a:extLst>
            </p:cNvPr>
            <p:cNvPicPr>
              <a:picLocks noChangeAspect="1"/>
            </p:cNvPicPr>
            <p:nvPr/>
          </p:nvPicPr>
          <p:blipFill>
            <a:blip r:embed="rId5"/>
            <a:stretch>
              <a:fillRect/>
            </a:stretch>
          </p:blipFill>
          <p:spPr>
            <a:xfrm>
              <a:off x="4504572" y="-1190343"/>
              <a:ext cx="373076" cy="364433"/>
            </a:xfrm>
            <a:prstGeom prst="rect">
              <a:avLst/>
            </a:prstGeom>
          </p:spPr>
        </p:pic>
      </p:grpSp>
      <p:grpSp>
        <p:nvGrpSpPr>
          <p:cNvPr id="49" name="Group 48">
            <a:extLst>
              <a:ext uri="{FF2B5EF4-FFF2-40B4-BE49-F238E27FC236}">
                <a16:creationId xmlns:a16="http://schemas.microsoft.com/office/drawing/2014/main" id="{C20C2790-02D1-E741-881B-A393B5B0793C}"/>
              </a:ext>
            </a:extLst>
          </p:cNvPr>
          <p:cNvGrpSpPr/>
          <p:nvPr/>
        </p:nvGrpSpPr>
        <p:grpSpPr>
          <a:xfrm>
            <a:off x="2712713" y="4076356"/>
            <a:ext cx="457200" cy="457200"/>
            <a:chOff x="4360126" y="-1294507"/>
            <a:chExt cx="595063" cy="595063"/>
          </a:xfrm>
        </p:grpSpPr>
        <p:sp>
          <p:nvSpPr>
            <p:cNvPr id="50" name="Oval 49">
              <a:extLst>
                <a:ext uri="{FF2B5EF4-FFF2-40B4-BE49-F238E27FC236}">
                  <a16:creationId xmlns:a16="http://schemas.microsoft.com/office/drawing/2014/main" id="{755F769B-52C4-9547-9F73-F7CDE800751D}"/>
                </a:ext>
              </a:extLst>
            </p:cNvPr>
            <p:cNvSpPr/>
            <p:nvPr/>
          </p:nvSpPr>
          <p:spPr bwMode="auto">
            <a:xfrm>
              <a:off x="4360126" y="-1294507"/>
              <a:ext cx="595063" cy="5950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51" name="Picture 50">
              <a:extLst>
                <a:ext uri="{FF2B5EF4-FFF2-40B4-BE49-F238E27FC236}">
                  <a16:creationId xmlns:a16="http://schemas.microsoft.com/office/drawing/2014/main" id="{B2BF19BC-C8F0-8346-A9D7-2BC026B81D3C}"/>
                </a:ext>
              </a:extLst>
            </p:cNvPr>
            <p:cNvPicPr>
              <a:picLocks noChangeAspect="1"/>
            </p:cNvPicPr>
            <p:nvPr/>
          </p:nvPicPr>
          <p:blipFill>
            <a:blip r:embed="rId5"/>
            <a:stretch>
              <a:fillRect/>
            </a:stretch>
          </p:blipFill>
          <p:spPr>
            <a:xfrm>
              <a:off x="4504572" y="-1190343"/>
              <a:ext cx="373076" cy="364433"/>
            </a:xfrm>
            <a:prstGeom prst="rect">
              <a:avLst/>
            </a:prstGeom>
          </p:spPr>
        </p:pic>
      </p:grpSp>
      <p:grpSp>
        <p:nvGrpSpPr>
          <p:cNvPr id="52" name="Group 51">
            <a:extLst>
              <a:ext uri="{FF2B5EF4-FFF2-40B4-BE49-F238E27FC236}">
                <a16:creationId xmlns:a16="http://schemas.microsoft.com/office/drawing/2014/main" id="{62323935-4E0D-8546-96DE-13B6B79AA0E5}"/>
              </a:ext>
            </a:extLst>
          </p:cNvPr>
          <p:cNvGrpSpPr/>
          <p:nvPr/>
        </p:nvGrpSpPr>
        <p:grpSpPr>
          <a:xfrm>
            <a:off x="4723542" y="4076356"/>
            <a:ext cx="457200" cy="457200"/>
            <a:chOff x="4360126" y="-1294507"/>
            <a:chExt cx="595063" cy="595063"/>
          </a:xfrm>
        </p:grpSpPr>
        <p:sp>
          <p:nvSpPr>
            <p:cNvPr id="53" name="Oval 52">
              <a:extLst>
                <a:ext uri="{FF2B5EF4-FFF2-40B4-BE49-F238E27FC236}">
                  <a16:creationId xmlns:a16="http://schemas.microsoft.com/office/drawing/2014/main" id="{AC8D80BE-0632-024F-BDDE-1C9AAEB38748}"/>
                </a:ext>
              </a:extLst>
            </p:cNvPr>
            <p:cNvSpPr/>
            <p:nvPr/>
          </p:nvSpPr>
          <p:spPr bwMode="auto">
            <a:xfrm>
              <a:off x="4360126" y="-1294507"/>
              <a:ext cx="595063" cy="59506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54" name="Picture 53">
              <a:extLst>
                <a:ext uri="{FF2B5EF4-FFF2-40B4-BE49-F238E27FC236}">
                  <a16:creationId xmlns:a16="http://schemas.microsoft.com/office/drawing/2014/main" id="{8EDE1DFE-677D-414A-8EC4-A43ED90FFF63}"/>
                </a:ext>
              </a:extLst>
            </p:cNvPr>
            <p:cNvPicPr>
              <a:picLocks noChangeAspect="1"/>
            </p:cNvPicPr>
            <p:nvPr/>
          </p:nvPicPr>
          <p:blipFill>
            <a:blip r:embed="rId5"/>
            <a:stretch>
              <a:fillRect/>
            </a:stretch>
          </p:blipFill>
          <p:spPr>
            <a:xfrm>
              <a:off x="4504572" y="-1190343"/>
              <a:ext cx="373076" cy="364433"/>
            </a:xfrm>
            <a:prstGeom prst="rect">
              <a:avLst/>
            </a:prstGeom>
          </p:spPr>
        </p:pic>
      </p:grpSp>
      <p:grpSp>
        <p:nvGrpSpPr>
          <p:cNvPr id="55" name="Group 54">
            <a:extLst>
              <a:ext uri="{FF2B5EF4-FFF2-40B4-BE49-F238E27FC236}">
                <a16:creationId xmlns:a16="http://schemas.microsoft.com/office/drawing/2014/main" id="{40698A54-FED7-554C-A1A5-9694E56B8535}"/>
              </a:ext>
            </a:extLst>
          </p:cNvPr>
          <p:cNvGrpSpPr/>
          <p:nvPr/>
        </p:nvGrpSpPr>
        <p:grpSpPr>
          <a:xfrm>
            <a:off x="6422025" y="1727744"/>
            <a:ext cx="457200" cy="457200"/>
            <a:chOff x="4360126" y="-1294507"/>
            <a:chExt cx="595063" cy="595063"/>
          </a:xfrm>
        </p:grpSpPr>
        <p:sp>
          <p:nvSpPr>
            <p:cNvPr id="56" name="Oval 55">
              <a:extLst>
                <a:ext uri="{FF2B5EF4-FFF2-40B4-BE49-F238E27FC236}">
                  <a16:creationId xmlns:a16="http://schemas.microsoft.com/office/drawing/2014/main" id="{B6D02CBD-4F2F-D04F-8BC8-CFB1157BE904}"/>
                </a:ext>
              </a:extLst>
            </p:cNvPr>
            <p:cNvSpPr/>
            <p:nvPr/>
          </p:nvSpPr>
          <p:spPr bwMode="auto">
            <a:xfrm>
              <a:off x="4360126" y="-1294507"/>
              <a:ext cx="595063" cy="59506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57" name="Picture 56">
              <a:extLst>
                <a:ext uri="{FF2B5EF4-FFF2-40B4-BE49-F238E27FC236}">
                  <a16:creationId xmlns:a16="http://schemas.microsoft.com/office/drawing/2014/main" id="{D5CF8735-9518-BD49-A520-1F790AA4AA35}"/>
                </a:ext>
              </a:extLst>
            </p:cNvPr>
            <p:cNvPicPr>
              <a:picLocks noChangeAspect="1"/>
            </p:cNvPicPr>
            <p:nvPr/>
          </p:nvPicPr>
          <p:blipFill>
            <a:blip r:embed="rId5"/>
            <a:stretch>
              <a:fillRect/>
            </a:stretch>
          </p:blipFill>
          <p:spPr>
            <a:xfrm>
              <a:off x="4504572" y="-1190343"/>
              <a:ext cx="373076" cy="364433"/>
            </a:xfrm>
            <a:prstGeom prst="rect">
              <a:avLst/>
            </a:prstGeom>
          </p:spPr>
        </p:pic>
      </p:grpSp>
      <p:grpSp>
        <p:nvGrpSpPr>
          <p:cNvPr id="58" name="Group 57">
            <a:extLst>
              <a:ext uri="{FF2B5EF4-FFF2-40B4-BE49-F238E27FC236}">
                <a16:creationId xmlns:a16="http://schemas.microsoft.com/office/drawing/2014/main" id="{70DA135C-D1CC-9147-A287-F4A9A65CA992}"/>
              </a:ext>
            </a:extLst>
          </p:cNvPr>
          <p:cNvGrpSpPr/>
          <p:nvPr/>
        </p:nvGrpSpPr>
        <p:grpSpPr>
          <a:xfrm>
            <a:off x="7787287" y="4076356"/>
            <a:ext cx="457200" cy="457200"/>
            <a:chOff x="4360126" y="-1294507"/>
            <a:chExt cx="595063" cy="595063"/>
          </a:xfrm>
        </p:grpSpPr>
        <p:sp>
          <p:nvSpPr>
            <p:cNvPr id="59" name="Oval 58">
              <a:extLst>
                <a:ext uri="{FF2B5EF4-FFF2-40B4-BE49-F238E27FC236}">
                  <a16:creationId xmlns:a16="http://schemas.microsoft.com/office/drawing/2014/main" id="{4CD932CC-AA1D-C044-BFA0-CA42D747D649}"/>
                </a:ext>
              </a:extLst>
            </p:cNvPr>
            <p:cNvSpPr/>
            <p:nvPr/>
          </p:nvSpPr>
          <p:spPr bwMode="auto">
            <a:xfrm>
              <a:off x="4360126" y="-1294507"/>
              <a:ext cx="595063" cy="59506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60" name="Picture 59">
              <a:extLst>
                <a:ext uri="{FF2B5EF4-FFF2-40B4-BE49-F238E27FC236}">
                  <a16:creationId xmlns:a16="http://schemas.microsoft.com/office/drawing/2014/main" id="{7BA72472-23E9-4746-BDF9-FA2DA469F939}"/>
                </a:ext>
              </a:extLst>
            </p:cNvPr>
            <p:cNvPicPr>
              <a:picLocks noChangeAspect="1"/>
            </p:cNvPicPr>
            <p:nvPr/>
          </p:nvPicPr>
          <p:blipFill>
            <a:blip r:embed="rId5"/>
            <a:stretch>
              <a:fillRect/>
            </a:stretch>
          </p:blipFill>
          <p:spPr>
            <a:xfrm>
              <a:off x="4504572" y="-1190343"/>
              <a:ext cx="373076" cy="364433"/>
            </a:xfrm>
            <a:prstGeom prst="rect">
              <a:avLst/>
            </a:prstGeom>
          </p:spPr>
        </p:pic>
      </p:grpSp>
      <p:grpSp>
        <p:nvGrpSpPr>
          <p:cNvPr id="61" name="Group 60">
            <a:extLst>
              <a:ext uri="{FF2B5EF4-FFF2-40B4-BE49-F238E27FC236}">
                <a16:creationId xmlns:a16="http://schemas.microsoft.com/office/drawing/2014/main" id="{53EA4CD6-DE44-D24E-A609-44B109C47FA5}"/>
              </a:ext>
            </a:extLst>
          </p:cNvPr>
          <p:cNvGrpSpPr/>
          <p:nvPr/>
        </p:nvGrpSpPr>
        <p:grpSpPr>
          <a:xfrm>
            <a:off x="9276356" y="1697079"/>
            <a:ext cx="457200" cy="457200"/>
            <a:chOff x="4360126" y="-1294507"/>
            <a:chExt cx="595063" cy="595063"/>
          </a:xfrm>
        </p:grpSpPr>
        <p:sp>
          <p:nvSpPr>
            <p:cNvPr id="62" name="Oval 61">
              <a:extLst>
                <a:ext uri="{FF2B5EF4-FFF2-40B4-BE49-F238E27FC236}">
                  <a16:creationId xmlns:a16="http://schemas.microsoft.com/office/drawing/2014/main" id="{B028885B-5829-9B40-8B70-CC79E9736F6C}"/>
                </a:ext>
              </a:extLst>
            </p:cNvPr>
            <p:cNvSpPr/>
            <p:nvPr/>
          </p:nvSpPr>
          <p:spPr bwMode="auto">
            <a:xfrm>
              <a:off x="4360126" y="-1294507"/>
              <a:ext cx="595063" cy="59506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63" name="Picture 62">
              <a:extLst>
                <a:ext uri="{FF2B5EF4-FFF2-40B4-BE49-F238E27FC236}">
                  <a16:creationId xmlns:a16="http://schemas.microsoft.com/office/drawing/2014/main" id="{BBD02496-2001-8C47-86BC-9E7A4EDA9B2B}"/>
                </a:ext>
              </a:extLst>
            </p:cNvPr>
            <p:cNvPicPr>
              <a:picLocks noChangeAspect="1"/>
            </p:cNvPicPr>
            <p:nvPr/>
          </p:nvPicPr>
          <p:blipFill>
            <a:blip r:embed="rId5"/>
            <a:stretch>
              <a:fillRect/>
            </a:stretch>
          </p:blipFill>
          <p:spPr>
            <a:xfrm>
              <a:off x="4504572" y="-1190343"/>
              <a:ext cx="373076" cy="364433"/>
            </a:xfrm>
            <a:prstGeom prst="rect">
              <a:avLst/>
            </a:prstGeom>
          </p:spPr>
        </p:pic>
      </p:grpSp>
      <p:sp>
        <p:nvSpPr>
          <p:cNvPr id="67" name="TextBox 66">
            <a:extLst>
              <a:ext uri="{FF2B5EF4-FFF2-40B4-BE49-F238E27FC236}">
                <a16:creationId xmlns:a16="http://schemas.microsoft.com/office/drawing/2014/main" id="{A5C92818-99E6-064A-B035-20FFE03DE9DB}"/>
              </a:ext>
            </a:extLst>
          </p:cNvPr>
          <p:cNvSpPr txBox="1"/>
          <p:nvPr/>
        </p:nvSpPr>
        <p:spPr bwMode="auto">
          <a:xfrm>
            <a:off x="9168352" y="4739475"/>
            <a:ext cx="2202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Tisagenlecleucel</a:t>
            </a:r>
          </a:p>
        </p:txBody>
      </p:sp>
      <p:cxnSp>
        <p:nvCxnSpPr>
          <p:cNvPr id="68" name="Straight Connector 67">
            <a:extLst>
              <a:ext uri="{FF2B5EF4-FFF2-40B4-BE49-F238E27FC236}">
                <a16:creationId xmlns:a16="http://schemas.microsoft.com/office/drawing/2014/main" id="{61870CFB-285B-A176-2C3F-7647E780105F}"/>
              </a:ext>
            </a:extLst>
          </p:cNvPr>
          <p:cNvCxnSpPr>
            <a:cxnSpLocks/>
          </p:cNvCxnSpPr>
          <p:nvPr/>
        </p:nvCxnSpPr>
        <p:spPr bwMode="auto">
          <a:xfrm flipV="1">
            <a:off x="10927247" y="3847315"/>
            <a:ext cx="0" cy="1734304"/>
          </a:xfrm>
          <a:prstGeom prst="line">
            <a:avLst/>
          </a:prstGeom>
          <a:noFill/>
          <a:ln w="28575" cap="flat" cmpd="sng" algn="ctr">
            <a:solidFill>
              <a:schemeClr val="bg1"/>
            </a:solidFill>
            <a:prstDash val="solid"/>
            <a:round/>
            <a:headEnd type="none" w="med" len="med"/>
            <a:tailEnd type="none" w="med" len="med"/>
          </a:ln>
          <a:effectLst/>
        </p:spPr>
      </p:cxnSp>
      <p:grpSp>
        <p:nvGrpSpPr>
          <p:cNvPr id="69" name="Group 68">
            <a:extLst>
              <a:ext uri="{FF2B5EF4-FFF2-40B4-BE49-F238E27FC236}">
                <a16:creationId xmlns:a16="http://schemas.microsoft.com/office/drawing/2014/main" id="{B19101DD-292B-CA05-4007-F75AD05CD8CD}"/>
              </a:ext>
            </a:extLst>
          </p:cNvPr>
          <p:cNvGrpSpPr/>
          <p:nvPr/>
        </p:nvGrpSpPr>
        <p:grpSpPr>
          <a:xfrm>
            <a:off x="10322975" y="4145522"/>
            <a:ext cx="457200" cy="457200"/>
            <a:chOff x="4360126" y="-1294507"/>
            <a:chExt cx="595063" cy="595063"/>
          </a:xfrm>
        </p:grpSpPr>
        <p:sp>
          <p:nvSpPr>
            <p:cNvPr id="70" name="Oval 69">
              <a:extLst>
                <a:ext uri="{FF2B5EF4-FFF2-40B4-BE49-F238E27FC236}">
                  <a16:creationId xmlns:a16="http://schemas.microsoft.com/office/drawing/2014/main" id="{90EBDB29-2CD2-E6FC-DF73-0019AA01D5C5}"/>
                </a:ext>
              </a:extLst>
            </p:cNvPr>
            <p:cNvSpPr/>
            <p:nvPr/>
          </p:nvSpPr>
          <p:spPr bwMode="auto">
            <a:xfrm>
              <a:off x="4360126" y="-1294507"/>
              <a:ext cx="595063" cy="59506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71" name="Picture 70">
              <a:extLst>
                <a:ext uri="{FF2B5EF4-FFF2-40B4-BE49-F238E27FC236}">
                  <a16:creationId xmlns:a16="http://schemas.microsoft.com/office/drawing/2014/main" id="{B52B1BBC-ECC3-CD6E-A71B-7CE84EB39EF4}"/>
                </a:ext>
              </a:extLst>
            </p:cNvPr>
            <p:cNvPicPr>
              <a:picLocks noChangeAspect="1"/>
            </p:cNvPicPr>
            <p:nvPr/>
          </p:nvPicPr>
          <p:blipFill>
            <a:blip r:embed="rId5"/>
            <a:stretch>
              <a:fillRect/>
            </a:stretch>
          </p:blipFill>
          <p:spPr>
            <a:xfrm>
              <a:off x="4504572" y="-1190343"/>
              <a:ext cx="373076" cy="364433"/>
            </a:xfrm>
            <a:prstGeom prst="rect">
              <a:avLst/>
            </a:prstGeom>
          </p:spPr>
        </p:pic>
      </p:grpSp>
    </p:spTree>
    <p:extLst>
      <p:ext uri="{BB962C8B-B14F-4D97-AF65-F5344CB8AC3E}">
        <p14:creationId xmlns:p14="http://schemas.microsoft.com/office/powerpoint/2010/main" val="2720472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 name="Line 15">
            <a:extLst>
              <a:ext uri="{FF2B5EF4-FFF2-40B4-BE49-F238E27FC236}">
                <a16:creationId xmlns:a16="http://schemas.microsoft.com/office/drawing/2014/main" id="{E15DC9DD-51F1-2B48-B520-2E09CD7E1EE7}"/>
              </a:ext>
            </a:extLst>
          </p:cNvPr>
          <p:cNvSpPr>
            <a:spLocks noChangeShapeType="1"/>
          </p:cNvSpPr>
          <p:nvPr/>
        </p:nvSpPr>
        <p:spPr bwMode="auto">
          <a:xfrm flipV="1">
            <a:off x="10569280" y="4797396"/>
            <a:ext cx="0" cy="795783"/>
          </a:xfrm>
          <a:prstGeom prst="line">
            <a:avLst/>
          </a:prstGeom>
          <a:noFill/>
          <a:ln w="25400">
            <a:solidFill>
              <a:schemeClr val="accent3"/>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accent3"/>
              </a:solidFill>
            </a:endParaRPr>
          </a:p>
        </p:txBody>
      </p:sp>
      <p:grpSp>
        <p:nvGrpSpPr>
          <p:cNvPr id="21" name="Group 20">
            <a:extLst>
              <a:ext uri="{FF2B5EF4-FFF2-40B4-BE49-F238E27FC236}">
                <a16:creationId xmlns:a16="http://schemas.microsoft.com/office/drawing/2014/main" id="{80F354A4-E273-B644-AC06-3B017F62A451}"/>
              </a:ext>
            </a:extLst>
          </p:cNvPr>
          <p:cNvGrpSpPr/>
          <p:nvPr/>
        </p:nvGrpSpPr>
        <p:grpSpPr>
          <a:xfrm>
            <a:off x="9124950" y="4613275"/>
            <a:ext cx="2670175" cy="949325"/>
            <a:chOff x="9124950" y="4613275"/>
            <a:chExt cx="2670175" cy="949325"/>
          </a:xfrm>
        </p:grpSpPr>
        <p:sp>
          <p:nvSpPr>
            <p:cNvPr id="18" name="Freeform 17">
              <a:extLst>
                <a:ext uri="{FF2B5EF4-FFF2-40B4-BE49-F238E27FC236}">
                  <a16:creationId xmlns:a16="http://schemas.microsoft.com/office/drawing/2014/main" id="{7798E37B-3063-434C-8161-5464DC947CC1}"/>
                </a:ext>
              </a:extLst>
            </p:cNvPr>
            <p:cNvSpPr/>
            <p:nvPr/>
          </p:nvSpPr>
          <p:spPr bwMode="auto">
            <a:xfrm>
              <a:off x="9867900" y="4613275"/>
              <a:ext cx="1927225" cy="638175"/>
            </a:xfrm>
            <a:custGeom>
              <a:avLst/>
              <a:gdLst>
                <a:gd name="connsiteX0" fmla="*/ 1927225 w 1927225"/>
                <a:gd name="connsiteY0" fmla="*/ 0 h 638175"/>
                <a:gd name="connsiteX1" fmla="*/ 1409700 w 1927225"/>
                <a:gd name="connsiteY1" fmla="*/ 0 h 638175"/>
                <a:gd name="connsiteX2" fmla="*/ 1409700 w 1927225"/>
                <a:gd name="connsiteY2" fmla="*/ 44450 h 638175"/>
                <a:gd name="connsiteX3" fmla="*/ 1400175 w 1927225"/>
                <a:gd name="connsiteY3" fmla="*/ 44450 h 638175"/>
                <a:gd name="connsiteX4" fmla="*/ 1400175 w 1927225"/>
                <a:gd name="connsiteY4" fmla="*/ 114300 h 638175"/>
                <a:gd name="connsiteX5" fmla="*/ 1323975 w 1927225"/>
                <a:gd name="connsiteY5" fmla="*/ 114300 h 638175"/>
                <a:gd name="connsiteX6" fmla="*/ 1323975 w 1927225"/>
                <a:gd name="connsiteY6" fmla="*/ 158750 h 638175"/>
                <a:gd name="connsiteX7" fmla="*/ 1174750 w 1927225"/>
                <a:gd name="connsiteY7" fmla="*/ 158750 h 638175"/>
                <a:gd name="connsiteX8" fmla="*/ 1174750 w 1927225"/>
                <a:gd name="connsiteY8" fmla="*/ 187325 h 638175"/>
                <a:gd name="connsiteX9" fmla="*/ 1149350 w 1927225"/>
                <a:gd name="connsiteY9" fmla="*/ 187325 h 638175"/>
                <a:gd name="connsiteX10" fmla="*/ 1149350 w 1927225"/>
                <a:gd name="connsiteY10" fmla="*/ 225425 h 638175"/>
                <a:gd name="connsiteX11" fmla="*/ 965200 w 1927225"/>
                <a:gd name="connsiteY11" fmla="*/ 225425 h 638175"/>
                <a:gd name="connsiteX12" fmla="*/ 965200 w 1927225"/>
                <a:gd name="connsiteY12" fmla="*/ 250825 h 638175"/>
                <a:gd name="connsiteX13" fmla="*/ 889000 w 1927225"/>
                <a:gd name="connsiteY13" fmla="*/ 250825 h 638175"/>
                <a:gd name="connsiteX14" fmla="*/ 889000 w 1927225"/>
                <a:gd name="connsiteY14" fmla="*/ 250825 h 638175"/>
                <a:gd name="connsiteX15" fmla="*/ 889000 w 1927225"/>
                <a:gd name="connsiteY15" fmla="*/ 279400 h 638175"/>
                <a:gd name="connsiteX16" fmla="*/ 755650 w 1927225"/>
                <a:gd name="connsiteY16" fmla="*/ 279400 h 638175"/>
                <a:gd name="connsiteX17" fmla="*/ 755650 w 1927225"/>
                <a:gd name="connsiteY17" fmla="*/ 301625 h 638175"/>
                <a:gd name="connsiteX18" fmla="*/ 755650 w 1927225"/>
                <a:gd name="connsiteY18" fmla="*/ 301625 h 638175"/>
                <a:gd name="connsiteX19" fmla="*/ 723900 w 1927225"/>
                <a:gd name="connsiteY19" fmla="*/ 301625 h 638175"/>
                <a:gd name="connsiteX20" fmla="*/ 723900 w 1927225"/>
                <a:gd name="connsiteY20" fmla="*/ 327025 h 638175"/>
                <a:gd name="connsiteX21" fmla="*/ 650875 w 1927225"/>
                <a:gd name="connsiteY21" fmla="*/ 327025 h 638175"/>
                <a:gd name="connsiteX22" fmla="*/ 650875 w 1927225"/>
                <a:gd name="connsiteY22" fmla="*/ 361950 h 638175"/>
                <a:gd name="connsiteX23" fmla="*/ 628650 w 1927225"/>
                <a:gd name="connsiteY23" fmla="*/ 361950 h 638175"/>
                <a:gd name="connsiteX24" fmla="*/ 628650 w 1927225"/>
                <a:gd name="connsiteY24" fmla="*/ 415925 h 638175"/>
                <a:gd name="connsiteX25" fmla="*/ 590550 w 1927225"/>
                <a:gd name="connsiteY25" fmla="*/ 415925 h 638175"/>
                <a:gd name="connsiteX26" fmla="*/ 590550 w 1927225"/>
                <a:gd name="connsiteY26" fmla="*/ 415925 h 638175"/>
                <a:gd name="connsiteX27" fmla="*/ 590550 w 1927225"/>
                <a:gd name="connsiteY27" fmla="*/ 441325 h 638175"/>
                <a:gd name="connsiteX28" fmla="*/ 539750 w 1927225"/>
                <a:gd name="connsiteY28" fmla="*/ 441325 h 638175"/>
                <a:gd name="connsiteX29" fmla="*/ 539750 w 1927225"/>
                <a:gd name="connsiteY29" fmla="*/ 457200 h 638175"/>
                <a:gd name="connsiteX30" fmla="*/ 476250 w 1927225"/>
                <a:gd name="connsiteY30" fmla="*/ 457200 h 638175"/>
                <a:gd name="connsiteX31" fmla="*/ 476250 w 1927225"/>
                <a:gd name="connsiteY31" fmla="*/ 457200 h 638175"/>
                <a:gd name="connsiteX32" fmla="*/ 457200 w 1927225"/>
                <a:gd name="connsiteY32" fmla="*/ 476250 h 638175"/>
                <a:gd name="connsiteX33" fmla="*/ 457200 w 1927225"/>
                <a:gd name="connsiteY33" fmla="*/ 495300 h 638175"/>
                <a:gd name="connsiteX34" fmla="*/ 412750 w 1927225"/>
                <a:gd name="connsiteY34" fmla="*/ 495300 h 638175"/>
                <a:gd name="connsiteX35" fmla="*/ 377825 w 1927225"/>
                <a:gd name="connsiteY35" fmla="*/ 561975 h 638175"/>
                <a:gd name="connsiteX36" fmla="*/ 263525 w 1927225"/>
                <a:gd name="connsiteY36" fmla="*/ 561975 h 638175"/>
                <a:gd name="connsiteX37" fmla="*/ 263525 w 1927225"/>
                <a:gd name="connsiteY37" fmla="*/ 581025 h 638175"/>
                <a:gd name="connsiteX38" fmla="*/ 209550 w 1927225"/>
                <a:gd name="connsiteY38" fmla="*/ 581025 h 638175"/>
                <a:gd name="connsiteX39" fmla="*/ 209550 w 1927225"/>
                <a:gd name="connsiteY39" fmla="*/ 609600 h 638175"/>
                <a:gd name="connsiteX40" fmla="*/ 82550 w 1927225"/>
                <a:gd name="connsiteY40" fmla="*/ 609600 h 638175"/>
                <a:gd name="connsiteX41" fmla="*/ 82550 w 1927225"/>
                <a:gd name="connsiteY41" fmla="*/ 609600 h 638175"/>
                <a:gd name="connsiteX42" fmla="*/ 47625 w 1927225"/>
                <a:gd name="connsiteY42" fmla="*/ 609600 h 638175"/>
                <a:gd name="connsiteX43" fmla="*/ 47625 w 1927225"/>
                <a:gd name="connsiteY43" fmla="*/ 638175 h 638175"/>
                <a:gd name="connsiteX44" fmla="*/ 0 w 1927225"/>
                <a:gd name="connsiteY44" fmla="*/ 638175 h 638175"/>
                <a:gd name="connsiteX0" fmla="*/ 1927225 w 1927225"/>
                <a:gd name="connsiteY0" fmla="*/ 0 h 638175"/>
                <a:gd name="connsiteX1" fmla="*/ 1409700 w 1927225"/>
                <a:gd name="connsiteY1" fmla="*/ 0 h 638175"/>
                <a:gd name="connsiteX2" fmla="*/ 1409700 w 1927225"/>
                <a:gd name="connsiteY2" fmla="*/ 44450 h 638175"/>
                <a:gd name="connsiteX3" fmla="*/ 1400175 w 1927225"/>
                <a:gd name="connsiteY3" fmla="*/ 44450 h 638175"/>
                <a:gd name="connsiteX4" fmla="*/ 1400175 w 1927225"/>
                <a:gd name="connsiteY4" fmla="*/ 114300 h 638175"/>
                <a:gd name="connsiteX5" fmla="*/ 1323975 w 1927225"/>
                <a:gd name="connsiteY5" fmla="*/ 114300 h 638175"/>
                <a:gd name="connsiteX6" fmla="*/ 1323975 w 1927225"/>
                <a:gd name="connsiteY6" fmla="*/ 158750 h 638175"/>
                <a:gd name="connsiteX7" fmla="*/ 1174750 w 1927225"/>
                <a:gd name="connsiteY7" fmla="*/ 158750 h 638175"/>
                <a:gd name="connsiteX8" fmla="*/ 1174750 w 1927225"/>
                <a:gd name="connsiteY8" fmla="*/ 187325 h 638175"/>
                <a:gd name="connsiteX9" fmla="*/ 1149350 w 1927225"/>
                <a:gd name="connsiteY9" fmla="*/ 187325 h 638175"/>
                <a:gd name="connsiteX10" fmla="*/ 1149350 w 1927225"/>
                <a:gd name="connsiteY10" fmla="*/ 225425 h 638175"/>
                <a:gd name="connsiteX11" fmla="*/ 965200 w 1927225"/>
                <a:gd name="connsiteY11" fmla="*/ 225425 h 638175"/>
                <a:gd name="connsiteX12" fmla="*/ 965200 w 1927225"/>
                <a:gd name="connsiteY12" fmla="*/ 250825 h 638175"/>
                <a:gd name="connsiteX13" fmla="*/ 889000 w 1927225"/>
                <a:gd name="connsiteY13" fmla="*/ 250825 h 638175"/>
                <a:gd name="connsiteX14" fmla="*/ 889000 w 1927225"/>
                <a:gd name="connsiteY14" fmla="*/ 250825 h 638175"/>
                <a:gd name="connsiteX15" fmla="*/ 889000 w 1927225"/>
                <a:gd name="connsiteY15" fmla="*/ 279400 h 638175"/>
                <a:gd name="connsiteX16" fmla="*/ 755650 w 1927225"/>
                <a:gd name="connsiteY16" fmla="*/ 279400 h 638175"/>
                <a:gd name="connsiteX17" fmla="*/ 755650 w 1927225"/>
                <a:gd name="connsiteY17" fmla="*/ 301625 h 638175"/>
                <a:gd name="connsiteX18" fmla="*/ 755650 w 1927225"/>
                <a:gd name="connsiteY18" fmla="*/ 301625 h 638175"/>
                <a:gd name="connsiteX19" fmla="*/ 723900 w 1927225"/>
                <a:gd name="connsiteY19" fmla="*/ 301625 h 638175"/>
                <a:gd name="connsiteX20" fmla="*/ 723900 w 1927225"/>
                <a:gd name="connsiteY20" fmla="*/ 327025 h 638175"/>
                <a:gd name="connsiteX21" fmla="*/ 650875 w 1927225"/>
                <a:gd name="connsiteY21" fmla="*/ 327025 h 638175"/>
                <a:gd name="connsiteX22" fmla="*/ 650875 w 1927225"/>
                <a:gd name="connsiteY22" fmla="*/ 361950 h 638175"/>
                <a:gd name="connsiteX23" fmla="*/ 628650 w 1927225"/>
                <a:gd name="connsiteY23" fmla="*/ 361950 h 638175"/>
                <a:gd name="connsiteX24" fmla="*/ 628650 w 1927225"/>
                <a:gd name="connsiteY24" fmla="*/ 415925 h 638175"/>
                <a:gd name="connsiteX25" fmla="*/ 590550 w 1927225"/>
                <a:gd name="connsiteY25" fmla="*/ 415925 h 638175"/>
                <a:gd name="connsiteX26" fmla="*/ 590550 w 1927225"/>
                <a:gd name="connsiteY26" fmla="*/ 415925 h 638175"/>
                <a:gd name="connsiteX27" fmla="*/ 590550 w 1927225"/>
                <a:gd name="connsiteY27" fmla="*/ 441325 h 638175"/>
                <a:gd name="connsiteX28" fmla="*/ 539750 w 1927225"/>
                <a:gd name="connsiteY28" fmla="*/ 441325 h 638175"/>
                <a:gd name="connsiteX29" fmla="*/ 539750 w 1927225"/>
                <a:gd name="connsiteY29" fmla="*/ 457200 h 638175"/>
                <a:gd name="connsiteX30" fmla="*/ 476250 w 1927225"/>
                <a:gd name="connsiteY30" fmla="*/ 457200 h 638175"/>
                <a:gd name="connsiteX31" fmla="*/ 476250 w 1927225"/>
                <a:gd name="connsiteY31" fmla="*/ 457200 h 638175"/>
                <a:gd name="connsiteX32" fmla="*/ 457200 w 1927225"/>
                <a:gd name="connsiteY32" fmla="*/ 476250 h 638175"/>
                <a:gd name="connsiteX33" fmla="*/ 457200 w 1927225"/>
                <a:gd name="connsiteY33" fmla="*/ 495300 h 638175"/>
                <a:gd name="connsiteX34" fmla="*/ 412750 w 1927225"/>
                <a:gd name="connsiteY34" fmla="*/ 495300 h 638175"/>
                <a:gd name="connsiteX35" fmla="*/ 377825 w 1927225"/>
                <a:gd name="connsiteY35" fmla="*/ 561975 h 638175"/>
                <a:gd name="connsiteX36" fmla="*/ 263525 w 1927225"/>
                <a:gd name="connsiteY36" fmla="*/ 561975 h 638175"/>
                <a:gd name="connsiteX37" fmla="*/ 263525 w 1927225"/>
                <a:gd name="connsiteY37" fmla="*/ 581025 h 638175"/>
                <a:gd name="connsiteX38" fmla="*/ 209550 w 1927225"/>
                <a:gd name="connsiteY38" fmla="*/ 581025 h 638175"/>
                <a:gd name="connsiteX39" fmla="*/ 209550 w 1927225"/>
                <a:gd name="connsiteY39" fmla="*/ 609600 h 638175"/>
                <a:gd name="connsiteX40" fmla="*/ 82550 w 1927225"/>
                <a:gd name="connsiteY40" fmla="*/ 609600 h 638175"/>
                <a:gd name="connsiteX41" fmla="*/ 98425 w 1927225"/>
                <a:gd name="connsiteY41" fmla="*/ 609600 h 638175"/>
                <a:gd name="connsiteX42" fmla="*/ 47625 w 1927225"/>
                <a:gd name="connsiteY42" fmla="*/ 609600 h 638175"/>
                <a:gd name="connsiteX43" fmla="*/ 47625 w 1927225"/>
                <a:gd name="connsiteY43" fmla="*/ 638175 h 638175"/>
                <a:gd name="connsiteX44" fmla="*/ 0 w 1927225"/>
                <a:gd name="connsiteY44" fmla="*/ 638175 h 638175"/>
                <a:gd name="connsiteX0" fmla="*/ 1927225 w 1927225"/>
                <a:gd name="connsiteY0" fmla="*/ 0 h 638175"/>
                <a:gd name="connsiteX1" fmla="*/ 1409700 w 1927225"/>
                <a:gd name="connsiteY1" fmla="*/ 0 h 638175"/>
                <a:gd name="connsiteX2" fmla="*/ 1409700 w 1927225"/>
                <a:gd name="connsiteY2" fmla="*/ 44450 h 638175"/>
                <a:gd name="connsiteX3" fmla="*/ 1400175 w 1927225"/>
                <a:gd name="connsiteY3" fmla="*/ 44450 h 638175"/>
                <a:gd name="connsiteX4" fmla="*/ 1400175 w 1927225"/>
                <a:gd name="connsiteY4" fmla="*/ 114300 h 638175"/>
                <a:gd name="connsiteX5" fmla="*/ 1323975 w 1927225"/>
                <a:gd name="connsiteY5" fmla="*/ 114300 h 638175"/>
                <a:gd name="connsiteX6" fmla="*/ 1323975 w 1927225"/>
                <a:gd name="connsiteY6" fmla="*/ 158750 h 638175"/>
                <a:gd name="connsiteX7" fmla="*/ 1174750 w 1927225"/>
                <a:gd name="connsiteY7" fmla="*/ 158750 h 638175"/>
                <a:gd name="connsiteX8" fmla="*/ 1174750 w 1927225"/>
                <a:gd name="connsiteY8" fmla="*/ 187325 h 638175"/>
                <a:gd name="connsiteX9" fmla="*/ 1149350 w 1927225"/>
                <a:gd name="connsiteY9" fmla="*/ 187325 h 638175"/>
                <a:gd name="connsiteX10" fmla="*/ 1149350 w 1927225"/>
                <a:gd name="connsiteY10" fmla="*/ 225425 h 638175"/>
                <a:gd name="connsiteX11" fmla="*/ 965200 w 1927225"/>
                <a:gd name="connsiteY11" fmla="*/ 225425 h 638175"/>
                <a:gd name="connsiteX12" fmla="*/ 965200 w 1927225"/>
                <a:gd name="connsiteY12" fmla="*/ 250825 h 638175"/>
                <a:gd name="connsiteX13" fmla="*/ 889000 w 1927225"/>
                <a:gd name="connsiteY13" fmla="*/ 250825 h 638175"/>
                <a:gd name="connsiteX14" fmla="*/ 889000 w 1927225"/>
                <a:gd name="connsiteY14" fmla="*/ 250825 h 638175"/>
                <a:gd name="connsiteX15" fmla="*/ 889000 w 1927225"/>
                <a:gd name="connsiteY15" fmla="*/ 279400 h 638175"/>
                <a:gd name="connsiteX16" fmla="*/ 755650 w 1927225"/>
                <a:gd name="connsiteY16" fmla="*/ 279400 h 638175"/>
                <a:gd name="connsiteX17" fmla="*/ 755650 w 1927225"/>
                <a:gd name="connsiteY17" fmla="*/ 301625 h 638175"/>
                <a:gd name="connsiteX18" fmla="*/ 755650 w 1927225"/>
                <a:gd name="connsiteY18" fmla="*/ 301625 h 638175"/>
                <a:gd name="connsiteX19" fmla="*/ 723900 w 1927225"/>
                <a:gd name="connsiteY19" fmla="*/ 301625 h 638175"/>
                <a:gd name="connsiteX20" fmla="*/ 723900 w 1927225"/>
                <a:gd name="connsiteY20" fmla="*/ 327025 h 638175"/>
                <a:gd name="connsiteX21" fmla="*/ 650875 w 1927225"/>
                <a:gd name="connsiteY21" fmla="*/ 327025 h 638175"/>
                <a:gd name="connsiteX22" fmla="*/ 650875 w 1927225"/>
                <a:gd name="connsiteY22" fmla="*/ 361950 h 638175"/>
                <a:gd name="connsiteX23" fmla="*/ 628650 w 1927225"/>
                <a:gd name="connsiteY23" fmla="*/ 361950 h 638175"/>
                <a:gd name="connsiteX24" fmla="*/ 628650 w 1927225"/>
                <a:gd name="connsiteY24" fmla="*/ 415925 h 638175"/>
                <a:gd name="connsiteX25" fmla="*/ 590550 w 1927225"/>
                <a:gd name="connsiteY25" fmla="*/ 415925 h 638175"/>
                <a:gd name="connsiteX26" fmla="*/ 590550 w 1927225"/>
                <a:gd name="connsiteY26" fmla="*/ 415925 h 638175"/>
                <a:gd name="connsiteX27" fmla="*/ 590550 w 1927225"/>
                <a:gd name="connsiteY27" fmla="*/ 441325 h 638175"/>
                <a:gd name="connsiteX28" fmla="*/ 539750 w 1927225"/>
                <a:gd name="connsiteY28" fmla="*/ 441325 h 638175"/>
                <a:gd name="connsiteX29" fmla="*/ 539750 w 1927225"/>
                <a:gd name="connsiteY29" fmla="*/ 457200 h 638175"/>
                <a:gd name="connsiteX30" fmla="*/ 476250 w 1927225"/>
                <a:gd name="connsiteY30" fmla="*/ 457200 h 638175"/>
                <a:gd name="connsiteX31" fmla="*/ 476250 w 1927225"/>
                <a:gd name="connsiteY31" fmla="*/ 457200 h 638175"/>
                <a:gd name="connsiteX32" fmla="*/ 457200 w 1927225"/>
                <a:gd name="connsiteY32" fmla="*/ 476250 h 638175"/>
                <a:gd name="connsiteX33" fmla="*/ 457200 w 1927225"/>
                <a:gd name="connsiteY33" fmla="*/ 495300 h 638175"/>
                <a:gd name="connsiteX34" fmla="*/ 412750 w 1927225"/>
                <a:gd name="connsiteY34" fmla="*/ 495300 h 638175"/>
                <a:gd name="connsiteX35" fmla="*/ 377825 w 1927225"/>
                <a:gd name="connsiteY35" fmla="*/ 561975 h 638175"/>
                <a:gd name="connsiteX36" fmla="*/ 263525 w 1927225"/>
                <a:gd name="connsiteY36" fmla="*/ 561975 h 638175"/>
                <a:gd name="connsiteX37" fmla="*/ 263525 w 1927225"/>
                <a:gd name="connsiteY37" fmla="*/ 581025 h 638175"/>
                <a:gd name="connsiteX38" fmla="*/ 209550 w 1927225"/>
                <a:gd name="connsiteY38" fmla="*/ 581025 h 638175"/>
                <a:gd name="connsiteX39" fmla="*/ 209550 w 1927225"/>
                <a:gd name="connsiteY39" fmla="*/ 609600 h 638175"/>
                <a:gd name="connsiteX40" fmla="*/ 82550 w 1927225"/>
                <a:gd name="connsiteY40" fmla="*/ 609600 h 638175"/>
                <a:gd name="connsiteX41" fmla="*/ 98425 w 1927225"/>
                <a:gd name="connsiteY41" fmla="*/ 609600 h 638175"/>
                <a:gd name="connsiteX42" fmla="*/ 66675 w 1927225"/>
                <a:gd name="connsiteY42" fmla="*/ 612775 h 638175"/>
                <a:gd name="connsiteX43" fmla="*/ 47625 w 1927225"/>
                <a:gd name="connsiteY43" fmla="*/ 638175 h 638175"/>
                <a:gd name="connsiteX44" fmla="*/ 0 w 1927225"/>
                <a:gd name="connsiteY44" fmla="*/ 638175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27225" h="638175">
                  <a:moveTo>
                    <a:pt x="1927225" y="0"/>
                  </a:moveTo>
                  <a:lnTo>
                    <a:pt x="1409700" y="0"/>
                  </a:lnTo>
                  <a:lnTo>
                    <a:pt x="1409700" y="44450"/>
                  </a:lnTo>
                  <a:lnTo>
                    <a:pt x="1400175" y="44450"/>
                  </a:lnTo>
                  <a:lnTo>
                    <a:pt x="1400175" y="114300"/>
                  </a:lnTo>
                  <a:lnTo>
                    <a:pt x="1323975" y="114300"/>
                  </a:lnTo>
                  <a:lnTo>
                    <a:pt x="1323975" y="158750"/>
                  </a:lnTo>
                  <a:lnTo>
                    <a:pt x="1174750" y="158750"/>
                  </a:lnTo>
                  <a:lnTo>
                    <a:pt x="1174750" y="187325"/>
                  </a:lnTo>
                  <a:lnTo>
                    <a:pt x="1149350" y="187325"/>
                  </a:lnTo>
                  <a:lnTo>
                    <a:pt x="1149350" y="225425"/>
                  </a:lnTo>
                  <a:lnTo>
                    <a:pt x="965200" y="225425"/>
                  </a:lnTo>
                  <a:lnTo>
                    <a:pt x="965200" y="250825"/>
                  </a:lnTo>
                  <a:lnTo>
                    <a:pt x="889000" y="250825"/>
                  </a:lnTo>
                  <a:lnTo>
                    <a:pt x="889000" y="250825"/>
                  </a:lnTo>
                  <a:lnTo>
                    <a:pt x="889000" y="279400"/>
                  </a:lnTo>
                  <a:lnTo>
                    <a:pt x="755650" y="279400"/>
                  </a:lnTo>
                  <a:lnTo>
                    <a:pt x="755650" y="301625"/>
                  </a:lnTo>
                  <a:lnTo>
                    <a:pt x="755650" y="301625"/>
                  </a:lnTo>
                  <a:lnTo>
                    <a:pt x="723900" y="301625"/>
                  </a:lnTo>
                  <a:lnTo>
                    <a:pt x="723900" y="327025"/>
                  </a:lnTo>
                  <a:lnTo>
                    <a:pt x="650875" y="327025"/>
                  </a:lnTo>
                  <a:lnTo>
                    <a:pt x="650875" y="361950"/>
                  </a:lnTo>
                  <a:lnTo>
                    <a:pt x="628650" y="361950"/>
                  </a:lnTo>
                  <a:lnTo>
                    <a:pt x="628650" y="415925"/>
                  </a:lnTo>
                  <a:lnTo>
                    <a:pt x="590550" y="415925"/>
                  </a:lnTo>
                  <a:lnTo>
                    <a:pt x="590550" y="415925"/>
                  </a:lnTo>
                  <a:lnTo>
                    <a:pt x="590550" y="441325"/>
                  </a:lnTo>
                  <a:lnTo>
                    <a:pt x="539750" y="441325"/>
                  </a:lnTo>
                  <a:lnTo>
                    <a:pt x="539750" y="457200"/>
                  </a:lnTo>
                  <a:lnTo>
                    <a:pt x="476250" y="457200"/>
                  </a:lnTo>
                  <a:lnTo>
                    <a:pt x="476250" y="457200"/>
                  </a:lnTo>
                  <a:lnTo>
                    <a:pt x="457200" y="476250"/>
                  </a:lnTo>
                  <a:lnTo>
                    <a:pt x="457200" y="495300"/>
                  </a:lnTo>
                  <a:lnTo>
                    <a:pt x="412750" y="495300"/>
                  </a:lnTo>
                  <a:lnTo>
                    <a:pt x="377825" y="561975"/>
                  </a:lnTo>
                  <a:lnTo>
                    <a:pt x="263525" y="561975"/>
                  </a:lnTo>
                  <a:lnTo>
                    <a:pt x="263525" y="581025"/>
                  </a:lnTo>
                  <a:lnTo>
                    <a:pt x="209550" y="581025"/>
                  </a:lnTo>
                  <a:lnTo>
                    <a:pt x="209550" y="609600"/>
                  </a:lnTo>
                  <a:lnTo>
                    <a:pt x="82550" y="609600"/>
                  </a:lnTo>
                  <a:lnTo>
                    <a:pt x="98425" y="609600"/>
                  </a:lnTo>
                  <a:lnTo>
                    <a:pt x="66675" y="612775"/>
                  </a:lnTo>
                  <a:lnTo>
                    <a:pt x="47625" y="638175"/>
                  </a:lnTo>
                  <a:lnTo>
                    <a:pt x="0" y="638175"/>
                  </a:lnTo>
                </a:path>
              </a:pathLst>
            </a:custGeom>
            <a:noFill/>
            <a:ln w="28575">
              <a:solidFill>
                <a:schemeClr val="accent5"/>
              </a:solidFill>
              <a:miter lim="800000"/>
              <a:headEnd/>
              <a:tailEnd/>
            </a:ln>
          </p:spPr>
          <p:txBody>
            <a:bodyPr rtlCol="0" anchor="ctr"/>
            <a:lstStyle/>
            <a:p>
              <a:pPr algn="ctr"/>
              <a:endParaRPr lang="en-US" dirty="0"/>
            </a:p>
          </p:txBody>
        </p:sp>
        <p:sp>
          <p:nvSpPr>
            <p:cNvPr id="19" name="Freeform 18">
              <a:extLst>
                <a:ext uri="{FF2B5EF4-FFF2-40B4-BE49-F238E27FC236}">
                  <a16:creationId xmlns:a16="http://schemas.microsoft.com/office/drawing/2014/main" id="{8484159A-C975-0A4C-9E66-2F97C633C55D}"/>
                </a:ext>
              </a:extLst>
            </p:cNvPr>
            <p:cNvSpPr/>
            <p:nvPr/>
          </p:nvSpPr>
          <p:spPr bwMode="auto">
            <a:xfrm>
              <a:off x="9124950" y="5521325"/>
              <a:ext cx="180975" cy="41275"/>
            </a:xfrm>
            <a:custGeom>
              <a:avLst/>
              <a:gdLst>
                <a:gd name="connsiteX0" fmla="*/ 0 w 180975"/>
                <a:gd name="connsiteY0" fmla="*/ 41275 h 41275"/>
                <a:gd name="connsiteX1" fmla="*/ 44450 w 180975"/>
                <a:gd name="connsiteY1" fmla="*/ 41275 h 41275"/>
                <a:gd name="connsiteX2" fmla="*/ 44450 w 180975"/>
                <a:gd name="connsiteY2" fmla="*/ 6350 h 41275"/>
                <a:gd name="connsiteX3" fmla="*/ 104775 w 180975"/>
                <a:gd name="connsiteY3" fmla="*/ 6350 h 41275"/>
                <a:gd name="connsiteX4" fmla="*/ 104775 w 180975"/>
                <a:gd name="connsiteY4" fmla="*/ 0 h 41275"/>
                <a:gd name="connsiteX5" fmla="*/ 180975 w 180975"/>
                <a:gd name="connsiteY5" fmla="*/ 0 h 4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75" h="41275">
                  <a:moveTo>
                    <a:pt x="0" y="41275"/>
                  </a:moveTo>
                  <a:lnTo>
                    <a:pt x="44450" y="41275"/>
                  </a:lnTo>
                  <a:lnTo>
                    <a:pt x="44450" y="6350"/>
                  </a:lnTo>
                  <a:lnTo>
                    <a:pt x="104775" y="6350"/>
                  </a:lnTo>
                  <a:lnTo>
                    <a:pt x="104775" y="0"/>
                  </a:lnTo>
                  <a:lnTo>
                    <a:pt x="180975" y="0"/>
                  </a:lnTo>
                </a:path>
              </a:pathLst>
            </a:custGeom>
            <a:noFill/>
            <a:ln w="28575">
              <a:solidFill>
                <a:schemeClr val="accent5"/>
              </a:solidFill>
              <a:miter lim="800000"/>
              <a:headEnd/>
              <a:tailEnd/>
            </a:ln>
          </p:spPr>
          <p:txBody>
            <a:bodyPr rtlCol="0" anchor="ctr"/>
            <a:lstStyle/>
            <a:p>
              <a:pPr algn="ctr"/>
              <a:endParaRPr lang="en-US" dirty="0"/>
            </a:p>
          </p:txBody>
        </p:sp>
        <p:sp>
          <p:nvSpPr>
            <p:cNvPr id="20" name="Freeform 19">
              <a:extLst>
                <a:ext uri="{FF2B5EF4-FFF2-40B4-BE49-F238E27FC236}">
                  <a16:creationId xmlns:a16="http://schemas.microsoft.com/office/drawing/2014/main" id="{BA1060F3-9D69-754C-8142-7576C4BB42AA}"/>
                </a:ext>
              </a:extLst>
            </p:cNvPr>
            <p:cNvSpPr/>
            <p:nvPr/>
          </p:nvSpPr>
          <p:spPr bwMode="auto">
            <a:xfrm>
              <a:off x="9309100" y="5260975"/>
              <a:ext cx="571500" cy="254000"/>
            </a:xfrm>
            <a:custGeom>
              <a:avLst/>
              <a:gdLst>
                <a:gd name="connsiteX0" fmla="*/ 0 w 571500"/>
                <a:gd name="connsiteY0" fmla="*/ 254000 h 254000"/>
                <a:gd name="connsiteX1" fmla="*/ 38100 w 571500"/>
                <a:gd name="connsiteY1" fmla="*/ 225425 h 254000"/>
                <a:gd name="connsiteX2" fmla="*/ 57150 w 571500"/>
                <a:gd name="connsiteY2" fmla="*/ 184150 h 254000"/>
                <a:gd name="connsiteX3" fmla="*/ 139700 w 571500"/>
                <a:gd name="connsiteY3" fmla="*/ 184150 h 254000"/>
                <a:gd name="connsiteX4" fmla="*/ 139700 w 571500"/>
                <a:gd name="connsiteY4" fmla="*/ 171450 h 254000"/>
                <a:gd name="connsiteX5" fmla="*/ 171450 w 571500"/>
                <a:gd name="connsiteY5" fmla="*/ 171450 h 254000"/>
                <a:gd name="connsiteX6" fmla="*/ 171450 w 571500"/>
                <a:gd name="connsiteY6" fmla="*/ 152400 h 254000"/>
                <a:gd name="connsiteX7" fmla="*/ 219075 w 571500"/>
                <a:gd name="connsiteY7" fmla="*/ 152400 h 254000"/>
                <a:gd name="connsiteX8" fmla="*/ 219075 w 571500"/>
                <a:gd name="connsiteY8" fmla="*/ 127000 h 254000"/>
                <a:gd name="connsiteX9" fmla="*/ 250825 w 571500"/>
                <a:gd name="connsiteY9" fmla="*/ 127000 h 254000"/>
                <a:gd name="connsiteX10" fmla="*/ 250825 w 571500"/>
                <a:gd name="connsiteY10" fmla="*/ 120650 h 254000"/>
                <a:gd name="connsiteX11" fmla="*/ 333375 w 571500"/>
                <a:gd name="connsiteY11" fmla="*/ 120650 h 254000"/>
                <a:gd name="connsiteX12" fmla="*/ 333375 w 571500"/>
                <a:gd name="connsiteY12" fmla="*/ 120650 h 254000"/>
                <a:gd name="connsiteX13" fmla="*/ 358775 w 571500"/>
                <a:gd name="connsiteY13" fmla="*/ 95250 h 254000"/>
                <a:gd name="connsiteX14" fmla="*/ 358775 w 571500"/>
                <a:gd name="connsiteY14" fmla="*/ 79375 h 254000"/>
                <a:gd name="connsiteX15" fmla="*/ 390525 w 571500"/>
                <a:gd name="connsiteY15" fmla="*/ 79375 h 254000"/>
                <a:gd name="connsiteX16" fmla="*/ 406400 w 571500"/>
                <a:gd name="connsiteY16" fmla="*/ 63500 h 254000"/>
                <a:gd name="connsiteX17" fmla="*/ 492125 w 571500"/>
                <a:gd name="connsiteY17" fmla="*/ 63500 h 254000"/>
                <a:gd name="connsiteX18" fmla="*/ 492125 w 571500"/>
                <a:gd name="connsiteY18" fmla="*/ 63500 h 254000"/>
                <a:gd name="connsiteX19" fmla="*/ 504825 w 571500"/>
                <a:gd name="connsiteY19" fmla="*/ 50800 h 254000"/>
                <a:gd name="connsiteX20" fmla="*/ 504825 w 571500"/>
                <a:gd name="connsiteY20" fmla="*/ 0 h 254000"/>
                <a:gd name="connsiteX21" fmla="*/ 571500 w 571500"/>
                <a:gd name="connsiteY21"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1500" h="254000">
                  <a:moveTo>
                    <a:pt x="0" y="254000"/>
                  </a:moveTo>
                  <a:lnTo>
                    <a:pt x="38100" y="225425"/>
                  </a:lnTo>
                  <a:lnTo>
                    <a:pt x="57150" y="184150"/>
                  </a:lnTo>
                  <a:lnTo>
                    <a:pt x="139700" y="184150"/>
                  </a:lnTo>
                  <a:lnTo>
                    <a:pt x="139700" y="171450"/>
                  </a:lnTo>
                  <a:lnTo>
                    <a:pt x="171450" y="171450"/>
                  </a:lnTo>
                  <a:lnTo>
                    <a:pt x="171450" y="152400"/>
                  </a:lnTo>
                  <a:lnTo>
                    <a:pt x="219075" y="152400"/>
                  </a:lnTo>
                  <a:lnTo>
                    <a:pt x="219075" y="127000"/>
                  </a:lnTo>
                  <a:lnTo>
                    <a:pt x="250825" y="127000"/>
                  </a:lnTo>
                  <a:lnTo>
                    <a:pt x="250825" y="120650"/>
                  </a:lnTo>
                  <a:lnTo>
                    <a:pt x="333375" y="120650"/>
                  </a:lnTo>
                  <a:lnTo>
                    <a:pt x="333375" y="120650"/>
                  </a:lnTo>
                  <a:lnTo>
                    <a:pt x="358775" y="95250"/>
                  </a:lnTo>
                  <a:lnTo>
                    <a:pt x="358775" y="79375"/>
                  </a:lnTo>
                  <a:lnTo>
                    <a:pt x="390525" y="79375"/>
                  </a:lnTo>
                  <a:lnTo>
                    <a:pt x="406400" y="63500"/>
                  </a:lnTo>
                  <a:lnTo>
                    <a:pt x="492125" y="63500"/>
                  </a:lnTo>
                  <a:lnTo>
                    <a:pt x="492125" y="63500"/>
                  </a:lnTo>
                  <a:lnTo>
                    <a:pt x="504825" y="50800"/>
                  </a:lnTo>
                  <a:lnTo>
                    <a:pt x="504825" y="0"/>
                  </a:lnTo>
                  <a:lnTo>
                    <a:pt x="571500" y="0"/>
                  </a:lnTo>
                </a:path>
              </a:pathLst>
            </a:custGeom>
            <a:noFill/>
            <a:ln w="28575">
              <a:solidFill>
                <a:schemeClr val="accent5"/>
              </a:solidFill>
              <a:miter lim="800000"/>
              <a:headEnd/>
              <a:tailEnd/>
            </a:ln>
          </p:spPr>
          <p:txBody>
            <a:bodyPr rtlCol="0" anchor="ctr"/>
            <a:lstStyle/>
            <a:p>
              <a:pPr algn="ctr"/>
              <a:endParaRPr lang="en-US" dirty="0"/>
            </a:p>
          </p:txBody>
        </p:sp>
      </p:grpSp>
      <p:grpSp>
        <p:nvGrpSpPr>
          <p:cNvPr id="16" name="Group 15">
            <a:extLst>
              <a:ext uri="{FF2B5EF4-FFF2-40B4-BE49-F238E27FC236}">
                <a16:creationId xmlns:a16="http://schemas.microsoft.com/office/drawing/2014/main" id="{930FDB38-A2EC-C646-BAC4-3B7218591815}"/>
              </a:ext>
            </a:extLst>
          </p:cNvPr>
          <p:cNvGrpSpPr/>
          <p:nvPr/>
        </p:nvGrpSpPr>
        <p:grpSpPr>
          <a:xfrm>
            <a:off x="9131300" y="4546600"/>
            <a:ext cx="2654300" cy="1016000"/>
            <a:chOff x="9131300" y="4546600"/>
            <a:chExt cx="2654300" cy="1016000"/>
          </a:xfrm>
        </p:grpSpPr>
        <p:sp>
          <p:nvSpPr>
            <p:cNvPr id="14" name="Freeform 13">
              <a:extLst>
                <a:ext uri="{FF2B5EF4-FFF2-40B4-BE49-F238E27FC236}">
                  <a16:creationId xmlns:a16="http://schemas.microsoft.com/office/drawing/2014/main" id="{70209F4F-9F15-C744-AF6E-8BE296F5107F}"/>
                </a:ext>
              </a:extLst>
            </p:cNvPr>
            <p:cNvSpPr/>
            <p:nvPr/>
          </p:nvSpPr>
          <p:spPr bwMode="auto">
            <a:xfrm>
              <a:off x="9566275" y="4546600"/>
              <a:ext cx="2219325" cy="755650"/>
            </a:xfrm>
            <a:custGeom>
              <a:avLst/>
              <a:gdLst>
                <a:gd name="connsiteX0" fmla="*/ 2219325 w 2219325"/>
                <a:gd name="connsiteY0" fmla="*/ 0 h 755650"/>
                <a:gd name="connsiteX1" fmla="*/ 1933575 w 2219325"/>
                <a:gd name="connsiteY1" fmla="*/ 0 h 755650"/>
                <a:gd name="connsiteX2" fmla="*/ 1933575 w 2219325"/>
                <a:gd name="connsiteY2" fmla="*/ 127000 h 755650"/>
                <a:gd name="connsiteX3" fmla="*/ 1714500 w 2219325"/>
                <a:gd name="connsiteY3" fmla="*/ 127000 h 755650"/>
                <a:gd name="connsiteX4" fmla="*/ 1714500 w 2219325"/>
                <a:gd name="connsiteY4" fmla="*/ 177800 h 755650"/>
                <a:gd name="connsiteX5" fmla="*/ 1127125 w 2219325"/>
                <a:gd name="connsiteY5" fmla="*/ 177800 h 755650"/>
                <a:gd name="connsiteX6" fmla="*/ 1127125 w 2219325"/>
                <a:gd name="connsiteY6" fmla="*/ 200025 h 755650"/>
                <a:gd name="connsiteX7" fmla="*/ 1041400 w 2219325"/>
                <a:gd name="connsiteY7" fmla="*/ 200025 h 755650"/>
                <a:gd name="connsiteX8" fmla="*/ 1041400 w 2219325"/>
                <a:gd name="connsiteY8" fmla="*/ 200025 h 755650"/>
                <a:gd name="connsiteX9" fmla="*/ 1041400 w 2219325"/>
                <a:gd name="connsiteY9" fmla="*/ 228600 h 755650"/>
                <a:gd name="connsiteX10" fmla="*/ 1003300 w 2219325"/>
                <a:gd name="connsiteY10" fmla="*/ 228600 h 755650"/>
                <a:gd name="connsiteX11" fmla="*/ 1003300 w 2219325"/>
                <a:gd name="connsiteY11" fmla="*/ 247650 h 755650"/>
                <a:gd name="connsiteX12" fmla="*/ 1003300 w 2219325"/>
                <a:gd name="connsiteY12" fmla="*/ 247650 h 755650"/>
                <a:gd name="connsiteX13" fmla="*/ 990600 w 2219325"/>
                <a:gd name="connsiteY13" fmla="*/ 247650 h 755650"/>
                <a:gd name="connsiteX14" fmla="*/ 990600 w 2219325"/>
                <a:gd name="connsiteY14" fmla="*/ 247650 h 755650"/>
                <a:gd name="connsiteX15" fmla="*/ 990600 w 2219325"/>
                <a:gd name="connsiteY15" fmla="*/ 247650 h 755650"/>
                <a:gd name="connsiteX16" fmla="*/ 990600 w 2219325"/>
                <a:gd name="connsiteY16" fmla="*/ 247650 h 755650"/>
                <a:gd name="connsiteX17" fmla="*/ 990600 w 2219325"/>
                <a:gd name="connsiteY17" fmla="*/ 247650 h 755650"/>
                <a:gd name="connsiteX18" fmla="*/ 993775 w 2219325"/>
                <a:gd name="connsiteY18" fmla="*/ 269875 h 755650"/>
                <a:gd name="connsiteX19" fmla="*/ 914400 w 2219325"/>
                <a:gd name="connsiteY19" fmla="*/ 269875 h 755650"/>
                <a:gd name="connsiteX20" fmla="*/ 892175 w 2219325"/>
                <a:gd name="connsiteY20" fmla="*/ 307975 h 755650"/>
                <a:gd name="connsiteX21" fmla="*/ 857250 w 2219325"/>
                <a:gd name="connsiteY21" fmla="*/ 311150 h 755650"/>
                <a:gd name="connsiteX22" fmla="*/ 857250 w 2219325"/>
                <a:gd name="connsiteY22" fmla="*/ 327025 h 755650"/>
                <a:gd name="connsiteX23" fmla="*/ 768350 w 2219325"/>
                <a:gd name="connsiteY23" fmla="*/ 330200 h 755650"/>
                <a:gd name="connsiteX24" fmla="*/ 768350 w 2219325"/>
                <a:gd name="connsiteY24" fmla="*/ 330200 h 755650"/>
                <a:gd name="connsiteX25" fmla="*/ 768350 w 2219325"/>
                <a:gd name="connsiteY25" fmla="*/ 352425 h 755650"/>
                <a:gd name="connsiteX26" fmla="*/ 749300 w 2219325"/>
                <a:gd name="connsiteY26" fmla="*/ 352425 h 755650"/>
                <a:gd name="connsiteX27" fmla="*/ 749300 w 2219325"/>
                <a:gd name="connsiteY27" fmla="*/ 352425 h 755650"/>
                <a:gd name="connsiteX28" fmla="*/ 749300 w 2219325"/>
                <a:gd name="connsiteY28" fmla="*/ 377825 h 755650"/>
                <a:gd name="connsiteX29" fmla="*/ 714375 w 2219325"/>
                <a:gd name="connsiteY29" fmla="*/ 377825 h 755650"/>
                <a:gd name="connsiteX30" fmla="*/ 714375 w 2219325"/>
                <a:gd name="connsiteY30" fmla="*/ 412750 h 755650"/>
                <a:gd name="connsiteX31" fmla="*/ 682625 w 2219325"/>
                <a:gd name="connsiteY31" fmla="*/ 412750 h 755650"/>
                <a:gd name="connsiteX32" fmla="*/ 682625 w 2219325"/>
                <a:gd name="connsiteY32" fmla="*/ 412750 h 755650"/>
                <a:gd name="connsiteX33" fmla="*/ 660400 w 2219325"/>
                <a:gd name="connsiteY33" fmla="*/ 434975 h 755650"/>
                <a:gd name="connsiteX34" fmla="*/ 660400 w 2219325"/>
                <a:gd name="connsiteY34" fmla="*/ 469900 h 755650"/>
                <a:gd name="connsiteX35" fmla="*/ 603250 w 2219325"/>
                <a:gd name="connsiteY35" fmla="*/ 469900 h 755650"/>
                <a:gd name="connsiteX36" fmla="*/ 603250 w 2219325"/>
                <a:gd name="connsiteY36" fmla="*/ 501650 h 755650"/>
                <a:gd name="connsiteX37" fmla="*/ 571500 w 2219325"/>
                <a:gd name="connsiteY37" fmla="*/ 501650 h 755650"/>
                <a:gd name="connsiteX38" fmla="*/ 571500 w 2219325"/>
                <a:gd name="connsiteY38" fmla="*/ 501650 h 755650"/>
                <a:gd name="connsiteX39" fmla="*/ 555625 w 2219325"/>
                <a:gd name="connsiteY39" fmla="*/ 517525 h 755650"/>
                <a:gd name="connsiteX40" fmla="*/ 546100 w 2219325"/>
                <a:gd name="connsiteY40" fmla="*/ 603250 h 755650"/>
                <a:gd name="connsiteX41" fmla="*/ 488950 w 2219325"/>
                <a:gd name="connsiteY41" fmla="*/ 603250 h 755650"/>
                <a:gd name="connsiteX42" fmla="*/ 488950 w 2219325"/>
                <a:gd name="connsiteY42" fmla="*/ 650875 h 755650"/>
                <a:gd name="connsiteX43" fmla="*/ 447675 w 2219325"/>
                <a:gd name="connsiteY43" fmla="*/ 650875 h 755650"/>
                <a:gd name="connsiteX44" fmla="*/ 447675 w 2219325"/>
                <a:gd name="connsiteY44" fmla="*/ 666750 h 755650"/>
                <a:gd name="connsiteX45" fmla="*/ 355600 w 2219325"/>
                <a:gd name="connsiteY45" fmla="*/ 666750 h 755650"/>
                <a:gd name="connsiteX46" fmla="*/ 355600 w 2219325"/>
                <a:gd name="connsiteY46" fmla="*/ 679450 h 755650"/>
                <a:gd name="connsiteX47" fmla="*/ 250825 w 2219325"/>
                <a:gd name="connsiteY47" fmla="*/ 679450 h 755650"/>
                <a:gd name="connsiteX48" fmla="*/ 250825 w 2219325"/>
                <a:gd name="connsiteY48" fmla="*/ 698500 h 755650"/>
                <a:gd name="connsiteX49" fmla="*/ 231775 w 2219325"/>
                <a:gd name="connsiteY49" fmla="*/ 698500 h 755650"/>
                <a:gd name="connsiteX50" fmla="*/ 231775 w 2219325"/>
                <a:gd name="connsiteY50" fmla="*/ 708025 h 755650"/>
                <a:gd name="connsiteX51" fmla="*/ 193675 w 2219325"/>
                <a:gd name="connsiteY51" fmla="*/ 708025 h 755650"/>
                <a:gd name="connsiteX52" fmla="*/ 193675 w 2219325"/>
                <a:gd name="connsiteY52" fmla="*/ 708025 h 755650"/>
                <a:gd name="connsiteX53" fmla="*/ 193675 w 2219325"/>
                <a:gd name="connsiteY53" fmla="*/ 708025 h 755650"/>
                <a:gd name="connsiteX54" fmla="*/ 193675 w 2219325"/>
                <a:gd name="connsiteY54" fmla="*/ 733425 h 755650"/>
                <a:gd name="connsiteX55" fmla="*/ 66675 w 2219325"/>
                <a:gd name="connsiteY55" fmla="*/ 733425 h 755650"/>
                <a:gd name="connsiteX56" fmla="*/ 66675 w 2219325"/>
                <a:gd name="connsiteY56" fmla="*/ 733425 h 755650"/>
                <a:gd name="connsiteX57" fmla="*/ 66675 w 2219325"/>
                <a:gd name="connsiteY57" fmla="*/ 755650 h 755650"/>
                <a:gd name="connsiteX58" fmla="*/ 0 w 2219325"/>
                <a:gd name="connsiteY58" fmla="*/ 755650 h 755650"/>
                <a:gd name="connsiteX0" fmla="*/ 2219325 w 2219325"/>
                <a:gd name="connsiteY0" fmla="*/ 0 h 755650"/>
                <a:gd name="connsiteX1" fmla="*/ 1933575 w 2219325"/>
                <a:gd name="connsiteY1" fmla="*/ 0 h 755650"/>
                <a:gd name="connsiteX2" fmla="*/ 1933575 w 2219325"/>
                <a:gd name="connsiteY2" fmla="*/ 127000 h 755650"/>
                <a:gd name="connsiteX3" fmla="*/ 1714500 w 2219325"/>
                <a:gd name="connsiteY3" fmla="*/ 127000 h 755650"/>
                <a:gd name="connsiteX4" fmla="*/ 1714500 w 2219325"/>
                <a:gd name="connsiteY4" fmla="*/ 177800 h 755650"/>
                <a:gd name="connsiteX5" fmla="*/ 1127125 w 2219325"/>
                <a:gd name="connsiteY5" fmla="*/ 177800 h 755650"/>
                <a:gd name="connsiteX6" fmla="*/ 1127125 w 2219325"/>
                <a:gd name="connsiteY6" fmla="*/ 200025 h 755650"/>
                <a:gd name="connsiteX7" fmla="*/ 1041400 w 2219325"/>
                <a:gd name="connsiteY7" fmla="*/ 200025 h 755650"/>
                <a:gd name="connsiteX8" fmla="*/ 1041400 w 2219325"/>
                <a:gd name="connsiteY8" fmla="*/ 200025 h 755650"/>
                <a:gd name="connsiteX9" fmla="*/ 1041400 w 2219325"/>
                <a:gd name="connsiteY9" fmla="*/ 228600 h 755650"/>
                <a:gd name="connsiteX10" fmla="*/ 1003300 w 2219325"/>
                <a:gd name="connsiteY10" fmla="*/ 228600 h 755650"/>
                <a:gd name="connsiteX11" fmla="*/ 1003300 w 2219325"/>
                <a:gd name="connsiteY11" fmla="*/ 247650 h 755650"/>
                <a:gd name="connsiteX12" fmla="*/ 1003300 w 2219325"/>
                <a:gd name="connsiteY12" fmla="*/ 247650 h 755650"/>
                <a:gd name="connsiteX13" fmla="*/ 990600 w 2219325"/>
                <a:gd name="connsiteY13" fmla="*/ 247650 h 755650"/>
                <a:gd name="connsiteX14" fmla="*/ 990600 w 2219325"/>
                <a:gd name="connsiteY14" fmla="*/ 247650 h 755650"/>
                <a:gd name="connsiteX15" fmla="*/ 990600 w 2219325"/>
                <a:gd name="connsiteY15" fmla="*/ 247650 h 755650"/>
                <a:gd name="connsiteX16" fmla="*/ 990600 w 2219325"/>
                <a:gd name="connsiteY16" fmla="*/ 247650 h 755650"/>
                <a:gd name="connsiteX17" fmla="*/ 990600 w 2219325"/>
                <a:gd name="connsiteY17" fmla="*/ 247650 h 755650"/>
                <a:gd name="connsiteX18" fmla="*/ 993775 w 2219325"/>
                <a:gd name="connsiteY18" fmla="*/ 269875 h 755650"/>
                <a:gd name="connsiteX19" fmla="*/ 914400 w 2219325"/>
                <a:gd name="connsiteY19" fmla="*/ 269875 h 755650"/>
                <a:gd name="connsiteX20" fmla="*/ 892175 w 2219325"/>
                <a:gd name="connsiteY20" fmla="*/ 307975 h 755650"/>
                <a:gd name="connsiteX21" fmla="*/ 857250 w 2219325"/>
                <a:gd name="connsiteY21" fmla="*/ 311150 h 755650"/>
                <a:gd name="connsiteX22" fmla="*/ 857250 w 2219325"/>
                <a:gd name="connsiteY22" fmla="*/ 327025 h 755650"/>
                <a:gd name="connsiteX23" fmla="*/ 768350 w 2219325"/>
                <a:gd name="connsiteY23" fmla="*/ 330200 h 755650"/>
                <a:gd name="connsiteX24" fmla="*/ 768350 w 2219325"/>
                <a:gd name="connsiteY24" fmla="*/ 330200 h 755650"/>
                <a:gd name="connsiteX25" fmla="*/ 768350 w 2219325"/>
                <a:gd name="connsiteY25" fmla="*/ 352425 h 755650"/>
                <a:gd name="connsiteX26" fmla="*/ 749300 w 2219325"/>
                <a:gd name="connsiteY26" fmla="*/ 352425 h 755650"/>
                <a:gd name="connsiteX27" fmla="*/ 749300 w 2219325"/>
                <a:gd name="connsiteY27" fmla="*/ 352425 h 755650"/>
                <a:gd name="connsiteX28" fmla="*/ 749300 w 2219325"/>
                <a:gd name="connsiteY28" fmla="*/ 377825 h 755650"/>
                <a:gd name="connsiteX29" fmla="*/ 714375 w 2219325"/>
                <a:gd name="connsiteY29" fmla="*/ 377825 h 755650"/>
                <a:gd name="connsiteX30" fmla="*/ 714375 w 2219325"/>
                <a:gd name="connsiteY30" fmla="*/ 412750 h 755650"/>
                <a:gd name="connsiteX31" fmla="*/ 682625 w 2219325"/>
                <a:gd name="connsiteY31" fmla="*/ 412750 h 755650"/>
                <a:gd name="connsiteX32" fmla="*/ 682625 w 2219325"/>
                <a:gd name="connsiteY32" fmla="*/ 412750 h 755650"/>
                <a:gd name="connsiteX33" fmla="*/ 714375 w 2219325"/>
                <a:gd name="connsiteY33" fmla="*/ 479425 h 755650"/>
                <a:gd name="connsiteX34" fmla="*/ 660400 w 2219325"/>
                <a:gd name="connsiteY34" fmla="*/ 469900 h 755650"/>
                <a:gd name="connsiteX35" fmla="*/ 603250 w 2219325"/>
                <a:gd name="connsiteY35" fmla="*/ 469900 h 755650"/>
                <a:gd name="connsiteX36" fmla="*/ 603250 w 2219325"/>
                <a:gd name="connsiteY36" fmla="*/ 501650 h 755650"/>
                <a:gd name="connsiteX37" fmla="*/ 571500 w 2219325"/>
                <a:gd name="connsiteY37" fmla="*/ 501650 h 755650"/>
                <a:gd name="connsiteX38" fmla="*/ 571500 w 2219325"/>
                <a:gd name="connsiteY38" fmla="*/ 501650 h 755650"/>
                <a:gd name="connsiteX39" fmla="*/ 555625 w 2219325"/>
                <a:gd name="connsiteY39" fmla="*/ 517525 h 755650"/>
                <a:gd name="connsiteX40" fmla="*/ 546100 w 2219325"/>
                <a:gd name="connsiteY40" fmla="*/ 603250 h 755650"/>
                <a:gd name="connsiteX41" fmla="*/ 488950 w 2219325"/>
                <a:gd name="connsiteY41" fmla="*/ 603250 h 755650"/>
                <a:gd name="connsiteX42" fmla="*/ 488950 w 2219325"/>
                <a:gd name="connsiteY42" fmla="*/ 650875 h 755650"/>
                <a:gd name="connsiteX43" fmla="*/ 447675 w 2219325"/>
                <a:gd name="connsiteY43" fmla="*/ 650875 h 755650"/>
                <a:gd name="connsiteX44" fmla="*/ 447675 w 2219325"/>
                <a:gd name="connsiteY44" fmla="*/ 666750 h 755650"/>
                <a:gd name="connsiteX45" fmla="*/ 355600 w 2219325"/>
                <a:gd name="connsiteY45" fmla="*/ 666750 h 755650"/>
                <a:gd name="connsiteX46" fmla="*/ 355600 w 2219325"/>
                <a:gd name="connsiteY46" fmla="*/ 679450 h 755650"/>
                <a:gd name="connsiteX47" fmla="*/ 250825 w 2219325"/>
                <a:gd name="connsiteY47" fmla="*/ 679450 h 755650"/>
                <a:gd name="connsiteX48" fmla="*/ 250825 w 2219325"/>
                <a:gd name="connsiteY48" fmla="*/ 698500 h 755650"/>
                <a:gd name="connsiteX49" fmla="*/ 231775 w 2219325"/>
                <a:gd name="connsiteY49" fmla="*/ 698500 h 755650"/>
                <a:gd name="connsiteX50" fmla="*/ 231775 w 2219325"/>
                <a:gd name="connsiteY50" fmla="*/ 708025 h 755650"/>
                <a:gd name="connsiteX51" fmla="*/ 193675 w 2219325"/>
                <a:gd name="connsiteY51" fmla="*/ 708025 h 755650"/>
                <a:gd name="connsiteX52" fmla="*/ 193675 w 2219325"/>
                <a:gd name="connsiteY52" fmla="*/ 708025 h 755650"/>
                <a:gd name="connsiteX53" fmla="*/ 193675 w 2219325"/>
                <a:gd name="connsiteY53" fmla="*/ 708025 h 755650"/>
                <a:gd name="connsiteX54" fmla="*/ 193675 w 2219325"/>
                <a:gd name="connsiteY54" fmla="*/ 733425 h 755650"/>
                <a:gd name="connsiteX55" fmla="*/ 66675 w 2219325"/>
                <a:gd name="connsiteY55" fmla="*/ 733425 h 755650"/>
                <a:gd name="connsiteX56" fmla="*/ 66675 w 2219325"/>
                <a:gd name="connsiteY56" fmla="*/ 733425 h 755650"/>
                <a:gd name="connsiteX57" fmla="*/ 66675 w 2219325"/>
                <a:gd name="connsiteY57" fmla="*/ 755650 h 755650"/>
                <a:gd name="connsiteX58" fmla="*/ 0 w 2219325"/>
                <a:gd name="connsiteY58" fmla="*/ 755650 h 755650"/>
                <a:gd name="connsiteX0" fmla="*/ 2219325 w 2219325"/>
                <a:gd name="connsiteY0" fmla="*/ 0 h 755650"/>
                <a:gd name="connsiteX1" fmla="*/ 1933575 w 2219325"/>
                <a:gd name="connsiteY1" fmla="*/ 0 h 755650"/>
                <a:gd name="connsiteX2" fmla="*/ 1933575 w 2219325"/>
                <a:gd name="connsiteY2" fmla="*/ 127000 h 755650"/>
                <a:gd name="connsiteX3" fmla="*/ 1714500 w 2219325"/>
                <a:gd name="connsiteY3" fmla="*/ 127000 h 755650"/>
                <a:gd name="connsiteX4" fmla="*/ 1714500 w 2219325"/>
                <a:gd name="connsiteY4" fmla="*/ 177800 h 755650"/>
                <a:gd name="connsiteX5" fmla="*/ 1127125 w 2219325"/>
                <a:gd name="connsiteY5" fmla="*/ 177800 h 755650"/>
                <a:gd name="connsiteX6" fmla="*/ 1127125 w 2219325"/>
                <a:gd name="connsiteY6" fmla="*/ 200025 h 755650"/>
                <a:gd name="connsiteX7" fmla="*/ 1041400 w 2219325"/>
                <a:gd name="connsiteY7" fmla="*/ 200025 h 755650"/>
                <a:gd name="connsiteX8" fmla="*/ 1041400 w 2219325"/>
                <a:gd name="connsiteY8" fmla="*/ 200025 h 755650"/>
                <a:gd name="connsiteX9" fmla="*/ 1041400 w 2219325"/>
                <a:gd name="connsiteY9" fmla="*/ 228600 h 755650"/>
                <a:gd name="connsiteX10" fmla="*/ 1003300 w 2219325"/>
                <a:gd name="connsiteY10" fmla="*/ 228600 h 755650"/>
                <a:gd name="connsiteX11" fmla="*/ 1003300 w 2219325"/>
                <a:gd name="connsiteY11" fmla="*/ 247650 h 755650"/>
                <a:gd name="connsiteX12" fmla="*/ 1003300 w 2219325"/>
                <a:gd name="connsiteY12" fmla="*/ 247650 h 755650"/>
                <a:gd name="connsiteX13" fmla="*/ 990600 w 2219325"/>
                <a:gd name="connsiteY13" fmla="*/ 247650 h 755650"/>
                <a:gd name="connsiteX14" fmla="*/ 990600 w 2219325"/>
                <a:gd name="connsiteY14" fmla="*/ 247650 h 755650"/>
                <a:gd name="connsiteX15" fmla="*/ 990600 w 2219325"/>
                <a:gd name="connsiteY15" fmla="*/ 247650 h 755650"/>
                <a:gd name="connsiteX16" fmla="*/ 990600 w 2219325"/>
                <a:gd name="connsiteY16" fmla="*/ 247650 h 755650"/>
                <a:gd name="connsiteX17" fmla="*/ 990600 w 2219325"/>
                <a:gd name="connsiteY17" fmla="*/ 247650 h 755650"/>
                <a:gd name="connsiteX18" fmla="*/ 993775 w 2219325"/>
                <a:gd name="connsiteY18" fmla="*/ 269875 h 755650"/>
                <a:gd name="connsiteX19" fmla="*/ 914400 w 2219325"/>
                <a:gd name="connsiteY19" fmla="*/ 269875 h 755650"/>
                <a:gd name="connsiteX20" fmla="*/ 892175 w 2219325"/>
                <a:gd name="connsiteY20" fmla="*/ 307975 h 755650"/>
                <a:gd name="connsiteX21" fmla="*/ 857250 w 2219325"/>
                <a:gd name="connsiteY21" fmla="*/ 311150 h 755650"/>
                <a:gd name="connsiteX22" fmla="*/ 857250 w 2219325"/>
                <a:gd name="connsiteY22" fmla="*/ 327025 h 755650"/>
                <a:gd name="connsiteX23" fmla="*/ 768350 w 2219325"/>
                <a:gd name="connsiteY23" fmla="*/ 330200 h 755650"/>
                <a:gd name="connsiteX24" fmla="*/ 768350 w 2219325"/>
                <a:gd name="connsiteY24" fmla="*/ 330200 h 755650"/>
                <a:gd name="connsiteX25" fmla="*/ 768350 w 2219325"/>
                <a:gd name="connsiteY25" fmla="*/ 352425 h 755650"/>
                <a:gd name="connsiteX26" fmla="*/ 749300 w 2219325"/>
                <a:gd name="connsiteY26" fmla="*/ 352425 h 755650"/>
                <a:gd name="connsiteX27" fmla="*/ 749300 w 2219325"/>
                <a:gd name="connsiteY27" fmla="*/ 352425 h 755650"/>
                <a:gd name="connsiteX28" fmla="*/ 749300 w 2219325"/>
                <a:gd name="connsiteY28" fmla="*/ 377825 h 755650"/>
                <a:gd name="connsiteX29" fmla="*/ 714375 w 2219325"/>
                <a:gd name="connsiteY29" fmla="*/ 377825 h 755650"/>
                <a:gd name="connsiteX30" fmla="*/ 714375 w 2219325"/>
                <a:gd name="connsiteY30" fmla="*/ 412750 h 755650"/>
                <a:gd name="connsiteX31" fmla="*/ 682625 w 2219325"/>
                <a:gd name="connsiteY31" fmla="*/ 412750 h 755650"/>
                <a:gd name="connsiteX32" fmla="*/ 682625 w 2219325"/>
                <a:gd name="connsiteY32" fmla="*/ 412750 h 755650"/>
                <a:gd name="connsiteX33" fmla="*/ 660400 w 2219325"/>
                <a:gd name="connsiteY33" fmla="*/ 431800 h 755650"/>
                <a:gd name="connsiteX34" fmla="*/ 660400 w 2219325"/>
                <a:gd name="connsiteY34" fmla="*/ 469900 h 755650"/>
                <a:gd name="connsiteX35" fmla="*/ 603250 w 2219325"/>
                <a:gd name="connsiteY35" fmla="*/ 469900 h 755650"/>
                <a:gd name="connsiteX36" fmla="*/ 603250 w 2219325"/>
                <a:gd name="connsiteY36" fmla="*/ 501650 h 755650"/>
                <a:gd name="connsiteX37" fmla="*/ 571500 w 2219325"/>
                <a:gd name="connsiteY37" fmla="*/ 501650 h 755650"/>
                <a:gd name="connsiteX38" fmla="*/ 571500 w 2219325"/>
                <a:gd name="connsiteY38" fmla="*/ 501650 h 755650"/>
                <a:gd name="connsiteX39" fmla="*/ 555625 w 2219325"/>
                <a:gd name="connsiteY39" fmla="*/ 517525 h 755650"/>
                <a:gd name="connsiteX40" fmla="*/ 546100 w 2219325"/>
                <a:gd name="connsiteY40" fmla="*/ 603250 h 755650"/>
                <a:gd name="connsiteX41" fmla="*/ 488950 w 2219325"/>
                <a:gd name="connsiteY41" fmla="*/ 603250 h 755650"/>
                <a:gd name="connsiteX42" fmla="*/ 488950 w 2219325"/>
                <a:gd name="connsiteY42" fmla="*/ 650875 h 755650"/>
                <a:gd name="connsiteX43" fmla="*/ 447675 w 2219325"/>
                <a:gd name="connsiteY43" fmla="*/ 650875 h 755650"/>
                <a:gd name="connsiteX44" fmla="*/ 447675 w 2219325"/>
                <a:gd name="connsiteY44" fmla="*/ 666750 h 755650"/>
                <a:gd name="connsiteX45" fmla="*/ 355600 w 2219325"/>
                <a:gd name="connsiteY45" fmla="*/ 666750 h 755650"/>
                <a:gd name="connsiteX46" fmla="*/ 355600 w 2219325"/>
                <a:gd name="connsiteY46" fmla="*/ 679450 h 755650"/>
                <a:gd name="connsiteX47" fmla="*/ 250825 w 2219325"/>
                <a:gd name="connsiteY47" fmla="*/ 679450 h 755650"/>
                <a:gd name="connsiteX48" fmla="*/ 250825 w 2219325"/>
                <a:gd name="connsiteY48" fmla="*/ 698500 h 755650"/>
                <a:gd name="connsiteX49" fmla="*/ 231775 w 2219325"/>
                <a:gd name="connsiteY49" fmla="*/ 698500 h 755650"/>
                <a:gd name="connsiteX50" fmla="*/ 231775 w 2219325"/>
                <a:gd name="connsiteY50" fmla="*/ 708025 h 755650"/>
                <a:gd name="connsiteX51" fmla="*/ 193675 w 2219325"/>
                <a:gd name="connsiteY51" fmla="*/ 708025 h 755650"/>
                <a:gd name="connsiteX52" fmla="*/ 193675 w 2219325"/>
                <a:gd name="connsiteY52" fmla="*/ 708025 h 755650"/>
                <a:gd name="connsiteX53" fmla="*/ 193675 w 2219325"/>
                <a:gd name="connsiteY53" fmla="*/ 708025 h 755650"/>
                <a:gd name="connsiteX54" fmla="*/ 193675 w 2219325"/>
                <a:gd name="connsiteY54" fmla="*/ 733425 h 755650"/>
                <a:gd name="connsiteX55" fmla="*/ 66675 w 2219325"/>
                <a:gd name="connsiteY55" fmla="*/ 733425 h 755650"/>
                <a:gd name="connsiteX56" fmla="*/ 66675 w 2219325"/>
                <a:gd name="connsiteY56" fmla="*/ 733425 h 755650"/>
                <a:gd name="connsiteX57" fmla="*/ 66675 w 2219325"/>
                <a:gd name="connsiteY57" fmla="*/ 755650 h 755650"/>
                <a:gd name="connsiteX58" fmla="*/ 0 w 2219325"/>
                <a:gd name="connsiteY58" fmla="*/ 755650 h 755650"/>
                <a:gd name="connsiteX0" fmla="*/ 2219325 w 2219325"/>
                <a:gd name="connsiteY0" fmla="*/ 0 h 755650"/>
                <a:gd name="connsiteX1" fmla="*/ 1933575 w 2219325"/>
                <a:gd name="connsiteY1" fmla="*/ 0 h 755650"/>
                <a:gd name="connsiteX2" fmla="*/ 1933575 w 2219325"/>
                <a:gd name="connsiteY2" fmla="*/ 127000 h 755650"/>
                <a:gd name="connsiteX3" fmla="*/ 1714500 w 2219325"/>
                <a:gd name="connsiteY3" fmla="*/ 127000 h 755650"/>
                <a:gd name="connsiteX4" fmla="*/ 1714500 w 2219325"/>
                <a:gd name="connsiteY4" fmla="*/ 177800 h 755650"/>
                <a:gd name="connsiteX5" fmla="*/ 1127125 w 2219325"/>
                <a:gd name="connsiteY5" fmla="*/ 177800 h 755650"/>
                <a:gd name="connsiteX6" fmla="*/ 1127125 w 2219325"/>
                <a:gd name="connsiteY6" fmla="*/ 200025 h 755650"/>
                <a:gd name="connsiteX7" fmla="*/ 1041400 w 2219325"/>
                <a:gd name="connsiteY7" fmla="*/ 200025 h 755650"/>
                <a:gd name="connsiteX8" fmla="*/ 1041400 w 2219325"/>
                <a:gd name="connsiteY8" fmla="*/ 200025 h 755650"/>
                <a:gd name="connsiteX9" fmla="*/ 1041400 w 2219325"/>
                <a:gd name="connsiteY9" fmla="*/ 228600 h 755650"/>
                <a:gd name="connsiteX10" fmla="*/ 1003300 w 2219325"/>
                <a:gd name="connsiteY10" fmla="*/ 228600 h 755650"/>
                <a:gd name="connsiteX11" fmla="*/ 1003300 w 2219325"/>
                <a:gd name="connsiteY11" fmla="*/ 247650 h 755650"/>
                <a:gd name="connsiteX12" fmla="*/ 1003300 w 2219325"/>
                <a:gd name="connsiteY12" fmla="*/ 247650 h 755650"/>
                <a:gd name="connsiteX13" fmla="*/ 990600 w 2219325"/>
                <a:gd name="connsiteY13" fmla="*/ 247650 h 755650"/>
                <a:gd name="connsiteX14" fmla="*/ 990600 w 2219325"/>
                <a:gd name="connsiteY14" fmla="*/ 247650 h 755650"/>
                <a:gd name="connsiteX15" fmla="*/ 990600 w 2219325"/>
                <a:gd name="connsiteY15" fmla="*/ 247650 h 755650"/>
                <a:gd name="connsiteX16" fmla="*/ 990600 w 2219325"/>
                <a:gd name="connsiteY16" fmla="*/ 247650 h 755650"/>
                <a:gd name="connsiteX17" fmla="*/ 990600 w 2219325"/>
                <a:gd name="connsiteY17" fmla="*/ 247650 h 755650"/>
                <a:gd name="connsiteX18" fmla="*/ 993775 w 2219325"/>
                <a:gd name="connsiteY18" fmla="*/ 269875 h 755650"/>
                <a:gd name="connsiteX19" fmla="*/ 914400 w 2219325"/>
                <a:gd name="connsiteY19" fmla="*/ 269875 h 755650"/>
                <a:gd name="connsiteX20" fmla="*/ 892175 w 2219325"/>
                <a:gd name="connsiteY20" fmla="*/ 307975 h 755650"/>
                <a:gd name="connsiteX21" fmla="*/ 857250 w 2219325"/>
                <a:gd name="connsiteY21" fmla="*/ 311150 h 755650"/>
                <a:gd name="connsiteX22" fmla="*/ 857250 w 2219325"/>
                <a:gd name="connsiteY22" fmla="*/ 327025 h 755650"/>
                <a:gd name="connsiteX23" fmla="*/ 768350 w 2219325"/>
                <a:gd name="connsiteY23" fmla="*/ 330200 h 755650"/>
                <a:gd name="connsiteX24" fmla="*/ 768350 w 2219325"/>
                <a:gd name="connsiteY24" fmla="*/ 330200 h 755650"/>
                <a:gd name="connsiteX25" fmla="*/ 768350 w 2219325"/>
                <a:gd name="connsiteY25" fmla="*/ 352425 h 755650"/>
                <a:gd name="connsiteX26" fmla="*/ 749300 w 2219325"/>
                <a:gd name="connsiteY26" fmla="*/ 352425 h 755650"/>
                <a:gd name="connsiteX27" fmla="*/ 749300 w 2219325"/>
                <a:gd name="connsiteY27" fmla="*/ 352425 h 755650"/>
                <a:gd name="connsiteX28" fmla="*/ 749300 w 2219325"/>
                <a:gd name="connsiteY28" fmla="*/ 377825 h 755650"/>
                <a:gd name="connsiteX29" fmla="*/ 714375 w 2219325"/>
                <a:gd name="connsiteY29" fmla="*/ 377825 h 755650"/>
                <a:gd name="connsiteX30" fmla="*/ 714375 w 2219325"/>
                <a:gd name="connsiteY30" fmla="*/ 412750 h 755650"/>
                <a:gd name="connsiteX31" fmla="*/ 682625 w 2219325"/>
                <a:gd name="connsiteY31" fmla="*/ 412750 h 755650"/>
                <a:gd name="connsiteX32" fmla="*/ 679450 w 2219325"/>
                <a:gd name="connsiteY32" fmla="*/ 434975 h 755650"/>
                <a:gd name="connsiteX33" fmla="*/ 660400 w 2219325"/>
                <a:gd name="connsiteY33" fmla="*/ 431800 h 755650"/>
                <a:gd name="connsiteX34" fmla="*/ 660400 w 2219325"/>
                <a:gd name="connsiteY34" fmla="*/ 469900 h 755650"/>
                <a:gd name="connsiteX35" fmla="*/ 603250 w 2219325"/>
                <a:gd name="connsiteY35" fmla="*/ 469900 h 755650"/>
                <a:gd name="connsiteX36" fmla="*/ 603250 w 2219325"/>
                <a:gd name="connsiteY36" fmla="*/ 501650 h 755650"/>
                <a:gd name="connsiteX37" fmla="*/ 571500 w 2219325"/>
                <a:gd name="connsiteY37" fmla="*/ 501650 h 755650"/>
                <a:gd name="connsiteX38" fmla="*/ 571500 w 2219325"/>
                <a:gd name="connsiteY38" fmla="*/ 501650 h 755650"/>
                <a:gd name="connsiteX39" fmla="*/ 555625 w 2219325"/>
                <a:gd name="connsiteY39" fmla="*/ 517525 h 755650"/>
                <a:gd name="connsiteX40" fmla="*/ 546100 w 2219325"/>
                <a:gd name="connsiteY40" fmla="*/ 603250 h 755650"/>
                <a:gd name="connsiteX41" fmla="*/ 488950 w 2219325"/>
                <a:gd name="connsiteY41" fmla="*/ 603250 h 755650"/>
                <a:gd name="connsiteX42" fmla="*/ 488950 w 2219325"/>
                <a:gd name="connsiteY42" fmla="*/ 650875 h 755650"/>
                <a:gd name="connsiteX43" fmla="*/ 447675 w 2219325"/>
                <a:gd name="connsiteY43" fmla="*/ 650875 h 755650"/>
                <a:gd name="connsiteX44" fmla="*/ 447675 w 2219325"/>
                <a:gd name="connsiteY44" fmla="*/ 666750 h 755650"/>
                <a:gd name="connsiteX45" fmla="*/ 355600 w 2219325"/>
                <a:gd name="connsiteY45" fmla="*/ 666750 h 755650"/>
                <a:gd name="connsiteX46" fmla="*/ 355600 w 2219325"/>
                <a:gd name="connsiteY46" fmla="*/ 679450 h 755650"/>
                <a:gd name="connsiteX47" fmla="*/ 250825 w 2219325"/>
                <a:gd name="connsiteY47" fmla="*/ 679450 h 755650"/>
                <a:gd name="connsiteX48" fmla="*/ 250825 w 2219325"/>
                <a:gd name="connsiteY48" fmla="*/ 698500 h 755650"/>
                <a:gd name="connsiteX49" fmla="*/ 231775 w 2219325"/>
                <a:gd name="connsiteY49" fmla="*/ 698500 h 755650"/>
                <a:gd name="connsiteX50" fmla="*/ 231775 w 2219325"/>
                <a:gd name="connsiteY50" fmla="*/ 708025 h 755650"/>
                <a:gd name="connsiteX51" fmla="*/ 193675 w 2219325"/>
                <a:gd name="connsiteY51" fmla="*/ 708025 h 755650"/>
                <a:gd name="connsiteX52" fmla="*/ 193675 w 2219325"/>
                <a:gd name="connsiteY52" fmla="*/ 708025 h 755650"/>
                <a:gd name="connsiteX53" fmla="*/ 193675 w 2219325"/>
                <a:gd name="connsiteY53" fmla="*/ 708025 h 755650"/>
                <a:gd name="connsiteX54" fmla="*/ 193675 w 2219325"/>
                <a:gd name="connsiteY54" fmla="*/ 733425 h 755650"/>
                <a:gd name="connsiteX55" fmla="*/ 66675 w 2219325"/>
                <a:gd name="connsiteY55" fmla="*/ 733425 h 755650"/>
                <a:gd name="connsiteX56" fmla="*/ 66675 w 2219325"/>
                <a:gd name="connsiteY56" fmla="*/ 733425 h 755650"/>
                <a:gd name="connsiteX57" fmla="*/ 66675 w 2219325"/>
                <a:gd name="connsiteY57" fmla="*/ 755650 h 755650"/>
                <a:gd name="connsiteX58" fmla="*/ 0 w 2219325"/>
                <a:gd name="connsiteY58" fmla="*/ 755650 h 755650"/>
                <a:gd name="connsiteX0" fmla="*/ 2219325 w 2219325"/>
                <a:gd name="connsiteY0" fmla="*/ 0 h 755650"/>
                <a:gd name="connsiteX1" fmla="*/ 1933575 w 2219325"/>
                <a:gd name="connsiteY1" fmla="*/ 0 h 755650"/>
                <a:gd name="connsiteX2" fmla="*/ 1933575 w 2219325"/>
                <a:gd name="connsiteY2" fmla="*/ 127000 h 755650"/>
                <a:gd name="connsiteX3" fmla="*/ 1714500 w 2219325"/>
                <a:gd name="connsiteY3" fmla="*/ 127000 h 755650"/>
                <a:gd name="connsiteX4" fmla="*/ 1714500 w 2219325"/>
                <a:gd name="connsiteY4" fmla="*/ 177800 h 755650"/>
                <a:gd name="connsiteX5" fmla="*/ 1127125 w 2219325"/>
                <a:gd name="connsiteY5" fmla="*/ 177800 h 755650"/>
                <a:gd name="connsiteX6" fmla="*/ 1127125 w 2219325"/>
                <a:gd name="connsiteY6" fmla="*/ 200025 h 755650"/>
                <a:gd name="connsiteX7" fmla="*/ 1041400 w 2219325"/>
                <a:gd name="connsiteY7" fmla="*/ 200025 h 755650"/>
                <a:gd name="connsiteX8" fmla="*/ 1041400 w 2219325"/>
                <a:gd name="connsiteY8" fmla="*/ 200025 h 755650"/>
                <a:gd name="connsiteX9" fmla="*/ 1041400 w 2219325"/>
                <a:gd name="connsiteY9" fmla="*/ 228600 h 755650"/>
                <a:gd name="connsiteX10" fmla="*/ 1003300 w 2219325"/>
                <a:gd name="connsiteY10" fmla="*/ 228600 h 755650"/>
                <a:gd name="connsiteX11" fmla="*/ 1003300 w 2219325"/>
                <a:gd name="connsiteY11" fmla="*/ 247650 h 755650"/>
                <a:gd name="connsiteX12" fmla="*/ 1003300 w 2219325"/>
                <a:gd name="connsiteY12" fmla="*/ 247650 h 755650"/>
                <a:gd name="connsiteX13" fmla="*/ 990600 w 2219325"/>
                <a:gd name="connsiteY13" fmla="*/ 247650 h 755650"/>
                <a:gd name="connsiteX14" fmla="*/ 990600 w 2219325"/>
                <a:gd name="connsiteY14" fmla="*/ 247650 h 755650"/>
                <a:gd name="connsiteX15" fmla="*/ 990600 w 2219325"/>
                <a:gd name="connsiteY15" fmla="*/ 247650 h 755650"/>
                <a:gd name="connsiteX16" fmla="*/ 990600 w 2219325"/>
                <a:gd name="connsiteY16" fmla="*/ 247650 h 755650"/>
                <a:gd name="connsiteX17" fmla="*/ 990600 w 2219325"/>
                <a:gd name="connsiteY17" fmla="*/ 247650 h 755650"/>
                <a:gd name="connsiteX18" fmla="*/ 993775 w 2219325"/>
                <a:gd name="connsiteY18" fmla="*/ 269875 h 755650"/>
                <a:gd name="connsiteX19" fmla="*/ 914400 w 2219325"/>
                <a:gd name="connsiteY19" fmla="*/ 269875 h 755650"/>
                <a:gd name="connsiteX20" fmla="*/ 892175 w 2219325"/>
                <a:gd name="connsiteY20" fmla="*/ 307975 h 755650"/>
                <a:gd name="connsiteX21" fmla="*/ 857250 w 2219325"/>
                <a:gd name="connsiteY21" fmla="*/ 311150 h 755650"/>
                <a:gd name="connsiteX22" fmla="*/ 857250 w 2219325"/>
                <a:gd name="connsiteY22" fmla="*/ 327025 h 755650"/>
                <a:gd name="connsiteX23" fmla="*/ 768350 w 2219325"/>
                <a:gd name="connsiteY23" fmla="*/ 330200 h 755650"/>
                <a:gd name="connsiteX24" fmla="*/ 768350 w 2219325"/>
                <a:gd name="connsiteY24" fmla="*/ 330200 h 755650"/>
                <a:gd name="connsiteX25" fmla="*/ 768350 w 2219325"/>
                <a:gd name="connsiteY25" fmla="*/ 352425 h 755650"/>
                <a:gd name="connsiteX26" fmla="*/ 749300 w 2219325"/>
                <a:gd name="connsiteY26" fmla="*/ 352425 h 755650"/>
                <a:gd name="connsiteX27" fmla="*/ 749300 w 2219325"/>
                <a:gd name="connsiteY27" fmla="*/ 352425 h 755650"/>
                <a:gd name="connsiteX28" fmla="*/ 749300 w 2219325"/>
                <a:gd name="connsiteY28" fmla="*/ 377825 h 755650"/>
                <a:gd name="connsiteX29" fmla="*/ 714375 w 2219325"/>
                <a:gd name="connsiteY29" fmla="*/ 377825 h 755650"/>
                <a:gd name="connsiteX30" fmla="*/ 714375 w 2219325"/>
                <a:gd name="connsiteY30" fmla="*/ 412750 h 755650"/>
                <a:gd name="connsiteX31" fmla="*/ 682625 w 2219325"/>
                <a:gd name="connsiteY31" fmla="*/ 412750 h 755650"/>
                <a:gd name="connsiteX32" fmla="*/ 685800 w 2219325"/>
                <a:gd name="connsiteY32" fmla="*/ 428625 h 755650"/>
                <a:gd name="connsiteX33" fmla="*/ 660400 w 2219325"/>
                <a:gd name="connsiteY33" fmla="*/ 431800 h 755650"/>
                <a:gd name="connsiteX34" fmla="*/ 660400 w 2219325"/>
                <a:gd name="connsiteY34" fmla="*/ 469900 h 755650"/>
                <a:gd name="connsiteX35" fmla="*/ 603250 w 2219325"/>
                <a:gd name="connsiteY35" fmla="*/ 469900 h 755650"/>
                <a:gd name="connsiteX36" fmla="*/ 603250 w 2219325"/>
                <a:gd name="connsiteY36" fmla="*/ 501650 h 755650"/>
                <a:gd name="connsiteX37" fmla="*/ 571500 w 2219325"/>
                <a:gd name="connsiteY37" fmla="*/ 501650 h 755650"/>
                <a:gd name="connsiteX38" fmla="*/ 571500 w 2219325"/>
                <a:gd name="connsiteY38" fmla="*/ 501650 h 755650"/>
                <a:gd name="connsiteX39" fmla="*/ 555625 w 2219325"/>
                <a:gd name="connsiteY39" fmla="*/ 517525 h 755650"/>
                <a:gd name="connsiteX40" fmla="*/ 546100 w 2219325"/>
                <a:gd name="connsiteY40" fmla="*/ 603250 h 755650"/>
                <a:gd name="connsiteX41" fmla="*/ 488950 w 2219325"/>
                <a:gd name="connsiteY41" fmla="*/ 603250 h 755650"/>
                <a:gd name="connsiteX42" fmla="*/ 488950 w 2219325"/>
                <a:gd name="connsiteY42" fmla="*/ 650875 h 755650"/>
                <a:gd name="connsiteX43" fmla="*/ 447675 w 2219325"/>
                <a:gd name="connsiteY43" fmla="*/ 650875 h 755650"/>
                <a:gd name="connsiteX44" fmla="*/ 447675 w 2219325"/>
                <a:gd name="connsiteY44" fmla="*/ 666750 h 755650"/>
                <a:gd name="connsiteX45" fmla="*/ 355600 w 2219325"/>
                <a:gd name="connsiteY45" fmla="*/ 666750 h 755650"/>
                <a:gd name="connsiteX46" fmla="*/ 355600 w 2219325"/>
                <a:gd name="connsiteY46" fmla="*/ 679450 h 755650"/>
                <a:gd name="connsiteX47" fmla="*/ 250825 w 2219325"/>
                <a:gd name="connsiteY47" fmla="*/ 679450 h 755650"/>
                <a:gd name="connsiteX48" fmla="*/ 250825 w 2219325"/>
                <a:gd name="connsiteY48" fmla="*/ 698500 h 755650"/>
                <a:gd name="connsiteX49" fmla="*/ 231775 w 2219325"/>
                <a:gd name="connsiteY49" fmla="*/ 698500 h 755650"/>
                <a:gd name="connsiteX50" fmla="*/ 231775 w 2219325"/>
                <a:gd name="connsiteY50" fmla="*/ 708025 h 755650"/>
                <a:gd name="connsiteX51" fmla="*/ 193675 w 2219325"/>
                <a:gd name="connsiteY51" fmla="*/ 708025 h 755650"/>
                <a:gd name="connsiteX52" fmla="*/ 193675 w 2219325"/>
                <a:gd name="connsiteY52" fmla="*/ 708025 h 755650"/>
                <a:gd name="connsiteX53" fmla="*/ 193675 w 2219325"/>
                <a:gd name="connsiteY53" fmla="*/ 708025 h 755650"/>
                <a:gd name="connsiteX54" fmla="*/ 193675 w 2219325"/>
                <a:gd name="connsiteY54" fmla="*/ 733425 h 755650"/>
                <a:gd name="connsiteX55" fmla="*/ 66675 w 2219325"/>
                <a:gd name="connsiteY55" fmla="*/ 733425 h 755650"/>
                <a:gd name="connsiteX56" fmla="*/ 66675 w 2219325"/>
                <a:gd name="connsiteY56" fmla="*/ 733425 h 755650"/>
                <a:gd name="connsiteX57" fmla="*/ 66675 w 2219325"/>
                <a:gd name="connsiteY57" fmla="*/ 755650 h 755650"/>
                <a:gd name="connsiteX58" fmla="*/ 0 w 2219325"/>
                <a:gd name="connsiteY58" fmla="*/ 755650 h 755650"/>
                <a:gd name="connsiteX0" fmla="*/ 2219325 w 2219325"/>
                <a:gd name="connsiteY0" fmla="*/ 0 h 755650"/>
                <a:gd name="connsiteX1" fmla="*/ 1933575 w 2219325"/>
                <a:gd name="connsiteY1" fmla="*/ 0 h 755650"/>
                <a:gd name="connsiteX2" fmla="*/ 1933575 w 2219325"/>
                <a:gd name="connsiteY2" fmla="*/ 127000 h 755650"/>
                <a:gd name="connsiteX3" fmla="*/ 1714500 w 2219325"/>
                <a:gd name="connsiteY3" fmla="*/ 127000 h 755650"/>
                <a:gd name="connsiteX4" fmla="*/ 1714500 w 2219325"/>
                <a:gd name="connsiteY4" fmla="*/ 177800 h 755650"/>
                <a:gd name="connsiteX5" fmla="*/ 1127125 w 2219325"/>
                <a:gd name="connsiteY5" fmla="*/ 177800 h 755650"/>
                <a:gd name="connsiteX6" fmla="*/ 1127125 w 2219325"/>
                <a:gd name="connsiteY6" fmla="*/ 200025 h 755650"/>
                <a:gd name="connsiteX7" fmla="*/ 1041400 w 2219325"/>
                <a:gd name="connsiteY7" fmla="*/ 200025 h 755650"/>
                <a:gd name="connsiteX8" fmla="*/ 1041400 w 2219325"/>
                <a:gd name="connsiteY8" fmla="*/ 200025 h 755650"/>
                <a:gd name="connsiteX9" fmla="*/ 1041400 w 2219325"/>
                <a:gd name="connsiteY9" fmla="*/ 228600 h 755650"/>
                <a:gd name="connsiteX10" fmla="*/ 1003300 w 2219325"/>
                <a:gd name="connsiteY10" fmla="*/ 228600 h 755650"/>
                <a:gd name="connsiteX11" fmla="*/ 1003300 w 2219325"/>
                <a:gd name="connsiteY11" fmla="*/ 247650 h 755650"/>
                <a:gd name="connsiteX12" fmla="*/ 1003300 w 2219325"/>
                <a:gd name="connsiteY12" fmla="*/ 247650 h 755650"/>
                <a:gd name="connsiteX13" fmla="*/ 990600 w 2219325"/>
                <a:gd name="connsiteY13" fmla="*/ 247650 h 755650"/>
                <a:gd name="connsiteX14" fmla="*/ 990600 w 2219325"/>
                <a:gd name="connsiteY14" fmla="*/ 247650 h 755650"/>
                <a:gd name="connsiteX15" fmla="*/ 990600 w 2219325"/>
                <a:gd name="connsiteY15" fmla="*/ 247650 h 755650"/>
                <a:gd name="connsiteX16" fmla="*/ 990600 w 2219325"/>
                <a:gd name="connsiteY16" fmla="*/ 247650 h 755650"/>
                <a:gd name="connsiteX17" fmla="*/ 990600 w 2219325"/>
                <a:gd name="connsiteY17" fmla="*/ 247650 h 755650"/>
                <a:gd name="connsiteX18" fmla="*/ 993775 w 2219325"/>
                <a:gd name="connsiteY18" fmla="*/ 269875 h 755650"/>
                <a:gd name="connsiteX19" fmla="*/ 914400 w 2219325"/>
                <a:gd name="connsiteY19" fmla="*/ 269875 h 755650"/>
                <a:gd name="connsiteX20" fmla="*/ 892175 w 2219325"/>
                <a:gd name="connsiteY20" fmla="*/ 307975 h 755650"/>
                <a:gd name="connsiteX21" fmla="*/ 857250 w 2219325"/>
                <a:gd name="connsiteY21" fmla="*/ 311150 h 755650"/>
                <a:gd name="connsiteX22" fmla="*/ 857250 w 2219325"/>
                <a:gd name="connsiteY22" fmla="*/ 327025 h 755650"/>
                <a:gd name="connsiteX23" fmla="*/ 768350 w 2219325"/>
                <a:gd name="connsiteY23" fmla="*/ 330200 h 755650"/>
                <a:gd name="connsiteX24" fmla="*/ 768350 w 2219325"/>
                <a:gd name="connsiteY24" fmla="*/ 330200 h 755650"/>
                <a:gd name="connsiteX25" fmla="*/ 768350 w 2219325"/>
                <a:gd name="connsiteY25" fmla="*/ 352425 h 755650"/>
                <a:gd name="connsiteX26" fmla="*/ 749300 w 2219325"/>
                <a:gd name="connsiteY26" fmla="*/ 352425 h 755650"/>
                <a:gd name="connsiteX27" fmla="*/ 749300 w 2219325"/>
                <a:gd name="connsiteY27" fmla="*/ 352425 h 755650"/>
                <a:gd name="connsiteX28" fmla="*/ 749300 w 2219325"/>
                <a:gd name="connsiteY28" fmla="*/ 377825 h 755650"/>
                <a:gd name="connsiteX29" fmla="*/ 714375 w 2219325"/>
                <a:gd name="connsiteY29" fmla="*/ 377825 h 755650"/>
                <a:gd name="connsiteX30" fmla="*/ 714375 w 2219325"/>
                <a:gd name="connsiteY30" fmla="*/ 412750 h 755650"/>
                <a:gd name="connsiteX31" fmla="*/ 682625 w 2219325"/>
                <a:gd name="connsiteY31" fmla="*/ 412750 h 755650"/>
                <a:gd name="connsiteX32" fmla="*/ 685800 w 2219325"/>
                <a:gd name="connsiteY32" fmla="*/ 428625 h 755650"/>
                <a:gd name="connsiteX33" fmla="*/ 660400 w 2219325"/>
                <a:gd name="connsiteY33" fmla="*/ 431800 h 755650"/>
                <a:gd name="connsiteX34" fmla="*/ 660400 w 2219325"/>
                <a:gd name="connsiteY34" fmla="*/ 469900 h 755650"/>
                <a:gd name="connsiteX35" fmla="*/ 603250 w 2219325"/>
                <a:gd name="connsiteY35" fmla="*/ 469900 h 755650"/>
                <a:gd name="connsiteX36" fmla="*/ 603250 w 2219325"/>
                <a:gd name="connsiteY36" fmla="*/ 501650 h 755650"/>
                <a:gd name="connsiteX37" fmla="*/ 571500 w 2219325"/>
                <a:gd name="connsiteY37" fmla="*/ 501650 h 755650"/>
                <a:gd name="connsiteX38" fmla="*/ 571500 w 2219325"/>
                <a:gd name="connsiteY38" fmla="*/ 501650 h 755650"/>
                <a:gd name="connsiteX39" fmla="*/ 549275 w 2219325"/>
                <a:gd name="connsiteY39" fmla="*/ 520700 h 755650"/>
                <a:gd name="connsiteX40" fmla="*/ 546100 w 2219325"/>
                <a:gd name="connsiteY40" fmla="*/ 603250 h 755650"/>
                <a:gd name="connsiteX41" fmla="*/ 488950 w 2219325"/>
                <a:gd name="connsiteY41" fmla="*/ 603250 h 755650"/>
                <a:gd name="connsiteX42" fmla="*/ 488950 w 2219325"/>
                <a:gd name="connsiteY42" fmla="*/ 650875 h 755650"/>
                <a:gd name="connsiteX43" fmla="*/ 447675 w 2219325"/>
                <a:gd name="connsiteY43" fmla="*/ 650875 h 755650"/>
                <a:gd name="connsiteX44" fmla="*/ 447675 w 2219325"/>
                <a:gd name="connsiteY44" fmla="*/ 666750 h 755650"/>
                <a:gd name="connsiteX45" fmla="*/ 355600 w 2219325"/>
                <a:gd name="connsiteY45" fmla="*/ 666750 h 755650"/>
                <a:gd name="connsiteX46" fmla="*/ 355600 w 2219325"/>
                <a:gd name="connsiteY46" fmla="*/ 679450 h 755650"/>
                <a:gd name="connsiteX47" fmla="*/ 250825 w 2219325"/>
                <a:gd name="connsiteY47" fmla="*/ 679450 h 755650"/>
                <a:gd name="connsiteX48" fmla="*/ 250825 w 2219325"/>
                <a:gd name="connsiteY48" fmla="*/ 698500 h 755650"/>
                <a:gd name="connsiteX49" fmla="*/ 231775 w 2219325"/>
                <a:gd name="connsiteY49" fmla="*/ 698500 h 755650"/>
                <a:gd name="connsiteX50" fmla="*/ 231775 w 2219325"/>
                <a:gd name="connsiteY50" fmla="*/ 708025 h 755650"/>
                <a:gd name="connsiteX51" fmla="*/ 193675 w 2219325"/>
                <a:gd name="connsiteY51" fmla="*/ 708025 h 755650"/>
                <a:gd name="connsiteX52" fmla="*/ 193675 w 2219325"/>
                <a:gd name="connsiteY52" fmla="*/ 708025 h 755650"/>
                <a:gd name="connsiteX53" fmla="*/ 193675 w 2219325"/>
                <a:gd name="connsiteY53" fmla="*/ 708025 h 755650"/>
                <a:gd name="connsiteX54" fmla="*/ 193675 w 2219325"/>
                <a:gd name="connsiteY54" fmla="*/ 733425 h 755650"/>
                <a:gd name="connsiteX55" fmla="*/ 66675 w 2219325"/>
                <a:gd name="connsiteY55" fmla="*/ 733425 h 755650"/>
                <a:gd name="connsiteX56" fmla="*/ 66675 w 2219325"/>
                <a:gd name="connsiteY56" fmla="*/ 733425 h 755650"/>
                <a:gd name="connsiteX57" fmla="*/ 66675 w 2219325"/>
                <a:gd name="connsiteY57" fmla="*/ 755650 h 755650"/>
                <a:gd name="connsiteX58" fmla="*/ 0 w 2219325"/>
                <a:gd name="connsiteY58" fmla="*/ 755650 h 755650"/>
                <a:gd name="connsiteX0" fmla="*/ 2219325 w 2219325"/>
                <a:gd name="connsiteY0" fmla="*/ 0 h 755650"/>
                <a:gd name="connsiteX1" fmla="*/ 1933575 w 2219325"/>
                <a:gd name="connsiteY1" fmla="*/ 0 h 755650"/>
                <a:gd name="connsiteX2" fmla="*/ 1933575 w 2219325"/>
                <a:gd name="connsiteY2" fmla="*/ 127000 h 755650"/>
                <a:gd name="connsiteX3" fmla="*/ 1714500 w 2219325"/>
                <a:gd name="connsiteY3" fmla="*/ 127000 h 755650"/>
                <a:gd name="connsiteX4" fmla="*/ 1714500 w 2219325"/>
                <a:gd name="connsiteY4" fmla="*/ 177800 h 755650"/>
                <a:gd name="connsiteX5" fmla="*/ 1127125 w 2219325"/>
                <a:gd name="connsiteY5" fmla="*/ 177800 h 755650"/>
                <a:gd name="connsiteX6" fmla="*/ 1127125 w 2219325"/>
                <a:gd name="connsiteY6" fmla="*/ 200025 h 755650"/>
                <a:gd name="connsiteX7" fmla="*/ 1041400 w 2219325"/>
                <a:gd name="connsiteY7" fmla="*/ 200025 h 755650"/>
                <a:gd name="connsiteX8" fmla="*/ 1041400 w 2219325"/>
                <a:gd name="connsiteY8" fmla="*/ 200025 h 755650"/>
                <a:gd name="connsiteX9" fmla="*/ 1041400 w 2219325"/>
                <a:gd name="connsiteY9" fmla="*/ 228600 h 755650"/>
                <a:gd name="connsiteX10" fmla="*/ 1003300 w 2219325"/>
                <a:gd name="connsiteY10" fmla="*/ 228600 h 755650"/>
                <a:gd name="connsiteX11" fmla="*/ 1003300 w 2219325"/>
                <a:gd name="connsiteY11" fmla="*/ 247650 h 755650"/>
                <a:gd name="connsiteX12" fmla="*/ 1003300 w 2219325"/>
                <a:gd name="connsiteY12" fmla="*/ 247650 h 755650"/>
                <a:gd name="connsiteX13" fmla="*/ 990600 w 2219325"/>
                <a:gd name="connsiteY13" fmla="*/ 247650 h 755650"/>
                <a:gd name="connsiteX14" fmla="*/ 990600 w 2219325"/>
                <a:gd name="connsiteY14" fmla="*/ 247650 h 755650"/>
                <a:gd name="connsiteX15" fmla="*/ 990600 w 2219325"/>
                <a:gd name="connsiteY15" fmla="*/ 247650 h 755650"/>
                <a:gd name="connsiteX16" fmla="*/ 990600 w 2219325"/>
                <a:gd name="connsiteY16" fmla="*/ 247650 h 755650"/>
                <a:gd name="connsiteX17" fmla="*/ 990600 w 2219325"/>
                <a:gd name="connsiteY17" fmla="*/ 247650 h 755650"/>
                <a:gd name="connsiteX18" fmla="*/ 993775 w 2219325"/>
                <a:gd name="connsiteY18" fmla="*/ 269875 h 755650"/>
                <a:gd name="connsiteX19" fmla="*/ 914400 w 2219325"/>
                <a:gd name="connsiteY19" fmla="*/ 269875 h 755650"/>
                <a:gd name="connsiteX20" fmla="*/ 892175 w 2219325"/>
                <a:gd name="connsiteY20" fmla="*/ 307975 h 755650"/>
                <a:gd name="connsiteX21" fmla="*/ 857250 w 2219325"/>
                <a:gd name="connsiteY21" fmla="*/ 311150 h 755650"/>
                <a:gd name="connsiteX22" fmla="*/ 857250 w 2219325"/>
                <a:gd name="connsiteY22" fmla="*/ 327025 h 755650"/>
                <a:gd name="connsiteX23" fmla="*/ 768350 w 2219325"/>
                <a:gd name="connsiteY23" fmla="*/ 330200 h 755650"/>
                <a:gd name="connsiteX24" fmla="*/ 768350 w 2219325"/>
                <a:gd name="connsiteY24" fmla="*/ 330200 h 755650"/>
                <a:gd name="connsiteX25" fmla="*/ 768350 w 2219325"/>
                <a:gd name="connsiteY25" fmla="*/ 352425 h 755650"/>
                <a:gd name="connsiteX26" fmla="*/ 749300 w 2219325"/>
                <a:gd name="connsiteY26" fmla="*/ 352425 h 755650"/>
                <a:gd name="connsiteX27" fmla="*/ 749300 w 2219325"/>
                <a:gd name="connsiteY27" fmla="*/ 352425 h 755650"/>
                <a:gd name="connsiteX28" fmla="*/ 749300 w 2219325"/>
                <a:gd name="connsiteY28" fmla="*/ 377825 h 755650"/>
                <a:gd name="connsiteX29" fmla="*/ 714375 w 2219325"/>
                <a:gd name="connsiteY29" fmla="*/ 377825 h 755650"/>
                <a:gd name="connsiteX30" fmla="*/ 714375 w 2219325"/>
                <a:gd name="connsiteY30" fmla="*/ 412750 h 755650"/>
                <a:gd name="connsiteX31" fmla="*/ 682625 w 2219325"/>
                <a:gd name="connsiteY31" fmla="*/ 412750 h 755650"/>
                <a:gd name="connsiteX32" fmla="*/ 685800 w 2219325"/>
                <a:gd name="connsiteY32" fmla="*/ 428625 h 755650"/>
                <a:gd name="connsiteX33" fmla="*/ 660400 w 2219325"/>
                <a:gd name="connsiteY33" fmla="*/ 431800 h 755650"/>
                <a:gd name="connsiteX34" fmla="*/ 660400 w 2219325"/>
                <a:gd name="connsiteY34" fmla="*/ 469900 h 755650"/>
                <a:gd name="connsiteX35" fmla="*/ 603250 w 2219325"/>
                <a:gd name="connsiteY35" fmla="*/ 469900 h 755650"/>
                <a:gd name="connsiteX36" fmla="*/ 603250 w 2219325"/>
                <a:gd name="connsiteY36" fmla="*/ 501650 h 755650"/>
                <a:gd name="connsiteX37" fmla="*/ 571500 w 2219325"/>
                <a:gd name="connsiteY37" fmla="*/ 501650 h 755650"/>
                <a:gd name="connsiteX38" fmla="*/ 571500 w 2219325"/>
                <a:gd name="connsiteY38" fmla="*/ 523875 h 755650"/>
                <a:gd name="connsiteX39" fmla="*/ 549275 w 2219325"/>
                <a:gd name="connsiteY39" fmla="*/ 520700 h 755650"/>
                <a:gd name="connsiteX40" fmla="*/ 546100 w 2219325"/>
                <a:gd name="connsiteY40" fmla="*/ 603250 h 755650"/>
                <a:gd name="connsiteX41" fmla="*/ 488950 w 2219325"/>
                <a:gd name="connsiteY41" fmla="*/ 603250 h 755650"/>
                <a:gd name="connsiteX42" fmla="*/ 488950 w 2219325"/>
                <a:gd name="connsiteY42" fmla="*/ 650875 h 755650"/>
                <a:gd name="connsiteX43" fmla="*/ 447675 w 2219325"/>
                <a:gd name="connsiteY43" fmla="*/ 650875 h 755650"/>
                <a:gd name="connsiteX44" fmla="*/ 447675 w 2219325"/>
                <a:gd name="connsiteY44" fmla="*/ 666750 h 755650"/>
                <a:gd name="connsiteX45" fmla="*/ 355600 w 2219325"/>
                <a:gd name="connsiteY45" fmla="*/ 666750 h 755650"/>
                <a:gd name="connsiteX46" fmla="*/ 355600 w 2219325"/>
                <a:gd name="connsiteY46" fmla="*/ 679450 h 755650"/>
                <a:gd name="connsiteX47" fmla="*/ 250825 w 2219325"/>
                <a:gd name="connsiteY47" fmla="*/ 679450 h 755650"/>
                <a:gd name="connsiteX48" fmla="*/ 250825 w 2219325"/>
                <a:gd name="connsiteY48" fmla="*/ 698500 h 755650"/>
                <a:gd name="connsiteX49" fmla="*/ 231775 w 2219325"/>
                <a:gd name="connsiteY49" fmla="*/ 698500 h 755650"/>
                <a:gd name="connsiteX50" fmla="*/ 231775 w 2219325"/>
                <a:gd name="connsiteY50" fmla="*/ 708025 h 755650"/>
                <a:gd name="connsiteX51" fmla="*/ 193675 w 2219325"/>
                <a:gd name="connsiteY51" fmla="*/ 708025 h 755650"/>
                <a:gd name="connsiteX52" fmla="*/ 193675 w 2219325"/>
                <a:gd name="connsiteY52" fmla="*/ 708025 h 755650"/>
                <a:gd name="connsiteX53" fmla="*/ 193675 w 2219325"/>
                <a:gd name="connsiteY53" fmla="*/ 708025 h 755650"/>
                <a:gd name="connsiteX54" fmla="*/ 193675 w 2219325"/>
                <a:gd name="connsiteY54" fmla="*/ 733425 h 755650"/>
                <a:gd name="connsiteX55" fmla="*/ 66675 w 2219325"/>
                <a:gd name="connsiteY55" fmla="*/ 733425 h 755650"/>
                <a:gd name="connsiteX56" fmla="*/ 66675 w 2219325"/>
                <a:gd name="connsiteY56" fmla="*/ 733425 h 755650"/>
                <a:gd name="connsiteX57" fmla="*/ 66675 w 2219325"/>
                <a:gd name="connsiteY57" fmla="*/ 755650 h 755650"/>
                <a:gd name="connsiteX58" fmla="*/ 0 w 2219325"/>
                <a:gd name="connsiteY58" fmla="*/ 755650 h 755650"/>
                <a:gd name="connsiteX0" fmla="*/ 2219325 w 2219325"/>
                <a:gd name="connsiteY0" fmla="*/ 0 h 755650"/>
                <a:gd name="connsiteX1" fmla="*/ 1933575 w 2219325"/>
                <a:gd name="connsiteY1" fmla="*/ 0 h 755650"/>
                <a:gd name="connsiteX2" fmla="*/ 1933575 w 2219325"/>
                <a:gd name="connsiteY2" fmla="*/ 127000 h 755650"/>
                <a:gd name="connsiteX3" fmla="*/ 1714500 w 2219325"/>
                <a:gd name="connsiteY3" fmla="*/ 127000 h 755650"/>
                <a:gd name="connsiteX4" fmla="*/ 1714500 w 2219325"/>
                <a:gd name="connsiteY4" fmla="*/ 177800 h 755650"/>
                <a:gd name="connsiteX5" fmla="*/ 1127125 w 2219325"/>
                <a:gd name="connsiteY5" fmla="*/ 177800 h 755650"/>
                <a:gd name="connsiteX6" fmla="*/ 1127125 w 2219325"/>
                <a:gd name="connsiteY6" fmla="*/ 200025 h 755650"/>
                <a:gd name="connsiteX7" fmla="*/ 1041400 w 2219325"/>
                <a:gd name="connsiteY7" fmla="*/ 200025 h 755650"/>
                <a:gd name="connsiteX8" fmla="*/ 1041400 w 2219325"/>
                <a:gd name="connsiteY8" fmla="*/ 200025 h 755650"/>
                <a:gd name="connsiteX9" fmla="*/ 1041400 w 2219325"/>
                <a:gd name="connsiteY9" fmla="*/ 228600 h 755650"/>
                <a:gd name="connsiteX10" fmla="*/ 1003300 w 2219325"/>
                <a:gd name="connsiteY10" fmla="*/ 228600 h 755650"/>
                <a:gd name="connsiteX11" fmla="*/ 1003300 w 2219325"/>
                <a:gd name="connsiteY11" fmla="*/ 247650 h 755650"/>
                <a:gd name="connsiteX12" fmla="*/ 1003300 w 2219325"/>
                <a:gd name="connsiteY12" fmla="*/ 247650 h 755650"/>
                <a:gd name="connsiteX13" fmla="*/ 990600 w 2219325"/>
                <a:gd name="connsiteY13" fmla="*/ 247650 h 755650"/>
                <a:gd name="connsiteX14" fmla="*/ 990600 w 2219325"/>
                <a:gd name="connsiteY14" fmla="*/ 247650 h 755650"/>
                <a:gd name="connsiteX15" fmla="*/ 990600 w 2219325"/>
                <a:gd name="connsiteY15" fmla="*/ 247650 h 755650"/>
                <a:gd name="connsiteX16" fmla="*/ 990600 w 2219325"/>
                <a:gd name="connsiteY16" fmla="*/ 247650 h 755650"/>
                <a:gd name="connsiteX17" fmla="*/ 990600 w 2219325"/>
                <a:gd name="connsiteY17" fmla="*/ 247650 h 755650"/>
                <a:gd name="connsiteX18" fmla="*/ 993775 w 2219325"/>
                <a:gd name="connsiteY18" fmla="*/ 269875 h 755650"/>
                <a:gd name="connsiteX19" fmla="*/ 914400 w 2219325"/>
                <a:gd name="connsiteY19" fmla="*/ 269875 h 755650"/>
                <a:gd name="connsiteX20" fmla="*/ 892175 w 2219325"/>
                <a:gd name="connsiteY20" fmla="*/ 307975 h 755650"/>
                <a:gd name="connsiteX21" fmla="*/ 857250 w 2219325"/>
                <a:gd name="connsiteY21" fmla="*/ 311150 h 755650"/>
                <a:gd name="connsiteX22" fmla="*/ 857250 w 2219325"/>
                <a:gd name="connsiteY22" fmla="*/ 327025 h 755650"/>
                <a:gd name="connsiteX23" fmla="*/ 768350 w 2219325"/>
                <a:gd name="connsiteY23" fmla="*/ 330200 h 755650"/>
                <a:gd name="connsiteX24" fmla="*/ 768350 w 2219325"/>
                <a:gd name="connsiteY24" fmla="*/ 330200 h 755650"/>
                <a:gd name="connsiteX25" fmla="*/ 768350 w 2219325"/>
                <a:gd name="connsiteY25" fmla="*/ 352425 h 755650"/>
                <a:gd name="connsiteX26" fmla="*/ 749300 w 2219325"/>
                <a:gd name="connsiteY26" fmla="*/ 352425 h 755650"/>
                <a:gd name="connsiteX27" fmla="*/ 749300 w 2219325"/>
                <a:gd name="connsiteY27" fmla="*/ 352425 h 755650"/>
                <a:gd name="connsiteX28" fmla="*/ 749300 w 2219325"/>
                <a:gd name="connsiteY28" fmla="*/ 377825 h 755650"/>
                <a:gd name="connsiteX29" fmla="*/ 714375 w 2219325"/>
                <a:gd name="connsiteY29" fmla="*/ 377825 h 755650"/>
                <a:gd name="connsiteX30" fmla="*/ 714375 w 2219325"/>
                <a:gd name="connsiteY30" fmla="*/ 412750 h 755650"/>
                <a:gd name="connsiteX31" fmla="*/ 682625 w 2219325"/>
                <a:gd name="connsiteY31" fmla="*/ 412750 h 755650"/>
                <a:gd name="connsiteX32" fmla="*/ 685800 w 2219325"/>
                <a:gd name="connsiteY32" fmla="*/ 428625 h 755650"/>
                <a:gd name="connsiteX33" fmla="*/ 660400 w 2219325"/>
                <a:gd name="connsiteY33" fmla="*/ 431800 h 755650"/>
                <a:gd name="connsiteX34" fmla="*/ 660400 w 2219325"/>
                <a:gd name="connsiteY34" fmla="*/ 469900 h 755650"/>
                <a:gd name="connsiteX35" fmla="*/ 603250 w 2219325"/>
                <a:gd name="connsiteY35" fmla="*/ 469900 h 755650"/>
                <a:gd name="connsiteX36" fmla="*/ 603250 w 2219325"/>
                <a:gd name="connsiteY36" fmla="*/ 501650 h 755650"/>
                <a:gd name="connsiteX37" fmla="*/ 571500 w 2219325"/>
                <a:gd name="connsiteY37" fmla="*/ 501650 h 755650"/>
                <a:gd name="connsiteX38" fmla="*/ 574675 w 2219325"/>
                <a:gd name="connsiteY38" fmla="*/ 517525 h 755650"/>
                <a:gd name="connsiteX39" fmla="*/ 549275 w 2219325"/>
                <a:gd name="connsiteY39" fmla="*/ 520700 h 755650"/>
                <a:gd name="connsiteX40" fmla="*/ 546100 w 2219325"/>
                <a:gd name="connsiteY40" fmla="*/ 603250 h 755650"/>
                <a:gd name="connsiteX41" fmla="*/ 488950 w 2219325"/>
                <a:gd name="connsiteY41" fmla="*/ 603250 h 755650"/>
                <a:gd name="connsiteX42" fmla="*/ 488950 w 2219325"/>
                <a:gd name="connsiteY42" fmla="*/ 650875 h 755650"/>
                <a:gd name="connsiteX43" fmla="*/ 447675 w 2219325"/>
                <a:gd name="connsiteY43" fmla="*/ 650875 h 755650"/>
                <a:gd name="connsiteX44" fmla="*/ 447675 w 2219325"/>
                <a:gd name="connsiteY44" fmla="*/ 666750 h 755650"/>
                <a:gd name="connsiteX45" fmla="*/ 355600 w 2219325"/>
                <a:gd name="connsiteY45" fmla="*/ 666750 h 755650"/>
                <a:gd name="connsiteX46" fmla="*/ 355600 w 2219325"/>
                <a:gd name="connsiteY46" fmla="*/ 679450 h 755650"/>
                <a:gd name="connsiteX47" fmla="*/ 250825 w 2219325"/>
                <a:gd name="connsiteY47" fmla="*/ 679450 h 755650"/>
                <a:gd name="connsiteX48" fmla="*/ 250825 w 2219325"/>
                <a:gd name="connsiteY48" fmla="*/ 698500 h 755650"/>
                <a:gd name="connsiteX49" fmla="*/ 231775 w 2219325"/>
                <a:gd name="connsiteY49" fmla="*/ 698500 h 755650"/>
                <a:gd name="connsiteX50" fmla="*/ 231775 w 2219325"/>
                <a:gd name="connsiteY50" fmla="*/ 708025 h 755650"/>
                <a:gd name="connsiteX51" fmla="*/ 193675 w 2219325"/>
                <a:gd name="connsiteY51" fmla="*/ 708025 h 755650"/>
                <a:gd name="connsiteX52" fmla="*/ 193675 w 2219325"/>
                <a:gd name="connsiteY52" fmla="*/ 708025 h 755650"/>
                <a:gd name="connsiteX53" fmla="*/ 193675 w 2219325"/>
                <a:gd name="connsiteY53" fmla="*/ 708025 h 755650"/>
                <a:gd name="connsiteX54" fmla="*/ 193675 w 2219325"/>
                <a:gd name="connsiteY54" fmla="*/ 733425 h 755650"/>
                <a:gd name="connsiteX55" fmla="*/ 66675 w 2219325"/>
                <a:gd name="connsiteY55" fmla="*/ 733425 h 755650"/>
                <a:gd name="connsiteX56" fmla="*/ 66675 w 2219325"/>
                <a:gd name="connsiteY56" fmla="*/ 733425 h 755650"/>
                <a:gd name="connsiteX57" fmla="*/ 66675 w 2219325"/>
                <a:gd name="connsiteY57" fmla="*/ 755650 h 755650"/>
                <a:gd name="connsiteX58" fmla="*/ 0 w 2219325"/>
                <a:gd name="connsiteY58" fmla="*/ 755650 h 75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219325" h="755650">
                  <a:moveTo>
                    <a:pt x="2219325" y="0"/>
                  </a:moveTo>
                  <a:lnTo>
                    <a:pt x="1933575" y="0"/>
                  </a:lnTo>
                  <a:lnTo>
                    <a:pt x="1933575" y="127000"/>
                  </a:lnTo>
                  <a:lnTo>
                    <a:pt x="1714500" y="127000"/>
                  </a:lnTo>
                  <a:lnTo>
                    <a:pt x="1714500" y="177800"/>
                  </a:lnTo>
                  <a:lnTo>
                    <a:pt x="1127125" y="177800"/>
                  </a:lnTo>
                  <a:lnTo>
                    <a:pt x="1127125" y="200025"/>
                  </a:lnTo>
                  <a:lnTo>
                    <a:pt x="1041400" y="200025"/>
                  </a:lnTo>
                  <a:lnTo>
                    <a:pt x="1041400" y="200025"/>
                  </a:lnTo>
                  <a:lnTo>
                    <a:pt x="1041400" y="228600"/>
                  </a:lnTo>
                  <a:lnTo>
                    <a:pt x="1003300" y="228600"/>
                  </a:lnTo>
                  <a:lnTo>
                    <a:pt x="1003300" y="247650"/>
                  </a:lnTo>
                  <a:lnTo>
                    <a:pt x="1003300" y="247650"/>
                  </a:lnTo>
                  <a:lnTo>
                    <a:pt x="990600" y="247650"/>
                  </a:lnTo>
                  <a:lnTo>
                    <a:pt x="990600" y="247650"/>
                  </a:lnTo>
                  <a:lnTo>
                    <a:pt x="990600" y="247650"/>
                  </a:lnTo>
                  <a:lnTo>
                    <a:pt x="990600" y="247650"/>
                  </a:lnTo>
                  <a:lnTo>
                    <a:pt x="990600" y="247650"/>
                  </a:lnTo>
                  <a:lnTo>
                    <a:pt x="993775" y="269875"/>
                  </a:lnTo>
                  <a:lnTo>
                    <a:pt x="914400" y="269875"/>
                  </a:lnTo>
                  <a:lnTo>
                    <a:pt x="892175" y="307975"/>
                  </a:lnTo>
                  <a:lnTo>
                    <a:pt x="857250" y="311150"/>
                  </a:lnTo>
                  <a:lnTo>
                    <a:pt x="857250" y="327025"/>
                  </a:lnTo>
                  <a:lnTo>
                    <a:pt x="768350" y="330200"/>
                  </a:lnTo>
                  <a:lnTo>
                    <a:pt x="768350" y="330200"/>
                  </a:lnTo>
                  <a:lnTo>
                    <a:pt x="768350" y="352425"/>
                  </a:lnTo>
                  <a:lnTo>
                    <a:pt x="749300" y="352425"/>
                  </a:lnTo>
                  <a:lnTo>
                    <a:pt x="749300" y="352425"/>
                  </a:lnTo>
                  <a:lnTo>
                    <a:pt x="749300" y="377825"/>
                  </a:lnTo>
                  <a:lnTo>
                    <a:pt x="714375" y="377825"/>
                  </a:lnTo>
                  <a:lnTo>
                    <a:pt x="714375" y="412750"/>
                  </a:lnTo>
                  <a:lnTo>
                    <a:pt x="682625" y="412750"/>
                  </a:lnTo>
                  <a:lnTo>
                    <a:pt x="685800" y="428625"/>
                  </a:lnTo>
                  <a:lnTo>
                    <a:pt x="660400" y="431800"/>
                  </a:lnTo>
                  <a:lnTo>
                    <a:pt x="660400" y="469900"/>
                  </a:lnTo>
                  <a:lnTo>
                    <a:pt x="603250" y="469900"/>
                  </a:lnTo>
                  <a:lnTo>
                    <a:pt x="603250" y="501650"/>
                  </a:lnTo>
                  <a:lnTo>
                    <a:pt x="571500" y="501650"/>
                  </a:lnTo>
                  <a:lnTo>
                    <a:pt x="574675" y="517525"/>
                  </a:lnTo>
                  <a:lnTo>
                    <a:pt x="549275" y="520700"/>
                  </a:lnTo>
                  <a:lnTo>
                    <a:pt x="546100" y="603250"/>
                  </a:lnTo>
                  <a:lnTo>
                    <a:pt x="488950" y="603250"/>
                  </a:lnTo>
                  <a:lnTo>
                    <a:pt x="488950" y="650875"/>
                  </a:lnTo>
                  <a:lnTo>
                    <a:pt x="447675" y="650875"/>
                  </a:lnTo>
                  <a:lnTo>
                    <a:pt x="447675" y="666750"/>
                  </a:lnTo>
                  <a:lnTo>
                    <a:pt x="355600" y="666750"/>
                  </a:lnTo>
                  <a:lnTo>
                    <a:pt x="355600" y="679450"/>
                  </a:lnTo>
                  <a:lnTo>
                    <a:pt x="250825" y="679450"/>
                  </a:lnTo>
                  <a:lnTo>
                    <a:pt x="250825" y="698500"/>
                  </a:lnTo>
                  <a:lnTo>
                    <a:pt x="231775" y="698500"/>
                  </a:lnTo>
                  <a:lnTo>
                    <a:pt x="231775" y="708025"/>
                  </a:lnTo>
                  <a:lnTo>
                    <a:pt x="193675" y="708025"/>
                  </a:lnTo>
                  <a:lnTo>
                    <a:pt x="193675" y="708025"/>
                  </a:lnTo>
                  <a:lnTo>
                    <a:pt x="193675" y="708025"/>
                  </a:lnTo>
                  <a:lnTo>
                    <a:pt x="193675" y="733425"/>
                  </a:lnTo>
                  <a:lnTo>
                    <a:pt x="66675" y="733425"/>
                  </a:lnTo>
                  <a:lnTo>
                    <a:pt x="66675" y="733425"/>
                  </a:lnTo>
                  <a:lnTo>
                    <a:pt x="66675" y="755650"/>
                  </a:lnTo>
                  <a:lnTo>
                    <a:pt x="0" y="755650"/>
                  </a:lnTo>
                </a:path>
              </a:pathLst>
            </a:custGeom>
            <a:noFill/>
            <a:ln w="28575">
              <a:solidFill>
                <a:schemeClr val="accent1"/>
              </a:solidFill>
              <a:miter lim="800000"/>
              <a:headEnd/>
              <a:tailEnd/>
            </a:ln>
          </p:spPr>
          <p:txBody>
            <a:bodyPr rtlCol="0" anchor="ctr"/>
            <a:lstStyle/>
            <a:p>
              <a:pPr algn="ctr"/>
              <a:endParaRPr lang="en-US" dirty="0"/>
            </a:p>
          </p:txBody>
        </p:sp>
        <p:sp>
          <p:nvSpPr>
            <p:cNvPr id="15" name="Freeform 14">
              <a:extLst>
                <a:ext uri="{FF2B5EF4-FFF2-40B4-BE49-F238E27FC236}">
                  <a16:creationId xmlns:a16="http://schemas.microsoft.com/office/drawing/2014/main" id="{719F3789-070E-E44B-9665-64EB2930F366}"/>
                </a:ext>
              </a:extLst>
            </p:cNvPr>
            <p:cNvSpPr/>
            <p:nvPr/>
          </p:nvSpPr>
          <p:spPr bwMode="auto">
            <a:xfrm>
              <a:off x="9131300" y="5302250"/>
              <a:ext cx="450850" cy="260350"/>
            </a:xfrm>
            <a:custGeom>
              <a:avLst/>
              <a:gdLst>
                <a:gd name="connsiteX0" fmla="*/ 0 w 450850"/>
                <a:gd name="connsiteY0" fmla="*/ 260350 h 260350"/>
                <a:gd name="connsiteX1" fmla="*/ 101600 w 450850"/>
                <a:gd name="connsiteY1" fmla="*/ 260350 h 260350"/>
                <a:gd name="connsiteX2" fmla="*/ 101600 w 450850"/>
                <a:gd name="connsiteY2" fmla="*/ 203200 h 260350"/>
                <a:gd name="connsiteX3" fmla="*/ 155575 w 450850"/>
                <a:gd name="connsiteY3" fmla="*/ 203200 h 260350"/>
                <a:gd name="connsiteX4" fmla="*/ 155575 w 450850"/>
                <a:gd name="connsiteY4" fmla="*/ 155575 h 260350"/>
                <a:gd name="connsiteX5" fmla="*/ 200025 w 450850"/>
                <a:gd name="connsiteY5" fmla="*/ 155575 h 260350"/>
                <a:gd name="connsiteX6" fmla="*/ 200025 w 450850"/>
                <a:gd name="connsiteY6" fmla="*/ 120650 h 260350"/>
                <a:gd name="connsiteX7" fmla="*/ 263525 w 450850"/>
                <a:gd name="connsiteY7" fmla="*/ 120650 h 260350"/>
                <a:gd name="connsiteX8" fmla="*/ 263525 w 450850"/>
                <a:gd name="connsiteY8" fmla="*/ 79375 h 260350"/>
                <a:gd name="connsiteX9" fmla="*/ 304800 w 450850"/>
                <a:gd name="connsiteY9" fmla="*/ 79375 h 260350"/>
                <a:gd name="connsiteX10" fmla="*/ 304800 w 450850"/>
                <a:gd name="connsiteY10" fmla="*/ 53975 h 260350"/>
                <a:gd name="connsiteX11" fmla="*/ 342900 w 450850"/>
                <a:gd name="connsiteY11" fmla="*/ 53975 h 260350"/>
                <a:gd name="connsiteX12" fmla="*/ 342900 w 450850"/>
                <a:gd name="connsiteY12" fmla="*/ 34925 h 260350"/>
                <a:gd name="connsiteX13" fmla="*/ 371475 w 450850"/>
                <a:gd name="connsiteY13" fmla="*/ 34925 h 260350"/>
                <a:gd name="connsiteX14" fmla="*/ 371475 w 450850"/>
                <a:gd name="connsiteY14" fmla="*/ 34925 h 260350"/>
                <a:gd name="connsiteX15" fmla="*/ 415925 w 450850"/>
                <a:gd name="connsiteY15" fmla="*/ 34925 h 260350"/>
                <a:gd name="connsiteX16" fmla="*/ 415925 w 450850"/>
                <a:gd name="connsiteY16" fmla="*/ 0 h 260350"/>
                <a:gd name="connsiteX17" fmla="*/ 450850 w 450850"/>
                <a:gd name="connsiteY17" fmla="*/ 0 h 260350"/>
                <a:gd name="connsiteX0" fmla="*/ 0 w 450850"/>
                <a:gd name="connsiteY0" fmla="*/ 260350 h 260350"/>
                <a:gd name="connsiteX1" fmla="*/ 101600 w 450850"/>
                <a:gd name="connsiteY1" fmla="*/ 260350 h 260350"/>
                <a:gd name="connsiteX2" fmla="*/ 101600 w 450850"/>
                <a:gd name="connsiteY2" fmla="*/ 203200 h 260350"/>
                <a:gd name="connsiteX3" fmla="*/ 155575 w 450850"/>
                <a:gd name="connsiteY3" fmla="*/ 203200 h 260350"/>
                <a:gd name="connsiteX4" fmla="*/ 155575 w 450850"/>
                <a:gd name="connsiteY4" fmla="*/ 155575 h 260350"/>
                <a:gd name="connsiteX5" fmla="*/ 200025 w 450850"/>
                <a:gd name="connsiteY5" fmla="*/ 155575 h 260350"/>
                <a:gd name="connsiteX6" fmla="*/ 200025 w 450850"/>
                <a:gd name="connsiteY6" fmla="*/ 120650 h 260350"/>
                <a:gd name="connsiteX7" fmla="*/ 263525 w 450850"/>
                <a:gd name="connsiteY7" fmla="*/ 120650 h 260350"/>
                <a:gd name="connsiteX8" fmla="*/ 263525 w 450850"/>
                <a:gd name="connsiteY8" fmla="*/ 79375 h 260350"/>
                <a:gd name="connsiteX9" fmla="*/ 304800 w 450850"/>
                <a:gd name="connsiteY9" fmla="*/ 79375 h 260350"/>
                <a:gd name="connsiteX10" fmla="*/ 304800 w 450850"/>
                <a:gd name="connsiteY10" fmla="*/ 53975 h 260350"/>
                <a:gd name="connsiteX11" fmla="*/ 342900 w 450850"/>
                <a:gd name="connsiteY11" fmla="*/ 53975 h 260350"/>
                <a:gd name="connsiteX12" fmla="*/ 342900 w 450850"/>
                <a:gd name="connsiteY12" fmla="*/ 34925 h 260350"/>
                <a:gd name="connsiteX13" fmla="*/ 371475 w 450850"/>
                <a:gd name="connsiteY13" fmla="*/ 34925 h 260350"/>
                <a:gd name="connsiteX14" fmla="*/ 371475 w 450850"/>
                <a:gd name="connsiteY14" fmla="*/ 34925 h 260350"/>
                <a:gd name="connsiteX15" fmla="*/ 377825 w 450850"/>
                <a:gd name="connsiteY15" fmla="*/ 19050 h 260350"/>
                <a:gd name="connsiteX16" fmla="*/ 415925 w 450850"/>
                <a:gd name="connsiteY16" fmla="*/ 0 h 260350"/>
                <a:gd name="connsiteX17" fmla="*/ 450850 w 450850"/>
                <a:gd name="connsiteY17" fmla="*/ 0 h 260350"/>
                <a:gd name="connsiteX0" fmla="*/ 0 w 450850"/>
                <a:gd name="connsiteY0" fmla="*/ 260350 h 260350"/>
                <a:gd name="connsiteX1" fmla="*/ 101600 w 450850"/>
                <a:gd name="connsiteY1" fmla="*/ 260350 h 260350"/>
                <a:gd name="connsiteX2" fmla="*/ 101600 w 450850"/>
                <a:gd name="connsiteY2" fmla="*/ 203200 h 260350"/>
                <a:gd name="connsiteX3" fmla="*/ 155575 w 450850"/>
                <a:gd name="connsiteY3" fmla="*/ 203200 h 260350"/>
                <a:gd name="connsiteX4" fmla="*/ 155575 w 450850"/>
                <a:gd name="connsiteY4" fmla="*/ 155575 h 260350"/>
                <a:gd name="connsiteX5" fmla="*/ 200025 w 450850"/>
                <a:gd name="connsiteY5" fmla="*/ 155575 h 260350"/>
                <a:gd name="connsiteX6" fmla="*/ 200025 w 450850"/>
                <a:gd name="connsiteY6" fmla="*/ 120650 h 260350"/>
                <a:gd name="connsiteX7" fmla="*/ 263525 w 450850"/>
                <a:gd name="connsiteY7" fmla="*/ 120650 h 260350"/>
                <a:gd name="connsiteX8" fmla="*/ 263525 w 450850"/>
                <a:gd name="connsiteY8" fmla="*/ 79375 h 260350"/>
                <a:gd name="connsiteX9" fmla="*/ 304800 w 450850"/>
                <a:gd name="connsiteY9" fmla="*/ 79375 h 260350"/>
                <a:gd name="connsiteX10" fmla="*/ 304800 w 450850"/>
                <a:gd name="connsiteY10" fmla="*/ 53975 h 260350"/>
                <a:gd name="connsiteX11" fmla="*/ 342900 w 450850"/>
                <a:gd name="connsiteY11" fmla="*/ 53975 h 260350"/>
                <a:gd name="connsiteX12" fmla="*/ 342900 w 450850"/>
                <a:gd name="connsiteY12" fmla="*/ 34925 h 260350"/>
                <a:gd name="connsiteX13" fmla="*/ 371475 w 450850"/>
                <a:gd name="connsiteY13" fmla="*/ 34925 h 260350"/>
                <a:gd name="connsiteX14" fmla="*/ 371475 w 450850"/>
                <a:gd name="connsiteY14" fmla="*/ 34925 h 260350"/>
                <a:gd name="connsiteX15" fmla="*/ 396875 w 450850"/>
                <a:gd name="connsiteY15" fmla="*/ 28575 h 260350"/>
                <a:gd name="connsiteX16" fmla="*/ 415925 w 450850"/>
                <a:gd name="connsiteY16" fmla="*/ 0 h 260350"/>
                <a:gd name="connsiteX17" fmla="*/ 450850 w 450850"/>
                <a:gd name="connsiteY17" fmla="*/ 0 h 260350"/>
                <a:gd name="connsiteX0" fmla="*/ 0 w 450850"/>
                <a:gd name="connsiteY0" fmla="*/ 260350 h 260350"/>
                <a:gd name="connsiteX1" fmla="*/ 101600 w 450850"/>
                <a:gd name="connsiteY1" fmla="*/ 260350 h 260350"/>
                <a:gd name="connsiteX2" fmla="*/ 101600 w 450850"/>
                <a:gd name="connsiteY2" fmla="*/ 203200 h 260350"/>
                <a:gd name="connsiteX3" fmla="*/ 155575 w 450850"/>
                <a:gd name="connsiteY3" fmla="*/ 203200 h 260350"/>
                <a:gd name="connsiteX4" fmla="*/ 155575 w 450850"/>
                <a:gd name="connsiteY4" fmla="*/ 155575 h 260350"/>
                <a:gd name="connsiteX5" fmla="*/ 200025 w 450850"/>
                <a:gd name="connsiteY5" fmla="*/ 155575 h 260350"/>
                <a:gd name="connsiteX6" fmla="*/ 200025 w 450850"/>
                <a:gd name="connsiteY6" fmla="*/ 120650 h 260350"/>
                <a:gd name="connsiteX7" fmla="*/ 263525 w 450850"/>
                <a:gd name="connsiteY7" fmla="*/ 120650 h 260350"/>
                <a:gd name="connsiteX8" fmla="*/ 263525 w 450850"/>
                <a:gd name="connsiteY8" fmla="*/ 79375 h 260350"/>
                <a:gd name="connsiteX9" fmla="*/ 304800 w 450850"/>
                <a:gd name="connsiteY9" fmla="*/ 79375 h 260350"/>
                <a:gd name="connsiteX10" fmla="*/ 304800 w 450850"/>
                <a:gd name="connsiteY10" fmla="*/ 53975 h 260350"/>
                <a:gd name="connsiteX11" fmla="*/ 342900 w 450850"/>
                <a:gd name="connsiteY11" fmla="*/ 53975 h 260350"/>
                <a:gd name="connsiteX12" fmla="*/ 342900 w 450850"/>
                <a:gd name="connsiteY12" fmla="*/ 34925 h 260350"/>
                <a:gd name="connsiteX13" fmla="*/ 371475 w 450850"/>
                <a:gd name="connsiteY13" fmla="*/ 34925 h 260350"/>
                <a:gd name="connsiteX14" fmla="*/ 374650 w 450850"/>
                <a:gd name="connsiteY14" fmla="*/ 12700 h 260350"/>
                <a:gd name="connsiteX15" fmla="*/ 396875 w 450850"/>
                <a:gd name="connsiteY15" fmla="*/ 28575 h 260350"/>
                <a:gd name="connsiteX16" fmla="*/ 415925 w 450850"/>
                <a:gd name="connsiteY16" fmla="*/ 0 h 260350"/>
                <a:gd name="connsiteX17" fmla="*/ 450850 w 450850"/>
                <a:gd name="connsiteY17" fmla="*/ 0 h 260350"/>
                <a:gd name="connsiteX0" fmla="*/ 0 w 450850"/>
                <a:gd name="connsiteY0" fmla="*/ 260350 h 260350"/>
                <a:gd name="connsiteX1" fmla="*/ 101600 w 450850"/>
                <a:gd name="connsiteY1" fmla="*/ 260350 h 260350"/>
                <a:gd name="connsiteX2" fmla="*/ 101600 w 450850"/>
                <a:gd name="connsiteY2" fmla="*/ 203200 h 260350"/>
                <a:gd name="connsiteX3" fmla="*/ 155575 w 450850"/>
                <a:gd name="connsiteY3" fmla="*/ 203200 h 260350"/>
                <a:gd name="connsiteX4" fmla="*/ 155575 w 450850"/>
                <a:gd name="connsiteY4" fmla="*/ 155575 h 260350"/>
                <a:gd name="connsiteX5" fmla="*/ 200025 w 450850"/>
                <a:gd name="connsiteY5" fmla="*/ 155575 h 260350"/>
                <a:gd name="connsiteX6" fmla="*/ 200025 w 450850"/>
                <a:gd name="connsiteY6" fmla="*/ 120650 h 260350"/>
                <a:gd name="connsiteX7" fmla="*/ 263525 w 450850"/>
                <a:gd name="connsiteY7" fmla="*/ 120650 h 260350"/>
                <a:gd name="connsiteX8" fmla="*/ 263525 w 450850"/>
                <a:gd name="connsiteY8" fmla="*/ 79375 h 260350"/>
                <a:gd name="connsiteX9" fmla="*/ 304800 w 450850"/>
                <a:gd name="connsiteY9" fmla="*/ 79375 h 260350"/>
                <a:gd name="connsiteX10" fmla="*/ 304800 w 450850"/>
                <a:gd name="connsiteY10" fmla="*/ 53975 h 260350"/>
                <a:gd name="connsiteX11" fmla="*/ 342900 w 450850"/>
                <a:gd name="connsiteY11" fmla="*/ 53975 h 260350"/>
                <a:gd name="connsiteX12" fmla="*/ 342900 w 450850"/>
                <a:gd name="connsiteY12" fmla="*/ 34925 h 260350"/>
                <a:gd name="connsiteX13" fmla="*/ 371475 w 450850"/>
                <a:gd name="connsiteY13" fmla="*/ 34925 h 260350"/>
                <a:gd name="connsiteX14" fmla="*/ 374650 w 450850"/>
                <a:gd name="connsiteY14" fmla="*/ 25400 h 260350"/>
                <a:gd name="connsiteX15" fmla="*/ 396875 w 450850"/>
                <a:gd name="connsiteY15" fmla="*/ 28575 h 260350"/>
                <a:gd name="connsiteX16" fmla="*/ 415925 w 450850"/>
                <a:gd name="connsiteY16" fmla="*/ 0 h 260350"/>
                <a:gd name="connsiteX17" fmla="*/ 450850 w 450850"/>
                <a:gd name="connsiteY17" fmla="*/ 0 h 260350"/>
                <a:gd name="connsiteX0" fmla="*/ 0 w 450850"/>
                <a:gd name="connsiteY0" fmla="*/ 260350 h 260350"/>
                <a:gd name="connsiteX1" fmla="*/ 101600 w 450850"/>
                <a:gd name="connsiteY1" fmla="*/ 260350 h 260350"/>
                <a:gd name="connsiteX2" fmla="*/ 101600 w 450850"/>
                <a:gd name="connsiteY2" fmla="*/ 203200 h 260350"/>
                <a:gd name="connsiteX3" fmla="*/ 155575 w 450850"/>
                <a:gd name="connsiteY3" fmla="*/ 203200 h 260350"/>
                <a:gd name="connsiteX4" fmla="*/ 155575 w 450850"/>
                <a:gd name="connsiteY4" fmla="*/ 155575 h 260350"/>
                <a:gd name="connsiteX5" fmla="*/ 200025 w 450850"/>
                <a:gd name="connsiteY5" fmla="*/ 155575 h 260350"/>
                <a:gd name="connsiteX6" fmla="*/ 200025 w 450850"/>
                <a:gd name="connsiteY6" fmla="*/ 120650 h 260350"/>
                <a:gd name="connsiteX7" fmla="*/ 263525 w 450850"/>
                <a:gd name="connsiteY7" fmla="*/ 120650 h 260350"/>
                <a:gd name="connsiteX8" fmla="*/ 263525 w 450850"/>
                <a:gd name="connsiteY8" fmla="*/ 79375 h 260350"/>
                <a:gd name="connsiteX9" fmla="*/ 304800 w 450850"/>
                <a:gd name="connsiteY9" fmla="*/ 79375 h 260350"/>
                <a:gd name="connsiteX10" fmla="*/ 304800 w 450850"/>
                <a:gd name="connsiteY10" fmla="*/ 53975 h 260350"/>
                <a:gd name="connsiteX11" fmla="*/ 342900 w 450850"/>
                <a:gd name="connsiteY11" fmla="*/ 53975 h 260350"/>
                <a:gd name="connsiteX12" fmla="*/ 342900 w 450850"/>
                <a:gd name="connsiteY12" fmla="*/ 34925 h 260350"/>
                <a:gd name="connsiteX13" fmla="*/ 371475 w 450850"/>
                <a:gd name="connsiteY13" fmla="*/ 34925 h 260350"/>
                <a:gd name="connsiteX14" fmla="*/ 374650 w 450850"/>
                <a:gd name="connsiteY14" fmla="*/ 25400 h 260350"/>
                <a:gd name="connsiteX15" fmla="*/ 409575 w 450850"/>
                <a:gd name="connsiteY15" fmla="*/ 22225 h 260350"/>
                <a:gd name="connsiteX16" fmla="*/ 415925 w 450850"/>
                <a:gd name="connsiteY16" fmla="*/ 0 h 260350"/>
                <a:gd name="connsiteX17" fmla="*/ 450850 w 450850"/>
                <a:gd name="connsiteY17" fmla="*/ 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0850" h="260350">
                  <a:moveTo>
                    <a:pt x="0" y="260350"/>
                  </a:moveTo>
                  <a:lnTo>
                    <a:pt x="101600" y="260350"/>
                  </a:lnTo>
                  <a:lnTo>
                    <a:pt x="101600" y="203200"/>
                  </a:lnTo>
                  <a:lnTo>
                    <a:pt x="155575" y="203200"/>
                  </a:lnTo>
                  <a:lnTo>
                    <a:pt x="155575" y="155575"/>
                  </a:lnTo>
                  <a:lnTo>
                    <a:pt x="200025" y="155575"/>
                  </a:lnTo>
                  <a:lnTo>
                    <a:pt x="200025" y="120650"/>
                  </a:lnTo>
                  <a:lnTo>
                    <a:pt x="263525" y="120650"/>
                  </a:lnTo>
                  <a:lnTo>
                    <a:pt x="263525" y="79375"/>
                  </a:lnTo>
                  <a:lnTo>
                    <a:pt x="304800" y="79375"/>
                  </a:lnTo>
                  <a:lnTo>
                    <a:pt x="304800" y="53975"/>
                  </a:lnTo>
                  <a:lnTo>
                    <a:pt x="342900" y="53975"/>
                  </a:lnTo>
                  <a:lnTo>
                    <a:pt x="342900" y="34925"/>
                  </a:lnTo>
                  <a:lnTo>
                    <a:pt x="371475" y="34925"/>
                  </a:lnTo>
                  <a:lnTo>
                    <a:pt x="374650" y="25400"/>
                  </a:lnTo>
                  <a:lnTo>
                    <a:pt x="409575" y="22225"/>
                  </a:lnTo>
                  <a:lnTo>
                    <a:pt x="415925" y="0"/>
                  </a:lnTo>
                  <a:lnTo>
                    <a:pt x="450850" y="0"/>
                  </a:lnTo>
                </a:path>
              </a:pathLst>
            </a:custGeom>
            <a:noFill/>
            <a:ln w="28575">
              <a:solidFill>
                <a:schemeClr val="accent1"/>
              </a:solidFill>
              <a:miter lim="800000"/>
              <a:headEnd/>
              <a:tailEnd/>
            </a:ln>
          </p:spPr>
          <p:txBody>
            <a:bodyPr rtlCol="0" anchor="ctr"/>
            <a:lstStyle/>
            <a:p>
              <a:pPr algn="ctr"/>
              <a:endParaRPr lang="en-US" dirty="0"/>
            </a:p>
          </p:txBody>
        </p:sp>
      </p:grpSp>
      <p:sp>
        <p:nvSpPr>
          <p:cNvPr id="789" name="Text Box 10">
            <a:extLst>
              <a:ext uri="{FF2B5EF4-FFF2-40B4-BE49-F238E27FC236}">
                <a16:creationId xmlns:a16="http://schemas.microsoft.com/office/drawing/2014/main" id="{359F3838-EE3F-1F4E-AE5B-FA6E35AE5718}"/>
              </a:ext>
            </a:extLst>
          </p:cNvPr>
          <p:cNvSpPr txBox="1">
            <a:spLocks noChangeArrowheads="1"/>
          </p:cNvSpPr>
          <p:nvPr/>
        </p:nvSpPr>
        <p:spPr bwMode="auto">
          <a:xfrm>
            <a:off x="10639178" y="5063579"/>
            <a:ext cx="786910"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dirty="0">
                <a:solidFill>
                  <a:schemeClr val="accent3"/>
                </a:solidFill>
                <a:latin typeface="Calibri" panose="020F0502020204030204" pitchFamily="34" charset="0"/>
                <a:cs typeface="Calibri" panose="020F0502020204030204" pitchFamily="34" charset="0"/>
              </a:rPr>
              <a:t>10.7%</a:t>
            </a:r>
          </a:p>
        </p:txBody>
      </p:sp>
      <p:sp>
        <p:nvSpPr>
          <p:cNvPr id="513" name="Line 12">
            <a:extLst>
              <a:ext uri="{FF2B5EF4-FFF2-40B4-BE49-F238E27FC236}">
                <a16:creationId xmlns:a16="http://schemas.microsoft.com/office/drawing/2014/main" id="{32FC0F3C-F38B-404F-A3C4-E31B6A1736CB}"/>
              </a:ext>
            </a:extLst>
          </p:cNvPr>
          <p:cNvSpPr>
            <a:spLocks noChangeShapeType="1"/>
          </p:cNvSpPr>
          <p:nvPr/>
        </p:nvSpPr>
        <p:spPr bwMode="auto">
          <a:xfrm flipV="1">
            <a:off x="2137752" y="5037517"/>
            <a:ext cx="0" cy="585115"/>
          </a:xfrm>
          <a:prstGeom prst="line">
            <a:avLst/>
          </a:prstGeom>
          <a:noFill/>
          <a:ln w="25400">
            <a:solidFill>
              <a:schemeClr val="accent3"/>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bg1"/>
              </a:solidFill>
            </a:endParaRPr>
          </a:p>
        </p:txBody>
      </p:sp>
      <p:sp>
        <p:nvSpPr>
          <p:cNvPr id="509" name="Line 15">
            <a:extLst>
              <a:ext uri="{FF2B5EF4-FFF2-40B4-BE49-F238E27FC236}">
                <a16:creationId xmlns:a16="http://schemas.microsoft.com/office/drawing/2014/main" id="{0A4A0063-6E85-4C3E-9297-1E783E700BAE}"/>
              </a:ext>
            </a:extLst>
          </p:cNvPr>
          <p:cNvSpPr>
            <a:spLocks noChangeShapeType="1"/>
          </p:cNvSpPr>
          <p:nvPr/>
        </p:nvSpPr>
        <p:spPr bwMode="auto">
          <a:xfrm flipV="1">
            <a:off x="6563628" y="4797397"/>
            <a:ext cx="0" cy="782482"/>
          </a:xfrm>
          <a:prstGeom prst="line">
            <a:avLst/>
          </a:prstGeom>
          <a:noFill/>
          <a:ln w="25400">
            <a:solidFill>
              <a:schemeClr val="accent3"/>
            </a:solidFill>
            <a:round/>
            <a:headEnd/>
            <a:tailEnd/>
          </a:ln>
          <a:extLst>
            <a:ext uri="{909E8E84-426E-40DD-AFC4-6F175D3DCCD1}">
              <a14:hiddenFill xmlns:a14="http://schemas.microsoft.com/office/drawing/2010/main">
                <a:noFill/>
              </a14:hiddenFill>
            </a:ext>
          </a:extLst>
        </p:spPr>
        <p:txBody>
          <a:bodyPr/>
          <a:lstStyle/>
          <a:p>
            <a:endParaRPr lang="en-US" dirty="0">
              <a:solidFill>
                <a:schemeClr val="accent3"/>
              </a:solidFill>
            </a:endParaRPr>
          </a:p>
        </p:txBody>
      </p:sp>
      <p:sp>
        <p:nvSpPr>
          <p:cNvPr id="7" name="Titre 1">
            <a:extLst>
              <a:ext uri="{FF2B5EF4-FFF2-40B4-BE49-F238E27FC236}">
                <a16:creationId xmlns:a16="http://schemas.microsoft.com/office/drawing/2014/main" id="{98729A6B-AC67-6542-B9D7-C7592161FAEF}"/>
              </a:ext>
            </a:extLst>
          </p:cNvPr>
          <p:cNvSpPr txBox="1">
            <a:spLocks/>
          </p:cNvSpPr>
          <p:nvPr/>
        </p:nvSpPr>
        <p:spPr>
          <a:xfrm>
            <a:off x="0" y="16597"/>
            <a:ext cx="11763910" cy="1049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srgbClr val="4472C4">
                  <a:lumMod val="50000"/>
                </a:srgbClr>
              </a:solidFill>
              <a:effectLst/>
              <a:uLnTx/>
              <a:uFillTx/>
              <a:latin typeface="Calibri"/>
              <a:ea typeface="Heiti SC Light"/>
              <a:cs typeface="Calibri" panose="020F0502020204030204" pitchFamily="34" charset="0"/>
            </a:endParaRPr>
          </a:p>
        </p:txBody>
      </p:sp>
      <p:sp>
        <p:nvSpPr>
          <p:cNvPr id="3" name="Title 2">
            <a:extLst>
              <a:ext uri="{FF2B5EF4-FFF2-40B4-BE49-F238E27FC236}">
                <a16:creationId xmlns:a16="http://schemas.microsoft.com/office/drawing/2014/main" id="{B675BEC6-1985-0B4C-8514-BB1BA77E1EC6}"/>
              </a:ext>
            </a:extLst>
          </p:cNvPr>
          <p:cNvSpPr>
            <a:spLocks noGrp="1"/>
          </p:cNvSpPr>
          <p:nvPr>
            <p:ph type="title"/>
          </p:nvPr>
        </p:nvSpPr>
        <p:spPr>
          <a:xfrm>
            <a:off x="604674" y="238127"/>
            <a:ext cx="11190451" cy="1103313"/>
          </a:xfrm>
        </p:spPr>
        <p:txBody>
          <a:bodyPr/>
          <a:lstStyle/>
          <a:p>
            <a:r>
              <a:rPr lang="en-US" altLang="en-US" dirty="0"/>
              <a:t>FL Transformation Occurs Even After Frontline Therapy</a:t>
            </a:r>
            <a:endParaRPr lang="en-GB" altLang="en-US" dirty="0"/>
          </a:p>
        </p:txBody>
      </p:sp>
      <p:sp>
        <p:nvSpPr>
          <p:cNvPr id="9" name="Content Placeholder 8">
            <a:extLst>
              <a:ext uri="{FF2B5EF4-FFF2-40B4-BE49-F238E27FC236}">
                <a16:creationId xmlns:a16="http://schemas.microsoft.com/office/drawing/2014/main" id="{13F142B9-1B98-1943-A099-EFABB2DFEEFD}"/>
              </a:ext>
            </a:extLst>
          </p:cNvPr>
          <p:cNvSpPr>
            <a:spLocks noGrp="1"/>
          </p:cNvSpPr>
          <p:nvPr>
            <p:ph idx="1"/>
          </p:nvPr>
        </p:nvSpPr>
        <p:spPr>
          <a:xfrm>
            <a:off x="604675" y="1513047"/>
            <a:ext cx="10877529" cy="576507"/>
          </a:xfrm>
        </p:spPr>
        <p:txBody>
          <a:bodyPr/>
          <a:lstStyle/>
          <a:p>
            <a:r>
              <a:rPr lang="en-US" altLang="en-US" dirty="0"/>
              <a:t>Transformation rate up to 30% at 10 yr</a:t>
            </a:r>
          </a:p>
        </p:txBody>
      </p:sp>
      <p:sp>
        <p:nvSpPr>
          <p:cNvPr id="23" name="Text Box 11">
            <a:extLst>
              <a:ext uri="{FF2B5EF4-FFF2-40B4-BE49-F238E27FC236}">
                <a16:creationId xmlns:a16="http://schemas.microsoft.com/office/drawing/2014/main" id="{4E6986E8-B4A4-2644-8C5E-85CAFCEFC22E}"/>
              </a:ext>
            </a:extLst>
          </p:cNvPr>
          <p:cNvSpPr txBox="1">
            <a:spLocks noChangeArrowheads="1"/>
          </p:cNvSpPr>
          <p:nvPr/>
        </p:nvSpPr>
        <p:spPr bwMode="auto">
          <a:xfrm>
            <a:off x="447390" y="638041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US" altLang="en-US" sz="1200" b="0" dirty="0">
                <a:solidFill>
                  <a:srgbClr val="445560"/>
                </a:solidFill>
                <a:latin typeface="Calibri" panose="020F0502020204030204" pitchFamily="34" charset="0"/>
                <a:cs typeface="Calibri" panose="020F0502020204030204" pitchFamily="34" charset="0"/>
              </a:rPr>
              <a:t>1. Montoto. JCO. 2007;25:2426. 2. Al-Tourah. JCO. 2008;36:5165. 3. Links. JCO. 2013;31:3272.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9" name="Text Box 21">
            <a:extLst>
              <a:ext uri="{FF2B5EF4-FFF2-40B4-BE49-F238E27FC236}">
                <a16:creationId xmlns:a16="http://schemas.microsoft.com/office/drawing/2014/main" id="{DE0A7BA0-2622-DB49-AA75-808A75BFC3CE}"/>
              </a:ext>
            </a:extLst>
          </p:cNvPr>
          <p:cNvSpPr txBox="1">
            <a:spLocks noChangeArrowheads="1"/>
          </p:cNvSpPr>
          <p:nvPr/>
        </p:nvSpPr>
        <p:spPr bwMode="auto">
          <a:xfrm>
            <a:off x="1399358" y="2306057"/>
            <a:ext cx="29208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ts val="0"/>
              </a:spcBef>
              <a:buFontTx/>
              <a:buNone/>
            </a:pPr>
            <a:r>
              <a:rPr lang="en-US" altLang="en-US" sz="1600" b="1" dirty="0">
                <a:solidFill>
                  <a:schemeClr val="bg1"/>
                </a:solidFill>
                <a:latin typeface="Calibri" panose="020F0502020204030204" pitchFamily="34" charset="0"/>
                <a:cs typeface="Calibri" panose="020F0502020204030204" pitchFamily="34" charset="0"/>
              </a:rPr>
              <a:t>Cumulative Incidence of Transformation</a:t>
            </a:r>
            <a:r>
              <a:rPr lang="en-US" altLang="en-US" sz="1600" baseline="30000" dirty="0">
                <a:solidFill>
                  <a:schemeClr val="bg1"/>
                </a:solidFill>
                <a:latin typeface="Calibri" panose="020F0502020204030204" pitchFamily="34" charset="0"/>
                <a:cs typeface="Calibri" panose="020F0502020204030204" pitchFamily="34" charset="0"/>
              </a:rPr>
              <a:t>1</a:t>
            </a:r>
            <a:endParaRPr lang="en-US" altLang="en-US" sz="1600" b="1" baseline="30000" dirty="0">
              <a:solidFill>
                <a:schemeClr val="bg1"/>
              </a:solidFill>
              <a:latin typeface="Calibri" panose="020F0502020204030204" pitchFamily="34" charset="0"/>
              <a:cs typeface="Calibri" panose="020F0502020204030204" pitchFamily="34" charset="0"/>
            </a:endParaRPr>
          </a:p>
          <a:p>
            <a:pPr algn="ctr" eaLnBrk="1" hangingPunct="1">
              <a:spcBef>
                <a:spcPts val="0"/>
              </a:spcBef>
              <a:buFontTx/>
              <a:buNone/>
            </a:pPr>
            <a:r>
              <a:rPr lang="en-US" altLang="en-US" sz="1600" b="1" dirty="0">
                <a:solidFill>
                  <a:schemeClr val="bg1"/>
                </a:solidFill>
                <a:latin typeface="Calibri" panose="020F0502020204030204" pitchFamily="34" charset="0"/>
                <a:cs typeface="Calibri" panose="020F0502020204030204" pitchFamily="34" charset="0"/>
              </a:rPr>
              <a:t>(n = 325)</a:t>
            </a:r>
          </a:p>
        </p:txBody>
      </p:sp>
      <p:sp>
        <p:nvSpPr>
          <p:cNvPr id="30" name="Text Box 21">
            <a:extLst>
              <a:ext uri="{FF2B5EF4-FFF2-40B4-BE49-F238E27FC236}">
                <a16:creationId xmlns:a16="http://schemas.microsoft.com/office/drawing/2014/main" id="{B5B0FB70-6433-9144-8EA9-1F426B071825}"/>
              </a:ext>
            </a:extLst>
          </p:cNvPr>
          <p:cNvSpPr txBox="1">
            <a:spLocks noChangeArrowheads="1"/>
          </p:cNvSpPr>
          <p:nvPr/>
        </p:nvSpPr>
        <p:spPr bwMode="auto">
          <a:xfrm>
            <a:off x="5378008" y="2306057"/>
            <a:ext cx="24664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ts val="0"/>
              </a:spcBef>
              <a:buFontTx/>
              <a:buNone/>
            </a:pPr>
            <a:r>
              <a:rPr lang="en-US" altLang="en-US" sz="1600" b="1" dirty="0">
                <a:solidFill>
                  <a:schemeClr val="bg1"/>
                </a:solidFill>
                <a:latin typeface="Calibri" panose="020F0502020204030204" pitchFamily="34" charset="0"/>
                <a:cs typeface="Calibri" panose="020F0502020204030204" pitchFamily="34" charset="0"/>
              </a:rPr>
              <a:t>Actuarial Risk of Transformation</a:t>
            </a:r>
            <a:r>
              <a:rPr lang="en-US" altLang="en-US" sz="1600" b="1" baseline="30000" dirty="0">
                <a:solidFill>
                  <a:schemeClr val="bg1"/>
                </a:solidFill>
                <a:latin typeface="Calibri" panose="020F0502020204030204" pitchFamily="34" charset="0"/>
                <a:cs typeface="Calibri" panose="020F0502020204030204" pitchFamily="34" charset="0"/>
              </a:rPr>
              <a:t>2</a:t>
            </a:r>
          </a:p>
          <a:p>
            <a:pPr algn="ctr" eaLnBrk="1" hangingPunct="1">
              <a:spcBef>
                <a:spcPts val="0"/>
              </a:spcBef>
              <a:buFontTx/>
              <a:buNone/>
            </a:pPr>
            <a:r>
              <a:rPr lang="en-US" altLang="en-US" sz="1600" b="1" dirty="0">
                <a:solidFill>
                  <a:schemeClr val="bg1"/>
                </a:solidFill>
                <a:latin typeface="Calibri" panose="020F0502020204030204" pitchFamily="34" charset="0"/>
                <a:cs typeface="Calibri" panose="020F0502020204030204" pitchFamily="34" charset="0"/>
              </a:rPr>
              <a:t>(n = 600)</a:t>
            </a:r>
          </a:p>
        </p:txBody>
      </p:sp>
      <p:grpSp>
        <p:nvGrpSpPr>
          <p:cNvPr id="69" name="Group 68">
            <a:extLst>
              <a:ext uri="{FF2B5EF4-FFF2-40B4-BE49-F238E27FC236}">
                <a16:creationId xmlns:a16="http://schemas.microsoft.com/office/drawing/2014/main" id="{212F4F86-598E-445B-962A-2624CE0D788C}"/>
              </a:ext>
            </a:extLst>
          </p:cNvPr>
          <p:cNvGrpSpPr/>
          <p:nvPr/>
        </p:nvGrpSpPr>
        <p:grpSpPr>
          <a:xfrm>
            <a:off x="593235" y="3158438"/>
            <a:ext cx="770020" cy="2634480"/>
            <a:chOff x="-261259" y="1782999"/>
            <a:chExt cx="770020" cy="4421500"/>
          </a:xfrm>
        </p:grpSpPr>
        <p:sp>
          <p:nvSpPr>
            <p:cNvPr id="71" name="TextBox 70">
              <a:extLst>
                <a:ext uri="{FF2B5EF4-FFF2-40B4-BE49-F238E27FC236}">
                  <a16:creationId xmlns:a16="http://schemas.microsoft.com/office/drawing/2014/main" id="{816BF182-DCB7-4E5C-B154-DEF4C7DB9FAE}"/>
                </a:ext>
              </a:extLst>
            </p:cNvPr>
            <p:cNvSpPr txBox="1"/>
            <p:nvPr/>
          </p:nvSpPr>
          <p:spPr bwMode="auto">
            <a:xfrm>
              <a:off x="-261259" y="2760674"/>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0.75</a:t>
              </a:r>
            </a:p>
          </p:txBody>
        </p:sp>
        <p:sp>
          <p:nvSpPr>
            <p:cNvPr id="72" name="TextBox 71">
              <a:extLst>
                <a:ext uri="{FF2B5EF4-FFF2-40B4-BE49-F238E27FC236}">
                  <a16:creationId xmlns:a16="http://schemas.microsoft.com/office/drawing/2014/main" id="{221970BC-4864-4173-8729-BE0FB3CB273C}"/>
                </a:ext>
              </a:extLst>
            </p:cNvPr>
            <p:cNvSpPr txBox="1"/>
            <p:nvPr/>
          </p:nvSpPr>
          <p:spPr bwMode="auto">
            <a:xfrm>
              <a:off x="-261259" y="3724610"/>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0.50</a:t>
              </a:r>
            </a:p>
          </p:txBody>
        </p:sp>
        <p:sp>
          <p:nvSpPr>
            <p:cNvPr id="73" name="TextBox 72">
              <a:extLst>
                <a:ext uri="{FF2B5EF4-FFF2-40B4-BE49-F238E27FC236}">
                  <a16:creationId xmlns:a16="http://schemas.microsoft.com/office/drawing/2014/main" id="{E3EDA008-913E-4A6C-930B-7EF691E4DC33}"/>
                </a:ext>
              </a:extLst>
            </p:cNvPr>
            <p:cNvSpPr txBox="1"/>
            <p:nvPr/>
          </p:nvSpPr>
          <p:spPr bwMode="auto">
            <a:xfrm>
              <a:off x="-261259" y="4669189"/>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0.25</a:t>
              </a:r>
            </a:p>
          </p:txBody>
        </p:sp>
        <p:sp>
          <p:nvSpPr>
            <p:cNvPr id="74" name="TextBox 73">
              <a:extLst>
                <a:ext uri="{FF2B5EF4-FFF2-40B4-BE49-F238E27FC236}">
                  <a16:creationId xmlns:a16="http://schemas.microsoft.com/office/drawing/2014/main" id="{89E0B2F9-CEAB-4F4E-B0AE-ECE8D098FCFC}"/>
                </a:ext>
              </a:extLst>
            </p:cNvPr>
            <p:cNvSpPr txBox="1"/>
            <p:nvPr/>
          </p:nvSpPr>
          <p:spPr bwMode="auto">
            <a:xfrm>
              <a:off x="-261259" y="5636297"/>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75" name="TextBox 74">
              <a:extLst>
                <a:ext uri="{FF2B5EF4-FFF2-40B4-BE49-F238E27FC236}">
                  <a16:creationId xmlns:a16="http://schemas.microsoft.com/office/drawing/2014/main" id="{B6633948-7272-4F53-A655-5DABF4A9976B}"/>
                </a:ext>
              </a:extLst>
            </p:cNvPr>
            <p:cNvSpPr txBox="1"/>
            <p:nvPr/>
          </p:nvSpPr>
          <p:spPr bwMode="auto">
            <a:xfrm>
              <a:off x="-261259" y="1782999"/>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grpSp>
      <p:grpSp>
        <p:nvGrpSpPr>
          <p:cNvPr id="77" name="Group 76">
            <a:extLst>
              <a:ext uri="{FF2B5EF4-FFF2-40B4-BE49-F238E27FC236}">
                <a16:creationId xmlns:a16="http://schemas.microsoft.com/office/drawing/2014/main" id="{019B8AE1-57CB-441D-AB46-440EFC52449A}"/>
              </a:ext>
            </a:extLst>
          </p:cNvPr>
          <p:cNvGrpSpPr/>
          <p:nvPr/>
        </p:nvGrpSpPr>
        <p:grpSpPr>
          <a:xfrm>
            <a:off x="1320229" y="3307257"/>
            <a:ext cx="64008" cy="2308274"/>
            <a:chOff x="466940" y="2004397"/>
            <a:chExt cx="64008" cy="3840943"/>
          </a:xfrm>
        </p:grpSpPr>
        <p:cxnSp>
          <p:nvCxnSpPr>
            <p:cNvPr id="78" name="Straight Connector 77">
              <a:extLst>
                <a:ext uri="{FF2B5EF4-FFF2-40B4-BE49-F238E27FC236}">
                  <a16:creationId xmlns:a16="http://schemas.microsoft.com/office/drawing/2014/main" id="{712930BD-FF4E-4990-8B3A-62D99DF786BC}"/>
                </a:ext>
              </a:extLst>
            </p:cNvPr>
            <p:cNvCxnSpPr/>
            <p:nvPr/>
          </p:nvCxnSpPr>
          <p:spPr bwMode="auto">
            <a:xfrm flipH="1">
              <a:off x="466940" y="20043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2E70449-20D7-4688-A952-CEA12E9172AE}"/>
                </a:ext>
              </a:extLst>
            </p:cNvPr>
            <p:cNvCxnSpPr/>
            <p:nvPr/>
          </p:nvCxnSpPr>
          <p:spPr bwMode="auto">
            <a:xfrm flipH="1">
              <a:off x="466940" y="29770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6E30767-2860-4282-8D8A-59256F140EB2}"/>
                </a:ext>
              </a:extLst>
            </p:cNvPr>
            <p:cNvCxnSpPr/>
            <p:nvPr/>
          </p:nvCxnSpPr>
          <p:spPr bwMode="auto">
            <a:xfrm flipH="1">
              <a:off x="466940" y="39325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80A59D6-7C78-4AD6-8079-2EC22663830D}"/>
                </a:ext>
              </a:extLst>
            </p:cNvPr>
            <p:cNvCxnSpPr/>
            <p:nvPr/>
          </p:nvCxnSpPr>
          <p:spPr bwMode="auto">
            <a:xfrm flipH="1">
              <a:off x="466940" y="48642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C82D9C5-13A6-47A5-A31B-FB838AD0CFA2}"/>
                </a:ext>
              </a:extLst>
            </p:cNvPr>
            <p:cNvCxnSpPr/>
            <p:nvPr/>
          </p:nvCxnSpPr>
          <p:spPr bwMode="auto">
            <a:xfrm flipH="1">
              <a:off x="466940" y="5845340"/>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84" name="TextBox 83">
            <a:extLst>
              <a:ext uri="{FF2B5EF4-FFF2-40B4-BE49-F238E27FC236}">
                <a16:creationId xmlns:a16="http://schemas.microsoft.com/office/drawing/2014/main" id="{D458729F-78BC-42CC-8A37-87981487C93C}"/>
              </a:ext>
            </a:extLst>
          </p:cNvPr>
          <p:cNvSpPr txBox="1"/>
          <p:nvPr/>
        </p:nvSpPr>
        <p:spPr bwMode="auto">
          <a:xfrm rot="16200000">
            <a:off x="-738496" y="4351208"/>
            <a:ext cx="2689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Transformation</a:t>
            </a:r>
          </a:p>
        </p:txBody>
      </p:sp>
      <p:sp>
        <p:nvSpPr>
          <p:cNvPr id="85" name="TextBox 84">
            <a:extLst>
              <a:ext uri="{FF2B5EF4-FFF2-40B4-BE49-F238E27FC236}">
                <a16:creationId xmlns:a16="http://schemas.microsoft.com/office/drawing/2014/main" id="{BF0EFEF8-8A6F-4DF8-837E-A19E1AD98D81}"/>
              </a:ext>
            </a:extLst>
          </p:cNvPr>
          <p:cNvSpPr txBox="1"/>
          <p:nvPr/>
        </p:nvSpPr>
        <p:spPr bwMode="auto">
          <a:xfrm>
            <a:off x="1474077" y="5887120"/>
            <a:ext cx="265649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grpSp>
        <p:nvGrpSpPr>
          <p:cNvPr id="95" name="Group 94">
            <a:extLst>
              <a:ext uri="{FF2B5EF4-FFF2-40B4-BE49-F238E27FC236}">
                <a16:creationId xmlns:a16="http://schemas.microsoft.com/office/drawing/2014/main" id="{22437969-A36A-4BFC-B452-DA784F9CF67B}"/>
              </a:ext>
            </a:extLst>
          </p:cNvPr>
          <p:cNvGrpSpPr/>
          <p:nvPr/>
        </p:nvGrpSpPr>
        <p:grpSpPr>
          <a:xfrm>
            <a:off x="1445881" y="5622632"/>
            <a:ext cx="960718" cy="64008"/>
            <a:chOff x="1776921" y="5247348"/>
            <a:chExt cx="11947897" cy="493272"/>
          </a:xfrm>
        </p:grpSpPr>
        <p:cxnSp>
          <p:nvCxnSpPr>
            <p:cNvPr id="96" name="Straight Connector 95">
              <a:extLst>
                <a:ext uri="{FF2B5EF4-FFF2-40B4-BE49-F238E27FC236}">
                  <a16:creationId xmlns:a16="http://schemas.microsoft.com/office/drawing/2014/main" id="{6DF06A18-3203-4C96-BA14-70AA9C9A9398}"/>
                </a:ext>
              </a:extLst>
            </p:cNvPr>
            <p:cNvCxnSpPr>
              <a:cxnSpLocks/>
            </p:cNvCxnSpPr>
            <p:nvPr/>
          </p:nvCxnSpPr>
          <p:spPr bwMode="auto">
            <a:xfrm>
              <a:off x="3746981"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80EB62D-0A26-40B9-9EE0-734C3A943708}"/>
                </a:ext>
              </a:extLst>
            </p:cNvPr>
            <p:cNvCxnSpPr>
              <a:cxnSpLocks/>
            </p:cNvCxnSpPr>
            <p:nvPr/>
          </p:nvCxnSpPr>
          <p:spPr bwMode="auto">
            <a:xfrm>
              <a:off x="1776921"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401D9293-74CC-4ABE-9661-636BBF45D17D}"/>
                </a:ext>
              </a:extLst>
            </p:cNvPr>
            <p:cNvCxnSpPr>
              <a:cxnSpLocks/>
            </p:cNvCxnSpPr>
            <p:nvPr/>
          </p:nvCxnSpPr>
          <p:spPr bwMode="auto">
            <a:xfrm>
              <a:off x="5775158"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F998108-5AEF-40A2-8AA8-5BCC6B2F345F}"/>
                </a:ext>
              </a:extLst>
            </p:cNvPr>
            <p:cNvCxnSpPr>
              <a:cxnSpLocks/>
            </p:cNvCxnSpPr>
            <p:nvPr/>
          </p:nvCxnSpPr>
          <p:spPr bwMode="auto">
            <a:xfrm>
              <a:off x="7778535"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ECE8568-3DD7-4E3D-8910-0C80990F1B45}"/>
                </a:ext>
              </a:extLst>
            </p:cNvPr>
            <p:cNvCxnSpPr>
              <a:cxnSpLocks/>
            </p:cNvCxnSpPr>
            <p:nvPr/>
          </p:nvCxnSpPr>
          <p:spPr bwMode="auto">
            <a:xfrm>
              <a:off x="9743528"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C08CB22-A9EB-4E5B-9592-6E16A079F4C1}"/>
                </a:ext>
              </a:extLst>
            </p:cNvPr>
            <p:cNvCxnSpPr>
              <a:cxnSpLocks/>
            </p:cNvCxnSpPr>
            <p:nvPr/>
          </p:nvCxnSpPr>
          <p:spPr bwMode="auto">
            <a:xfrm>
              <a:off x="11692372"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E1D4879-E558-4E79-9DC1-5794C892BAF0}"/>
                </a:ext>
              </a:extLst>
            </p:cNvPr>
            <p:cNvCxnSpPr>
              <a:cxnSpLocks/>
            </p:cNvCxnSpPr>
            <p:nvPr/>
          </p:nvCxnSpPr>
          <p:spPr bwMode="auto">
            <a:xfrm>
              <a:off x="13724818" y="5247348"/>
              <a:ext cx="0" cy="493272"/>
            </a:xfrm>
            <a:prstGeom prst="line">
              <a:avLst/>
            </a:prstGeom>
            <a:noFill/>
            <a:ln w="2857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9CA62EDD-88BC-462A-A63D-C2EE54F05290}"/>
              </a:ext>
            </a:extLst>
          </p:cNvPr>
          <p:cNvGrpSpPr/>
          <p:nvPr/>
        </p:nvGrpSpPr>
        <p:grpSpPr>
          <a:xfrm>
            <a:off x="4556914" y="3166108"/>
            <a:ext cx="770020" cy="2610831"/>
            <a:chOff x="-261259" y="1809459"/>
            <a:chExt cx="770020" cy="4381810"/>
          </a:xfrm>
        </p:grpSpPr>
        <p:sp>
          <p:nvSpPr>
            <p:cNvPr id="104" name="TextBox 103">
              <a:extLst>
                <a:ext uri="{FF2B5EF4-FFF2-40B4-BE49-F238E27FC236}">
                  <a16:creationId xmlns:a16="http://schemas.microsoft.com/office/drawing/2014/main" id="{7D8B9267-4413-4409-86BE-D99DE8F5DBFF}"/>
                </a:ext>
              </a:extLst>
            </p:cNvPr>
            <p:cNvSpPr txBox="1"/>
            <p:nvPr/>
          </p:nvSpPr>
          <p:spPr bwMode="auto">
            <a:xfrm>
              <a:off x="-261259" y="2572180"/>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0.8</a:t>
              </a:r>
            </a:p>
          </p:txBody>
        </p:sp>
        <p:sp>
          <p:nvSpPr>
            <p:cNvPr id="105" name="TextBox 104">
              <a:extLst>
                <a:ext uri="{FF2B5EF4-FFF2-40B4-BE49-F238E27FC236}">
                  <a16:creationId xmlns:a16="http://schemas.microsoft.com/office/drawing/2014/main" id="{80C666B8-EBC9-4800-BDC4-BD4A69DA9714}"/>
                </a:ext>
              </a:extLst>
            </p:cNvPr>
            <p:cNvSpPr txBox="1"/>
            <p:nvPr/>
          </p:nvSpPr>
          <p:spPr bwMode="auto">
            <a:xfrm>
              <a:off x="-261259" y="3334901"/>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0.6</a:t>
              </a:r>
            </a:p>
          </p:txBody>
        </p:sp>
        <p:sp>
          <p:nvSpPr>
            <p:cNvPr id="106" name="TextBox 105">
              <a:extLst>
                <a:ext uri="{FF2B5EF4-FFF2-40B4-BE49-F238E27FC236}">
                  <a16:creationId xmlns:a16="http://schemas.microsoft.com/office/drawing/2014/main" id="{170C05EF-6507-4F52-9082-3EBC4624753D}"/>
                </a:ext>
              </a:extLst>
            </p:cNvPr>
            <p:cNvSpPr txBox="1"/>
            <p:nvPr/>
          </p:nvSpPr>
          <p:spPr bwMode="auto">
            <a:xfrm>
              <a:off x="-261259" y="4097622"/>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0.4</a:t>
              </a:r>
            </a:p>
          </p:txBody>
        </p:sp>
        <p:sp>
          <p:nvSpPr>
            <p:cNvPr id="107" name="TextBox 106">
              <a:extLst>
                <a:ext uri="{FF2B5EF4-FFF2-40B4-BE49-F238E27FC236}">
                  <a16:creationId xmlns:a16="http://schemas.microsoft.com/office/drawing/2014/main" id="{1EE17446-919E-41E5-A579-6C2DF7C876DB}"/>
                </a:ext>
              </a:extLst>
            </p:cNvPr>
            <p:cNvSpPr txBox="1"/>
            <p:nvPr/>
          </p:nvSpPr>
          <p:spPr bwMode="auto">
            <a:xfrm>
              <a:off x="-261259" y="4860343"/>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0.2</a:t>
              </a:r>
            </a:p>
          </p:txBody>
        </p:sp>
        <p:sp>
          <p:nvSpPr>
            <p:cNvPr id="108" name="TextBox 107">
              <a:extLst>
                <a:ext uri="{FF2B5EF4-FFF2-40B4-BE49-F238E27FC236}">
                  <a16:creationId xmlns:a16="http://schemas.microsoft.com/office/drawing/2014/main" id="{B0FCFE90-07EB-43A2-B083-1425E362802A}"/>
                </a:ext>
              </a:extLst>
            </p:cNvPr>
            <p:cNvSpPr txBox="1"/>
            <p:nvPr/>
          </p:nvSpPr>
          <p:spPr bwMode="auto">
            <a:xfrm>
              <a:off x="-261259" y="5623067"/>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109" name="TextBox 108">
              <a:extLst>
                <a:ext uri="{FF2B5EF4-FFF2-40B4-BE49-F238E27FC236}">
                  <a16:creationId xmlns:a16="http://schemas.microsoft.com/office/drawing/2014/main" id="{E1801AD7-9ACE-435D-98BD-3DA8978F9291}"/>
                </a:ext>
              </a:extLst>
            </p:cNvPr>
            <p:cNvSpPr txBox="1"/>
            <p:nvPr/>
          </p:nvSpPr>
          <p:spPr bwMode="auto">
            <a:xfrm>
              <a:off x="-261259" y="1809459"/>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grpSp>
      <p:sp>
        <p:nvSpPr>
          <p:cNvPr id="110" name="Freeform: Shape 109">
            <a:extLst>
              <a:ext uri="{FF2B5EF4-FFF2-40B4-BE49-F238E27FC236}">
                <a16:creationId xmlns:a16="http://schemas.microsoft.com/office/drawing/2014/main" id="{A0F4B02A-33FC-4288-AB6C-E367B122EFAA}"/>
              </a:ext>
            </a:extLst>
          </p:cNvPr>
          <p:cNvSpPr/>
          <p:nvPr/>
        </p:nvSpPr>
        <p:spPr bwMode="auto">
          <a:xfrm>
            <a:off x="5370553" y="3306236"/>
            <a:ext cx="2627384" cy="2290813"/>
          </a:xfrm>
          <a:custGeom>
            <a:avLst/>
            <a:gdLst>
              <a:gd name="connsiteX0" fmla="*/ 0 w 3994484"/>
              <a:gd name="connsiteY0" fmla="*/ 0 h 2290813"/>
              <a:gd name="connsiteX1" fmla="*/ 0 w 3994484"/>
              <a:gd name="connsiteY1" fmla="*/ 2290813 h 2290813"/>
              <a:gd name="connsiteX2" fmla="*/ 3994484 w 3994484"/>
              <a:gd name="connsiteY2" fmla="*/ 2290813 h 2290813"/>
            </a:gdLst>
            <a:ahLst/>
            <a:cxnLst>
              <a:cxn ang="0">
                <a:pos x="connsiteX0" y="connsiteY0"/>
              </a:cxn>
              <a:cxn ang="0">
                <a:pos x="connsiteX1" y="connsiteY1"/>
              </a:cxn>
              <a:cxn ang="0">
                <a:pos x="connsiteX2" y="connsiteY2"/>
              </a:cxn>
            </a:cxnLst>
            <a:rect l="l" t="t" r="r" b="b"/>
            <a:pathLst>
              <a:path w="3994484" h="2290813">
                <a:moveTo>
                  <a:pt x="0" y="0"/>
                </a:moveTo>
                <a:lnTo>
                  <a:pt x="0" y="2290813"/>
                </a:lnTo>
                <a:lnTo>
                  <a:pt x="3994484" y="2290813"/>
                </a:lnTo>
              </a:path>
            </a:pathLst>
          </a:custGeom>
          <a:noFill/>
          <a:ln w="28575">
            <a:solidFill>
              <a:schemeClr val="bg1"/>
            </a:solidFill>
            <a:miter lim="800000"/>
            <a:headEnd/>
            <a:tailEnd/>
          </a:ln>
        </p:spPr>
        <p:txBody>
          <a:bodyPr rtlCol="0" anchor="ctr"/>
          <a:lstStyle/>
          <a:p>
            <a:pPr algn="ctr"/>
            <a:endParaRPr lang="en-US" sz="1400" dirty="0">
              <a:latin typeface="Calibri" panose="020F0502020204030204" pitchFamily="34" charset="0"/>
              <a:cs typeface="Calibri" panose="020F0502020204030204" pitchFamily="34" charset="0"/>
            </a:endParaRPr>
          </a:p>
        </p:txBody>
      </p:sp>
      <p:grpSp>
        <p:nvGrpSpPr>
          <p:cNvPr id="111" name="Group 110">
            <a:extLst>
              <a:ext uri="{FF2B5EF4-FFF2-40B4-BE49-F238E27FC236}">
                <a16:creationId xmlns:a16="http://schemas.microsoft.com/office/drawing/2014/main" id="{757FACB1-E48B-4495-878A-13B103AD24DF}"/>
              </a:ext>
            </a:extLst>
          </p:cNvPr>
          <p:cNvGrpSpPr/>
          <p:nvPr/>
        </p:nvGrpSpPr>
        <p:grpSpPr>
          <a:xfrm>
            <a:off x="5298151" y="3313485"/>
            <a:ext cx="64008" cy="2282930"/>
            <a:chOff x="466940" y="2017614"/>
            <a:chExt cx="64008" cy="3827726"/>
          </a:xfrm>
        </p:grpSpPr>
        <p:cxnSp>
          <p:nvCxnSpPr>
            <p:cNvPr id="112" name="Straight Connector 111">
              <a:extLst>
                <a:ext uri="{FF2B5EF4-FFF2-40B4-BE49-F238E27FC236}">
                  <a16:creationId xmlns:a16="http://schemas.microsoft.com/office/drawing/2014/main" id="{87635278-96C2-4479-96AA-A8FE1C06DB83}"/>
                </a:ext>
              </a:extLst>
            </p:cNvPr>
            <p:cNvCxnSpPr/>
            <p:nvPr/>
          </p:nvCxnSpPr>
          <p:spPr bwMode="auto">
            <a:xfrm flipH="1">
              <a:off x="466940" y="20176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55E963E-1751-4A15-A200-EDECC62DF20D}"/>
                </a:ext>
              </a:extLst>
            </p:cNvPr>
            <p:cNvCxnSpPr/>
            <p:nvPr/>
          </p:nvCxnSpPr>
          <p:spPr bwMode="auto">
            <a:xfrm flipH="1">
              <a:off x="466940" y="27725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6500334-19EB-45F8-9B3A-15251B6BE48B}"/>
                </a:ext>
              </a:extLst>
            </p:cNvPr>
            <p:cNvCxnSpPr/>
            <p:nvPr/>
          </p:nvCxnSpPr>
          <p:spPr bwMode="auto">
            <a:xfrm flipH="1">
              <a:off x="466940" y="35407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B1F2B7B-7863-4A7D-8DF8-3BB70F21055B}"/>
                </a:ext>
              </a:extLst>
            </p:cNvPr>
            <p:cNvCxnSpPr/>
            <p:nvPr/>
          </p:nvCxnSpPr>
          <p:spPr bwMode="auto">
            <a:xfrm flipH="1">
              <a:off x="466940" y="43089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3ADB654-C417-42DC-8AB5-A1409F790D9B}"/>
                </a:ext>
              </a:extLst>
            </p:cNvPr>
            <p:cNvCxnSpPr/>
            <p:nvPr/>
          </p:nvCxnSpPr>
          <p:spPr bwMode="auto">
            <a:xfrm flipH="1">
              <a:off x="466940" y="50771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F9D239F-BCD1-49F0-9162-76A52860C7B4}"/>
                </a:ext>
              </a:extLst>
            </p:cNvPr>
            <p:cNvCxnSpPr/>
            <p:nvPr/>
          </p:nvCxnSpPr>
          <p:spPr bwMode="auto">
            <a:xfrm flipH="1">
              <a:off x="466940" y="58453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6F0D5EFA-0D1B-4142-8DE7-9E42D59C2708}"/>
              </a:ext>
            </a:extLst>
          </p:cNvPr>
          <p:cNvGrpSpPr/>
          <p:nvPr/>
        </p:nvGrpSpPr>
        <p:grpSpPr>
          <a:xfrm>
            <a:off x="5245076" y="5626027"/>
            <a:ext cx="2942596" cy="338554"/>
            <a:chOff x="939417" y="5547252"/>
            <a:chExt cx="2942596" cy="338554"/>
          </a:xfrm>
        </p:grpSpPr>
        <p:sp>
          <p:nvSpPr>
            <p:cNvPr id="119" name="TextBox 118">
              <a:extLst>
                <a:ext uri="{FF2B5EF4-FFF2-40B4-BE49-F238E27FC236}">
                  <a16:creationId xmlns:a16="http://schemas.microsoft.com/office/drawing/2014/main" id="{FE4E358B-0467-4F75-9379-5F5997ED3BA2}"/>
                </a:ext>
              </a:extLst>
            </p:cNvPr>
            <p:cNvSpPr txBox="1"/>
            <p:nvPr/>
          </p:nvSpPr>
          <p:spPr bwMode="auto">
            <a:xfrm>
              <a:off x="939417" y="5547252"/>
              <a:ext cx="2625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120" name="TextBox 119">
              <a:extLst>
                <a:ext uri="{FF2B5EF4-FFF2-40B4-BE49-F238E27FC236}">
                  <a16:creationId xmlns:a16="http://schemas.microsoft.com/office/drawing/2014/main" id="{00D970D3-21EF-405C-BBD0-6DFF7EE90DE8}"/>
                </a:ext>
              </a:extLst>
            </p:cNvPr>
            <p:cNvSpPr txBox="1"/>
            <p:nvPr/>
          </p:nvSpPr>
          <p:spPr bwMode="auto">
            <a:xfrm>
              <a:off x="1473837" y="5547252"/>
              <a:ext cx="2625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a:t>
              </a:r>
            </a:p>
          </p:txBody>
        </p:sp>
        <p:sp>
          <p:nvSpPr>
            <p:cNvPr id="121" name="TextBox 120">
              <a:extLst>
                <a:ext uri="{FF2B5EF4-FFF2-40B4-BE49-F238E27FC236}">
                  <a16:creationId xmlns:a16="http://schemas.microsoft.com/office/drawing/2014/main" id="{BDC79D2B-1CD6-43E3-9D41-CC0E29DE263E}"/>
                </a:ext>
              </a:extLst>
            </p:cNvPr>
            <p:cNvSpPr txBox="1"/>
            <p:nvPr/>
          </p:nvSpPr>
          <p:spPr bwMode="auto">
            <a:xfrm>
              <a:off x="1925887" y="5547252"/>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a:t>
              </a:r>
            </a:p>
          </p:txBody>
        </p:sp>
        <p:sp>
          <p:nvSpPr>
            <p:cNvPr id="122" name="TextBox 121">
              <a:extLst>
                <a:ext uri="{FF2B5EF4-FFF2-40B4-BE49-F238E27FC236}">
                  <a16:creationId xmlns:a16="http://schemas.microsoft.com/office/drawing/2014/main" id="{04AA08AC-D3C8-45FE-AEB3-1F20D29A20FE}"/>
                </a:ext>
              </a:extLst>
            </p:cNvPr>
            <p:cNvSpPr txBox="1"/>
            <p:nvPr/>
          </p:nvSpPr>
          <p:spPr bwMode="auto">
            <a:xfrm>
              <a:off x="2432924" y="5547252"/>
              <a:ext cx="429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a:t>
              </a:r>
            </a:p>
          </p:txBody>
        </p:sp>
        <p:sp>
          <p:nvSpPr>
            <p:cNvPr id="123" name="TextBox 122">
              <a:extLst>
                <a:ext uri="{FF2B5EF4-FFF2-40B4-BE49-F238E27FC236}">
                  <a16:creationId xmlns:a16="http://schemas.microsoft.com/office/drawing/2014/main" id="{94677C4C-39BB-49DC-9E2D-24A44FBB63E8}"/>
                </a:ext>
              </a:extLst>
            </p:cNvPr>
            <p:cNvSpPr txBox="1"/>
            <p:nvPr/>
          </p:nvSpPr>
          <p:spPr bwMode="auto">
            <a:xfrm>
              <a:off x="2962946" y="5547252"/>
              <a:ext cx="440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20</a:t>
              </a:r>
              <a:endPar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5" name="TextBox 124">
              <a:extLst>
                <a:ext uri="{FF2B5EF4-FFF2-40B4-BE49-F238E27FC236}">
                  <a16:creationId xmlns:a16="http://schemas.microsoft.com/office/drawing/2014/main" id="{A2952DE2-9181-4D10-A4C2-15A6936856C4}"/>
                </a:ext>
              </a:extLst>
            </p:cNvPr>
            <p:cNvSpPr txBox="1"/>
            <p:nvPr/>
          </p:nvSpPr>
          <p:spPr bwMode="auto">
            <a:xfrm>
              <a:off x="3482230" y="5547252"/>
              <a:ext cx="399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25</a:t>
              </a:r>
            </a:p>
          </p:txBody>
        </p:sp>
      </p:grpSp>
      <p:grpSp>
        <p:nvGrpSpPr>
          <p:cNvPr id="126" name="Group 125">
            <a:extLst>
              <a:ext uri="{FF2B5EF4-FFF2-40B4-BE49-F238E27FC236}">
                <a16:creationId xmlns:a16="http://schemas.microsoft.com/office/drawing/2014/main" id="{16B36FFB-0A81-4FBF-AAB5-E017C47D2A05}"/>
              </a:ext>
            </a:extLst>
          </p:cNvPr>
          <p:cNvGrpSpPr/>
          <p:nvPr/>
        </p:nvGrpSpPr>
        <p:grpSpPr>
          <a:xfrm>
            <a:off x="5370553" y="5599114"/>
            <a:ext cx="2613029" cy="64008"/>
            <a:chOff x="1776921" y="5247348"/>
            <a:chExt cx="11947897" cy="493272"/>
          </a:xfrm>
        </p:grpSpPr>
        <p:cxnSp>
          <p:nvCxnSpPr>
            <p:cNvPr id="127" name="Straight Connector 126">
              <a:extLst>
                <a:ext uri="{FF2B5EF4-FFF2-40B4-BE49-F238E27FC236}">
                  <a16:creationId xmlns:a16="http://schemas.microsoft.com/office/drawing/2014/main" id="{8E08CE5B-3884-4572-8D80-C306587BDAA8}"/>
                </a:ext>
              </a:extLst>
            </p:cNvPr>
            <p:cNvCxnSpPr>
              <a:cxnSpLocks/>
            </p:cNvCxnSpPr>
            <p:nvPr/>
          </p:nvCxnSpPr>
          <p:spPr bwMode="auto">
            <a:xfrm>
              <a:off x="4197502"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057FD0B-15B5-430E-8B12-C073FC1A1EE7}"/>
                </a:ext>
              </a:extLst>
            </p:cNvPr>
            <p:cNvCxnSpPr>
              <a:cxnSpLocks/>
            </p:cNvCxnSpPr>
            <p:nvPr/>
          </p:nvCxnSpPr>
          <p:spPr bwMode="auto">
            <a:xfrm>
              <a:off x="1776921"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A0D6003-A8A6-41C7-B929-753CE9C25419}"/>
                </a:ext>
              </a:extLst>
            </p:cNvPr>
            <p:cNvCxnSpPr>
              <a:cxnSpLocks/>
            </p:cNvCxnSpPr>
            <p:nvPr/>
          </p:nvCxnSpPr>
          <p:spPr bwMode="auto">
            <a:xfrm>
              <a:off x="6575871"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E877206-64E0-442C-97B8-3B62BE3D1B00}"/>
                </a:ext>
              </a:extLst>
            </p:cNvPr>
            <p:cNvCxnSpPr>
              <a:cxnSpLocks/>
            </p:cNvCxnSpPr>
            <p:nvPr/>
          </p:nvCxnSpPr>
          <p:spPr bwMode="auto">
            <a:xfrm>
              <a:off x="8963549"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C945622-62F6-439D-A0F6-5DD3391B3A9F}"/>
                </a:ext>
              </a:extLst>
            </p:cNvPr>
            <p:cNvCxnSpPr>
              <a:cxnSpLocks/>
            </p:cNvCxnSpPr>
            <p:nvPr/>
          </p:nvCxnSpPr>
          <p:spPr bwMode="auto">
            <a:xfrm>
              <a:off x="11386604"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D78E7B4-00B4-42DD-8B9B-39200F705C58}"/>
                </a:ext>
              </a:extLst>
            </p:cNvPr>
            <p:cNvCxnSpPr>
              <a:cxnSpLocks/>
            </p:cNvCxnSpPr>
            <p:nvPr/>
          </p:nvCxnSpPr>
          <p:spPr bwMode="auto">
            <a:xfrm>
              <a:off x="13724818" y="5247348"/>
              <a:ext cx="0" cy="493272"/>
            </a:xfrm>
            <a:prstGeom prst="line">
              <a:avLst/>
            </a:prstGeom>
            <a:noFill/>
            <a:ln w="28575" cap="flat" cmpd="sng" algn="ctr">
              <a:solidFill>
                <a:schemeClr val="bg1"/>
              </a:solidFill>
              <a:prstDash val="solid"/>
              <a:round/>
              <a:headEnd type="none" w="med" len="med"/>
              <a:tailEnd type="none" w="med" len="med"/>
            </a:ln>
            <a:effectLst/>
          </p:spPr>
        </p:cxnSp>
      </p:grpSp>
      <p:sp>
        <p:nvSpPr>
          <p:cNvPr id="134" name="TextBox 133">
            <a:extLst>
              <a:ext uri="{FF2B5EF4-FFF2-40B4-BE49-F238E27FC236}">
                <a16:creationId xmlns:a16="http://schemas.microsoft.com/office/drawing/2014/main" id="{8091D52A-463C-4A78-90E9-2D6E69AA8AB1}"/>
              </a:ext>
            </a:extLst>
          </p:cNvPr>
          <p:cNvSpPr txBox="1"/>
          <p:nvPr/>
        </p:nvSpPr>
        <p:spPr bwMode="auto">
          <a:xfrm rot="16200000">
            <a:off x="3541915" y="4295157"/>
            <a:ext cx="231639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of Transformation</a:t>
            </a:r>
          </a:p>
        </p:txBody>
      </p:sp>
      <p:sp>
        <p:nvSpPr>
          <p:cNvPr id="135" name="TextBox 134">
            <a:extLst>
              <a:ext uri="{FF2B5EF4-FFF2-40B4-BE49-F238E27FC236}">
                <a16:creationId xmlns:a16="http://schemas.microsoft.com/office/drawing/2014/main" id="{655AECD2-6AEE-436B-843A-35FDC1EA59EB}"/>
              </a:ext>
            </a:extLst>
          </p:cNvPr>
          <p:cNvSpPr txBox="1"/>
          <p:nvPr/>
        </p:nvSpPr>
        <p:spPr bwMode="auto">
          <a:xfrm>
            <a:off x="5378008" y="5887120"/>
            <a:ext cx="261992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to Transformation</a:t>
            </a:r>
          </a:p>
        </p:txBody>
      </p:sp>
      <p:sp>
        <p:nvSpPr>
          <p:cNvPr id="139" name="TextBox 138">
            <a:extLst>
              <a:ext uri="{FF2B5EF4-FFF2-40B4-BE49-F238E27FC236}">
                <a16:creationId xmlns:a16="http://schemas.microsoft.com/office/drawing/2014/main" id="{C89EFF3A-D05C-46B5-BF47-C274C6B9351B}"/>
              </a:ext>
            </a:extLst>
          </p:cNvPr>
          <p:cNvSpPr txBox="1"/>
          <p:nvPr/>
        </p:nvSpPr>
        <p:spPr bwMode="auto">
          <a:xfrm>
            <a:off x="6119486" y="5656117"/>
            <a:ext cx="382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148" name="Group 147">
            <a:extLst>
              <a:ext uri="{FF2B5EF4-FFF2-40B4-BE49-F238E27FC236}">
                <a16:creationId xmlns:a16="http://schemas.microsoft.com/office/drawing/2014/main" id="{5DA486DD-0CEF-44FF-BE8B-AA1711676063}"/>
              </a:ext>
            </a:extLst>
          </p:cNvPr>
          <p:cNvGrpSpPr/>
          <p:nvPr/>
        </p:nvGrpSpPr>
        <p:grpSpPr>
          <a:xfrm>
            <a:off x="2550946" y="5622632"/>
            <a:ext cx="960718" cy="64008"/>
            <a:chOff x="1776921" y="5247348"/>
            <a:chExt cx="11947897" cy="493272"/>
          </a:xfrm>
        </p:grpSpPr>
        <p:cxnSp>
          <p:nvCxnSpPr>
            <p:cNvPr id="149" name="Straight Connector 148">
              <a:extLst>
                <a:ext uri="{FF2B5EF4-FFF2-40B4-BE49-F238E27FC236}">
                  <a16:creationId xmlns:a16="http://schemas.microsoft.com/office/drawing/2014/main" id="{20E7B16E-74F6-4F3D-9D41-EEEB89441F17}"/>
                </a:ext>
              </a:extLst>
            </p:cNvPr>
            <p:cNvCxnSpPr>
              <a:cxnSpLocks/>
            </p:cNvCxnSpPr>
            <p:nvPr/>
          </p:nvCxnSpPr>
          <p:spPr bwMode="auto">
            <a:xfrm>
              <a:off x="3746981"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2AADFF67-BD71-4409-93B0-3588EB347394}"/>
                </a:ext>
              </a:extLst>
            </p:cNvPr>
            <p:cNvCxnSpPr>
              <a:cxnSpLocks/>
            </p:cNvCxnSpPr>
            <p:nvPr/>
          </p:nvCxnSpPr>
          <p:spPr bwMode="auto">
            <a:xfrm>
              <a:off x="1776921"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302AEF7-2634-4D5F-859C-D43AE3A61E83}"/>
                </a:ext>
              </a:extLst>
            </p:cNvPr>
            <p:cNvCxnSpPr>
              <a:cxnSpLocks/>
            </p:cNvCxnSpPr>
            <p:nvPr/>
          </p:nvCxnSpPr>
          <p:spPr bwMode="auto">
            <a:xfrm>
              <a:off x="5775158"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1A34605-12A3-49CE-89D2-6DB35E6186DC}"/>
                </a:ext>
              </a:extLst>
            </p:cNvPr>
            <p:cNvCxnSpPr>
              <a:cxnSpLocks/>
            </p:cNvCxnSpPr>
            <p:nvPr/>
          </p:nvCxnSpPr>
          <p:spPr bwMode="auto">
            <a:xfrm>
              <a:off x="7778535"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39CCD17-995E-418B-BB0B-D8CFAF539E63}"/>
                </a:ext>
              </a:extLst>
            </p:cNvPr>
            <p:cNvCxnSpPr>
              <a:cxnSpLocks/>
            </p:cNvCxnSpPr>
            <p:nvPr/>
          </p:nvCxnSpPr>
          <p:spPr bwMode="auto">
            <a:xfrm>
              <a:off x="9743528"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6BD9AEA-DB66-4D41-9A65-7E88674BEA9D}"/>
                </a:ext>
              </a:extLst>
            </p:cNvPr>
            <p:cNvCxnSpPr>
              <a:cxnSpLocks/>
            </p:cNvCxnSpPr>
            <p:nvPr/>
          </p:nvCxnSpPr>
          <p:spPr bwMode="auto">
            <a:xfrm>
              <a:off x="11692372" y="5247348"/>
              <a:ext cx="0" cy="493272"/>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EDA6B41-A685-4296-AA06-3E235D9D0A45}"/>
                </a:ext>
              </a:extLst>
            </p:cNvPr>
            <p:cNvCxnSpPr>
              <a:cxnSpLocks/>
            </p:cNvCxnSpPr>
            <p:nvPr/>
          </p:nvCxnSpPr>
          <p:spPr bwMode="auto">
            <a:xfrm>
              <a:off x="13724818" y="5247348"/>
              <a:ext cx="0" cy="493272"/>
            </a:xfrm>
            <a:prstGeom prst="line">
              <a:avLst/>
            </a:prstGeom>
            <a:noFill/>
            <a:ln w="28575" cap="flat" cmpd="sng" algn="ctr">
              <a:solidFill>
                <a:schemeClr val="bg1"/>
              </a:solidFill>
              <a:prstDash val="solid"/>
              <a:round/>
              <a:headEnd type="none" w="med" len="med"/>
              <a:tailEnd type="none" w="med" len="med"/>
            </a:ln>
            <a:effectLst/>
          </p:spPr>
        </p:cxnSp>
      </p:grpSp>
      <p:cxnSp>
        <p:nvCxnSpPr>
          <p:cNvPr id="157" name="Straight Connector 156">
            <a:extLst>
              <a:ext uri="{FF2B5EF4-FFF2-40B4-BE49-F238E27FC236}">
                <a16:creationId xmlns:a16="http://schemas.microsoft.com/office/drawing/2014/main" id="{4D7BA473-D498-4394-97F8-4087DBB63784}"/>
              </a:ext>
            </a:extLst>
          </p:cNvPr>
          <p:cNvCxnSpPr>
            <a:cxnSpLocks/>
          </p:cNvCxnSpPr>
          <p:nvPr/>
        </p:nvCxnSpPr>
        <p:spPr bwMode="auto">
          <a:xfrm>
            <a:off x="3802082" y="56226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BFC67DF-0561-4C87-8E70-4EF274C63760}"/>
              </a:ext>
            </a:extLst>
          </p:cNvPr>
          <p:cNvCxnSpPr>
            <a:cxnSpLocks/>
          </p:cNvCxnSpPr>
          <p:nvPr/>
        </p:nvCxnSpPr>
        <p:spPr bwMode="auto">
          <a:xfrm>
            <a:off x="3643671" y="56226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7CC7FFA-1ECC-4A6E-B410-626EAC6EED40}"/>
              </a:ext>
            </a:extLst>
          </p:cNvPr>
          <p:cNvCxnSpPr>
            <a:cxnSpLocks/>
          </p:cNvCxnSpPr>
          <p:nvPr/>
        </p:nvCxnSpPr>
        <p:spPr bwMode="auto">
          <a:xfrm>
            <a:off x="3965165" y="56226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9392056-7CA9-4EE7-86CB-ACF88BA2C5F9}"/>
              </a:ext>
            </a:extLst>
          </p:cNvPr>
          <p:cNvCxnSpPr>
            <a:cxnSpLocks/>
          </p:cNvCxnSpPr>
          <p:nvPr/>
        </p:nvCxnSpPr>
        <p:spPr bwMode="auto">
          <a:xfrm>
            <a:off x="4126255" y="5622632"/>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511" name="Group 510">
            <a:extLst>
              <a:ext uri="{FF2B5EF4-FFF2-40B4-BE49-F238E27FC236}">
                <a16:creationId xmlns:a16="http://schemas.microsoft.com/office/drawing/2014/main" id="{C25CA8E0-67E1-4A69-A6E8-82C5A49AEAAA}"/>
              </a:ext>
            </a:extLst>
          </p:cNvPr>
          <p:cNvGrpSpPr/>
          <p:nvPr/>
        </p:nvGrpSpPr>
        <p:grpSpPr>
          <a:xfrm>
            <a:off x="1455301" y="4678728"/>
            <a:ext cx="2650067" cy="930948"/>
            <a:chOff x="5109633" y="4563919"/>
            <a:chExt cx="2650067" cy="930948"/>
          </a:xfrm>
        </p:grpSpPr>
        <p:sp>
          <p:nvSpPr>
            <p:cNvPr id="164" name="Freeform: Shape 163">
              <a:extLst>
                <a:ext uri="{FF2B5EF4-FFF2-40B4-BE49-F238E27FC236}">
                  <a16:creationId xmlns:a16="http://schemas.microsoft.com/office/drawing/2014/main" id="{EB558A56-8579-4477-95BB-8648E5CC5204}"/>
                </a:ext>
              </a:extLst>
            </p:cNvPr>
            <p:cNvSpPr/>
            <p:nvPr/>
          </p:nvSpPr>
          <p:spPr bwMode="auto">
            <a:xfrm>
              <a:off x="5109633" y="4624917"/>
              <a:ext cx="2650067" cy="869950"/>
            </a:xfrm>
            <a:custGeom>
              <a:avLst/>
              <a:gdLst>
                <a:gd name="connsiteX0" fmla="*/ 2650067 w 2650067"/>
                <a:gd name="connsiteY0" fmla="*/ 0 h 869950"/>
                <a:gd name="connsiteX1" fmla="*/ 1267884 w 2650067"/>
                <a:gd name="connsiteY1" fmla="*/ 0 h 869950"/>
                <a:gd name="connsiteX2" fmla="*/ 1267884 w 2650067"/>
                <a:gd name="connsiteY2" fmla="*/ 23283 h 869950"/>
                <a:gd name="connsiteX3" fmla="*/ 1202267 w 2650067"/>
                <a:gd name="connsiteY3" fmla="*/ 23283 h 869950"/>
                <a:gd name="connsiteX4" fmla="*/ 1187450 w 2650067"/>
                <a:gd name="connsiteY4" fmla="*/ 38100 h 869950"/>
                <a:gd name="connsiteX5" fmla="*/ 1081617 w 2650067"/>
                <a:gd name="connsiteY5" fmla="*/ 38100 h 869950"/>
                <a:gd name="connsiteX6" fmla="*/ 1081617 w 2650067"/>
                <a:gd name="connsiteY6" fmla="*/ 82550 h 869950"/>
                <a:gd name="connsiteX7" fmla="*/ 1064684 w 2650067"/>
                <a:gd name="connsiteY7" fmla="*/ 82550 h 869950"/>
                <a:gd name="connsiteX8" fmla="*/ 1064684 w 2650067"/>
                <a:gd name="connsiteY8" fmla="*/ 124883 h 869950"/>
                <a:gd name="connsiteX9" fmla="*/ 984250 w 2650067"/>
                <a:gd name="connsiteY9" fmla="*/ 124883 h 869950"/>
                <a:gd name="connsiteX10" fmla="*/ 984250 w 2650067"/>
                <a:gd name="connsiteY10" fmla="*/ 141816 h 869950"/>
                <a:gd name="connsiteX11" fmla="*/ 933450 w 2650067"/>
                <a:gd name="connsiteY11" fmla="*/ 141816 h 869950"/>
                <a:gd name="connsiteX12" fmla="*/ 933450 w 2650067"/>
                <a:gd name="connsiteY12" fmla="*/ 160866 h 869950"/>
                <a:gd name="connsiteX13" fmla="*/ 895350 w 2650067"/>
                <a:gd name="connsiteY13" fmla="*/ 160866 h 869950"/>
                <a:gd name="connsiteX14" fmla="*/ 895350 w 2650067"/>
                <a:gd name="connsiteY14" fmla="*/ 186266 h 869950"/>
                <a:gd name="connsiteX15" fmla="*/ 865717 w 2650067"/>
                <a:gd name="connsiteY15" fmla="*/ 186266 h 869950"/>
                <a:gd name="connsiteX16" fmla="*/ 857250 w 2650067"/>
                <a:gd name="connsiteY16" fmla="*/ 194733 h 869950"/>
                <a:gd name="connsiteX17" fmla="*/ 817034 w 2650067"/>
                <a:gd name="connsiteY17" fmla="*/ 194733 h 869950"/>
                <a:gd name="connsiteX18" fmla="*/ 817034 w 2650067"/>
                <a:gd name="connsiteY18" fmla="*/ 239183 h 869950"/>
                <a:gd name="connsiteX19" fmla="*/ 766234 w 2650067"/>
                <a:gd name="connsiteY19" fmla="*/ 239183 h 869950"/>
                <a:gd name="connsiteX20" fmla="*/ 766234 w 2650067"/>
                <a:gd name="connsiteY20" fmla="*/ 254000 h 869950"/>
                <a:gd name="connsiteX21" fmla="*/ 732367 w 2650067"/>
                <a:gd name="connsiteY21" fmla="*/ 254000 h 869950"/>
                <a:gd name="connsiteX22" fmla="*/ 732367 w 2650067"/>
                <a:gd name="connsiteY22" fmla="*/ 279400 h 869950"/>
                <a:gd name="connsiteX23" fmla="*/ 700617 w 2650067"/>
                <a:gd name="connsiteY23" fmla="*/ 279400 h 869950"/>
                <a:gd name="connsiteX24" fmla="*/ 700617 w 2650067"/>
                <a:gd name="connsiteY24" fmla="*/ 302683 h 869950"/>
                <a:gd name="connsiteX25" fmla="*/ 670984 w 2650067"/>
                <a:gd name="connsiteY25" fmla="*/ 302683 h 869950"/>
                <a:gd name="connsiteX26" fmla="*/ 670984 w 2650067"/>
                <a:gd name="connsiteY26" fmla="*/ 330200 h 869950"/>
                <a:gd name="connsiteX27" fmla="*/ 630767 w 2650067"/>
                <a:gd name="connsiteY27" fmla="*/ 330200 h 869950"/>
                <a:gd name="connsiteX28" fmla="*/ 630767 w 2650067"/>
                <a:gd name="connsiteY28" fmla="*/ 357716 h 869950"/>
                <a:gd name="connsiteX29" fmla="*/ 543984 w 2650067"/>
                <a:gd name="connsiteY29" fmla="*/ 357716 h 869950"/>
                <a:gd name="connsiteX30" fmla="*/ 527050 w 2650067"/>
                <a:gd name="connsiteY30" fmla="*/ 374650 h 869950"/>
                <a:gd name="connsiteX31" fmla="*/ 499534 w 2650067"/>
                <a:gd name="connsiteY31" fmla="*/ 374650 h 869950"/>
                <a:gd name="connsiteX32" fmla="*/ 499534 w 2650067"/>
                <a:gd name="connsiteY32" fmla="*/ 397933 h 869950"/>
                <a:gd name="connsiteX33" fmla="*/ 474134 w 2650067"/>
                <a:gd name="connsiteY33" fmla="*/ 397933 h 869950"/>
                <a:gd name="connsiteX34" fmla="*/ 474134 w 2650067"/>
                <a:gd name="connsiteY34" fmla="*/ 412750 h 869950"/>
                <a:gd name="connsiteX35" fmla="*/ 444500 w 2650067"/>
                <a:gd name="connsiteY35" fmla="*/ 412750 h 869950"/>
                <a:gd name="connsiteX36" fmla="*/ 444500 w 2650067"/>
                <a:gd name="connsiteY36" fmla="*/ 433916 h 869950"/>
                <a:gd name="connsiteX37" fmla="*/ 419100 w 2650067"/>
                <a:gd name="connsiteY37" fmla="*/ 433916 h 869950"/>
                <a:gd name="connsiteX38" fmla="*/ 419100 w 2650067"/>
                <a:gd name="connsiteY38" fmla="*/ 455083 h 869950"/>
                <a:gd name="connsiteX39" fmla="*/ 397934 w 2650067"/>
                <a:gd name="connsiteY39" fmla="*/ 455083 h 869950"/>
                <a:gd name="connsiteX40" fmla="*/ 397934 w 2650067"/>
                <a:gd name="connsiteY40" fmla="*/ 476250 h 869950"/>
                <a:gd name="connsiteX41" fmla="*/ 378884 w 2650067"/>
                <a:gd name="connsiteY41" fmla="*/ 476250 h 869950"/>
                <a:gd name="connsiteX42" fmla="*/ 378884 w 2650067"/>
                <a:gd name="connsiteY42" fmla="*/ 495300 h 869950"/>
                <a:gd name="connsiteX43" fmla="*/ 330200 w 2650067"/>
                <a:gd name="connsiteY43" fmla="*/ 495300 h 869950"/>
                <a:gd name="connsiteX44" fmla="*/ 321734 w 2650067"/>
                <a:gd name="connsiteY44" fmla="*/ 503766 h 869950"/>
                <a:gd name="connsiteX45" fmla="*/ 262467 w 2650067"/>
                <a:gd name="connsiteY45" fmla="*/ 503766 h 869950"/>
                <a:gd name="connsiteX46" fmla="*/ 262467 w 2650067"/>
                <a:gd name="connsiteY46" fmla="*/ 524933 h 869950"/>
                <a:gd name="connsiteX47" fmla="*/ 232834 w 2650067"/>
                <a:gd name="connsiteY47" fmla="*/ 524933 h 869950"/>
                <a:gd name="connsiteX48" fmla="*/ 232834 w 2650067"/>
                <a:gd name="connsiteY48" fmla="*/ 552450 h 869950"/>
                <a:gd name="connsiteX49" fmla="*/ 207434 w 2650067"/>
                <a:gd name="connsiteY49" fmla="*/ 552450 h 869950"/>
                <a:gd name="connsiteX50" fmla="*/ 207434 w 2650067"/>
                <a:gd name="connsiteY50" fmla="*/ 573616 h 869950"/>
                <a:gd name="connsiteX51" fmla="*/ 179917 w 2650067"/>
                <a:gd name="connsiteY51" fmla="*/ 573616 h 869950"/>
                <a:gd name="connsiteX52" fmla="*/ 179917 w 2650067"/>
                <a:gd name="connsiteY52" fmla="*/ 601133 h 869950"/>
                <a:gd name="connsiteX53" fmla="*/ 156634 w 2650067"/>
                <a:gd name="connsiteY53" fmla="*/ 601133 h 869950"/>
                <a:gd name="connsiteX54" fmla="*/ 156634 w 2650067"/>
                <a:gd name="connsiteY54" fmla="*/ 630766 h 869950"/>
                <a:gd name="connsiteX55" fmla="*/ 148167 w 2650067"/>
                <a:gd name="connsiteY55" fmla="*/ 639233 h 869950"/>
                <a:gd name="connsiteX56" fmla="*/ 139700 w 2650067"/>
                <a:gd name="connsiteY56" fmla="*/ 639233 h 869950"/>
                <a:gd name="connsiteX57" fmla="*/ 127000 w 2650067"/>
                <a:gd name="connsiteY57" fmla="*/ 651933 h 869950"/>
                <a:gd name="connsiteX58" fmla="*/ 107950 w 2650067"/>
                <a:gd name="connsiteY58" fmla="*/ 651933 h 869950"/>
                <a:gd name="connsiteX59" fmla="*/ 107950 w 2650067"/>
                <a:gd name="connsiteY59" fmla="*/ 683683 h 869950"/>
                <a:gd name="connsiteX60" fmla="*/ 86784 w 2650067"/>
                <a:gd name="connsiteY60" fmla="*/ 683683 h 869950"/>
                <a:gd name="connsiteX61" fmla="*/ 86784 w 2650067"/>
                <a:gd name="connsiteY61" fmla="*/ 713316 h 869950"/>
                <a:gd name="connsiteX62" fmla="*/ 74084 w 2650067"/>
                <a:gd name="connsiteY62" fmla="*/ 726016 h 869950"/>
                <a:gd name="connsiteX63" fmla="*/ 74084 w 2650067"/>
                <a:gd name="connsiteY63" fmla="*/ 762000 h 869950"/>
                <a:gd name="connsiteX64" fmla="*/ 52917 w 2650067"/>
                <a:gd name="connsiteY64" fmla="*/ 762000 h 869950"/>
                <a:gd name="connsiteX65" fmla="*/ 52917 w 2650067"/>
                <a:gd name="connsiteY65" fmla="*/ 785283 h 869950"/>
                <a:gd name="connsiteX66" fmla="*/ 40217 w 2650067"/>
                <a:gd name="connsiteY66" fmla="*/ 785283 h 869950"/>
                <a:gd name="connsiteX67" fmla="*/ 40217 w 2650067"/>
                <a:gd name="connsiteY67" fmla="*/ 810683 h 869950"/>
                <a:gd name="connsiteX68" fmla="*/ 19050 w 2650067"/>
                <a:gd name="connsiteY68" fmla="*/ 810683 h 869950"/>
                <a:gd name="connsiteX69" fmla="*/ 19050 w 2650067"/>
                <a:gd name="connsiteY69" fmla="*/ 829733 h 869950"/>
                <a:gd name="connsiteX70" fmla="*/ 0 w 2650067"/>
                <a:gd name="connsiteY70" fmla="*/ 829733 h 869950"/>
                <a:gd name="connsiteX71" fmla="*/ 0 w 2650067"/>
                <a:gd name="connsiteY71" fmla="*/ 869950 h 869950"/>
                <a:gd name="connsiteX72" fmla="*/ 6350 w 2650067"/>
                <a:gd name="connsiteY72" fmla="*/ 869950 h 869950"/>
                <a:gd name="connsiteX73" fmla="*/ 6350 w 2650067"/>
                <a:gd name="connsiteY73" fmla="*/ 869950 h 86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650067" h="869950">
                  <a:moveTo>
                    <a:pt x="2650067" y="0"/>
                  </a:moveTo>
                  <a:lnTo>
                    <a:pt x="1267884" y="0"/>
                  </a:lnTo>
                  <a:lnTo>
                    <a:pt x="1267884" y="23283"/>
                  </a:lnTo>
                  <a:lnTo>
                    <a:pt x="1202267" y="23283"/>
                  </a:lnTo>
                  <a:lnTo>
                    <a:pt x="1187450" y="38100"/>
                  </a:lnTo>
                  <a:lnTo>
                    <a:pt x="1081617" y="38100"/>
                  </a:lnTo>
                  <a:lnTo>
                    <a:pt x="1081617" y="82550"/>
                  </a:lnTo>
                  <a:lnTo>
                    <a:pt x="1064684" y="82550"/>
                  </a:lnTo>
                  <a:lnTo>
                    <a:pt x="1064684" y="124883"/>
                  </a:lnTo>
                  <a:lnTo>
                    <a:pt x="984250" y="124883"/>
                  </a:lnTo>
                  <a:lnTo>
                    <a:pt x="984250" y="141816"/>
                  </a:lnTo>
                  <a:lnTo>
                    <a:pt x="933450" y="141816"/>
                  </a:lnTo>
                  <a:lnTo>
                    <a:pt x="933450" y="160866"/>
                  </a:lnTo>
                  <a:lnTo>
                    <a:pt x="895350" y="160866"/>
                  </a:lnTo>
                  <a:lnTo>
                    <a:pt x="895350" y="186266"/>
                  </a:lnTo>
                  <a:lnTo>
                    <a:pt x="865717" y="186266"/>
                  </a:lnTo>
                  <a:lnTo>
                    <a:pt x="857250" y="194733"/>
                  </a:lnTo>
                  <a:lnTo>
                    <a:pt x="817034" y="194733"/>
                  </a:lnTo>
                  <a:lnTo>
                    <a:pt x="817034" y="239183"/>
                  </a:lnTo>
                  <a:lnTo>
                    <a:pt x="766234" y="239183"/>
                  </a:lnTo>
                  <a:lnTo>
                    <a:pt x="766234" y="254000"/>
                  </a:lnTo>
                  <a:lnTo>
                    <a:pt x="732367" y="254000"/>
                  </a:lnTo>
                  <a:lnTo>
                    <a:pt x="732367" y="279400"/>
                  </a:lnTo>
                  <a:lnTo>
                    <a:pt x="700617" y="279400"/>
                  </a:lnTo>
                  <a:lnTo>
                    <a:pt x="700617" y="302683"/>
                  </a:lnTo>
                  <a:lnTo>
                    <a:pt x="670984" y="302683"/>
                  </a:lnTo>
                  <a:lnTo>
                    <a:pt x="670984" y="330200"/>
                  </a:lnTo>
                  <a:lnTo>
                    <a:pt x="630767" y="330200"/>
                  </a:lnTo>
                  <a:lnTo>
                    <a:pt x="630767" y="357716"/>
                  </a:lnTo>
                  <a:lnTo>
                    <a:pt x="543984" y="357716"/>
                  </a:lnTo>
                  <a:lnTo>
                    <a:pt x="527050" y="374650"/>
                  </a:lnTo>
                  <a:lnTo>
                    <a:pt x="499534" y="374650"/>
                  </a:lnTo>
                  <a:lnTo>
                    <a:pt x="499534" y="397933"/>
                  </a:lnTo>
                  <a:lnTo>
                    <a:pt x="474134" y="397933"/>
                  </a:lnTo>
                  <a:lnTo>
                    <a:pt x="474134" y="412750"/>
                  </a:lnTo>
                  <a:lnTo>
                    <a:pt x="444500" y="412750"/>
                  </a:lnTo>
                  <a:lnTo>
                    <a:pt x="444500" y="433916"/>
                  </a:lnTo>
                  <a:lnTo>
                    <a:pt x="419100" y="433916"/>
                  </a:lnTo>
                  <a:lnTo>
                    <a:pt x="419100" y="455083"/>
                  </a:lnTo>
                  <a:lnTo>
                    <a:pt x="397934" y="455083"/>
                  </a:lnTo>
                  <a:lnTo>
                    <a:pt x="397934" y="476250"/>
                  </a:lnTo>
                  <a:lnTo>
                    <a:pt x="378884" y="476250"/>
                  </a:lnTo>
                  <a:lnTo>
                    <a:pt x="378884" y="495300"/>
                  </a:lnTo>
                  <a:lnTo>
                    <a:pt x="330200" y="495300"/>
                  </a:lnTo>
                  <a:lnTo>
                    <a:pt x="321734" y="503766"/>
                  </a:lnTo>
                  <a:lnTo>
                    <a:pt x="262467" y="503766"/>
                  </a:lnTo>
                  <a:lnTo>
                    <a:pt x="262467" y="524933"/>
                  </a:lnTo>
                  <a:lnTo>
                    <a:pt x="232834" y="524933"/>
                  </a:lnTo>
                  <a:lnTo>
                    <a:pt x="232834" y="552450"/>
                  </a:lnTo>
                  <a:lnTo>
                    <a:pt x="207434" y="552450"/>
                  </a:lnTo>
                  <a:lnTo>
                    <a:pt x="207434" y="573616"/>
                  </a:lnTo>
                  <a:lnTo>
                    <a:pt x="179917" y="573616"/>
                  </a:lnTo>
                  <a:lnTo>
                    <a:pt x="179917" y="601133"/>
                  </a:lnTo>
                  <a:lnTo>
                    <a:pt x="156634" y="601133"/>
                  </a:lnTo>
                  <a:lnTo>
                    <a:pt x="156634" y="630766"/>
                  </a:lnTo>
                  <a:lnTo>
                    <a:pt x="148167" y="639233"/>
                  </a:lnTo>
                  <a:lnTo>
                    <a:pt x="139700" y="639233"/>
                  </a:lnTo>
                  <a:lnTo>
                    <a:pt x="127000" y="651933"/>
                  </a:lnTo>
                  <a:lnTo>
                    <a:pt x="107950" y="651933"/>
                  </a:lnTo>
                  <a:lnTo>
                    <a:pt x="107950" y="683683"/>
                  </a:lnTo>
                  <a:lnTo>
                    <a:pt x="86784" y="683683"/>
                  </a:lnTo>
                  <a:lnTo>
                    <a:pt x="86784" y="713316"/>
                  </a:lnTo>
                  <a:lnTo>
                    <a:pt x="74084" y="726016"/>
                  </a:lnTo>
                  <a:lnTo>
                    <a:pt x="74084" y="762000"/>
                  </a:lnTo>
                  <a:lnTo>
                    <a:pt x="52917" y="762000"/>
                  </a:lnTo>
                  <a:lnTo>
                    <a:pt x="52917" y="785283"/>
                  </a:lnTo>
                  <a:lnTo>
                    <a:pt x="40217" y="785283"/>
                  </a:lnTo>
                  <a:lnTo>
                    <a:pt x="40217" y="810683"/>
                  </a:lnTo>
                  <a:lnTo>
                    <a:pt x="19050" y="810683"/>
                  </a:lnTo>
                  <a:lnTo>
                    <a:pt x="19050" y="829733"/>
                  </a:lnTo>
                  <a:lnTo>
                    <a:pt x="0" y="829733"/>
                  </a:lnTo>
                  <a:lnTo>
                    <a:pt x="0" y="869950"/>
                  </a:lnTo>
                  <a:lnTo>
                    <a:pt x="6350" y="869950"/>
                  </a:lnTo>
                  <a:lnTo>
                    <a:pt x="6350" y="869950"/>
                  </a:lnTo>
                </a:path>
              </a:pathLst>
            </a:custGeom>
            <a:noFill/>
            <a:ln w="28575">
              <a:solidFill>
                <a:schemeClr val="accent1"/>
              </a:solidFill>
              <a:miter lim="800000"/>
              <a:headEnd/>
              <a:tailEnd/>
            </a:ln>
          </p:spPr>
          <p:txBody>
            <a:bodyPr rtlCol="0" anchor="ctr"/>
            <a:lstStyle/>
            <a:p>
              <a:pPr algn="ctr"/>
              <a:endParaRPr lang="en-US" dirty="0"/>
            </a:p>
          </p:txBody>
        </p:sp>
        <p:cxnSp>
          <p:nvCxnSpPr>
            <p:cNvPr id="166" name="Straight Connector 165">
              <a:extLst>
                <a:ext uri="{FF2B5EF4-FFF2-40B4-BE49-F238E27FC236}">
                  <a16:creationId xmlns:a16="http://schemas.microsoft.com/office/drawing/2014/main" id="{0737BBAD-C7FA-42FF-B2E8-9BA36F186B05}"/>
                </a:ext>
              </a:extLst>
            </p:cNvPr>
            <p:cNvCxnSpPr/>
            <p:nvPr/>
          </p:nvCxnSpPr>
          <p:spPr bwMode="auto">
            <a:xfrm>
              <a:off x="5206990" y="5258432"/>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0EB8C0C7-CB0A-4AEF-A073-DD0979C9373A}"/>
                </a:ext>
              </a:extLst>
            </p:cNvPr>
            <p:cNvCxnSpPr/>
            <p:nvPr/>
          </p:nvCxnSpPr>
          <p:spPr bwMode="auto">
            <a:xfrm>
              <a:off x="5244377" y="5227314"/>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09CE110-0E26-4472-B653-B21112F595EB}"/>
                </a:ext>
              </a:extLst>
            </p:cNvPr>
            <p:cNvCxnSpPr/>
            <p:nvPr/>
          </p:nvCxnSpPr>
          <p:spPr bwMode="auto">
            <a:xfrm>
              <a:off x="5314227" y="5136684"/>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F3CE4F0-2B09-4144-A510-8C04FCC7161F}"/>
                </a:ext>
              </a:extLst>
            </p:cNvPr>
            <p:cNvCxnSpPr/>
            <p:nvPr/>
          </p:nvCxnSpPr>
          <p:spPr bwMode="auto">
            <a:xfrm>
              <a:off x="5361852" y="5100760"/>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DD744D82-FA9F-48A3-BFC0-B2E9882A5E29}"/>
                </a:ext>
              </a:extLst>
            </p:cNvPr>
            <p:cNvCxnSpPr/>
            <p:nvPr/>
          </p:nvCxnSpPr>
          <p:spPr bwMode="auto">
            <a:xfrm>
              <a:off x="5382490" y="5067415"/>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E13BA8A-9025-44AB-9D54-ABA29D62EA94}"/>
                </a:ext>
              </a:extLst>
            </p:cNvPr>
            <p:cNvCxnSpPr/>
            <p:nvPr/>
          </p:nvCxnSpPr>
          <p:spPr bwMode="auto">
            <a:xfrm>
              <a:off x="5410646" y="5067415"/>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21875C87-6CC5-4340-A901-37CA862A2B35}"/>
                </a:ext>
              </a:extLst>
            </p:cNvPr>
            <p:cNvCxnSpPr/>
            <p:nvPr/>
          </p:nvCxnSpPr>
          <p:spPr bwMode="auto">
            <a:xfrm>
              <a:off x="5453509" y="5059892"/>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F3E6BFC-BD40-4537-B79F-012D5D7471DB}"/>
                </a:ext>
              </a:extLst>
            </p:cNvPr>
            <p:cNvCxnSpPr/>
            <p:nvPr/>
          </p:nvCxnSpPr>
          <p:spPr bwMode="auto">
            <a:xfrm>
              <a:off x="5483671" y="5037782"/>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9DB105E-8965-4C2B-BF6F-7BB401A1D0DF}"/>
                </a:ext>
              </a:extLst>
            </p:cNvPr>
            <p:cNvCxnSpPr/>
            <p:nvPr/>
          </p:nvCxnSpPr>
          <p:spPr bwMode="auto">
            <a:xfrm>
              <a:off x="5512246" y="502084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56F40FF-3030-4524-95BA-8EF2ACDF8441}"/>
                </a:ext>
              </a:extLst>
            </p:cNvPr>
            <p:cNvCxnSpPr/>
            <p:nvPr/>
          </p:nvCxnSpPr>
          <p:spPr bwMode="auto">
            <a:xfrm>
              <a:off x="5542517" y="4995568"/>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5C66320E-D240-4635-A282-D84C5C0FE0C4}"/>
                </a:ext>
              </a:extLst>
            </p:cNvPr>
            <p:cNvCxnSpPr/>
            <p:nvPr/>
          </p:nvCxnSpPr>
          <p:spPr bwMode="auto">
            <a:xfrm>
              <a:off x="5571736" y="4960348"/>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C01E746-A6D6-4A0A-B1B9-FD5CF7B58FD3}"/>
                </a:ext>
              </a:extLst>
            </p:cNvPr>
            <p:cNvCxnSpPr/>
            <p:nvPr/>
          </p:nvCxnSpPr>
          <p:spPr bwMode="auto">
            <a:xfrm>
              <a:off x="5630474" y="4939368"/>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53B27C95-BB1D-4BDF-885D-645FED76921D}"/>
                </a:ext>
              </a:extLst>
            </p:cNvPr>
            <p:cNvCxnSpPr/>
            <p:nvPr/>
          </p:nvCxnSpPr>
          <p:spPr bwMode="auto">
            <a:xfrm>
              <a:off x="5647936" y="4923721"/>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6DF42FF5-FCA9-401F-93B1-378F73C72630}"/>
                </a:ext>
              </a:extLst>
            </p:cNvPr>
            <p:cNvCxnSpPr/>
            <p:nvPr/>
          </p:nvCxnSpPr>
          <p:spPr bwMode="auto">
            <a:xfrm>
              <a:off x="5679686" y="4923252"/>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18D98698-1F1C-4533-A732-19E1B761ACAA}"/>
                </a:ext>
              </a:extLst>
            </p:cNvPr>
            <p:cNvCxnSpPr/>
            <p:nvPr/>
          </p:nvCxnSpPr>
          <p:spPr bwMode="auto">
            <a:xfrm>
              <a:off x="5706963" y="4919782"/>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62D273B-5147-4CD9-ABF3-C0CAF09BA259}"/>
                </a:ext>
              </a:extLst>
            </p:cNvPr>
            <p:cNvCxnSpPr/>
            <p:nvPr/>
          </p:nvCxnSpPr>
          <p:spPr bwMode="auto">
            <a:xfrm>
              <a:off x="5729739" y="4912473"/>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99F2CDB-439E-4EDD-89B8-31BDD8EA5789}"/>
                </a:ext>
              </a:extLst>
            </p:cNvPr>
            <p:cNvCxnSpPr/>
            <p:nvPr/>
          </p:nvCxnSpPr>
          <p:spPr bwMode="auto">
            <a:xfrm>
              <a:off x="5755139" y="4891955"/>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51B240DA-9B24-48F1-906C-7343E8F88527}"/>
                </a:ext>
              </a:extLst>
            </p:cNvPr>
            <p:cNvCxnSpPr/>
            <p:nvPr/>
          </p:nvCxnSpPr>
          <p:spPr bwMode="auto">
            <a:xfrm>
              <a:off x="5780539" y="487654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8C204A25-1A68-4801-B075-F818F9500AA1}"/>
                </a:ext>
              </a:extLst>
            </p:cNvPr>
            <p:cNvCxnSpPr/>
            <p:nvPr/>
          </p:nvCxnSpPr>
          <p:spPr bwMode="auto">
            <a:xfrm>
              <a:off x="5801177" y="4854073"/>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E2B827C-DDBD-4440-A633-2064388F61EA}"/>
                </a:ext>
              </a:extLst>
            </p:cNvPr>
            <p:cNvCxnSpPr/>
            <p:nvPr/>
          </p:nvCxnSpPr>
          <p:spPr bwMode="auto">
            <a:xfrm>
              <a:off x="5826577" y="4839547"/>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5272421-1445-4B08-9373-9A64AF5D6ED2}"/>
                </a:ext>
              </a:extLst>
            </p:cNvPr>
            <p:cNvCxnSpPr/>
            <p:nvPr/>
          </p:nvCxnSpPr>
          <p:spPr bwMode="auto">
            <a:xfrm>
              <a:off x="5845627" y="481814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918EF949-241F-489B-9CED-8AC45D693FB8}"/>
                </a:ext>
              </a:extLst>
            </p:cNvPr>
            <p:cNvCxnSpPr/>
            <p:nvPr/>
          </p:nvCxnSpPr>
          <p:spPr bwMode="auto">
            <a:xfrm>
              <a:off x="5880819" y="4803623"/>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942B193-8CB2-4061-94D4-E675E054BDBE}"/>
                </a:ext>
              </a:extLst>
            </p:cNvPr>
            <p:cNvCxnSpPr/>
            <p:nvPr/>
          </p:nvCxnSpPr>
          <p:spPr bwMode="auto">
            <a:xfrm>
              <a:off x="5907089" y="479450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E05B004-0F7F-4615-85CC-F19B0940EED3}"/>
                </a:ext>
              </a:extLst>
            </p:cNvPr>
            <p:cNvCxnSpPr/>
            <p:nvPr/>
          </p:nvCxnSpPr>
          <p:spPr bwMode="auto">
            <a:xfrm>
              <a:off x="5938839" y="4783244"/>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36C2519-68DF-44DA-9451-178B440F1F69}"/>
                </a:ext>
              </a:extLst>
            </p:cNvPr>
            <p:cNvCxnSpPr/>
            <p:nvPr/>
          </p:nvCxnSpPr>
          <p:spPr bwMode="auto">
            <a:xfrm>
              <a:off x="5964239" y="4764086"/>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D4FBC32-442D-4A5F-9BE8-47F6AFBDC4C3}"/>
                </a:ext>
              </a:extLst>
            </p:cNvPr>
            <p:cNvCxnSpPr/>
            <p:nvPr/>
          </p:nvCxnSpPr>
          <p:spPr bwMode="auto">
            <a:xfrm>
              <a:off x="6008689" y="4740272"/>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45F28EDB-05F7-4DDD-962F-37D3A345ECD9}"/>
                </a:ext>
              </a:extLst>
            </p:cNvPr>
            <p:cNvCxnSpPr/>
            <p:nvPr/>
          </p:nvCxnSpPr>
          <p:spPr bwMode="auto">
            <a:xfrm>
              <a:off x="6038677" y="4712063"/>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F7CEE49-F3A7-4CB7-91AD-922379315841}"/>
                </a:ext>
              </a:extLst>
            </p:cNvPr>
            <p:cNvCxnSpPr/>
            <p:nvPr/>
          </p:nvCxnSpPr>
          <p:spPr bwMode="auto">
            <a:xfrm>
              <a:off x="6073958" y="4704348"/>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223E3346-2274-494A-8005-FC751FC42C3A}"/>
                </a:ext>
              </a:extLst>
            </p:cNvPr>
            <p:cNvCxnSpPr/>
            <p:nvPr/>
          </p:nvCxnSpPr>
          <p:spPr bwMode="auto">
            <a:xfrm>
              <a:off x="6118408" y="469223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DB5F8339-306E-4150-8225-A8569B5546D3}"/>
                </a:ext>
              </a:extLst>
            </p:cNvPr>
            <p:cNvCxnSpPr/>
            <p:nvPr/>
          </p:nvCxnSpPr>
          <p:spPr bwMode="auto">
            <a:xfrm>
              <a:off x="6143808" y="4692238"/>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5DC2881-0C77-4BCB-A5B3-20D5F789F6C9}"/>
                </a:ext>
              </a:extLst>
            </p:cNvPr>
            <p:cNvCxnSpPr/>
            <p:nvPr/>
          </p:nvCxnSpPr>
          <p:spPr bwMode="auto">
            <a:xfrm>
              <a:off x="6180286" y="4624917"/>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4AEDA32-F05E-4DAC-B5D7-228463E97AA5}"/>
                </a:ext>
              </a:extLst>
            </p:cNvPr>
            <p:cNvCxnSpPr/>
            <p:nvPr/>
          </p:nvCxnSpPr>
          <p:spPr bwMode="auto">
            <a:xfrm>
              <a:off x="6232257" y="4604078"/>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B05D88E-5446-489A-B168-D10CE28D7493}"/>
                </a:ext>
              </a:extLst>
            </p:cNvPr>
            <p:cNvCxnSpPr/>
            <p:nvPr/>
          </p:nvCxnSpPr>
          <p:spPr bwMode="auto">
            <a:xfrm>
              <a:off x="6262042" y="4599845"/>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5269AC7-900B-4C5C-BE65-F6C35CA90A16}"/>
                </a:ext>
              </a:extLst>
            </p:cNvPr>
            <p:cNvCxnSpPr/>
            <p:nvPr/>
          </p:nvCxnSpPr>
          <p:spPr bwMode="auto">
            <a:xfrm>
              <a:off x="6300142" y="4599845"/>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2567C737-18E6-43E9-B137-177281A8FA7D}"/>
                </a:ext>
              </a:extLst>
            </p:cNvPr>
            <p:cNvCxnSpPr/>
            <p:nvPr/>
          </p:nvCxnSpPr>
          <p:spPr bwMode="auto">
            <a:xfrm>
              <a:off x="6330449" y="4578816"/>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936BB0E9-00E8-4269-A122-8F240AFD02BB}"/>
                </a:ext>
              </a:extLst>
            </p:cNvPr>
            <p:cNvCxnSpPr/>
            <p:nvPr/>
          </p:nvCxnSpPr>
          <p:spPr bwMode="auto">
            <a:xfrm>
              <a:off x="6370147" y="4563921"/>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8119A2BA-A394-48D5-AE30-4FD52AD54959}"/>
                </a:ext>
              </a:extLst>
            </p:cNvPr>
            <p:cNvCxnSpPr/>
            <p:nvPr/>
          </p:nvCxnSpPr>
          <p:spPr bwMode="auto">
            <a:xfrm>
              <a:off x="6401897" y="4563920"/>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E59FC77-6E2C-4D37-9236-26C13F735C83}"/>
                </a:ext>
              </a:extLst>
            </p:cNvPr>
            <p:cNvCxnSpPr/>
            <p:nvPr/>
          </p:nvCxnSpPr>
          <p:spPr bwMode="auto">
            <a:xfrm>
              <a:off x="6434666"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42C7122F-53BC-4789-9451-2C826139631E}"/>
                </a:ext>
              </a:extLst>
            </p:cNvPr>
            <p:cNvCxnSpPr/>
            <p:nvPr/>
          </p:nvCxnSpPr>
          <p:spPr bwMode="auto">
            <a:xfrm>
              <a:off x="6447366"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06902E4-B8F7-4F34-865F-E67C4EABE0F4}"/>
                </a:ext>
              </a:extLst>
            </p:cNvPr>
            <p:cNvCxnSpPr/>
            <p:nvPr/>
          </p:nvCxnSpPr>
          <p:spPr bwMode="auto">
            <a:xfrm>
              <a:off x="6507991"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5C0333A2-23E7-40F8-9D14-3B68B802F359}"/>
                </a:ext>
              </a:extLst>
            </p:cNvPr>
            <p:cNvCxnSpPr/>
            <p:nvPr/>
          </p:nvCxnSpPr>
          <p:spPr bwMode="auto">
            <a:xfrm>
              <a:off x="6536566"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A7B63429-6F6C-4E04-8DB1-0FC27F243ED0}"/>
                </a:ext>
              </a:extLst>
            </p:cNvPr>
            <p:cNvCxnSpPr/>
            <p:nvPr/>
          </p:nvCxnSpPr>
          <p:spPr bwMode="auto">
            <a:xfrm>
              <a:off x="6587366"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ADB3B55-1327-4F41-B2E8-D84AF9516DDC}"/>
                </a:ext>
              </a:extLst>
            </p:cNvPr>
            <p:cNvCxnSpPr/>
            <p:nvPr/>
          </p:nvCxnSpPr>
          <p:spPr bwMode="auto">
            <a:xfrm>
              <a:off x="6616996"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60C67F90-6361-4157-A0F7-A558AB61077D}"/>
                </a:ext>
              </a:extLst>
            </p:cNvPr>
            <p:cNvCxnSpPr/>
            <p:nvPr/>
          </p:nvCxnSpPr>
          <p:spPr bwMode="auto">
            <a:xfrm>
              <a:off x="6650333"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9BCCB0B8-F57B-40A4-B8C7-612E86F8DCFA}"/>
                </a:ext>
              </a:extLst>
            </p:cNvPr>
            <p:cNvCxnSpPr/>
            <p:nvPr/>
          </p:nvCxnSpPr>
          <p:spPr bwMode="auto">
            <a:xfrm>
              <a:off x="6715421"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69C7689-278E-4309-8937-90E09011B73E}"/>
                </a:ext>
              </a:extLst>
            </p:cNvPr>
            <p:cNvCxnSpPr/>
            <p:nvPr/>
          </p:nvCxnSpPr>
          <p:spPr bwMode="auto">
            <a:xfrm>
              <a:off x="6761459"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BF88A58-BF3F-4BB4-805D-2F2A0E1034F0}"/>
                </a:ext>
              </a:extLst>
            </p:cNvPr>
            <p:cNvCxnSpPr/>
            <p:nvPr/>
          </p:nvCxnSpPr>
          <p:spPr bwMode="auto">
            <a:xfrm>
              <a:off x="6800761"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719818A0-C445-499E-8C5C-88A5897D27ED}"/>
                </a:ext>
              </a:extLst>
            </p:cNvPr>
            <p:cNvCxnSpPr/>
            <p:nvPr/>
          </p:nvCxnSpPr>
          <p:spPr bwMode="auto">
            <a:xfrm>
              <a:off x="6826652"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5575A14-B312-4DCF-9235-883CCAE1EA14}"/>
                </a:ext>
              </a:extLst>
            </p:cNvPr>
            <p:cNvCxnSpPr/>
            <p:nvPr/>
          </p:nvCxnSpPr>
          <p:spPr bwMode="auto">
            <a:xfrm>
              <a:off x="6859188"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006E03B9-51EC-4504-A764-9A27EBD17586}"/>
                </a:ext>
              </a:extLst>
            </p:cNvPr>
            <p:cNvCxnSpPr/>
            <p:nvPr/>
          </p:nvCxnSpPr>
          <p:spPr bwMode="auto">
            <a:xfrm>
              <a:off x="6886175"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36EB74E-95B0-4069-8124-0F4DC1088FC4}"/>
                </a:ext>
              </a:extLst>
            </p:cNvPr>
            <p:cNvCxnSpPr/>
            <p:nvPr/>
          </p:nvCxnSpPr>
          <p:spPr bwMode="auto">
            <a:xfrm>
              <a:off x="6933800"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4CEF671-6412-4624-B328-652D80831EE8}"/>
                </a:ext>
              </a:extLst>
            </p:cNvPr>
            <p:cNvCxnSpPr/>
            <p:nvPr/>
          </p:nvCxnSpPr>
          <p:spPr bwMode="auto">
            <a:xfrm>
              <a:off x="6987516"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9982C1C-D8F5-4EAE-8FC5-3ABB9B223056}"/>
                </a:ext>
              </a:extLst>
            </p:cNvPr>
            <p:cNvCxnSpPr/>
            <p:nvPr/>
          </p:nvCxnSpPr>
          <p:spPr bwMode="auto">
            <a:xfrm>
              <a:off x="7027311"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C35B79B-D8F7-47A4-9B0A-B345F46505AD}"/>
                </a:ext>
              </a:extLst>
            </p:cNvPr>
            <p:cNvCxnSpPr/>
            <p:nvPr/>
          </p:nvCxnSpPr>
          <p:spPr bwMode="auto">
            <a:xfrm>
              <a:off x="7063824"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DC97084F-C2C5-4112-AABC-76BAF966335D}"/>
                </a:ext>
              </a:extLst>
            </p:cNvPr>
            <p:cNvCxnSpPr/>
            <p:nvPr/>
          </p:nvCxnSpPr>
          <p:spPr bwMode="auto">
            <a:xfrm>
              <a:off x="7105099"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B137B92-32C7-4B8D-B53D-560E951A94EA}"/>
                </a:ext>
              </a:extLst>
            </p:cNvPr>
            <p:cNvCxnSpPr/>
            <p:nvPr/>
          </p:nvCxnSpPr>
          <p:spPr bwMode="auto">
            <a:xfrm>
              <a:off x="7122562"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9FB4B85F-6511-46F7-8756-B8977A10890B}"/>
                </a:ext>
              </a:extLst>
            </p:cNvPr>
            <p:cNvCxnSpPr/>
            <p:nvPr/>
          </p:nvCxnSpPr>
          <p:spPr bwMode="auto">
            <a:xfrm>
              <a:off x="7164359"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38E4F13-2B08-493C-982D-F50887203237}"/>
                </a:ext>
              </a:extLst>
            </p:cNvPr>
            <p:cNvCxnSpPr/>
            <p:nvPr/>
          </p:nvCxnSpPr>
          <p:spPr bwMode="auto">
            <a:xfrm>
              <a:off x="7242146"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77C32445-695E-4ED0-9701-D7260CDB55C2}"/>
                </a:ext>
              </a:extLst>
            </p:cNvPr>
            <p:cNvCxnSpPr/>
            <p:nvPr/>
          </p:nvCxnSpPr>
          <p:spPr bwMode="auto">
            <a:xfrm>
              <a:off x="7373908"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320F0F8-646D-4571-B076-2DC3BC10F2B5}"/>
                </a:ext>
              </a:extLst>
            </p:cNvPr>
            <p:cNvCxnSpPr/>
            <p:nvPr/>
          </p:nvCxnSpPr>
          <p:spPr bwMode="auto">
            <a:xfrm>
              <a:off x="7456841"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B0699AD2-D7D5-4520-85FA-7B0726BEF8F7}"/>
                </a:ext>
              </a:extLst>
            </p:cNvPr>
            <p:cNvCxnSpPr/>
            <p:nvPr/>
          </p:nvCxnSpPr>
          <p:spPr bwMode="auto">
            <a:xfrm>
              <a:off x="7533041"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AA744B7-E0C7-473C-9C8D-C89C16AA1A73}"/>
                </a:ext>
              </a:extLst>
            </p:cNvPr>
            <p:cNvCxnSpPr/>
            <p:nvPr/>
          </p:nvCxnSpPr>
          <p:spPr bwMode="auto">
            <a:xfrm>
              <a:off x="7601854"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E99825A-67F2-495D-BB06-D70336F8040B}"/>
                </a:ext>
              </a:extLst>
            </p:cNvPr>
            <p:cNvCxnSpPr/>
            <p:nvPr/>
          </p:nvCxnSpPr>
          <p:spPr bwMode="auto">
            <a:xfrm>
              <a:off x="7621003"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E116B8B-4EA7-498D-A2FB-F362901B8C44}"/>
                </a:ext>
              </a:extLst>
            </p:cNvPr>
            <p:cNvCxnSpPr/>
            <p:nvPr/>
          </p:nvCxnSpPr>
          <p:spPr bwMode="auto">
            <a:xfrm>
              <a:off x="7651759" y="4563919"/>
              <a:ext cx="0" cy="71847"/>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BA418BA-539B-4F96-847C-B2E7C8F4F155}"/>
                </a:ext>
              </a:extLst>
            </p:cNvPr>
            <p:cNvCxnSpPr/>
            <p:nvPr/>
          </p:nvCxnSpPr>
          <p:spPr bwMode="auto">
            <a:xfrm>
              <a:off x="7745018" y="4563919"/>
              <a:ext cx="0" cy="718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8" name="Group 507">
            <a:extLst>
              <a:ext uri="{FF2B5EF4-FFF2-40B4-BE49-F238E27FC236}">
                <a16:creationId xmlns:a16="http://schemas.microsoft.com/office/drawing/2014/main" id="{259F97E8-874E-4976-98B0-A2D723D4072A}"/>
              </a:ext>
            </a:extLst>
          </p:cNvPr>
          <p:cNvGrpSpPr/>
          <p:nvPr/>
        </p:nvGrpSpPr>
        <p:grpSpPr>
          <a:xfrm>
            <a:off x="5370553" y="4517935"/>
            <a:ext cx="2188536" cy="1045845"/>
            <a:chOff x="8959016" y="4506708"/>
            <a:chExt cx="2188536" cy="1045845"/>
          </a:xfrm>
        </p:grpSpPr>
        <p:sp>
          <p:nvSpPr>
            <p:cNvPr id="303" name="Freeform: Shape 302">
              <a:extLst>
                <a:ext uri="{FF2B5EF4-FFF2-40B4-BE49-F238E27FC236}">
                  <a16:creationId xmlns:a16="http://schemas.microsoft.com/office/drawing/2014/main" id="{186E6FC9-43D9-4D9F-B6A0-BCA85314A0FD}"/>
                </a:ext>
              </a:extLst>
            </p:cNvPr>
            <p:cNvSpPr/>
            <p:nvPr/>
          </p:nvSpPr>
          <p:spPr bwMode="auto">
            <a:xfrm>
              <a:off x="9014883" y="4557183"/>
              <a:ext cx="2089150" cy="950384"/>
            </a:xfrm>
            <a:custGeom>
              <a:avLst/>
              <a:gdLst>
                <a:gd name="connsiteX0" fmla="*/ 0 w 2089150"/>
                <a:gd name="connsiteY0" fmla="*/ 950384 h 950384"/>
                <a:gd name="connsiteX1" fmla="*/ 177800 w 2089150"/>
                <a:gd name="connsiteY1" fmla="*/ 736600 h 950384"/>
                <a:gd name="connsiteX2" fmla="*/ 201084 w 2089150"/>
                <a:gd name="connsiteY2" fmla="*/ 698500 h 950384"/>
                <a:gd name="connsiteX3" fmla="*/ 283634 w 2089150"/>
                <a:gd name="connsiteY3" fmla="*/ 681567 h 950384"/>
                <a:gd name="connsiteX4" fmla="*/ 330200 w 2089150"/>
                <a:gd name="connsiteY4" fmla="*/ 609600 h 950384"/>
                <a:gd name="connsiteX5" fmla="*/ 444500 w 2089150"/>
                <a:gd name="connsiteY5" fmla="*/ 495300 h 950384"/>
                <a:gd name="connsiteX6" fmla="*/ 495300 w 2089150"/>
                <a:gd name="connsiteY6" fmla="*/ 478367 h 950384"/>
                <a:gd name="connsiteX7" fmla="*/ 548217 w 2089150"/>
                <a:gd name="connsiteY7" fmla="*/ 457200 h 950384"/>
                <a:gd name="connsiteX8" fmla="*/ 584200 w 2089150"/>
                <a:gd name="connsiteY8" fmla="*/ 438150 h 950384"/>
                <a:gd name="connsiteX9" fmla="*/ 643467 w 2089150"/>
                <a:gd name="connsiteY9" fmla="*/ 438150 h 950384"/>
                <a:gd name="connsiteX10" fmla="*/ 687917 w 2089150"/>
                <a:gd name="connsiteY10" fmla="*/ 406400 h 950384"/>
                <a:gd name="connsiteX11" fmla="*/ 711200 w 2089150"/>
                <a:gd name="connsiteY11" fmla="*/ 397934 h 950384"/>
                <a:gd name="connsiteX12" fmla="*/ 753534 w 2089150"/>
                <a:gd name="connsiteY12" fmla="*/ 340784 h 950384"/>
                <a:gd name="connsiteX13" fmla="*/ 797984 w 2089150"/>
                <a:gd name="connsiteY13" fmla="*/ 334434 h 950384"/>
                <a:gd name="connsiteX14" fmla="*/ 872067 w 2089150"/>
                <a:gd name="connsiteY14" fmla="*/ 300567 h 950384"/>
                <a:gd name="connsiteX15" fmla="*/ 954617 w 2089150"/>
                <a:gd name="connsiteY15" fmla="*/ 281517 h 950384"/>
                <a:gd name="connsiteX16" fmla="*/ 1003300 w 2089150"/>
                <a:gd name="connsiteY16" fmla="*/ 249767 h 950384"/>
                <a:gd name="connsiteX17" fmla="*/ 1058334 w 2089150"/>
                <a:gd name="connsiteY17" fmla="*/ 247650 h 950384"/>
                <a:gd name="connsiteX18" fmla="*/ 1096434 w 2089150"/>
                <a:gd name="connsiteY18" fmla="*/ 211667 h 950384"/>
                <a:gd name="connsiteX19" fmla="*/ 1151467 w 2089150"/>
                <a:gd name="connsiteY19" fmla="*/ 205317 h 950384"/>
                <a:gd name="connsiteX20" fmla="*/ 1189567 w 2089150"/>
                <a:gd name="connsiteY20" fmla="*/ 192617 h 950384"/>
                <a:gd name="connsiteX21" fmla="*/ 1282700 w 2089150"/>
                <a:gd name="connsiteY21" fmla="*/ 158750 h 950384"/>
                <a:gd name="connsiteX22" fmla="*/ 1356784 w 2089150"/>
                <a:gd name="connsiteY22" fmla="*/ 114300 h 950384"/>
                <a:gd name="connsiteX23" fmla="*/ 1528234 w 2089150"/>
                <a:gd name="connsiteY23" fmla="*/ 91017 h 950384"/>
                <a:gd name="connsiteX24" fmla="*/ 1591734 w 2089150"/>
                <a:gd name="connsiteY24" fmla="*/ 88900 h 950384"/>
                <a:gd name="connsiteX25" fmla="*/ 1623484 w 2089150"/>
                <a:gd name="connsiteY25" fmla="*/ 57150 h 950384"/>
                <a:gd name="connsiteX26" fmla="*/ 1663700 w 2089150"/>
                <a:gd name="connsiteY26" fmla="*/ 4234 h 950384"/>
                <a:gd name="connsiteX27" fmla="*/ 1686984 w 2089150"/>
                <a:gd name="connsiteY27" fmla="*/ 0 h 950384"/>
                <a:gd name="connsiteX28" fmla="*/ 2089150 w 2089150"/>
                <a:gd name="connsiteY28" fmla="*/ 0 h 95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89150" h="950384">
                  <a:moveTo>
                    <a:pt x="0" y="950384"/>
                  </a:moveTo>
                  <a:lnTo>
                    <a:pt x="177800" y="736600"/>
                  </a:lnTo>
                  <a:lnTo>
                    <a:pt x="201084" y="698500"/>
                  </a:lnTo>
                  <a:lnTo>
                    <a:pt x="283634" y="681567"/>
                  </a:lnTo>
                  <a:lnTo>
                    <a:pt x="330200" y="609600"/>
                  </a:lnTo>
                  <a:lnTo>
                    <a:pt x="444500" y="495300"/>
                  </a:lnTo>
                  <a:lnTo>
                    <a:pt x="495300" y="478367"/>
                  </a:lnTo>
                  <a:lnTo>
                    <a:pt x="548217" y="457200"/>
                  </a:lnTo>
                  <a:lnTo>
                    <a:pt x="584200" y="438150"/>
                  </a:lnTo>
                  <a:lnTo>
                    <a:pt x="643467" y="438150"/>
                  </a:lnTo>
                  <a:lnTo>
                    <a:pt x="687917" y="406400"/>
                  </a:lnTo>
                  <a:lnTo>
                    <a:pt x="711200" y="397934"/>
                  </a:lnTo>
                  <a:lnTo>
                    <a:pt x="753534" y="340784"/>
                  </a:lnTo>
                  <a:lnTo>
                    <a:pt x="797984" y="334434"/>
                  </a:lnTo>
                  <a:lnTo>
                    <a:pt x="872067" y="300567"/>
                  </a:lnTo>
                  <a:lnTo>
                    <a:pt x="954617" y="281517"/>
                  </a:lnTo>
                  <a:lnTo>
                    <a:pt x="1003300" y="249767"/>
                  </a:lnTo>
                  <a:lnTo>
                    <a:pt x="1058334" y="247650"/>
                  </a:lnTo>
                  <a:lnTo>
                    <a:pt x="1096434" y="211667"/>
                  </a:lnTo>
                  <a:lnTo>
                    <a:pt x="1151467" y="205317"/>
                  </a:lnTo>
                  <a:lnTo>
                    <a:pt x="1189567" y="192617"/>
                  </a:lnTo>
                  <a:lnTo>
                    <a:pt x="1282700" y="158750"/>
                  </a:lnTo>
                  <a:lnTo>
                    <a:pt x="1356784" y="114300"/>
                  </a:lnTo>
                  <a:lnTo>
                    <a:pt x="1528234" y="91017"/>
                  </a:lnTo>
                  <a:lnTo>
                    <a:pt x="1591734" y="88900"/>
                  </a:lnTo>
                  <a:lnTo>
                    <a:pt x="1623484" y="57150"/>
                  </a:lnTo>
                  <a:lnTo>
                    <a:pt x="1663700" y="4234"/>
                  </a:lnTo>
                  <a:lnTo>
                    <a:pt x="1686984" y="0"/>
                  </a:lnTo>
                  <a:lnTo>
                    <a:pt x="2089150" y="0"/>
                  </a:lnTo>
                </a:path>
              </a:pathLst>
            </a:custGeom>
            <a:noFill/>
            <a:ln w="28575">
              <a:solidFill>
                <a:schemeClr val="accent4"/>
              </a:solidFill>
              <a:miter lim="800000"/>
              <a:headEnd/>
              <a:tailEnd/>
            </a:ln>
          </p:spPr>
          <p:txBody>
            <a:bodyPr rtlCol="0" anchor="ctr"/>
            <a:lstStyle/>
            <a:p>
              <a:pPr algn="ctr"/>
              <a:endParaRPr lang="en-US" dirty="0"/>
            </a:p>
          </p:txBody>
        </p:sp>
        <p:grpSp>
          <p:nvGrpSpPr>
            <p:cNvPr id="309" name="Group 308">
              <a:extLst>
                <a:ext uri="{FF2B5EF4-FFF2-40B4-BE49-F238E27FC236}">
                  <a16:creationId xmlns:a16="http://schemas.microsoft.com/office/drawing/2014/main" id="{DEF60F40-A42C-4206-9E7A-CBC2955D9F9C}"/>
                </a:ext>
              </a:extLst>
            </p:cNvPr>
            <p:cNvGrpSpPr/>
            <p:nvPr/>
          </p:nvGrpSpPr>
          <p:grpSpPr>
            <a:xfrm>
              <a:off x="8959016" y="5459419"/>
              <a:ext cx="93133" cy="93134"/>
              <a:chOff x="9956800" y="4430183"/>
              <a:chExt cx="93133" cy="93134"/>
            </a:xfrm>
          </p:grpSpPr>
          <p:cxnSp>
            <p:nvCxnSpPr>
              <p:cNvPr id="306" name="Straight Connector 305">
                <a:extLst>
                  <a:ext uri="{FF2B5EF4-FFF2-40B4-BE49-F238E27FC236}">
                    <a16:creationId xmlns:a16="http://schemas.microsoft.com/office/drawing/2014/main" id="{31ACC813-030F-43D0-95B1-C5BA2C78281E}"/>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A95D76C3-3C1C-4E3F-BA28-759610071F6E}"/>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84C39221-C908-4A8A-B2F6-45834D3ADFCE}"/>
                </a:ext>
              </a:extLst>
            </p:cNvPr>
            <p:cNvGrpSpPr/>
            <p:nvPr/>
          </p:nvGrpSpPr>
          <p:grpSpPr>
            <a:xfrm>
              <a:off x="9004027" y="5434573"/>
              <a:ext cx="93133" cy="93134"/>
              <a:chOff x="9956800" y="4430183"/>
              <a:chExt cx="93133" cy="93134"/>
            </a:xfrm>
          </p:grpSpPr>
          <p:cxnSp>
            <p:nvCxnSpPr>
              <p:cNvPr id="311" name="Straight Connector 310">
                <a:extLst>
                  <a:ext uri="{FF2B5EF4-FFF2-40B4-BE49-F238E27FC236}">
                    <a16:creationId xmlns:a16="http://schemas.microsoft.com/office/drawing/2014/main" id="{E0C980DD-09FE-4170-AC85-35B8EFD30DB9}"/>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A603842-33B6-44CA-B5BC-583EAD7DFB88}"/>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74624D49-4060-473A-9720-D095817C52EA}"/>
                </a:ext>
              </a:extLst>
            </p:cNvPr>
            <p:cNvGrpSpPr/>
            <p:nvPr/>
          </p:nvGrpSpPr>
          <p:grpSpPr>
            <a:xfrm>
              <a:off x="9029987" y="5391799"/>
              <a:ext cx="93133" cy="93134"/>
              <a:chOff x="9956800" y="4430183"/>
              <a:chExt cx="93133" cy="93134"/>
            </a:xfrm>
          </p:grpSpPr>
          <p:cxnSp>
            <p:nvCxnSpPr>
              <p:cNvPr id="314" name="Straight Connector 313">
                <a:extLst>
                  <a:ext uri="{FF2B5EF4-FFF2-40B4-BE49-F238E27FC236}">
                    <a16:creationId xmlns:a16="http://schemas.microsoft.com/office/drawing/2014/main" id="{00F0978A-E4D7-4BCD-A19E-0660F133C88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6293876A-8DCC-48D2-8656-C6EDF2B7AF99}"/>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8A0133EB-3FA7-4EE2-94FE-2ABD76B5B53C}"/>
                </a:ext>
              </a:extLst>
            </p:cNvPr>
            <p:cNvGrpSpPr/>
            <p:nvPr/>
          </p:nvGrpSpPr>
          <p:grpSpPr>
            <a:xfrm>
              <a:off x="9056325" y="5352300"/>
              <a:ext cx="93133" cy="93134"/>
              <a:chOff x="9956800" y="4430183"/>
              <a:chExt cx="93133" cy="93134"/>
            </a:xfrm>
          </p:grpSpPr>
          <p:cxnSp>
            <p:nvCxnSpPr>
              <p:cNvPr id="317" name="Straight Connector 316">
                <a:extLst>
                  <a:ext uri="{FF2B5EF4-FFF2-40B4-BE49-F238E27FC236}">
                    <a16:creationId xmlns:a16="http://schemas.microsoft.com/office/drawing/2014/main" id="{7BCDC8CD-E6E0-49E1-9AEA-990FCBF43A1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54AFAF5-5E21-4654-8E66-5CD4282C9A89}"/>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F9336438-8CCA-48BA-8696-7DDCB2CA6C63}"/>
                </a:ext>
              </a:extLst>
            </p:cNvPr>
            <p:cNvGrpSpPr/>
            <p:nvPr/>
          </p:nvGrpSpPr>
          <p:grpSpPr>
            <a:xfrm>
              <a:off x="9085854" y="5320476"/>
              <a:ext cx="93133" cy="93134"/>
              <a:chOff x="9956800" y="4430183"/>
              <a:chExt cx="93133" cy="93134"/>
            </a:xfrm>
          </p:grpSpPr>
          <p:cxnSp>
            <p:nvCxnSpPr>
              <p:cNvPr id="320" name="Straight Connector 319">
                <a:extLst>
                  <a:ext uri="{FF2B5EF4-FFF2-40B4-BE49-F238E27FC236}">
                    <a16:creationId xmlns:a16="http://schemas.microsoft.com/office/drawing/2014/main" id="{DF27EE21-F3D5-42F7-92AD-35B51B7A3D8B}"/>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AEF6C850-9881-4EEA-B553-B166FBB89CDB}"/>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CF71C686-B9EF-49B8-B3DD-005E0FD5F8FB}"/>
                </a:ext>
              </a:extLst>
            </p:cNvPr>
            <p:cNvGrpSpPr/>
            <p:nvPr/>
          </p:nvGrpSpPr>
          <p:grpSpPr>
            <a:xfrm>
              <a:off x="9121840" y="5282450"/>
              <a:ext cx="93133" cy="93134"/>
              <a:chOff x="9956800" y="4430183"/>
              <a:chExt cx="93133" cy="93134"/>
            </a:xfrm>
          </p:grpSpPr>
          <p:cxnSp>
            <p:nvCxnSpPr>
              <p:cNvPr id="323" name="Straight Connector 322">
                <a:extLst>
                  <a:ext uri="{FF2B5EF4-FFF2-40B4-BE49-F238E27FC236}">
                    <a16:creationId xmlns:a16="http://schemas.microsoft.com/office/drawing/2014/main" id="{63F3EAB1-CEFB-48B1-8DA2-4B3CBC49876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3D089278-2EB5-46A3-B9B0-1F6D5A99E419}"/>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F0B91B67-6F07-40E7-BAD9-4A221589DBA1}"/>
                </a:ext>
              </a:extLst>
            </p:cNvPr>
            <p:cNvGrpSpPr/>
            <p:nvPr/>
          </p:nvGrpSpPr>
          <p:grpSpPr>
            <a:xfrm>
              <a:off x="9149458" y="5243601"/>
              <a:ext cx="93133" cy="93134"/>
              <a:chOff x="9956800" y="4430183"/>
              <a:chExt cx="93133" cy="93134"/>
            </a:xfrm>
          </p:grpSpPr>
          <p:cxnSp>
            <p:nvCxnSpPr>
              <p:cNvPr id="326" name="Straight Connector 325">
                <a:extLst>
                  <a:ext uri="{FF2B5EF4-FFF2-40B4-BE49-F238E27FC236}">
                    <a16:creationId xmlns:a16="http://schemas.microsoft.com/office/drawing/2014/main" id="{B19E4DCF-A029-4AEF-AB61-DBFBD28A183A}"/>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17FB3548-466F-4B90-A235-0FBC4C0644A0}"/>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BC971B60-910A-49C9-9EB5-AE70972E8CE5}"/>
                </a:ext>
              </a:extLst>
            </p:cNvPr>
            <p:cNvGrpSpPr/>
            <p:nvPr/>
          </p:nvGrpSpPr>
          <p:grpSpPr>
            <a:xfrm>
              <a:off x="9185878" y="5216321"/>
              <a:ext cx="93133" cy="93134"/>
              <a:chOff x="9956800" y="4430183"/>
              <a:chExt cx="93133" cy="93134"/>
            </a:xfrm>
          </p:grpSpPr>
          <p:cxnSp>
            <p:nvCxnSpPr>
              <p:cNvPr id="329" name="Straight Connector 328">
                <a:extLst>
                  <a:ext uri="{FF2B5EF4-FFF2-40B4-BE49-F238E27FC236}">
                    <a16:creationId xmlns:a16="http://schemas.microsoft.com/office/drawing/2014/main" id="{0C8D785E-EBC3-402C-B3DA-068C18280F6D}"/>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44607843-4D81-48ED-B75C-060F8FA534B5}"/>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19A4540C-DA3A-430A-91E5-EA4194B19487}"/>
                </a:ext>
              </a:extLst>
            </p:cNvPr>
            <p:cNvGrpSpPr/>
            <p:nvPr/>
          </p:nvGrpSpPr>
          <p:grpSpPr>
            <a:xfrm>
              <a:off x="9216602" y="5205506"/>
              <a:ext cx="93133" cy="93134"/>
              <a:chOff x="9956800" y="4430183"/>
              <a:chExt cx="93133" cy="93134"/>
            </a:xfrm>
          </p:grpSpPr>
          <p:cxnSp>
            <p:nvCxnSpPr>
              <p:cNvPr id="332" name="Straight Connector 331">
                <a:extLst>
                  <a:ext uri="{FF2B5EF4-FFF2-40B4-BE49-F238E27FC236}">
                    <a16:creationId xmlns:a16="http://schemas.microsoft.com/office/drawing/2014/main" id="{0B0EF9E7-33E6-4FCA-872E-295C7413D9C5}"/>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B6582123-21F0-4EFF-A9F2-11C2E5C88F7E}"/>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4E00E67D-4B4E-4E8F-AC90-5BC197ECA3DC}"/>
                </a:ext>
              </a:extLst>
            </p:cNvPr>
            <p:cNvGrpSpPr/>
            <p:nvPr/>
          </p:nvGrpSpPr>
          <p:grpSpPr>
            <a:xfrm>
              <a:off x="9238127" y="5193175"/>
              <a:ext cx="93133" cy="93134"/>
              <a:chOff x="9956800" y="4430183"/>
              <a:chExt cx="93133" cy="93134"/>
            </a:xfrm>
          </p:grpSpPr>
          <p:cxnSp>
            <p:nvCxnSpPr>
              <p:cNvPr id="335" name="Straight Connector 334">
                <a:extLst>
                  <a:ext uri="{FF2B5EF4-FFF2-40B4-BE49-F238E27FC236}">
                    <a16:creationId xmlns:a16="http://schemas.microsoft.com/office/drawing/2014/main" id="{52A319FA-4FCD-449E-8E5D-C25363F357D5}"/>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8C2F9192-E5EB-4BCD-9EFD-FBD99E1E87AD}"/>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8235F60D-8251-4E45-9340-F5D85C0B150E}"/>
                </a:ext>
              </a:extLst>
            </p:cNvPr>
            <p:cNvGrpSpPr/>
            <p:nvPr/>
          </p:nvGrpSpPr>
          <p:grpSpPr>
            <a:xfrm>
              <a:off x="9262239" y="5180413"/>
              <a:ext cx="93133" cy="93134"/>
              <a:chOff x="9956800" y="4430183"/>
              <a:chExt cx="93133" cy="93134"/>
            </a:xfrm>
          </p:grpSpPr>
          <p:cxnSp>
            <p:nvCxnSpPr>
              <p:cNvPr id="338" name="Straight Connector 337">
                <a:extLst>
                  <a:ext uri="{FF2B5EF4-FFF2-40B4-BE49-F238E27FC236}">
                    <a16:creationId xmlns:a16="http://schemas.microsoft.com/office/drawing/2014/main" id="{963E1D9D-2C2B-41F9-9BC6-492CCEA53C9F}"/>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DF2A80C9-47E7-4434-BEF1-B9854193BD0D}"/>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3864F807-2BCA-4AF7-9488-A8DCEE63CE2D}"/>
                </a:ext>
              </a:extLst>
            </p:cNvPr>
            <p:cNvGrpSpPr/>
            <p:nvPr/>
          </p:nvGrpSpPr>
          <p:grpSpPr>
            <a:xfrm>
              <a:off x="9284628" y="5142113"/>
              <a:ext cx="93133" cy="93134"/>
              <a:chOff x="9956800" y="4430183"/>
              <a:chExt cx="93133" cy="93134"/>
            </a:xfrm>
          </p:grpSpPr>
          <p:cxnSp>
            <p:nvCxnSpPr>
              <p:cNvPr id="341" name="Straight Connector 340">
                <a:extLst>
                  <a:ext uri="{FF2B5EF4-FFF2-40B4-BE49-F238E27FC236}">
                    <a16:creationId xmlns:a16="http://schemas.microsoft.com/office/drawing/2014/main" id="{3FA3B7B1-F083-412B-BB1D-107CAA3273B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A861FD16-953D-4F54-B19B-458747FF9574}"/>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F5856971-EB68-434C-9B69-505E15873458}"/>
                </a:ext>
              </a:extLst>
            </p:cNvPr>
            <p:cNvGrpSpPr/>
            <p:nvPr/>
          </p:nvGrpSpPr>
          <p:grpSpPr>
            <a:xfrm>
              <a:off x="9319928" y="5107511"/>
              <a:ext cx="93133" cy="93134"/>
              <a:chOff x="9956800" y="4430183"/>
              <a:chExt cx="93133" cy="93134"/>
            </a:xfrm>
          </p:grpSpPr>
          <p:cxnSp>
            <p:nvCxnSpPr>
              <p:cNvPr id="344" name="Straight Connector 343">
                <a:extLst>
                  <a:ext uri="{FF2B5EF4-FFF2-40B4-BE49-F238E27FC236}">
                    <a16:creationId xmlns:a16="http://schemas.microsoft.com/office/drawing/2014/main" id="{266FC749-E619-442C-9A8D-2299FAC9E8AD}"/>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B3655E1F-466E-480C-BAEF-DE1BCD29631C}"/>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E8E3B332-359A-433A-9639-6A0C66E2F9EB}"/>
                </a:ext>
              </a:extLst>
            </p:cNvPr>
            <p:cNvGrpSpPr/>
            <p:nvPr/>
          </p:nvGrpSpPr>
          <p:grpSpPr>
            <a:xfrm>
              <a:off x="9340495" y="5080666"/>
              <a:ext cx="93133" cy="93134"/>
              <a:chOff x="9956800" y="4430183"/>
              <a:chExt cx="93133" cy="93134"/>
            </a:xfrm>
          </p:grpSpPr>
          <p:cxnSp>
            <p:nvCxnSpPr>
              <p:cNvPr id="347" name="Straight Connector 346">
                <a:extLst>
                  <a:ext uri="{FF2B5EF4-FFF2-40B4-BE49-F238E27FC236}">
                    <a16:creationId xmlns:a16="http://schemas.microsoft.com/office/drawing/2014/main" id="{59FCE233-6B76-4872-A2B3-81DBC09B004C}"/>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F40C9F75-C8EA-4889-8A37-AAFE5701AFF1}"/>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B57E4343-2B59-4B55-8843-2FE5E98BCDD7}"/>
                </a:ext>
              </a:extLst>
            </p:cNvPr>
            <p:cNvGrpSpPr/>
            <p:nvPr/>
          </p:nvGrpSpPr>
          <p:grpSpPr>
            <a:xfrm>
              <a:off x="9375795" y="5042912"/>
              <a:ext cx="93133" cy="93134"/>
              <a:chOff x="9956800" y="4430183"/>
              <a:chExt cx="93133" cy="93134"/>
            </a:xfrm>
          </p:grpSpPr>
          <p:cxnSp>
            <p:nvCxnSpPr>
              <p:cNvPr id="350" name="Straight Connector 349">
                <a:extLst>
                  <a:ext uri="{FF2B5EF4-FFF2-40B4-BE49-F238E27FC236}">
                    <a16:creationId xmlns:a16="http://schemas.microsoft.com/office/drawing/2014/main" id="{F6E9FBA1-3339-4762-AF62-EB5416426C02}"/>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0C57CCB4-01E4-4B82-A0EC-1D6DC6F02682}"/>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00E5F455-93F5-4F91-919B-D96EFF0FA2E9}"/>
                </a:ext>
              </a:extLst>
            </p:cNvPr>
            <p:cNvGrpSpPr/>
            <p:nvPr/>
          </p:nvGrpSpPr>
          <p:grpSpPr>
            <a:xfrm>
              <a:off x="9413854" y="5017148"/>
              <a:ext cx="93133" cy="93134"/>
              <a:chOff x="9956800" y="4430183"/>
              <a:chExt cx="93133" cy="93134"/>
            </a:xfrm>
          </p:grpSpPr>
          <p:cxnSp>
            <p:nvCxnSpPr>
              <p:cNvPr id="353" name="Straight Connector 352">
                <a:extLst>
                  <a:ext uri="{FF2B5EF4-FFF2-40B4-BE49-F238E27FC236}">
                    <a16:creationId xmlns:a16="http://schemas.microsoft.com/office/drawing/2014/main" id="{D0EDD8DE-E8F6-4EA1-983F-6E71C2AB97C1}"/>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E569AA13-0798-4A8F-A832-51129F78D5CC}"/>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333D5D2A-4786-4FB3-A4E9-833F411EB9E2}"/>
                </a:ext>
              </a:extLst>
            </p:cNvPr>
            <p:cNvGrpSpPr/>
            <p:nvPr/>
          </p:nvGrpSpPr>
          <p:grpSpPr>
            <a:xfrm>
              <a:off x="9442133" y="5001352"/>
              <a:ext cx="93133" cy="93134"/>
              <a:chOff x="9956800" y="4430183"/>
              <a:chExt cx="93133" cy="93134"/>
            </a:xfrm>
          </p:grpSpPr>
          <p:cxnSp>
            <p:nvCxnSpPr>
              <p:cNvPr id="356" name="Straight Connector 355">
                <a:extLst>
                  <a:ext uri="{FF2B5EF4-FFF2-40B4-BE49-F238E27FC236}">
                    <a16:creationId xmlns:a16="http://schemas.microsoft.com/office/drawing/2014/main" id="{F08B68B9-6F5C-421A-A378-BC1D0979C2B2}"/>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87EB6090-B966-483E-916C-7235928F901F}"/>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D009BAC0-1551-40BB-A120-EAFB202F254B}"/>
                </a:ext>
              </a:extLst>
            </p:cNvPr>
            <p:cNvGrpSpPr/>
            <p:nvPr/>
          </p:nvGrpSpPr>
          <p:grpSpPr>
            <a:xfrm>
              <a:off x="9473601" y="4985946"/>
              <a:ext cx="93133" cy="93134"/>
              <a:chOff x="9956800" y="4430183"/>
              <a:chExt cx="93133" cy="93134"/>
            </a:xfrm>
          </p:grpSpPr>
          <p:cxnSp>
            <p:nvCxnSpPr>
              <p:cNvPr id="359" name="Straight Connector 358">
                <a:extLst>
                  <a:ext uri="{FF2B5EF4-FFF2-40B4-BE49-F238E27FC236}">
                    <a16:creationId xmlns:a16="http://schemas.microsoft.com/office/drawing/2014/main" id="{CC4F1A87-8138-4929-87A1-1B7404E93BB3}"/>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E0D193AF-E65A-4602-9B33-5E51CDCD7A52}"/>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4AFE67B2-247E-47B7-8AC7-7716B1190B19}"/>
                </a:ext>
              </a:extLst>
            </p:cNvPr>
            <p:cNvGrpSpPr/>
            <p:nvPr/>
          </p:nvGrpSpPr>
          <p:grpSpPr>
            <a:xfrm>
              <a:off x="9506661" y="4964934"/>
              <a:ext cx="93133" cy="93134"/>
              <a:chOff x="9956800" y="4430183"/>
              <a:chExt cx="93133" cy="93134"/>
            </a:xfrm>
          </p:grpSpPr>
          <p:cxnSp>
            <p:nvCxnSpPr>
              <p:cNvPr id="362" name="Straight Connector 361">
                <a:extLst>
                  <a:ext uri="{FF2B5EF4-FFF2-40B4-BE49-F238E27FC236}">
                    <a16:creationId xmlns:a16="http://schemas.microsoft.com/office/drawing/2014/main" id="{538E12AB-9DF1-4CB4-B4D2-5A235E0F5CA1}"/>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8C3FB7BB-8288-4BEE-96BD-8A86D250E85F}"/>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39E4CD7A-FF0D-41FE-8220-65111D87C176}"/>
                </a:ext>
              </a:extLst>
            </p:cNvPr>
            <p:cNvGrpSpPr/>
            <p:nvPr/>
          </p:nvGrpSpPr>
          <p:grpSpPr>
            <a:xfrm>
              <a:off x="9536909" y="4955705"/>
              <a:ext cx="93133" cy="93134"/>
              <a:chOff x="9956800" y="4430183"/>
              <a:chExt cx="93133" cy="93134"/>
            </a:xfrm>
          </p:grpSpPr>
          <p:cxnSp>
            <p:nvCxnSpPr>
              <p:cNvPr id="365" name="Straight Connector 364">
                <a:extLst>
                  <a:ext uri="{FF2B5EF4-FFF2-40B4-BE49-F238E27FC236}">
                    <a16:creationId xmlns:a16="http://schemas.microsoft.com/office/drawing/2014/main" id="{7824942D-1939-48CE-B7EA-9051650DA7F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67D53569-6C06-4257-B88C-4CEE0E601A9B}"/>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BE588FF2-8E87-4BC5-A211-3AFFB3C918BA}"/>
                </a:ext>
              </a:extLst>
            </p:cNvPr>
            <p:cNvGrpSpPr/>
            <p:nvPr/>
          </p:nvGrpSpPr>
          <p:grpSpPr>
            <a:xfrm>
              <a:off x="9566407" y="4960992"/>
              <a:ext cx="93133" cy="93134"/>
              <a:chOff x="9956800" y="4430183"/>
              <a:chExt cx="93133" cy="93134"/>
            </a:xfrm>
          </p:grpSpPr>
          <p:cxnSp>
            <p:nvCxnSpPr>
              <p:cNvPr id="368" name="Straight Connector 367">
                <a:extLst>
                  <a:ext uri="{FF2B5EF4-FFF2-40B4-BE49-F238E27FC236}">
                    <a16:creationId xmlns:a16="http://schemas.microsoft.com/office/drawing/2014/main" id="{C3226D48-70BD-4CFE-836D-C1CD1EB56118}"/>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207C75C3-D1A9-4D57-A423-41495841D4DF}"/>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EB68E4F3-B948-4404-9B0F-0792E9BEEA1B}"/>
                </a:ext>
              </a:extLst>
            </p:cNvPr>
            <p:cNvGrpSpPr/>
            <p:nvPr/>
          </p:nvGrpSpPr>
          <p:grpSpPr>
            <a:xfrm>
              <a:off x="9592394" y="4942544"/>
              <a:ext cx="93133" cy="93134"/>
              <a:chOff x="9956800" y="4430183"/>
              <a:chExt cx="93133" cy="93134"/>
            </a:xfrm>
          </p:grpSpPr>
          <p:cxnSp>
            <p:nvCxnSpPr>
              <p:cNvPr id="371" name="Straight Connector 370">
                <a:extLst>
                  <a:ext uri="{FF2B5EF4-FFF2-40B4-BE49-F238E27FC236}">
                    <a16:creationId xmlns:a16="http://schemas.microsoft.com/office/drawing/2014/main" id="{FAD791F9-64E7-4288-A0EB-3654685CBEBD}"/>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64DCE850-BB9B-4BF2-A327-B8BA16977BF6}"/>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A971C7C9-BA54-4D4D-A54F-A3E37918FCE7}"/>
                </a:ext>
              </a:extLst>
            </p:cNvPr>
            <p:cNvGrpSpPr/>
            <p:nvPr/>
          </p:nvGrpSpPr>
          <p:grpSpPr>
            <a:xfrm>
              <a:off x="9625755" y="4942105"/>
              <a:ext cx="93133" cy="93134"/>
              <a:chOff x="9956800" y="4430183"/>
              <a:chExt cx="93133" cy="93134"/>
            </a:xfrm>
          </p:grpSpPr>
          <p:cxnSp>
            <p:nvCxnSpPr>
              <p:cNvPr id="374" name="Straight Connector 373">
                <a:extLst>
                  <a:ext uri="{FF2B5EF4-FFF2-40B4-BE49-F238E27FC236}">
                    <a16:creationId xmlns:a16="http://schemas.microsoft.com/office/drawing/2014/main" id="{084138C6-7840-40FF-A2A4-EBFF09FA4634}"/>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EDA19B4C-2E63-4B3D-9FA3-BB6E4F4F326F}"/>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C15D8EAB-C0F8-4056-A7D5-05689577F07F}"/>
                </a:ext>
              </a:extLst>
            </p:cNvPr>
            <p:cNvGrpSpPr/>
            <p:nvPr/>
          </p:nvGrpSpPr>
          <p:grpSpPr>
            <a:xfrm>
              <a:off x="9651604" y="4919782"/>
              <a:ext cx="93133" cy="93134"/>
              <a:chOff x="9956800" y="4430183"/>
              <a:chExt cx="93133" cy="93134"/>
            </a:xfrm>
          </p:grpSpPr>
          <p:cxnSp>
            <p:nvCxnSpPr>
              <p:cNvPr id="377" name="Straight Connector 376">
                <a:extLst>
                  <a:ext uri="{FF2B5EF4-FFF2-40B4-BE49-F238E27FC236}">
                    <a16:creationId xmlns:a16="http://schemas.microsoft.com/office/drawing/2014/main" id="{9CB97566-72E8-4C22-B7B9-C68DF025ED8C}"/>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027C904-A9B8-4B71-B126-C0FB984ADE5B}"/>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2F69DEC4-090D-44D9-B35F-0D7DD1192400}"/>
                </a:ext>
              </a:extLst>
            </p:cNvPr>
            <p:cNvGrpSpPr/>
            <p:nvPr/>
          </p:nvGrpSpPr>
          <p:grpSpPr>
            <a:xfrm>
              <a:off x="9684012" y="4914709"/>
              <a:ext cx="93133" cy="93134"/>
              <a:chOff x="9956800" y="4430183"/>
              <a:chExt cx="93133" cy="93134"/>
            </a:xfrm>
          </p:grpSpPr>
          <p:cxnSp>
            <p:nvCxnSpPr>
              <p:cNvPr id="380" name="Straight Connector 379">
                <a:extLst>
                  <a:ext uri="{FF2B5EF4-FFF2-40B4-BE49-F238E27FC236}">
                    <a16:creationId xmlns:a16="http://schemas.microsoft.com/office/drawing/2014/main" id="{F94A81F9-B18D-4E02-8D53-626A4DDBFA95}"/>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66ED679F-D231-4399-8BD0-5B494770F2AB}"/>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48AD60D7-5C0E-4222-AF71-3E7AA254CF25}"/>
                </a:ext>
              </a:extLst>
            </p:cNvPr>
            <p:cNvGrpSpPr/>
            <p:nvPr/>
          </p:nvGrpSpPr>
          <p:grpSpPr>
            <a:xfrm>
              <a:off x="9721454" y="4884627"/>
              <a:ext cx="93133" cy="93134"/>
              <a:chOff x="9956800" y="4430183"/>
              <a:chExt cx="93133" cy="93134"/>
            </a:xfrm>
          </p:grpSpPr>
          <p:cxnSp>
            <p:nvCxnSpPr>
              <p:cNvPr id="383" name="Straight Connector 382">
                <a:extLst>
                  <a:ext uri="{FF2B5EF4-FFF2-40B4-BE49-F238E27FC236}">
                    <a16:creationId xmlns:a16="http://schemas.microsoft.com/office/drawing/2014/main" id="{0B221AA6-1545-4EA5-9F10-A179C97BD817}"/>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7E5FF335-C440-4E2B-818A-AD50D44C345B}"/>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374B944B-9F72-48A7-B78A-00B6A75E1C20}"/>
                </a:ext>
              </a:extLst>
            </p:cNvPr>
            <p:cNvGrpSpPr/>
            <p:nvPr/>
          </p:nvGrpSpPr>
          <p:grpSpPr>
            <a:xfrm>
              <a:off x="9736206" y="4861710"/>
              <a:ext cx="93133" cy="93134"/>
              <a:chOff x="9956800" y="4430183"/>
              <a:chExt cx="93133" cy="93134"/>
            </a:xfrm>
          </p:grpSpPr>
          <p:cxnSp>
            <p:nvCxnSpPr>
              <p:cNvPr id="386" name="Straight Connector 385">
                <a:extLst>
                  <a:ext uri="{FF2B5EF4-FFF2-40B4-BE49-F238E27FC236}">
                    <a16:creationId xmlns:a16="http://schemas.microsoft.com/office/drawing/2014/main" id="{BE197738-D692-4236-AB61-151CB29FEB5F}"/>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E91EF533-AAEF-428E-BF6B-104559E78FD9}"/>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7670EAB9-02D7-4E43-919D-4CB87B0FD075}"/>
                </a:ext>
              </a:extLst>
            </p:cNvPr>
            <p:cNvGrpSpPr/>
            <p:nvPr/>
          </p:nvGrpSpPr>
          <p:grpSpPr>
            <a:xfrm>
              <a:off x="9766075" y="4850484"/>
              <a:ext cx="93133" cy="93134"/>
              <a:chOff x="9956800" y="4430183"/>
              <a:chExt cx="93133" cy="93134"/>
            </a:xfrm>
          </p:grpSpPr>
          <p:cxnSp>
            <p:nvCxnSpPr>
              <p:cNvPr id="389" name="Straight Connector 388">
                <a:extLst>
                  <a:ext uri="{FF2B5EF4-FFF2-40B4-BE49-F238E27FC236}">
                    <a16:creationId xmlns:a16="http://schemas.microsoft.com/office/drawing/2014/main" id="{4B706E7B-8FA9-404E-AF4F-87AF8BFA09B3}"/>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8575802C-BCB7-4D98-A852-8E8C8D25BFBF}"/>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AF926366-F5DF-4791-A5A4-11BE67F6D683}"/>
                </a:ext>
              </a:extLst>
            </p:cNvPr>
            <p:cNvGrpSpPr/>
            <p:nvPr/>
          </p:nvGrpSpPr>
          <p:grpSpPr>
            <a:xfrm>
              <a:off x="9797707" y="4837746"/>
              <a:ext cx="93133" cy="93134"/>
              <a:chOff x="9956800" y="4430183"/>
              <a:chExt cx="93133" cy="93134"/>
            </a:xfrm>
          </p:grpSpPr>
          <p:cxnSp>
            <p:nvCxnSpPr>
              <p:cNvPr id="392" name="Straight Connector 391">
                <a:extLst>
                  <a:ext uri="{FF2B5EF4-FFF2-40B4-BE49-F238E27FC236}">
                    <a16:creationId xmlns:a16="http://schemas.microsoft.com/office/drawing/2014/main" id="{ED8FED38-6219-444D-84BA-AA8F704FD4DC}"/>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48EC4E89-0E83-47FB-B7DF-C0A347960F9E}"/>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97CDC48D-CA95-49F8-963B-86E2F5FDA57C}"/>
                </a:ext>
              </a:extLst>
            </p:cNvPr>
            <p:cNvGrpSpPr/>
            <p:nvPr/>
          </p:nvGrpSpPr>
          <p:grpSpPr>
            <a:xfrm>
              <a:off x="9835073" y="4807505"/>
              <a:ext cx="93133" cy="93134"/>
              <a:chOff x="9956800" y="4430183"/>
              <a:chExt cx="93133" cy="93134"/>
            </a:xfrm>
          </p:grpSpPr>
          <p:cxnSp>
            <p:nvCxnSpPr>
              <p:cNvPr id="395" name="Straight Connector 394">
                <a:extLst>
                  <a:ext uri="{FF2B5EF4-FFF2-40B4-BE49-F238E27FC236}">
                    <a16:creationId xmlns:a16="http://schemas.microsoft.com/office/drawing/2014/main" id="{1CC038D4-3A97-41F6-B2E4-1257120CEF15}"/>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D40DF226-EA4B-4117-A7B3-14127B18D9AC}"/>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3C6D8A2A-E15F-4A8D-96EB-86BD19AF8E01}"/>
                </a:ext>
              </a:extLst>
            </p:cNvPr>
            <p:cNvGrpSpPr/>
            <p:nvPr/>
          </p:nvGrpSpPr>
          <p:grpSpPr>
            <a:xfrm>
              <a:off x="9861253" y="4809729"/>
              <a:ext cx="93133" cy="93134"/>
              <a:chOff x="9956800" y="4430183"/>
              <a:chExt cx="93133" cy="93134"/>
            </a:xfrm>
          </p:grpSpPr>
          <p:cxnSp>
            <p:nvCxnSpPr>
              <p:cNvPr id="398" name="Straight Connector 397">
                <a:extLst>
                  <a:ext uri="{FF2B5EF4-FFF2-40B4-BE49-F238E27FC236}">
                    <a16:creationId xmlns:a16="http://schemas.microsoft.com/office/drawing/2014/main" id="{52B9FEEE-9790-4CC9-992A-55B6CEFBFEBC}"/>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329EFFA4-BF2D-4A13-A8E2-24C214D319FB}"/>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9CB9FFB8-6BFE-4CF1-BDE6-84B9BF95D0CE}"/>
                </a:ext>
              </a:extLst>
            </p:cNvPr>
            <p:cNvGrpSpPr/>
            <p:nvPr/>
          </p:nvGrpSpPr>
          <p:grpSpPr>
            <a:xfrm>
              <a:off x="9895113" y="4803623"/>
              <a:ext cx="93133" cy="93134"/>
              <a:chOff x="9956800" y="4430183"/>
              <a:chExt cx="93133" cy="93134"/>
            </a:xfrm>
          </p:grpSpPr>
          <p:cxnSp>
            <p:nvCxnSpPr>
              <p:cNvPr id="401" name="Straight Connector 400">
                <a:extLst>
                  <a:ext uri="{FF2B5EF4-FFF2-40B4-BE49-F238E27FC236}">
                    <a16:creationId xmlns:a16="http://schemas.microsoft.com/office/drawing/2014/main" id="{B5629337-F54A-4D30-9A10-5728BEE19CB8}"/>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3D356734-A807-4E2D-945D-72B002219EED}"/>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16AFA722-A5A7-4B78-8DD4-8DB11C3DFB4D}"/>
                </a:ext>
              </a:extLst>
            </p:cNvPr>
            <p:cNvGrpSpPr/>
            <p:nvPr/>
          </p:nvGrpSpPr>
          <p:grpSpPr>
            <a:xfrm>
              <a:off x="9928205" y="4793550"/>
              <a:ext cx="93133" cy="93134"/>
              <a:chOff x="9956800" y="4430183"/>
              <a:chExt cx="93133" cy="93134"/>
            </a:xfrm>
          </p:grpSpPr>
          <p:cxnSp>
            <p:nvCxnSpPr>
              <p:cNvPr id="404" name="Straight Connector 403">
                <a:extLst>
                  <a:ext uri="{FF2B5EF4-FFF2-40B4-BE49-F238E27FC236}">
                    <a16:creationId xmlns:a16="http://schemas.microsoft.com/office/drawing/2014/main" id="{72483451-7051-4940-8839-D81C1BECC155}"/>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05B884FE-134B-4F89-BE87-C15FE7B5A1E8}"/>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35355832-1BAB-46A2-9E3B-85D9E2F59ADB}"/>
                </a:ext>
              </a:extLst>
            </p:cNvPr>
            <p:cNvGrpSpPr/>
            <p:nvPr/>
          </p:nvGrpSpPr>
          <p:grpSpPr>
            <a:xfrm>
              <a:off x="9959175" y="4773716"/>
              <a:ext cx="93133" cy="93134"/>
              <a:chOff x="9956800" y="4430183"/>
              <a:chExt cx="93133" cy="93134"/>
            </a:xfrm>
          </p:grpSpPr>
          <p:cxnSp>
            <p:nvCxnSpPr>
              <p:cNvPr id="407" name="Straight Connector 406">
                <a:extLst>
                  <a:ext uri="{FF2B5EF4-FFF2-40B4-BE49-F238E27FC236}">
                    <a16:creationId xmlns:a16="http://schemas.microsoft.com/office/drawing/2014/main" id="{97D0B9E8-6FB5-4F82-BEAC-5A36365E28B8}"/>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AA508F19-3202-41C0-B83C-4A1B2095704A}"/>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85A33A04-6EDD-40B8-855A-C58DB90EFD9E}"/>
                </a:ext>
              </a:extLst>
            </p:cNvPr>
            <p:cNvGrpSpPr/>
            <p:nvPr/>
          </p:nvGrpSpPr>
          <p:grpSpPr>
            <a:xfrm>
              <a:off x="9997782" y="4760757"/>
              <a:ext cx="93133" cy="93134"/>
              <a:chOff x="9956800" y="4430183"/>
              <a:chExt cx="93133" cy="93134"/>
            </a:xfrm>
          </p:grpSpPr>
          <p:cxnSp>
            <p:nvCxnSpPr>
              <p:cNvPr id="410" name="Straight Connector 409">
                <a:extLst>
                  <a:ext uri="{FF2B5EF4-FFF2-40B4-BE49-F238E27FC236}">
                    <a16:creationId xmlns:a16="http://schemas.microsoft.com/office/drawing/2014/main" id="{991D0FA7-144E-4050-A5C9-75B99560CA2F}"/>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6F3D5A8E-A230-4049-809D-97EE332EFCF8}"/>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DDE08727-BE38-42D7-BBFA-7EE2E5C1C7D8}"/>
                </a:ext>
              </a:extLst>
            </p:cNvPr>
            <p:cNvGrpSpPr/>
            <p:nvPr/>
          </p:nvGrpSpPr>
          <p:grpSpPr>
            <a:xfrm>
              <a:off x="10020273" y="4762762"/>
              <a:ext cx="93133" cy="93134"/>
              <a:chOff x="9956800" y="4430183"/>
              <a:chExt cx="93133" cy="93134"/>
            </a:xfrm>
          </p:grpSpPr>
          <p:cxnSp>
            <p:nvCxnSpPr>
              <p:cNvPr id="413" name="Straight Connector 412">
                <a:extLst>
                  <a:ext uri="{FF2B5EF4-FFF2-40B4-BE49-F238E27FC236}">
                    <a16:creationId xmlns:a16="http://schemas.microsoft.com/office/drawing/2014/main" id="{EE4C89E8-37D1-4DFF-9F81-E21D2E162A87}"/>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E36774F9-DEDF-4392-9049-18A075BFA7F4}"/>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71BF5D7F-00DB-4643-B9BB-BADA2B159F57}"/>
                </a:ext>
              </a:extLst>
            </p:cNvPr>
            <p:cNvGrpSpPr/>
            <p:nvPr/>
          </p:nvGrpSpPr>
          <p:grpSpPr>
            <a:xfrm>
              <a:off x="10059482" y="4736084"/>
              <a:ext cx="93133" cy="93134"/>
              <a:chOff x="9956800" y="4430183"/>
              <a:chExt cx="93133" cy="93134"/>
            </a:xfrm>
          </p:grpSpPr>
          <p:cxnSp>
            <p:nvCxnSpPr>
              <p:cNvPr id="416" name="Straight Connector 415">
                <a:extLst>
                  <a:ext uri="{FF2B5EF4-FFF2-40B4-BE49-F238E27FC236}">
                    <a16:creationId xmlns:a16="http://schemas.microsoft.com/office/drawing/2014/main" id="{2A8F2567-7AE3-4CB7-97A3-2FC41469401D}"/>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96D87FFC-E8FE-4576-8CB0-EF0AB863415E}"/>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45CFE99B-7317-4D1C-8040-EB32993076D3}"/>
                </a:ext>
              </a:extLst>
            </p:cNvPr>
            <p:cNvGrpSpPr/>
            <p:nvPr/>
          </p:nvGrpSpPr>
          <p:grpSpPr>
            <a:xfrm>
              <a:off x="10089330" y="4723132"/>
              <a:ext cx="93133" cy="93134"/>
              <a:chOff x="9956800" y="4430183"/>
              <a:chExt cx="93133" cy="93134"/>
            </a:xfrm>
          </p:grpSpPr>
          <p:cxnSp>
            <p:nvCxnSpPr>
              <p:cNvPr id="419" name="Straight Connector 418">
                <a:extLst>
                  <a:ext uri="{FF2B5EF4-FFF2-40B4-BE49-F238E27FC236}">
                    <a16:creationId xmlns:a16="http://schemas.microsoft.com/office/drawing/2014/main" id="{E544F657-6134-4B89-86C7-8D50DD9518C5}"/>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3E784627-1DB6-4FF0-9D61-990999342B17}"/>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F5FCDF7C-F1B3-4FEB-8DD1-D1055C2794BB}"/>
                </a:ext>
              </a:extLst>
            </p:cNvPr>
            <p:cNvGrpSpPr/>
            <p:nvPr/>
          </p:nvGrpSpPr>
          <p:grpSpPr>
            <a:xfrm>
              <a:off x="10124665" y="4723132"/>
              <a:ext cx="93133" cy="93134"/>
              <a:chOff x="9956800" y="4430183"/>
              <a:chExt cx="93133" cy="93134"/>
            </a:xfrm>
          </p:grpSpPr>
          <p:cxnSp>
            <p:nvCxnSpPr>
              <p:cNvPr id="422" name="Straight Connector 421">
                <a:extLst>
                  <a:ext uri="{FF2B5EF4-FFF2-40B4-BE49-F238E27FC236}">
                    <a16:creationId xmlns:a16="http://schemas.microsoft.com/office/drawing/2014/main" id="{5E9CD8A5-089B-41B2-915B-FC9F6205A144}"/>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60B9134C-EF0A-4BBD-927A-BE0AC5EFACED}"/>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A603A123-2DAA-4FB9-826E-1DEAB5B819E5}"/>
                </a:ext>
              </a:extLst>
            </p:cNvPr>
            <p:cNvGrpSpPr/>
            <p:nvPr/>
          </p:nvGrpSpPr>
          <p:grpSpPr>
            <a:xfrm>
              <a:off x="10152091" y="4717645"/>
              <a:ext cx="93133" cy="93134"/>
              <a:chOff x="9956800" y="4430183"/>
              <a:chExt cx="93133" cy="93134"/>
            </a:xfrm>
          </p:grpSpPr>
          <p:cxnSp>
            <p:nvCxnSpPr>
              <p:cNvPr id="425" name="Straight Connector 424">
                <a:extLst>
                  <a:ext uri="{FF2B5EF4-FFF2-40B4-BE49-F238E27FC236}">
                    <a16:creationId xmlns:a16="http://schemas.microsoft.com/office/drawing/2014/main" id="{EEF53E86-C9A5-425E-AB3C-BDAAB3466D8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509216EE-AA0E-4148-A304-737149913540}"/>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27" name="Group 426">
              <a:extLst>
                <a:ext uri="{FF2B5EF4-FFF2-40B4-BE49-F238E27FC236}">
                  <a16:creationId xmlns:a16="http://schemas.microsoft.com/office/drawing/2014/main" id="{B07E80D6-33C0-405A-8209-F7405D4FA927}"/>
                </a:ext>
              </a:extLst>
            </p:cNvPr>
            <p:cNvGrpSpPr/>
            <p:nvPr/>
          </p:nvGrpSpPr>
          <p:grpSpPr>
            <a:xfrm>
              <a:off x="10180531" y="4696899"/>
              <a:ext cx="93133" cy="93134"/>
              <a:chOff x="9956800" y="4430183"/>
              <a:chExt cx="93133" cy="93134"/>
            </a:xfrm>
          </p:grpSpPr>
          <p:cxnSp>
            <p:nvCxnSpPr>
              <p:cNvPr id="428" name="Straight Connector 427">
                <a:extLst>
                  <a:ext uri="{FF2B5EF4-FFF2-40B4-BE49-F238E27FC236}">
                    <a16:creationId xmlns:a16="http://schemas.microsoft.com/office/drawing/2014/main" id="{AA5651F8-B1A6-4A96-9777-F7002FAD37DB}"/>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BEE0B357-1B5A-4C2C-8A81-F7F606F78C8C}"/>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B8E3B9A7-9C44-485E-BB33-2D12FD1C3E67}"/>
                </a:ext>
              </a:extLst>
            </p:cNvPr>
            <p:cNvGrpSpPr/>
            <p:nvPr/>
          </p:nvGrpSpPr>
          <p:grpSpPr>
            <a:xfrm>
              <a:off x="10214851" y="4692641"/>
              <a:ext cx="93133" cy="93134"/>
              <a:chOff x="9956800" y="4430183"/>
              <a:chExt cx="93133" cy="93134"/>
            </a:xfrm>
          </p:grpSpPr>
          <p:cxnSp>
            <p:nvCxnSpPr>
              <p:cNvPr id="431" name="Straight Connector 430">
                <a:extLst>
                  <a:ext uri="{FF2B5EF4-FFF2-40B4-BE49-F238E27FC236}">
                    <a16:creationId xmlns:a16="http://schemas.microsoft.com/office/drawing/2014/main" id="{CB00CAC3-FAAD-4214-A468-C8606EA40A7A}"/>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8C3069F4-D04B-4C99-B620-A26A80B35701}"/>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33" name="Group 432">
              <a:extLst>
                <a:ext uri="{FF2B5EF4-FFF2-40B4-BE49-F238E27FC236}">
                  <a16:creationId xmlns:a16="http://schemas.microsoft.com/office/drawing/2014/main" id="{FD36A220-45CF-4DA1-9D92-447A379D1F19}"/>
                </a:ext>
              </a:extLst>
            </p:cNvPr>
            <p:cNvGrpSpPr/>
            <p:nvPr/>
          </p:nvGrpSpPr>
          <p:grpSpPr>
            <a:xfrm>
              <a:off x="10248303" y="4667740"/>
              <a:ext cx="93133" cy="93134"/>
              <a:chOff x="9956800" y="4430183"/>
              <a:chExt cx="93133" cy="93134"/>
            </a:xfrm>
          </p:grpSpPr>
          <p:cxnSp>
            <p:nvCxnSpPr>
              <p:cNvPr id="434" name="Straight Connector 433">
                <a:extLst>
                  <a:ext uri="{FF2B5EF4-FFF2-40B4-BE49-F238E27FC236}">
                    <a16:creationId xmlns:a16="http://schemas.microsoft.com/office/drawing/2014/main" id="{7AA065EE-B1DB-4CF9-8C07-460E46AD5F12}"/>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E87941C9-6B58-4C6F-975F-A2146DAEDD58}"/>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36" name="Group 435">
              <a:extLst>
                <a:ext uri="{FF2B5EF4-FFF2-40B4-BE49-F238E27FC236}">
                  <a16:creationId xmlns:a16="http://schemas.microsoft.com/office/drawing/2014/main" id="{D26B2E30-046B-4E94-A33B-FBA4DDEDE397}"/>
                </a:ext>
              </a:extLst>
            </p:cNvPr>
            <p:cNvGrpSpPr/>
            <p:nvPr/>
          </p:nvGrpSpPr>
          <p:grpSpPr>
            <a:xfrm>
              <a:off x="10271193" y="4654852"/>
              <a:ext cx="93133" cy="93134"/>
              <a:chOff x="9956800" y="4430183"/>
              <a:chExt cx="93133" cy="93134"/>
            </a:xfrm>
          </p:grpSpPr>
          <p:cxnSp>
            <p:nvCxnSpPr>
              <p:cNvPr id="437" name="Straight Connector 436">
                <a:extLst>
                  <a:ext uri="{FF2B5EF4-FFF2-40B4-BE49-F238E27FC236}">
                    <a16:creationId xmlns:a16="http://schemas.microsoft.com/office/drawing/2014/main" id="{99587D28-B59B-40C8-80CC-BA057E0F1727}"/>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9D9519D3-74C3-40E6-8759-5CB6D944B03A}"/>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39" name="Group 438">
              <a:extLst>
                <a:ext uri="{FF2B5EF4-FFF2-40B4-BE49-F238E27FC236}">
                  <a16:creationId xmlns:a16="http://schemas.microsoft.com/office/drawing/2014/main" id="{A9CA4647-D321-4736-9589-14A73966DD1B}"/>
                </a:ext>
              </a:extLst>
            </p:cNvPr>
            <p:cNvGrpSpPr/>
            <p:nvPr/>
          </p:nvGrpSpPr>
          <p:grpSpPr>
            <a:xfrm>
              <a:off x="10306051" y="4642736"/>
              <a:ext cx="93133" cy="93134"/>
              <a:chOff x="9956800" y="4430183"/>
              <a:chExt cx="93133" cy="93134"/>
            </a:xfrm>
          </p:grpSpPr>
          <p:cxnSp>
            <p:nvCxnSpPr>
              <p:cNvPr id="440" name="Straight Connector 439">
                <a:extLst>
                  <a:ext uri="{FF2B5EF4-FFF2-40B4-BE49-F238E27FC236}">
                    <a16:creationId xmlns:a16="http://schemas.microsoft.com/office/drawing/2014/main" id="{D9DEA5A3-2A0A-4CB8-B701-3C2E9C348C66}"/>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C88A68AE-FD8B-42BF-996B-6889381F8F55}"/>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42" name="Group 441">
              <a:extLst>
                <a:ext uri="{FF2B5EF4-FFF2-40B4-BE49-F238E27FC236}">
                  <a16:creationId xmlns:a16="http://schemas.microsoft.com/office/drawing/2014/main" id="{AF977411-45E5-4EC4-8803-008CCA7F5F30}"/>
                </a:ext>
              </a:extLst>
            </p:cNvPr>
            <p:cNvGrpSpPr/>
            <p:nvPr/>
          </p:nvGrpSpPr>
          <p:grpSpPr>
            <a:xfrm>
              <a:off x="10340649" y="4622917"/>
              <a:ext cx="93133" cy="93134"/>
              <a:chOff x="9956800" y="4430183"/>
              <a:chExt cx="93133" cy="93134"/>
            </a:xfrm>
          </p:grpSpPr>
          <p:cxnSp>
            <p:nvCxnSpPr>
              <p:cNvPr id="443" name="Straight Connector 442">
                <a:extLst>
                  <a:ext uri="{FF2B5EF4-FFF2-40B4-BE49-F238E27FC236}">
                    <a16:creationId xmlns:a16="http://schemas.microsoft.com/office/drawing/2014/main" id="{35D4D2B7-31EE-436B-ADFA-0D57BF5E6D4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D8AFFC7A-497B-4AA6-A273-D8770E2573FC}"/>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9F8C84A2-62EB-4C0C-A45B-E241740CB728}"/>
                </a:ext>
              </a:extLst>
            </p:cNvPr>
            <p:cNvGrpSpPr/>
            <p:nvPr/>
          </p:nvGrpSpPr>
          <p:grpSpPr>
            <a:xfrm>
              <a:off x="10375186" y="4618929"/>
              <a:ext cx="93133" cy="93134"/>
              <a:chOff x="9956800" y="4430183"/>
              <a:chExt cx="93133" cy="93134"/>
            </a:xfrm>
          </p:grpSpPr>
          <p:cxnSp>
            <p:nvCxnSpPr>
              <p:cNvPr id="446" name="Straight Connector 445">
                <a:extLst>
                  <a:ext uri="{FF2B5EF4-FFF2-40B4-BE49-F238E27FC236}">
                    <a16:creationId xmlns:a16="http://schemas.microsoft.com/office/drawing/2014/main" id="{C6B35AF7-0A67-46FE-87B6-8DAF8B7805D8}"/>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7BC0ABA6-60B0-45C2-B1AB-E4DFF5380666}"/>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48" name="Group 447">
              <a:extLst>
                <a:ext uri="{FF2B5EF4-FFF2-40B4-BE49-F238E27FC236}">
                  <a16:creationId xmlns:a16="http://schemas.microsoft.com/office/drawing/2014/main" id="{01BABA50-D73E-4FC7-AD5D-0C0DC183BB8F}"/>
                </a:ext>
              </a:extLst>
            </p:cNvPr>
            <p:cNvGrpSpPr/>
            <p:nvPr/>
          </p:nvGrpSpPr>
          <p:grpSpPr>
            <a:xfrm>
              <a:off x="10404951" y="4618929"/>
              <a:ext cx="93133" cy="93134"/>
              <a:chOff x="9956800" y="4430183"/>
              <a:chExt cx="93133" cy="93134"/>
            </a:xfrm>
          </p:grpSpPr>
          <p:cxnSp>
            <p:nvCxnSpPr>
              <p:cNvPr id="449" name="Straight Connector 448">
                <a:extLst>
                  <a:ext uri="{FF2B5EF4-FFF2-40B4-BE49-F238E27FC236}">
                    <a16:creationId xmlns:a16="http://schemas.microsoft.com/office/drawing/2014/main" id="{A2BD0A47-85A5-4CB0-983A-62D5912A2569}"/>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D4DF0C01-A85C-452E-B2A7-EC744A98989B}"/>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51" name="Group 450">
              <a:extLst>
                <a:ext uri="{FF2B5EF4-FFF2-40B4-BE49-F238E27FC236}">
                  <a16:creationId xmlns:a16="http://schemas.microsoft.com/office/drawing/2014/main" id="{98CAD8CC-E453-4932-BB3E-0A0BE0894D54}"/>
                </a:ext>
              </a:extLst>
            </p:cNvPr>
            <p:cNvGrpSpPr/>
            <p:nvPr/>
          </p:nvGrpSpPr>
          <p:grpSpPr>
            <a:xfrm>
              <a:off x="10439271" y="4611214"/>
              <a:ext cx="93133" cy="93134"/>
              <a:chOff x="9956800" y="4430183"/>
              <a:chExt cx="93133" cy="93134"/>
            </a:xfrm>
          </p:grpSpPr>
          <p:cxnSp>
            <p:nvCxnSpPr>
              <p:cNvPr id="452" name="Straight Connector 451">
                <a:extLst>
                  <a:ext uri="{FF2B5EF4-FFF2-40B4-BE49-F238E27FC236}">
                    <a16:creationId xmlns:a16="http://schemas.microsoft.com/office/drawing/2014/main" id="{B88641E9-F584-49BD-8FBE-CFDD493E2522}"/>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1DE4CD4D-7E36-4A21-B51F-7ACA371F7774}"/>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54" name="Group 453">
              <a:extLst>
                <a:ext uri="{FF2B5EF4-FFF2-40B4-BE49-F238E27FC236}">
                  <a16:creationId xmlns:a16="http://schemas.microsoft.com/office/drawing/2014/main" id="{FC407B14-166E-47BF-B23F-8CA5BB3F7503}"/>
                </a:ext>
              </a:extLst>
            </p:cNvPr>
            <p:cNvGrpSpPr/>
            <p:nvPr/>
          </p:nvGrpSpPr>
          <p:grpSpPr>
            <a:xfrm>
              <a:off x="10473160" y="4604096"/>
              <a:ext cx="93133" cy="93134"/>
              <a:chOff x="9956800" y="4430183"/>
              <a:chExt cx="93133" cy="93134"/>
            </a:xfrm>
          </p:grpSpPr>
          <p:cxnSp>
            <p:nvCxnSpPr>
              <p:cNvPr id="455" name="Straight Connector 454">
                <a:extLst>
                  <a:ext uri="{FF2B5EF4-FFF2-40B4-BE49-F238E27FC236}">
                    <a16:creationId xmlns:a16="http://schemas.microsoft.com/office/drawing/2014/main" id="{D5C77940-0722-4E81-A7E4-6EDDFE7B4BBC}"/>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472264C2-D567-4936-8381-865C2AC794C2}"/>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57" name="Group 456">
              <a:extLst>
                <a:ext uri="{FF2B5EF4-FFF2-40B4-BE49-F238E27FC236}">
                  <a16:creationId xmlns:a16="http://schemas.microsoft.com/office/drawing/2014/main" id="{DBA759F3-0D80-4B33-8879-011CCC8D64CA}"/>
                </a:ext>
              </a:extLst>
            </p:cNvPr>
            <p:cNvGrpSpPr/>
            <p:nvPr/>
          </p:nvGrpSpPr>
          <p:grpSpPr>
            <a:xfrm>
              <a:off x="10510972" y="4604096"/>
              <a:ext cx="93133" cy="93134"/>
              <a:chOff x="9956800" y="4430183"/>
              <a:chExt cx="93133" cy="93134"/>
            </a:xfrm>
          </p:grpSpPr>
          <p:cxnSp>
            <p:nvCxnSpPr>
              <p:cNvPr id="458" name="Straight Connector 457">
                <a:extLst>
                  <a:ext uri="{FF2B5EF4-FFF2-40B4-BE49-F238E27FC236}">
                    <a16:creationId xmlns:a16="http://schemas.microsoft.com/office/drawing/2014/main" id="{823E5FB8-6FC0-4649-9515-2896698A24B8}"/>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4D20FE1D-E319-457C-A005-1A1DE4E45015}"/>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60" name="Group 459">
              <a:extLst>
                <a:ext uri="{FF2B5EF4-FFF2-40B4-BE49-F238E27FC236}">
                  <a16:creationId xmlns:a16="http://schemas.microsoft.com/office/drawing/2014/main" id="{994829B5-5D66-449C-9E01-7E69BAB83AA1}"/>
                </a:ext>
              </a:extLst>
            </p:cNvPr>
            <p:cNvGrpSpPr/>
            <p:nvPr/>
          </p:nvGrpSpPr>
          <p:grpSpPr>
            <a:xfrm>
              <a:off x="10561232" y="4604096"/>
              <a:ext cx="93133" cy="93134"/>
              <a:chOff x="9956800" y="4430183"/>
              <a:chExt cx="93133" cy="93134"/>
            </a:xfrm>
          </p:grpSpPr>
          <p:cxnSp>
            <p:nvCxnSpPr>
              <p:cNvPr id="461" name="Straight Connector 460">
                <a:extLst>
                  <a:ext uri="{FF2B5EF4-FFF2-40B4-BE49-F238E27FC236}">
                    <a16:creationId xmlns:a16="http://schemas.microsoft.com/office/drawing/2014/main" id="{420C77B3-B197-4824-8A6C-DFF2E0FECE26}"/>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E88676EA-303A-4B0F-880F-1225169328B6}"/>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63" name="Group 462">
              <a:extLst>
                <a:ext uri="{FF2B5EF4-FFF2-40B4-BE49-F238E27FC236}">
                  <a16:creationId xmlns:a16="http://schemas.microsoft.com/office/drawing/2014/main" id="{893F19C1-7368-413C-BF32-228B0C6011D4}"/>
                </a:ext>
              </a:extLst>
            </p:cNvPr>
            <p:cNvGrpSpPr/>
            <p:nvPr/>
          </p:nvGrpSpPr>
          <p:grpSpPr>
            <a:xfrm>
              <a:off x="10590367" y="4564647"/>
              <a:ext cx="93133" cy="93134"/>
              <a:chOff x="9956800" y="4430183"/>
              <a:chExt cx="93133" cy="93134"/>
            </a:xfrm>
          </p:grpSpPr>
          <p:cxnSp>
            <p:nvCxnSpPr>
              <p:cNvPr id="464" name="Straight Connector 463">
                <a:extLst>
                  <a:ext uri="{FF2B5EF4-FFF2-40B4-BE49-F238E27FC236}">
                    <a16:creationId xmlns:a16="http://schemas.microsoft.com/office/drawing/2014/main" id="{A6DA7B70-DCF9-4FC5-9D7D-66C253F165F6}"/>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752CA634-5E15-404D-916E-DF27A08AD200}"/>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66" name="Group 465">
              <a:extLst>
                <a:ext uri="{FF2B5EF4-FFF2-40B4-BE49-F238E27FC236}">
                  <a16:creationId xmlns:a16="http://schemas.microsoft.com/office/drawing/2014/main" id="{DD08283B-9917-4453-BF85-A3C44C1C1576}"/>
                </a:ext>
              </a:extLst>
            </p:cNvPr>
            <p:cNvGrpSpPr/>
            <p:nvPr/>
          </p:nvGrpSpPr>
          <p:grpSpPr>
            <a:xfrm>
              <a:off x="10608450" y="4529783"/>
              <a:ext cx="93133" cy="93134"/>
              <a:chOff x="9956800" y="4430183"/>
              <a:chExt cx="93133" cy="93134"/>
            </a:xfrm>
          </p:grpSpPr>
          <p:cxnSp>
            <p:nvCxnSpPr>
              <p:cNvPr id="467" name="Straight Connector 466">
                <a:extLst>
                  <a:ext uri="{FF2B5EF4-FFF2-40B4-BE49-F238E27FC236}">
                    <a16:creationId xmlns:a16="http://schemas.microsoft.com/office/drawing/2014/main" id="{DA48EF5B-FB6D-4786-836F-130224859371}"/>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D1970CAC-B543-401D-8477-9B6E95213CFF}"/>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69" name="Group 468">
              <a:extLst>
                <a:ext uri="{FF2B5EF4-FFF2-40B4-BE49-F238E27FC236}">
                  <a16:creationId xmlns:a16="http://schemas.microsoft.com/office/drawing/2014/main" id="{D7FB6552-FA99-4FDD-BDAB-4DDAEF7F2C89}"/>
                </a:ext>
              </a:extLst>
            </p:cNvPr>
            <p:cNvGrpSpPr/>
            <p:nvPr/>
          </p:nvGrpSpPr>
          <p:grpSpPr>
            <a:xfrm>
              <a:off x="10640626" y="4518383"/>
              <a:ext cx="93133" cy="93134"/>
              <a:chOff x="9956800" y="4430183"/>
              <a:chExt cx="93133" cy="93134"/>
            </a:xfrm>
          </p:grpSpPr>
          <p:cxnSp>
            <p:nvCxnSpPr>
              <p:cNvPr id="470" name="Straight Connector 469">
                <a:extLst>
                  <a:ext uri="{FF2B5EF4-FFF2-40B4-BE49-F238E27FC236}">
                    <a16:creationId xmlns:a16="http://schemas.microsoft.com/office/drawing/2014/main" id="{0B08CCA6-5728-4B15-9017-5A0297DA9E1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727D52BF-F501-4B4C-84A6-6E41123B5FC0}"/>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72" name="Group 471">
              <a:extLst>
                <a:ext uri="{FF2B5EF4-FFF2-40B4-BE49-F238E27FC236}">
                  <a16:creationId xmlns:a16="http://schemas.microsoft.com/office/drawing/2014/main" id="{5B52E1E5-76A8-4CBE-8B65-083B3AC93313}"/>
                </a:ext>
              </a:extLst>
            </p:cNvPr>
            <p:cNvGrpSpPr/>
            <p:nvPr/>
          </p:nvGrpSpPr>
          <p:grpSpPr>
            <a:xfrm>
              <a:off x="10671984" y="4510615"/>
              <a:ext cx="93133" cy="93134"/>
              <a:chOff x="9956800" y="4430183"/>
              <a:chExt cx="93133" cy="93134"/>
            </a:xfrm>
          </p:grpSpPr>
          <p:cxnSp>
            <p:nvCxnSpPr>
              <p:cNvPr id="473" name="Straight Connector 472">
                <a:extLst>
                  <a:ext uri="{FF2B5EF4-FFF2-40B4-BE49-F238E27FC236}">
                    <a16:creationId xmlns:a16="http://schemas.microsoft.com/office/drawing/2014/main" id="{AE903E27-151D-4254-9FC2-58AB6BD0DB12}"/>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B15CD594-A0EC-4F05-93BA-0384F1106C1C}"/>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75" name="Group 474">
              <a:extLst>
                <a:ext uri="{FF2B5EF4-FFF2-40B4-BE49-F238E27FC236}">
                  <a16:creationId xmlns:a16="http://schemas.microsoft.com/office/drawing/2014/main" id="{278A9A80-ED84-4B2D-910A-1ED31DDD39BB}"/>
                </a:ext>
              </a:extLst>
            </p:cNvPr>
            <p:cNvGrpSpPr/>
            <p:nvPr/>
          </p:nvGrpSpPr>
          <p:grpSpPr>
            <a:xfrm>
              <a:off x="10694388" y="4510615"/>
              <a:ext cx="93133" cy="93134"/>
              <a:chOff x="9956800" y="4430183"/>
              <a:chExt cx="93133" cy="93134"/>
            </a:xfrm>
          </p:grpSpPr>
          <p:cxnSp>
            <p:nvCxnSpPr>
              <p:cNvPr id="476" name="Straight Connector 475">
                <a:extLst>
                  <a:ext uri="{FF2B5EF4-FFF2-40B4-BE49-F238E27FC236}">
                    <a16:creationId xmlns:a16="http://schemas.microsoft.com/office/drawing/2014/main" id="{3E0C0C0B-0D26-4D78-AD24-03CA84EE688A}"/>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E90645B8-6E57-4B42-B61E-83B1FDBA8722}"/>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78" name="Group 477">
              <a:extLst>
                <a:ext uri="{FF2B5EF4-FFF2-40B4-BE49-F238E27FC236}">
                  <a16:creationId xmlns:a16="http://schemas.microsoft.com/office/drawing/2014/main" id="{CD4C7A04-3334-4A7D-A909-D62B56F9829E}"/>
                </a:ext>
              </a:extLst>
            </p:cNvPr>
            <p:cNvGrpSpPr/>
            <p:nvPr/>
          </p:nvGrpSpPr>
          <p:grpSpPr>
            <a:xfrm>
              <a:off x="10725005" y="4510615"/>
              <a:ext cx="93133" cy="93134"/>
              <a:chOff x="9956800" y="4430183"/>
              <a:chExt cx="93133" cy="93134"/>
            </a:xfrm>
          </p:grpSpPr>
          <p:cxnSp>
            <p:nvCxnSpPr>
              <p:cNvPr id="479" name="Straight Connector 478">
                <a:extLst>
                  <a:ext uri="{FF2B5EF4-FFF2-40B4-BE49-F238E27FC236}">
                    <a16:creationId xmlns:a16="http://schemas.microsoft.com/office/drawing/2014/main" id="{DA5175B9-07E7-4CD1-98D6-77D71D96909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00D434A5-4089-404F-BC83-BDF274854D77}"/>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81" name="Group 480">
              <a:extLst>
                <a:ext uri="{FF2B5EF4-FFF2-40B4-BE49-F238E27FC236}">
                  <a16:creationId xmlns:a16="http://schemas.microsoft.com/office/drawing/2014/main" id="{23AAC6FC-E7CF-449F-9AC2-8FE3444696E1}"/>
                </a:ext>
              </a:extLst>
            </p:cNvPr>
            <p:cNvGrpSpPr/>
            <p:nvPr/>
          </p:nvGrpSpPr>
          <p:grpSpPr>
            <a:xfrm>
              <a:off x="10758536" y="4510615"/>
              <a:ext cx="93133" cy="93134"/>
              <a:chOff x="9956800" y="4430183"/>
              <a:chExt cx="93133" cy="93134"/>
            </a:xfrm>
          </p:grpSpPr>
          <p:cxnSp>
            <p:nvCxnSpPr>
              <p:cNvPr id="482" name="Straight Connector 481">
                <a:extLst>
                  <a:ext uri="{FF2B5EF4-FFF2-40B4-BE49-F238E27FC236}">
                    <a16:creationId xmlns:a16="http://schemas.microsoft.com/office/drawing/2014/main" id="{141BB95A-38FD-4190-A914-E9072AD1D54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F9F75133-C637-4F89-80A5-91A7282A58A6}"/>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84" name="Group 483">
              <a:extLst>
                <a:ext uri="{FF2B5EF4-FFF2-40B4-BE49-F238E27FC236}">
                  <a16:creationId xmlns:a16="http://schemas.microsoft.com/office/drawing/2014/main" id="{290E9F7F-5AC9-47F0-8F64-01D2F3EABBBD}"/>
                </a:ext>
              </a:extLst>
            </p:cNvPr>
            <p:cNvGrpSpPr/>
            <p:nvPr/>
          </p:nvGrpSpPr>
          <p:grpSpPr>
            <a:xfrm>
              <a:off x="10789152" y="4506708"/>
              <a:ext cx="93133" cy="93134"/>
              <a:chOff x="9956800" y="4430183"/>
              <a:chExt cx="93133" cy="93134"/>
            </a:xfrm>
          </p:grpSpPr>
          <p:cxnSp>
            <p:nvCxnSpPr>
              <p:cNvPr id="485" name="Straight Connector 484">
                <a:extLst>
                  <a:ext uri="{FF2B5EF4-FFF2-40B4-BE49-F238E27FC236}">
                    <a16:creationId xmlns:a16="http://schemas.microsoft.com/office/drawing/2014/main" id="{79FB1043-4AC4-443D-BAE0-B1AFB9622639}"/>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073E727B-32EF-4F98-BF7E-29585FC4DBE8}"/>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87" name="Group 486">
              <a:extLst>
                <a:ext uri="{FF2B5EF4-FFF2-40B4-BE49-F238E27FC236}">
                  <a16:creationId xmlns:a16="http://schemas.microsoft.com/office/drawing/2014/main" id="{EC679EC1-214E-44E9-98A6-7696D4E14FC2}"/>
                </a:ext>
              </a:extLst>
            </p:cNvPr>
            <p:cNvGrpSpPr/>
            <p:nvPr/>
          </p:nvGrpSpPr>
          <p:grpSpPr>
            <a:xfrm>
              <a:off x="10811556" y="4506708"/>
              <a:ext cx="93133" cy="93134"/>
              <a:chOff x="9956800" y="4430183"/>
              <a:chExt cx="93133" cy="93134"/>
            </a:xfrm>
          </p:grpSpPr>
          <p:cxnSp>
            <p:nvCxnSpPr>
              <p:cNvPr id="488" name="Straight Connector 487">
                <a:extLst>
                  <a:ext uri="{FF2B5EF4-FFF2-40B4-BE49-F238E27FC236}">
                    <a16:creationId xmlns:a16="http://schemas.microsoft.com/office/drawing/2014/main" id="{6AB86A6B-18E9-4E4C-AC0F-A9F29B1A32D0}"/>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FD6ED092-BA32-4CAF-AB72-EAF97968BCDA}"/>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90" name="Group 489">
              <a:extLst>
                <a:ext uri="{FF2B5EF4-FFF2-40B4-BE49-F238E27FC236}">
                  <a16:creationId xmlns:a16="http://schemas.microsoft.com/office/drawing/2014/main" id="{7E11DB86-45B1-4E52-B9F4-FF95E2168572}"/>
                </a:ext>
              </a:extLst>
            </p:cNvPr>
            <p:cNvGrpSpPr/>
            <p:nvPr/>
          </p:nvGrpSpPr>
          <p:grpSpPr>
            <a:xfrm>
              <a:off x="10852922" y="4506708"/>
              <a:ext cx="93133" cy="93134"/>
              <a:chOff x="9956800" y="4430183"/>
              <a:chExt cx="93133" cy="93134"/>
            </a:xfrm>
          </p:grpSpPr>
          <p:cxnSp>
            <p:nvCxnSpPr>
              <p:cNvPr id="491" name="Straight Connector 490">
                <a:extLst>
                  <a:ext uri="{FF2B5EF4-FFF2-40B4-BE49-F238E27FC236}">
                    <a16:creationId xmlns:a16="http://schemas.microsoft.com/office/drawing/2014/main" id="{B29DECEE-40D5-4AA4-9749-8669DD84E82B}"/>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7AB1AC15-F7AC-45C8-999A-85BF13720B78}"/>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93" name="Group 492">
              <a:extLst>
                <a:ext uri="{FF2B5EF4-FFF2-40B4-BE49-F238E27FC236}">
                  <a16:creationId xmlns:a16="http://schemas.microsoft.com/office/drawing/2014/main" id="{BAFB08BC-2659-48CE-BBDB-8C8AE9D88FED}"/>
                </a:ext>
              </a:extLst>
            </p:cNvPr>
            <p:cNvGrpSpPr/>
            <p:nvPr/>
          </p:nvGrpSpPr>
          <p:grpSpPr>
            <a:xfrm>
              <a:off x="10883699" y="4506708"/>
              <a:ext cx="93133" cy="93134"/>
              <a:chOff x="9956800" y="4430183"/>
              <a:chExt cx="93133" cy="93134"/>
            </a:xfrm>
          </p:grpSpPr>
          <p:cxnSp>
            <p:nvCxnSpPr>
              <p:cNvPr id="494" name="Straight Connector 493">
                <a:extLst>
                  <a:ext uri="{FF2B5EF4-FFF2-40B4-BE49-F238E27FC236}">
                    <a16:creationId xmlns:a16="http://schemas.microsoft.com/office/drawing/2014/main" id="{4B213367-3329-40CF-87C9-874B850EE95F}"/>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8754219A-5D72-41AC-A826-4210BA31606E}"/>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96" name="Group 495">
              <a:extLst>
                <a:ext uri="{FF2B5EF4-FFF2-40B4-BE49-F238E27FC236}">
                  <a16:creationId xmlns:a16="http://schemas.microsoft.com/office/drawing/2014/main" id="{0D3EA67D-0DB7-45D5-9314-E30ACF0C1768}"/>
                </a:ext>
              </a:extLst>
            </p:cNvPr>
            <p:cNvGrpSpPr/>
            <p:nvPr/>
          </p:nvGrpSpPr>
          <p:grpSpPr>
            <a:xfrm>
              <a:off x="10915769" y="4506708"/>
              <a:ext cx="93133" cy="93134"/>
              <a:chOff x="9956800" y="4430183"/>
              <a:chExt cx="93133" cy="93134"/>
            </a:xfrm>
          </p:grpSpPr>
          <p:cxnSp>
            <p:nvCxnSpPr>
              <p:cNvPr id="497" name="Straight Connector 496">
                <a:extLst>
                  <a:ext uri="{FF2B5EF4-FFF2-40B4-BE49-F238E27FC236}">
                    <a16:creationId xmlns:a16="http://schemas.microsoft.com/office/drawing/2014/main" id="{936E061E-F410-4469-9494-08BAC64B316E}"/>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6E911970-D68A-4092-B04B-8970748464E6}"/>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99" name="Group 498">
              <a:extLst>
                <a:ext uri="{FF2B5EF4-FFF2-40B4-BE49-F238E27FC236}">
                  <a16:creationId xmlns:a16="http://schemas.microsoft.com/office/drawing/2014/main" id="{AD6C0E75-D220-45A6-B8FE-4A33EB44ED90}"/>
                </a:ext>
              </a:extLst>
            </p:cNvPr>
            <p:cNvGrpSpPr/>
            <p:nvPr/>
          </p:nvGrpSpPr>
          <p:grpSpPr>
            <a:xfrm>
              <a:off x="10945006" y="4506708"/>
              <a:ext cx="93133" cy="93134"/>
              <a:chOff x="9956800" y="4430183"/>
              <a:chExt cx="93133" cy="93134"/>
            </a:xfrm>
          </p:grpSpPr>
          <p:cxnSp>
            <p:nvCxnSpPr>
              <p:cNvPr id="500" name="Straight Connector 499">
                <a:extLst>
                  <a:ext uri="{FF2B5EF4-FFF2-40B4-BE49-F238E27FC236}">
                    <a16:creationId xmlns:a16="http://schemas.microsoft.com/office/drawing/2014/main" id="{21BD9E35-7D6F-489A-BA4C-A7AA28B0DD5F}"/>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E8111D75-FF08-4D72-96A0-D581771551F2}"/>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502" name="Group 501">
              <a:extLst>
                <a:ext uri="{FF2B5EF4-FFF2-40B4-BE49-F238E27FC236}">
                  <a16:creationId xmlns:a16="http://schemas.microsoft.com/office/drawing/2014/main" id="{971C66DE-9494-473F-A7B8-4DF5A62DE30C}"/>
                </a:ext>
              </a:extLst>
            </p:cNvPr>
            <p:cNvGrpSpPr/>
            <p:nvPr/>
          </p:nvGrpSpPr>
          <p:grpSpPr>
            <a:xfrm>
              <a:off x="10971508" y="4506708"/>
              <a:ext cx="93133" cy="93134"/>
              <a:chOff x="9956800" y="4430183"/>
              <a:chExt cx="93133" cy="93134"/>
            </a:xfrm>
          </p:grpSpPr>
          <p:cxnSp>
            <p:nvCxnSpPr>
              <p:cNvPr id="503" name="Straight Connector 502">
                <a:extLst>
                  <a:ext uri="{FF2B5EF4-FFF2-40B4-BE49-F238E27FC236}">
                    <a16:creationId xmlns:a16="http://schemas.microsoft.com/office/drawing/2014/main" id="{55D3D039-F925-4B15-ABC4-AF1F678D097E}"/>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AEEEFD40-357D-4084-80C6-597BDA6D94EA}"/>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505" name="Group 504">
              <a:extLst>
                <a:ext uri="{FF2B5EF4-FFF2-40B4-BE49-F238E27FC236}">
                  <a16:creationId xmlns:a16="http://schemas.microsoft.com/office/drawing/2014/main" id="{F445DA69-92F7-46DB-AB14-D00C5312F2AF}"/>
                </a:ext>
              </a:extLst>
            </p:cNvPr>
            <p:cNvGrpSpPr/>
            <p:nvPr/>
          </p:nvGrpSpPr>
          <p:grpSpPr>
            <a:xfrm>
              <a:off x="11054419" y="4506708"/>
              <a:ext cx="93133" cy="93134"/>
              <a:chOff x="9956800" y="4430183"/>
              <a:chExt cx="93133" cy="93134"/>
            </a:xfrm>
          </p:grpSpPr>
          <p:cxnSp>
            <p:nvCxnSpPr>
              <p:cNvPr id="506" name="Straight Connector 505">
                <a:extLst>
                  <a:ext uri="{FF2B5EF4-FFF2-40B4-BE49-F238E27FC236}">
                    <a16:creationId xmlns:a16="http://schemas.microsoft.com/office/drawing/2014/main" id="{E01BBE6D-FA14-4E2A-B6B0-EEB636C1E887}"/>
                  </a:ext>
                </a:extLst>
              </p:cNvPr>
              <p:cNvCxnSpPr>
                <a:cxnSpLocks/>
              </p:cNvCxnSpPr>
              <p:nvPr/>
            </p:nvCxnSpPr>
            <p:spPr bwMode="auto">
              <a:xfrm>
                <a:off x="10003366" y="4430183"/>
                <a:ext cx="0" cy="93134"/>
              </a:xfrm>
              <a:prstGeom prst="line">
                <a:avLst/>
              </a:prstGeom>
              <a:noFill/>
              <a:ln w="28575" cap="flat" cmpd="sng" algn="ctr">
                <a:solidFill>
                  <a:schemeClr val="accent4"/>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CD70FF0F-0858-4081-A2C6-AF2BD0988641}"/>
                  </a:ext>
                </a:extLst>
              </p:cNvPr>
              <p:cNvCxnSpPr>
                <a:cxnSpLocks/>
              </p:cNvCxnSpPr>
              <p:nvPr/>
            </p:nvCxnSpPr>
            <p:spPr bwMode="auto">
              <a:xfrm>
                <a:off x="9956800" y="4476750"/>
                <a:ext cx="93133" cy="0"/>
              </a:xfrm>
              <a:prstGeom prst="line">
                <a:avLst/>
              </a:prstGeom>
              <a:noFill/>
              <a:ln w="28575" cap="flat" cmpd="sng" algn="ctr">
                <a:solidFill>
                  <a:schemeClr val="accent4"/>
                </a:solidFill>
                <a:prstDash val="solid"/>
                <a:round/>
                <a:headEnd type="none" w="med" len="med"/>
                <a:tailEnd type="none" w="med" len="med"/>
              </a:ln>
              <a:effectLst/>
            </p:spPr>
          </p:cxnSp>
        </p:grpSp>
      </p:grpSp>
      <p:sp>
        <p:nvSpPr>
          <p:cNvPr id="510" name="Text Box 10">
            <a:extLst>
              <a:ext uri="{FF2B5EF4-FFF2-40B4-BE49-F238E27FC236}">
                <a16:creationId xmlns:a16="http://schemas.microsoft.com/office/drawing/2014/main" id="{9E1B4133-77F1-4E84-996E-3F46CA3C47C4}"/>
              </a:ext>
            </a:extLst>
          </p:cNvPr>
          <p:cNvSpPr txBox="1">
            <a:spLocks noChangeArrowheads="1"/>
          </p:cNvSpPr>
          <p:nvPr/>
        </p:nvSpPr>
        <p:spPr bwMode="auto">
          <a:xfrm>
            <a:off x="6620015" y="5049456"/>
            <a:ext cx="673456"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dirty="0">
                <a:solidFill>
                  <a:schemeClr val="accent3"/>
                </a:solidFill>
                <a:latin typeface="Calibri" panose="020F0502020204030204" pitchFamily="34" charset="0"/>
                <a:cs typeface="Calibri" panose="020F0502020204030204" pitchFamily="34" charset="0"/>
              </a:rPr>
              <a:t>30%</a:t>
            </a:r>
          </a:p>
        </p:txBody>
      </p:sp>
      <p:sp>
        <p:nvSpPr>
          <p:cNvPr id="514" name="Text Box 10">
            <a:extLst>
              <a:ext uri="{FF2B5EF4-FFF2-40B4-BE49-F238E27FC236}">
                <a16:creationId xmlns:a16="http://schemas.microsoft.com/office/drawing/2014/main" id="{DAE8AB84-9AB9-492A-84E8-CB2A03EE9969}"/>
              </a:ext>
            </a:extLst>
          </p:cNvPr>
          <p:cNvSpPr txBox="1">
            <a:spLocks noChangeArrowheads="1"/>
          </p:cNvSpPr>
          <p:nvPr/>
        </p:nvSpPr>
        <p:spPr bwMode="auto">
          <a:xfrm>
            <a:off x="2417027" y="5003909"/>
            <a:ext cx="709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800" b="1" dirty="0">
                <a:solidFill>
                  <a:schemeClr val="accent3"/>
                </a:solidFill>
                <a:latin typeface="Calibri" panose="020F0502020204030204" pitchFamily="34" charset="0"/>
                <a:cs typeface="Calibri" panose="020F0502020204030204" pitchFamily="34" charset="0"/>
              </a:rPr>
              <a:t>28%</a:t>
            </a:r>
          </a:p>
        </p:txBody>
      </p:sp>
      <p:grpSp>
        <p:nvGrpSpPr>
          <p:cNvPr id="512" name="Group 511">
            <a:extLst>
              <a:ext uri="{FF2B5EF4-FFF2-40B4-BE49-F238E27FC236}">
                <a16:creationId xmlns:a16="http://schemas.microsoft.com/office/drawing/2014/main" id="{EC2412FE-10BE-4EF8-AD55-AC507D4D284D}"/>
              </a:ext>
            </a:extLst>
          </p:cNvPr>
          <p:cNvGrpSpPr/>
          <p:nvPr/>
        </p:nvGrpSpPr>
        <p:grpSpPr>
          <a:xfrm>
            <a:off x="9392911" y="6207927"/>
            <a:ext cx="2488502" cy="454909"/>
            <a:chOff x="9392911" y="6207927"/>
            <a:chExt cx="2488502" cy="454909"/>
          </a:xfrm>
        </p:grpSpPr>
        <p:pic>
          <p:nvPicPr>
            <p:cNvPr id="518" name="Picture 517" descr="A picture containing text, ax, wheel&#10;&#10;Description automatically generated">
              <a:extLst>
                <a:ext uri="{FF2B5EF4-FFF2-40B4-BE49-F238E27FC236}">
                  <a16:creationId xmlns:a16="http://schemas.microsoft.com/office/drawing/2014/main" id="{0F1CD128-13BE-4DE5-940C-076538B2D4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19" name="Rectangle 8">
              <a:extLst>
                <a:ext uri="{FF2B5EF4-FFF2-40B4-BE49-F238E27FC236}">
                  <a16:creationId xmlns:a16="http://schemas.microsoft.com/office/drawing/2014/main" id="{3FB239ED-6F40-4E90-B646-55D55CC608F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20" name="Text Box 21">
            <a:extLst>
              <a:ext uri="{FF2B5EF4-FFF2-40B4-BE49-F238E27FC236}">
                <a16:creationId xmlns:a16="http://schemas.microsoft.com/office/drawing/2014/main" id="{FCB36909-FFAC-4E20-9546-45DDD01A8231}"/>
              </a:ext>
            </a:extLst>
          </p:cNvPr>
          <p:cNvSpPr txBox="1">
            <a:spLocks noChangeArrowheads="1"/>
          </p:cNvSpPr>
          <p:nvPr/>
        </p:nvSpPr>
        <p:spPr bwMode="auto">
          <a:xfrm>
            <a:off x="9123430" y="2306057"/>
            <a:ext cx="26273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ts val="0"/>
              </a:spcBef>
              <a:buFontTx/>
              <a:buNone/>
            </a:pPr>
            <a:r>
              <a:rPr lang="en-US" altLang="en-US" sz="1600" dirty="0">
                <a:solidFill>
                  <a:schemeClr val="bg1"/>
                </a:solidFill>
                <a:latin typeface="Calibri" panose="020F0502020204030204" pitchFamily="34" charset="0"/>
                <a:cs typeface="Calibri" panose="020F0502020204030204" pitchFamily="34" charset="0"/>
              </a:rPr>
              <a:t>Rates </a:t>
            </a:r>
            <a:r>
              <a:rPr lang="en-US" altLang="en-US" sz="1600" b="1" dirty="0">
                <a:solidFill>
                  <a:schemeClr val="bg1"/>
                </a:solidFill>
                <a:latin typeface="Calibri" panose="020F0502020204030204" pitchFamily="34" charset="0"/>
                <a:cs typeface="Calibri" panose="020F0502020204030204" pitchFamily="34" charset="0"/>
              </a:rPr>
              <a:t>of Transformation in Immunochemotherapy Era</a:t>
            </a:r>
            <a:r>
              <a:rPr lang="en-US" altLang="en-US" sz="1600" b="1" baseline="30000" dirty="0">
                <a:solidFill>
                  <a:schemeClr val="bg1"/>
                </a:solidFill>
                <a:latin typeface="Calibri" panose="020F0502020204030204" pitchFamily="34" charset="0"/>
                <a:cs typeface="Calibri" panose="020F0502020204030204" pitchFamily="34" charset="0"/>
              </a:rPr>
              <a:t>3</a:t>
            </a:r>
          </a:p>
          <a:p>
            <a:pPr algn="ctr" eaLnBrk="1" hangingPunct="1">
              <a:spcBef>
                <a:spcPts val="0"/>
              </a:spcBef>
              <a:buFontTx/>
              <a:buNone/>
            </a:pPr>
            <a:r>
              <a:rPr lang="en-US" altLang="en-US" sz="1600" b="1" dirty="0">
                <a:solidFill>
                  <a:schemeClr val="bg1"/>
                </a:solidFill>
                <a:latin typeface="Calibri" panose="020F0502020204030204" pitchFamily="34" charset="0"/>
                <a:cs typeface="Calibri" panose="020F0502020204030204" pitchFamily="34" charset="0"/>
              </a:rPr>
              <a:t>(n = 631)</a:t>
            </a:r>
          </a:p>
        </p:txBody>
      </p:sp>
      <p:sp>
        <p:nvSpPr>
          <p:cNvPr id="76" name="Freeform: Shape 75">
            <a:extLst>
              <a:ext uri="{FF2B5EF4-FFF2-40B4-BE49-F238E27FC236}">
                <a16:creationId xmlns:a16="http://schemas.microsoft.com/office/drawing/2014/main" id="{4B3A2863-362E-4AB1-84A5-C649FE81B94E}"/>
              </a:ext>
            </a:extLst>
          </p:cNvPr>
          <p:cNvSpPr/>
          <p:nvPr/>
        </p:nvSpPr>
        <p:spPr bwMode="auto">
          <a:xfrm>
            <a:off x="1394714" y="3298713"/>
            <a:ext cx="2826280" cy="2316818"/>
          </a:xfrm>
          <a:custGeom>
            <a:avLst/>
            <a:gdLst>
              <a:gd name="connsiteX0" fmla="*/ 0 w 3994484"/>
              <a:gd name="connsiteY0" fmla="*/ 0 h 2290813"/>
              <a:gd name="connsiteX1" fmla="*/ 0 w 3994484"/>
              <a:gd name="connsiteY1" fmla="*/ 2290813 h 2290813"/>
              <a:gd name="connsiteX2" fmla="*/ 3994484 w 3994484"/>
              <a:gd name="connsiteY2" fmla="*/ 2290813 h 2290813"/>
            </a:gdLst>
            <a:ahLst/>
            <a:cxnLst>
              <a:cxn ang="0">
                <a:pos x="connsiteX0" y="connsiteY0"/>
              </a:cxn>
              <a:cxn ang="0">
                <a:pos x="connsiteX1" y="connsiteY1"/>
              </a:cxn>
              <a:cxn ang="0">
                <a:pos x="connsiteX2" y="connsiteY2"/>
              </a:cxn>
            </a:cxnLst>
            <a:rect l="l" t="t" r="r" b="b"/>
            <a:pathLst>
              <a:path w="3994484" h="2290813">
                <a:moveTo>
                  <a:pt x="0" y="0"/>
                </a:moveTo>
                <a:lnTo>
                  <a:pt x="0" y="2290813"/>
                </a:lnTo>
                <a:lnTo>
                  <a:pt x="3994484" y="2290813"/>
                </a:lnTo>
              </a:path>
            </a:pathLst>
          </a:custGeom>
          <a:noFill/>
          <a:ln w="28575">
            <a:solidFill>
              <a:schemeClr val="bg1"/>
            </a:solidFill>
            <a:miter lim="800000"/>
            <a:headEnd/>
            <a:tailEnd/>
          </a:ln>
        </p:spPr>
        <p:txBody>
          <a:bodyPr rtlCol="0" anchor="ctr"/>
          <a:lstStyle/>
          <a:p>
            <a:pPr algn="ctr"/>
            <a:endParaRPr lang="en-US" sz="1400" dirty="0">
              <a:latin typeface="Calibri" panose="020F0502020204030204" pitchFamily="34" charset="0"/>
              <a:cs typeface="Calibri" panose="020F0502020204030204" pitchFamily="34" charset="0"/>
            </a:endParaRPr>
          </a:p>
        </p:txBody>
      </p:sp>
      <p:sp>
        <p:nvSpPr>
          <p:cNvPr id="515" name="TextBox 514">
            <a:extLst>
              <a:ext uri="{FF2B5EF4-FFF2-40B4-BE49-F238E27FC236}">
                <a16:creationId xmlns:a16="http://schemas.microsoft.com/office/drawing/2014/main" id="{92F5D762-8153-AE49-8D69-60A3E1262D57}"/>
              </a:ext>
            </a:extLst>
          </p:cNvPr>
          <p:cNvSpPr txBox="1"/>
          <p:nvPr/>
        </p:nvSpPr>
        <p:spPr bwMode="auto">
          <a:xfrm>
            <a:off x="126396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516" name="TextBox 515">
            <a:extLst>
              <a:ext uri="{FF2B5EF4-FFF2-40B4-BE49-F238E27FC236}">
                <a16:creationId xmlns:a16="http://schemas.microsoft.com/office/drawing/2014/main" id="{1E0A4EC6-4687-F444-BC16-FDD896618B1F}"/>
              </a:ext>
            </a:extLst>
          </p:cNvPr>
          <p:cNvSpPr txBox="1"/>
          <p:nvPr/>
        </p:nvSpPr>
        <p:spPr bwMode="auto">
          <a:xfrm>
            <a:off x="142143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a:t>
            </a:r>
          </a:p>
        </p:txBody>
      </p:sp>
      <p:sp>
        <p:nvSpPr>
          <p:cNvPr id="517" name="TextBox 516">
            <a:extLst>
              <a:ext uri="{FF2B5EF4-FFF2-40B4-BE49-F238E27FC236}">
                <a16:creationId xmlns:a16="http://schemas.microsoft.com/office/drawing/2014/main" id="{1BE880C0-9BED-0A4D-8311-51640A01A333}"/>
              </a:ext>
            </a:extLst>
          </p:cNvPr>
          <p:cNvSpPr txBox="1"/>
          <p:nvPr/>
        </p:nvSpPr>
        <p:spPr bwMode="auto">
          <a:xfrm>
            <a:off x="157890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521" name="TextBox 520">
            <a:extLst>
              <a:ext uri="{FF2B5EF4-FFF2-40B4-BE49-F238E27FC236}">
                <a16:creationId xmlns:a16="http://schemas.microsoft.com/office/drawing/2014/main" id="{29EBEBFC-64BC-EC45-B32B-F20B4B4BAD63}"/>
              </a:ext>
            </a:extLst>
          </p:cNvPr>
          <p:cNvSpPr txBox="1"/>
          <p:nvPr/>
        </p:nvSpPr>
        <p:spPr bwMode="auto">
          <a:xfrm>
            <a:off x="173637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a:t>
            </a:r>
          </a:p>
        </p:txBody>
      </p:sp>
      <p:sp>
        <p:nvSpPr>
          <p:cNvPr id="524" name="TextBox 523">
            <a:extLst>
              <a:ext uri="{FF2B5EF4-FFF2-40B4-BE49-F238E27FC236}">
                <a16:creationId xmlns:a16="http://schemas.microsoft.com/office/drawing/2014/main" id="{75ADECA2-DBDE-BB4A-B2DB-D97AF3265B06}"/>
              </a:ext>
            </a:extLst>
          </p:cNvPr>
          <p:cNvSpPr txBox="1"/>
          <p:nvPr/>
        </p:nvSpPr>
        <p:spPr bwMode="auto">
          <a:xfrm>
            <a:off x="189384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cs typeface="Calibri" panose="020F0502020204030204" pitchFamily="34" charset="0"/>
              </a:rPr>
              <a:t>8</a:t>
            </a:r>
            <a:endPar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25" name="TextBox 524">
            <a:extLst>
              <a:ext uri="{FF2B5EF4-FFF2-40B4-BE49-F238E27FC236}">
                <a16:creationId xmlns:a16="http://schemas.microsoft.com/office/drawing/2014/main" id="{0117D1DB-B07E-5643-89F7-AE640A98C013}"/>
              </a:ext>
            </a:extLst>
          </p:cNvPr>
          <p:cNvSpPr txBox="1"/>
          <p:nvPr/>
        </p:nvSpPr>
        <p:spPr bwMode="auto">
          <a:xfrm>
            <a:off x="205131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a:t>
            </a:r>
          </a:p>
        </p:txBody>
      </p:sp>
      <p:sp>
        <p:nvSpPr>
          <p:cNvPr id="526" name="TextBox 525">
            <a:extLst>
              <a:ext uri="{FF2B5EF4-FFF2-40B4-BE49-F238E27FC236}">
                <a16:creationId xmlns:a16="http://schemas.microsoft.com/office/drawing/2014/main" id="{B8C6E70A-8600-1A4D-890C-63940E25D290}"/>
              </a:ext>
            </a:extLst>
          </p:cNvPr>
          <p:cNvSpPr txBox="1"/>
          <p:nvPr/>
        </p:nvSpPr>
        <p:spPr bwMode="auto">
          <a:xfrm>
            <a:off x="220878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cs typeface="Calibri" panose="020F0502020204030204" pitchFamily="34" charset="0"/>
              </a:rPr>
              <a:t>12</a:t>
            </a:r>
            <a:endPar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27" name="TextBox 526">
            <a:extLst>
              <a:ext uri="{FF2B5EF4-FFF2-40B4-BE49-F238E27FC236}">
                <a16:creationId xmlns:a16="http://schemas.microsoft.com/office/drawing/2014/main" id="{7D42FBFD-59E2-FA45-90E5-B85D64E2A759}"/>
              </a:ext>
            </a:extLst>
          </p:cNvPr>
          <p:cNvSpPr txBox="1"/>
          <p:nvPr/>
        </p:nvSpPr>
        <p:spPr bwMode="auto">
          <a:xfrm>
            <a:off x="236625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cs typeface="Calibri" panose="020F0502020204030204" pitchFamily="34" charset="0"/>
              </a:rPr>
              <a:t>14</a:t>
            </a:r>
            <a:endPar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28" name="TextBox 527">
            <a:extLst>
              <a:ext uri="{FF2B5EF4-FFF2-40B4-BE49-F238E27FC236}">
                <a16:creationId xmlns:a16="http://schemas.microsoft.com/office/drawing/2014/main" id="{1F8FD6D8-42D8-224B-B6F7-50912DE83856}"/>
              </a:ext>
            </a:extLst>
          </p:cNvPr>
          <p:cNvSpPr txBox="1"/>
          <p:nvPr/>
        </p:nvSpPr>
        <p:spPr bwMode="auto">
          <a:xfrm>
            <a:off x="252372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cs typeface="Calibri" panose="020F0502020204030204" pitchFamily="34" charset="0"/>
              </a:rPr>
              <a:t>16</a:t>
            </a:r>
            <a:endPar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29" name="TextBox 528">
            <a:extLst>
              <a:ext uri="{FF2B5EF4-FFF2-40B4-BE49-F238E27FC236}">
                <a16:creationId xmlns:a16="http://schemas.microsoft.com/office/drawing/2014/main" id="{EC0D6504-789E-B144-A3DF-DC18CB935EE5}"/>
              </a:ext>
            </a:extLst>
          </p:cNvPr>
          <p:cNvSpPr txBox="1"/>
          <p:nvPr/>
        </p:nvSpPr>
        <p:spPr bwMode="auto">
          <a:xfrm>
            <a:off x="268119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cs typeface="Calibri" panose="020F0502020204030204" pitchFamily="34" charset="0"/>
              </a:rPr>
              <a:t>18</a:t>
            </a:r>
            <a:endPar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30" name="TextBox 529">
            <a:extLst>
              <a:ext uri="{FF2B5EF4-FFF2-40B4-BE49-F238E27FC236}">
                <a16:creationId xmlns:a16="http://schemas.microsoft.com/office/drawing/2014/main" id="{220A4E8C-EA62-1548-87EE-BB4ADD0CEFD5}"/>
              </a:ext>
            </a:extLst>
          </p:cNvPr>
          <p:cNvSpPr txBox="1"/>
          <p:nvPr/>
        </p:nvSpPr>
        <p:spPr bwMode="auto">
          <a:xfrm>
            <a:off x="283866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531" name="TextBox 530">
            <a:extLst>
              <a:ext uri="{FF2B5EF4-FFF2-40B4-BE49-F238E27FC236}">
                <a16:creationId xmlns:a16="http://schemas.microsoft.com/office/drawing/2014/main" id="{F10A7689-0B77-8B40-BA5A-C692137286AB}"/>
              </a:ext>
            </a:extLst>
          </p:cNvPr>
          <p:cNvSpPr txBox="1"/>
          <p:nvPr/>
        </p:nvSpPr>
        <p:spPr bwMode="auto">
          <a:xfrm>
            <a:off x="299613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cs typeface="Calibri" panose="020F0502020204030204" pitchFamily="34" charset="0"/>
              </a:rPr>
              <a:t>22</a:t>
            </a:r>
            <a:endPar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32" name="TextBox 531">
            <a:extLst>
              <a:ext uri="{FF2B5EF4-FFF2-40B4-BE49-F238E27FC236}">
                <a16:creationId xmlns:a16="http://schemas.microsoft.com/office/drawing/2014/main" id="{51F82C9A-F8DF-8547-A0FD-C81FBC64AA15}"/>
              </a:ext>
            </a:extLst>
          </p:cNvPr>
          <p:cNvSpPr txBox="1"/>
          <p:nvPr/>
        </p:nvSpPr>
        <p:spPr bwMode="auto">
          <a:xfrm>
            <a:off x="315360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cs typeface="Calibri" panose="020F0502020204030204" pitchFamily="34" charset="0"/>
              </a:rPr>
              <a:t>24</a:t>
            </a:r>
            <a:endPar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33" name="TextBox 532">
            <a:extLst>
              <a:ext uri="{FF2B5EF4-FFF2-40B4-BE49-F238E27FC236}">
                <a16:creationId xmlns:a16="http://schemas.microsoft.com/office/drawing/2014/main" id="{29B96D2A-E52A-4C42-9FC3-312BA3339ED1}"/>
              </a:ext>
            </a:extLst>
          </p:cNvPr>
          <p:cNvSpPr txBox="1"/>
          <p:nvPr/>
        </p:nvSpPr>
        <p:spPr bwMode="auto">
          <a:xfrm>
            <a:off x="331107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26</a:t>
            </a:r>
          </a:p>
        </p:txBody>
      </p:sp>
      <p:sp>
        <p:nvSpPr>
          <p:cNvPr id="534" name="TextBox 533">
            <a:extLst>
              <a:ext uri="{FF2B5EF4-FFF2-40B4-BE49-F238E27FC236}">
                <a16:creationId xmlns:a16="http://schemas.microsoft.com/office/drawing/2014/main" id="{E69C9672-070B-BA4C-B3E5-FDBFD2E0434F}"/>
              </a:ext>
            </a:extLst>
          </p:cNvPr>
          <p:cNvSpPr txBox="1"/>
          <p:nvPr/>
        </p:nvSpPr>
        <p:spPr bwMode="auto">
          <a:xfrm>
            <a:off x="346854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535" name="TextBox 534">
            <a:extLst>
              <a:ext uri="{FF2B5EF4-FFF2-40B4-BE49-F238E27FC236}">
                <a16:creationId xmlns:a16="http://schemas.microsoft.com/office/drawing/2014/main" id="{23E6E395-60D8-6F42-898A-D156BE3BAE95}"/>
              </a:ext>
            </a:extLst>
          </p:cNvPr>
          <p:cNvSpPr txBox="1"/>
          <p:nvPr/>
        </p:nvSpPr>
        <p:spPr bwMode="auto">
          <a:xfrm>
            <a:off x="362601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30</a:t>
            </a:r>
          </a:p>
        </p:txBody>
      </p:sp>
      <p:sp>
        <p:nvSpPr>
          <p:cNvPr id="536" name="TextBox 535">
            <a:extLst>
              <a:ext uri="{FF2B5EF4-FFF2-40B4-BE49-F238E27FC236}">
                <a16:creationId xmlns:a16="http://schemas.microsoft.com/office/drawing/2014/main" id="{F559DB68-C30E-104B-BD95-4707A9BDBF9A}"/>
              </a:ext>
            </a:extLst>
          </p:cNvPr>
          <p:cNvSpPr txBox="1"/>
          <p:nvPr/>
        </p:nvSpPr>
        <p:spPr bwMode="auto">
          <a:xfrm>
            <a:off x="3783483" y="5650736"/>
            <a:ext cx="384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cs typeface="Calibri" panose="020F0502020204030204" pitchFamily="34" charset="0"/>
              </a:rPr>
              <a:t>32</a:t>
            </a:r>
            <a:endPar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37" name="TextBox 536">
            <a:extLst>
              <a:ext uri="{FF2B5EF4-FFF2-40B4-BE49-F238E27FC236}">
                <a16:creationId xmlns:a16="http://schemas.microsoft.com/office/drawing/2014/main" id="{E38C712E-CB10-5B43-B79A-D90AFD760396}"/>
              </a:ext>
            </a:extLst>
          </p:cNvPr>
          <p:cNvSpPr txBox="1"/>
          <p:nvPr/>
        </p:nvSpPr>
        <p:spPr bwMode="auto">
          <a:xfrm>
            <a:off x="3940948" y="5650736"/>
            <a:ext cx="3792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34</a:t>
            </a:r>
          </a:p>
        </p:txBody>
      </p:sp>
      <p:grpSp>
        <p:nvGrpSpPr>
          <p:cNvPr id="539" name="Group 538">
            <a:extLst>
              <a:ext uri="{FF2B5EF4-FFF2-40B4-BE49-F238E27FC236}">
                <a16:creationId xmlns:a16="http://schemas.microsoft.com/office/drawing/2014/main" id="{442197CA-E6AF-2446-95C3-D85F7F7454D4}"/>
              </a:ext>
            </a:extLst>
          </p:cNvPr>
          <p:cNvGrpSpPr/>
          <p:nvPr/>
        </p:nvGrpSpPr>
        <p:grpSpPr>
          <a:xfrm>
            <a:off x="8309791" y="3162239"/>
            <a:ext cx="770020" cy="2610831"/>
            <a:chOff x="-261259" y="1809459"/>
            <a:chExt cx="770020" cy="4381810"/>
          </a:xfrm>
        </p:grpSpPr>
        <p:sp>
          <p:nvSpPr>
            <p:cNvPr id="540" name="TextBox 539">
              <a:extLst>
                <a:ext uri="{FF2B5EF4-FFF2-40B4-BE49-F238E27FC236}">
                  <a16:creationId xmlns:a16="http://schemas.microsoft.com/office/drawing/2014/main" id="{F3639110-1980-B443-92A7-BC12FEB929EE}"/>
                </a:ext>
              </a:extLst>
            </p:cNvPr>
            <p:cNvSpPr txBox="1"/>
            <p:nvPr/>
          </p:nvSpPr>
          <p:spPr bwMode="auto">
            <a:xfrm>
              <a:off x="-261259" y="2572180"/>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0.25</a:t>
              </a:r>
            </a:p>
          </p:txBody>
        </p:sp>
        <p:sp>
          <p:nvSpPr>
            <p:cNvPr id="541" name="TextBox 540">
              <a:extLst>
                <a:ext uri="{FF2B5EF4-FFF2-40B4-BE49-F238E27FC236}">
                  <a16:creationId xmlns:a16="http://schemas.microsoft.com/office/drawing/2014/main" id="{B7DBA79E-30CE-BC44-AEDC-C10D1B62BC6C}"/>
                </a:ext>
              </a:extLst>
            </p:cNvPr>
            <p:cNvSpPr txBox="1"/>
            <p:nvPr/>
          </p:nvSpPr>
          <p:spPr bwMode="auto">
            <a:xfrm>
              <a:off x="-261259" y="3334901"/>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0.20</a:t>
              </a:r>
            </a:p>
          </p:txBody>
        </p:sp>
        <p:sp>
          <p:nvSpPr>
            <p:cNvPr id="542" name="TextBox 541">
              <a:extLst>
                <a:ext uri="{FF2B5EF4-FFF2-40B4-BE49-F238E27FC236}">
                  <a16:creationId xmlns:a16="http://schemas.microsoft.com/office/drawing/2014/main" id="{7DF33DEF-A75E-E445-8A4B-BA8F705F4280}"/>
                </a:ext>
              </a:extLst>
            </p:cNvPr>
            <p:cNvSpPr txBox="1"/>
            <p:nvPr/>
          </p:nvSpPr>
          <p:spPr bwMode="auto">
            <a:xfrm>
              <a:off x="-261259" y="4097622"/>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0.15</a:t>
              </a:r>
            </a:p>
          </p:txBody>
        </p:sp>
        <p:sp>
          <p:nvSpPr>
            <p:cNvPr id="543" name="TextBox 542">
              <a:extLst>
                <a:ext uri="{FF2B5EF4-FFF2-40B4-BE49-F238E27FC236}">
                  <a16:creationId xmlns:a16="http://schemas.microsoft.com/office/drawing/2014/main" id="{E02FB245-6F7E-3E46-A42E-FC1A5398D374}"/>
                </a:ext>
              </a:extLst>
            </p:cNvPr>
            <p:cNvSpPr txBox="1"/>
            <p:nvPr/>
          </p:nvSpPr>
          <p:spPr bwMode="auto">
            <a:xfrm>
              <a:off x="-261259" y="4860343"/>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0.10</a:t>
              </a:r>
            </a:p>
          </p:txBody>
        </p:sp>
        <p:sp>
          <p:nvSpPr>
            <p:cNvPr id="544" name="TextBox 543">
              <a:extLst>
                <a:ext uri="{FF2B5EF4-FFF2-40B4-BE49-F238E27FC236}">
                  <a16:creationId xmlns:a16="http://schemas.microsoft.com/office/drawing/2014/main" id="{BCB76060-31F4-C34C-BB75-CACDAE3F39CA}"/>
                </a:ext>
              </a:extLst>
            </p:cNvPr>
            <p:cNvSpPr txBox="1"/>
            <p:nvPr/>
          </p:nvSpPr>
          <p:spPr bwMode="auto">
            <a:xfrm>
              <a:off x="-261259" y="5623067"/>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0.05</a:t>
              </a:r>
            </a:p>
          </p:txBody>
        </p:sp>
        <p:sp>
          <p:nvSpPr>
            <p:cNvPr id="545" name="TextBox 544">
              <a:extLst>
                <a:ext uri="{FF2B5EF4-FFF2-40B4-BE49-F238E27FC236}">
                  <a16:creationId xmlns:a16="http://schemas.microsoft.com/office/drawing/2014/main" id="{8E76543B-7D00-5D47-B86B-46C1525123AC}"/>
                </a:ext>
              </a:extLst>
            </p:cNvPr>
            <p:cNvSpPr txBox="1"/>
            <p:nvPr/>
          </p:nvSpPr>
          <p:spPr bwMode="auto">
            <a:xfrm>
              <a:off x="-261259" y="1809459"/>
              <a:ext cx="770020" cy="56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0.30</a:t>
              </a:r>
            </a:p>
          </p:txBody>
        </p:sp>
      </p:grpSp>
      <p:sp>
        <p:nvSpPr>
          <p:cNvPr id="546" name="Freeform: Shape 109">
            <a:extLst>
              <a:ext uri="{FF2B5EF4-FFF2-40B4-BE49-F238E27FC236}">
                <a16:creationId xmlns:a16="http://schemas.microsoft.com/office/drawing/2014/main" id="{2E1A4F1A-4872-744F-9BF4-46FC28D680E0}"/>
              </a:ext>
            </a:extLst>
          </p:cNvPr>
          <p:cNvSpPr/>
          <p:nvPr/>
        </p:nvSpPr>
        <p:spPr bwMode="auto">
          <a:xfrm>
            <a:off x="9123430" y="3302367"/>
            <a:ext cx="2627384" cy="2290813"/>
          </a:xfrm>
          <a:custGeom>
            <a:avLst/>
            <a:gdLst>
              <a:gd name="connsiteX0" fmla="*/ 0 w 3994484"/>
              <a:gd name="connsiteY0" fmla="*/ 0 h 2290813"/>
              <a:gd name="connsiteX1" fmla="*/ 0 w 3994484"/>
              <a:gd name="connsiteY1" fmla="*/ 2290813 h 2290813"/>
              <a:gd name="connsiteX2" fmla="*/ 3994484 w 3994484"/>
              <a:gd name="connsiteY2" fmla="*/ 2290813 h 2290813"/>
            </a:gdLst>
            <a:ahLst/>
            <a:cxnLst>
              <a:cxn ang="0">
                <a:pos x="connsiteX0" y="connsiteY0"/>
              </a:cxn>
              <a:cxn ang="0">
                <a:pos x="connsiteX1" y="connsiteY1"/>
              </a:cxn>
              <a:cxn ang="0">
                <a:pos x="connsiteX2" y="connsiteY2"/>
              </a:cxn>
            </a:cxnLst>
            <a:rect l="l" t="t" r="r" b="b"/>
            <a:pathLst>
              <a:path w="3994484" h="2290813">
                <a:moveTo>
                  <a:pt x="0" y="0"/>
                </a:moveTo>
                <a:lnTo>
                  <a:pt x="0" y="2290813"/>
                </a:lnTo>
                <a:lnTo>
                  <a:pt x="3994484" y="2290813"/>
                </a:lnTo>
              </a:path>
            </a:pathLst>
          </a:custGeom>
          <a:noFill/>
          <a:ln w="28575">
            <a:solidFill>
              <a:schemeClr val="bg1"/>
            </a:solidFill>
            <a:miter lim="800000"/>
            <a:headEnd/>
            <a:tailEnd/>
          </a:ln>
        </p:spPr>
        <p:txBody>
          <a:bodyPr rtlCol="0" anchor="ctr"/>
          <a:lstStyle/>
          <a:p>
            <a:pPr algn="ctr"/>
            <a:endParaRPr lang="en-US" sz="1400" dirty="0">
              <a:latin typeface="Calibri" panose="020F0502020204030204" pitchFamily="34" charset="0"/>
              <a:cs typeface="Calibri" panose="020F0502020204030204" pitchFamily="34" charset="0"/>
            </a:endParaRPr>
          </a:p>
        </p:txBody>
      </p:sp>
      <p:grpSp>
        <p:nvGrpSpPr>
          <p:cNvPr id="547" name="Group 546">
            <a:extLst>
              <a:ext uri="{FF2B5EF4-FFF2-40B4-BE49-F238E27FC236}">
                <a16:creationId xmlns:a16="http://schemas.microsoft.com/office/drawing/2014/main" id="{EB79DAA2-1462-3A4F-B024-90625892D4D9}"/>
              </a:ext>
            </a:extLst>
          </p:cNvPr>
          <p:cNvGrpSpPr/>
          <p:nvPr/>
        </p:nvGrpSpPr>
        <p:grpSpPr>
          <a:xfrm>
            <a:off x="9051028" y="3309616"/>
            <a:ext cx="64008" cy="2282930"/>
            <a:chOff x="466940" y="2017614"/>
            <a:chExt cx="64008" cy="3827726"/>
          </a:xfrm>
        </p:grpSpPr>
        <p:cxnSp>
          <p:nvCxnSpPr>
            <p:cNvPr id="548" name="Straight Connector 547">
              <a:extLst>
                <a:ext uri="{FF2B5EF4-FFF2-40B4-BE49-F238E27FC236}">
                  <a16:creationId xmlns:a16="http://schemas.microsoft.com/office/drawing/2014/main" id="{6FEFC89D-A69B-C64E-9A72-138D03124E6E}"/>
                </a:ext>
              </a:extLst>
            </p:cNvPr>
            <p:cNvCxnSpPr/>
            <p:nvPr/>
          </p:nvCxnSpPr>
          <p:spPr bwMode="auto">
            <a:xfrm flipH="1">
              <a:off x="466940" y="20176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7E84244C-A474-C541-9932-65B884F40E6A}"/>
                </a:ext>
              </a:extLst>
            </p:cNvPr>
            <p:cNvCxnSpPr/>
            <p:nvPr/>
          </p:nvCxnSpPr>
          <p:spPr bwMode="auto">
            <a:xfrm flipH="1">
              <a:off x="466940" y="27725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1B8BCEC0-C38C-054A-90DA-BC1D59124DED}"/>
                </a:ext>
              </a:extLst>
            </p:cNvPr>
            <p:cNvCxnSpPr/>
            <p:nvPr/>
          </p:nvCxnSpPr>
          <p:spPr bwMode="auto">
            <a:xfrm flipH="1">
              <a:off x="466940" y="35407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09FEF77B-E868-484F-8226-DC38CE5C4243}"/>
                </a:ext>
              </a:extLst>
            </p:cNvPr>
            <p:cNvCxnSpPr/>
            <p:nvPr/>
          </p:nvCxnSpPr>
          <p:spPr bwMode="auto">
            <a:xfrm flipH="1">
              <a:off x="466940" y="43089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07FDD199-D0D5-2642-9EF4-DFA484D8B1FE}"/>
                </a:ext>
              </a:extLst>
            </p:cNvPr>
            <p:cNvCxnSpPr/>
            <p:nvPr/>
          </p:nvCxnSpPr>
          <p:spPr bwMode="auto">
            <a:xfrm flipH="1">
              <a:off x="466940" y="50771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3C63E015-E0EC-0B4D-81FD-732A5B478E2B}"/>
                </a:ext>
              </a:extLst>
            </p:cNvPr>
            <p:cNvCxnSpPr/>
            <p:nvPr/>
          </p:nvCxnSpPr>
          <p:spPr bwMode="auto">
            <a:xfrm flipH="1">
              <a:off x="466940" y="5845340"/>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557" name="TextBox 556">
            <a:extLst>
              <a:ext uri="{FF2B5EF4-FFF2-40B4-BE49-F238E27FC236}">
                <a16:creationId xmlns:a16="http://schemas.microsoft.com/office/drawing/2014/main" id="{C596884E-A7E8-AE44-B944-366A1B31B85A}"/>
              </a:ext>
            </a:extLst>
          </p:cNvPr>
          <p:cNvSpPr txBox="1"/>
          <p:nvPr/>
        </p:nvSpPr>
        <p:spPr bwMode="auto">
          <a:xfrm>
            <a:off x="9513097" y="562215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a:t>
            </a:r>
          </a:p>
        </p:txBody>
      </p:sp>
      <p:sp>
        <p:nvSpPr>
          <p:cNvPr id="558" name="TextBox 557">
            <a:extLst>
              <a:ext uri="{FF2B5EF4-FFF2-40B4-BE49-F238E27FC236}">
                <a16:creationId xmlns:a16="http://schemas.microsoft.com/office/drawing/2014/main" id="{F7579778-D2CE-5444-BCDA-7A825B77C3A2}"/>
              </a:ext>
            </a:extLst>
          </p:cNvPr>
          <p:cNvSpPr txBox="1"/>
          <p:nvPr/>
        </p:nvSpPr>
        <p:spPr bwMode="auto">
          <a:xfrm>
            <a:off x="9792072" y="5622158"/>
            <a:ext cx="429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a:t>
            </a:r>
          </a:p>
        </p:txBody>
      </p:sp>
      <p:sp>
        <p:nvSpPr>
          <p:cNvPr id="559" name="TextBox 558">
            <a:extLst>
              <a:ext uri="{FF2B5EF4-FFF2-40B4-BE49-F238E27FC236}">
                <a16:creationId xmlns:a16="http://schemas.microsoft.com/office/drawing/2014/main" id="{95996589-32AC-EC4D-BDE7-DE1B85981B2A}"/>
              </a:ext>
            </a:extLst>
          </p:cNvPr>
          <p:cNvSpPr txBox="1"/>
          <p:nvPr/>
        </p:nvSpPr>
        <p:spPr bwMode="auto">
          <a:xfrm>
            <a:off x="10069820" y="5622158"/>
            <a:ext cx="440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4</a:t>
            </a:r>
            <a:endPar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0" name="TextBox 559">
            <a:extLst>
              <a:ext uri="{FF2B5EF4-FFF2-40B4-BE49-F238E27FC236}">
                <a16:creationId xmlns:a16="http://schemas.microsoft.com/office/drawing/2014/main" id="{39F70A3C-4AE1-0143-9720-431E679838B5}"/>
              </a:ext>
            </a:extLst>
          </p:cNvPr>
          <p:cNvSpPr txBox="1"/>
          <p:nvPr/>
        </p:nvSpPr>
        <p:spPr bwMode="auto">
          <a:xfrm>
            <a:off x="11540766" y="5622158"/>
            <a:ext cx="399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p:txBody>
      </p:sp>
      <p:cxnSp>
        <p:nvCxnSpPr>
          <p:cNvPr id="562" name="Straight Connector 561">
            <a:extLst>
              <a:ext uri="{FF2B5EF4-FFF2-40B4-BE49-F238E27FC236}">
                <a16:creationId xmlns:a16="http://schemas.microsoft.com/office/drawing/2014/main" id="{4FE41E9E-C9DB-C44D-870F-506D5BCACA0B}"/>
              </a:ext>
            </a:extLst>
          </p:cNvPr>
          <p:cNvCxnSpPr>
            <a:cxnSpLocks/>
          </p:cNvCxnSpPr>
          <p:nvPr/>
        </p:nvCxnSpPr>
        <p:spPr bwMode="auto">
          <a:xfrm>
            <a:off x="9413767" y="55952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C2707E47-01C8-2D44-B152-07C58AFDDD25}"/>
              </a:ext>
            </a:extLst>
          </p:cNvPr>
          <p:cNvCxnSpPr>
            <a:cxnSpLocks/>
          </p:cNvCxnSpPr>
          <p:nvPr/>
        </p:nvCxnSpPr>
        <p:spPr bwMode="auto">
          <a:xfrm>
            <a:off x="9123430" y="55952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3DAF611A-27F5-4D48-9D7E-91BC9C43256B}"/>
              </a:ext>
            </a:extLst>
          </p:cNvPr>
          <p:cNvCxnSpPr>
            <a:cxnSpLocks/>
          </p:cNvCxnSpPr>
          <p:nvPr/>
        </p:nvCxnSpPr>
        <p:spPr bwMode="auto">
          <a:xfrm>
            <a:off x="10865452" y="55952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A3D4C89C-1253-FD4E-BF87-12FDD0B5F090}"/>
              </a:ext>
            </a:extLst>
          </p:cNvPr>
          <p:cNvCxnSpPr>
            <a:cxnSpLocks/>
          </p:cNvCxnSpPr>
          <p:nvPr/>
        </p:nvCxnSpPr>
        <p:spPr bwMode="auto">
          <a:xfrm>
            <a:off x="11155789" y="55952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D8EA0E2C-B6CE-B24F-A471-F5FE6789D4B6}"/>
              </a:ext>
            </a:extLst>
          </p:cNvPr>
          <p:cNvCxnSpPr>
            <a:cxnSpLocks/>
          </p:cNvCxnSpPr>
          <p:nvPr/>
        </p:nvCxnSpPr>
        <p:spPr bwMode="auto">
          <a:xfrm>
            <a:off x="11446126" y="55952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0E35F1CB-8D95-5448-A501-2654F8E952F9}"/>
              </a:ext>
            </a:extLst>
          </p:cNvPr>
          <p:cNvCxnSpPr>
            <a:cxnSpLocks/>
          </p:cNvCxnSpPr>
          <p:nvPr/>
        </p:nvCxnSpPr>
        <p:spPr bwMode="auto">
          <a:xfrm>
            <a:off x="11736459" y="5595245"/>
            <a:ext cx="0" cy="64008"/>
          </a:xfrm>
          <a:prstGeom prst="line">
            <a:avLst/>
          </a:prstGeom>
          <a:noFill/>
          <a:ln w="28575" cap="flat" cmpd="sng" algn="ctr">
            <a:solidFill>
              <a:schemeClr val="bg1"/>
            </a:solidFill>
            <a:prstDash val="solid"/>
            <a:round/>
            <a:headEnd type="none" w="med" len="med"/>
            <a:tailEnd type="none" w="med" len="med"/>
          </a:ln>
          <a:effectLst/>
        </p:spPr>
      </p:cxnSp>
      <p:sp>
        <p:nvSpPr>
          <p:cNvPr id="568" name="TextBox 567">
            <a:extLst>
              <a:ext uri="{FF2B5EF4-FFF2-40B4-BE49-F238E27FC236}">
                <a16:creationId xmlns:a16="http://schemas.microsoft.com/office/drawing/2014/main" id="{BBEF44F2-84AE-D54C-B30D-E5C2D217CC6D}"/>
              </a:ext>
            </a:extLst>
          </p:cNvPr>
          <p:cNvSpPr txBox="1"/>
          <p:nvPr/>
        </p:nvSpPr>
        <p:spPr bwMode="auto">
          <a:xfrm rot="16200000">
            <a:off x="7294792" y="4291288"/>
            <a:ext cx="231639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a:t>
            </a:r>
          </a:p>
        </p:txBody>
      </p:sp>
      <p:sp>
        <p:nvSpPr>
          <p:cNvPr id="569" name="TextBox 568">
            <a:extLst>
              <a:ext uri="{FF2B5EF4-FFF2-40B4-BE49-F238E27FC236}">
                <a16:creationId xmlns:a16="http://schemas.microsoft.com/office/drawing/2014/main" id="{403D9D75-5052-FB44-A32A-9D190EB13894}"/>
              </a:ext>
            </a:extLst>
          </p:cNvPr>
          <p:cNvSpPr txBox="1"/>
          <p:nvPr/>
        </p:nvSpPr>
        <p:spPr bwMode="auto">
          <a:xfrm>
            <a:off x="9130885" y="5887120"/>
            <a:ext cx="261992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(years)</a:t>
            </a:r>
          </a:p>
        </p:txBody>
      </p:sp>
      <p:sp>
        <p:nvSpPr>
          <p:cNvPr id="775" name="Text Box 10">
            <a:extLst>
              <a:ext uri="{FF2B5EF4-FFF2-40B4-BE49-F238E27FC236}">
                <a16:creationId xmlns:a16="http://schemas.microsoft.com/office/drawing/2014/main" id="{C5A7E690-6888-994D-9BF7-00C8AAFF708B}"/>
              </a:ext>
            </a:extLst>
          </p:cNvPr>
          <p:cNvSpPr txBox="1">
            <a:spLocks noChangeArrowheads="1"/>
          </p:cNvSpPr>
          <p:nvPr/>
        </p:nvSpPr>
        <p:spPr bwMode="auto">
          <a:xfrm>
            <a:off x="9425565" y="3215017"/>
            <a:ext cx="2707392"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en-US" altLang="en-US" sz="1600" b="0" dirty="0">
                <a:solidFill>
                  <a:schemeClr val="bg1"/>
                </a:solidFill>
                <a:latin typeface="Calibri" panose="020F0502020204030204" pitchFamily="34" charset="0"/>
                <a:cs typeface="Calibri" panose="020F0502020204030204" pitchFamily="34" charset="0"/>
              </a:rPr>
              <a:t>Transformation</a:t>
            </a:r>
            <a:br>
              <a:rPr lang="en-US" altLang="en-US" sz="1600" b="0" dirty="0">
                <a:solidFill>
                  <a:schemeClr val="bg1"/>
                </a:solidFill>
                <a:latin typeface="Calibri" panose="020F0502020204030204" pitchFamily="34" charset="0"/>
                <a:cs typeface="Calibri" panose="020F0502020204030204" pitchFamily="34" charset="0"/>
              </a:rPr>
            </a:br>
            <a:r>
              <a:rPr lang="en-US" altLang="en-US" sz="1600" b="0" dirty="0">
                <a:solidFill>
                  <a:schemeClr val="bg1"/>
                </a:solidFill>
                <a:latin typeface="Calibri" panose="020F0502020204030204" pitchFamily="34" charset="0"/>
                <a:cs typeface="Calibri" panose="020F0502020204030204" pitchFamily="34" charset="0"/>
              </a:rPr>
              <a:t>Death without transformation</a:t>
            </a:r>
          </a:p>
        </p:txBody>
      </p:sp>
      <p:cxnSp>
        <p:nvCxnSpPr>
          <p:cNvPr id="13" name="Straight Connector 12">
            <a:extLst>
              <a:ext uri="{FF2B5EF4-FFF2-40B4-BE49-F238E27FC236}">
                <a16:creationId xmlns:a16="http://schemas.microsoft.com/office/drawing/2014/main" id="{96346E04-509E-CD44-928C-F155DEC67D9A}"/>
              </a:ext>
            </a:extLst>
          </p:cNvPr>
          <p:cNvCxnSpPr>
            <a:cxnSpLocks/>
          </p:cNvCxnSpPr>
          <p:nvPr/>
        </p:nvCxnSpPr>
        <p:spPr bwMode="auto">
          <a:xfrm flipH="1">
            <a:off x="9214945" y="3392972"/>
            <a:ext cx="244365" cy="0"/>
          </a:xfrm>
          <a:prstGeom prst="line">
            <a:avLst/>
          </a:prstGeom>
          <a:noFill/>
          <a:ln w="28575" cap="flat" cmpd="sng" algn="ctr">
            <a:solidFill>
              <a:schemeClr val="accent1"/>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250C60E3-EA42-B344-9F37-B1C5DD337C38}"/>
              </a:ext>
            </a:extLst>
          </p:cNvPr>
          <p:cNvCxnSpPr>
            <a:cxnSpLocks/>
          </p:cNvCxnSpPr>
          <p:nvPr/>
        </p:nvCxnSpPr>
        <p:spPr bwMode="auto">
          <a:xfrm flipH="1">
            <a:off x="9214945" y="3624202"/>
            <a:ext cx="244365" cy="0"/>
          </a:xfrm>
          <a:prstGeom prst="line">
            <a:avLst/>
          </a:prstGeom>
          <a:noFill/>
          <a:ln w="28575" cap="flat" cmpd="sng" algn="ctr">
            <a:solidFill>
              <a:schemeClr val="accent5"/>
            </a:solidFill>
            <a:prstDash val="solid"/>
            <a:round/>
            <a:headEnd type="none" w="med" len="med"/>
            <a:tailEnd type="none" w="med" len="med"/>
          </a:ln>
          <a:effectLst/>
        </p:spPr>
      </p:cxnSp>
      <p:sp>
        <p:nvSpPr>
          <p:cNvPr id="778" name="TextBox 777">
            <a:extLst>
              <a:ext uri="{FF2B5EF4-FFF2-40B4-BE49-F238E27FC236}">
                <a16:creationId xmlns:a16="http://schemas.microsoft.com/office/drawing/2014/main" id="{D8367887-86E2-2D48-92AA-CD9B962EFA68}"/>
              </a:ext>
            </a:extLst>
          </p:cNvPr>
          <p:cNvSpPr txBox="1"/>
          <p:nvPr/>
        </p:nvSpPr>
        <p:spPr bwMode="auto">
          <a:xfrm>
            <a:off x="10367162" y="5622158"/>
            <a:ext cx="440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5</a:t>
            </a:r>
            <a:endPar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79" name="TextBox 778">
            <a:extLst>
              <a:ext uri="{FF2B5EF4-FFF2-40B4-BE49-F238E27FC236}">
                <a16:creationId xmlns:a16="http://schemas.microsoft.com/office/drawing/2014/main" id="{BDA824BF-3234-AB4D-BFB8-B984267DC743}"/>
              </a:ext>
            </a:extLst>
          </p:cNvPr>
          <p:cNvSpPr txBox="1"/>
          <p:nvPr/>
        </p:nvSpPr>
        <p:spPr bwMode="auto">
          <a:xfrm>
            <a:off x="10648738" y="5622158"/>
            <a:ext cx="440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6</a:t>
            </a:r>
            <a:endPar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80" name="TextBox 779">
            <a:extLst>
              <a:ext uri="{FF2B5EF4-FFF2-40B4-BE49-F238E27FC236}">
                <a16:creationId xmlns:a16="http://schemas.microsoft.com/office/drawing/2014/main" id="{DBD496F0-89D2-0E44-8D57-AF67A7DDFF70}"/>
              </a:ext>
            </a:extLst>
          </p:cNvPr>
          <p:cNvSpPr txBox="1"/>
          <p:nvPr/>
        </p:nvSpPr>
        <p:spPr bwMode="auto">
          <a:xfrm>
            <a:off x="10930314" y="5622158"/>
            <a:ext cx="440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7</a:t>
            </a:r>
            <a:endPar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81" name="TextBox 780">
            <a:extLst>
              <a:ext uri="{FF2B5EF4-FFF2-40B4-BE49-F238E27FC236}">
                <a16:creationId xmlns:a16="http://schemas.microsoft.com/office/drawing/2014/main" id="{12F6E814-28E3-B542-B97B-9E76714C798E}"/>
              </a:ext>
            </a:extLst>
          </p:cNvPr>
          <p:cNvSpPr txBox="1"/>
          <p:nvPr/>
        </p:nvSpPr>
        <p:spPr bwMode="auto">
          <a:xfrm>
            <a:off x="11235539" y="5622158"/>
            <a:ext cx="4407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8</a:t>
            </a:r>
            <a:endPar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82" name="TextBox 781">
            <a:extLst>
              <a:ext uri="{FF2B5EF4-FFF2-40B4-BE49-F238E27FC236}">
                <a16:creationId xmlns:a16="http://schemas.microsoft.com/office/drawing/2014/main" id="{A04702EB-A562-8C47-B9BC-2E484A7F4563}"/>
              </a:ext>
            </a:extLst>
          </p:cNvPr>
          <p:cNvSpPr txBox="1"/>
          <p:nvPr/>
        </p:nvSpPr>
        <p:spPr bwMode="auto">
          <a:xfrm>
            <a:off x="9218356" y="562215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a:t>
            </a:r>
          </a:p>
        </p:txBody>
      </p:sp>
      <p:sp>
        <p:nvSpPr>
          <p:cNvPr id="783" name="TextBox 782">
            <a:extLst>
              <a:ext uri="{FF2B5EF4-FFF2-40B4-BE49-F238E27FC236}">
                <a16:creationId xmlns:a16="http://schemas.microsoft.com/office/drawing/2014/main" id="{CEC40C66-0119-704C-BE85-2DDE202D11EC}"/>
              </a:ext>
            </a:extLst>
          </p:cNvPr>
          <p:cNvSpPr txBox="1"/>
          <p:nvPr/>
        </p:nvSpPr>
        <p:spPr bwMode="auto">
          <a:xfrm>
            <a:off x="8931498" y="5622158"/>
            <a:ext cx="39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cxnSp>
        <p:nvCxnSpPr>
          <p:cNvPr id="784" name="Straight Connector 783">
            <a:extLst>
              <a:ext uri="{FF2B5EF4-FFF2-40B4-BE49-F238E27FC236}">
                <a16:creationId xmlns:a16="http://schemas.microsoft.com/office/drawing/2014/main" id="{CC71808A-4AFE-274D-9A16-0AD1B4AC2A1A}"/>
              </a:ext>
            </a:extLst>
          </p:cNvPr>
          <p:cNvCxnSpPr>
            <a:cxnSpLocks/>
          </p:cNvCxnSpPr>
          <p:nvPr/>
        </p:nvCxnSpPr>
        <p:spPr bwMode="auto">
          <a:xfrm>
            <a:off x="9704104" y="55952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B9C39334-56A2-014E-9B56-AD292F05407B}"/>
              </a:ext>
            </a:extLst>
          </p:cNvPr>
          <p:cNvCxnSpPr>
            <a:cxnSpLocks/>
          </p:cNvCxnSpPr>
          <p:nvPr/>
        </p:nvCxnSpPr>
        <p:spPr bwMode="auto">
          <a:xfrm>
            <a:off x="10284778" y="55952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47F5BB1C-D767-9D46-B188-1D560C435EA8}"/>
              </a:ext>
            </a:extLst>
          </p:cNvPr>
          <p:cNvCxnSpPr>
            <a:cxnSpLocks/>
          </p:cNvCxnSpPr>
          <p:nvPr/>
        </p:nvCxnSpPr>
        <p:spPr bwMode="auto">
          <a:xfrm>
            <a:off x="10575115" y="55952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99261B95-B0F5-824E-A0C4-DBA8BCEBA29B}"/>
              </a:ext>
            </a:extLst>
          </p:cNvPr>
          <p:cNvCxnSpPr>
            <a:cxnSpLocks/>
          </p:cNvCxnSpPr>
          <p:nvPr/>
        </p:nvCxnSpPr>
        <p:spPr bwMode="auto">
          <a:xfrm>
            <a:off x="9994441" y="5595245"/>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84115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GB" altLang="en-US" dirty="0">
                <a:solidFill>
                  <a:srgbClr val="465460"/>
                </a:solidFill>
                <a:ea typeface="msgothic"/>
                <a:cs typeface="msgothic"/>
              </a:rPr>
              <a:t>AUGMENT: </a:t>
            </a:r>
            <a:r>
              <a:rPr lang="en-US" altLang="en-US" dirty="0">
                <a:solidFill>
                  <a:srgbClr val="465460"/>
                </a:solidFill>
                <a:ea typeface="msgothic"/>
                <a:cs typeface="msgothic"/>
              </a:rPr>
              <a:t>R2 </a:t>
            </a:r>
            <a:r>
              <a:rPr lang="en-US" dirty="0">
                <a:solidFill>
                  <a:srgbClr val="465460"/>
                </a:solidFill>
              </a:rPr>
              <a:t>vs Rituximab Monotherapy in R/R iNHL</a:t>
            </a:r>
            <a:endParaRPr lang="en-US" altLang="en-US" dirty="0">
              <a:solidFill>
                <a:srgbClr val="465460"/>
              </a:solidFill>
            </a:endParaRPr>
          </a:p>
        </p:txBody>
      </p:sp>
      <p:sp>
        <p:nvSpPr>
          <p:cNvPr id="4" name="Content Placeholder 3">
            <a:extLst>
              <a:ext uri="{FF2B5EF4-FFF2-40B4-BE49-F238E27FC236}">
                <a16:creationId xmlns:a16="http://schemas.microsoft.com/office/drawing/2014/main" id="{FB57C7CE-D509-4B43-9B41-EC5D6F1ADB8C}"/>
              </a:ext>
            </a:extLst>
          </p:cNvPr>
          <p:cNvSpPr>
            <a:spLocks noGrp="1"/>
          </p:cNvSpPr>
          <p:nvPr>
            <p:ph idx="1"/>
          </p:nvPr>
        </p:nvSpPr>
        <p:spPr/>
        <p:txBody>
          <a:bodyPr/>
          <a:lstStyle/>
          <a:p>
            <a:r>
              <a:rPr lang="en-US" altLang="en-US" sz="2600" dirty="0">
                <a:solidFill>
                  <a:srgbClr val="000000"/>
                </a:solidFill>
              </a:rPr>
              <a:t>Randomized, multicenter, placebo-controlled phase III trial</a:t>
            </a:r>
            <a:br>
              <a:rPr lang="en-US" altLang="en-US" sz="2600" dirty="0">
                <a:solidFill>
                  <a:srgbClr val="000000"/>
                </a:solidFill>
              </a:rPr>
            </a:br>
            <a:endParaRPr lang="en-US" altLang="en-US" sz="2600" dirty="0">
              <a:solidFill>
                <a:srgbClr val="000000"/>
              </a:solidFill>
            </a:endParaRPr>
          </a:p>
          <a:p>
            <a:endParaRPr lang="en-US" altLang="en-US" sz="2600" dirty="0">
              <a:solidFill>
                <a:srgbClr val="000000"/>
              </a:solidFill>
            </a:endParaRPr>
          </a:p>
          <a:p>
            <a:endParaRPr lang="en-US" altLang="en-US" sz="2600" dirty="0">
              <a:solidFill>
                <a:srgbClr val="000000"/>
              </a:solidFill>
            </a:endParaRPr>
          </a:p>
          <a:p>
            <a:endParaRPr lang="en-US" altLang="en-US" sz="2600" dirty="0">
              <a:solidFill>
                <a:srgbClr val="000000"/>
              </a:solidFill>
            </a:endParaRPr>
          </a:p>
          <a:p>
            <a:endParaRPr lang="en-US" altLang="en-US" sz="2600" dirty="0">
              <a:solidFill>
                <a:srgbClr val="000000"/>
              </a:solidFill>
            </a:endParaRPr>
          </a:p>
          <a:p>
            <a:endParaRPr lang="en-US" altLang="en-US" sz="2600" dirty="0">
              <a:solidFill>
                <a:srgbClr val="000000"/>
              </a:solidFill>
            </a:endParaRPr>
          </a:p>
          <a:p>
            <a:endParaRPr lang="en-US" altLang="en-US" sz="2600" dirty="0">
              <a:solidFill>
                <a:srgbClr val="000000"/>
              </a:solidFill>
            </a:endParaRPr>
          </a:p>
          <a:p>
            <a:r>
              <a:rPr lang="en-US" altLang="en-US" sz="2600" dirty="0">
                <a:solidFill>
                  <a:srgbClr val="000000"/>
                </a:solidFill>
              </a:rPr>
              <a:t>Primary endpoint: PFS by IRC (2007 IWG criteria without PET)</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512086" y="3061956"/>
            <a:ext cx="256309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with R/R FL or MZL; ≥1 prior chemo/immunotherapy; not rituximab refractory</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358)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241915" y="2787768"/>
            <a:ext cx="3261900" cy="939852"/>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Rituximab </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375 mg/m</a:t>
            </a:r>
            <a:r>
              <a:rPr kumimoji="0" lang="en-US"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Lenalidomide</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20* mg/d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178)</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241705" y="3886345"/>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241705" y="3257694"/>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241915" y="3873620"/>
            <a:ext cx="3261900" cy="939851"/>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Rituximab </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375 mg/m</a:t>
            </a:r>
            <a:r>
              <a:rPr kumimoji="0" lang="en-US"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189)</a:t>
            </a:r>
          </a:p>
        </p:txBody>
      </p:sp>
      <p:sp>
        <p:nvSpPr>
          <p:cNvPr id="20492" name="Text Box 31">
            <a:extLst>
              <a:ext uri="{FF2B5EF4-FFF2-40B4-BE49-F238E27FC236}">
                <a16:creationId xmlns:a16="http://schemas.microsoft.com/office/drawing/2014/main" id="{1426042B-85FB-4AE4-929B-9D51F198DF9D}"/>
              </a:ext>
            </a:extLst>
          </p:cNvPr>
          <p:cNvSpPr txBox="1">
            <a:spLocks noChangeArrowheads="1"/>
          </p:cNvSpPr>
          <p:nvPr/>
        </p:nvSpPr>
        <p:spPr bwMode="auto">
          <a:xfrm>
            <a:off x="9216654" y="3060865"/>
            <a:ext cx="2327646" cy="1479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5-yr follow-up for OS, SPMs, subsequent treatment, and histologic transformations</a:t>
            </a: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a:off x="7878635" y="3800620"/>
            <a:ext cx="89190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1" name="Group 7">
            <a:extLst>
              <a:ext uri="{FF2B5EF4-FFF2-40B4-BE49-F238E27FC236}">
                <a16:creationId xmlns:a16="http://schemas.microsoft.com/office/drawing/2014/main" id="{B457D855-EFCE-4B3C-9EAB-C662B7C8C672}"/>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0BBD2B14-3A39-4A4F-8B71-64B5D174F3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88BB84F4-C229-4FF9-8251-66BB2A0148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9" name="Text Box 11">
            <a:extLst>
              <a:ext uri="{FF2B5EF4-FFF2-40B4-BE49-F238E27FC236}">
                <a16:creationId xmlns:a16="http://schemas.microsoft.com/office/drawing/2014/main" id="{7E539326-5C23-F843-A27A-8C2A77579C33}"/>
              </a:ext>
            </a:extLst>
          </p:cNvPr>
          <p:cNvSpPr txBox="1">
            <a:spLocks noChangeArrowheads="1"/>
          </p:cNvSpPr>
          <p:nvPr/>
        </p:nvSpPr>
        <p:spPr bwMode="auto">
          <a:xfrm>
            <a:off x="447390" y="63927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45560"/>
                </a:solidFill>
                <a:effectLst/>
                <a:uLnTx/>
                <a:uFillTx/>
                <a:latin typeface="Calibri" panose="020F0502020204030204" pitchFamily="34" charset="0"/>
                <a:ea typeface="+mn-ea"/>
                <a:cs typeface="Calibri" panose="020F0502020204030204" pitchFamily="34" charset="0"/>
              </a:rPr>
              <a:t>Leonard. JCO. 2019;37:1188.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B1836B4D-E59A-8948-8C5A-E1F5F5CA86CA}"/>
              </a:ext>
            </a:extLst>
          </p:cNvPr>
          <p:cNvSpPr txBox="1"/>
          <p:nvPr/>
        </p:nvSpPr>
        <p:spPr bwMode="auto">
          <a:xfrm>
            <a:off x="4165416" y="4818414"/>
            <a:ext cx="56894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 Days 1, 8, 15, 22 of cycle 1; Day 1 of cycles 2-5.</a:t>
            </a:r>
            <a:r>
              <a:rPr lang="en-US" sz="1400" b="0" dirty="0">
                <a:solidFill>
                  <a:srgbClr val="000000"/>
                </a:solidFill>
                <a:latin typeface="Calibri" panose="020F0502020204030204" pitchFamily="34" charset="0"/>
              </a:rPr>
              <a:t> </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Lenalidomide: Days 1-21 of 28.</a:t>
            </a:r>
            <a:r>
              <a:rPr lang="en-US" sz="1400" b="0" dirty="0">
                <a:solidFill>
                  <a:srgbClr val="000000"/>
                </a:solidFill>
                <a:latin typeface="Calibri" panose="020F0502020204030204" pitchFamily="34" charset="0"/>
              </a:rPr>
              <a:t> </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Prophylactic anticoagulation recommended for at-risk patients. Growth factor use allowed per ASCO/ESMO guidelines.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mg/d if CrCl 30-59 mL/min.</a:t>
            </a:r>
          </a:p>
        </p:txBody>
      </p:sp>
      <p:sp>
        <p:nvSpPr>
          <p:cNvPr id="25" name="Text Box 31">
            <a:extLst>
              <a:ext uri="{FF2B5EF4-FFF2-40B4-BE49-F238E27FC236}">
                <a16:creationId xmlns:a16="http://schemas.microsoft.com/office/drawing/2014/main" id="{473E1B52-FF88-DA40-9EEB-338C35F9FDC5}"/>
              </a:ext>
            </a:extLst>
          </p:cNvPr>
          <p:cNvSpPr txBox="1">
            <a:spLocks noChangeArrowheads="1"/>
          </p:cNvSpPr>
          <p:nvPr/>
        </p:nvSpPr>
        <p:spPr bwMode="auto">
          <a:xfrm>
            <a:off x="7553118" y="2835209"/>
            <a:ext cx="1663536"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cycles or until PD, relapse, or intolerability</a:t>
            </a:r>
          </a:p>
        </p:txBody>
      </p:sp>
      <p:grpSp>
        <p:nvGrpSpPr>
          <p:cNvPr id="20" name="Group 19">
            <a:extLst>
              <a:ext uri="{FF2B5EF4-FFF2-40B4-BE49-F238E27FC236}">
                <a16:creationId xmlns:a16="http://schemas.microsoft.com/office/drawing/2014/main" id="{093C933C-B377-4B0B-8785-3B185C7FFA15}"/>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95EBE4F5-974B-4E39-B860-F55BE72C3D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8">
              <a:extLst>
                <a:ext uri="{FF2B5EF4-FFF2-40B4-BE49-F238E27FC236}">
                  <a16:creationId xmlns:a16="http://schemas.microsoft.com/office/drawing/2014/main" id="{F8477172-C8EE-42D7-B461-58AEFA742BC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1" name="Line 32">
            <a:extLst>
              <a:ext uri="{FF2B5EF4-FFF2-40B4-BE49-F238E27FC236}">
                <a16:creationId xmlns:a16="http://schemas.microsoft.com/office/drawing/2014/main" id="{0300728E-76E5-410B-8984-94BB1BA1F253}"/>
              </a:ext>
            </a:extLst>
          </p:cNvPr>
          <p:cNvSpPr>
            <a:spLocks noChangeShapeType="1"/>
          </p:cNvSpPr>
          <p:nvPr/>
        </p:nvSpPr>
        <p:spPr bwMode="auto">
          <a:xfrm rot="5400000">
            <a:off x="3335234" y="3100638"/>
            <a:ext cx="625741"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Text Box 31">
            <a:extLst>
              <a:ext uri="{FF2B5EF4-FFF2-40B4-BE49-F238E27FC236}">
                <a16:creationId xmlns:a16="http://schemas.microsoft.com/office/drawing/2014/main" id="{387802EB-88FB-4A43-9396-AE6CDFBB63A3}"/>
              </a:ext>
            </a:extLst>
          </p:cNvPr>
          <p:cNvSpPr txBox="1">
            <a:spLocks noChangeArrowheads="1"/>
          </p:cNvSpPr>
          <p:nvPr/>
        </p:nvSpPr>
        <p:spPr bwMode="auto">
          <a:xfrm>
            <a:off x="1877608" y="1946230"/>
            <a:ext cx="3551189" cy="83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prior rituximab (≤ vs &gt;2), time since last therapy (≤ vs &gt;2 yr), histology (FL vs MZL)</a:t>
            </a:r>
          </a:p>
        </p:txBody>
      </p:sp>
    </p:spTree>
    <p:extLst>
      <p:ext uri="{BB962C8B-B14F-4D97-AF65-F5344CB8AC3E}">
        <p14:creationId xmlns:p14="http://schemas.microsoft.com/office/powerpoint/2010/main" val="281195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C498-E90A-4EF4-B378-1697857A8CE3}"/>
              </a:ext>
            </a:extLst>
          </p:cNvPr>
          <p:cNvSpPr>
            <a:spLocks noGrp="1"/>
          </p:cNvSpPr>
          <p:nvPr>
            <p:ph type="title"/>
          </p:nvPr>
        </p:nvSpPr>
        <p:spPr/>
        <p:txBody>
          <a:bodyPr/>
          <a:lstStyle/>
          <a:p>
            <a:r>
              <a:rPr lang="en-US" dirty="0"/>
              <a:t>AUGMENT: R2 vs Rituximab and Placebo in R/R FL</a:t>
            </a:r>
          </a:p>
        </p:txBody>
      </p:sp>
      <p:sp>
        <p:nvSpPr>
          <p:cNvPr id="3" name="Content Placeholder 2">
            <a:extLst>
              <a:ext uri="{FF2B5EF4-FFF2-40B4-BE49-F238E27FC236}">
                <a16:creationId xmlns:a16="http://schemas.microsoft.com/office/drawing/2014/main" id="{283888FD-FF4C-432C-A60A-2530AD8945AC}"/>
              </a:ext>
            </a:extLst>
          </p:cNvPr>
          <p:cNvSpPr>
            <a:spLocks noGrp="1"/>
          </p:cNvSpPr>
          <p:nvPr>
            <p:ph sz="half" idx="1"/>
          </p:nvPr>
        </p:nvSpPr>
        <p:spPr>
          <a:xfrm>
            <a:off x="601820" y="1510730"/>
            <a:ext cx="5309278" cy="548912"/>
          </a:xfrm>
        </p:spPr>
        <p:txBody>
          <a:bodyPr/>
          <a:lstStyle/>
          <a:p>
            <a:r>
              <a:rPr lang="en-US" dirty="0"/>
              <a:t>PFS</a:t>
            </a:r>
          </a:p>
        </p:txBody>
      </p:sp>
      <p:sp>
        <p:nvSpPr>
          <p:cNvPr id="7" name="Content Placeholder 6">
            <a:extLst>
              <a:ext uri="{FF2B5EF4-FFF2-40B4-BE49-F238E27FC236}">
                <a16:creationId xmlns:a16="http://schemas.microsoft.com/office/drawing/2014/main" id="{22EA4B2A-D578-4DB6-ABA0-A2B49902065D}"/>
              </a:ext>
            </a:extLst>
          </p:cNvPr>
          <p:cNvSpPr>
            <a:spLocks noGrp="1"/>
          </p:cNvSpPr>
          <p:nvPr>
            <p:ph sz="half" idx="2"/>
          </p:nvPr>
        </p:nvSpPr>
        <p:spPr>
          <a:xfrm>
            <a:off x="6252634" y="1510730"/>
            <a:ext cx="5229570" cy="548997"/>
          </a:xfrm>
        </p:spPr>
        <p:txBody>
          <a:bodyPr/>
          <a:lstStyle/>
          <a:p>
            <a:r>
              <a:rPr lang="en-US" dirty="0"/>
              <a:t>OS</a:t>
            </a:r>
          </a:p>
        </p:txBody>
      </p:sp>
      <p:grpSp>
        <p:nvGrpSpPr>
          <p:cNvPr id="4" name="Group 3">
            <a:extLst>
              <a:ext uri="{FF2B5EF4-FFF2-40B4-BE49-F238E27FC236}">
                <a16:creationId xmlns:a16="http://schemas.microsoft.com/office/drawing/2014/main" id="{02939500-3B71-49F5-A098-661EDD3275EF}"/>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AD8FFEE1-2A02-4D3C-9C4D-0C41F4CFD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5CDA3F32-BCBE-440C-AFB9-675478C762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69CAB246-39CF-41C3-8C45-131307EB75C8}"/>
              </a:ext>
            </a:extLst>
          </p:cNvPr>
          <p:cNvSpPr txBox="1">
            <a:spLocks noChangeArrowheads="1"/>
          </p:cNvSpPr>
          <p:nvPr/>
        </p:nvSpPr>
        <p:spPr bwMode="auto">
          <a:xfrm>
            <a:off x="44861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Leonard. JCO. 2019;37:1188. </a:t>
            </a:r>
          </a:p>
        </p:txBody>
      </p:sp>
      <p:cxnSp>
        <p:nvCxnSpPr>
          <p:cNvPr id="9" name="Straight Connector 8">
            <a:extLst>
              <a:ext uri="{FF2B5EF4-FFF2-40B4-BE49-F238E27FC236}">
                <a16:creationId xmlns:a16="http://schemas.microsoft.com/office/drawing/2014/main" id="{5A4A5F6B-2A98-494B-8371-B86E3B024316}"/>
              </a:ext>
            </a:extLst>
          </p:cNvPr>
          <p:cNvCxnSpPr>
            <a:cxnSpLocks/>
          </p:cNvCxnSpPr>
          <p:nvPr/>
        </p:nvCxnSpPr>
        <p:spPr bwMode="auto">
          <a:xfrm>
            <a:off x="1848760" y="4837670"/>
            <a:ext cx="418276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5338D21-0F80-3548-BFF3-2CF9E8015A09}"/>
              </a:ext>
            </a:extLst>
          </p:cNvPr>
          <p:cNvCxnSpPr>
            <a:cxnSpLocks/>
          </p:cNvCxnSpPr>
          <p:nvPr/>
        </p:nvCxnSpPr>
        <p:spPr bwMode="auto">
          <a:xfrm flipV="1">
            <a:off x="1852126" y="2421924"/>
            <a:ext cx="0" cy="2421925"/>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1DBA4D8-8469-7148-9FD5-4F5B54E176E6}"/>
              </a:ext>
            </a:extLst>
          </p:cNvPr>
          <p:cNvCxnSpPr>
            <a:cxnSpLocks/>
          </p:cNvCxnSpPr>
          <p:nvPr/>
        </p:nvCxnSpPr>
        <p:spPr bwMode="auto">
          <a:xfrm flipH="1">
            <a:off x="1793154" y="24219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D19DF33-C211-2740-B06F-0018C979BE6C}"/>
              </a:ext>
            </a:extLst>
          </p:cNvPr>
          <p:cNvCxnSpPr>
            <a:cxnSpLocks/>
          </p:cNvCxnSpPr>
          <p:nvPr/>
        </p:nvCxnSpPr>
        <p:spPr bwMode="auto">
          <a:xfrm flipH="1">
            <a:off x="1793154" y="26634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5D0AD6C-FCB2-A546-97C0-637B5A549712}"/>
              </a:ext>
            </a:extLst>
          </p:cNvPr>
          <p:cNvCxnSpPr>
            <a:cxnSpLocks/>
          </p:cNvCxnSpPr>
          <p:nvPr/>
        </p:nvCxnSpPr>
        <p:spPr bwMode="auto">
          <a:xfrm flipH="1">
            <a:off x="1793154" y="2905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2DF368E-0289-094E-B25A-99C9B0C5BCDB}"/>
              </a:ext>
            </a:extLst>
          </p:cNvPr>
          <p:cNvCxnSpPr>
            <a:cxnSpLocks/>
          </p:cNvCxnSpPr>
          <p:nvPr/>
        </p:nvCxnSpPr>
        <p:spPr bwMode="auto">
          <a:xfrm flipH="1">
            <a:off x="1793154" y="31466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277BD0D-44A4-AE4C-A332-55AEB1D1CB0B}"/>
              </a:ext>
            </a:extLst>
          </p:cNvPr>
          <p:cNvCxnSpPr>
            <a:cxnSpLocks/>
          </p:cNvCxnSpPr>
          <p:nvPr/>
        </p:nvCxnSpPr>
        <p:spPr bwMode="auto">
          <a:xfrm flipH="1">
            <a:off x="1793154" y="3388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CA6DF78-6CA2-6B44-AF72-CA6A8B5C34BA}"/>
              </a:ext>
            </a:extLst>
          </p:cNvPr>
          <p:cNvCxnSpPr>
            <a:cxnSpLocks/>
          </p:cNvCxnSpPr>
          <p:nvPr/>
        </p:nvCxnSpPr>
        <p:spPr bwMode="auto">
          <a:xfrm flipH="1">
            <a:off x="1793154" y="36297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AD8894A-BA8F-0446-8883-5F2C08F48ADA}"/>
              </a:ext>
            </a:extLst>
          </p:cNvPr>
          <p:cNvCxnSpPr>
            <a:cxnSpLocks/>
          </p:cNvCxnSpPr>
          <p:nvPr/>
        </p:nvCxnSpPr>
        <p:spPr bwMode="auto">
          <a:xfrm flipH="1">
            <a:off x="1793154" y="38713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29F517C-4DCB-ED4D-A32A-54F2F1967B57}"/>
              </a:ext>
            </a:extLst>
          </p:cNvPr>
          <p:cNvCxnSpPr>
            <a:cxnSpLocks/>
          </p:cNvCxnSpPr>
          <p:nvPr/>
        </p:nvCxnSpPr>
        <p:spPr bwMode="auto">
          <a:xfrm flipH="1">
            <a:off x="1793154" y="41129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9233B5E-B1B0-1943-AD1F-59811786B07D}"/>
              </a:ext>
            </a:extLst>
          </p:cNvPr>
          <p:cNvCxnSpPr>
            <a:cxnSpLocks/>
          </p:cNvCxnSpPr>
          <p:nvPr/>
        </p:nvCxnSpPr>
        <p:spPr bwMode="auto">
          <a:xfrm flipH="1">
            <a:off x="1793154" y="43545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71687D1-BFCE-F847-A6C1-F2199C5A303C}"/>
              </a:ext>
            </a:extLst>
          </p:cNvPr>
          <p:cNvCxnSpPr>
            <a:cxnSpLocks/>
          </p:cNvCxnSpPr>
          <p:nvPr/>
        </p:nvCxnSpPr>
        <p:spPr bwMode="auto">
          <a:xfrm flipH="1">
            <a:off x="1793154" y="45960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D3220B9-9156-A54B-AEB5-3414410113A8}"/>
              </a:ext>
            </a:extLst>
          </p:cNvPr>
          <p:cNvCxnSpPr>
            <a:cxnSpLocks/>
          </p:cNvCxnSpPr>
          <p:nvPr/>
        </p:nvCxnSpPr>
        <p:spPr bwMode="auto">
          <a:xfrm flipH="1">
            <a:off x="1793154" y="48376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6363689-3FCE-8C4B-AFA5-0A86937DD8C1}"/>
              </a:ext>
            </a:extLst>
          </p:cNvPr>
          <p:cNvCxnSpPr>
            <a:cxnSpLocks/>
          </p:cNvCxnSpPr>
          <p:nvPr/>
        </p:nvCxnSpPr>
        <p:spPr bwMode="auto">
          <a:xfrm flipH="1">
            <a:off x="1852126"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F4F7161-1BE7-C148-A410-BE76DD9755CC}"/>
              </a:ext>
            </a:extLst>
          </p:cNvPr>
          <p:cNvCxnSpPr>
            <a:cxnSpLocks/>
          </p:cNvCxnSpPr>
          <p:nvPr/>
        </p:nvCxnSpPr>
        <p:spPr bwMode="auto">
          <a:xfrm flipH="1">
            <a:off x="2369289"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549C1BB-3020-0C4E-8B37-7776F3F45D42}"/>
              </a:ext>
            </a:extLst>
          </p:cNvPr>
          <p:cNvCxnSpPr>
            <a:cxnSpLocks/>
          </p:cNvCxnSpPr>
          <p:nvPr/>
        </p:nvCxnSpPr>
        <p:spPr bwMode="auto">
          <a:xfrm flipH="1">
            <a:off x="2889818"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92AFD7E-3DEF-C540-B66C-2C517DE02AB8}"/>
              </a:ext>
            </a:extLst>
          </p:cNvPr>
          <p:cNvCxnSpPr>
            <a:cxnSpLocks/>
          </p:cNvCxnSpPr>
          <p:nvPr/>
        </p:nvCxnSpPr>
        <p:spPr bwMode="auto">
          <a:xfrm flipH="1">
            <a:off x="3410347"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7C291A7-B361-4B45-AF09-AEB3D955A27D}"/>
              </a:ext>
            </a:extLst>
          </p:cNvPr>
          <p:cNvCxnSpPr>
            <a:cxnSpLocks/>
          </p:cNvCxnSpPr>
          <p:nvPr/>
        </p:nvCxnSpPr>
        <p:spPr bwMode="auto">
          <a:xfrm flipH="1">
            <a:off x="3930876"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7659EC8-5EF7-F04D-A70D-2F2D9BCC471D}"/>
              </a:ext>
            </a:extLst>
          </p:cNvPr>
          <p:cNvCxnSpPr>
            <a:cxnSpLocks/>
          </p:cNvCxnSpPr>
          <p:nvPr/>
        </p:nvCxnSpPr>
        <p:spPr bwMode="auto">
          <a:xfrm flipH="1">
            <a:off x="4451405"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FA30002-7E97-4B4E-97B8-B39A080743A4}"/>
              </a:ext>
            </a:extLst>
          </p:cNvPr>
          <p:cNvCxnSpPr>
            <a:cxnSpLocks/>
          </p:cNvCxnSpPr>
          <p:nvPr/>
        </p:nvCxnSpPr>
        <p:spPr bwMode="auto">
          <a:xfrm flipH="1">
            <a:off x="4971934"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12621AC-328B-8B44-BCDF-44FD8115F93F}"/>
              </a:ext>
            </a:extLst>
          </p:cNvPr>
          <p:cNvCxnSpPr>
            <a:cxnSpLocks/>
          </p:cNvCxnSpPr>
          <p:nvPr/>
        </p:nvCxnSpPr>
        <p:spPr bwMode="auto">
          <a:xfrm flipH="1">
            <a:off x="5492463"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24A93E0-86E0-DC46-9237-9123AC699702}"/>
              </a:ext>
            </a:extLst>
          </p:cNvPr>
          <p:cNvCxnSpPr>
            <a:cxnSpLocks/>
          </p:cNvCxnSpPr>
          <p:nvPr/>
        </p:nvCxnSpPr>
        <p:spPr bwMode="auto">
          <a:xfrm flipH="1">
            <a:off x="6012988" y="483767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44534CCD-DA7C-CD49-8015-3723B97363F1}"/>
              </a:ext>
            </a:extLst>
          </p:cNvPr>
          <p:cNvSpPr txBox="1"/>
          <p:nvPr/>
        </p:nvSpPr>
        <p:spPr bwMode="auto">
          <a:xfrm>
            <a:off x="1857162" y="4334489"/>
            <a:ext cx="48230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Hazard ratio for progression or death 0.46 (95% CI, 0.34 to 0.62)</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 0.0001</a:t>
            </a:r>
          </a:p>
        </p:txBody>
      </p:sp>
      <p:sp>
        <p:nvSpPr>
          <p:cNvPr id="38" name="TextBox 37">
            <a:extLst>
              <a:ext uri="{FF2B5EF4-FFF2-40B4-BE49-F238E27FC236}">
                <a16:creationId xmlns:a16="http://schemas.microsoft.com/office/drawing/2014/main" id="{2642FB88-AD2C-3B4E-BB11-AB3202D4EC03}"/>
              </a:ext>
            </a:extLst>
          </p:cNvPr>
          <p:cNvSpPr txBox="1"/>
          <p:nvPr/>
        </p:nvSpPr>
        <p:spPr bwMode="auto">
          <a:xfrm>
            <a:off x="4326839" y="2434246"/>
            <a:ext cx="20807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Lenalidomide + rituximab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Placebo + rituximab</a:t>
            </a:r>
          </a:p>
        </p:txBody>
      </p:sp>
      <p:sp>
        <p:nvSpPr>
          <p:cNvPr id="39" name="TextBox 38">
            <a:extLst>
              <a:ext uri="{FF2B5EF4-FFF2-40B4-BE49-F238E27FC236}">
                <a16:creationId xmlns:a16="http://schemas.microsoft.com/office/drawing/2014/main" id="{0FDEC734-8664-9944-8C3B-CDF27666BB96}"/>
              </a:ext>
            </a:extLst>
          </p:cNvPr>
          <p:cNvSpPr txBox="1"/>
          <p:nvPr/>
        </p:nvSpPr>
        <p:spPr bwMode="auto">
          <a:xfrm rot="16200000">
            <a:off x="128596" y="3482066"/>
            <a:ext cx="2403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(probability)</a:t>
            </a:r>
          </a:p>
        </p:txBody>
      </p:sp>
      <p:sp>
        <p:nvSpPr>
          <p:cNvPr id="40" name="TextBox 39">
            <a:extLst>
              <a:ext uri="{FF2B5EF4-FFF2-40B4-BE49-F238E27FC236}">
                <a16:creationId xmlns:a16="http://schemas.microsoft.com/office/drawing/2014/main" id="{FDDD8682-BAE6-B647-A258-141EE02AA15C}"/>
              </a:ext>
            </a:extLst>
          </p:cNvPr>
          <p:cNvSpPr txBox="1"/>
          <p:nvPr/>
        </p:nvSpPr>
        <p:spPr bwMode="auto">
          <a:xfrm>
            <a:off x="1300034" y="225093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177A8BE4-A8E9-5948-BA36-A6A755338D08}"/>
              </a:ext>
            </a:extLst>
          </p:cNvPr>
          <p:cNvSpPr txBox="1"/>
          <p:nvPr/>
        </p:nvSpPr>
        <p:spPr bwMode="auto">
          <a:xfrm>
            <a:off x="1300034" y="249268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0.9</a:t>
            </a:r>
          </a:p>
        </p:txBody>
      </p:sp>
      <p:sp>
        <p:nvSpPr>
          <p:cNvPr id="42" name="TextBox 41">
            <a:extLst>
              <a:ext uri="{FF2B5EF4-FFF2-40B4-BE49-F238E27FC236}">
                <a16:creationId xmlns:a16="http://schemas.microsoft.com/office/drawing/2014/main" id="{3801B0CD-BB0B-804F-ABFA-2EA9F3A43365}"/>
              </a:ext>
            </a:extLst>
          </p:cNvPr>
          <p:cNvSpPr txBox="1"/>
          <p:nvPr/>
        </p:nvSpPr>
        <p:spPr bwMode="auto">
          <a:xfrm>
            <a:off x="1300034" y="273442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43" name="TextBox 42">
            <a:extLst>
              <a:ext uri="{FF2B5EF4-FFF2-40B4-BE49-F238E27FC236}">
                <a16:creationId xmlns:a16="http://schemas.microsoft.com/office/drawing/2014/main" id="{54DD5296-68FB-4443-9564-39EA52CC0BAF}"/>
              </a:ext>
            </a:extLst>
          </p:cNvPr>
          <p:cNvSpPr txBox="1"/>
          <p:nvPr/>
        </p:nvSpPr>
        <p:spPr bwMode="auto">
          <a:xfrm>
            <a:off x="1300034" y="297617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a:t>
            </a:r>
          </a:p>
        </p:txBody>
      </p:sp>
      <p:sp>
        <p:nvSpPr>
          <p:cNvPr id="44" name="TextBox 43">
            <a:extLst>
              <a:ext uri="{FF2B5EF4-FFF2-40B4-BE49-F238E27FC236}">
                <a16:creationId xmlns:a16="http://schemas.microsoft.com/office/drawing/2014/main" id="{43A378B5-8E49-8543-9CC1-42E73E58E637}"/>
              </a:ext>
            </a:extLst>
          </p:cNvPr>
          <p:cNvSpPr txBox="1"/>
          <p:nvPr/>
        </p:nvSpPr>
        <p:spPr bwMode="auto">
          <a:xfrm>
            <a:off x="1300034" y="321791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45" name="TextBox 44">
            <a:extLst>
              <a:ext uri="{FF2B5EF4-FFF2-40B4-BE49-F238E27FC236}">
                <a16:creationId xmlns:a16="http://schemas.microsoft.com/office/drawing/2014/main" id="{AC2D7B74-9CF1-9245-96AE-3A47420EBF89}"/>
              </a:ext>
            </a:extLst>
          </p:cNvPr>
          <p:cNvSpPr txBox="1"/>
          <p:nvPr/>
        </p:nvSpPr>
        <p:spPr bwMode="auto">
          <a:xfrm>
            <a:off x="1300034" y="345966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46" name="TextBox 45">
            <a:extLst>
              <a:ext uri="{FF2B5EF4-FFF2-40B4-BE49-F238E27FC236}">
                <a16:creationId xmlns:a16="http://schemas.microsoft.com/office/drawing/2014/main" id="{9882FB11-B052-8E4C-A3FA-C17A12A4B027}"/>
              </a:ext>
            </a:extLst>
          </p:cNvPr>
          <p:cNvSpPr txBox="1"/>
          <p:nvPr/>
        </p:nvSpPr>
        <p:spPr bwMode="auto">
          <a:xfrm>
            <a:off x="1300034" y="370140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47" name="TextBox 46">
            <a:extLst>
              <a:ext uri="{FF2B5EF4-FFF2-40B4-BE49-F238E27FC236}">
                <a16:creationId xmlns:a16="http://schemas.microsoft.com/office/drawing/2014/main" id="{40872D6B-8866-614F-A1C6-D66F4041679D}"/>
              </a:ext>
            </a:extLst>
          </p:cNvPr>
          <p:cNvSpPr txBox="1"/>
          <p:nvPr/>
        </p:nvSpPr>
        <p:spPr bwMode="auto">
          <a:xfrm>
            <a:off x="1300034" y="394315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a:t>
            </a:r>
          </a:p>
        </p:txBody>
      </p:sp>
      <p:sp>
        <p:nvSpPr>
          <p:cNvPr id="48" name="TextBox 47">
            <a:extLst>
              <a:ext uri="{FF2B5EF4-FFF2-40B4-BE49-F238E27FC236}">
                <a16:creationId xmlns:a16="http://schemas.microsoft.com/office/drawing/2014/main" id="{91D92A0A-AC03-C347-B4BD-3ED7A0B36976}"/>
              </a:ext>
            </a:extLst>
          </p:cNvPr>
          <p:cNvSpPr txBox="1"/>
          <p:nvPr/>
        </p:nvSpPr>
        <p:spPr bwMode="auto">
          <a:xfrm>
            <a:off x="1300034" y="418489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49" name="TextBox 48">
            <a:extLst>
              <a:ext uri="{FF2B5EF4-FFF2-40B4-BE49-F238E27FC236}">
                <a16:creationId xmlns:a16="http://schemas.microsoft.com/office/drawing/2014/main" id="{B9E69844-B4BC-5342-9944-8C2857C1F0EF}"/>
              </a:ext>
            </a:extLst>
          </p:cNvPr>
          <p:cNvSpPr txBox="1"/>
          <p:nvPr/>
        </p:nvSpPr>
        <p:spPr bwMode="auto">
          <a:xfrm>
            <a:off x="1300034" y="442664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50" name="TextBox 49">
            <a:extLst>
              <a:ext uri="{FF2B5EF4-FFF2-40B4-BE49-F238E27FC236}">
                <a16:creationId xmlns:a16="http://schemas.microsoft.com/office/drawing/2014/main" id="{C8B96812-62F9-DB41-BD02-90FA1DAED6BC}"/>
              </a:ext>
            </a:extLst>
          </p:cNvPr>
          <p:cNvSpPr txBox="1"/>
          <p:nvPr/>
        </p:nvSpPr>
        <p:spPr bwMode="auto">
          <a:xfrm>
            <a:off x="1300034" y="4668388"/>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8F65E873-45E1-0741-AB64-C76A5ABD4425}"/>
              </a:ext>
            </a:extLst>
          </p:cNvPr>
          <p:cNvSpPr txBox="1"/>
          <p:nvPr/>
        </p:nvSpPr>
        <p:spPr bwMode="auto">
          <a:xfrm>
            <a:off x="5806752"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52" name="TextBox 51">
            <a:extLst>
              <a:ext uri="{FF2B5EF4-FFF2-40B4-BE49-F238E27FC236}">
                <a16:creationId xmlns:a16="http://schemas.microsoft.com/office/drawing/2014/main" id="{D2D8128A-5006-1648-A9D5-D2ACC40C8312}"/>
              </a:ext>
            </a:extLst>
          </p:cNvPr>
          <p:cNvSpPr txBox="1"/>
          <p:nvPr/>
        </p:nvSpPr>
        <p:spPr bwMode="auto">
          <a:xfrm>
            <a:off x="1640007"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798549F4-8915-5144-8A4B-8D9100CB11D4}"/>
              </a:ext>
            </a:extLst>
          </p:cNvPr>
          <p:cNvSpPr txBox="1"/>
          <p:nvPr/>
        </p:nvSpPr>
        <p:spPr bwMode="auto">
          <a:xfrm>
            <a:off x="2160850"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6676F789-E649-024C-B602-3C8BD3EE82F4}"/>
              </a:ext>
            </a:extLst>
          </p:cNvPr>
          <p:cNvSpPr txBox="1"/>
          <p:nvPr/>
        </p:nvSpPr>
        <p:spPr bwMode="auto">
          <a:xfrm>
            <a:off x="2681693"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B1D9DFBC-F042-4146-9833-9BD40B52EB74}"/>
              </a:ext>
            </a:extLst>
          </p:cNvPr>
          <p:cNvSpPr txBox="1"/>
          <p:nvPr/>
        </p:nvSpPr>
        <p:spPr bwMode="auto">
          <a:xfrm>
            <a:off x="3202536"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FFC4F534-5FCD-1744-BB1A-DB2432BB2583}"/>
              </a:ext>
            </a:extLst>
          </p:cNvPr>
          <p:cNvSpPr txBox="1"/>
          <p:nvPr/>
        </p:nvSpPr>
        <p:spPr bwMode="auto">
          <a:xfrm>
            <a:off x="3723379"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520606D3-AA72-1A48-A2AB-8017FD0B7B41}"/>
              </a:ext>
            </a:extLst>
          </p:cNvPr>
          <p:cNvSpPr txBox="1"/>
          <p:nvPr/>
        </p:nvSpPr>
        <p:spPr bwMode="auto">
          <a:xfrm>
            <a:off x="4244222"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23C95814-162F-3B45-96D3-032DC8D8A1B3}"/>
              </a:ext>
            </a:extLst>
          </p:cNvPr>
          <p:cNvSpPr txBox="1"/>
          <p:nvPr/>
        </p:nvSpPr>
        <p:spPr bwMode="auto">
          <a:xfrm>
            <a:off x="4765065"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9" name="TextBox 58">
            <a:extLst>
              <a:ext uri="{FF2B5EF4-FFF2-40B4-BE49-F238E27FC236}">
                <a16:creationId xmlns:a16="http://schemas.microsoft.com/office/drawing/2014/main" id="{59F50DC9-2993-1342-ADEF-7D8F6EC55139}"/>
              </a:ext>
            </a:extLst>
          </p:cNvPr>
          <p:cNvSpPr txBox="1"/>
          <p:nvPr/>
        </p:nvSpPr>
        <p:spPr bwMode="auto">
          <a:xfrm>
            <a:off x="5285908"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60" name="TextBox 59">
            <a:extLst>
              <a:ext uri="{FF2B5EF4-FFF2-40B4-BE49-F238E27FC236}">
                <a16:creationId xmlns:a16="http://schemas.microsoft.com/office/drawing/2014/main" id="{9BBF6CEF-BC35-0046-95F0-C7ACF5D88A12}"/>
              </a:ext>
            </a:extLst>
          </p:cNvPr>
          <p:cNvSpPr txBox="1"/>
          <p:nvPr/>
        </p:nvSpPr>
        <p:spPr bwMode="auto">
          <a:xfrm>
            <a:off x="1857162" y="5098740"/>
            <a:ext cx="41693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Time Since Random Assignment (months)</a:t>
            </a:r>
          </a:p>
        </p:txBody>
      </p:sp>
      <p:cxnSp>
        <p:nvCxnSpPr>
          <p:cNvPr id="62" name="Straight Connector 61">
            <a:extLst>
              <a:ext uri="{FF2B5EF4-FFF2-40B4-BE49-F238E27FC236}">
                <a16:creationId xmlns:a16="http://schemas.microsoft.com/office/drawing/2014/main" id="{71FE2F11-8CC0-7041-A8B8-87C947607782}"/>
              </a:ext>
            </a:extLst>
          </p:cNvPr>
          <p:cNvCxnSpPr>
            <a:cxnSpLocks/>
          </p:cNvCxnSpPr>
          <p:nvPr/>
        </p:nvCxnSpPr>
        <p:spPr bwMode="auto">
          <a:xfrm flipH="1">
            <a:off x="4135850" y="2601644"/>
            <a:ext cx="219577"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10ED979-974F-E343-BE58-2F2DD23E8928}"/>
              </a:ext>
            </a:extLst>
          </p:cNvPr>
          <p:cNvCxnSpPr>
            <a:cxnSpLocks/>
          </p:cNvCxnSpPr>
          <p:nvPr/>
        </p:nvCxnSpPr>
        <p:spPr bwMode="auto">
          <a:xfrm flipH="1">
            <a:off x="4135850" y="2798833"/>
            <a:ext cx="219577" cy="0"/>
          </a:xfrm>
          <a:prstGeom prst="line">
            <a:avLst/>
          </a:prstGeom>
          <a:noFill/>
          <a:ln w="28575" cap="flat" cmpd="sng" algn="ctr">
            <a:solidFill>
              <a:schemeClr val="accent3"/>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5A91AC45-5A50-3046-9CE6-2C0A55865F88}"/>
              </a:ext>
            </a:extLst>
          </p:cNvPr>
          <p:cNvSpPr txBox="1"/>
          <p:nvPr/>
        </p:nvSpPr>
        <p:spPr bwMode="auto">
          <a:xfrm>
            <a:off x="0" y="5262538"/>
            <a:ext cx="1780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 at risk:</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Lenalidomide + rituximab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 + rituximab</a:t>
            </a:r>
          </a:p>
        </p:txBody>
      </p:sp>
      <p:sp>
        <p:nvSpPr>
          <p:cNvPr id="65" name="TextBox 64">
            <a:extLst>
              <a:ext uri="{FF2B5EF4-FFF2-40B4-BE49-F238E27FC236}">
                <a16:creationId xmlns:a16="http://schemas.microsoft.com/office/drawing/2014/main" id="{9978D6B4-FA80-B44F-82C7-1540A10C04E9}"/>
              </a:ext>
            </a:extLst>
          </p:cNvPr>
          <p:cNvSpPr txBox="1"/>
          <p:nvPr/>
        </p:nvSpPr>
        <p:spPr bwMode="auto">
          <a:xfrm>
            <a:off x="1581972"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180</a:t>
            </a:r>
          </a:p>
        </p:txBody>
      </p:sp>
      <p:sp>
        <p:nvSpPr>
          <p:cNvPr id="66" name="TextBox 65">
            <a:extLst>
              <a:ext uri="{FF2B5EF4-FFF2-40B4-BE49-F238E27FC236}">
                <a16:creationId xmlns:a16="http://schemas.microsoft.com/office/drawing/2014/main" id="{924C9150-4359-1F45-B361-AA02F2584FF2}"/>
              </a:ext>
            </a:extLst>
          </p:cNvPr>
          <p:cNvSpPr txBox="1"/>
          <p:nvPr/>
        </p:nvSpPr>
        <p:spPr bwMode="auto">
          <a:xfrm>
            <a:off x="2102337"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132</a:t>
            </a:r>
          </a:p>
        </p:txBody>
      </p:sp>
      <p:sp>
        <p:nvSpPr>
          <p:cNvPr id="67" name="TextBox 66">
            <a:extLst>
              <a:ext uri="{FF2B5EF4-FFF2-40B4-BE49-F238E27FC236}">
                <a16:creationId xmlns:a16="http://schemas.microsoft.com/office/drawing/2014/main" id="{1727C4D1-9FDD-FB40-A863-777C277BEE70}"/>
              </a:ext>
            </a:extLst>
          </p:cNvPr>
          <p:cNvSpPr txBox="1"/>
          <p:nvPr/>
        </p:nvSpPr>
        <p:spPr bwMode="auto">
          <a:xfrm>
            <a:off x="2622702"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92</a:t>
            </a:r>
          </a:p>
        </p:txBody>
      </p:sp>
      <p:sp>
        <p:nvSpPr>
          <p:cNvPr id="68" name="TextBox 67">
            <a:extLst>
              <a:ext uri="{FF2B5EF4-FFF2-40B4-BE49-F238E27FC236}">
                <a16:creationId xmlns:a16="http://schemas.microsoft.com/office/drawing/2014/main" id="{1D0A1FEB-37D9-7D47-B7AE-4F1F2DA2D30F}"/>
              </a:ext>
            </a:extLst>
          </p:cNvPr>
          <p:cNvSpPr txBox="1"/>
          <p:nvPr/>
        </p:nvSpPr>
        <p:spPr bwMode="auto">
          <a:xfrm>
            <a:off x="3143067"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58</a:t>
            </a:r>
          </a:p>
        </p:txBody>
      </p:sp>
      <p:sp>
        <p:nvSpPr>
          <p:cNvPr id="69" name="TextBox 68">
            <a:extLst>
              <a:ext uri="{FF2B5EF4-FFF2-40B4-BE49-F238E27FC236}">
                <a16:creationId xmlns:a16="http://schemas.microsoft.com/office/drawing/2014/main" id="{DAB20D2F-A6A1-6643-A1C1-4943A8ED7066}"/>
              </a:ext>
            </a:extLst>
          </p:cNvPr>
          <p:cNvSpPr txBox="1"/>
          <p:nvPr/>
        </p:nvSpPr>
        <p:spPr bwMode="auto">
          <a:xfrm>
            <a:off x="3663432"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a:t>
            </a:r>
          </a:p>
        </p:txBody>
      </p:sp>
      <p:sp>
        <p:nvSpPr>
          <p:cNvPr id="70" name="TextBox 69">
            <a:extLst>
              <a:ext uri="{FF2B5EF4-FFF2-40B4-BE49-F238E27FC236}">
                <a16:creationId xmlns:a16="http://schemas.microsoft.com/office/drawing/2014/main" id="{95B896E0-AD9C-5E43-BD27-989A7061C5EB}"/>
              </a:ext>
            </a:extLst>
          </p:cNvPr>
          <p:cNvSpPr txBox="1"/>
          <p:nvPr/>
        </p:nvSpPr>
        <p:spPr bwMode="auto">
          <a:xfrm>
            <a:off x="4183797"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a:t>
            </a:r>
          </a:p>
        </p:txBody>
      </p:sp>
      <p:sp>
        <p:nvSpPr>
          <p:cNvPr id="71" name="TextBox 70">
            <a:extLst>
              <a:ext uri="{FF2B5EF4-FFF2-40B4-BE49-F238E27FC236}">
                <a16:creationId xmlns:a16="http://schemas.microsoft.com/office/drawing/2014/main" id="{ECFC5CD4-113E-FE4D-9AA2-D947E80F16E4}"/>
              </a:ext>
            </a:extLst>
          </p:cNvPr>
          <p:cNvSpPr txBox="1"/>
          <p:nvPr/>
        </p:nvSpPr>
        <p:spPr bwMode="auto">
          <a:xfrm>
            <a:off x="4704162"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72" name="TextBox 71">
            <a:extLst>
              <a:ext uri="{FF2B5EF4-FFF2-40B4-BE49-F238E27FC236}">
                <a16:creationId xmlns:a16="http://schemas.microsoft.com/office/drawing/2014/main" id="{40D03E0D-4BDC-5449-BFE7-E3374A8B0ED7}"/>
              </a:ext>
            </a:extLst>
          </p:cNvPr>
          <p:cNvSpPr txBox="1"/>
          <p:nvPr/>
        </p:nvSpPr>
        <p:spPr bwMode="auto">
          <a:xfrm>
            <a:off x="5224528"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p>
        </p:txBody>
      </p:sp>
      <p:cxnSp>
        <p:nvCxnSpPr>
          <p:cNvPr id="73" name="Straight Connector 72">
            <a:extLst>
              <a:ext uri="{FF2B5EF4-FFF2-40B4-BE49-F238E27FC236}">
                <a16:creationId xmlns:a16="http://schemas.microsoft.com/office/drawing/2014/main" id="{3119EA87-3359-C242-B567-9C26061C31A0}"/>
              </a:ext>
            </a:extLst>
          </p:cNvPr>
          <p:cNvCxnSpPr>
            <a:cxnSpLocks/>
          </p:cNvCxnSpPr>
          <p:nvPr/>
        </p:nvCxnSpPr>
        <p:spPr bwMode="auto">
          <a:xfrm>
            <a:off x="7448510" y="4837670"/>
            <a:ext cx="4182762"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CC9AA2F-DC8F-1C4A-92B7-84E4B785F42B}"/>
              </a:ext>
            </a:extLst>
          </p:cNvPr>
          <p:cNvCxnSpPr>
            <a:cxnSpLocks/>
          </p:cNvCxnSpPr>
          <p:nvPr/>
        </p:nvCxnSpPr>
        <p:spPr bwMode="auto">
          <a:xfrm flipV="1">
            <a:off x="7451876" y="2421924"/>
            <a:ext cx="0" cy="2421925"/>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A090A06-FCAB-DD49-9F49-C0D9A631B8D1}"/>
              </a:ext>
            </a:extLst>
          </p:cNvPr>
          <p:cNvCxnSpPr>
            <a:cxnSpLocks/>
          </p:cNvCxnSpPr>
          <p:nvPr/>
        </p:nvCxnSpPr>
        <p:spPr bwMode="auto">
          <a:xfrm flipH="1">
            <a:off x="7392904" y="24219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72634A1-2956-D745-B889-830DC5543E07}"/>
              </a:ext>
            </a:extLst>
          </p:cNvPr>
          <p:cNvCxnSpPr>
            <a:cxnSpLocks/>
          </p:cNvCxnSpPr>
          <p:nvPr/>
        </p:nvCxnSpPr>
        <p:spPr bwMode="auto">
          <a:xfrm flipH="1">
            <a:off x="7392904" y="26634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5E01EE6-C9D0-B849-98EE-55F68555F2B7}"/>
              </a:ext>
            </a:extLst>
          </p:cNvPr>
          <p:cNvCxnSpPr>
            <a:cxnSpLocks/>
          </p:cNvCxnSpPr>
          <p:nvPr/>
        </p:nvCxnSpPr>
        <p:spPr bwMode="auto">
          <a:xfrm flipH="1">
            <a:off x="7392904" y="2905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8289C24-E78C-FB4D-896B-61B8D2F7AE41}"/>
              </a:ext>
            </a:extLst>
          </p:cNvPr>
          <p:cNvCxnSpPr>
            <a:cxnSpLocks/>
          </p:cNvCxnSpPr>
          <p:nvPr/>
        </p:nvCxnSpPr>
        <p:spPr bwMode="auto">
          <a:xfrm flipH="1">
            <a:off x="7392904" y="31466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64D0EC5-9C02-9746-8559-D2E4F0930A40}"/>
              </a:ext>
            </a:extLst>
          </p:cNvPr>
          <p:cNvCxnSpPr>
            <a:cxnSpLocks/>
          </p:cNvCxnSpPr>
          <p:nvPr/>
        </p:nvCxnSpPr>
        <p:spPr bwMode="auto">
          <a:xfrm flipH="1">
            <a:off x="7392904" y="3388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95BE9F4-A363-D94B-ACB6-AC1AE57AA81A}"/>
              </a:ext>
            </a:extLst>
          </p:cNvPr>
          <p:cNvCxnSpPr>
            <a:cxnSpLocks/>
          </p:cNvCxnSpPr>
          <p:nvPr/>
        </p:nvCxnSpPr>
        <p:spPr bwMode="auto">
          <a:xfrm flipH="1">
            <a:off x="7392904" y="36297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B3E688C-0C52-544B-8AF9-E1D469EC0EC5}"/>
              </a:ext>
            </a:extLst>
          </p:cNvPr>
          <p:cNvCxnSpPr>
            <a:cxnSpLocks/>
          </p:cNvCxnSpPr>
          <p:nvPr/>
        </p:nvCxnSpPr>
        <p:spPr bwMode="auto">
          <a:xfrm flipH="1">
            <a:off x="7392904" y="38713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EFC418F-A5A2-AD4D-890B-D5D708BBDC8A}"/>
              </a:ext>
            </a:extLst>
          </p:cNvPr>
          <p:cNvCxnSpPr>
            <a:cxnSpLocks/>
          </p:cNvCxnSpPr>
          <p:nvPr/>
        </p:nvCxnSpPr>
        <p:spPr bwMode="auto">
          <a:xfrm flipH="1">
            <a:off x="7392904" y="41129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CE6774D-2886-7B4E-B919-E1F866A0925B}"/>
              </a:ext>
            </a:extLst>
          </p:cNvPr>
          <p:cNvCxnSpPr>
            <a:cxnSpLocks/>
          </p:cNvCxnSpPr>
          <p:nvPr/>
        </p:nvCxnSpPr>
        <p:spPr bwMode="auto">
          <a:xfrm flipH="1">
            <a:off x="7392904" y="43545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96F7340-41CE-8846-A25D-4A49FBDC1280}"/>
              </a:ext>
            </a:extLst>
          </p:cNvPr>
          <p:cNvCxnSpPr>
            <a:cxnSpLocks/>
          </p:cNvCxnSpPr>
          <p:nvPr/>
        </p:nvCxnSpPr>
        <p:spPr bwMode="auto">
          <a:xfrm flipH="1">
            <a:off x="7392904" y="45960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B6B7CE9-FFEF-6745-9F80-460CFE422F8D}"/>
              </a:ext>
            </a:extLst>
          </p:cNvPr>
          <p:cNvCxnSpPr>
            <a:cxnSpLocks/>
          </p:cNvCxnSpPr>
          <p:nvPr/>
        </p:nvCxnSpPr>
        <p:spPr bwMode="auto">
          <a:xfrm flipH="1">
            <a:off x="7392904" y="48376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A8AB82B-2A50-E04A-A385-8DD7E1B4B768}"/>
              </a:ext>
            </a:extLst>
          </p:cNvPr>
          <p:cNvCxnSpPr>
            <a:cxnSpLocks/>
          </p:cNvCxnSpPr>
          <p:nvPr/>
        </p:nvCxnSpPr>
        <p:spPr bwMode="auto">
          <a:xfrm flipH="1">
            <a:off x="7451876"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8BF2E34-28CC-B847-BFAE-F55D05FBFB46}"/>
              </a:ext>
            </a:extLst>
          </p:cNvPr>
          <p:cNvCxnSpPr>
            <a:cxnSpLocks/>
          </p:cNvCxnSpPr>
          <p:nvPr/>
        </p:nvCxnSpPr>
        <p:spPr bwMode="auto">
          <a:xfrm flipH="1">
            <a:off x="7914901"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892606D-43AC-E04D-AFB3-6C965D5089A4}"/>
              </a:ext>
            </a:extLst>
          </p:cNvPr>
          <p:cNvCxnSpPr>
            <a:cxnSpLocks/>
          </p:cNvCxnSpPr>
          <p:nvPr/>
        </p:nvCxnSpPr>
        <p:spPr bwMode="auto">
          <a:xfrm flipH="1">
            <a:off x="8377926"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A149ED9-C702-6F4B-9846-378653BB0ACE}"/>
              </a:ext>
            </a:extLst>
          </p:cNvPr>
          <p:cNvCxnSpPr>
            <a:cxnSpLocks/>
          </p:cNvCxnSpPr>
          <p:nvPr/>
        </p:nvCxnSpPr>
        <p:spPr bwMode="auto">
          <a:xfrm flipH="1">
            <a:off x="8840951"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09E4283E-AB41-284A-A3A1-5B278B8A597C}"/>
              </a:ext>
            </a:extLst>
          </p:cNvPr>
          <p:cNvCxnSpPr>
            <a:cxnSpLocks/>
          </p:cNvCxnSpPr>
          <p:nvPr/>
        </p:nvCxnSpPr>
        <p:spPr bwMode="auto">
          <a:xfrm flipH="1">
            <a:off x="9303976"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6F47F0D-6CA3-FD46-8E61-7664B1273C17}"/>
              </a:ext>
            </a:extLst>
          </p:cNvPr>
          <p:cNvCxnSpPr>
            <a:cxnSpLocks/>
          </p:cNvCxnSpPr>
          <p:nvPr/>
        </p:nvCxnSpPr>
        <p:spPr bwMode="auto">
          <a:xfrm flipH="1">
            <a:off x="9767001"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F649D4F-AAEA-1745-B078-B9235B62BF48}"/>
              </a:ext>
            </a:extLst>
          </p:cNvPr>
          <p:cNvCxnSpPr>
            <a:cxnSpLocks/>
          </p:cNvCxnSpPr>
          <p:nvPr/>
        </p:nvCxnSpPr>
        <p:spPr bwMode="auto">
          <a:xfrm flipH="1">
            <a:off x="10230026"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87DE233-825B-9D4F-83D5-3937A593FFC8}"/>
              </a:ext>
            </a:extLst>
          </p:cNvPr>
          <p:cNvCxnSpPr>
            <a:cxnSpLocks/>
          </p:cNvCxnSpPr>
          <p:nvPr/>
        </p:nvCxnSpPr>
        <p:spPr bwMode="auto">
          <a:xfrm flipH="1">
            <a:off x="10693051" y="48376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BDBAE5B-4C1F-454B-B2AF-4889C10FE853}"/>
              </a:ext>
            </a:extLst>
          </p:cNvPr>
          <p:cNvCxnSpPr>
            <a:cxnSpLocks/>
          </p:cNvCxnSpPr>
          <p:nvPr/>
        </p:nvCxnSpPr>
        <p:spPr bwMode="auto">
          <a:xfrm flipH="1">
            <a:off x="11156076" y="4837670"/>
            <a:ext cx="0" cy="64008"/>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41AAB50C-A899-D045-82FA-58B6ACAD1C2B}"/>
              </a:ext>
            </a:extLst>
          </p:cNvPr>
          <p:cNvSpPr txBox="1"/>
          <p:nvPr/>
        </p:nvSpPr>
        <p:spPr bwMode="auto">
          <a:xfrm>
            <a:off x="7456912" y="4334489"/>
            <a:ext cx="3745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Hazard ratio for death 0.61 (95% CI, 0.33 to 1.13)</a:t>
            </a:r>
          </a:p>
        </p:txBody>
      </p:sp>
      <p:sp>
        <p:nvSpPr>
          <p:cNvPr id="96" name="TextBox 95">
            <a:extLst>
              <a:ext uri="{FF2B5EF4-FFF2-40B4-BE49-F238E27FC236}">
                <a16:creationId xmlns:a16="http://schemas.microsoft.com/office/drawing/2014/main" id="{F9798574-63B3-244B-83C7-A1F7D339D1AA}"/>
              </a:ext>
            </a:extLst>
          </p:cNvPr>
          <p:cNvSpPr txBox="1"/>
          <p:nvPr/>
        </p:nvSpPr>
        <p:spPr bwMode="auto">
          <a:xfrm>
            <a:off x="9704328" y="3146649"/>
            <a:ext cx="20807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Lenalidomide + rituximab</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Placebo + rituximab</a:t>
            </a:r>
          </a:p>
        </p:txBody>
      </p:sp>
      <p:sp>
        <p:nvSpPr>
          <p:cNvPr id="97" name="TextBox 96">
            <a:extLst>
              <a:ext uri="{FF2B5EF4-FFF2-40B4-BE49-F238E27FC236}">
                <a16:creationId xmlns:a16="http://schemas.microsoft.com/office/drawing/2014/main" id="{B5F6167D-1BD2-0C4C-B32D-77EB5DBB23DF}"/>
              </a:ext>
            </a:extLst>
          </p:cNvPr>
          <p:cNvSpPr txBox="1"/>
          <p:nvPr/>
        </p:nvSpPr>
        <p:spPr bwMode="auto">
          <a:xfrm rot="16200000">
            <a:off x="5728346" y="3482066"/>
            <a:ext cx="2403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(probability)</a:t>
            </a:r>
          </a:p>
        </p:txBody>
      </p:sp>
      <p:sp>
        <p:nvSpPr>
          <p:cNvPr id="98" name="TextBox 97">
            <a:extLst>
              <a:ext uri="{FF2B5EF4-FFF2-40B4-BE49-F238E27FC236}">
                <a16:creationId xmlns:a16="http://schemas.microsoft.com/office/drawing/2014/main" id="{9A087F86-A810-D044-8FA1-9C4F0D38A777}"/>
              </a:ext>
            </a:extLst>
          </p:cNvPr>
          <p:cNvSpPr txBox="1"/>
          <p:nvPr/>
        </p:nvSpPr>
        <p:spPr bwMode="auto">
          <a:xfrm>
            <a:off x="6899784" y="225093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99" name="TextBox 98">
            <a:extLst>
              <a:ext uri="{FF2B5EF4-FFF2-40B4-BE49-F238E27FC236}">
                <a16:creationId xmlns:a16="http://schemas.microsoft.com/office/drawing/2014/main" id="{6E8ED906-B64E-BA4A-AE18-6AC0B2B7A33A}"/>
              </a:ext>
            </a:extLst>
          </p:cNvPr>
          <p:cNvSpPr txBox="1"/>
          <p:nvPr/>
        </p:nvSpPr>
        <p:spPr bwMode="auto">
          <a:xfrm>
            <a:off x="6899784" y="249268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0.9</a:t>
            </a:r>
          </a:p>
        </p:txBody>
      </p:sp>
      <p:sp>
        <p:nvSpPr>
          <p:cNvPr id="100" name="TextBox 99">
            <a:extLst>
              <a:ext uri="{FF2B5EF4-FFF2-40B4-BE49-F238E27FC236}">
                <a16:creationId xmlns:a16="http://schemas.microsoft.com/office/drawing/2014/main" id="{F036FE42-05B9-B643-8F0C-BDE12E87BF68}"/>
              </a:ext>
            </a:extLst>
          </p:cNvPr>
          <p:cNvSpPr txBox="1"/>
          <p:nvPr/>
        </p:nvSpPr>
        <p:spPr bwMode="auto">
          <a:xfrm>
            <a:off x="6899784" y="273442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101" name="TextBox 100">
            <a:extLst>
              <a:ext uri="{FF2B5EF4-FFF2-40B4-BE49-F238E27FC236}">
                <a16:creationId xmlns:a16="http://schemas.microsoft.com/office/drawing/2014/main" id="{24BF193A-DFA5-3749-AF5B-29B28B252B0C}"/>
              </a:ext>
            </a:extLst>
          </p:cNvPr>
          <p:cNvSpPr txBox="1"/>
          <p:nvPr/>
        </p:nvSpPr>
        <p:spPr bwMode="auto">
          <a:xfrm>
            <a:off x="6899784" y="297617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a:t>
            </a:r>
          </a:p>
        </p:txBody>
      </p:sp>
      <p:sp>
        <p:nvSpPr>
          <p:cNvPr id="102" name="TextBox 101">
            <a:extLst>
              <a:ext uri="{FF2B5EF4-FFF2-40B4-BE49-F238E27FC236}">
                <a16:creationId xmlns:a16="http://schemas.microsoft.com/office/drawing/2014/main" id="{4F9FA8AE-3304-8740-B6DC-1AF6F7EDD264}"/>
              </a:ext>
            </a:extLst>
          </p:cNvPr>
          <p:cNvSpPr txBox="1"/>
          <p:nvPr/>
        </p:nvSpPr>
        <p:spPr bwMode="auto">
          <a:xfrm>
            <a:off x="6899784" y="321791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103" name="TextBox 102">
            <a:extLst>
              <a:ext uri="{FF2B5EF4-FFF2-40B4-BE49-F238E27FC236}">
                <a16:creationId xmlns:a16="http://schemas.microsoft.com/office/drawing/2014/main" id="{7CCC5D75-E731-3A4D-B80F-B8FC7B767E19}"/>
              </a:ext>
            </a:extLst>
          </p:cNvPr>
          <p:cNvSpPr txBox="1"/>
          <p:nvPr/>
        </p:nvSpPr>
        <p:spPr bwMode="auto">
          <a:xfrm>
            <a:off x="6899784" y="345966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104" name="TextBox 103">
            <a:extLst>
              <a:ext uri="{FF2B5EF4-FFF2-40B4-BE49-F238E27FC236}">
                <a16:creationId xmlns:a16="http://schemas.microsoft.com/office/drawing/2014/main" id="{DE0D4380-2622-B04D-9FAF-B9AA0E572D5B}"/>
              </a:ext>
            </a:extLst>
          </p:cNvPr>
          <p:cNvSpPr txBox="1"/>
          <p:nvPr/>
        </p:nvSpPr>
        <p:spPr bwMode="auto">
          <a:xfrm>
            <a:off x="6899784" y="370140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105" name="TextBox 104">
            <a:extLst>
              <a:ext uri="{FF2B5EF4-FFF2-40B4-BE49-F238E27FC236}">
                <a16:creationId xmlns:a16="http://schemas.microsoft.com/office/drawing/2014/main" id="{548D4946-7094-C340-AE90-7FDCB9DC6FE2}"/>
              </a:ext>
            </a:extLst>
          </p:cNvPr>
          <p:cNvSpPr txBox="1"/>
          <p:nvPr/>
        </p:nvSpPr>
        <p:spPr bwMode="auto">
          <a:xfrm>
            <a:off x="6899784" y="394315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a:t>
            </a:r>
          </a:p>
        </p:txBody>
      </p:sp>
      <p:sp>
        <p:nvSpPr>
          <p:cNvPr id="106" name="TextBox 105">
            <a:extLst>
              <a:ext uri="{FF2B5EF4-FFF2-40B4-BE49-F238E27FC236}">
                <a16:creationId xmlns:a16="http://schemas.microsoft.com/office/drawing/2014/main" id="{EDCB8473-2E8B-6A48-BCCB-38B2D494EAF2}"/>
              </a:ext>
            </a:extLst>
          </p:cNvPr>
          <p:cNvSpPr txBox="1"/>
          <p:nvPr/>
        </p:nvSpPr>
        <p:spPr bwMode="auto">
          <a:xfrm>
            <a:off x="6899784" y="4184896"/>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07" name="TextBox 106">
            <a:extLst>
              <a:ext uri="{FF2B5EF4-FFF2-40B4-BE49-F238E27FC236}">
                <a16:creationId xmlns:a16="http://schemas.microsoft.com/office/drawing/2014/main" id="{678A03CF-B9C6-C04D-9B1A-21BFA0803E8C}"/>
              </a:ext>
            </a:extLst>
          </p:cNvPr>
          <p:cNvSpPr txBox="1"/>
          <p:nvPr/>
        </p:nvSpPr>
        <p:spPr bwMode="auto">
          <a:xfrm>
            <a:off x="6899784" y="4426641"/>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108" name="TextBox 107">
            <a:extLst>
              <a:ext uri="{FF2B5EF4-FFF2-40B4-BE49-F238E27FC236}">
                <a16:creationId xmlns:a16="http://schemas.microsoft.com/office/drawing/2014/main" id="{7C613614-B234-A745-8909-A04D6C706BD9}"/>
              </a:ext>
            </a:extLst>
          </p:cNvPr>
          <p:cNvSpPr txBox="1"/>
          <p:nvPr/>
        </p:nvSpPr>
        <p:spPr bwMode="auto">
          <a:xfrm>
            <a:off x="6899784" y="4668388"/>
            <a:ext cx="557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9" name="TextBox 108">
            <a:extLst>
              <a:ext uri="{FF2B5EF4-FFF2-40B4-BE49-F238E27FC236}">
                <a16:creationId xmlns:a16="http://schemas.microsoft.com/office/drawing/2014/main" id="{4BCC977A-2554-894B-B147-79CADD739CE8}"/>
              </a:ext>
            </a:extLst>
          </p:cNvPr>
          <p:cNvSpPr txBox="1"/>
          <p:nvPr/>
        </p:nvSpPr>
        <p:spPr bwMode="auto">
          <a:xfrm>
            <a:off x="10949189"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10" name="TextBox 109">
            <a:extLst>
              <a:ext uri="{FF2B5EF4-FFF2-40B4-BE49-F238E27FC236}">
                <a16:creationId xmlns:a16="http://schemas.microsoft.com/office/drawing/2014/main" id="{0EE95361-5455-F042-987C-39E71D0BCBFB}"/>
              </a:ext>
            </a:extLst>
          </p:cNvPr>
          <p:cNvSpPr txBox="1"/>
          <p:nvPr/>
        </p:nvSpPr>
        <p:spPr bwMode="auto">
          <a:xfrm>
            <a:off x="7239757"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1" name="TextBox 110">
            <a:extLst>
              <a:ext uri="{FF2B5EF4-FFF2-40B4-BE49-F238E27FC236}">
                <a16:creationId xmlns:a16="http://schemas.microsoft.com/office/drawing/2014/main" id="{D03930E2-26C2-D549-8F32-934E3811DAE4}"/>
              </a:ext>
            </a:extLst>
          </p:cNvPr>
          <p:cNvSpPr txBox="1"/>
          <p:nvPr/>
        </p:nvSpPr>
        <p:spPr bwMode="auto">
          <a:xfrm>
            <a:off x="7703436"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12" name="TextBox 111">
            <a:extLst>
              <a:ext uri="{FF2B5EF4-FFF2-40B4-BE49-F238E27FC236}">
                <a16:creationId xmlns:a16="http://schemas.microsoft.com/office/drawing/2014/main" id="{A7F45FD6-A98D-3C43-891C-587363EAE824}"/>
              </a:ext>
            </a:extLst>
          </p:cNvPr>
          <p:cNvSpPr txBox="1"/>
          <p:nvPr/>
        </p:nvSpPr>
        <p:spPr bwMode="auto">
          <a:xfrm>
            <a:off x="8167115"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3" name="TextBox 112">
            <a:extLst>
              <a:ext uri="{FF2B5EF4-FFF2-40B4-BE49-F238E27FC236}">
                <a16:creationId xmlns:a16="http://schemas.microsoft.com/office/drawing/2014/main" id="{8BDB0BDC-2003-CB42-BEE5-9831EC9BC81C}"/>
              </a:ext>
            </a:extLst>
          </p:cNvPr>
          <p:cNvSpPr txBox="1"/>
          <p:nvPr/>
        </p:nvSpPr>
        <p:spPr bwMode="auto">
          <a:xfrm>
            <a:off x="8630794"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14" name="TextBox 113">
            <a:extLst>
              <a:ext uri="{FF2B5EF4-FFF2-40B4-BE49-F238E27FC236}">
                <a16:creationId xmlns:a16="http://schemas.microsoft.com/office/drawing/2014/main" id="{90A328F3-CB8E-CB46-B396-D0BF6CCBA4DA}"/>
              </a:ext>
            </a:extLst>
          </p:cNvPr>
          <p:cNvSpPr txBox="1"/>
          <p:nvPr/>
        </p:nvSpPr>
        <p:spPr bwMode="auto">
          <a:xfrm>
            <a:off x="9094473"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15" name="TextBox 114">
            <a:extLst>
              <a:ext uri="{FF2B5EF4-FFF2-40B4-BE49-F238E27FC236}">
                <a16:creationId xmlns:a16="http://schemas.microsoft.com/office/drawing/2014/main" id="{F89742E0-E490-FF44-A6B4-8FD495B41275}"/>
              </a:ext>
            </a:extLst>
          </p:cNvPr>
          <p:cNvSpPr txBox="1"/>
          <p:nvPr/>
        </p:nvSpPr>
        <p:spPr bwMode="auto">
          <a:xfrm>
            <a:off x="9558152"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16" name="TextBox 115">
            <a:extLst>
              <a:ext uri="{FF2B5EF4-FFF2-40B4-BE49-F238E27FC236}">
                <a16:creationId xmlns:a16="http://schemas.microsoft.com/office/drawing/2014/main" id="{712EC001-0265-0F49-9A94-4535A6EC4DB0}"/>
              </a:ext>
            </a:extLst>
          </p:cNvPr>
          <p:cNvSpPr txBox="1"/>
          <p:nvPr/>
        </p:nvSpPr>
        <p:spPr bwMode="auto">
          <a:xfrm>
            <a:off x="10021831"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17" name="TextBox 116">
            <a:extLst>
              <a:ext uri="{FF2B5EF4-FFF2-40B4-BE49-F238E27FC236}">
                <a16:creationId xmlns:a16="http://schemas.microsoft.com/office/drawing/2014/main" id="{EA206E37-CBB4-0644-ADD7-DB26455BA13D}"/>
              </a:ext>
            </a:extLst>
          </p:cNvPr>
          <p:cNvSpPr txBox="1"/>
          <p:nvPr/>
        </p:nvSpPr>
        <p:spPr bwMode="auto">
          <a:xfrm>
            <a:off x="10485510" y="4837311"/>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118" name="TextBox 117">
            <a:extLst>
              <a:ext uri="{FF2B5EF4-FFF2-40B4-BE49-F238E27FC236}">
                <a16:creationId xmlns:a16="http://schemas.microsoft.com/office/drawing/2014/main" id="{45DC0B04-60EF-6443-B699-F278269CF711}"/>
              </a:ext>
            </a:extLst>
          </p:cNvPr>
          <p:cNvSpPr txBox="1"/>
          <p:nvPr/>
        </p:nvSpPr>
        <p:spPr bwMode="auto">
          <a:xfrm>
            <a:off x="7456912" y="5098740"/>
            <a:ext cx="41693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Time Since Random Assignment (months)</a:t>
            </a:r>
          </a:p>
        </p:txBody>
      </p:sp>
      <p:cxnSp>
        <p:nvCxnSpPr>
          <p:cNvPr id="119" name="Straight Connector 118">
            <a:extLst>
              <a:ext uri="{FF2B5EF4-FFF2-40B4-BE49-F238E27FC236}">
                <a16:creationId xmlns:a16="http://schemas.microsoft.com/office/drawing/2014/main" id="{0EBD1449-3B6C-AC4F-9C97-7022194B5B49}"/>
              </a:ext>
            </a:extLst>
          </p:cNvPr>
          <p:cNvCxnSpPr>
            <a:cxnSpLocks/>
          </p:cNvCxnSpPr>
          <p:nvPr/>
        </p:nvCxnSpPr>
        <p:spPr bwMode="auto">
          <a:xfrm flipH="1">
            <a:off x="9513339" y="3314047"/>
            <a:ext cx="219577" cy="0"/>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BF24840-73C3-6445-A329-38EBC9B6847C}"/>
              </a:ext>
            </a:extLst>
          </p:cNvPr>
          <p:cNvCxnSpPr>
            <a:cxnSpLocks/>
          </p:cNvCxnSpPr>
          <p:nvPr/>
        </p:nvCxnSpPr>
        <p:spPr bwMode="auto">
          <a:xfrm flipH="1">
            <a:off x="9513339" y="3511236"/>
            <a:ext cx="219577" cy="0"/>
          </a:xfrm>
          <a:prstGeom prst="line">
            <a:avLst/>
          </a:prstGeom>
          <a:noFill/>
          <a:ln w="28575" cap="flat" cmpd="sng" algn="ctr">
            <a:solidFill>
              <a:schemeClr val="accent3"/>
            </a:solidFill>
            <a:prstDash val="solid"/>
            <a:round/>
            <a:headEnd type="none" w="med" len="med"/>
            <a:tailEnd type="none" w="med" len="med"/>
          </a:ln>
          <a:effectLst/>
        </p:spPr>
      </p:cxnSp>
      <p:sp>
        <p:nvSpPr>
          <p:cNvPr id="122" name="TextBox 121">
            <a:extLst>
              <a:ext uri="{FF2B5EF4-FFF2-40B4-BE49-F238E27FC236}">
                <a16:creationId xmlns:a16="http://schemas.microsoft.com/office/drawing/2014/main" id="{0B4F6ECF-543E-EE49-81FF-F90BB76995C7}"/>
              </a:ext>
            </a:extLst>
          </p:cNvPr>
          <p:cNvSpPr txBox="1"/>
          <p:nvPr/>
        </p:nvSpPr>
        <p:spPr bwMode="auto">
          <a:xfrm>
            <a:off x="7181722"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180</a:t>
            </a:r>
          </a:p>
        </p:txBody>
      </p:sp>
      <p:sp>
        <p:nvSpPr>
          <p:cNvPr id="123" name="TextBox 122">
            <a:extLst>
              <a:ext uri="{FF2B5EF4-FFF2-40B4-BE49-F238E27FC236}">
                <a16:creationId xmlns:a16="http://schemas.microsoft.com/office/drawing/2014/main" id="{29D61554-B64C-DC42-BD09-E4051E8A5445}"/>
              </a:ext>
            </a:extLst>
          </p:cNvPr>
          <p:cNvSpPr txBox="1"/>
          <p:nvPr/>
        </p:nvSpPr>
        <p:spPr bwMode="auto">
          <a:xfrm>
            <a:off x="7643780"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176</a:t>
            </a:r>
          </a:p>
        </p:txBody>
      </p:sp>
      <p:sp>
        <p:nvSpPr>
          <p:cNvPr id="124" name="TextBox 123">
            <a:extLst>
              <a:ext uri="{FF2B5EF4-FFF2-40B4-BE49-F238E27FC236}">
                <a16:creationId xmlns:a16="http://schemas.microsoft.com/office/drawing/2014/main" id="{8E868D8A-24C0-4F4C-8AB8-F0A6ADCF30E7}"/>
              </a:ext>
            </a:extLst>
          </p:cNvPr>
          <p:cNvSpPr txBox="1"/>
          <p:nvPr/>
        </p:nvSpPr>
        <p:spPr bwMode="auto">
          <a:xfrm>
            <a:off x="8105838"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167</a:t>
            </a:r>
          </a:p>
        </p:txBody>
      </p:sp>
      <p:sp>
        <p:nvSpPr>
          <p:cNvPr id="125" name="TextBox 124">
            <a:extLst>
              <a:ext uri="{FF2B5EF4-FFF2-40B4-BE49-F238E27FC236}">
                <a16:creationId xmlns:a16="http://schemas.microsoft.com/office/drawing/2014/main" id="{ABCCA359-9C2C-4B4D-AA27-8710F2EF981D}"/>
              </a:ext>
            </a:extLst>
          </p:cNvPr>
          <p:cNvSpPr txBox="1"/>
          <p:nvPr/>
        </p:nvSpPr>
        <p:spPr bwMode="auto">
          <a:xfrm>
            <a:off x="8567896"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145</a:t>
            </a:r>
          </a:p>
        </p:txBody>
      </p:sp>
      <p:sp>
        <p:nvSpPr>
          <p:cNvPr id="126" name="TextBox 125">
            <a:extLst>
              <a:ext uri="{FF2B5EF4-FFF2-40B4-BE49-F238E27FC236}">
                <a16:creationId xmlns:a16="http://schemas.microsoft.com/office/drawing/2014/main" id="{D3EA4EEC-A039-224B-8E8E-9A03D4C51245}"/>
              </a:ext>
            </a:extLst>
          </p:cNvPr>
          <p:cNvSpPr txBox="1"/>
          <p:nvPr/>
        </p:nvSpPr>
        <p:spPr bwMode="auto">
          <a:xfrm>
            <a:off x="9029954"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116</a:t>
            </a:r>
          </a:p>
        </p:txBody>
      </p:sp>
      <p:sp>
        <p:nvSpPr>
          <p:cNvPr id="127" name="TextBox 126">
            <a:extLst>
              <a:ext uri="{FF2B5EF4-FFF2-40B4-BE49-F238E27FC236}">
                <a16:creationId xmlns:a16="http://schemas.microsoft.com/office/drawing/2014/main" id="{C283C791-36DC-9742-B6AB-6CD2F3951854}"/>
              </a:ext>
            </a:extLst>
          </p:cNvPr>
          <p:cNvSpPr txBox="1"/>
          <p:nvPr/>
        </p:nvSpPr>
        <p:spPr bwMode="auto">
          <a:xfrm>
            <a:off x="9492012"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79</a:t>
            </a:r>
          </a:p>
        </p:txBody>
      </p:sp>
      <p:sp>
        <p:nvSpPr>
          <p:cNvPr id="128" name="TextBox 127">
            <a:extLst>
              <a:ext uri="{FF2B5EF4-FFF2-40B4-BE49-F238E27FC236}">
                <a16:creationId xmlns:a16="http://schemas.microsoft.com/office/drawing/2014/main" id="{8FC9E26C-781E-DB4C-9A2F-3A774089483D}"/>
              </a:ext>
            </a:extLst>
          </p:cNvPr>
          <p:cNvSpPr txBox="1"/>
          <p:nvPr/>
        </p:nvSpPr>
        <p:spPr bwMode="auto">
          <a:xfrm>
            <a:off x="9954070"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a:t>
            </a:r>
          </a:p>
        </p:txBody>
      </p:sp>
      <p:sp>
        <p:nvSpPr>
          <p:cNvPr id="129" name="TextBox 128">
            <a:extLst>
              <a:ext uri="{FF2B5EF4-FFF2-40B4-BE49-F238E27FC236}">
                <a16:creationId xmlns:a16="http://schemas.microsoft.com/office/drawing/2014/main" id="{89354AE2-B6B2-BF43-AD77-29076CA7DC8C}"/>
              </a:ext>
            </a:extLst>
          </p:cNvPr>
          <p:cNvSpPr txBox="1"/>
          <p:nvPr/>
        </p:nvSpPr>
        <p:spPr bwMode="auto">
          <a:xfrm>
            <a:off x="10416128"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a:t>
            </a:r>
          </a:p>
        </p:txBody>
      </p:sp>
      <p:cxnSp>
        <p:nvCxnSpPr>
          <p:cNvPr id="130" name="Straight Connector 129">
            <a:extLst>
              <a:ext uri="{FF2B5EF4-FFF2-40B4-BE49-F238E27FC236}">
                <a16:creationId xmlns:a16="http://schemas.microsoft.com/office/drawing/2014/main" id="{68089D9A-27FF-9C45-9F2B-5124A2F4E2D2}"/>
              </a:ext>
            </a:extLst>
          </p:cNvPr>
          <p:cNvCxnSpPr>
            <a:cxnSpLocks/>
          </p:cNvCxnSpPr>
          <p:nvPr/>
        </p:nvCxnSpPr>
        <p:spPr bwMode="auto">
          <a:xfrm flipH="1">
            <a:off x="11619101" y="483294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1" name="TextBox 130">
            <a:extLst>
              <a:ext uri="{FF2B5EF4-FFF2-40B4-BE49-F238E27FC236}">
                <a16:creationId xmlns:a16="http://schemas.microsoft.com/office/drawing/2014/main" id="{E9FDD046-5812-3A49-B308-65AF890D52A4}"/>
              </a:ext>
            </a:extLst>
          </p:cNvPr>
          <p:cNvSpPr txBox="1"/>
          <p:nvPr/>
        </p:nvSpPr>
        <p:spPr bwMode="auto">
          <a:xfrm>
            <a:off x="11412865" y="4832583"/>
            <a:ext cx="41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132" name="TextBox 131">
            <a:extLst>
              <a:ext uri="{FF2B5EF4-FFF2-40B4-BE49-F238E27FC236}">
                <a16:creationId xmlns:a16="http://schemas.microsoft.com/office/drawing/2014/main" id="{1D3C9011-6C47-1444-90BA-9932BF55A250}"/>
              </a:ext>
            </a:extLst>
          </p:cNvPr>
          <p:cNvSpPr txBox="1"/>
          <p:nvPr/>
        </p:nvSpPr>
        <p:spPr bwMode="auto">
          <a:xfrm>
            <a:off x="11340242"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A672B677-C1D1-C449-B849-14B5FDED6ADE}"/>
              </a:ext>
            </a:extLst>
          </p:cNvPr>
          <p:cNvSpPr txBox="1"/>
          <p:nvPr/>
        </p:nvSpPr>
        <p:spPr bwMode="auto">
          <a:xfrm>
            <a:off x="10878186"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34" name="TextBox 133">
            <a:extLst>
              <a:ext uri="{FF2B5EF4-FFF2-40B4-BE49-F238E27FC236}">
                <a16:creationId xmlns:a16="http://schemas.microsoft.com/office/drawing/2014/main" id="{4E396EC2-38D2-8448-A39A-5099BE72094A}"/>
              </a:ext>
            </a:extLst>
          </p:cNvPr>
          <p:cNvSpPr txBox="1"/>
          <p:nvPr/>
        </p:nvSpPr>
        <p:spPr bwMode="auto">
          <a:xfrm>
            <a:off x="5750629" y="5447204"/>
            <a:ext cx="5135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6" name="Freeform 135">
            <a:extLst>
              <a:ext uri="{FF2B5EF4-FFF2-40B4-BE49-F238E27FC236}">
                <a16:creationId xmlns:a16="http://schemas.microsoft.com/office/drawing/2014/main" id="{6D74B0B9-F02A-DD46-B4FF-8323B337DD34}"/>
              </a:ext>
            </a:extLst>
          </p:cNvPr>
          <p:cNvSpPr/>
          <p:nvPr/>
        </p:nvSpPr>
        <p:spPr bwMode="auto">
          <a:xfrm>
            <a:off x="1870075" y="2451100"/>
            <a:ext cx="4098925" cy="1800225"/>
          </a:xfrm>
          <a:custGeom>
            <a:avLst/>
            <a:gdLst>
              <a:gd name="connsiteX0" fmla="*/ 4098925 w 4098925"/>
              <a:gd name="connsiteY0" fmla="*/ 1800225 h 1800225"/>
              <a:gd name="connsiteX1" fmla="*/ 2844800 w 4098925"/>
              <a:gd name="connsiteY1" fmla="*/ 1800225 h 1800225"/>
              <a:gd name="connsiteX2" fmla="*/ 2844800 w 4098925"/>
              <a:gd name="connsiteY2" fmla="*/ 1755775 h 1800225"/>
              <a:gd name="connsiteX3" fmla="*/ 2628900 w 4098925"/>
              <a:gd name="connsiteY3" fmla="*/ 1755775 h 1800225"/>
              <a:gd name="connsiteX4" fmla="*/ 2628900 w 4098925"/>
              <a:gd name="connsiteY4" fmla="*/ 1695450 h 1800225"/>
              <a:gd name="connsiteX5" fmla="*/ 2590800 w 4098925"/>
              <a:gd name="connsiteY5" fmla="*/ 1695450 h 1800225"/>
              <a:gd name="connsiteX6" fmla="*/ 2590800 w 4098925"/>
              <a:gd name="connsiteY6" fmla="*/ 1663700 h 1800225"/>
              <a:gd name="connsiteX7" fmla="*/ 2378075 w 4098925"/>
              <a:gd name="connsiteY7" fmla="*/ 1663700 h 1800225"/>
              <a:gd name="connsiteX8" fmla="*/ 2378075 w 4098925"/>
              <a:gd name="connsiteY8" fmla="*/ 1616075 h 1800225"/>
              <a:gd name="connsiteX9" fmla="*/ 2165350 w 4098925"/>
              <a:gd name="connsiteY9" fmla="*/ 1616075 h 1800225"/>
              <a:gd name="connsiteX10" fmla="*/ 2165350 w 4098925"/>
              <a:gd name="connsiteY10" fmla="*/ 1577975 h 1800225"/>
              <a:gd name="connsiteX11" fmla="*/ 2130425 w 4098925"/>
              <a:gd name="connsiteY11" fmla="*/ 1577975 h 1800225"/>
              <a:gd name="connsiteX12" fmla="*/ 2130425 w 4098925"/>
              <a:gd name="connsiteY12" fmla="*/ 1504950 h 1800225"/>
              <a:gd name="connsiteX13" fmla="*/ 1870075 w 4098925"/>
              <a:gd name="connsiteY13" fmla="*/ 1504950 h 1800225"/>
              <a:gd name="connsiteX14" fmla="*/ 1870075 w 4098925"/>
              <a:gd name="connsiteY14" fmla="*/ 1489075 h 1800225"/>
              <a:gd name="connsiteX15" fmla="*/ 1733550 w 4098925"/>
              <a:gd name="connsiteY15" fmla="*/ 1489075 h 1800225"/>
              <a:gd name="connsiteX16" fmla="*/ 1733550 w 4098925"/>
              <a:gd name="connsiteY16" fmla="*/ 1466850 h 1800225"/>
              <a:gd name="connsiteX17" fmla="*/ 1676400 w 4098925"/>
              <a:gd name="connsiteY17" fmla="*/ 1466850 h 1800225"/>
              <a:gd name="connsiteX18" fmla="*/ 1676400 w 4098925"/>
              <a:gd name="connsiteY18" fmla="*/ 1419225 h 1800225"/>
              <a:gd name="connsiteX19" fmla="*/ 1552575 w 4098925"/>
              <a:gd name="connsiteY19" fmla="*/ 1419225 h 1800225"/>
              <a:gd name="connsiteX20" fmla="*/ 1552575 w 4098925"/>
              <a:gd name="connsiteY20" fmla="*/ 1419225 h 1800225"/>
              <a:gd name="connsiteX21" fmla="*/ 1552575 w 4098925"/>
              <a:gd name="connsiteY21" fmla="*/ 1400175 h 1800225"/>
              <a:gd name="connsiteX22" fmla="*/ 1463675 w 4098925"/>
              <a:gd name="connsiteY22" fmla="*/ 1400175 h 1800225"/>
              <a:gd name="connsiteX23" fmla="*/ 1463675 w 4098925"/>
              <a:gd name="connsiteY23" fmla="*/ 1371600 h 1800225"/>
              <a:gd name="connsiteX24" fmla="*/ 1412875 w 4098925"/>
              <a:gd name="connsiteY24" fmla="*/ 1371600 h 1800225"/>
              <a:gd name="connsiteX25" fmla="*/ 1412875 w 4098925"/>
              <a:gd name="connsiteY25" fmla="*/ 1289050 h 1800225"/>
              <a:gd name="connsiteX26" fmla="*/ 1362075 w 4098925"/>
              <a:gd name="connsiteY26" fmla="*/ 1289050 h 1800225"/>
              <a:gd name="connsiteX27" fmla="*/ 1362075 w 4098925"/>
              <a:gd name="connsiteY27" fmla="*/ 1289050 h 1800225"/>
              <a:gd name="connsiteX28" fmla="*/ 1362075 w 4098925"/>
              <a:gd name="connsiteY28" fmla="*/ 1289050 h 1800225"/>
              <a:gd name="connsiteX29" fmla="*/ 1362075 w 4098925"/>
              <a:gd name="connsiteY29" fmla="*/ 1289050 h 1800225"/>
              <a:gd name="connsiteX30" fmla="*/ 1308100 w 4098925"/>
              <a:gd name="connsiteY30" fmla="*/ 1289050 h 1800225"/>
              <a:gd name="connsiteX31" fmla="*/ 1308100 w 4098925"/>
              <a:gd name="connsiteY31" fmla="*/ 1247775 h 1800225"/>
              <a:gd name="connsiteX32" fmla="*/ 1212850 w 4098925"/>
              <a:gd name="connsiteY32" fmla="*/ 1247775 h 1800225"/>
              <a:gd name="connsiteX33" fmla="*/ 1212850 w 4098925"/>
              <a:gd name="connsiteY33" fmla="*/ 1196975 h 1800225"/>
              <a:gd name="connsiteX34" fmla="*/ 1171575 w 4098925"/>
              <a:gd name="connsiteY34" fmla="*/ 1196975 h 1800225"/>
              <a:gd name="connsiteX35" fmla="*/ 1171575 w 4098925"/>
              <a:gd name="connsiteY35" fmla="*/ 1038225 h 1800225"/>
              <a:gd name="connsiteX36" fmla="*/ 1139825 w 4098925"/>
              <a:gd name="connsiteY36" fmla="*/ 1038225 h 1800225"/>
              <a:gd name="connsiteX37" fmla="*/ 1139825 w 4098925"/>
              <a:gd name="connsiteY37" fmla="*/ 1019175 h 1800225"/>
              <a:gd name="connsiteX38" fmla="*/ 968375 w 4098925"/>
              <a:gd name="connsiteY38" fmla="*/ 1019175 h 1800225"/>
              <a:gd name="connsiteX39" fmla="*/ 968375 w 4098925"/>
              <a:gd name="connsiteY39" fmla="*/ 946150 h 1800225"/>
              <a:gd name="connsiteX40" fmla="*/ 936625 w 4098925"/>
              <a:gd name="connsiteY40" fmla="*/ 946150 h 1800225"/>
              <a:gd name="connsiteX41" fmla="*/ 936625 w 4098925"/>
              <a:gd name="connsiteY41" fmla="*/ 892175 h 1800225"/>
              <a:gd name="connsiteX42" fmla="*/ 809625 w 4098925"/>
              <a:gd name="connsiteY42" fmla="*/ 892175 h 1800225"/>
              <a:gd name="connsiteX43" fmla="*/ 809625 w 4098925"/>
              <a:gd name="connsiteY43" fmla="*/ 876300 h 1800225"/>
              <a:gd name="connsiteX44" fmla="*/ 777875 w 4098925"/>
              <a:gd name="connsiteY44" fmla="*/ 876300 h 1800225"/>
              <a:gd name="connsiteX45" fmla="*/ 777875 w 4098925"/>
              <a:gd name="connsiteY45" fmla="*/ 828675 h 1800225"/>
              <a:gd name="connsiteX46" fmla="*/ 711200 w 4098925"/>
              <a:gd name="connsiteY46" fmla="*/ 828675 h 1800225"/>
              <a:gd name="connsiteX47" fmla="*/ 711200 w 4098925"/>
              <a:gd name="connsiteY47" fmla="*/ 758825 h 1800225"/>
              <a:gd name="connsiteX48" fmla="*/ 692150 w 4098925"/>
              <a:gd name="connsiteY48" fmla="*/ 758825 h 1800225"/>
              <a:gd name="connsiteX49" fmla="*/ 692150 w 4098925"/>
              <a:gd name="connsiteY49" fmla="*/ 631825 h 1800225"/>
              <a:gd name="connsiteX50" fmla="*/ 663575 w 4098925"/>
              <a:gd name="connsiteY50" fmla="*/ 631825 h 1800225"/>
              <a:gd name="connsiteX51" fmla="*/ 663575 w 4098925"/>
              <a:gd name="connsiteY51" fmla="*/ 593725 h 1800225"/>
              <a:gd name="connsiteX52" fmla="*/ 619125 w 4098925"/>
              <a:gd name="connsiteY52" fmla="*/ 593725 h 1800225"/>
              <a:gd name="connsiteX53" fmla="*/ 619125 w 4098925"/>
              <a:gd name="connsiteY53" fmla="*/ 565150 h 1800225"/>
              <a:gd name="connsiteX54" fmla="*/ 530225 w 4098925"/>
              <a:gd name="connsiteY54" fmla="*/ 565150 h 1800225"/>
              <a:gd name="connsiteX55" fmla="*/ 530225 w 4098925"/>
              <a:gd name="connsiteY55" fmla="*/ 536575 h 1800225"/>
              <a:gd name="connsiteX56" fmla="*/ 454025 w 4098925"/>
              <a:gd name="connsiteY56" fmla="*/ 536575 h 1800225"/>
              <a:gd name="connsiteX57" fmla="*/ 454025 w 4098925"/>
              <a:gd name="connsiteY57" fmla="*/ 473075 h 1800225"/>
              <a:gd name="connsiteX58" fmla="*/ 444500 w 4098925"/>
              <a:gd name="connsiteY58" fmla="*/ 473075 h 1800225"/>
              <a:gd name="connsiteX59" fmla="*/ 444500 w 4098925"/>
              <a:gd name="connsiteY59" fmla="*/ 396875 h 1800225"/>
              <a:gd name="connsiteX60" fmla="*/ 431800 w 4098925"/>
              <a:gd name="connsiteY60" fmla="*/ 396875 h 1800225"/>
              <a:gd name="connsiteX61" fmla="*/ 431800 w 4098925"/>
              <a:gd name="connsiteY61" fmla="*/ 361950 h 1800225"/>
              <a:gd name="connsiteX62" fmla="*/ 377825 w 4098925"/>
              <a:gd name="connsiteY62" fmla="*/ 361950 h 1800225"/>
              <a:gd name="connsiteX63" fmla="*/ 377825 w 4098925"/>
              <a:gd name="connsiteY63" fmla="*/ 317500 h 1800225"/>
              <a:gd name="connsiteX64" fmla="*/ 269875 w 4098925"/>
              <a:gd name="connsiteY64" fmla="*/ 317500 h 1800225"/>
              <a:gd name="connsiteX65" fmla="*/ 269875 w 4098925"/>
              <a:gd name="connsiteY65" fmla="*/ 317500 h 1800225"/>
              <a:gd name="connsiteX66" fmla="*/ 269875 w 4098925"/>
              <a:gd name="connsiteY66" fmla="*/ 317500 h 1800225"/>
              <a:gd name="connsiteX67" fmla="*/ 269875 w 4098925"/>
              <a:gd name="connsiteY67" fmla="*/ 317500 h 1800225"/>
              <a:gd name="connsiteX68" fmla="*/ 269875 w 4098925"/>
              <a:gd name="connsiteY68" fmla="*/ 317500 h 1800225"/>
              <a:gd name="connsiteX69" fmla="*/ 269875 w 4098925"/>
              <a:gd name="connsiteY69" fmla="*/ 295275 h 1800225"/>
              <a:gd name="connsiteX70" fmla="*/ 225425 w 4098925"/>
              <a:gd name="connsiteY70" fmla="*/ 295275 h 1800225"/>
              <a:gd name="connsiteX71" fmla="*/ 225425 w 4098925"/>
              <a:gd name="connsiteY71" fmla="*/ 209550 h 1800225"/>
              <a:gd name="connsiteX72" fmla="*/ 206375 w 4098925"/>
              <a:gd name="connsiteY72" fmla="*/ 209550 h 1800225"/>
              <a:gd name="connsiteX73" fmla="*/ 206375 w 4098925"/>
              <a:gd name="connsiteY73" fmla="*/ 85725 h 1800225"/>
              <a:gd name="connsiteX74" fmla="*/ 136525 w 4098925"/>
              <a:gd name="connsiteY74" fmla="*/ 85725 h 1800225"/>
              <a:gd name="connsiteX75" fmla="*/ 136525 w 4098925"/>
              <a:gd name="connsiteY75" fmla="*/ 44450 h 1800225"/>
              <a:gd name="connsiteX76" fmla="*/ 92075 w 4098925"/>
              <a:gd name="connsiteY76" fmla="*/ 44450 h 1800225"/>
              <a:gd name="connsiteX77" fmla="*/ 92075 w 4098925"/>
              <a:gd name="connsiteY77" fmla="*/ 0 h 1800225"/>
              <a:gd name="connsiteX78" fmla="*/ 0 w 4098925"/>
              <a:gd name="connsiteY78" fmla="*/ 0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098925" h="1800225">
                <a:moveTo>
                  <a:pt x="4098925" y="1800225"/>
                </a:moveTo>
                <a:lnTo>
                  <a:pt x="2844800" y="1800225"/>
                </a:lnTo>
                <a:lnTo>
                  <a:pt x="2844800" y="1755775"/>
                </a:lnTo>
                <a:lnTo>
                  <a:pt x="2628900" y="1755775"/>
                </a:lnTo>
                <a:lnTo>
                  <a:pt x="2628900" y="1695450"/>
                </a:lnTo>
                <a:lnTo>
                  <a:pt x="2590800" y="1695450"/>
                </a:lnTo>
                <a:lnTo>
                  <a:pt x="2590800" y="1663700"/>
                </a:lnTo>
                <a:lnTo>
                  <a:pt x="2378075" y="1663700"/>
                </a:lnTo>
                <a:lnTo>
                  <a:pt x="2378075" y="1616075"/>
                </a:lnTo>
                <a:lnTo>
                  <a:pt x="2165350" y="1616075"/>
                </a:lnTo>
                <a:lnTo>
                  <a:pt x="2165350" y="1577975"/>
                </a:lnTo>
                <a:lnTo>
                  <a:pt x="2130425" y="1577975"/>
                </a:lnTo>
                <a:lnTo>
                  <a:pt x="2130425" y="1504950"/>
                </a:lnTo>
                <a:lnTo>
                  <a:pt x="1870075" y="1504950"/>
                </a:lnTo>
                <a:lnTo>
                  <a:pt x="1870075" y="1489075"/>
                </a:lnTo>
                <a:lnTo>
                  <a:pt x="1733550" y="1489075"/>
                </a:lnTo>
                <a:lnTo>
                  <a:pt x="1733550" y="1466850"/>
                </a:lnTo>
                <a:lnTo>
                  <a:pt x="1676400" y="1466850"/>
                </a:lnTo>
                <a:lnTo>
                  <a:pt x="1676400" y="1419225"/>
                </a:lnTo>
                <a:lnTo>
                  <a:pt x="1552575" y="1419225"/>
                </a:lnTo>
                <a:lnTo>
                  <a:pt x="1552575" y="1419225"/>
                </a:lnTo>
                <a:lnTo>
                  <a:pt x="1552575" y="1400175"/>
                </a:lnTo>
                <a:lnTo>
                  <a:pt x="1463675" y="1400175"/>
                </a:lnTo>
                <a:lnTo>
                  <a:pt x="1463675" y="1371600"/>
                </a:lnTo>
                <a:lnTo>
                  <a:pt x="1412875" y="1371600"/>
                </a:lnTo>
                <a:lnTo>
                  <a:pt x="1412875" y="1289050"/>
                </a:lnTo>
                <a:lnTo>
                  <a:pt x="1362075" y="1289050"/>
                </a:lnTo>
                <a:lnTo>
                  <a:pt x="1362075" y="1289050"/>
                </a:lnTo>
                <a:lnTo>
                  <a:pt x="1362075" y="1289050"/>
                </a:lnTo>
                <a:lnTo>
                  <a:pt x="1362075" y="1289050"/>
                </a:lnTo>
                <a:lnTo>
                  <a:pt x="1308100" y="1289050"/>
                </a:lnTo>
                <a:lnTo>
                  <a:pt x="1308100" y="1247775"/>
                </a:lnTo>
                <a:lnTo>
                  <a:pt x="1212850" y="1247775"/>
                </a:lnTo>
                <a:lnTo>
                  <a:pt x="1212850" y="1196975"/>
                </a:lnTo>
                <a:lnTo>
                  <a:pt x="1171575" y="1196975"/>
                </a:lnTo>
                <a:lnTo>
                  <a:pt x="1171575" y="1038225"/>
                </a:lnTo>
                <a:lnTo>
                  <a:pt x="1139825" y="1038225"/>
                </a:lnTo>
                <a:lnTo>
                  <a:pt x="1139825" y="1019175"/>
                </a:lnTo>
                <a:lnTo>
                  <a:pt x="968375" y="1019175"/>
                </a:lnTo>
                <a:lnTo>
                  <a:pt x="968375" y="946150"/>
                </a:lnTo>
                <a:lnTo>
                  <a:pt x="936625" y="946150"/>
                </a:lnTo>
                <a:lnTo>
                  <a:pt x="936625" y="892175"/>
                </a:lnTo>
                <a:lnTo>
                  <a:pt x="809625" y="892175"/>
                </a:lnTo>
                <a:lnTo>
                  <a:pt x="809625" y="876300"/>
                </a:lnTo>
                <a:lnTo>
                  <a:pt x="777875" y="876300"/>
                </a:lnTo>
                <a:lnTo>
                  <a:pt x="777875" y="828675"/>
                </a:lnTo>
                <a:lnTo>
                  <a:pt x="711200" y="828675"/>
                </a:lnTo>
                <a:lnTo>
                  <a:pt x="711200" y="758825"/>
                </a:lnTo>
                <a:lnTo>
                  <a:pt x="692150" y="758825"/>
                </a:lnTo>
                <a:lnTo>
                  <a:pt x="692150" y="631825"/>
                </a:lnTo>
                <a:lnTo>
                  <a:pt x="663575" y="631825"/>
                </a:lnTo>
                <a:lnTo>
                  <a:pt x="663575" y="593725"/>
                </a:lnTo>
                <a:lnTo>
                  <a:pt x="619125" y="593725"/>
                </a:lnTo>
                <a:lnTo>
                  <a:pt x="619125" y="565150"/>
                </a:lnTo>
                <a:lnTo>
                  <a:pt x="530225" y="565150"/>
                </a:lnTo>
                <a:lnTo>
                  <a:pt x="530225" y="536575"/>
                </a:lnTo>
                <a:lnTo>
                  <a:pt x="454025" y="536575"/>
                </a:lnTo>
                <a:lnTo>
                  <a:pt x="454025" y="473075"/>
                </a:lnTo>
                <a:lnTo>
                  <a:pt x="444500" y="473075"/>
                </a:lnTo>
                <a:lnTo>
                  <a:pt x="444500" y="396875"/>
                </a:lnTo>
                <a:lnTo>
                  <a:pt x="431800" y="396875"/>
                </a:lnTo>
                <a:lnTo>
                  <a:pt x="431800" y="361950"/>
                </a:lnTo>
                <a:lnTo>
                  <a:pt x="377825" y="361950"/>
                </a:lnTo>
                <a:lnTo>
                  <a:pt x="377825" y="317500"/>
                </a:lnTo>
                <a:lnTo>
                  <a:pt x="269875" y="317500"/>
                </a:lnTo>
                <a:lnTo>
                  <a:pt x="269875" y="317500"/>
                </a:lnTo>
                <a:lnTo>
                  <a:pt x="269875" y="317500"/>
                </a:lnTo>
                <a:lnTo>
                  <a:pt x="269875" y="317500"/>
                </a:lnTo>
                <a:lnTo>
                  <a:pt x="269875" y="317500"/>
                </a:lnTo>
                <a:lnTo>
                  <a:pt x="269875" y="295275"/>
                </a:lnTo>
                <a:lnTo>
                  <a:pt x="225425" y="295275"/>
                </a:lnTo>
                <a:lnTo>
                  <a:pt x="225425" y="209550"/>
                </a:lnTo>
                <a:lnTo>
                  <a:pt x="206375" y="209550"/>
                </a:lnTo>
                <a:lnTo>
                  <a:pt x="206375" y="85725"/>
                </a:lnTo>
                <a:lnTo>
                  <a:pt x="136525" y="85725"/>
                </a:lnTo>
                <a:lnTo>
                  <a:pt x="136525" y="44450"/>
                </a:lnTo>
                <a:lnTo>
                  <a:pt x="92075" y="44450"/>
                </a:lnTo>
                <a:lnTo>
                  <a:pt x="920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35" name="Freeform 134">
            <a:extLst>
              <a:ext uri="{FF2B5EF4-FFF2-40B4-BE49-F238E27FC236}">
                <a16:creationId xmlns:a16="http://schemas.microsoft.com/office/drawing/2014/main" id="{BD2877CD-16BE-2648-B099-C2086B3FA6C2}"/>
              </a:ext>
            </a:extLst>
          </p:cNvPr>
          <p:cNvSpPr/>
          <p:nvPr/>
        </p:nvSpPr>
        <p:spPr bwMode="auto">
          <a:xfrm>
            <a:off x="1847850" y="2447925"/>
            <a:ext cx="4060825" cy="1282700"/>
          </a:xfrm>
          <a:custGeom>
            <a:avLst/>
            <a:gdLst>
              <a:gd name="connsiteX0" fmla="*/ 4060825 w 4060825"/>
              <a:gd name="connsiteY0" fmla="*/ 1282700 h 1282700"/>
              <a:gd name="connsiteX1" fmla="*/ 3419475 w 4060825"/>
              <a:gd name="connsiteY1" fmla="*/ 1282700 h 1282700"/>
              <a:gd name="connsiteX2" fmla="*/ 3419475 w 4060825"/>
              <a:gd name="connsiteY2" fmla="*/ 1181100 h 1282700"/>
              <a:gd name="connsiteX3" fmla="*/ 2638425 w 4060825"/>
              <a:gd name="connsiteY3" fmla="*/ 1181100 h 1282700"/>
              <a:gd name="connsiteX4" fmla="*/ 2638425 w 4060825"/>
              <a:gd name="connsiteY4" fmla="*/ 1149350 h 1282700"/>
              <a:gd name="connsiteX5" fmla="*/ 2428875 w 4060825"/>
              <a:gd name="connsiteY5" fmla="*/ 1149350 h 1282700"/>
              <a:gd name="connsiteX6" fmla="*/ 2428875 w 4060825"/>
              <a:gd name="connsiteY6" fmla="*/ 1149350 h 1282700"/>
              <a:gd name="connsiteX7" fmla="*/ 2428875 w 4060825"/>
              <a:gd name="connsiteY7" fmla="*/ 1149350 h 1282700"/>
              <a:gd name="connsiteX8" fmla="*/ 2428875 w 4060825"/>
              <a:gd name="connsiteY8" fmla="*/ 1123950 h 1282700"/>
              <a:gd name="connsiteX9" fmla="*/ 2403475 w 4060825"/>
              <a:gd name="connsiteY9" fmla="*/ 1123950 h 1282700"/>
              <a:gd name="connsiteX10" fmla="*/ 2403475 w 4060825"/>
              <a:gd name="connsiteY10" fmla="*/ 1123950 h 1282700"/>
              <a:gd name="connsiteX11" fmla="*/ 2403475 w 4060825"/>
              <a:gd name="connsiteY11" fmla="*/ 1092200 h 1282700"/>
              <a:gd name="connsiteX12" fmla="*/ 2216150 w 4060825"/>
              <a:gd name="connsiteY12" fmla="*/ 1092200 h 1282700"/>
              <a:gd name="connsiteX13" fmla="*/ 2216150 w 4060825"/>
              <a:gd name="connsiteY13" fmla="*/ 1092200 h 1282700"/>
              <a:gd name="connsiteX14" fmla="*/ 2216150 w 4060825"/>
              <a:gd name="connsiteY14" fmla="*/ 1063625 h 1282700"/>
              <a:gd name="connsiteX15" fmla="*/ 2168525 w 4060825"/>
              <a:gd name="connsiteY15" fmla="*/ 1063625 h 1282700"/>
              <a:gd name="connsiteX16" fmla="*/ 2168525 w 4060825"/>
              <a:gd name="connsiteY16" fmla="*/ 1019175 h 1282700"/>
              <a:gd name="connsiteX17" fmla="*/ 1993900 w 4060825"/>
              <a:gd name="connsiteY17" fmla="*/ 1019175 h 1282700"/>
              <a:gd name="connsiteX18" fmla="*/ 1993900 w 4060825"/>
              <a:gd name="connsiteY18" fmla="*/ 987425 h 1282700"/>
              <a:gd name="connsiteX19" fmla="*/ 1981200 w 4060825"/>
              <a:gd name="connsiteY19" fmla="*/ 987425 h 1282700"/>
              <a:gd name="connsiteX20" fmla="*/ 1981200 w 4060825"/>
              <a:gd name="connsiteY20" fmla="*/ 955675 h 1282700"/>
              <a:gd name="connsiteX21" fmla="*/ 1933575 w 4060825"/>
              <a:gd name="connsiteY21" fmla="*/ 955675 h 1282700"/>
              <a:gd name="connsiteX22" fmla="*/ 1933575 w 4060825"/>
              <a:gd name="connsiteY22" fmla="*/ 911225 h 1282700"/>
              <a:gd name="connsiteX23" fmla="*/ 1933575 w 4060825"/>
              <a:gd name="connsiteY23" fmla="*/ 911225 h 1282700"/>
              <a:gd name="connsiteX24" fmla="*/ 1933575 w 4060825"/>
              <a:gd name="connsiteY24" fmla="*/ 911225 h 1282700"/>
              <a:gd name="connsiteX25" fmla="*/ 1911350 w 4060825"/>
              <a:gd name="connsiteY25" fmla="*/ 911225 h 1282700"/>
              <a:gd name="connsiteX26" fmla="*/ 1911350 w 4060825"/>
              <a:gd name="connsiteY26" fmla="*/ 879475 h 1282700"/>
              <a:gd name="connsiteX27" fmla="*/ 1901825 w 4060825"/>
              <a:gd name="connsiteY27" fmla="*/ 879475 h 1282700"/>
              <a:gd name="connsiteX28" fmla="*/ 1901825 w 4060825"/>
              <a:gd name="connsiteY28" fmla="*/ 879475 h 1282700"/>
              <a:gd name="connsiteX29" fmla="*/ 1901825 w 4060825"/>
              <a:gd name="connsiteY29" fmla="*/ 879475 h 1282700"/>
              <a:gd name="connsiteX30" fmla="*/ 1901825 w 4060825"/>
              <a:gd name="connsiteY30" fmla="*/ 854075 h 1282700"/>
              <a:gd name="connsiteX31" fmla="*/ 1743075 w 4060825"/>
              <a:gd name="connsiteY31" fmla="*/ 854075 h 1282700"/>
              <a:gd name="connsiteX32" fmla="*/ 1743075 w 4060825"/>
              <a:gd name="connsiteY32" fmla="*/ 825500 h 1282700"/>
              <a:gd name="connsiteX33" fmla="*/ 1698625 w 4060825"/>
              <a:gd name="connsiteY33" fmla="*/ 825500 h 1282700"/>
              <a:gd name="connsiteX34" fmla="*/ 1698625 w 4060825"/>
              <a:gd name="connsiteY34" fmla="*/ 784225 h 1282700"/>
              <a:gd name="connsiteX35" fmla="*/ 1641475 w 4060825"/>
              <a:gd name="connsiteY35" fmla="*/ 784225 h 1282700"/>
              <a:gd name="connsiteX36" fmla="*/ 1641475 w 4060825"/>
              <a:gd name="connsiteY36" fmla="*/ 749300 h 1282700"/>
              <a:gd name="connsiteX37" fmla="*/ 1489075 w 4060825"/>
              <a:gd name="connsiteY37" fmla="*/ 749300 h 1282700"/>
              <a:gd name="connsiteX38" fmla="*/ 1489075 w 4060825"/>
              <a:gd name="connsiteY38" fmla="*/ 720725 h 1282700"/>
              <a:gd name="connsiteX39" fmla="*/ 1441450 w 4060825"/>
              <a:gd name="connsiteY39" fmla="*/ 720725 h 1282700"/>
              <a:gd name="connsiteX40" fmla="*/ 1441450 w 4060825"/>
              <a:gd name="connsiteY40" fmla="*/ 577850 h 1282700"/>
              <a:gd name="connsiteX41" fmla="*/ 1390650 w 4060825"/>
              <a:gd name="connsiteY41" fmla="*/ 577850 h 1282700"/>
              <a:gd name="connsiteX42" fmla="*/ 1390650 w 4060825"/>
              <a:gd name="connsiteY42" fmla="*/ 539750 h 1282700"/>
              <a:gd name="connsiteX43" fmla="*/ 1244600 w 4060825"/>
              <a:gd name="connsiteY43" fmla="*/ 539750 h 1282700"/>
              <a:gd name="connsiteX44" fmla="*/ 1244600 w 4060825"/>
              <a:gd name="connsiteY44" fmla="*/ 498475 h 1282700"/>
              <a:gd name="connsiteX45" fmla="*/ 1193800 w 4060825"/>
              <a:gd name="connsiteY45" fmla="*/ 498475 h 1282700"/>
              <a:gd name="connsiteX46" fmla="*/ 1193800 w 4060825"/>
              <a:gd name="connsiteY46" fmla="*/ 457200 h 1282700"/>
              <a:gd name="connsiteX47" fmla="*/ 1174750 w 4060825"/>
              <a:gd name="connsiteY47" fmla="*/ 457200 h 1282700"/>
              <a:gd name="connsiteX48" fmla="*/ 1174750 w 4060825"/>
              <a:gd name="connsiteY48" fmla="*/ 396875 h 1282700"/>
              <a:gd name="connsiteX49" fmla="*/ 1028700 w 4060825"/>
              <a:gd name="connsiteY49" fmla="*/ 396875 h 1282700"/>
              <a:gd name="connsiteX50" fmla="*/ 1038225 w 4060825"/>
              <a:gd name="connsiteY50" fmla="*/ 387350 h 1282700"/>
              <a:gd name="connsiteX51" fmla="*/ 965200 w 4060825"/>
              <a:gd name="connsiteY51" fmla="*/ 387350 h 1282700"/>
              <a:gd name="connsiteX52" fmla="*/ 965200 w 4060825"/>
              <a:gd name="connsiteY52" fmla="*/ 349250 h 1282700"/>
              <a:gd name="connsiteX53" fmla="*/ 965200 w 4060825"/>
              <a:gd name="connsiteY53" fmla="*/ 349250 h 1282700"/>
              <a:gd name="connsiteX54" fmla="*/ 965200 w 4060825"/>
              <a:gd name="connsiteY54" fmla="*/ 349250 h 1282700"/>
              <a:gd name="connsiteX55" fmla="*/ 946150 w 4060825"/>
              <a:gd name="connsiteY55" fmla="*/ 349250 h 1282700"/>
              <a:gd name="connsiteX56" fmla="*/ 946150 w 4060825"/>
              <a:gd name="connsiteY56" fmla="*/ 317500 h 1282700"/>
              <a:gd name="connsiteX57" fmla="*/ 742950 w 4060825"/>
              <a:gd name="connsiteY57" fmla="*/ 317500 h 1282700"/>
              <a:gd name="connsiteX58" fmla="*/ 742950 w 4060825"/>
              <a:gd name="connsiteY58" fmla="*/ 301625 h 1282700"/>
              <a:gd name="connsiteX59" fmla="*/ 692150 w 4060825"/>
              <a:gd name="connsiteY59" fmla="*/ 301625 h 1282700"/>
              <a:gd name="connsiteX60" fmla="*/ 692150 w 4060825"/>
              <a:gd name="connsiteY60" fmla="*/ 279400 h 1282700"/>
              <a:gd name="connsiteX61" fmla="*/ 692150 w 4060825"/>
              <a:gd name="connsiteY61" fmla="*/ 279400 h 1282700"/>
              <a:gd name="connsiteX62" fmla="*/ 666750 w 4060825"/>
              <a:gd name="connsiteY62" fmla="*/ 254000 h 1282700"/>
              <a:gd name="connsiteX63" fmla="*/ 539750 w 4060825"/>
              <a:gd name="connsiteY63" fmla="*/ 254000 h 1282700"/>
              <a:gd name="connsiteX64" fmla="*/ 539750 w 4060825"/>
              <a:gd name="connsiteY64" fmla="*/ 219075 h 1282700"/>
              <a:gd name="connsiteX65" fmla="*/ 501650 w 4060825"/>
              <a:gd name="connsiteY65" fmla="*/ 219075 h 1282700"/>
              <a:gd name="connsiteX66" fmla="*/ 501650 w 4060825"/>
              <a:gd name="connsiteY66" fmla="*/ 219075 h 1282700"/>
              <a:gd name="connsiteX67" fmla="*/ 501650 w 4060825"/>
              <a:gd name="connsiteY67" fmla="*/ 219075 h 1282700"/>
              <a:gd name="connsiteX68" fmla="*/ 501650 w 4060825"/>
              <a:gd name="connsiteY68" fmla="*/ 219075 h 1282700"/>
              <a:gd name="connsiteX69" fmla="*/ 501650 w 4060825"/>
              <a:gd name="connsiteY69" fmla="*/ 219075 h 1282700"/>
              <a:gd name="connsiteX70" fmla="*/ 501650 w 4060825"/>
              <a:gd name="connsiteY70" fmla="*/ 219075 h 1282700"/>
              <a:gd name="connsiteX71" fmla="*/ 501650 w 4060825"/>
              <a:gd name="connsiteY71" fmla="*/ 219075 h 1282700"/>
              <a:gd name="connsiteX72" fmla="*/ 501650 w 4060825"/>
              <a:gd name="connsiteY72" fmla="*/ 193675 h 1282700"/>
              <a:gd name="connsiteX73" fmla="*/ 469900 w 4060825"/>
              <a:gd name="connsiteY73" fmla="*/ 193675 h 1282700"/>
              <a:gd name="connsiteX74" fmla="*/ 469900 w 4060825"/>
              <a:gd name="connsiteY74" fmla="*/ 117475 h 1282700"/>
              <a:gd name="connsiteX75" fmla="*/ 396875 w 4060825"/>
              <a:gd name="connsiteY75" fmla="*/ 117475 h 1282700"/>
              <a:gd name="connsiteX76" fmla="*/ 396875 w 4060825"/>
              <a:gd name="connsiteY76" fmla="*/ 95250 h 1282700"/>
              <a:gd name="connsiteX77" fmla="*/ 241300 w 4060825"/>
              <a:gd name="connsiteY77" fmla="*/ 95250 h 1282700"/>
              <a:gd name="connsiteX78" fmla="*/ 241300 w 4060825"/>
              <a:gd name="connsiteY78" fmla="*/ 66675 h 1282700"/>
              <a:gd name="connsiteX79" fmla="*/ 241300 w 4060825"/>
              <a:gd name="connsiteY79" fmla="*/ 66675 h 1282700"/>
              <a:gd name="connsiteX80" fmla="*/ 212725 w 4060825"/>
              <a:gd name="connsiteY80" fmla="*/ 66675 h 1282700"/>
              <a:gd name="connsiteX81" fmla="*/ 212725 w 4060825"/>
              <a:gd name="connsiteY81" fmla="*/ 38100 h 1282700"/>
              <a:gd name="connsiteX82" fmla="*/ 149225 w 4060825"/>
              <a:gd name="connsiteY82" fmla="*/ 38100 h 1282700"/>
              <a:gd name="connsiteX83" fmla="*/ 149225 w 4060825"/>
              <a:gd name="connsiteY83" fmla="*/ 19050 h 1282700"/>
              <a:gd name="connsiteX84" fmla="*/ 28575 w 4060825"/>
              <a:gd name="connsiteY84" fmla="*/ 19050 h 1282700"/>
              <a:gd name="connsiteX85" fmla="*/ 28575 w 4060825"/>
              <a:gd name="connsiteY85" fmla="*/ 0 h 1282700"/>
              <a:gd name="connsiteX86" fmla="*/ 0 w 4060825"/>
              <a:gd name="connsiteY86" fmla="*/ 0 h 1282700"/>
              <a:gd name="connsiteX0" fmla="*/ 4060825 w 4060825"/>
              <a:gd name="connsiteY0" fmla="*/ 1282700 h 1282700"/>
              <a:gd name="connsiteX1" fmla="*/ 3419475 w 4060825"/>
              <a:gd name="connsiteY1" fmla="*/ 1282700 h 1282700"/>
              <a:gd name="connsiteX2" fmla="*/ 3419475 w 4060825"/>
              <a:gd name="connsiteY2" fmla="*/ 1181100 h 1282700"/>
              <a:gd name="connsiteX3" fmla="*/ 2638425 w 4060825"/>
              <a:gd name="connsiteY3" fmla="*/ 1181100 h 1282700"/>
              <a:gd name="connsiteX4" fmla="*/ 2638425 w 4060825"/>
              <a:gd name="connsiteY4" fmla="*/ 1149350 h 1282700"/>
              <a:gd name="connsiteX5" fmla="*/ 2428875 w 4060825"/>
              <a:gd name="connsiteY5" fmla="*/ 1149350 h 1282700"/>
              <a:gd name="connsiteX6" fmla="*/ 2428875 w 4060825"/>
              <a:gd name="connsiteY6" fmla="*/ 1149350 h 1282700"/>
              <a:gd name="connsiteX7" fmla="*/ 2428875 w 4060825"/>
              <a:gd name="connsiteY7" fmla="*/ 1149350 h 1282700"/>
              <a:gd name="connsiteX8" fmla="*/ 2428875 w 4060825"/>
              <a:gd name="connsiteY8" fmla="*/ 1123950 h 1282700"/>
              <a:gd name="connsiteX9" fmla="*/ 2403475 w 4060825"/>
              <a:gd name="connsiteY9" fmla="*/ 1123950 h 1282700"/>
              <a:gd name="connsiteX10" fmla="*/ 2403475 w 4060825"/>
              <a:gd name="connsiteY10" fmla="*/ 1123950 h 1282700"/>
              <a:gd name="connsiteX11" fmla="*/ 2403475 w 4060825"/>
              <a:gd name="connsiteY11" fmla="*/ 1092200 h 1282700"/>
              <a:gd name="connsiteX12" fmla="*/ 2216150 w 4060825"/>
              <a:gd name="connsiteY12" fmla="*/ 1092200 h 1282700"/>
              <a:gd name="connsiteX13" fmla="*/ 2216150 w 4060825"/>
              <a:gd name="connsiteY13" fmla="*/ 1092200 h 1282700"/>
              <a:gd name="connsiteX14" fmla="*/ 2216150 w 4060825"/>
              <a:gd name="connsiteY14" fmla="*/ 1063625 h 1282700"/>
              <a:gd name="connsiteX15" fmla="*/ 2168525 w 4060825"/>
              <a:gd name="connsiteY15" fmla="*/ 1063625 h 1282700"/>
              <a:gd name="connsiteX16" fmla="*/ 2168525 w 4060825"/>
              <a:gd name="connsiteY16" fmla="*/ 1019175 h 1282700"/>
              <a:gd name="connsiteX17" fmla="*/ 1993900 w 4060825"/>
              <a:gd name="connsiteY17" fmla="*/ 1019175 h 1282700"/>
              <a:gd name="connsiteX18" fmla="*/ 1993900 w 4060825"/>
              <a:gd name="connsiteY18" fmla="*/ 987425 h 1282700"/>
              <a:gd name="connsiteX19" fmla="*/ 1981200 w 4060825"/>
              <a:gd name="connsiteY19" fmla="*/ 987425 h 1282700"/>
              <a:gd name="connsiteX20" fmla="*/ 1981200 w 4060825"/>
              <a:gd name="connsiteY20" fmla="*/ 955675 h 1282700"/>
              <a:gd name="connsiteX21" fmla="*/ 1933575 w 4060825"/>
              <a:gd name="connsiteY21" fmla="*/ 955675 h 1282700"/>
              <a:gd name="connsiteX22" fmla="*/ 1933575 w 4060825"/>
              <a:gd name="connsiteY22" fmla="*/ 911225 h 1282700"/>
              <a:gd name="connsiteX23" fmla="*/ 1933575 w 4060825"/>
              <a:gd name="connsiteY23" fmla="*/ 911225 h 1282700"/>
              <a:gd name="connsiteX24" fmla="*/ 1933575 w 4060825"/>
              <a:gd name="connsiteY24" fmla="*/ 911225 h 1282700"/>
              <a:gd name="connsiteX25" fmla="*/ 1911350 w 4060825"/>
              <a:gd name="connsiteY25" fmla="*/ 911225 h 1282700"/>
              <a:gd name="connsiteX26" fmla="*/ 1911350 w 4060825"/>
              <a:gd name="connsiteY26" fmla="*/ 879475 h 1282700"/>
              <a:gd name="connsiteX27" fmla="*/ 1901825 w 4060825"/>
              <a:gd name="connsiteY27" fmla="*/ 879475 h 1282700"/>
              <a:gd name="connsiteX28" fmla="*/ 1901825 w 4060825"/>
              <a:gd name="connsiteY28" fmla="*/ 879475 h 1282700"/>
              <a:gd name="connsiteX29" fmla="*/ 1901825 w 4060825"/>
              <a:gd name="connsiteY29" fmla="*/ 879475 h 1282700"/>
              <a:gd name="connsiteX30" fmla="*/ 1901825 w 4060825"/>
              <a:gd name="connsiteY30" fmla="*/ 854075 h 1282700"/>
              <a:gd name="connsiteX31" fmla="*/ 1743075 w 4060825"/>
              <a:gd name="connsiteY31" fmla="*/ 854075 h 1282700"/>
              <a:gd name="connsiteX32" fmla="*/ 1743075 w 4060825"/>
              <a:gd name="connsiteY32" fmla="*/ 825500 h 1282700"/>
              <a:gd name="connsiteX33" fmla="*/ 1698625 w 4060825"/>
              <a:gd name="connsiteY33" fmla="*/ 825500 h 1282700"/>
              <a:gd name="connsiteX34" fmla="*/ 1698625 w 4060825"/>
              <a:gd name="connsiteY34" fmla="*/ 784225 h 1282700"/>
              <a:gd name="connsiteX35" fmla="*/ 1641475 w 4060825"/>
              <a:gd name="connsiteY35" fmla="*/ 784225 h 1282700"/>
              <a:gd name="connsiteX36" fmla="*/ 1641475 w 4060825"/>
              <a:gd name="connsiteY36" fmla="*/ 749300 h 1282700"/>
              <a:gd name="connsiteX37" fmla="*/ 1489075 w 4060825"/>
              <a:gd name="connsiteY37" fmla="*/ 749300 h 1282700"/>
              <a:gd name="connsiteX38" fmla="*/ 1489075 w 4060825"/>
              <a:gd name="connsiteY38" fmla="*/ 720725 h 1282700"/>
              <a:gd name="connsiteX39" fmla="*/ 1441450 w 4060825"/>
              <a:gd name="connsiteY39" fmla="*/ 720725 h 1282700"/>
              <a:gd name="connsiteX40" fmla="*/ 1441450 w 4060825"/>
              <a:gd name="connsiteY40" fmla="*/ 577850 h 1282700"/>
              <a:gd name="connsiteX41" fmla="*/ 1390650 w 4060825"/>
              <a:gd name="connsiteY41" fmla="*/ 577850 h 1282700"/>
              <a:gd name="connsiteX42" fmla="*/ 1390650 w 4060825"/>
              <a:gd name="connsiteY42" fmla="*/ 539750 h 1282700"/>
              <a:gd name="connsiteX43" fmla="*/ 1244600 w 4060825"/>
              <a:gd name="connsiteY43" fmla="*/ 539750 h 1282700"/>
              <a:gd name="connsiteX44" fmla="*/ 1244600 w 4060825"/>
              <a:gd name="connsiteY44" fmla="*/ 498475 h 1282700"/>
              <a:gd name="connsiteX45" fmla="*/ 1193800 w 4060825"/>
              <a:gd name="connsiteY45" fmla="*/ 498475 h 1282700"/>
              <a:gd name="connsiteX46" fmla="*/ 1193800 w 4060825"/>
              <a:gd name="connsiteY46" fmla="*/ 457200 h 1282700"/>
              <a:gd name="connsiteX47" fmla="*/ 1174750 w 4060825"/>
              <a:gd name="connsiteY47" fmla="*/ 457200 h 1282700"/>
              <a:gd name="connsiteX48" fmla="*/ 1174750 w 4060825"/>
              <a:gd name="connsiteY48" fmla="*/ 396875 h 1282700"/>
              <a:gd name="connsiteX49" fmla="*/ 1041400 w 4060825"/>
              <a:gd name="connsiteY49" fmla="*/ 396875 h 1282700"/>
              <a:gd name="connsiteX50" fmla="*/ 1038225 w 4060825"/>
              <a:gd name="connsiteY50" fmla="*/ 387350 h 1282700"/>
              <a:gd name="connsiteX51" fmla="*/ 965200 w 4060825"/>
              <a:gd name="connsiteY51" fmla="*/ 387350 h 1282700"/>
              <a:gd name="connsiteX52" fmla="*/ 965200 w 4060825"/>
              <a:gd name="connsiteY52" fmla="*/ 349250 h 1282700"/>
              <a:gd name="connsiteX53" fmla="*/ 965200 w 4060825"/>
              <a:gd name="connsiteY53" fmla="*/ 349250 h 1282700"/>
              <a:gd name="connsiteX54" fmla="*/ 965200 w 4060825"/>
              <a:gd name="connsiteY54" fmla="*/ 349250 h 1282700"/>
              <a:gd name="connsiteX55" fmla="*/ 946150 w 4060825"/>
              <a:gd name="connsiteY55" fmla="*/ 349250 h 1282700"/>
              <a:gd name="connsiteX56" fmla="*/ 946150 w 4060825"/>
              <a:gd name="connsiteY56" fmla="*/ 317500 h 1282700"/>
              <a:gd name="connsiteX57" fmla="*/ 742950 w 4060825"/>
              <a:gd name="connsiteY57" fmla="*/ 317500 h 1282700"/>
              <a:gd name="connsiteX58" fmla="*/ 742950 w 4060825"/>
              <a:gd name="connsiteY58" fmla="*/ 301625 h 1282700"/>
              <a:gd name="connsiteX59" fmla="*/ 692150 w 4060825"/>
              <a:gd name="connsiteY59" fmla="*/ 301625 h 1282700"/>
              <a:gd name="connsiteX60" fmla="*/ 692150 w 4060825"/>
              <a:gd name="connsiteY60" fmla="*/ 279400 h 1282700"/>
              <a:gd name="connsiteX61" fmla="*/ 692150 w 4060825"/>
              <a:gd name="connsiteY61" fmla="*/ 279400 h 1282700"/>
              <a:gd name="connsiteX62" fmla="*/ 666750 w 4060825"/>
              <a:gd name="connsiteY62" fmla="*/ 254000 h 1282700"/>
              <a:gd name="connsiteX63" fmla="*/ 539750 w 4060825"/>
              <a:gd name="connsiteY63" fmla="*/ 254000 h 1282700"/>
              <a:gd name="connsiteX64" fmla="*/ 539750 w 4060825"/>
              <a:gd name="connsiteY64" fmla="*/ 219075 h 1282700"/>
              <a:gd name="connsiteX65" fmla="*/ 501650 w 4060825"/>
              <a:gd name="connsiteY65" fmla="*/ 219075 h 1282700"/>
              <a:gd name="connsiteX66" fmla="*/ 501650 w 4060825"/>
              <a:gd name="connsiteY66" fmla="*/ 219075 h 1282700"/>
              <a:gd name="connsiteX67" fmla="*/ 501650 w 4060825"/>
              <a:gd name="connsiteY67" fmla="*/ 219075 h 1282700"/>
              <a:gd name="connsiteX68" fmla="*/ 501650 w 4060825"/>
              <a:gd name="connsiteY68" fmla="*/ 219075 h 1282700"/>
              <a:gd name="connsiteX69" fmla="*/ 501650 w 4060825"/>
              <a:gd name="connsiteY69" fmla="*/ 219075 h 1282700"/>
              <a:gd name="connsiteX70" fmla="*/ 501650 w 4060825"/>
              <a:gd name="connsiteY70" fmla="*/ 219075 h 1282700"/>
              <a:gd name="connsiteX71" fmla="*/ 501650 w 4060825"/>
              <a:gd name="connsiteY71" fmla="*/ 219075 h 1282700"/>
              <a:gd name="connsiteX72" fmla="*/ 501650 w 4060825"/>
              <a:gd name="connsiteY72" fmla="*/ 193675 h 1282700"/>
              <a:gd name="connsiteX73" fmla="*/ 469900 w 4060825"/>
              <a:gd name="connsiteY73" fmla="*/ 193675 h 1282700"/>
              <a:gd name="connsiteX74" fmla="*/ 469900 w 4060825"/>
              <a:gd name="connsiteY74" fmla="*/ 117475 h 1282700"/>
              <a:gd name="connsiteX75" fmla="*/ 396875 w 4060825"/>
              <a:gd name="connsiteY75" fmla="*/ 117475 h 1282700"/>
              <a:gd name="connsiteX76" fmla="*/ 396875 w 4060825"/>
              <a:gd name="connsiteY76" fmla="*/ 95250 h 1282700"/>
              <a:gd name="connsiteX77" fmla="*/ 241300 w 4060825"/>
              <a:gd name="connsiteY77" fmla="*/ 95250 h 1282700"/>
              <a:gd name="connsiteX78" fmla="*/ 241300 w 4060825"/>
              <a:gd name="connsiteY78" fmla="*/ 66675 h 1282700"/>
              <a:gd name="connsiteX79" fmla="*/ 241300 w 4060825"/>
              <a:gd name="connsiteY79" fmla="*/ 66675 h 1282700"/>
              <a:gd name="connsiteX80" fmla="*/ 212725 w 4060825"/>
              <a:gd name="connsiteY80" fmla="*/ 66675 h 1282700"/>
              <a:gd name="connsiteX81" fmla="*/ 212725 w 4060825"/>
              <a:gd name="connsiteY81" fmla="*/ 38100 h 1282700"/>
              <a:gd name="connsiteX82" fmla="*/ 149225 w 4060825"/>
              <a:gd name="connsiteY82" fmla="*/ 38100 h 1282700"/>
              <a:gd name="connsiteX83" fmla="*/ 149225 w 4060825"/>
              <a:gd name="connsiteY83" fmla="*/ 19050 h 1282700"/>
              <a:gd name="connsiteX84" fmla="*/ 28575 w 4060825"/>
              <a:gd name="connsiteY84" fmla="*/ 19050 h 1282700"/>
              <a:gd name="connsiteX85" fmla="*/ 28575 w 4060825"/>
              <a:gd name="connsiteY85" fmla="*/ 0 h 1282700"/>
              <a:gd name="connsiteX86" fmla="*/ 0 w 4060825"/>
              <a:gd name="connsiteY86" fmla="*/ 0 h 128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060825" h="1282700">
                <a:moveTo>
                  <a:pt x="4060825" y="1282700"/>
                </a:moveTo>
                <a:lnTo>
                  <a:pt x="3419475" y="1282700"/>
                </a:lnTo>
                <a:lnTo>
                  <a:pt x="3419475" y="1181100"/>
                </a:lnTo>
                <a:lnTo>
                  <a:pt x="2638425" y="1181100"/>
                </a:lnTo>
                <a:lnTo>
                  <a:pt x="2638425" y="1149350"/>
                </a:lnTo>
                <a:lnTo>
                  <a:pt x="2428875" y="1149350"/>
                </a:lnTo>
                <a:lnTo>
                  <a:pt x="2428875" y="1149350"/>
                </a:lnTo>
                <a:lnTo>
                  <a:pt x="2428875" y="1149350"/>
                </a:lnTo>
                <a:lnTo>
                  <a:pt x="2428875" y="1123950"/>
                </a:lnTo>
                <a:lnTo>
                  <a:pt x="2403475" y="1123950"/>
                </a:lnTo>
                <a:lnTo>
                  <a:pt x="2403475" y="1123950"/>
                </a:lnTo>
                <a:lnTo>
                  <a:pt x="2403475" y="1092200"/>
                </a:lnTo>
                <a:lnTo>
                  <a:pt x="2216150" y="1092200"/>
                </a:lnTo>
                <a:lnTo>
                  <a:pt x="2216150" y="1092200"/>
                </a:lnTo>
                <a:lnTo>
                  <a:pt x="2216150" y="1063625"/>
                </a:lnTo>
                <a:lnTo>
                  <a:pt x="2168525" y="1063625"/>
                </a:lnTo>
                <a:lnTo>
                  <a:pt x="2168525" y="1019175"/>
                </a:lnTo>
                <a:lnTo>
                  <a:pt x="1993900" y="1019175"/>
                </a:lnTo>
                <a:lnTo>
                  <a:pt x="1993900" y="987425"/>
                </a:lnTo>
                <a:lnTo>
                  <a:pt x="1981200" y="987425"/>
                </a:lnTo>
                <a:lnTo>
                  <a:pt x="1981200" y="955675"/>
                </a:lnTo>
                <a:lnTo>
                  <a:pt x="1933575" y="955675"/>
                </a:lnTo>
                <a:lnTo>
                  <a:pt x="1933575" y="911225"/>
                </a:lnTo>
                <a:lnTo>
                  <a:pt x="1933575" y="911225"/>
                </a:lnTo>
                <a:lnTo>
                  <a:pt x="1933575" y="911225"/>
                </a:lnTo>
                <a:lnTo>
                  <a:pt x="1911350" y="911225"/>
                </a:lnTo>
                <a:lnTo>
                  <a:pt x="1911350" y="879475"/>
                </a:lnTo>
                <a:lnTo>
                  <a:pt x="1901825" y="879475"/>
                </a:lnTo>
                <a:lnTo>
                  <a:pt x="1901825" y="879475"/>
                </a:lnTo>
                <a:lnTo>
                  <a:pt x="1901825" y="879475"/>
                </a:lnTo>
                <a:lnTo>
                  <a:pt x="1901825" y="854075"/>
                </a:lnTo>
                <a:lnTo>
                  <a:pt x="1743075" y="854075"/>
                </a:lnTo>
                <a:lnTo>
                  <a:pt x="1743075" y="825500"/>
                </a:lnTo>
                <a:lnTo>
                  <a:pt x="1698625" y="825500"/>
                </a:lnTo>
                <a:lnTo>
                  <a:pt x="1698625" y="784225"/>
                </a:lnTo>
                <a:lnTo>
                  <a:pt x="1641475" y="784225"/>
                </a:lnTo>
                <a:lnTo>
                  <a:pt x="1641475" y="749300"/>
                </a:lnTo>
                <a:lnTo>
                  <a:pt x="1489075" y="749300"/>
                </a:lnTo>
                <a:lnTo>
                  <a:pt x="1489075" y="720725"/>
                </a:lnTo>
                <a:lnTo>
                  <a:pt x="1441450" y="720725"/>
                </a:lnTo>
                <a:lnTo>
                  <a:pt x="1441450" y="577850"/>
                </a:lnTo>
                <a:lnTo>
                  <a:pt x="1390650" y="577850"/>
                </a:lnTo>
                <a:lnTo>
                  <a:pt x="1390650" y="539750"/>
                </a:lnTo>
                <a:lnTo>
                  <a:pt x="1244600" y="539750"/>
                </a:lnTo>
                <a:lnTo>
                  <a:pt x="1244600" y="498475"/>
                </a:lnTo>
                <a:lnTo>
                  <a:pt x="1193800" y="498475"/>
                </a:lnTo>
                <a:lnTo>
                  <a:pt x="1193800" y="457200"/>
                </a:lnTo>
                <a:lnTo>
                  <a:pt x="1174750" y="457200"/>
                </a:lnTo>
                <a:lnTo>
                  <a:pt x="1174750" y="396875"/>
                </a:lnTo>
                <a:lnTo>
                  <a:pt x="1041400" y="396875"/>
                </a:lnTo>
                <a:lnTo>
                  <a:pt x="1038225" y="387350"/>
                </a:lnTo>
                <a:lnTo>
                  <a:pt x="965200" y="387350"/>
                </a:lnTo>
                <a:lnTo>
                  <a:pt x="965200" y="349250"/>
                </a:lnTo>
                <a:lnTo>
                  <a:pt x="965200" y="349250"/>
                </a:lnTo>
                <a:lnTo>
                  <a:pt x="965200" y="349250"/>
                </a:lnTo>
                <a:lnTo>
                  <a:pt x="946150" y="349250"/>
                </a:lnTo>
                <a:lnTo>
                  <a:pt x="946150" y="317500"/>
                </a:lnTo>
                <a:lnTo>
                  <a:pt x="742950" y="317500"/>
                </a:lnTo>
                <a:lnTo>
                  <a:pt x="742950" y="301625"/>
                </a:lnTo>
                <a:lnTo>
                  <a:pt x="692150" y="301625"/>
                </a:lnTo>
                <a:lnTo>
                  <a:pt x="692150" y="279400"/>
                </a:lnTo>
                <a:lnTo>
                  <a:pt x="692150" y="279400"/>
                </a:lnTo>
                <a:lnTo>
                  <a:pt x="666750" y="254000"/>
                </a:lnTo>
                <a:lnTo>
                  <a:pt x="539750" y="254000"/>
                </a:lnTo>
                <a:lnTo>
                  <a:pt x="539750" y="219075"/>
                </a:lnTo>
                <a:lnTo>
                  <a:pt x="501650" y="219075"/>
                </a:lnTo>
                <a:lnTo>
                  <a:pt x="501650" y="219075"/>
                </a:lnTo>
                <a:lnTo>
                  <a:pt x="501650" y="219075"/>
                </a:lnTo>
                <a:lnTo>
                  <a:pt x="501650" y="219075"/>
                </a:lnTo>
                <a:lnTo>
                  <a:pt x="501650" y="219075"/>
                </a:lnTo>
                <a:lnTo>
                  <a:pt x="501650" y="219075"/>
                </a:lnTo>
                <a:lnTo>
                  <a:pt x="501650" y="219075"/>
                </a:lnTo>
                <a:lnTo>
                  <a:pt x="501650" y="193675"/>
                </a:lnTo>
                <a:lnTo>
                  <a:pt x="469900" y="193675"/>
                </a:lnTo>
                <a:lnTo>
                  <a:pt x="469900" y="117475"/>
                </a:lnTo>
                <a:lnTo>
                  <a:pt x="396875" y="117475"/>
                </a:lnTo>
                <a:lnTo>
                  <a:pt x="396875" y="95250"/>
                </a:lnTo>
                <a:lnTo>
                  <a:pt x="241300" y="95250"/>
                </a:lnTo>
                <a:lnTo>
                  <a:pt x="241300" y="66675"/>
                </a:lnTo>
                <a:lnTo>
                  <a:pt x="241300" y="66675"/>
                </a:lnTo>
                <a:lnTo>
                  <a:pt x="212725" y="66675"/>
                </a:lnTo>
                <a:lnTo>
                  <a:pt x="212725" y="38100"/>
                </a:lnTo>
                <a:lnTo>
                  <a:pt x="149225" y="38100"/>
                </a:lnTo>
                <a:lnTo>
                  <a:pt x="149225" y="19050"/>
                </a:lnTo>
                <a:lnTo>
                  <a:pt x="28575" y="19050"/>
                </a:lnTo>
                <a:lnTo>
                  <a:pt x="2857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38" name="Freeform 137">
            <a:extLst>
              <a:ext uri="{FF2B5EF4-FFF2-40B4-BE49-F238E27FC236}">
                <a16:creationId xmlns:a16="http://schemas.microsoft.com/office/drawing/2014/main" id="{7ECC9FC8-DD1B-8341-8A5D-5FE5DF6F6D4D}"/>
              </a:ext>
            </a:extLst>
          </p:cNvPr>
          <p:cNvSpPr/>
          <p:nvPr/>
        </p:nvSpPr>
        <p:spPr bwMode="auto">
          <a:xfrm>
            <a:off x="7454900" y="2428875"/>
            <a:ext cx="3981450" cy="434975"/>
          </a:xfrm>
          <a:custGeom>
            <a:avLst/>
            <a:gdLst>
              <a:gd name="connsiteX0" fmla="*/ 3981450 w 3981450"/>
              <a:gd name="connsiteY0" fmla="*/ 434975 h 434975"/>
              <a:gd name="connsiteX1" fmla="*/ 2613025 w 3981450"/>
              <a:gd name="connsiteY1" fmla="*/ 434975 h 434975"/>
              <a:gd name="connsiteX2" fmla="*/ 2613025 w 3981450"/>
              <a:gd name="connsiteY2" fmla="*/ 393700 h 434975"/>
              <a:gd name="connsiteX3" fmla="*/ 2206625 w 3981450"/>
              <a:gd name="connsiteY3" fmla="*/ 393700 h 434975"/>
              <a:gd name="connsiteX4" fmla="*/ 2206625 w 3981450"/>
              <a:gd name="connsiteY4" fmla="*/ 393700 h 434975"/>
              <a:gd name="connsiteX5" fmla="*/ 2206625 w 3981450"/>
              <a:gd name="connsiteY5" fmla="*/ 368300 h 434975"/>
              <a:gd name="connsiteX6" fmla="*/ 2032000 w 3981450"/>
              <a:gd name="connsiteY6" fmla="*/ 368300 h 434975"/>
              <a:gd name="connsiteX7" fmla="*/ 2032000 w 3981450"/>
              <a:gd name="connsiteY7" fmla="*/ 336550 h 434975"/>
              <a:gd name="connsiteX8" fmla="*/ 1984375 w 3981450"/>
              <a:gd name="connsiteY8" fmla="*/ 336550 h 434975"/>
              <a:gd name="connsiteX9" fmla="*/ 1984375 w 3981450"/>
              <a:gd name="connsiteY9" fmla="*/ 304800 h 434975"/>
              <a:gd name="connsiteX10" fmla="*/ 1809750 w 3981450"/>
              <a:gd name="connsiteY10" fmla="*/ 304800 h 434975"/>
              <a:gd name="connsiteX11" fmla="*/ 1809750 w 3981450"/>
              <a:gd name="connsiteY11" fmla="*/ 304800 h 434975"/>
              <a:gd name="connsiteX12" fmla="*/ 1809750 w 3981450"/>
              <a:gd name="connsiteY12" fmla="*/ 304800 h 434975"/>
              <a:gd name="connsiteX13" fmla="*/ 1790700 w 3981450"/>
              <a:gd name="connsiteY13" fmla="*/ 285750 h 434975"/>
              <a:gd name="connsiteX14" fmla="*/ 1644650 w 3981450"/>
              <a:gd name="connsiteY14" fmla="*/ 285750 h 434975"/>
              <a:gd name="connsiteX15" fmla="*/ 1644650 w 3981450"/>
              <a:gd name="connsiteY15" fmla="*/ 257175 h 434975"/>
              <a:gd name="connsiteX16" fmla="*/ 1504950 w 3981450"/>
              <a:gd name="connsiteY16" fmla="*/ 257175 h 434975"/>
              <a:gd name="connsiteX17" fmla="*/ 1504950 w 3981450"/>
              <a:gd name="connsiteY17" fmla="*/ 219075 h 434975"/>
              <a:gd name="connsiteX18" fmla="*/ 1260475 w 3981450"/>
              <a:gd name="connsiteY18" fmla="*/ 219075 h 434975"/>
              <a:gd name="connsiteX19" fmla="*/ 1260475 w 3981450"/>
              <a:gd name="connsiteY19" fmla="*/ 190500 h 434975"/>
              <a:gd name="connsiteX20" fmla="*/ 1206500 w 3981450"/>
              <a:gd name="connsiteY20" fmla="*/ 190500 h 434975"/>
              <a:gd name="connsiteX21" fmla="*/ 1206500 w 3981450"/>
              <a:gd name="connsiteY21" fmla="*/ 177800 h 434975"/>
              <a:gd name="connsiteX22" fmla="*/ 1171575 w 3981450"/>
              <a:gd name="connsiteY22" fmla="*/ 177800 h 434975"/>
              <a:gd name="connsiteX23" fmla="*/ 1171575 w 3981450"/>
              <a:gd name="connsiteY23" fmla="*/ 161925 h 434975"/>
              <a:gd name="connsiteX24" fmla="*/ 1098550 w 3981450"/>
              <a:gd name="connsiteY24" fmla="*/ 161925 h 434975"/>
              <a:gd name="connsiteX25" fmla="*/ 1098550 w 3981450"/>
              <a:gd name="connsiteY25" fmla="*/ 161925 h 434975"/>
              <a:gd name="connsiteX26" fmla="*/ 1022350 w 3981450"/>
              <a:gd name="connsiteY26" fmla="*/ 161925 h 434975"/>
              <a:gd name="connsiteX27" fmla="*/ 1022350 w 3981450"/>
              <a:gd name="connsiteY27" fmla="*/ 123825 h 434975"/>
              <a:gd name="connsiteX28" fmla="*/ 974725 w 3981450"/>
              <a:gd name="connsiteY28" fmla="*/ 123825 h 434975"/>
              <a:gd name="connsiteX29" fmla="*/ 974725 w 3981450"/>
              <a:gd name="connsiteY29" fmla="*/ 123825 h 434975"/>
              <a:gd name="connsiteX30" fmla="*/ 974725 w 3981450"/>
              <a:gd name="connsiteY30" fmla="*/ 123825 h 434975"/>
              <a:gd name="connsiteX31" fmla="*/ 974725 w 3981450"/>
              <a:gd name="connsiteY31" fmla="*/ 95250 h 434975"/>
              <a:gd name="connsiteX32" fmla="*/ 793750 w 3981450"/>
              <a:gd name="connsiteY32" fmla="*/ 95250 h 434975"/>
              <a:gd name="connsiteX33" fmla="*/ 793750 w 3981450"/>
              <a:gd name="connsiteY33" fmla="*/ 95250 h 434975"/>
              <a:gd name="connsiteX34" fmla="*/ 793750 w 3981450"/>
              <a:gd name="connsiteY34" fmla="*/ 69850 h 434975"/>
              <a:gd name="connsiteX35" fmla="*/ 676275 w 3981450"/>
              <a:gd name="connsiteY35" fmla="*/ 69850 h 434975"/>
              <a:gd name="connsiteX36" fmla="*/ 676275 w 3981450"/>
              <a:gd name="connsiteY36" fmla="*/ 69850 h 434975"/>
              <a:gd name="connsiteX37" fmla="*/ 676275 w 3981450"/>
              <a:gd name="connsiteY37" fmla="*/ 41275 h 434975"/>
              <a:gd name="connsiteX38" fmla="*/ 473075 w 3981450"/>
              <a:gd name="connsiteY38" fmla="*/ 41275 h 434975"/>
              <a:gd name="connsiteX39" fmla="*/ 473075 w 3981450"/>
              <a:gd name="connsiteY39" fmla="*/ 28575 h 434975"/>
              <a:gd name="connsiteX40" fmla="*/ 155575 w 3981450"/>
              <a:gd name="connsiteY40" fmla="*/ 28575 h 434975"/>
              <a:gd name="connsiteX41" fmla="*/ 155575 w 3981450"/>
              <a:gd name="connsiteY41" fmla="*/ 0 h 434975"/>
              <a:gd name="connsiteX42" fmla="*/ 0 w 3981450"/>
              <a:gd name="connsiteY42" fmla="*/ 0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981450" h="434975">
                <a:moveTo>
                  <a:pt x="3981450" y="434975"/>
                </a:moveTo>
                <a:lnTo>
                  <a:pt x="2613025" y="434975"/>
                </a:lnTo>
                <a:lnTo>
                  <a:pt x="2613025" y="393700"/>
                </a:lnTo>
                <a:lnTo>
                  <a:pt x="2206625" y="393700"/>
                </a:lnTo>
                <a:lnTo>
                  <a:pt x="2206625" y="393700"/>
                </a:lnTo>
                <a:lnTo>
                  <a:pt x="2206625" y="368300"/>
                </a:lnTo>
                <a:lnTo>
                  <a:pt x="2032000" y="368300"/>
                </a:lnTo>
                <a:lnTo>
                  <a:pt x="2032000" y="336550"/>
                </a:lnTo>
                <a:lnTo>
                  <a:pt x="1984375" y="336550"/>
                </a:lnTo>
                <a:lnTo>
                  <a:pt x="1984375" y="304800"/>
                </a:lnTo>
                <a:lnTo>
                  <a:pt x="1809750" y="304800"/>
                </a:lnTo>
                <a:lnTo>
                  <a:pt x="1809750" y="304800"/>
                </a:lnTo>
                <a:lnTo>
                  <a:pt x="1809750" y="304800"/>
                </a:lnTo>
                <a:lnTo>
                  <a:pt x="1790700" y="285750"/>
                </a:lnTo>
                <a:lnTo>
                  <a:pt x="1644650" y="285750"/>
                </a:lnTo>
                <a:lnTo>
                  <a:pt x="1644650" y="257175"/>
                </a:lnTo>
                <a:lnTo>
                  <a:pt x="1504950" y="257175"/>
                </a:lnTo>
                <a:lnTo>
                  <a:pt x="1504950" y="219075"/>
                </a:lnTo>
                <a:lnTo>
                  <a:pt x="1260475" y="219075"/>
                </a:lnTo>
                <a:lnTo>
                  <a:pt x="1260475" y="190500"/>
                </a:lnTo>
                <a:lnTo>
                  <a:pt x="1206500" y="190500"/>
                </a:lnTo>
                <a:lnTo>
                  <a:pt x="1206500" y="177800"/>
                </a:lnTo>
                <a:lnTo>
                  <a:pt x="1171575" y="177800"/>
                </a:lnTo>
                <a:lnTo>
                  <a:pt x="1171575" y="161925"/>
                </a:lnTo>
                <a:lnTo>
                  <a:pt x="1098550" y="161925"/>
                </a:lnTo>
                <a:lnTo>
                  <a:pt x="1098550" y="161925"/>
                </a:lnTo>
                <a:lnTo>
                  <a:pt x="1022350" y="161925"/>
                </a:lnTo>
                <a:lnTo>
                  <a:pt x="1022350" y="123825"/>
                </a:lnTo>
                <a:lnTo>
                  <a:pt x="974725" y="123825"/>
                </a:lnTo>
                <a:lnTo>
                  <a:pt x="974725" y="123825"/>
                </a:lnTo>
                <a:lnTo>
                  <a:pt x="974725" y="123825"/>
                </a:lnTo>
                <a:lnTo>
                  <a:pt x="974725" y="95250"/>
                </a:lnTo>
                <a:lnTo>
                  <a:pt x="793750" y="95250"/>
                </a:lnTo>
                <a:lnTo>
                  <a:pt x="793750" y="95250"/>
                </a:lnTo>
                <a:lnTo>
                  <a:pt x="793750" y="69850"/>
                </a:lnTo>
                <a:lnTo>
                  <a:pt x="676275" y="69850"/>
                </a:lnTo>
                <a:lnTo>
                  <a:pt x="676275" y="69850"/>
                </a:lnTo>
                <a:lnTo>
                  <a:pt x="676275" y="41275"/>
                </a:lnTo>
                <a:lnTo>
                  <a:pt x="473075" y="41275"/>
                </a:lnTo>
                <a:lnTo>
                  <a:pt x="473075" y="28575"/>
                </a:lnTo>
                <a:lnTo>
                  <a:pt x="155575" y="28575"/>
                </a:lnTo>
                <a:lnTo>
                  <a:pt x="1555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37" name="Freeform 136">
            <a:extLst>
              <a:ext uri="{FF2B5EF4-FFF2-40B4-BE49-F238E27FC236}">
                <a16:creationId xmlns:a16="http://schemas.microsoft.com/office/drawing/2014/main" id="{A24BA563-A68A-0249-A8FC-1992D894D3EF}"/>
              </a:ext>
            </a:extLst>
          </p:cNvPr>
          <p:cNvSpPr/>
          <p:nvPr/>
        </p:nvSpPr>
        <p:spPr bwMode="auto">
          <a:xfrm>
            <a:off x="7467600" y="2463800"/>
            <a:ext cx="3927475" cy="250825"/>
          </a:xfrm>
          <a:custGeom>
            <a:avLst/>
            <a:gdLst>
              <a:gd name="connsiteX0" fmla="*/ 3927475 w 3927475"/>
              <a:gd name="connsiteY0" fmla="*/ 250825 h 250825"/>
              <a:gd name="connsiteX1" fmla="*/ 2727325 w 3927475"/>
              <a:gd name="connsiteY1" fmla="*/ 250825 h 250825"/>
              <a:gd name="connsiteX2" fmla="*/ 2727325 w 3927475"/>
              <a:gd name="connsiteY2" fmla="*/ 212725 h 250825"/>
              <a:gd name="connsiteX3" fmla="*/ 2165350 w 3927475"/>
              <a:gd name="connsiteY3" fmla="*/ 212725 h 250825"/>
              <a:gd name="connsiteX4" fmla="*/ 2165350 w 3927475"/>
              <a:gd name="connsiteY4" fmla="*/ 180975 h 250825"/>
              <a:gd name="connsiteX5" fmla="*/ 1901825 w 3927475"/>
              <a:gd name="connsiteY5" fmla="*/ 180975 h 250825"/>
              <a:gd name="connsiteX6" fmla="*/ 1901825 w 3927475"/>
              <a:gd name="connsiteY6" fmla="*/ 180975 h 250825"/>
              <a:gd name="connsiteX7" fmla="*/ 1901825 w 3927475"/>
              <a:gd name="connsiteY7" fmla="*/ 180975 h 250825"/>
              <a:gd name="connsiteX8" fmla="*/ 1901825 w 3927475"/>
              <a:gd name="connsiteY8" fmla="*/ 152400 h 250825"/>
              <a:gd name="connsiteX9" fmla="*/ 1676400 w 3927475"/>
              <a:gd name="connsiteY9" fmla="*/ 152400 h 250825"/>
              <a:gd name="connsiteX10" fmla="*/ 1676400 w 3927475"/>
              <a:gd name="connsiteY10" fmla="*/ 152400 h 250825"/>
              <a:gd name="connsiteX11" fmla="*/ 1676400 w 3927475"/>
              <a:gd name="connsiteY11" fmla="*/ 152400 h 250825"/>
              <a:gd name="connsiteX12" fmla="*/ 1676400 w 3927475"/>
              <a:gd name="connsiteY12" fmla="*/ 130175 h 250825"/>
              <a:gd name="connsiteX13" fmla="*/ 1216025 w 3927475"/>
              <a:gd name="connsiteY13" fmla="*/ 130175 h 250825"/>
              <a:gd name="connsiteX14" fmla="*/ 1216025 w 3927475"/>
              <a:gd name="connsiteY14" fmla="*/ 114300 h 250825"/>
              <a:gd name="connsiteX15" fmla="*/ 1127125 w 3927475"/>
              <a:gd name="connsiteY15" fmla="*/ 114300 h 250825"/>
              <a:gd name="connsiteX16" fmla="*/ 1133475 w 3927475"/>
              <a:gd name="connsiteY16" fmla="*/ 107950 h 250825"/>
              <a:gd name="connsiteX17" fmla="*/ 1016000 w 3927475"/>
              <a:gd name="connsiteY17" fmla="*/ 107950 h 250825"/>
              <a:gd name="connsiteX18" fmla="*/ 1016000 w 3927475"/>
              <a:gd name="connsiteY18" fmla="*/ 95250 h 250825"/>
              <a:gd name="connsiteX19" fmla="*/ 962025 w 3927475"/>
              <a:gd name="connsiteY19" fmla="*/ 95250 h 250825"/>
              <a:gd name="connsiteX20" fmla="*/ 962025 w 3927475"/>
              <a:gd name="connsiteY20" fmla="*/ 95250 h 250825"/>
              <a:gd name="connsiteX21" fmla="*/ 962025 w 3927475"/>
              <a:gd name="connsiteY21" fmla="*/ 95250 h 250825"/>
              <a:gd name="connsiteX22" fmla="*/ 962025 w 3927475"/>
              <a:gd name="connsiteY22" fmla="*/ 73025 h 250825"/>
              <a:gd name="connsiteX23" fmla="*/ 889000 w 3927475"/>
              <a:gd name="connsiteY23" fmla="*/ 73025 h 250825"/>
              <a:gd name="connsiteX24" fmla="*/ 889000 w 3927475"/>
              <a:gd name="connsiteY24" fmla="*/ 73025 h 250825"/>
              <a:gd name="connsiteX25" fmla="*/ 863600 w 3927475"/>
              <a:gd name="connsiteY25" fmla="*/ 47625 h 250825"/>
              <a:gd name="connsiteX26" fmla="*/ 847725 w 3927475"/>
              <a:gd name="connsiteY26" fmla="*/ 31750 h 250825"/>
              <a:gd name="connsiteX27" fmla="*/ 812800 w 3927475"/>
              <a:gd name="connsiteY27" fmla="*/ 31750 h 250825"/>
              <a:gd name="connsiteX28" fmla="*/ 812800 w 3927475"/>
              <a:gd name="connsiteY28" fmla="*/ 15875 h 250825"/>
              <a:gd name="connsiteX29" fmla="*/ 466725 w 3927475"/>
              <a:gd name="connsiteY29" fmla="*/ 15875 h 250825"/>
              <a:gd name="connsiteX30" fmla="*/ 466725 w 3927475"/>
              <a:gd name="connsiteY30" fmla="*/ 0 h 250825"/>
              <a:gd name="connsiteX31" fmla="*/ 0 w 3927475"/>
              <a:gd name="connsiteY3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27475" h="250825">
                <a:moveTo>
                  <a:pt x="3927475" y="250825"/>
                </a:moveTo>
                <a:lnTo>
                  <a:pt x="2727325" y="250825"/>
                </a:lnTo>
                <a:lnTo>
                  <a:pt x="2727325" y="212725"/>
                </a:lnTo>
                <a:lnTo>
                  <a:pt x="2165350" y="212725"/>
                </a:lnTo>
                <a:lnTo>
                  <a:pt x="2165350" y="180975"/>
                </a:lnTo>
                <a:lnTo>
                  <a:pt x="1901825" y="180975"/>
                </a:lnTo>
                <a:lnTo>
                  <a:pt x="1901825" y="180975"/>
                </a:lnTo>
                <a:lnTo>
                  <a:pt x="1901825" y="180975"/>
                </a:lnTo>
                <a:lnTo>
                  <a:pt x="1901825" y="152400"/>
                </a:lnTo>
                <a:lnTo>
                  <a:pt x="1676400" y="152400"/>
                </a:lnTo>
                <a:lnTo>
                  <a:pt x="1676400" y="152400"/>
                </a:lnTo>
                <a:lnTo>
                  <a:pt x="1676400" y="152400"/>
                </a:lnTo>
                <a:lnTo>
                  <a:pt x="1676400" y="130175"/>
                </a:lnTo>
                <a:lnTo>
                  <a:pt x="1216025" y="130175"/>
                </a:lnTo>
                <a:lnTo>
                  <a:pt x="1216025" y="114300"/>
                </a:lnTo>
                <a:lnTo>
                  <a:pt x="1127125" y="114300"/>
                </a:lnTo>
                <a:lnTo>
                  <a:pt x="1133475" y="107950"/>
                </a:lnTo>
                <a:lnTo>
                  <a:pt x="1016000" y="107950"/>
                </a:lnTo>
                <a:lnTo>
                  <a:pt x="1016000" y="95250"/>
                </a:lnTo>
                <a:lnTo>
                  <a:pt x="962025" y="95250"/>
                </a:lnTo>
                <a:lnTo>
                  <a:pt x="962025" y="95250"/>
                </a:lnTo>
                <a:lnTo>
                  <a:pt x="962025" y="95250"/>
                </a:lnTo>
                <a:lnTo>
                  <a:pt x="962025" y="73025"/>
                </a:lnTo>
                <a:lnTo>
                  <a:pt x="889000" y="73025"/>
                </a:lnTo>
                <a:lnTo>
                  <a:pt x="889000" y="73025"/>
                </a:lnTo>
                <a:lnTo>
                  <a:pt x="863600" y="47625"/>
                </a:lnTo>
                <a:lnTo>
                  <a:pt x="847725" y="31750"/>
                </a:lnTo>
                <a:lnTo>
                  <a:pt x="812800" y="31750"/>
                </a:lnTo>
                <a:lnTo>
                  <a:pt x="812800" y="15875"/>
                </a:lnTo>
                <a:lnTo>
                  <a:pt x="466725" y="15875"/>
                </a:lnTo>
                <a:lnTo>
                  <a:pt x="466725" y="0"/>
                </a:lnTo>
                <a:lnTo>
                  <a:pt x="0"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095391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1849FA2A-0A28-4BE3-96B6-5AA6C670A863}"/>
              </a:ext>
            </a:extLst>
          </p:cNvPr>
          <p:cNvSpPr>
            <a:spLocks noGrp="1"/>
          </p:cNvSpPr>
          <p:nvPr>
            <p:ph type="title"/>
          </p:nvPr>
        </p:nvSpPr>
        <p:spPr/>
        <p:txBody>
          <a:bodyPr/>
          <a:lstStyle/>
          <a:p>
            <a:r>
              <a:rPr lang="en-US" altLang="en-US" dirty="0"/>
              <a:t>Adverse Events and Management With Lenalidomide</a:t>
            </a:r>
          </a:p>
        </p:txBody>
      </p:sp>
      <p:sp>
        <p:nvSpPr>
          <p:cNvPr id="8" name="Content Placeholder 1">
            <a:extLst>
              <a:ext uri="{FF2B5EF4-FFF2-40B4-BE49-F238E27FC236}">
                <a16:creationId xmlns:a16="http://schemas.microsoft.com/office/drawing/2014/main" id="{1D50B7B2-63D2-42F9-868F-DE2870B6A694}"/>
              </a:ext>
            </a:extLst>
          </p:cNvPr>
          <p:cNvSpPr txBox="1">
            <a:spLocks/>
          </p:cNvSpPr>
          <p:nvPr/>
        </p:nvSpPr>
        <p:spPr>
          <a:xfrm>
            <a:off x="6304428" y="1600200"/>
            <a:ext cx="5201772" cy="3106271"/>
          </a:xfrm>
          <a:prstGeom prst="rect">
            <a:avLst/>
          </a:prstGeom>
          <a:solidFill>
            <a:schemeClr val="accent3"/>
          </a:solidFill>
          <a:ln>
            <a:noFill/>
          </a:ln>
        </p:spPr>
        <p:style>
          <a:lnRef idx="2">
            <a:schemeClr val="accent2"/>
          </a:lnRef>
          <a:fillRef idx="1">
            <a:schemeClr val="lt1"/>
          </a:fillRef>
          <a:effectRef idx="0">
            <a:schemeClr val="accent2"/>
          </a:effectRef>
          <a:fontRef idx="minor">
            <a:schemeClr val="dk1"/>
          </a:fontRef>
        </p:style>
        <p:txBody>
          <a:bodyPr anchor="t"/>
          <a:lstStyle>
            <a:lvl1pPr marL="285750" indent="-285750" algn="l" defTabSz="457200" rtl="0" eaLnBrk="1" latinLnBrk="0" hangingPunct="1">
              <a:spcBef>
                <a:spcPct val="20000"/>
              </a:spcBef>
              <a:buClr>
                <a:srgbClr val="8B0F53"/>
              </a:buClr>
              <a:buFont typeface="Arial"/>
              <a:buChar char="•"/>
              <a:defRPr sz="32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8B0F53"/>
              </a:buClr>
              <a:buFont typeface="Arial"/>
              <a:buChar char="–"/>
              <a:defRPr sz="28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Clr>
                <a:srgbClr val="8B0F53"/>
              </a:buClr>
              <a:buFont typeface="Arial"/>
              <a:buChar char="•"/>
              <a:defRPr sz="24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90000"/>
              </a:lnSpc>
              <a:spcBef>
                <a:spcPts val="1000"/>
              </a:spcBef>
              <a:spcAft>
                <a:spcPts val="700"/>
              </a:spcAft>
              <a:buClr>
                <a:srgbClr val="FFFFFF"/>
              </a:buClr>
              <a:buSz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rPr>
              <a:t>Clinical Management</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kern="0" dirty="0">
                <a:solidFill>
                  <a:schemeClr val="tx1"/>
                </a:solidFill>
                <a:latin typeface="Calibri" panose="020F0502020204030204" pitchFamily="34" charset="0"/>
                <a:cs typeface="+mn-cs"/>
              </a:rPr>
              <a:t>Patient/caregiver education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kern="0" dirty="0">
                <a:solidFill>
                  <a:schemeClr val="tx1"/>
                </a:solidFill>
                <a:latin typeface="Calibri" panose="020F0502020204030204" pitchFamily="34" charset="0"/>
                <a:cs typeface="+mn-cs"/>
              </a:rPr>
              <a:t>Compliance with REMS program requirements</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kern="0" dirty="0">
                <a:solidFill>
                  <a:schemeClr val="tx1"/>
                </a:solidFill>
                <a:latin typeface="Calibri" panose="020F0502020204030204" pitchFamily="34" charset="0"/>
                <a:cs typeface="+mn-cs"/>
              </a:rPr>
              <a:t>Monitor for unilateral leg swelling or sudden shortness of breath and consider thromboprophylaxis</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kern="0" dirty="0">
                <a:solidFill>
                  <a:schemeClr val="tx1"/>
                </a:solidFill>
                <a:latin typeface="Calibri" panose="020F0502020204030204" pitchFamily="34" charset="0"/>
                <a:cs typeface="+mn-cs"/>
              </a:rPr>
              <a:t>Dose reductions or delays with hematologic toxicities </a:t>
            </a:r>
          </a:p>
        </p:txBody>
      </p:sp>
      <p:sp>
        <p:nvSpPr>
          <p:cNvPr id="9" name="Text Box 15">
            <a:extLst>
              <a:ext uri="{FF2B5EF4-FFF2-40B4-BE49-F238E27FC236}">
                <a16:creationId xmlns:a16="http://schemas.microsoft.com/office/drawing/2014/main" id="{23E76BCB-41BB-42D2-86BB-145BF91E1D86}"/>
              </a:ext>
            </a:extLst>
          </p:cNvPr>
          <p:cNvSpPr txBox="1">
            <a:spLocks noChangeArrowheads="1"/>
          </p:cNvSpPr>
          <p:nvPr/>
        </p:nvSpPr>
        <p:spPr bwMode="auto">
          <a:xfrm>
            <a:off x="44861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Lenalidomide PI.</a:t>
            </a:r>
          </a:p>
        </p:txBody>
      </p:sp>
      <p:sp>
        <p:nvSpPr>
          <p:cNvPr id="15" name="Content Placeholder 1">
            <a:extLst>
              <a:ext uri="{FF2B5EF4-FFF2-40B4-BE49-F238E27FC236}">
                <a16:creationId xmlns:a16="http://schemas.microsoft.com/office/drawing/2014/main" id="{A6408903-DBA8-4829-8920-86756381D3EF}"/>
              </a:ext>
            </a:extLst>
          </p:cNvPr>
          <p:cNvSpPr txBox="1">
            <a:spLocks/>
          </p:cNvSpPr>
          <p:nvPr/>
        </p:nvSpPr>
        <p:spPr bwMode="auto">
          <a:xfrm>
            <a:off x="723900" y="1616076"/>
            <a:ext cx="5201772" cy="3106272"/>
          </a:xfrm>
          <a:prstGeom prst="rect">
            <a:avLst/>
          </a:prstGeom>
          <a:solidFill>
            <a:schemeClr val="accent1"/>
          </a:solidFill>
          <a:ln w="25400" cap="flat" cmpd="sng" algn="ctr">
            <a:noFill/>
            <a:prstDash val="soli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dk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dk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dk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dk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dk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9pPr>
          </a:lstStyle>
          <a:p>
            <a:pPr marL="0" indent="0">
              <a:buClr>
                <a:schemeClr val="tx1"/>
              </a:buClr>
              <a:buNone/>
              <a:defRPr/>
            </a:pPr>
            <a:r>
              <a:rPr lang="en-US" altLang="en-US" sz="2000" b="1" kern="0" dirty="0">
                <a:solidFill>
                  <a:schemeClr val="tx1"/>
                </a:solidFill>
                <a:latin typeface="Calibri" panose="020F0502020204030204" pitchFamily="34" charset="0"/>
              </a:rPr>
              <a:t>Adverse Events</a:t>
            </a:r>
          </a:p>
          <a:p>
            <a:pPr marL="460375" lvl="1" indent="-230188">
              <a:buClr>
                <a:schemeClr val="tx1"/>
              </a:buClr>
              <a:buFont typeface="Wingdings" panose="05000000000000000000" pitchFamily="2" charset="2"/>
              <a:buChar char="§"/>
              <a:defRPr/>
            </a:pPr>
            <a:r>
              <a:rPr lang="en-US" altLang="en-US" sz="1800" b="0" kern="0" dirty="0">
                <a:solidFill>
                  <a:schemeClr val="tx1"/>
                </a:solidFill>
                <a:latin typeface="Calibri" panose="020F0502020204030204" pitchFamily="34" charset="0"/>
              </a:rPr>
              <a:t>Embryonic/fetal toxicity</a:t>
            </a:r>
          </a:p>
          <a:p>
            <a:pPr marL="460375" lvl="1" indent="-230188">
              <a:buClr>
                <a:schemeClr val="tx1"/>
              </a:buClr>
              <a:buFont typeface="Wingdings" panose="05000000000000000000" pitchFamily="2" charset="2"/>
              <a:buChar char="§"/>
              <a:defRPr/>
            </a:pPr>
            <a:r>
              <a:rPr lang="en-US" altLang="en-US" sz="1800" b="0" kern="0" dirty="0">
                <a:solidFill>
                  <a:schemeClr val="tx1"/>
                </a:solidFill>
                <a:latin typeface="Calibri" panose="020F0502020204030204" pitchFamily="34" charset="0"/>
              </a:rPr>
              <a:t>Venous thromboembolism</a:t>
            </a:r>
          </a:p>
          <a:p>
            <a:pPr marL="460375" lvl="1" indent="-230188">
              <a:buClr>
                <a:schemeClr val="tx1"/>
              </a:buClr>
              <a:buFont typeface="Wingdings" panose="05000000000000000000" pitchFamily="2" charset="2"/>
              <a:buChar char="§"/>
              <a:defRPr/>
            </a:pPr>
            <a:r>
              <a:rPr lang="en-US" altLang="en-US" sz="1800" b="0" kern="0" dirty="0">
                <a:solidFill>
                  <a:schemeClr val="tx1"/>
                </a:solidFill>
                <a:latin typeface="Calibri" panose="020F0502020204030204" pitchFamily="34" charset="0"/>
              </a:rPr>
              <a:t>Fatigue</a:t>
            </a:r>
          </a:p>
          <a:p>
            <a:pPr marL="460375" lvl="1" indent="-230188">
              <a:buClr>
                <a:schemeClr val="tx1"/>
              </a:buClr>
              <a:buFont typeface="Wingdings" panose="05000000000000000000" pitchFamily="2" charset="2"/>
              <a:buChar char="§"/>
              <a:defRPr/>
            </a:pPr>
            <a:r>
              <a:rPr lang="en-US" altLang="en-US" sz="1800" b="0" kern="0" dirty="0">
                <a:solidFill>
                  <a:schemeClr val="tx1"/>
                </a:solidFill>
                <a:latin typeface="Calibri" panose="020F0502020204030204" pitchFamily="34" charset="0"/>
              </a:rPr>
              <a:t>Rash</a:t>
            </a:r>
          </a:p>
          <a:p>
            <a:pPr marL="460375" lvl="1" indent="-230188">
              <a:buClr>
                <a:schemeClr val="tx1"/>
              </a:buClr>
              <a:buFont typeface="Wingdings" panose="05000000000000000000" pitchFamily="2" charset="2"/>
              <a:buChar char="§"/>
              <a:defRPr/>
            </a:pPr>
            <a:r>
              <a:rPr lang="en-US" altLang="en-US" sz="1800" b="0" kern="0" dirty="0">
                <a:solidFill>
                  <a:schemeClr val="tx1"/>
                </a:solidFill>
                <a:latin typeface="Calibri" panose="020F0502020204030204" pitchFamily="34" charset="0"/>
              </a:rPr>
              <a:t>Thrombocytopenia/neutropenia</a:t>
            </a:r>
            <a:endParaRPr lang="en-US" altLang="en-US" sz="2200" b="0" kern="0" dirty="0">
              <a:solidFill>
                <a:schemeClr val="tx1"/>
              </a:solidFill>
              <a:latin typeface="Calibri" panose="020F0502020204030204" pitchFamily="34" charset="0"/>
            </a:endParaRPr>
          </a:p>
        </p:txBody>
      </p:sp>
      <p:grpSp>
        <p:nvGrpSpPr>
          <p:cNvPr id="16" name="Group 15">
            <a:extLst>
              <a:ext uri="{FF2B5EF4-FFF2-40B4-BE49-F238E27FC236}">
                <a16:creationId xmlns:a16="http://schemas.microsoft.com/office/drawing/2014/main" id="{92B1B99F-10C3-4A1C-B99B-C57C64B16FE1}"/>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5C00F19A-9850-4FE5-A3DD-ADCE84370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D340D896-57D5-44E3-AB58-3C330E2960C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62274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PI3K Inhibitors in R/R FL</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3236065410"/>
              </p:ext>
            </p:extLst>
          </p:nvPr>
        </p:nvGraphicFramePr>
        <p:xfrm>
          <a:off x="727075" y="1604963"/>
          <a:ext cx="10604954" cy="3932032"/>
        </p:xfrm>
        <a:graphic>
          <a:graphicData uri="http://schemas.openxmlformats.org/drawingml/2006/table">
            <a:tbl>
              <a:tblPr/>
              <a:tblGrid>
                <a:gridCol w="5302477">
                  <a:extLst>
                    <a:ext uri="{9D8B030D-6E8A-4147-A177-3AD203B41FA5}">
                      <a16:colId xmlns:a16="http://schemas.microsoft.com/office/drawing/2014/main" val="20000"/>
                    </a:ext>
                  </a:extLst>
                </a:gridCol>
                <a:gridCol w="5302477">
                  <a:extLst>
                    <a:ext uri="{9D8B030D-6E8A-4147-A177-3AD203B41FA5}">
                      <a16:colId xmlns:a16="http://schemas.microsoft.com/office/drawing/2014/main" val="20001"/>
                    </a:ext>
                  </a:extLst>
                </a:gridCol>
              </a:tblGrid>
              <a:tr h="17785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err="1">
                          <a:ln>
                            <a:noFill/>
                          </a:ln>
                          <a:solidFill>
                            <a:schemeClr val="tx1"/>
                          </a:solidFill>
                          <a:effectLst/>
                          <a:latin typeface="Calibri" panose="020F0502020204030204" pitchFamily="34" charset="0"/>
                        </a:rPr>
                        <a:t>Copanlisib</a:t>
                      </a:r>
                      <a:endParaRPr kumimoji="0" lang="en-US" sz="2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9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Targeted isoform</a:t>
                      </a:r>
                      <a:endParaRPr kumimoji="0" lang="en-US" sz="2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l-GR" sz="2400" dirty="0">
                          <a:solidFill>
                            <a:schemeClr val="bg1"/>
                          </a:solidFill>
                          <a:latin typeface="Calibri" panose="020F0502020204030204" pitchFamily="34" charset="0"/>
                          <a:cs typeface="Calibri" panose="020F0502020204030204" pitchFamily="34" charset="0"/>
                        </a:rPr>
                        <a:t>α</a:t>
                      </a:r>
                      <a:r>
                        <a:rPr lang="en-US" sz="2400" dirty="0">
                          <a:solidFill>
                            <a:schemeClr val="bg1"/>
                          </a:solidFill>
                          <a:latin typeface="Calibri" panose="020F0502020204030204" pitchFamily="34" charset="0"/>
                          <a:cs typeface="Calibri" panose="020F0502020204030204" pitchFamily="34" charset="0"/>
                        </a:rPr>
                        <a:t>, </a:t>
                      </a:r>
                      <a:r>
                        <a:rPr lang="el-GR" sz="2400" dirty="0">
                          <a:solidFill>
                            <a:schemeClr val="bg1"/>
                          </a:solidFill>
                          <a:latin typeface="Calibri" panose="020F0502020204030204" pitchFamily="34" charset="0"/>
                          <a:cs typeface="Calibri" panose="020F0502020204030204" pitchFamily="34" charset="0"/>
                        </a:rPr>
                        <a:t>δ</a:t>
                      </a:r>
                      <a:endParaRPr lang="en-US" sz="24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7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ORR in patients with FL,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58.7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7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77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739871447"/>
                  </a:ext>
                </a:extLst>
              </a:tr>
              <a:tr h="3146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0" i="0" u="none" strike="noStrike" cap="none" normalizeH="0" baseline="0" dirty="0">
                          <a:ln>
                            <a:noFill/>
                          </a:ln>
                          <a:solidFill>
                            <a:schemeClr val="bg2">
                              <a:lumMod val="10000"/>
                            </a:schemeClr>
                          </a:solidFill>
                          <a:effectLst/>
                          <a:latin typeface="Calibri" panose="020F0502020204030204" pitchFamily="34" charset="0"/>
                        </a:rPr>
                        <a:t>Approved indication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Relapsed FL </a:t>
                      </a:r>
                      <a:br>
                        <a:rPr kumimoji="0" lang="en-US" sz="2400" b="0" i="0" u="none" strike="noStrike" cap="none" normalizeH="0" baseline="0" dirty="0">
                          <a:ln>
                            <a:noFill/>
                          </a:ln>
                          <a:solidFill>
                            <a:schemeClr val="bg2">
                              <a:lumMod val="10000"/>
                            </a:schemeClr>
                          </a:solidFill>
                          <a:effectLst/>
                          <a:latin typeface="Calibri" panose="020F0502020204030204" pitchFamily="34" charset="0"/>
                        </a:rPr>
                      </a:br>
                      <a:r>
                        <a:rPr kumimoji="0" lang="en-US" sz="2400" b="0" i="0" u="none" strike="noStrike" cap="none" normalizeH="0" baseline="0" dirty="0">
                          <a:ln>
                            <a:noFill/>
                          </a:ln>
                          <a:solidFill>
                            <a:schemeClr val="bg2">
                              <a:lumMod val="10000"/>
                            </a:schemeClr>
                          </a:solidFill>
                          <a:effectLst/>
                          <a:latin typeface="Calibri" panose="020F0502020204030204" pitchFamily="34" charset="0"/>
                        </a:rPr>
                        <a:t>following &gt;2 prior systemic therapies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val="3672454057"/>
                  </a:ext>
                </a:extLst>
              </a:tr>
              <a:tr h="451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0" i="0" u="none" strike="noStrike" cap="none" normalizeH="0" baseline="0" dirty="0">
                          <a:ln>
                            <a:noFill/>
                          </a:ln>
                          <a:solidFill>
                            <a:schemeClr val="bg2">
                              <a:lumMod val="10000"/>
                            </a:schemeClr>
                          </a:solidFill>
                          <a:effectLst/>
                          <a:latin typeface="Calibri" panose="020F0502020204030204" pitchFamily="34" charset="0"/>
                        </a:rPr>
                        <a:t>Serious AEs of importance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Hyperglycemia, diarrhea, pneumonia, neutropenia, 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001862"/>
                  </a:ext>
                </a:extLst>
              </a:tr>
            </a:tbl>
          </a:graphicData>
        </a:graphic>
      </p:graphicFrame>
      <p:grpSp>
        <p:nvGrpSpPr>
          <p:cNvPr id="10" name="Group 9">
            <a:extLst>
              <a:ext uri="{FF2B5EF4-FFF2-40B4-BE49-F238E27FC236}">
                <a16:creationId xmlns:a16="http://schemas.microsoft.com/office/drawing/2014/main" id="{032B61C0-2699-40F6-8FA3-189B218A80BE}"/>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E4C96163-B4A0-4F1D-9C36-34CD682C7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9384D61-1507-489D-A4F0-D6ABD1777CD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1">
            <a:extLst>
              <a:ext uri="{FF2B5EF4-FFF2-40B4-BE49-F238E27FC236}">
                <a16:creationId xmlns:a16="http://schemas.microsoft.com/office/drawing/2014/main" id="{F824F93B-05B3-4997-9277-033008B1E85C}"/>
              </a:ext>
            </a:extLst>
          </p:cNvPr>
          <p:cNvSpPr txBox="1">
            <a:spLocks noChangeArrowheads="1"/>
          </p:cNvSpPr>
          <p:nvPr/>
        </p:nvSpPr>
        <p:spPr bwMode="auto">
          <a:xfrm>
            <a:off x="442429" y="6393510"/>
            <a:ext cx="870911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Dreyling. Am J Hematol. 2020;95:362.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spTree>
    <p:extLst>
      <p:ext uri="{BB962C8B-B14F-4D97-AF65-F5344CB8AC3E}">
        <p14:creationId xmlns:p14="http://schemas.microsoft.com/office/powerpoint/2010/main" val="957296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1849FA2A-0A28-4BE3-96B6-5AA6C670A863}"/>
              </a:ext>
            </a:extLst>
          </p:cNvPr>
          <p:cNvSpPr>
            <a:spLocks noGrp="1"/>
          </p:cNvSpPr>
          <p:nvPr>
            <p:ph type="title"/>
          </p:nvPr>
        </p:nvSpPr>
        <p:spPr/>
        <p:txBody>
          <a:bodyPr/>
          <a:lstStyle/>
          <a:p>
            <a:r>
              <a:rPr lang="en-US" altLang="en-US" dirty="0"/>
              <a:t>Adverse Events and Management With </a:t>
            </a:r>
            <a:r>
              <a:rPr lang="en-US" altLang="en-US" dirty="0" err="1"/>
              <a:t>Copanlisib</a:t>
            </a:r>
            <a:r>
              <a:rPr lang="en-US" altLang="en-US" dirty="0"/>
              <a:t> </a:t>
            </a:r>
          </a:p>
        </p:txBody>
      </p:sp>
      <p:sp>
        <p:nvSpPr>
          <p:cNvPr id="18" name="Content Placeholder 1">
            <a:extLst>
              <a:ext uri="{FF2B5EF4-FFF2-40B4-BE49-F238E27FC236}">
                <a16:creationId xmlns:a16="http://schemas.microsoft.com/office/drawing/2014/main" id="{11574F13-7A49-4876-AA4D-C8D6938BA83E}"/>
              </a:ext>
            </a:extLst>
          </p:cNvPr>
          <p:cNvSpPr>
            <a:spLocks noGrp="1"/>
          </p:cNvSpPr>
          <p:nvPr>
            <p:ph idx="1"/>
          </p:nvPr>
        </p:nvSpPr>
        <p:spPr>
          <a:xfrm>
            <a:off x="723900" y="1616074"/>
            <a:ext cx="5181600" cy="3359339"/>
          </a:xfr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nchor="t">
            <a:noAutofit/>
          </a:bodyPr>
          <a:lstStyle/>
          <a:p>
            <a:pPr marL="0" indent="0" eaLnBrk="1" hangingPunct="1">
              <a:buClr>
                <a:schemeClr val="tx1"/>
              </a:buClr>
              <a:buNone/>
              <a:defRPr/>
            </a:pPr>
            <a:r>
              <a:rPr lang="en-US" altLang="en-US" sz="2000" b="1" dirty="0">
                <a:solidFill>
                  <a:schemeClr val="tx1"/>
                </a:solidFill>
                <a:latin typeface="Calibri" panose="020F0502020204030204" pitchFamily="34" charset="0"/>
              </a:rPr>
              <a:t>Adverse Events and Warnings</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Infections</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Neutropenia</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Cutaneous reactions</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Hyperglycemia and hypertension </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Pneumonitis </a:t>
            </a:r>
          </a:p>
        </p:txBody>
      </p:sp>
      <p:sp>
        <p:nvSpPr>
          <p:cNvPr id="9" name="Text Box 15">
            <a:extLst>
              <a:ext uri="{FF2B5EF4-FFF2-40B4-BE49-F238E27FC236}">
                <a16:creationId xmlns:a16="http://schemas.microsoft.com/office/drawing/2014/main" id="{85D68F3D-041B-4827-9F37-FFADA91E562C}"/>
              </a:ext>
            </a:extLst>
          </p:cNvPr>
          <p:cNvSpPr txBox="1">
            <a:spLocks noChangeArrowheads="1"/>
          </p:cNvSpPr>
          <p:nvPr/>
        </p:nvSpPr>
        <p:spPr bwMode="auto">
          <a:xfrm>
            <a:off x="439646"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Copanlisib PI. </a:t>
            </a:r>
          </a:p>
        </p:txBody>
      </p:sp>
      <p:grpSp>
        <p:nvGrpSpPr>
          <p:cNvPr id="13" name="Group 12">
            <a:extLst>
              <a:ext uri="{FF2B5EF4-FFF2-40B4-BE49-F238E27FC236}">
                <a16:creationId xmlns:a16="http://schemas.microsoft.com/office/drawing/2014/main" id="{D6AFAE6A-7F19-433B-BBEF-853CED191843}"/>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C7A59295-69E1-44C4-8D05-5F778D3EE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B11A97BB-5569-4315-A8FF-83A90E56B36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Content Placeholder 1">
            <a:extLst>
              <a:ext uri="{FF2B5EF4-FFF2-40B4-BE49-F238E27FC236}">
                <a16:creationId xmlns:a16="http://schemas.microsoft.com/office/drawing/2014/main" id="{9D8138D9-4171-4915-A47F-4964262C1944}"/>
              </a:ext>
            </a:extLst>
          </p:cNvPr>
          <p:cNvSpPr txBox="1">
            <a:spLocks/>
          </p:cNvSpPr>
          <p:nvPr/>
        </p:nvSpPr>
        <p:spPr>
          <a:xfrm>
            <a:off x="6286500" y="1616075"/>
            <a:ext cx="5219700" cy="3359338"/>
          </a:xfrm>
          <a:prstGeom prst="rect">
            <a:avLst/>
          </a:prstGeom>
          <a:solidFill>
            <a:schemeClr val="accent3"/>
          </a:solidFill>
          <a:ln>
            <a:noFill/>
          </a:ln>
        </p:spPr>
        <p:style>
          <a:lnRef idx="2">
            <a:schemeClr val="accent2"/>
          </a:lnRef>
          <a:fillRef idx="1">
            <a:schemeClr val="lt1"/>
          </a:fillRef>
          <a:effectRef idx="0">
            <a:schemeClr val="accent2"/>
          </a:effectRef>
          <a:fontRef idx="minor">
            <a:schemeClr val="dk1"/>
          </a:fontRef>
        </p:style>
        <p:txBody>
          <a:bodyPr anchor="t"/>
          <a:lstStyle>
            <a:lvl1pPr marL="285750" indent="-285750" algn="l" defTabSz="457200" rtl="0" eaLnBrk="1" latinLnBrk="0" hangingPunct="1">
              <a:spcBef>
                <a:spcPct val="20000"/>
              </a:spcBef>
              <a:buClr>
                <a:srgbClr val="8B0F53"/>
              </a:buClr>
              <a:buFont typeface="Arial"/>
              <a:buChar char="•"/>
              <a:defRPr sz="32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8B0F53"/>
              </a:buClr>
              <a:buFont typeface="Arial"/>
              <a:buChar char="–"/>
              <a:defRPr sz="28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Clr>
                <a:srgbClr val="8B0F53"/>
              </a:buClr>
              <a:buFont typeface="Arial"/>
              <a:buChar char="•"/>
              <a:defRPr sz="24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90000"/>
              </a:lnSpc>
              <a:spcBef>
                <a:spcPts val="1000"/>
              </a:spcBef>
              <a:spcAft>
                <a:spcPts val="700"/>
              </a:spcAft>
              <a:buClr>
                <a:srgbClr val="FFFFFF"/>
              </a:buClr>
              <a:buSz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rPr>
              <a:t>Clinical Management</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2000" b="0" dirty="0">
                <a:solidFill>
                  <a:schemeClr val="tx1"/>
                </a:solidFill>
                <a:latin typeface="Calibri" panose="020F0502020204030204" pitchFamily="34" charset="0"/>
                <a:cs typeface="+mn-cs"/>
              </a:rPr>
              <a:t>Patient/caregiver education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2000" b="0" dirty="0">
                <a:solidFill>
                  <a:schemeClr val="tx1"/>
                </a:solidFill>
                <a:latin typeface="Calibri" panose="020F0502020204030204" pitchFamily="34" charset="0"/>
                <a:cs typeface="+mn-cs"/>
              </a:rPr>
              <a:t>Frequent monitoring for common AE</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2000" b="0" dirty="0">
                <a:solidFill>
                  <a:schemeClr val="tx1"/>
                </a:solidFill>
                <a:latin typeface="Calibri" panose="020F0502020204030204" pitchFamily="34" charset="0"/>
                <a:cs typeface="+mn-cs"/>
              </a:rPr>
              <a:t>Consider prophylaxis for patients at increased risk for opportunistic infections</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2000" b="0" dirty="0">
                <a:solidFill>
                  <a:schemeClr val="tx1"/>
                </a:solidFill>
                <a:latin typeface="Calibri" panose="020F0502020204030204" pitchFamily="34" charset="0"/>
                <a:cs typeface="+mn-cs"/>
              </a:rPr>
              <a:t>Hold </a:t>
            </a:r>
            <a:r>
              <a:rPr lang="en-US" altLang="en-US" sz="2000" b="0" dirty="0" err="1">
                <a:solidFill>
                  <a:schemeClr val="tx1"/>
                </a:solidFill>
                <a:latin typeface="Calibri" panose="020F0502020204030204" pitchFamily="34" charset="0"/>
                <a:cs typeface="+mn-cs"/>
              </a:rPr>
              <a:t>copanlisib</a:t>
            </a:r>
            <a:r>
              <a:rPr lang="en-US" altLang="en-US" sz="2000" b="0" dirty="0">
                <a:solidFill>
                  <a:schemeClr val="tx1"/>
                </a:solidFill>
                <a:latin typeface="Calibri" panose="020F0502020204030204" pitchFamily="34" charset="0"/>
                <a:cs typeface="+mn-cs"/>
              </a:rPr>
              <a:t> inhibitor at higher toxicity grades</a:t>
            </a:r>
          </a:p>
        </p:txBody>
      </p:sp>
    </p:spTree>
    <p:extLst>
      <p:ext uri="{BB962C8B-B14F-4D97-AF65-F5344CB8AC3E}">
        <p14:creationId xmlns:p14="http://schemas.microsoft.com/office/powerpoint/2010/main" val="3116427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7775380-49B0-42C5-AEF8-6F1245647A42}"/>
              </a:ext>
            </a:extLst>
          </p:cNvPr>
          <p:cNvSpPr/>
          <p:nvPr/>
        </p:nvSpPr>
        <p:spPr bwMode="auto">
          <a:xfrm>
            <a:off x="6603867" y="1919634"/>
            <a:ext cx="4624945" cy="437912"/>
          </a:xfrm>
          <a:prstGeom prst="rect">
            <a:avLst/>
          </a:prstGeom>
          <a:gradFill>
            <a:gsLst>
              <a:gs pos="0">
                <a:schemeClr val="tx1">
                  <a:lumMod val="95000"/>
                </a:schemeClr>
              </a:gs>
              <a:gs pos="52000">
                <a:schemeClr val="tx1">
                  <a:lumMod val="65000"/>
                </a:schemeClr>
              </a:gs>
              <a:gs pos="100000">
                <a:schemeClr val="tx1">
                  <a:lumMod val="95000"/>
                </a:schemeClr>
              </a:gs>
            </a:gsLst>
            <a:lin ang="0" scaled="1"/>
          </a:gra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4" name="Group 13">
            <a:extLst>
              <a:ext uri="{FF2B5EF4-FFF2-40B4-BE49-F238E27FC236}">
                <a16:creationId xmlns:a16="http://schemas.microsoft.com/office/drawing/2014/main" id="{1D3AEBFD-8AE6-45F0-8E01-035C628636B1}"/>
              </a:ext>
            </a:extLst>
          </p:cNvPr>
          <p:cNvGrpSpPr/>
          <p:nvPr/>
        </p:nvGrpSpPr>
        <p:grpSpPr>
          <a:xfrm>
            <a:off x="7223117" y="2640293"/>
            <a:ext cx="3017992" cy="1827888"/>
            <a:chOff x="5172898" y="2493536"/>
            <a:chExt cx="3017992" cy="1827888"/>
          </a:xfrm>
        </p:grpSpPr>
        <p:grpSp>
          <p:nvGrpSpPr>
            <p:cNvPr id="11" name="Group 10">
              <a:extLst>
                <a:ext uri="{FF2B5EF4-FFF2-40B4-BE49-F238E27FC236}">
                  <a16:creationId xmlns:a16="http://schemas.microsoft.com/office/drawing/2014/main" id="{A3910A4F-3AC3-46E7-8394-76EBFF5F7F93}"/>
                </a:ext>
              </a:extLst>
            </p:cNvPr>
            <p:cNvGrpSpPr/>
            <p:nvPr/>
          </p:nvGrpSpPr>
          <p:grpSpPr>
            <a:xfrm>
              <a:off x="5172898" y="2493536"/>
              <a:ext cx="3017992" cy="1827888"/>
              <a:chOff x="7499753" y="2493536"/>
              <a:chExt cx="3017992" cy="1827888"/>
            </a:xfrm>
          </p:grpSpPr>
          <p:sp>
            <p:nvSpPr>
              <p:cNvPr id="10" name="Oval 9">
                <a:extLst>
                  <a:ext uri="{FF2B5EF4-FFF2-40B4-BE49-F238E27FC236}">
                    <a16:creationId xmlns:a16="http://schemas.microsoft.com/office/drawing/2014/main" id="{79D47F7D-2733-4CF2-974B-7647ED375321}"/>
                  </a:ext>
                </a:extLst>
              </p:cNvPr>
              <p:cNvSpPr/>
              <p:nvPr/>
            </p:nvSpPr>
            <p:spPr bwMode="auto">
              <a:xfrm>
                <a:off x="7499753" y="2493536"/>
                <a:ext cx="3017992" cy="1827888"/>
              </a:xfrm>
              <a:prstGeom prst="ellipse">
                <a:avLst/>
              </a:prstGeom>
              <a:gradFill flip="none" rotWithShape="1">
                <a:gsLst>
                  <a:gs pos="0">
                    <a:schemeClr val="tx2">
                      <a:lumMod val="90000"/>
                      <a:shade val="30000"/>
                      <a:satMod val="115000"/>
                    </a:schemeClr>
                  </a:gs>
                  <a:gs pos="50000">
                    <a:schemeClr val="tx2">
                      <a:lumMod val="90000"/>
                    </a:schemeClr>
                  </a:gs>
                  <a:gs pos="100000">
                    <a:schemeClr val="tx1">
                      <a:lumMod val="95000"/>
                    </a:schemeClr>
                  </a:gs>
                </a:gsLst>
                <a:lin ang="0" scaled="1"/>
                <a:tileRect/>
              </a:gradFill>
              <a:ln w="0">
                <a:solidFill>
                  <a:schemeClr val="tx2">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Oval 210">
                <a:extLst>
                  <a:ext uri="{FF2B5EF4-FFF2-40B4-BE49-F238E27FC236}">
                    <a16:creationId xmlns:a16="http://schemas.microsoft.com/office/drawing/2014/main" id="{639A0A10-55CE-476D-BCA4-A35FD8BC6C38}"/>
                  </a:ext>
                </a:extLst>
              </p:cNvPr>
              <p:cNvSpPr/>
              <p:nvPr/>
            </p:nvSpPr>
            <p:spPr bwMode="auto">
              <a:xfrm>
                <a:off x="7823182" y="2690644"/>
                <a:ext cx="2539985" cy="1433545"/>
              </a:xfrm>
              <a:prstGeom prst="ellipse">
                <a:avLst/>
              </a:prstGeom>
              <a:gradFill flip="none" rotWithShape="1">
                <a:gsLst>
                  <a:gs pos="0">
                    <a:schemeClr val="tx2">
                      <a:lumMod val="90000"/>
                    </a:schemeClr>
                  </a:gs>
                  <a:gs pos="50000">
                    <a:schemeClr val="tx1">
                      <a:lumMod val="85000"/>
                    </a:schemeClr>
                  </a:gs>
                  <a:gs pos="100000">
                    <a:schemeClr val="tx1">
                      <a:lumMod val="95000"/>
                    </a:schemeClr>
                  </a:gs>
                </a:gsLst>
                <a:lin ang="0" scaled="1"/>
                <a:tileRect/>
              </a:gradFill>
              <a:ln w="0">
                <a:solidFill>
                  <a:schemeClr val="tx2">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12" name="Oval 211">
              <a:extLst>
                <a:ext uri="{FF2B5EF4-FFF2-40B4-BE49-F238E27FC236}">
                  <a16:creationId xmlns:a16="http://schemas.microsoft.com/office/drawing/2014/main" id="{D6169FD4-8F2D-4BC5-9132-3543E9F803BE}"/>
                </a:ext>
              </a:extLst>
            </p:cNvPr>
            <p:cNvSpPr/>
            <p:nvPr/>
          </p:nvSpPr>
          <p:spPr bwMode="auto">
            <a:xfrm>
              <a:off x="5590343" y="2751503"/>
              <a:ext cx="2085690" cy="1298995"/>
            </a:xfrm>
            <a:prstGeom prst="ellipse">
              <a:avLst/>
            </a:prstGeom>
            <a:gradFill flip="none" rotWithShape="1">
              <a:gsLst>
                <a:gs pos="0">
                  <a:schemeClr val="tx1">
                    <a:lumMod val="95000"/>
                  </a:schemeClr>
                </a:gs>
                <a:gs pos="96262">
                  <a:schemeClr val="tx1"/>
                </a:gs>
                <a:gs pos="0">
                  <a:schemeClr val="tx1">
                    <a:lumMod val="85000"/>
                  </a:schemeClr>
                </a:gs>
              </a:gsLst>
              <a:lin ang="0" scaled="1"/>
              <a:tileRect/>
            </a:gradFill>
            <a:ln w="0">
              <a:solidFill>
                <a:schemeClr val="tx2">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FC9E6893-FFCD-4B24-8113-D4397E75C46B}"/>
              </a:ext>
            </a:extLst>
          </p:cNvPr>
          <p:cNvGrpSpPr/>
          <p:nvPr/>
        </p:nvGrpSpPr>
        <p:grpSpPr>
          <a:xfrm>
            <a:off x="7525678" y="4746464"/>
            <a:ext cx="1003126" cy="847030"/>
            <a:chOff x="10268733" y="4775761"/>
            <a:chExt cx="1003126" cy="847030"/>
          </a:xfrm>
          <a:solidFill>
            <a:schemeClr val="accent5"/>
          </a:solidFill>
        </p:grpSpPr>
        <p:sp>
          <p:nvSpPr>
            <p:cNvPr id="263" name="Cloud 262">
              <a:extLst>
                <a:ext uri="{FF2B5EF4-FFF2-40B4-BE49-F238E27FC236}">
                  <a16:creationId xmlns:a16="http://schemas.microsoft.com/office/drawing/2014/main" id="{1E40EFAF-CE2A-4E5C-881C-37F65CDBD3AF}"/>
                </a:ext>
              </a:extLst>
            </p:cNvPr>
            <p:cNvSpPr/>
            <p:nvPr/>
          </p:nvSpPr>
          <p:spPr bwMode="auto">
            <a:xfrm rot="821922">
              <a:off x="10451043" y="4969171"/>
              <a:ext cx="653620" cy="653620"/>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Cloud 17">
              <a:extLst>
                <a:ext uri="{FF2B5EF4-FFF2-40B4-BE49-F238E27FC236}">
                  <a16:creationId xmlns:a16="http://schemas.microsoft.com/office/drawing/2014/main" id="{2CE11EB4-22F4-4827-A7C3-A1BAE560BD8B}"/>
                </a:ext>
              </a:extLst>
            </p:cNvPr>
            <p:cNvSpPr/>
            <p:nvPr/>
          </p:nvSpPr>
          <p:spPr bwMode="auto">
            <a:xfrm>
              <a:off x="10510664" y="4775761"/>
              <a:ext cx="397048" cy="397048"/>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Cloud 259">
              <a:extLst>
                <a:ext uri="{FF2B5EF4-FFF2-40B4-BE49-F238E27FC236}">
                  <a16:creationId xmlns:a16="http://schemas.microsoft.com/office/drawing/2014/main" id="{4856D639-B0E3-4A39-9934-8B24226F0046}"/>
                </a:ext>
              </a:extLst>
            </p:cNvPr>
            <p:cNvSpPr/>
            <p:nvPr/>
          </p:nvSpPr>
          <p:spPr bwMode="auto">
            <a:xfrm rot="1891799">
              <a:off x="10728599" y="4789042"/>
              <a:ext cx="441814" cy="441814"/>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Cloud 260">
              <a:extLst>
                <a:ext uri="{FF2B5EF4-FFF2-40B4-BE49-F238E27FC236}">
                  <a16:creationId xmlns:a16="http://schemas.microsoft.com/office/drawing/2014/main" id="{B109972B-A67B-4946-B0C1-18F8BA88BF47}"/>
                </a:ext>
              </a:extLst>
            </p:cNvPr>
            <p:cNvSpPr/>
            <p:nvPr/>
          </p:nvSpPr>
          <p:spPr bwMode="auto">
            <a:xfrm rot="877848">
              <a:off x="10649019" y="4955244"/>
              <a:ext cx="622840" cy="622840"/>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Cloud 261">
              <a:extLst>
                <a:ext uri="{FF2B5EF4-FFF2-40B4-BE49-F238E27FC236}">
                  <a16:creationId xmlns:a16="http://schemas.microsoft.com/office/drawing/2014/main" id="{D9337873-5BDC-46C7-BDB4-FAD4B899795F}"/>
                </a:ext>
              </a:extLst>
            </p:cNvPr>
            <p:cNvSpPr/>
            <p:nvPr/>
          </p:nvSpPr>
          <p:spPr bwMode="auto">
            <a:xfrm rot="2243146">
              <a:off x="10268733" y="4884340"/>
              <a:ext cx="644994" cy="644994"/>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 name="Title 11">
            <a:extLst>
              <a:ext uri="{FF2B5EF4-FFF2-40B4-BE49-F238E27FC236}">
                <a16:creationId xmlns:a16="http://schemas.microsoft.com/office/drawing/2014/main" id="{089B994B-CFF7-F740-8AEA-521A7B86C54C}"/>
              </a:ext>
            </a:extLst>
          </p:cNvPr>
          <p:cNvSpPr>
            <a:spLocks noGrp="1"/>
          </p:cNvSpPr>
          <p:nvPr>
            <p:ph type="title"/>
          </p:nvPr>
        </p:nvSpPr>
        <p:spPr/>
        <p:txBody>
          <a:bodyPr/>
          <a:lstStyle/>
          <a:p>
            <a:r>
              <a:rPr lang="en-US" dirty="0"/>
              <a:t>EZH2, a Histone Methyltransferase, in FL</a:t>
            </a:r>
          </a:p>
        </p:txBody>
      </p:sp>
      <p:sp>
        <p:nvSpPr>
          <p:cNvPr id="13" name="Content Placeholder 12">
            <a:extLst>
              <a:ext uri="{FF2B5EF4-FFF2-40B4-BE49-F238E27FC236}">
                <a16:creationId xmlns:a16="http://schemas.microsoft.com/office/drawing/2014/main" id="{D4DCF759-A9E6-4242-BE80-F2A90E1E2D96}"/>
              </a:ext>
            </a:extLst>
          </p:cNvPr>
          <p:cNvSpPr>
            <a:spLocks noGrp="1"/>
          </p:cNvSpPr>
          <p:nvPr>
            <p:ph sz="half" idx="1"/>
          </p:nvPr>
        </p:nvSpPr>
        <p:spPr>
          <a:xfrm>
            <a:off x="601819" y="1510730"/>
            <a:ext cx="5498647" cy="4678738"/>
          </a:xfrm>
        </p:spPr>
        <p:txBody>
          <a:bodyPr/>
          <a:lstStyle/>
          <a:p>
            <a:r>
              <a:rPr lang="en-GB" sz="2400" dirty="0"/>
              <a:t>In normal B-cell biology, EZH2 regulates germinal center formation</a:t>
            </a:r>
            <a:r>
              <a:rPr lang="en-GB" sz="2400" baseline="30000" dirty="0"/>
              <a:t>1</a:t>
            </a:r>
          </a:p>
          <a:p>
            <a:r>
              <a:rPr lang="en-GB" sz="2400" i="1" dirty="0"/>
              <a:t>EZH2</a:t>
            </a:r>
            <a:r>
              <a:rPr lang="en-GB" sz="2400" dirty="0"/>
              <a:t> mutations can lead to oncogenic transformation by locking B-cells in germinal state and preventing terminal differentiation</a:t>
            </a:r>
            <a:r>
              <a:rPr lang="en-GB" sz="2400" baseline="30000" dirty="0"/>
              <a:t>1</a:t>
            </a:r>
          </a:p>
          <a:p>
            <a:r>
              <a:rPr lang="en-GB" sz="2400" i="1" dirty="0"/>
              <a:t>EZH2</a:t>
            </a:r>
            <a:r>
              <a:rPr lang="en-GB" sz="2400" dirty="0"/>
              <a:t>-activating mutations found in </a:t>
            </a:r>
            <a:br>
              <a:rPr lang="en-GB" sz="2400" dirty="0"/>
            </a:br>
            <a:r>
              <a:rPr lang="en-GB" sz="2400" dirty="0"/>
              <a:t>~20% of patients with FL</a:t>
            </a:r>
            <a:r>
              <a:rPr lang="en-GB" sz="2400" baseline="30000" dirty="0"/>
              <a:t>2</a:t>
            </a:r>
          </a:p>
          <a:p>
            <a:r>
              <a:rPr lang="en-US" sz="2400" b="1" dirty="0">
                <a:solidFill>
                  <a:schemeClr val="accent3"/>
                </a:solidFill>
              </a:rPr>
              <a:t>Tazemetostat</a:t>
            </a:r>
            <a:r>
              <a:rPr lang="en-US" sz="2400" dirty="0"/>
              <a:t>: selective, oral, </a:t>
            </a:r>
            <a:br>
              <a:rPr lang="en-US" sz="2400" dirty="0"/>
            </a:br>
            <a:r>
              <a:rPr lang="en-US" sz="2400" dirty="0"/>
              <a:t>first-in-class EZH2 inhibitor</a:t>
            </a:r>
            <a:endParaRPr lang="en-US" sz="2400" baseline="30000" dirty="0"/>
          </a:p>
          <a:p>
            <a:r>
              <a:rPr lang="en-GB" sz="2400" dirty="0"/>
              <a:t>Whether WT or mutant, </a:t>
            </a:r>
            <a:r>
              <a:rPr lang="en-GB" sz="2400" i="1" dirty="0"/>
              <a:t>EZH2 </a:t>
            </a:r>
            <a:r>
              <a:rPr lang="en-GB" sz="2400" dirty="0"/>
              <a:t>biology relevant to FL</a:t>
            </a:r>
            <a:endParaRPr lang="en-GB" sz="2400" i="1" dirty="0"/>
          </a:p>
        </p:txBody>
      </p:sp>
      <p:sp>
        <p:nvSpPr>
          <p:cNvPr id="82" name="Text Box 11">
            <a:extLst>
              <a:ext uri="{FF2B5EF4-FFF2-40B4-BE49-F238E27FC236}">
                <a16:creationId xmlns:a16="http://schemas.microsoft.com/office/drawing/2014/main" id="{4EA3F196-9BBD-7C48-A586-936B85D91AF0}"/>
              </a:ext>
            </a:extLst>
          </p:cNvPr>
          <p:cNvSpPr txBox="1">
            <a:spLocks noChangeArrowheads="1"/>
          </p:cNvSpPr>
          <p:nvPr/>
        </p:nvSpPr>
        <p:spPr bwMode="auto">
          <a:xfrm>
            <a:off x="45019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Béguelin. Cancer Cell. 2013;23:677. 2. Bödör. Blood. 2013;122:3165.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9" name="TextBox 138">
            <a:extLst>
              <a:ext uri="{FF2B5EF4-FFF2-40B4-BE49-F238E27FC236}">
                <a16:creationId xmlns:a16="http://schemas.microsoft.com/office/drawing/2014/main" id="{3D1EE5E6-DA76-764D-9017-1948A8FC59AF}"/>
              </a:ext>
            </a:extLst>
          </p:cNvPr>
          <p:cNvSpPr txBox="1">
            <a:spLocks noChangeAspect="1"/>
          </p:cNvSpPr>
          <p:nvPr/>
        </p:nvSpPr>
        <p:spPr>
          <a:xfrm>
            <a:off x="10427049" y="2456110"/>
            <a:ext cx="1502088" cy="430887"/>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Plasma cell: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Makes antibodies</a:t>
            </a:r>
          </a:p>
        </p:txBody>
      </p:sp>
      <p:sp>
        <p:nvSpPr>
          <p:cNvPr id="138" name="TextBox 137">
            <a:extLst>
              <a:ext uri="{FF2B5EF4-FFF2-40B4-BE49-F238E27FC236}">
                <a16:creationId xmlns:a16="http://schemas.microsoft.com/office/drawing/2014/main" id="{B6C962C7-E4CF-7A42-A006-0C78520F1D2F}"/>
              </a:ext>
            </a:extLst>
          </p:cNvPr>
          <p:cNvSpPr txBox="1">
            <a:spLocks noChangeAspect="1"/>
          </p:cNvSpPr>
          <p:nvPr/>
        </p:nvSpPr>
        <p:spPr>
          <a:xfrm>
            <a:off x="9982540" y="4280860"/>
            <a:ext cx="1938564" cy="430887"/>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Memory B-cell: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Remembers pathogens</a:t>
            </a:r>
          </a:p>
        </p:txBody>
      </p:sp>
      <p:sp>
        <p:nvSpPr>
          <p:cNvPr id="101" name="TextBox 100">
            <a:extLst>
              <a:ext uri="{FF2B5EF4-FFF2-40B4-BE49-F238E27FC236}">
                <a16:creationId xmlns:a16="http://schemas.microsoft.com/office/drawing/2014/main" id="{BB812DCD-69FE-7448-AA76-56443BB0964A}"/>
              </a:ext>
            </a:extLst>
          </p:cNvPr>
          <p:cNvSpPr txBox="1"/>
          <p:nvPr/>
        </p:nvSpPr>
        <p:spPr>
          <a:xfrm>
            <a:off x="7024010" y="1981113"/>
            <a:ext cx="563680"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grpSp>
        <p:nvGrpSpPr>
          <p:cNvPr id="5" name="Group 4">
            <a:extLst>
              <a:ext uri="{FF2B5EF4-FFF2-40B4-BE49-F238E27FC236}">
                <a16:creationId xmlns:a16="http://schemas.microsoft.com/office/drawing/2014/main" id="{7FE7BD7E-C021-4F28-80BE-8D6EA5CCDE2F}"/>
              </a:ext>
            </a:extLst>
          </p:cNvPr>
          <p:cNvGrpSpPr/>
          <p:nvPr/>
        </p:nvGrpSpPr>
        <p:grpSpPr>
          <a:xfrm>
            <a:off x="6946100" y="2006569"/>
            <a:ext cx="90791" cy="256032"/>
            <a:chOff x="7199506" y="2285055"/>
            <a:chExt cx="52325" cy="152164"/>
          </a:xfrm>
        </p:grpSpPr>
        <p:cxnSp>
          <p:nvCxnSpPr>
            <p:cNvPr id="104" name="Straight Arrow Connector 103">
              <a:extLst>
                <a:ext uri="{FF2B5EF4-FFF2-40B4-BE49-F238E27FC236}">
                  <a16:creationId xmlns:a16="http://schemas.microsoft.com/office/drawing/2014/main" id="{6F8C0EF7-1B96-D945-B582-EEE7C8E872FB}"/>
                </a:ext>
              </a:extLst>
            </p:cNvPr>
            <p:cNvCxnSpPr/>
            <p:nvPr/>
          </p:nvCxnSpPr>
          <p:spPr>
            <a:xfrm rot="5400000" flipV="1">
              <a:off x="7175749" y="2361137"/>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8225FA53-7C37-BE4E-AA90-3B83CD13875F}"/>
                </a:ext>
              </a:extLst>
            </p:cNvPr>
            <p:cNvCxnSpPr/>
            <p:nvPr/>
          </p:nvCxnSpPr>
          <p:spPr>
            <a:xfrm rot="5400000" flipV="1">
              <a:off x="7123424" y="2361137"/>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107" name="TextBox 106">
            <a:extLst>
              <a:ext uri="{FF2B5EF4-FFF2-40B4-BE49-F238E27FC236}">
                <a16:creationId xmlns:a16="http://schemas.microsoft.com/office/drawing/2014/main" id="{C56C975C-BFCB-714C-BAFC-0312208D3795}"/>
              </a:ext>
            </a:extLst>
          </p:cNvPr>
          <p:cNvSpPr txBox="1">
            <a:spLocks noChangeAspect="1"/>
          </p:cNvSpPr>
          <p:nvPr/>
        </p:nvSpPr>
        <p:spPr>
          <a:xfrm>
            <a:off x="6342736" y="3701349"/>
            <a:ext cx="879776" cy="21544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Naive B-cell</a:t>
            </a:r>
          </a:p>
        </p:txBody>
      </p:sp>
      <p:sp>
        <p:nvSpPr>
          <p:cNvPr id="108" name="TextBox 107">
            <a:extLst>
              <a:ext uri="{FF2B5EF4-FFF2-40B4-BE49-F238E27FC236}">
                <a16:creationId xmlns:a16="http://schemas.microsoft.com/office/drawing/2014/main" id="{0EC9F10B-73C8-A44E-9832-886D7DF92F50}"/>
              </a:ext>
            </a:extLst>
          </p:cNvPr>
          <p:cNvSpPr txBox="1"/>
          <p:nvPr/>
        </p:nvSpPr>
        <p:spPr>
          <a:xfrm>
            <a:off x="8634233" y="1981113"/>
            <a:ext cx="563680"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grpSp>
        <p:nvGrpSpPr>
          <p:cNvPr id="6" name="Group 5">
            <a:extLst>
              <a:ext uri="{FF2B5EF4-FFF2-40B4-BE49-F238E27FC236}">
                <a16:creationId xmlns:a16="http://schemas.microsoft.com/office/drawing/2014/main" id="{F2FE7CC3-33CE-4B9F-862F-67ADFDE0D9D1}"/>
              </a:ext>
            </a:extLst>
          </p:cNvPr>
          <p:cNvGrpSpPr/>
          <p:nvPr/>
        </p:nvGrpSpPr>
        <p:grpSpPr>
          <a:xfrm>
            <a:off x="8575336" y="2006569"/>
            <a:ext cx="85274" cy="254820"/>
            <a:chOff x="8834765" y="2267029"/>
            <a:chExt cx="79235" cy="152164"/>
          </a:xfrm>
        </p:grpSpPr>
        <p:cxnSp>
          <p:nvCxnSpPr>
            <p:cNvPr id="109" name="Straight Arrow Connector 108">
              <a:extLst>
                <a:ext uri="{FF2B5EF4-FFF2-40B4-BE49-F238E27FC236}">
                  <a16:creationId xmlns:a16="http://schemas.microsoft.com/office/drawing/2014/main" id="{C92454B4-71BB-124C-98B5-FB67DE1D5798}"/>
                </a:ext>
              </a:extLst>
            </p:cNvPr>
            <p:cNvCxnSpPr/>
            <p:nvPr/>
          </p:nvCxnSpPr>
          <p:spPr>
            <a:xfrm rot="16200000">
              <a:off x="8837918" y="2343111"/>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423C6989-C2DC-C04F-BE54-1F7555FA96D9}"/>
                </a:ext>
              </a:extLst>
            </p:cNvPr>
            <p:cNvCxnSpPr/>
            <p:nvPr/>
          </p:nvCxnSpPr>
          <p:spPr>
            <a:xfrm rot="16200000">
              <a:off x="8758683" y="2343111"/>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111" name="TextBox 110">
            <a:extLst>
              <a:ext uri="{FF2B5EF4-FFF2-40B4-BE49-F238E27FC236}">
                <a16:creationId xmlns:a16="http://schemas.microsoft.com/office/drawing/2014/main" id="{77AA0636-E417-9848-882F-2D9357840E39}"/>
              </a:ext>
            </a:extLst>
          </p:cNvPr>
          <p:cNvSpPr txBox="1"/>
          <p:nvPr/>
        </p:nvSpPr>
        <p:spPr>
          <a:xfrm>
            <a:off x="10525503" y="1981113"/>
            <a:ext cx="563680"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grpSp>
        <p:nvGrpSpPr>
          <p:cNvPr id="4" name="Group 3">
            <a:extLst>
              <a:ext uri="{FF2B5EF4-FFF2-40B4-BE49-F238E27FC236}">
                <a16:creationId xmlns:a16="http://schemas.microsoft.com/office/drawing/2014/main" id="{F9C98E71-E32E-4A51-9767-2D1828B10056}"/>
              </a:ext>
            </a:extLst>
          </p:cNvPr>
          <p:cNvGrpSpPr/>
          <p:nvPr/>
        </p:nvGrpSpPr>
        <p:grpSpPr>
          <a:xfrm>
            <a:off x="10438836" y="2006569"/>
            <a:ext cx="83714" cy="256032"/>
            <a:chOff x="10694158" y="2285055"/>
            <a:chExt cx="79068" cy="152164"/>
          </a:xfrm>
        </p:grpSpPr>
        <p:cxnSp>
          <p:nvCxnSpPr>
            <p:cNvPr id="112" name="Straight Arrow Connector 111">
              <a:extLst>
                <a:ext uri="{FF2B5EF4-FFF2-40B4-BE49-F238E27FC236}">
                  <a16:creationId xmlns:a16="http://schemas.microsoft.com/office/drawing/2014/main" id="{E3E321B1-CB79-724D-AD40-99568B01540F}"/>
                </a:ext>
              </a:extLst>
            </p:cNvPr>
            <p:cNvCxnSpPr/>
            <p:nvPr/>
          </p:nvCxnSpPr>
          <p:spPr>
            <a:xfrm rot="5400000" flipV="1">
              <a:off x="10697144" y="2361137"/>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1FF76116-06D6-B549-B87F-A0F049AEF942}"/>
                </a:ext>
              </a:extLst>
            </p:cNvPr>
            <p:cNvCxnSpPr/>
            <p:nvPr/>
          </p:nvCxnSpPr>
          <p:spPr>
            <a:xfrm rot="5400000" flipV="1">
              <a:off x="10618076" y="2361137"/>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36" name="arrow 1">
            <a:extLst>
              <a:ext uri="{FF2B5EF4-FFF2-40B4-BE49-F238E27FC236}">
                <a16:creationId xmlns:a16="http://schemas.microsoft.com/office/drawing/2014/main" id="{32CDF45E-CA2F-7E49-AB12-63FA6911B1F2}"/>
              </a:ext>
            </a:extLst>
          </p:cNvPr>
          <p:cNvCxnSpPr>
            <a:cxnSpLocks noChangeAspect="1"/>
          </p:cNvCxnSpPr>
          <p:nvPr/>
        </p:nvCxnSpPr>
        <p:spPr>
          <a:xfrm>
            <a:off x="7123524" y="3525156"/>
            <a:ext cx="545088" cy="0"/>
          </a:xfrm>
          <a:prstGeom prst="straightConnector1">
            <a:avLst/>
          </a:prstGeom>
          <a:noFill/>
          <a:ln w="47625" cap="flat" cmpd="sng" algn="ctr">
            <a:solidFill>
              <a:schemeClr val="bg1"/>
            </a:solidFill>
            <a:prstDash val="solid"/>
            <a:round/>
            <a:headEnd type="none" w="med" len="med"/>
            <a:tailEnd type="triangle" w="med" len="med"/>
          </a:ln>
          <a:effectLst/>
        </p:spPr>
      </p:cxnSp>
      <p:sp>
        <p:nvSpPr>
          <p:cNvPr id="140" name="Arrow 5">
            <a:extLst>
              <a:ext uri="{FF2B5EF4-FFF2-40B4-BE49-F238E27FC236}">
                <a16:creationId xmlns:a16="http://schemas.microsoft.com/office/drawing/2014/main" id="{8F060502-6B88-A04D-ABC3-B156710E93FF}"/>
              </a:ext>
            </a:extLst>
          </p:cNvPr>
          <p:cNvSpPr>
            <a:spLocks noChangeAspect="1"/>
          </p:cNvSpPr>
          <p:nvPr/>
        </p:nvSpPr>
        <p:spPr bwMode="auto">
          <a:xfrm rot="14845643" flipH="1" flipV="1">
            <a:off x="8685155" y="3199707"/>
            <a:ext cx="275475" cy="511338"/>
          </a:xfrm>
          <a:custGeom>
            <a:avLst/>
            <a:gdLst>
              <a:gd name="connsiteX0" fmla="*/ 778933 w 778933"/>
              <a:gd name="connsiteY0" fmla="*/ 0 h 762000"/>
              <a:gd name="connsiteX1" fmla="*/ 440267 w 778933"/>
              <a:gd name="connsiteY1" fmla="*/ 135466 h 762000"/>
              <a:gd name="connsiteX2" fmla="*/ 0 w 778933"/>
              <a:gd name="connsiteY2" fmla="*/ 762000 h 762000"/>
              <a:gd name="connsiteX0" fmla="*/ 965200 w 965200"/>
              <a:gd name="connsiteY0" fmla="*/ 0 h 2015067"/>
              <a:gd name="connsiteX1" fmla="*/ 440267 w 965200"/>
              <a:gd name="connsiteY1" fmla="*/ 1388533 h 2015067"/>
              <a:gd name="connsiteX2" fmla="*/ 0 w 965200"/>
              <a:gd name="connsiteY2" fmla="*/ 2015067 h 2015067"/>
              <a:gd name="connsiteX0" fmla="*/ 812800 w 812800"/>
              <a:gd name="connsiteY0" fmla="*/ 0 h 2201334"/>
              <a:gd name="connsiteX1" fmla="*/ 287867 w 812800"/>
              <a:gd name="connsiteY1" fmla="*/ 1388533 h 2201334"/>
              <a:gd name="connsiteX2" fmla="*/ 0 w 812800"/>
              <a:gd name="connsiteY2" fmla="*/ 2201334 h 2201334"/>
              <a:gd name="connsiteX0" fmla="*/ 991327 w 991327"/>
              <a:gd name="connsiteY0" fmla="*/ 0 h 2201334"/>
              <a:gd name="connsiteX1" fmla="*/ 26128 w 991327"/>
              <a:gd name="connsiteY1" fmla="*/ 1134533 h 2201334"/>
              <a:gd name="connsiteX2" fmla="*/ 178527 w 991327"/>
              <a:gd name="connsiteY2" fmla="*/ 2201334 h 2201334"/>
              <a:gd name="connsiteX0" fmla="*/ 1319717 w 1319717"/>
              <a:gd name="connsiteY0" fmla="*/ 0 h 2201334"/>
              <a:gd name="connsiteX1" fmla="*/ 15851 w 1319717"/>
              <a:gd name="connsiteY1" fmla="*/ 897466 h 2201334"/>
              <a:gd name="connsiteX2" fmla="*/ 506917 w 1319717"/>
              <a:gd name="connsiteY2" fmla="*/ 2201334 h 2201334"/>
              <a:gd name="connsiteX0" fmla="*/ 1214805 w 1214805"/>
              <a:gd name="connsiteY0" fmla="*/ 0 h 2421468"/>
              <a:gd name="connsiteX1" fmla="*/ 12539 w 1214805"/>
              <a:gd name="connsiteY1" fmla="*/ 1117600 h 2421468"/>
              <a:gd name="connsiteX2" fmla="*/ 503605 w 1214805"/>
              <a:gd name="connsiteY2" fmla="*/ 2421468 h 2421468"/>
              <a:gd name="connsiteX0" fmla="*/ 1214805 w 1214805"/>
              <a:gd name="connsiteY0" fmla="*/ 0 h 2455335"/>
              <a:gd name="connsiteX1" fmla="*/ 12539 w 1214805"/>
              <a:gd name="connsiteY1" fmla="*/ 1151467 h 2455335"/>
              <a:gd name="connsiteX2" fmla="*/ 503605 w 1214805"/>
              <a:gd name="connsiteY2" fmla="*/ 2455335 h 2455335"/>
              <a:gd name="connsiteX0" fmla="*/ 1245444 w 1245444"/>
              <a:gd name="connsiteY0" fmla="*/ 0 h 2150535"/>
              <a:gd name="connsiteX1" fmla="*/ 43178 w 1245444"/>
              <a:gd name="connsiteY1" fmla="*/ 1151467 h 2150535"/>
              <a:gd name="connsiteX2" fmla="*/ 161711 w 1245444"/>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310921 w 1310921"/>
              <a:gd name="connsiteY0" fmla="*/ 0 h 2150535"/>
              <a:gd name="connsiteX1" fmla="*/ 108655 w 1310921"/>
              <a:gd name="connsiteY1" fmla="*/ 1151467 h 2150535"/>
              <a:gd name="connsiteX2" fmla="*/ 227188 w 1310921"/>
              <a:gd name="connsiteY2" fmla="*/ 2150535 h 2150535"/>
              <a:gd name="connsiteX0" fmla="*/ 1322018 w 1322018"/>
              <a:gd name="connsiteY0" fmla="*/ 0 h 2150535"/>
              <a:gd name="connsiteX1" fmla="*/ 102819 w 1322018"/>
              <a:gd name="connsiteY1" fmla="*/ 982134 h 2150535"/>
              <a:gd name="connsiteX2" fmla="*/ 238285 w 1322018"/>
              <a:gd name="connsiteY2" fmla="*/ 2150535 h 2150535"/>
              <a:gd name="connsiteX0" fmla="*/ 1390064 w 1390064"/>
              <a:gd name="connsiteY0" fmla="*/ 0 h 2032002"/>
              <a:gd name="connsiteX1" fmla="*/ 170865 w 1390064"/>
              <a:gd name="connsiteY1" fmla="*/ 982134 h 2032002"/>
              <a:gd name="connsiteX2" fmla="*/ 170864 w 1390064"/>
              <a:gd name="connsiteY2" fmla="*/ 2032002 h 2032002"/>
              <a:gd name="connsiteX0" fmla="*/ 1219199 w 1219199"/>
              <a:gd name="connsiteY0" fmla="*/ 0 h 982134"/>
              <a:gd name="connsiteX1" fmla="*/ 0 w 1219199"/>
              <a:gd name="connsiteY1" fmla="*/ 982134 h 982134"/>
              <a:gd name="connsiteX0" fmla="*/ 1066083 w 1066083"/>
              <a:gd name="connsiteY0" fmla="*/ 0 h 785648"/>
              <a:gd name="connsiteX1" fmla="*/ 0 w 1066083"/>
              <a:gd name="connsiteY1" fmla="*/ 785648 h 785648"/>
              <a:gd name="connsiteX0" fmla="*/ 1066083 w 1066083"/>
              <a:gd name="connsiteY0" fmla="*/ 0 h 785648"/>
              <a:gd name="connsiteX1" fmla="*/ 0 w 1066083"/>
              <a:gd name="connsiteY1" fmla="*/ 785648 h 785648"/>
              <a:gd name="connsiteX0" fmla="*/ 1066083 w 1066083"/>
              <a:gd name="connsiteY0" fmla="*/ 0 h 812857"/>
              <a:gd name="connsiteX1" fmla="*/ 0 w 1066083"/>
              <a:gd name="connsiteY1" fmla="*/ 785648 h 812857"/>
              <a:gd name="connsiteX0" fmla="*/ 634238 w 634238"/>
              <a:gd name="connsiteY0" fmla="*/ 0 h 1338613"/>
              <a:gd name="connsiteX1" fmla="*/ 0 w 634238"/>
              <a:gd name="connsiteY1" fmla="*/ 1320200 h 1338613"/>
              <a:gd name="connsiteX0" fmla="*/ 652469 w 652469"/>
              <a:gd name="connsiteY0" fmla="*/ 0 h 1320199"/>
              <a:gd name="connsiteX1" fmla="*/ 18231 w 652469"/>
              <a:gd name="connsiteY1" fmla="*/ 1320200 h 1320199"/>
              <a:gd name="connsiteX0" fmla="*/ 505295 w 505295"/>
              <a:gd name="connsiteY0" fmla="*/ 0 h 1275159"/>
              <a:gd name="connsiteX1" fmla="*/ 22731 w 505295"/>
              <a:gd name="connsiteY1" fmla="*/ 1275158 h 1275159"/>
              <a:gd name="connsiteX0" fmla="*/ 584401 w 584401"/>
              <a:gd name="connsiteY0" fmla="*/ 0 h 1275158"/>
              <a:gd name="connsiteX1" fmla="*/ 101837 w 584401"/>
              <a:gd name="connsiteY1" fmla="*/ 1275158 h 1275158"/>
            </a:gdLst>
            <a:ahLst/>
            <a:cxnLst>
              <a:cxn ang="0">
                <a:pos x="connsiteX0" y="connsiteY0"/>
              </a:cxn>
              <a:cxn ang="0">
                <a:pos x="connsiteX1" y="connsiteY1"/>
              </a:cxn>
            </a:cxnLst>
            <a:rect l="l" t="t" r="r" b="b"/>
            <a:pathLst>
              <a:path w="584401" h="1275158">
                <a:moveTo>
                  <a:pt x="584401" y="0"/>
                </a:moveTo>
                <a:cubicBezTo>
                  <a:pt x="479979" y="4233"/>
                  <a:pt x="-267833" y="505345"/>
                  <a:pt x="101837" y="1275158"/>
                </a:cubicBezTo>
              </a:path>
            </a:pathLst>
          </a:custGeom>
          <a:noFill/>
          <a:ln w="47625" cap="flat" cmpd="sng" algn="ctr">
            <a:solidFill>
              <a:schemeClr val="bg1"/>
            </a:solidFill>
            <a:prstDash val="solid"/>
            <a:round/>
            <a:headEnd type="none" w="med" len="med"/>
            <a:tailEnd type="triangle" w="med" len="med"/>
          </a:ln>
          <a:effectLst/>
        </p:spPr>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entury Gothic" panose="020F0302020204030204"/>
              <a:ea typeface="Osaka" charset="-128"/>
              <a:cs typeface="Arial" panose="020B0604020202020204" pitchFamily="34" charset="0"/>
            </a:endParaRPr>
          </a:p>
        </p:txBody>
      </p:sp>
      <p:sp>
        <p:nvSpPr>
          <p:cNvPr id="143" name="Arrow Oval 6">
            <a:extLst>
              <a:ext uri="{FF2B5EF4-FFF2-40B4-BE49-F238E27FC236}">
                <a16:creationId xmlns:a16="http://schemas.microsoft.com/office/drawing/2014/main" id="{8038D895-7985-4D45-AA77-14ABCDE40319}"/>
              </a:ext>
            </a:extLst>
          </p:cNvPr>
          <p:cNvSpPr>
            <a:spLocks noChangeAspect="1"/>
          </p:cNvSpPr>
          <p:nvPr/>
        </p:nvSpPr>
        <p:spPr>
          <a:xfrm>
            <a:off x="9571912" y="3493405"/>
            <a:ext cx="111672" cy="986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p:txBody>
      </p:sp>
      <p:sp>
        <p:nvSpPr>
          <p:cNvPr id="144" name="TextBox 143">
            <a:extLst>
              <a:ext uri="{FF2B5EF4-FFF2-40B4-BE49-F238E27FC236}">
                <a16:creationId xmlns:a16="http://schemas.microsoft.com/office/drawing/2014/main" id="{3B430E90-EC88-854F-9917-1D9785D541B7}"/>
              </a:ext>
            </a:extLst>
          </p:cNvPr>
          <p:cNvSpPr txBox="1">
            <a:spLocks noChangeAspect="1"/>
          </p:cNvSpPr>
          <p:nvPr/>
        </p:nvSpPr>
        <p:spPr>
          <a:xfrm>
            <a:off x="7918329" y="2981000"/>
            <a:ext cx="893707"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Dark Zone</a:t>
            </a:r>
          </a:p>
        </p:txBody>
      </p:sp>
      <p:sp>
        <p:nvSpPr>
          <p:cNvPr id="162" name="TextBox 161">
            <a:extLst>
              <a:ext uri="{FF2B5EF4-FFF2-40B4-BE49-F238E27FC236}">
                <a16:creationId xmlns:a16="http://schemas.microsoft.com/office/drawing/2014/main" id="{B745AD01-217D-B74B-9FA1-C7620437EAD3}"/>
              </a:ext>
            </a:extLst>
          </p:cNvPr>
          <p:cNvSpPr txBox="1">
            <a:spLocks noChangeAspect="1"/>
          </p:cNvSpPr>
          <p:nvPr/>
        </p:nvSpPr>
        <p:spPr>
          <a:xfrm>
            <a:off x="5973357" y="4220756"/>
            <a:ext cx="2117503" cy="52322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Oncogenic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 in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sp>
        <p:nvSpPr>
          <p:cNvPr id="163" name="TextBox 162">
            <a:extLst>
              <a:ext uri="{FF2B5EF4-FFF2-40B4-BE49-F238E27FC236}">
                <a16:creationId xmlns:a16="http://schemas.microsoft.com/office/drawing/2014/main" id="{6D4A31E8-1302-B742-A334-4044F1C6C2D8}"/>
              </a:ext>
            </a:extLst>
          </p:cNvPr>
          <p:cNvSpPr txBox="1">
            <a:spLocks noChangeAspect="1"/>
          </p:cNvSpPr>
          <p:nvPr/>
        </p:nvSpPr>
        <p:spPr>
          <a:xfrm>
            <a:off x="9686116" y="5158682"/>
            <a:ext cx="1938564"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Germinal center–derived neoplasms</a:t>
            </a:r>
          </a:p>
        </p:txBody>
      </p:sp>
      <p:sp>
        <p:nvSpPr>
          <p:cNvPr id="164" name="TextBox 163">
            <a:extLst>
              <a:ext uri="{FF2B5EF4-FFF2-40B4-BE49-F238E27FC236}">
                <a16:creationId xmlns:a16="http://schemas.microsoft.com/office/drawing/2014/main" id="{D8F0265B-3375-8A48-B7F5-3B82DBA9B384}"/>
              </a:ext>
            </a:extLst>
          </p:cNvPr>
          <p:cNvSpPr txBox="1">
            <a:spLocks noChangeAspect="1"/>
          </p:cNvSpPr>
          <p:nvPr/>
        </p:nvSpPr>
        <p:spPr>
          <a:xfrm>
            <a:off x="10488927" y="3367356"/>
            <a:ext cx="927626"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Apoptosis</a:t>
            </a:r>
          </a:p>
        </p:txBody>
      </p:sp>
      <p:grpSp>
        <p:nvGrpSpPr>
          <p:cNvPr id="169" name="Group 168">
            <a:extLst>
              <a:ext uri="{FF2B5EF4-FFF2-40B4-BE49-F238E27FC236}">
                <a16:creationId xmlns:a16="http://schemas.microsoft.com/office/drawing/2014/main" id="{FEF4BA94-AB3B-8843-961F-D2B973B0D7F2}"/>
              </a:ext>
            </a:extLst>
          </p:cNvPr>
          <p:cNvGrpSpPr>
            <a:grpSpLocks noChangeAspect="1"/>
          </p:cNvGrpSpPr>
          <p:nvPr/>
        </p:nvGrpSpPr>
        <p:grpSpPr>
          <a:xfrm>
            <a:off x="10891338" y="3884457"/>
            <a:ext cx="313500" cy="301542"/>
            <a:chOff x="141029" y="1638894"/>
            <a:chExt cx="609600" cy="609600"/>
          </a:xfrm>
          <a:solidFill>
            <a:schemeClr val="accent4"/>
          </a:solidFill>
        </p:grpSpPr>
        <p:sp>
          <p:nvSpPr>
            <p:cNvPr id="170" name="Oval 169" descr="Add">
              <a:extLst>
                <a:ext uri="{FF2B5EF4-FFF2-40B4-BE49-F238E27FC236}">
                  <a16:creationId xmlns:a16="http://schemas.microsoft.com/office/drawing/2014/main" id="{6D11B66C-3C1E-A94E-873B-84BE7102DD4C}"/>
                </a:ext>
              </a:extLst>
            </p:cNvPr>
            <p:cNvSpPr/>
            <p:nvPr/>
          </p:nvSpPr>
          <p:spPr bwMode="auto">
            <a:xfrm>
              <a:off x="141029" y="1638894"/>
              <a:ext cx="609600" cy="609600"/>
            </a:xfrm>
            <a:prstGeom prst="ellipse">
              <a:avLst/>
            </a:prstGeom>
            <a:solidFill>
              <a:schemeClr val="accent4"/>
            </a:solidFill>
            <a:ln w="9525"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3C21902C-7001-6347-AE10-C5E41517E70A}"/>
                </a:ext>
              </a:extLst>
            </p:cNvPr>
            <p:cNvSpPr/>
            <p:nvPr/>
          </p:nvSpPr>
          <p:spPr bwMode="auto">
            <a:xfrm>
              <a:off x="245875" y="1715094"/>
              <a:ext cx="457200" cy="457200"/>
            </a:xfrm>
            <a:prstGeom prst="ellipse">
              <a:avLst/>
            </a:prstGeom>
            <a:gradFill flip="none" rotWithShape="1">
              <a:gsLst>
                <a:gs pos="0">
                  <a:schemeClr val="accent4">
                    <a:lumMod val="20000"/>
                    <a:lumOff val="80000"/>
                    <a:shade val="30000"/>
                    <a:satMod val="115000"/>
                  </a:schemeClr>
                </a:gs>
                <a:gs pos="50000">
                  <a:schemeClr val="accent4">
                    <a:lumMod val="20000"/>
                    <a:lumOff val="80000"/>
                    <a:shade val="67500"/>
                    <a:satMod val="115000"/>
                  </a:schemeClr>
                </a:gs>
                <a:gs pos="100000">
                  <a:schemeClr val="accent4">
                    <a:lumMod val="20000"/>
                    <a:lumOff val="80000"/>
                    <a:shade val="100000"/>
                    <a:satMod val="115000"/>
                  </a:schemeClr>
                </a:gs>
              </a:gsLst>
              <a:path path="circle">
                <a:fillToRect l="50000" t="50000" r="50000" b="50000"/>
              </a:path>
              <a:tileRect/>
            </a:gradFill>
            <a:ln w="317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72" name="Group 171">
            <a:extLst>
              <a:ext uri="{FF2B5EF4-FFF2-40B4-BE49-F238E27FC236}">
                <a16:creationId xmlns:a16="http://schemas.microsoft.com/office/drawing/2014/main" id="{1A539232-8BA0-494B-AC40-8FB595624C24}"/>
              </a:ext>
            </a:extLst>
          </p:cNvPr>
          <p:cNvGrpSpPr>
            <a:grpSpLocks noChangeAspect="1"/>
          </p:cNvGrpSpPr>
          <p:nvPr/>
        </p:nvGrpSpPr>
        <p:grpSpPr>
          <a:xfrm>
            <a:off x="10895935" y="2894383"/>
            <a:ext cx="605992" cy="430055"/>
            <a:chOff x="5250123" y="358908"/>
            <a:chExt cx="818101" cy="589357"/>
          </a:xfrm>
          <a:solidFill>
            <a:schemeClr val="accent2">
              <a:lumMod val="60000"/>
              <a:lumOff val="40000"/>
            </a:schemeClr>
          </a:solidFill>
        </p:grpSpPr>
        <p:sp>
          <p:nvSpPr>
            <p:cNvPr id="173" name="Oval 172">
              <a:extLst>
                <a:ext uri="{FF2B5EF4-FFF2-40B4-BE49-F238E27FC236}">
                  <a16:creationId xmlns:a16="http://schemas.microsoft.com/office/drawing/2014/main" id="{A52EC3F9-8A6E-8346-8C4B-710EF9BC7656}"/>
                </a:ext>
              </a:extLst>
            </p:cNvPr>
            <p:cNvSpPr/>
            <p:nvPr/>
          </p:nvSpPr>
          <p:spPr bwMode="auto">
            <a:xfrm>
              <a:off x="5250123" y="358908"/>
              <a:ext cx="818101" cy="589357"/>
            </a:xfrm>
            <a:prstGeom prst="ellipse">
              <a:avLst/>
            </a:prstGeom>
            <a:grp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8816A4E6-70F0-E64A-91FC-CC8DB97C82E6}"/>
                </a:ext>
              </a:extLst>
            </p:cNvPr>
            <p:cNvSpPr/>
            <p:nvPr/>
          </p:nvSpPr>
          <p:spPr bwMode="auto">
            <a:xfrm>
              <a:off x="5303809" y="455328"/>
              <a:ext cx="381000" cy="38100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015873">
                      <a:lumMod val="50000"/>
                    </a:srgbClr>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5" name="Moon 174">
              <a:extLst>
                <a:ext uri="{FF2B5EF4-FFF2-40B4-BE49-F238E27FC236}">
                  <a16:creationId xmlns:a16="http://schemas.microsoft.com/office/drawing/2014/main" id="{D021AE74-AD01-3F40-97D0-94CA2C9C1256}"/>
                </a:ext>
              </a:extLst>
            </p:cNvPr>
            <p:cNvSpPr/>
            <p:nvPr/>
          </p:nvSpPr>
          <p:spPr bwMode="auto">
            <a:xfrm rot="10800000">
              <a:off x="5660753" y="461159"/>
              <a:ext cx="143137" cy="381000"/>
            </a:xfrm>
            <a:prstGeom prst="moon">
              <a:avLst>
                <a:gd name="adj" fmla="val 32812"/>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 name="Moon 175">
              <a:extLst>
                <a:ext uri="{FF2B5EF4-FFF2-40B4-BE49-F238E27FC236}">
                  <a16:creationId xmlns:a16="http://schemas.microsoft.com/office/drawing/2014/main" id="{58E76302-3616-8D4D-A26C-B3B7939A0A5E}"/>
                </a:ext>
              </a:extLst>
            </p:cNvPr>
            <p:cNvSpPr/>
            <p:nvPr/>
          </p:nvSpPr>
          <p:spPr bwMode="auto">
            <a:xfrm rot="10800000">
              <a:off x="5764504" y="461159"/>
              <a:ext cx="143137" cy="381000"/>
            </a:xfrm>
            <a:prstGeom prst="moon">
              <a:avLst>
                <a:gd name="adj" fmla="val 32812"/>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7" name="Moon 176">
              <a:extLst>
                <a:ext uri="{FF2B5EF4-FFF2-40B4-BE49-F238E27FC236}">
                  <a16:creationId xmlns:a16="http://schemas.microsoft.com/office/drawing/2014/main" id="{463DD1CD-57FB-3A41-AC12-B8DE17FA25E8}"/>
                </a:ext>
              </a:extLst>
            </p:cNvPr>
            <p:cNvSpPr/>
            <p:nvPr/>
          </p:nvSpPr>
          <p:spPr bwMode="auto">
            <a:xfrm rot="10800000">
              <a:off x="5858035" y="461159"/>
              <a:ext cx="143137" cy="381000"/>
            </a:xfrm>
            <a:prstGeom prst="moon">
              <a:avLst>
                <a:gd name="adj" fmla="val 32812"/>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78" name="TextBox 177">
            <a:extLst>
              <a:ext uri="{FF2B5EF4-FFF2-40B4-BE49-F238E27FC236}">
                <a16:creationId xmlns:a16="http://schemas.microsoft.com/office/drawing/2014/main" id="{EFE022A6-5151-DF4C-9204-B12B3815E670}"/>
              </a:ext>
            </a:extLst>
          </p:cNvPr>
          <p:cNvSpPr txBox="1"/>
          <p:nvPr/>
        </p:nvSpPr>
        <p:spPr>
          <a:xfrm>
            <a:off x="6706478" y="1515782"/>
            <a:ext cx="451520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Germinal Center Reaction</a:t>
            </a:r>
          </a:p>
        </p:txBody>
      </p:sp>
      <p:sp>
        <p:nvSpPr>
          <p:cNvPr id="181" name="TextBox 180">
            <a:extLst>
              <a:ext uri="{FF2B5EF4-FFF2-40B4-BE49-F238E27FC236}">
                <a16:creationId xmlns:a16="http://schemas.microsoft.com/office/drawing/2014/main" id="{14833533-BE4C-FF4C-AE94-26C044B65AE2}"/>
              </a:ext>
            </a:extLst>
          </p:cNvPr>
          <p:cNvSpPr txBox="1"/>
          <p:nvPr/>
        </p:nvSpPr>
        <p:spPr>
          <a:xfrm>
            <a:off x="6987347" y="5729829"/>
            <a:ext cx="1177310"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Osaka" charset="-128"/>
                <a:cs typeface="Arial" panose="020B0604020202020204" pitchFamily="34" charset="0"/>
              </a:rPr>
              <a:t>Tazemetostat</a:t>
            </a:r>
          </a:p>
        </p:txBody>
      </p:sp>
      <p:cxnSp>
        <p:nvCxnSpPr>
          <p:cNvPr id="182" name="Arrow 3">
            <a:extLst>
              <a:ext uri="{FF2B5EF4-FFF2-40B4-BE49-F238E27FC236}">
                <a16:creationId xmlns:a16="http://schemas.microsoft.com/office/drawing/2014/main" id="{0B90B3BE-4964-904E-9BEA-724C148F696F}"/>
              </a:ext>
            </a:extLst>
          </p:cNvPr>
          <p:cNvCxnSpPr>
            <a:cxnSpLocks noChangeAspect="1"/>
          </p:cNvCxnSpPr>
          <p:nvPr/>
        </p:nvCxnSpPr>
        <p:spPr>
          <a:xfrm>
            <a:off x="9618391" y="3542740"/>
            <a:ext cx="327393" cy="0"/>
          </a:xfrm>
          <a:prstGeom prst="straightConnector1">
            <a:avLst/>
          </a:prstGeom>
          <a:noFill/>
          <a:ln w="47625" cap="flat" cmpd="sng" algn="ctr">
            <a:solidFill>
              <a:schemeClr val="bg1"/>
            </a:solidFill>
            <a:prstDash val="solid"/>
            <a:round/>
            <a:headEnd type="none" w="med" len="med"/>
            <a:tailEnd type="triangle" w="med" len="med"/>
          </a:ln>
          <a:effectLst/>
        </p:spPr>
      </p:cxnSp>
      <p:grpSp>
        <p:nvGrpSpPr>
          <p:cNvPr id="184" name="Group 183">
            <a:extLst>
              <a:ext uri="{FF2B5EF4-FFF2-40B4-BE49-F238E27FC236}">
                <a16:creationId xmlns:a16="http://schemas.microsoft.com/office/drawing/2014/main" id="{6072C062-6C4D-5945-A3B6-86911C3061FA}"/>
              </a:ext>
            </a:extLst>
          </p:cNvPr>
          <p:cNvGrpSpPr/>
          <p:nvPr/>
        </p:nvGrpSpPr>
        <p:grpSpPr>
          <a:xfrm rot="293866">
            <a:off x="7066548" y="5162481"/>
            <a:ext cx="424480" cy="381126"/>
            <a:chOff x="10535013" y="4076994"/>
            <a:chExt cx="492017" cy="458372"/>
          </a:xfrm>
        </p:grpSpPr>
        <p:cxnSp>
          <p:nvCxnSpPr>
            <p:cNvPr id="185" name="Straight Connector 184">
              <a:extLst>
                <a:ext uri="{FF2B5EF4-FFF2-40B4-BE49-F238E27FC236}">
                  <a16:creationId xmlns:a16="http://schemas.microsoft.com/office/drawing/2014/main" id="{C064B6E5-22C0-9F46-A022-B3F39EBC700F}"/>
                </a:ext>
              </a:extLst>
            </p:cNvPr>
            <p:cNvCxnSpPr/>
            <p:nvPr/>
          </p:nvCxnSpPr>
          <p:spPr>
            <a:xfrm flipV="1">
              <a:off x="10535013" y="4216403"/>
              <a:ext cx="360610" cy="31896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DB187327-EF41-B749-8A4D-E1849482B11C}"/>
                </a:ext>
              </a:extLst>
            </p:cNvPr>
            <p:cNvCxnSpPr/>
            <p:nvPr/>
          </p:nvCxnSpPr>
          <p:spPr>
            <a:xfrm>
              <a:off x="10792833" y="4076994"/>
              <a:ext cx="234197" cy="259059"/>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87" name="TextBox 186">
            <a:extLst>
              <a:ext uri="{FF2B5EF4-FFF2-40B4-BE49-F238E27FC236}">
                <a16:creationId xmlns:a16="http://schemas.microsoft.com/office/drawing/2014/main" id="{2FCB951C-DDDF-1142-8C15-37CF10C55096}"/>
              </a:ext>
            </a:extLst>
          </p:cNvPr>
          <p:cNvSpPr txBox="1"/>
          <p:nvPr/>
        </p:nvSpPr>
        <p:spPr>
          <a:xfrm>
            <a:off x="8005718" y="4700249"/>
            <a:ext cx="327411" cy="43088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X</a:t>
            </a:r>
          </a:p>
        </p:txBody>
      </p:sp>
      <p:cxnSp>
        <p:nvCxnSpPr>
          <p:cNvPr id="84" name="arrow 1">
            <a:extLst>
              <a:ext uri="{FF2B5EF4-FFF2-40B4-BE49-F238E27FC236}">
                <a16:creationId xmlns:a16="http://schemas.microsoft.com/office/drawing/2014/main" id="{9C60A5EF-F58C-47DF-AC8C-3652B4090BC9}"/>
              </a:ext>
            </a:extLst>
          </p:cNvPr>
          <p:cNvCxnSpPr>
            <a:cxnSpLocks noChangeAspect="1"/>
          </p:cNvCxnSpPr>
          <p:nvPr/>
        </p:nvCxnSpPr>
        <p:spPr>
          <a:xfrm flipH="1">
            <a:off x="8526272" y="3631611"/>
            <a:ext cx="622881" cy="0"/>
          </a:xfrm>
          <a:prstGeom prst="straightConnector1">
            <a:avLst/>
          </a:prstGeom>
          <a:noFill/>
          <a:ln w="47625" cap="flat" cmpd="sng" algn="ctr">
            <a:solidFill>
              <a:schemeClr val="bg1"/>
            </a:solidFill>
            <a:prstDash val="solid"/>
            <a:round/>
            <a:headEnd type="triangle" w="med" len="med"/>
            <a:tailEnd type="none" w="med" len="med"/>
          </a:ln>
          <a:effectLst/>
        </p:spPr>
      </p:cxnSp>
      <p:sp>
        <p:nvSpPr>
          <p:cNvPr id="85" name="Arrow 6">
            <a:extLst>
              <a:ext uri="{FF2B5EF4-FFF2-40B4-BE49-F238E27FC236}">
                <a16:creationId xmlns:a16="http://schemas.microsoft.com/office/drawing/2014/main" id="{1ADD0422-CDC1-4E13-93B1-4B65723D4988}"/>
              </a:ext>
            </a:extLst>
          </p:cNvPr>
          <p:cNvSpPr>
            <a:spLocks noChangeAspect="1"/>
          </p:cNvSpPr>
          <p:nvPr/>
        </p:nvSpPr>
        <p:spPr bwMode="auto">
          <a:xfrm rot="6804010" flipH="1" flipV="1">
            <a:off x="8458582" y="3923696"/>
            <a:ext cx="697942" cy="635372"/>
          </a:xfrm>
          <a:custGeom>
            <a:avLst/>
            <a:gdLst>
              <a:gd name="connsiteX0" fmla="*/ 778933 w 778933"/>
              <a:gd name="connsiteY0" fmla="*/ 0 h 762000"/>
              <a:gd name="connsiteX1" fmla="*/ 440267 w 778933"/>
              <a:gd name="connsiteY1" fmla="*/ 135466 h 762000"/>
              <a:gd name="connsiteX2" fmla="*/ 0 w 778933"/>
              <a:gd name="connsiteY2" fmla="*/ 762000 h 762000"/>
              <a:gd name="connsiteX0" fmla="*/ 965200 w 965200"/>
              <a:gd name="connsiteY0" fmla="*/ 0 h 2015067"/>
              <a:gd name="connsiteX1" fmla="*/ 440267 w 965200"/>
              <a:gd name="connsiteY1" fmla="*/ 1388533 h 2015067"/>
              <a:gd name="connsiteX2" fmla="*/ 0 w 965200"/>
              <a:gd name="connsiteY2" fmla="*/ 2015067 h 2015067"/>
              <a:gd name="connsiteX0" fmla="*/ 812800 w 812800"/>
              <a:gd name="connsiteY0" fmla="*/ 0 h 2201334"/>
              <a:gd name="connsiteX1" fmla="*/ 287867 w 812800"/>
              <a:gd name="connsiteY1" fmla="*/ 1388533 h 2201334"/>
              <a:gd name="connsiteX2" fmla="*/ 0 w 812800"/>
              <a:gd name="connsiteY2" fmla="*/ 2201334 h 2201334"/>
              <a:gd name="connsiteX0" fmla="*/ 991327 w 991327"/>
              <a:gd name="connsiteY0" fmla="*/ 0 h 2201334"/>
              <a:gd name="connsiteX1" fmla="*/ 26128 w 991327"/>
              <a:gd name="connsiteY1" fmla="*/ 1134533 h 2201334"/>
              <a:gd name="connsiteX2" fmla="*/ 178527 w 991327"/>
              <a:gd name="connsiteY2" fmla="*/ 2201334 h 2201334"/>
              <a:gd name="connsiteX0" fmla="*/ 1319717 w 1319717"/>
              <a:gd name="connsiteY0" fmla="*/ 0 h 2201334"/>
              <a:gd name="connsiteX1" fmla="*/ 15851 w 1319717"/>
              <a:gd name="connsiteY1" fmla="*/ 897466 h 2201334"/>
              <a:gd name="connsiteX2" fmla="*/ 506917 w 1319717"/>
              <a:gd name="connsiteY2" fmla="*/ 2201334 h 2201334"/>
              <a:gd name="connsiteX0" fmla="*/ 1214805 w 1214805"/>
              <a:gd name="connsiteY0" fmla="*/ 0 h 2421468"/>
              <a:gd name="connsiteX1" fmla="*/ 12539 w 1214805"/>
              <a:gd name="connsiteY1" fmla="*/ 1117600 h 2421468"/>
              <a:gd name="connsiteX2" fmla="*/ 503605 w 1214805"/>
              <a:gd name="connsiteY2" fmla="*/ 2421468 h 2421468"/>
              <a:gd name="connsiteX0" fmla="*/ 1214805 w 1214805"/>
              <a:gd name="connsiteY0" fmla="*/ 0 h 2455335"/>
              <a:gd name="connsiteX1" fmla="*/ 12539 w 1214805"/>
              <a:gd name="connsiteY1" fmla="*/ 1151467 h 2455335"/>
              <a:gd name="connsiteX2" fmla="*/ 503605 w 1214805"/>
              <a:gd name="connsiteY2" fmla="*/ 2455335 h 2455335"/>
              <a:gd name="connsiteX0" fmla="*/ 1245444 w 1245444"/>
              <a:gd name="connsiteY0" fmla="*/ 0 h 2150535"/>
              <a:gd name="connsiteX1" fmla="*/ 43178 w 1245444"/>
              <a:gd name="connsiteY1" fmla="*/ 1151467 h 2150535"/>
              <a:gd name="connsiteX2" fmla="*/ 161711 w 1245444"/>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310921 w 1310921"/>
              <a:gd name="connsiteY0" fmla="*/ 0 h 2150535"/>
              <a:gd name="connsiteX1" fmla="*/ 108655 w 1310921"/>
              <a:gd name="connsiteY1" fmla="*/ 1151467 h 2150535"/>
              <a:gd name="connsiteX2" fmla="*/ 227188 w 1310921"/>
              <a:gd name="connsiteY2" fmla="*/ 2150535 h 2150535"/>
              <a:gd name="connsiteX0" fmla="*/ 1322018 w 1322018"/>
              <a:gd name="connsiteY0" fmla="*/ 0 h 2150535"/>
              <a:gd name="connsiteX1" fmla="*/ 102819 w 1322018"/>
              <a:gd name="connsiteY1" fmla="*/ 982134 h 2150535"/>
              <a:gd name="connsiteX2" fmla="*/ 238285 w 1322018"/>
              <a:gd name="connsiteY2" fmla="*/ 2150535 h 2150535"/>
              <a:gd name="connsiteX0" fmla="*/ 1390064 w 1390064"/>
              <a:gd name="connsiteY0" fmla="*/ 0 h 2032002"/>
              <a:gd name="connsiteX1" fmla="*/ 170865 w 1390064"/>
              <a:gd name="connsiteY1" fmla="*/ 982134 h 2032002"/>
              <a:gd name="connsiteX2" fmla="*/ 170864 w 1390064"/>
              <a:gd name="connsiteY2" fmla="*/ 2032002 h 2032002"/>
              <a:gd name="connsiteX0" fmla="*/ 1219199 w 1219199"/>
              <a:gd name="connsiteY0" fmla="*/ 0 h 982134"/>
              <a:gd name="connsiteX1" fmla="*/ 0 w 1219199"/>
              <a:gd name="connsiteY1" fmla="*/ 982134 h 982134"/>
              <a:gd name="connsiteX0" fmla="*/ 1066083 w 1066083"/>
              <a:gd name="connsiteY0" fmla="*/ 0 h 785648"/>
              <a:gd name="connsiteX1" fmla="*/ 0 w 1066083"/>
              <a:gd name="connsiteY1" fmla="*/ 785648 h 785648"/>
              <a:gd name="connsiteX0" fmla="*/ 1066083 w 1066083"/>
              <a:gd name="connsiteY0" fmla="*/ 0 h 785648"/>
              <a:gd name="connsiteX1" fmla="*/ 0 w 1066083"/>
              <a:gd name="connsiteY1" fmla="*/ 785648 h 785648"/>
              <a:gd name="connsiteX0" fmla="*/ 1066083 w 1066083"/>
              <a:gd name="connsiteY0" fmla="*/ 0 h 812857"/>
              <a:gd name="connsiteX1" fmla="*/ 0 w 1066083"/>
              <a:gd name="connsiteY1" fmla="*/ 785648 h 812857"/>
              <a:gd name="connsiteX0" fmla="*/ 634238 w 634238"/>
              <a:gd name="connsiteY0" fmla="*/ 0 h 1338613"/>
              <a:gd name="connsiteX1" fmla="*/ 0 w 634238"/>
              <a:gd name="connsiteY1" fmla="*/ 1320200 h 1338613"/>
              <a:gd name="connsiteX0" fmla="*/ 652469 w 652469"/>
              <a:gd name="connsiteY0" fmla="*/ 0 h 1320199"/>
              <a:gd name="connsiteX1" fmla="*/ 18231 w 652469"/>
              <a:gd name="connsiteY1" fmla="*/ 1320200 h 1320199"/>
              <a:gd name="connsiteX0" fmla="*/ 505295 w 505295"/>
              <a:gd name="connsiteY0" fmla="*/ 0 h 1275159"/>
              <a:gd name="connsiteX1" fmla="*/ 22731 w 505295"/>
              <a:gd name="connsiteY1" fmla="*/ 1275158 h 1275159"/>
              <a:gd name="connsiteX0" fmla="*/ 584401 w 584401"/>
              <a:gd name="connsiteY0" fmla="*/ 0 h 1275158"/>
              <a:gd name="connsiteX1" fmla="*/ 101837 w 584401"/>
              <a:gd name="connsiteY1" fmla="*/ 1275158 h 1275158"/>
              <a:gd name="connsiteX0" fmla="*/ 1063066 w 1063066"/>
              <a:gd name="connsiteY0" fmla="*/ 0 h 1271870"/>
              <a:gd name="connsiteX1" fmla="*/ 67666 w 1063066"/>
              <a:gd name="connsiteY1" fmla="*/ 1271870 h 1271870"/>
              <a:gd name="connsiteX0" fmla="*/ 995400 w 995400"/>
              <a:gd name="connsiteY0" fmla="*/ 0 h 1271870"/>
              <a:gd name="connsiteX1" fmla="*/ 0 w 995400"/>
              <a:gd name="connsiteY1" fmla="*/ 1271870 h 1271870"/>
              <a:gd name="connsiteX0" fmla="*/ 1313007 w 1313008"/>
              <a:gd name="connsiteY0" fmla="*/ 0 h 1509080"/>
              <a:gd name="connsiteX1" fmla="*/ 0 w 1313008"/>
              <a:gd name="connsiteY1" fmla="*/ 1509080 h 1509080"/>
              <a:gd name="connsiteX0" fmla="*/ 1313007 w 1313007"/>
              <a:gd name="connsiteY0" fmla="*/ 0 h 1509080"/>
              <a:gd name="connsiteX1" fmla="*/ 0 w 1313007"/>
              <a:gd name="connsiteY1" fmla="*/ 1509080 h 1509080"/>
              <a:gd name="connsiteX0" fmla="*/ 1377647 w 1377646"/>
              <a:gd name="connsiteY0" fmla="*/ 0 h 1535712"/>
              <a:gd name="connsiteX1" fmla="*/ 0 w 1377646"/>
              <a:gd name="connsiteY1" fmla="*/ 1535712 h 1535712"/>
            </a:gdLst>
            <a:ahLst/>
            <a:cxnLst>
              <a:cxn ang="0">
                <a:pos x="connsiteX0" y="connsiteY0"/>
              </a:cxn>
              <a:cxn ang="0">
                <a:pos x="connsiteX1" y="connsiteY1"/>
              </a:cxn>
            </a:cxnLst>
            <a:rect l="l" t="t" r="r" b="b"/>
            <a:pathLst>
              <a:path w="1377646" h="1535712">
                <a:moveTo>
                  <a:pt x="1377647" y="0"/>
                </a:moveTo>
                <a:cubicBezTo>
                  <a:pt x="1061713" y="98530"/>
                  <a:pt x="76186" y="581512"/>
                  <a:pt x="0" y="1535712"/>
                </a:cubicBezTo>
              </a:path>
            </a:pathLst>
          </a:custGeom>
          <a:noFill/>
          <a:ln w="47625" cap="flat" cmpd="sng" algn="ctr">
            <a:solidFill>
              <a:schemeClr val="bg1"/>
            </a:solidFill>
            <a:prstDash val="solid"/>
            <a:round/>
            <a:headEnd type="none" w="med" len="med"/>
            <a:tailEnd type="triangle" w="med" len="med"/>
          </a:ln>
          <a:effectLst/>
        </p:spPr>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entury Gothic" panose="020F0302020204030204"/>
              <a:ea typeface="Osaka" charset="-128"/>
              <a:cs typeface="Arial" panose="020B0604020202020204" pitchFamily="34" charset="0"/>
            </a:endParaRPr>
          </a:p>
        </p:txBody>
      </p:sp>
      <p:grpSp>
        <p:nvGrpSpPr>
          <p:cNvPr id="86" name="Group 85">
            <a:extLst>
              <a:ext uri="{FF2B5EF4-FFF2-40B4-BE49-F238E27FC236}">
                <a16:creationId xmlns:a16="http://schemas.microsoft.com/office/drawing/2014/main" id="{0A17E92E-4DF1-46D4-BAF9-A6F048EEFECB}"/>
              </a:ext>
            </a:extLst>
          </p:cNvPr>
          <p:cNvGrpSpPr>
            <a:grpSpLocks noChangeAspect="1"/>
          </p:cNvGrpSpPr>
          <p:nvPr/>
        </p:nvGrpSpPr>
        <p:grpSpPr>
          <a:xfrm>
            <a:off x="6751166" y="3348397"/>
            <a:ext cx="313500" cy="301542"/>
            <a:chOff x="141029" y="1638894"/>
            <a:chExt cx="609600" cy="609600"/>
          </a:xfrm>
          <a:solidFill>
            <a:schemeClr val="accent4"/>
          </a:solidFill>
        </p:grpSpPr>
        <p:sp>
          <p:nvSpPr>
            <p:cNvPr id="87" name="Oval 86" descr="Add">
              <a:extLst>
                <a:ext uri="{FF2B5EF4-FFF2-40B4-BE49-F238E27FC236}">
                  <a16:creationId xmlns:a16="http://schemas.microsoft.com/office/drawing/2014/main" id="{B1B8ABF1-BD28-403C-806D-A03F6B6ECF41}"/>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88536B9A-ACA7-4B45-93FE-184C97D950BE}"/>
                </a:ext>
              </a:extLst>
            </p:cNvPr>
            <p:cNvSpPr/>
            <p:nvPr/>
          </p:nvSpPr>
          <p:spPr bwMode="auto">
            <a:xfrm>
              <a:off x="245875" y="1715094"/>
              <a:ext cx="457200" cy="457200"/>
            </a:xfrm>
            <a:prstGeom prst="ellipse">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91" name="Group 90">
            <a:extLst>
              <a:ext uri="{FF2B5EF4-FFF2-40B4-BE49-F238E27FC236}">
                <a16:creationId xmlns:a16="http://schemas.microsoft.com/office/drawing/2014/main" id="{E78300F3-E87A-420B-BEFB-E4DA220E100D}"/>
              </a:ext>
            </a:extLst>
          </p:cNvPr>
          <p:cNvGrpSpPr>
            <a:grpSpLocks noChangeAspect="1"/>
          </p:cNvGrpSpPr>
          <p:nvPr/>
        </p:nvGrpSpPr>
        <p:grpSpPr>
          <a:xfrm>
            <a:off x="7781932" y="3402787"/>
            <a:ext cx="313500" cy="301542"/>
            <a:chOff x="141029" y="1638894"/>
            <a:chExt cx="609600" cy="609600"/>
          </a:xfrm>
          <a:solidFill>
            <a:schemeClr val="accent4"/>
          </a:solidFill>
        </p:grpSpPr>
        <p:sp>
          <p:nvSpPr>
            <p:cNvPr id="92" name="Oval 91" descr="Add">
              <a:extLst>
                <a:ext uri="{FF2B5EF4-FFF2-40B4-BE49-F238E27FC236}">
                  <a16:creationId xmlns:a16="http://schemas.microsoft.com/office/drawing/2014/main" id="{A461CE2C-03AE-4A2E-B65A-E62C5B9D5F00}"/>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FFD986C4-723B-42F1-92DB-C69FE22CB2C9}"/>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94" name="Group 93">
            <a:extLst>
              <a:ext uri="{FF2B5EF4-FFF2-40B4-BE49-F238E27FC236}">
                <a16:creationId xmlns:a16="http://schemas.microsoft.com/office/drawing/2014/main" id="{6DB0B183-5C5E-4828-A27E-2416C1620A9F}"/>
              </a:ext>
            </a:extLst>
          </p:cNvPr>
          <p:cNvGrpSpPr>
            <a:grpSpLocks noChangeAspect="1"/>
          </p:cNvGrpSpPr>
          <p:nvPr/>
        </p:nvGrpSpPr>
        <p:grpSpPr>
          <a:xfrm>
            <a:off x="8128794" y="3582491"/>
            <a:ext cx="313500" cy="301542"/>
            <a:chOff x="141029" y="1638894"/>
            <a:chExt cx="609600" cy="609600"/>
          </a:xfrm>
          <a:solidFill>
            <a:schemeClr val="accent4"/>
          </a:solidFill>
        </p:grpSpPr>
        <p:sp>
          <p:nvSpPr>
            <p:cNvPr id="95" name="Oval 94" descr="Add">
              <a:extLst>
                <a:ext uri="{FF2B5EF4-FFF2-40B4-BE49-F238E27FC236}">
                  <a16:creationId xmlns:a16="http://schemas.microsoft.com/office/drawing/2014/main" id="{3D57CC21-0C9F-436B-9EBA-BA9BD42E9CBA}"/>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2ECB1753-0173-4B66-9D85-A8D36364A677}"/>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97" name="Group 96">
            <a:extLst>
              <a:ext uri="{FF2B5EF4-FFF2-40B4-BE49-F238E27FC236}">
                <a16:creationId xmlns:a16="http://schemas.microsoft.com/office/drawing/2014/main" id="{A6BC1A3A-D1FF-4BEF-B552-6B57A0C19F43}"/>
              </a:ext>
            </a:extLst>
          </p:cNvPr>
          <p:cNvGrpSpPr>
            <a:grpSpLocks noChangeAspect="1"/>
          </p:cNvGrpSpPr>
          <p:nvPr/>
        </p:nvGrpSpPr>
        <p:grpSpPr>
          <a:xfrm>
            <a:off x="8121218" y="3221271"/>
            <a:ext cx="313500" cy="301542"/>
            <a:chOff x="141029" y="1638894"/>
            <a:chExt cx="609600" cy="609600"/>
          </a:xfrm>
          <a:solidFill>
            <a:schemeClr val="accent4"/>
          </a:solidFill>
        </p:grpSpPr>
        <p:sp>
          <p:nvSpPr>
            <p:cNvPr id="98" name="Oval 97" descr="Add">
              <a:extLst>
                <a:ext uri="{FF2B5EF4-FFF2-40B4-BE49-F238E27FC236}">
                  <a16:creationId xmlns:a16="http://schemas.microsoft.com/office/drawing/2014/main" id="{F7460AED-612F-4957-B867-652AD60AC868}"/>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74611CFC-B1DD-4CCA-888E-B4CB22AFE12E}"/>
                </a:ext>
              </a:extLst>
            </p:cNvPr>
            <p:cNvSpPr/>
            <p:nvPr/>
          </p:nvSpPr>
          <p:spPr bwMode="auto">
            <a:xfrm>
              <a:off x="245874" y="1715095"/>
              <a:ext cx="457200" cy="457201"/>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02" name="Group 101">
            <a:extLst>
              <a:ext uri="{FF2B5EF4-FFF2-40B4-BE49-F238E27FC236}">
                <a16:creationId xmlns:a16="http://schemas.microsoft.com/office/drawing/2014/main" id="{F7A4FF6A-28AE-4DB1-B528-E1610D61B34F}"/>
              </a:ext>
            </a:extLst>
          </p:cNvPr>
          <p:cNvGrpSpPr>
            <a:grpSpLocks noChangeAspect="1"/>
          </p:cNvGrpSpPr>
          <p:nvPr/>
        </p:nvGrpSpPr>
        <p:grpSpPr>
          <a:xfrm>
            <a:off x="9173384" y="3422254"/>
            <a:ext cx="313500" cy="301542"/>
            <a:chOff x="141029" y="1638894"/>
            <a:chExt cx="609600" cy="609600"/>
          </a:xfrm>
          <a:solidFill>
            <a:schemeClr val="accent4"/>
          </a:solidFill>
        </p:grpSpPr>
        <p:sp>
          <p:nvSpPr>
            <p:cNvPr id="103" name="Oval 102" descr="Add">
              <a:extLst>
                <a:ext uri="{FF2B5EF4-FFF2-40B4-BE49-F238E27FC236}">
                  <a16:creationId xmlns:a16="http://schemas.microsoft.com/office/drawing/2014/main" id="{5A117933-E1EC-4DD8-B8FA-8F8456471B08}"/>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4A0D4BFB-8DC0-4196-B525-DC7747B00297}"/>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cxnSp>
        <p:nvCxnSpPr>
          <p:cNvPr id="188" name="Straight Arrow Connector 187">
            <a:extLst>
              <a:ext uri="{FF2B5EF4-FFF2-40B4-BE49-F238E27FC236}">
                <a16:creationId xmlns:a16="http://schemas.microsoft.com/office/drawing/2014/main" id="{B27071BD-E721-2541-96EA-87DBD9EE9635}"/>
              </a:ext>
            </a:extLst>
          </p:cNvPr>
          <p:cNvCxnSpPr>
            <a:cxnSpLocks/>
          </p:cNvCxnSpPr>
          <p:nvPr/>
        </p:nvCxnSpPr>
        <p:spPr>
          <a:xfrm>
            <a:off x="7743153" y="4584797"/>
            <a:ext cx="323607" cy="257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D194D516-45A6-41B9-A153-930F92967648}"/>
              </a:ext>
            </a:extLst>
          </p:cNvPr>
          <p:cNvGrpSpPr/>
          <p:nvPr/>
        </p:nvGrpSpPr>
        <p:grpSpPr>
          <a:xfrm>
            <a:off x="8803963" y="4650512"/>
            <a:ext cx="1204721" cy="832791"/>
            <a:chOff x="8828754" y="4595195"/>
            <a:chExt cx="1204721" cy="832791"/>
          </a:xfrm>
        </p:grpSpPr>
        <p:grpSp>
          <p:nvGrpSpPr>
            <p:cNvPr id="115" name="Group 114">
              <a:extLst>
                <a:ext uri="{FF2B5EF4-FFF2-40B4-BE49-F238E27FC236}">
                  <a16:creationId xmlns:a16="http://schemas.microsoft.com/office/drawing/2014/main" id="{35316908-E450-4368-A9D2-B04D4D736540}"/>
                </a:ext>
              </a:extLst>
            </p:cNvPr>
            <p:cNvGrpSpPr>
              <a:grpSpLocks noChangeAspect="1"/>
            </p:cNvGrpSpPr>
            <p:nvPr/>
          </p:nvGrpSpPr>
          <p:grpSpPr>
            <a:xfrm>
              <a:off x="9194309" y="4595195"/>
              <a:ext cx="313500" cy="301542"/>
              <a:chOff x="141029" y="1638894"/>
              <a:chExt cx="609600" cy="609600"/>
            </a:xfrm>
            <a:solidFill>
              <a:schemeClr val="accent4"/>
            </a:solidFill>
          </p:grpSpPr>
          <p:sp>
            <p:nvSpPr>
              <p:cNvPr id="116" name="Oval 115" descr="Add">
                <a:extLst>
                  <a:ext uri="{FF2B5EF4-FFF2-40B4-BE49-F238E27FC236}">
                    <a16:creationId xmlns:a16="http://schemas.microsoft.com/office/drawing/2014/main" id="{C7072FC5-B14C-43FE-878A-DFBFBCCC2152}"/>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3CD8172C-BA69-47D2-909C-AEB38C8B70DE}"/>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18" name="Group 117">
              <a:extLst>
                <a:ext uri="{FF2B5EF4-FFF2-40B4-BE49-F238E27FC236}">
                  <a16:creationId xmlns:a16="http://schemas.microsoft.com/office/drawing/2014/main" id="{0C8B57C4-B06E-4CFA-B015-2504865C0C9D}"/>
                </a:ext>
              </a:extLst>
            </p:cNvPr>
            <p:cNvGrpSpPr>
              <a:grpSpLocks noChangeAspect="1"/>
            </p:cNvGrpSpPr>
            <p:nvPr/>
          </p:nvGrpSpPr>
          <p:grpSpPr>
            <a:xfrm>
              <a:off x="8968336" y="4756133"/>
              <a:ext cx="313500" cy="301542"/>
              <a:chOff x="141029" y="1638894"/>
              <a:chExt cx="609600" cy="609600"/>
            </a:xfrm>
            <a:solidFill>
              <a:schemeClr val="accent4"/>
            </a:solidFill>
          </p:grpSpPr>
          <p:sp>
            <p:nvSpPr>
              <p:cNvPr id="119" name="Oval 118" descr="Add">
                <a:extLst>
                  <a:ext uri="{FF2B5EF4-FFF2-40B4-BE49-F238E27FC236}">
                    <a16:creationId xmlns:a16="http://schemas.microsoft.com/office/drawing/2014/main" id="{C40BD6EF-1455-4913-A330-2DD72D1DE26E}"/>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FBAE1547-C63B-4DB9-8181-5049B819CEB4}"/>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21" name="Group 120">
              <a:extLst>
                <a:ext uri="{FF2B5EF4-FFF2-40B4-BE49-F238E27FC236}">
                  <a16:creationId xmlns:a16="http://schemas.microsoft.com/office/drawing/2014/main" id="{E5402CBE-EED3-4D22-9947-CD90272DD066}"/>
                </a:ext>
              </a:extLst>
            </p:cNvPr>
            <p:cNvGrpSpPr>
              <a:grpSpLocks noChangeAspect="1"/>
            </p:cNvGrpSpPr>
            <p:nvPr/>
          </p:nvGrpSpPr>
          <p:grpSpPr>
            <a:xfrm>
              <a:off x="9087526" y="4838571"/>
              <a:ext cx="313500" cy="301542"/>
              <a:chOff x="141029" y="1638894"/>
              <a:chExt cx="609600" cy="609600"/>
            </a:xfrm>
            <a:solidFill>
              <a:schemeClr val="accent4"/>
            </a:solidFill>
          </p:grpSpPr>
          <p:sp>
            <p:nvSpPr>
              <p:cNvPr id="122" name="Oval 121" descr="Add">
                <a:extLst>
                  <a:ext uri="{FF2B5EF4-FFF2-40B4-BE49-F238E27FC236}">
                    <a16:creationId xmlns:a16="http://schemas.microsoft.com/office/drawing/2014/main" id="{4AD7D938-05DB-4C74-9B36-E8DC958C7B8E}"/>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60877004-611A-44D4-997F-6B34EC6013FA}"/>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24" name="Group 123">
              <a:extLst>
                <a:ext uri="{FF2B5EF4-FFF2-40B4-BE49-F238E27FC236}">
                  <a16:creationId xmlns:a16="http://schemas.microsoft.com/office/drawing/2014/main" id="{423BD1C2-3C5E-4BA9-A44C-FBAD08A8319C}"/>
                </a:ext>
              </a:extLst>
            </p:cNvPr>
            <p:cNvGrpSpPr>
              <a:grpSpLocks noChangeAspect="1"/>
            </p:cNvGrpSpPr>
            <p:nvPr/>
          </p:nvGrpSpPr>
          <p:grpSpPr>
            <a:xfrm>
              <a:off x="9582684" y="4603335"/>
              <a:ext cx="313500" cy="301542"/>
              <a:chOff x="141029" y="1638894"/>
              <a:chExt cx="609600" cy="609600"/>
            </a:xfrm>
            <a:solidFill>
              <a:schemeClr val="accent4"/>
            </a:solidFill>
          </p:grpSpPr>
          <p:sp>
            <p:nvSpPr>
              <p:cNvPr id="125" name="Oval 124" descr="Add">
                <a:extLst>
                  <a:ext uri="{FF2B5EF4-FFF2-40B4-BE49-F238E27FC236}">
                    <a16:creationId xmlns:a16="http://schemas.microsoft.com/office/drawing/2014/main" id="{ECA33377-0181-484E-9962-EF76B79A5A65}"/>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F251F064-922A-4B9F-92A9-ECB23D87BFBD}"/>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27" name="Group 126">
              <a:extLst>
                <a:ext uri="{FF2B5EF4-FFF2-40B4-BE49-F238E27FC236}">
                  <a16:creationId xmlns:a16="http://schemas.microsoft.com/office/drawing/2014/main" id="{C093823C-AEDF-4AC6-976F-F4079738288C}"/>
                </a:ext>
              </a:extLst>
            </p:cNvPr>
            <p:cNvGrpSpPr>
              <a:grpSpLocks noChangeAspect="1"/>
            </p:cNvGrpSpPr>
            <p:nvPr/>
          </p:nvGrpSpPr>
          <p:grpSpPr>
            <a:xfrm>
              <a:off x="8828754" y="4958954"/>
              <a:ext cx="313500" cy="301542"/>
              <a:chOff x="141029" y="1638894"/>
              <a:chExt cx="609600" cy="609600"/>
            </a:xfrm>
            <a:solidFill>
              <a:schemeClr val="accent4"/>
            </a:solidFill>
          </p:grpSpPr>
          <p:sp>
            <p:nvSpPr>
              <p:cNvPr id="128" name="Oval 127" descr="Add">
                <a:extLst>
                  <a:ext uri="{FF2B5EF4-FFF2-40B4-BE49-F238E27FC236}">
                    <a16:creationId xmlns:a16="http://schemas.microsoft.com/office/drawing/2014/main" id="{2399705E-AD18-45E6-A2BA-23BE8AD965F5}"/>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9" name="Oval 128">
                <a:extLst>
                  <a:ext uri="{FF2B5EF4-FFF2-40B4-BE49-F238E27FC236}">
                    <a16:creationId xmlns:a16="http://schemas.microsoft.com/office/drawing/2014/main" id="{D2B41B5D-916A-4E1F-A1A5-2E58D90A6855}"/>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30" name="Group 129">
              <a:extLst>
                <a:ext uri="{FF2B5EF4-FFF2-40B4-BE49-F238E27FC236}">
                  <a16:creationId xmlns:a16="http://schemas.microsoft.com/office/drawing/2014/main" id="{35D7C832-2DAB-47EB-8B0A-73F7F25F1D6F}"/>
                </a:ext>
              </a:extLst>
            </p:cNvPr>
            <p:cNvGrpSpPr>
              <a:grpSpLocks noChangeAspect="1"/>
            </p:cNvGrpSpPr>
            <p:nvPr/>
          </p:nvGrpSpPr>
          <p:grpSpPr>
            <a:xfrm>
              <a:off x="8998318" y="5093346"/>
              <a:ext cx="313500" cy="301542"/>
              <a:chOff x="141029" y="1638894"/>
              <a:chExt cx="609600" cy="609600"/>
            </a:xfrm>
            <a:solidFill>
              <a:schemeClr val="accent4"/>
            </a:solidFill>
          </p:grpSpPr>
          <p:sp>
            <p:nvSpPr>
              <p:cNvPr id="179" name="Oval 178" descr="Add">
                <a:extLst>
                  <a:ext uri="{FF2B5EF4-FFF2-40B4-BE49-F238E27FC236}">
                    <a16:creationId xmlns:a16="http://schemas.microsoft.com/office/drawing/2014/main" id="{9361B266-4A2E-4B51-9C0D-BCFA6C91B89E}"/>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DBF03B59-B4A3-495E-A354-F3FA8FC98910}"/>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90" name="Group 189">
              <a:extLst>
                <a:ext uri="{FF2B5EF4-FFF2-40B4-BE49-F238E27FC236}">
                  <a16:creationId xmlns:a16="http://schemas.microsoft.com/office/drawing/2014/main" id="{1CD2B172-186F-4FFF-A83C-DA127C383E83}"/>
                </a:ext>
              </a:extLst>
            </p:cNvPr>
            <p:cNvGrpSpPr>
              <a:grpSpLocks noChangeAspect="1"/>
            </p:cNvGrpSpPr>
            <p:nvPr/>
          </p:nvGrpSpPr>
          <p:grpSpPr>
            <a:xfrm>
              <a:off x="9361918" y="4840166"/>
              <a:ext cx="313500" cy="301542"/>
              <a:chOff x="141029" y="1638894"/>
              <a:chExt cx="609600" cy="609600"/>
            </a:xfrm>
            <a:solidFill>
              <a:schemeClr val="accent4"/>
            </a:solidFill>
          </p:grpSpPr>
          <p:sp>
            <p:nvSpPr>
              <p:cNvPr id="191" name="Oval 190" descr="Add">
                <a:extLst>
                  <a:ext uri="{FF2B5EF4-FFF2-40B4-BE49-F238E27FC236}">
                    <a16:creationId xmlns:a16="http://schemas.microsoft.com/office/drawing/2014/main" id="{80620C54-FAD6-42DA-B9C8-8B6E7AA90F04}"/>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F81687D5-B3EF-4EF0-9A30-CF69F8263D86}"/>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93" name="Group 192">
              <a:extLst>
                <a:ext uri="{FF2B5EF4-FFF2-40B4-BE49-F238E27FC236}">
                  <a16:creationId xmlns:a16="http://schemas.microsoft.com/office/drawing/2014/main" id="{9B266D2D-7481-4C2F-974A-3C704B84E642}"/>
                </a:ext>
              </a:extLst>
            </p:cNvPr>
            <p:cNvGrpSpPr>
              <a:grpSpLocks noChangeAspect="1"/>
            </p:cNvGrpSpPr>
            <p:nvPr/>
          </p:nvGrpSpPr>
          <p:grpSpPr>
            <a:xfrm>
              <a:off x="9384300" y="4658606"/>
              <a:ext cx="313500" cy="301542"/>
              <a:chOff x="141029" y="1638894"/>
              <a:chExt cx="609600" cy="609600"/>
            </a:xfrm>
            <a:solidFill>
              <a:schemeClr val="accent4"/>
            </a:solidFill>
          </p:grpSpPr>
          <p:sp>
            <p:nvSpPr>
              <p:cNvPr id="194" name="Oval 193" descr="Add">
                <a:extLst>
                  <a:ext uri="{FF2B5EF4-FFF2-40B4-BE49-F238E27FC236}">
                    <a16:creationId xmlns:a16="http://schemas.microsoft.com/office/drawing/2014/main" id="{5B298263-917D-4F84-8BA0-DA4967C20C05}"/>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A90145FC-CC6E-401E-92FE-180D5C22CDED}"/>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96" name="Group 195">
              <a:extLst>
                <a:ext uri="{FF2B5EF4-FFF2-40B4-BE49-F238E27FC236}">
                  <a16:creationId xmlns:a16="http://schemas.microsoft.com/office/drawing/2014/main" id="{01191DFF-9F88-43F9-A958-D8A856CCA652}"/>
                </a:ext>
              </a:extLst>
            </p:cNvPr>
            <p:cNvGrpSpPr>
              <a:grpSpLocks noChangeAspect="1"/>
            </p:cNvGrpSpPr>
            <p:nvPr/>
          </p:nvGrpSpPr>
          <p:grpSpPr>
            <a:xfrm>
              <a:off x="9719975" y="4801992"/>
              <a:ext cx="313500" cy="301542"/>
              <a:chOff x="141029" y="1638894"/>
              <a:chExt cx="609600" cy="609600"/>
            </a:xfrm>
            <a:solidFill>
              <a:schemeClr val="accent4"/>
            </a:solidFill>
          </p:grpSpPr>
          <p:sp>
            <p:nvSpPr>
              <p:cNvPr id="197" name="Oval 196" descr="Add">
                <a:extLst>
                  <a:ext uri="{FF2B5EF4-FFF2-40B4-BE49-F238E27FC236}">
                    <a16:creationId xmlns:a16="http://schemas.microsoft.com/office/drawing/2014/main" id="{CF8D68DF-EAF9-4111-A675-70BB30ADB881}"/>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48D593F4-91B7-490E-B2EA-C97CF2C5EAD5}"/>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99" name="Group 198">
              <a:extLst>
                <a:ext uri="{FF2B5EF4-FFF2-40B4-BE49-F238E27FC236}">
                  <a16:creationId xmlns:a16="http://schemas.microsoft.com/office/drawing/2014/main" id="{67510126-8D91-48DE-BCCE-A666CDBCFAF0}"/>
                </a:ext>
              </a:extLst>
            </p:cNvPr>
            <p:cNvGrpSpPr>
              <a:grpSpLocks noChangeAspect="1"/>
            </p:cNvGrpSpPr>
            <p:nvPr/>
          </p:nvGrpSpPr>
          <p:grpSpPr>
            <a:xfrm>
              <a:off x="9527395" y="4874721"/>
              <a:ext cx="313500" cy="301542"/>
              <a:chOff x="141029" y="1638894"/>
              <a:chExt cx="609600" cy="609600"/>
            </a:xfrm>
            <a:solidFill>
              <a:schemeClr val="accent4"/>
            </a:solidFill>
          </p:grpSpPr>
          <p:sp>
            <p:nvSpPr>
              <p:cNvPr id="200" name="Oval 199" descr="Add">
                <a:extLst>
                  <a:ext uri="{FF2B5EF4-FFF2-40B4-BE49-F238E27FC236}">
                    <a16:creationId xmlns:a16="http://schemas.microsoft.com/office/drawing/2014/main" id="{FE1B0658-22A5-4C33-9AA5-C3A3C0279CE4}"/>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0F14258C-1992-4213-A3CC-7A09DC53CE3B}"/>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202" name="Group 201">
              <a:extLst>
                <a:ext uri="{FF2B5EF4-FFF2-40B4-BE49-F238E27FC236}">
                  <a16:creationId xmlns:a16="http://schemas.microsoft.com/office/drawing/2014/main" id="{CF57D007-8AFE-4B89-AC45-E9314BEDCCAC}"/>
                </a:ext>
              </a:extLst>
            </p:cNvPr>
            <p:cNvGrpSpPr>
              <a:grpSpLocks noChangeAspect="1"/>
            </p:cNvGrpSpPr>
            <p:nvPr/>
          </p:nvGrpSpPr>
          <p:grpSpPr>
            <a:xfrm>
              <a:off x="9190075" y="5044485"/>
              <a:ext cx="313500" cy="301542"/>
              <a:chOff x="141029" y="1638894"/>
              <a:chExt cx="609600" cy="609600"/>
            </a:xfrm>
            <a:solidFill>
              <a:schemeClr val="accent4"/>
            </a:solidFill>
          </p:grpSpPr>
          <p:sp>
            <p:nvSpPr>
              <p:cNvPr id="203" name="Oval 202" descr="Add">
                <a:extLst>
                  <a:ext uri="{FF2B5EF4-FFF2-40B4-BE49-F238E27FC236}">
                    <a16:creationId xmlns:a16="http://schemas.microsoft.com/office/drawing/2014/main" id="{7EB0E254-212F-486C-9473-2313753FCDAD}"/>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C6EE9ACC-DCFB-407E-9751-4068B0E995A2}"/>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205" name="Group 204">
              <a:extLst>
                <a:ext uri="{FF2B5EF4-FFF2-40B4-BE49-F238E27FC236}">
                  <a16:creationId xmlns:a16="http://schemas.microsoft.com/office/drawing/2014/main" id="{ED96BA07-40F5-476A-BF9B-30E273484E99}"/>
                </a:ext>
              </a:extLst>
            </p:cNvPr>
            <p:cNvGrpSpPr>
              <a:grpSpLocks noChangeAspect="1"/>
            </p:cNvGrpSpPr>
            <p:nvPr/>
          </p:nvGrpSpPr>
          <p:grpSpPr>
            <a:xfrm>
              <a:off x="9404178" y="5126444"/>
              <a:ext cx="313500" cy="301542"/>
              <a:chOff x="141029" y="1638894"/>
              <a:chExt cx="609600" cy="609600"/>
            </a:xfrm>
            <a:solidFill>
              <a:schemeClr val="accent4"/>
            </a:solidFill>
          </p:grpSpPr>
          <p:sp>
            <p:nvSpPr>
              <p:cNvPr id="206" name="Oval 205" descr="Add">
                <a:extLst>
                  <a:ext uri="{FF2B5EF4-FFF2-40B4-BE49-F238E27FC236}">
                    <a16:creationId xmlns:a16="http://schemas.microsoft.com/office/drawing/2014/main" id="{D1363053-0BE5-424A-8EE0-914DB5280607}"/>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7" name="Oval 206">
                <a:extLst>
                  <a:ext uri="{FF2B5EF4-FFF2-40B4-BE49-F238E27FC236}">
                    <a16:creationId xmlns:a16="http://schemas.microsoft.com/office/drawing/2014/main" id="{764D9276-3A0A-479F-B607-09AF1448DC4C}"/>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208" name="Group 207">
              <a:extLst>
                <a:ext uri="{FF2B5EF4-FFF2-40B4-BE49-F238E27FC236}">
                  <a16:creationId xmlns:a16="http://schemas.microsoft.com/office/drawing/2014/main" id="{FF9792F2-1366-44D6-98A1-5A9141E8FCDE}"/>
                </a:ext>
              </a:extLst>
            </p:cNvPr>
            <p:cNvGrpSpPr>
              <a:grpSpLocks noChangeAspect="1"/>
            </p:cNvGrpSpPr>
            <p:nvPr/>
          </p:nvGrpSpPr>
          <p:grpSpPr>
            <a:xfrm>
              <a:off x="9636603" y="5040733"/>
              <a:ext cx="313500" cy="301542"/>
              <a:chOff x="141029" y="1638894"/>
              <a:chExt cx="609600" cy="609600"/>
            </a:xfrm>
            <a:solidFill>
              <a:schemeClr val="accent4"/>
            </a:solidFill>
          </p:grpSpPr>
          <p:sp>
            <p:nvSpPr>
              <p:cNvPr id="209" name="Oval 208" descr="Add">
                <a:extLst>
                  <a:ext uri="{FF2B5EF4-FFF2-40B4-BE49-F238E27FC236}">
                    <a16:creationId xmlns:a16="http://schemas.microsoft.com/office/drawing/2014/main" id="{99BFADC8-D37C-4CAC-ADFD-F5887CE52E09}"/>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370DE6F0-EC1C-45C0-8C6E-9E65B6580C21}"/>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grpSp>
        <p:nvGrpSpPr>
          <p:cNvPr id="17" name="Group 16">
            <a:extLst>
              <a:ext uri="{FF2B5EF4-FFF2-40B4-BE49-F238E27FC236}">
                <a16:creationId xmlns:a16="http://schemas.microsoft.com/office/drawing/2014/main" id="{E30705CA-F451-41C6-A08D-8EE80E48CB33}"/>
              </a:ext>
            </a:extLst>
          </p:cNvPr>
          <p:cNvGrpSpPr/>
          <p:nvPr/>
        </p:nvGrpSpPr>
        <p:grpSpPr>
          <a:xfrm>
            <a:off x="9982540" y="3298290"/>
            <a:ext cx="532469" cy="445560"/>
            <a:chOff x="10457552" y="4714682"/>
            <a:chExt cx="532469" cy="445560"/>
          </a:xfrm>
        </p:grpSpPr>
        <p:sp>
          <p:nvSpPr>
            <p:cNvPr id="15" name="Oval 14">
              <a:extLst>
                <a:ext uri="{FF2B5EF4-FFF2-40B4-BE49-F238E27FC236}">
                  <a16:creationId xmlns:a16="http://schemas.microsoft.com/office/drawing/2014/main" id="{A1A15D3C-47C8-4D56-A7CB-51F456A6CF39}"/>
                </a:ext>
              </a:extLst>
            </p:cNvPr>
            <p:cNvSpPr/>
            <p:nvPr/>
          </p:nvSpPr>
          <p:spPr bwMode="auto">
            <a:xfrm>
              <a:off x="10712985" y="4907948"/>
              <a:ext cx="226987" cy="226987"/>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Oval 220">
              <a:extLst>
                <a:ext uri="{FF2B5EF4-FFF2-40B4-BE49-F238E27FC236}">
                  <a16:creationId xmlns:a16="http://schemas.microsoft.com/office/drawing/2014/main" id="{5ED298E3-3421-425E-BA85-61C4657AE94E}"/>
                </a:ext>
              </a:extLst>
            </p:cNvPr>
            <p:cNvSpPr/>
            <p:nvPr/>
          </p:nvSpPr>
          <p:spPr bwMode="auto">
            <a:xfrm>
              <a:off x="10653498" y="4731412"/>
              <a:ext cx="226987" cy="226987"/>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ECCCF8D2-E176-4894-A675-57C58C25A09E}"/>
                </a:ext>
              </a:extLst>
            </p:cNvPr>
            <p:cNvSpPr/>
            <p:nvPr/>
          </p:nvSpPr>
          <p:spPr bwMode="auto">
            <a:xfrm>
              <a:off x="10493527" y="4877278"/>
              <a:ext cx="226987" cy="226987"/>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Oval 213">
              <a:extLst>
                <a:ext uri="{FF2B5EF4-FFF2-40B4-BE49-F238E27FC236}">
                  <a16:creationId xmlns:a16="http://schemas.microsoft.com/office/drawing/2014/main" id="{B8DB7408-647B-481A-9912-AD61F5684679}"/>
                </a:ext>
              </a:extLst>
            </p:cNvPr>
            <p:cNvSpPr/>
            <p:nvPr/>
          </p:nvSpPr>
          <p:spPr bwMode="auto">
            <a:xfrm>
              <a:off x="10627810" y="4904877"/>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Oval 222">
              <a:extLst>
                <a:ext uri="{FF2B5EF4-FFF2-40B4-BE49-F238E27FC236}">
                  <a16:creationId xmlns:a16="http://schemas.microsoft.com/office/drawing/2014/main" id="{94673CF0-2514-4837-8AA7-78AF928838A7}"/>
                </a:ext>
              </a:extLst>
            </p:cNvPr>
            <p:cNvSpPr/>
            <p:nvPr/>
          </p:nvSpPr>
          <p:spPr bwMode="auto">
            <a:xfrm>
              <a:off x="10687961" y="4883906"/>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310E3023-E652-447A-820B-2A4D7E836D9F}"/>
                </a:ext>
              </a:extLst>
            </p:cNvPr>
            <p:cNvSpPr/>
            <p:nvPr/>
          </p:nvSpPr>
          <p:spPr bwMode="auto">
            <a:xfrm>
              <a:off x="10486195" y="5032473"/>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D50491D9-526C-4243-BFCB-16961904AEB2}"/>
                </a:ext>
              </a:extLst>
            </p:cNvPr>
            <p:cNvSpPr/>
            <p:nvPr/>
          </p:nvSpPr>
          <p:spPr bwMode="auto">
            <a:xfrm>
              <a:off x="10485174" y="4866289"/>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95522286-614B-48C1-9DF8-5CE36654AB9F}"/>
                </a:ext>
              </a:extLst>
            </p:cNvPr>
            <p:cNvSpPr/>
            <p:nvPr/>
          </p:nvSpPr>
          <p:spPr bwMode="auto">
            <a:xfrm>
              <a:off x="10618999" y="4735531"/>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Oval 226">
              <a:extLst>
                <a:ext uri="{FF2B5EF4-FFF2-40B4-BE49-F238E27FC236}">
                  <a16:creationId xmlns:a16="http://schemas.microsoft.com/office/drawing/2014/main" id="{8F1E8890-CF40-4D94-8FEA-08CA61D1F0EB}"/>
                </a:ext>
              </a:extLst>
            </p:cNvPr>
            <p:cNvSpPr/>
            <p:nvPr/>
          </p:nvSpPr>
          <p:spPr bwMode="auto">
            <a:xfrm>
              <a:off x="10856617" y="4809711"/>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7B01A144-C1D2-4957-BC73-D37BEDABCF5B}"/>
                </a:ext>
              </a:extLst>
            </p:cNvPr>
            <p:cNvSpPr/>
            <p:nvPr/>
          </p:nvSpPr>
          <p:spPr bwMode="auto">
            <a:xfrm>
              <a:off x="10563779" y="5068094"/>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0FC7DA8E-4DA0-4EBE-B31E-5654FF08C861}"/>
                </a:ext>
              </a:extLst>
            </p:cNvPr>
            <p:cNvSpPr/>
            <p:nvPr/>
          </p:nvSpPr>
          <p:spPr bwMode="auto">
            <a:xfrm>
              <a:off x="10620640" y="5036100"/>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82A0ED76-04F3-4444-8EB5-8D128B2049D8}"/>
                </a:ext>
              </a:extLst>
            </p:cNvPr>
            <p:cNvSpPr/>
            <p:nvPr/>
          </p:nvSpPr>
          <p:spPr bwMode="auto">
            <a:xfrm>
              <a:off x="10691412" y="5057071"/>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04F5E3F4-9DFE-4E53-817B-AEC93DC51060}"/>
                </a:ext>
              </a:extLst>
            </p:cNvPr>
            <p:cNvSpPr/>
            <p:nvPr/>
          </p:nvSpPr>
          <p:spPr bwMode="auto">
            <a:xfrm>
              <a:off x="10919769" y="4952763"/>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E2AE0863-05D6-4B16-88E1-F5015D766155}"/>
                </a:ext>
              </a:extLst>
            </p:cNvPr>
            <p:cNvSpPr/>
            <p:nvPr/>
          </p:nvSpPr>
          <p:spPr bwMode="auto">
            <a:xfrm>
              <a:off x="10771204" y="5089990"/>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Oval 232">
              <a:extLst>
                <a:ext uri="{FF2B5EF4-FFF2-40B4-BE49-F238E27FC236}">
                  <a16:creationId xmlns:a16="http://schemas.microsoft.com/office/drawing/2014/main" id="{5A9584BB-C8F0-4B6C-8430-C460F8A55FB4}"/>
                </a:ext>
              </a:extLst>
            </p:cNvPr>
            <p:cNvSpPr/>
            <p:nvPr/>
          </p:nvSpPr>
          <p:spPr bwMode="auto">
            <a:xfrm>
              <a:off x="10824979" y="5057675"/>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0843ECA8-DE20-4BA8-99BA-E83B5571C4A2}"/>
                </a:ext>
              </a:extLst>
            </p:cNvPr>
            <p:cNvSpPr/>
            <p:nvPr/>
          </p:nvSpPr>
          <p:spPr bwMode="auto">
            <a:xfrm>
              <a:off x="10881563" y="5054864"/>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D01ABC44-6894-434E-81F0-F4A4E1F68A78}"/>
                </a:ext>
              </a:extLst>
            </p:cNvPr>
            <p:cNvSpPr/>
            <p:nvPr/>
          </p:nvSpPr>
          <p:spPr bwMode="auto">
            <a:xfrm>
              <a:off x="10684169" y="4724686"/>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Oval 235">
              <a:extLst>
                <a:ext uri="{FF2B5EF4-FFF2-40B4-BE49-F238E27FC236}">
                  <a16:creationId xmlns:a16="http://schemas.microsoft.com/office/drawing/2014/main" id="{8FE65E37-6492-4084-B02D-701660B67482}"/>
                </a:ext>
              </a:extLst>
            </p:cNvPr>
            <p:cNvSpPr/>
            <p:nvPr/>
          </p:nvSpPr>
          <p:spPr bwMode="auto">
            <a:xfrm>
              <a:off x="10742621" y="4714682"/>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Oval 236">
              <a:extLst>
                <a:ext uri="{FF2B5EF4-FFF2-40B4-BE49-F238E27FC236}">
                  <a16:creationId xmlns:a16="http://schemas.microsoft.com/office/drawing/2014/main" id="{2DEC998C-9587-4723-B08E-F63D5910B7C1}"/>
                </a:ext>
              </a:extLst>
            </p:cNvPr>
            <p:cNvSpPr/>
            <p:nvPr/>
          </p:nvSpPr>
          <p:spPr bwMode="auto">
            <a:xfrm>
              <a:off x="10923006" y="5042481"/>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39956AE1-0617-4DD2-B6EC-45C9513E142F}"/>
                </a:ext>
              </a:extLst>
            </p:cNvPr>
            <p:cNvSpPr/>
            <p:nvPr/>
          </p:nvSpPr>
          <p:spPr bwMode="auto">
            <a:xfrm>
              <a:off x="10749077" y="5108626"/>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34E02F22-D49C-4C9E-853A-7EA1C3382F0A}"/>
                </a:ext>
              </a:extLst>
            </p:cNvPr>
            <p:cNvSpPr/>
            <p:nvPr/>
          </p:nvSpPr>
          <p:spPr bwMode="auto">
            <a:xfrm>
              <a:off x="10538671" y="5086865"/>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Oval 239">
              <a:extLst>
                <a:ext uri="{FF2B5EF4-FFF2-40B4-BE49-F238E27FC236}">
                  <a16:creationId xmlns:a16="http://schemas.microsoft.com/office/drawing/2014/main" id="{3B22832B-EA21-4CC2-AC56-CB2FA9FABED4}"/>
                </a:ext>
              </a:extLst>
            </p:cNvPr>
            <p:cNvSpPr/>
            <p:nvPr/>
          </p:nvSpPr>
          <p:spPr bwMode="auto">
            <a:xfrm>
              <a:off x="10461899" y="4976021"/>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02BB5B9E-C028-4D6D-8A04-FDB87B376FC9}"/>
                </a:ext>
              </a:extLst>
            </p:cNvPr>
            <p:cNvSpPr/>
            <p:nvPr/>
          </p:nvSpPr>
          <p:spPr bwMode="auto">
            <a:xfrm>
              <a:off x="10487679" y="4931298"/>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63AE3424-7DEC-4AFA-9C06-F5640BCCE4BB}"/>
                </a:ext>
              </a:extLst>
            </p:cNvPr>
            <p:cNvSpPr/>
            <p:nvPr/>
          </p:nvSpPr>
          <p:spPr bwMode="auto">
            <a:xfrm>
              <a:off x="10457552" y="4949476"/>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Oval 242">
              <a:extLst>
                <a:ext uri="{FF2B5EF4-FFF2-40B4-BE49-F238E27FC236}">
                  <a16:creationId xmlns:a16="http://schemas.microsoft.com/office/drawing/2014/main" id="{430641FB-F609-471A-A154-7EAA9AF39A19}"/>
                </a:ext>
              </a:extLst>
            </p:cNvPr>
            <p:cNvSpPr/>
            <p:nvPr/>
          </p:nvSpPr>
          <p:spPr bwMode="auto">
            <a:xfrm>
              <a:off x="10549345" y="4858002"/>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71EEA594-5AF2-4E32-9E8C-4CE441055139}"/>
                </a:ext>
              </a:extLst>
            </p:cNvPr>
            <p:cNvSpPr/>
            <p:nvPr/>
          </p:nvSpPr>
          <p:spPr bwMode="auto">
            <a:xfrm>
              <a:off x="10697418" y="4954903"/>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505F3D76-ED2F-4B70-8EEA-122F8B60DB8A}"/>
                </a:ext>
              </a:extLst>
            </p:cNvPr>
            <p:cNvSpPr/>
            <p:nvPr/>
          </p:nvSpPr>
          <p:spPr bwMode="auto">
            <a:xfrm>
              <a:off x="10677622" y="5012810"/>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729BFE5E-6482-451C-B7DC-1CDE415B78BC}"/>
                </a:ext>
              </a:extLst>
            </p:cNvPr>
            <p:cNvSpPr/>
            <p:nvPr/>
          </p:nvSpPr>
          <p:spPr bwMode="auto">
            <a:xfrm>
              <a:off x="10672810" y="4970587"/>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FF26B223-FFDA-49E9-800B-1590C9B1D8CE}"/>
                </a:ext>
              </a:extLst>
            </p:cNvPr>
            <p:cNvSpPr/>
            <p:nvPr/>
          </p:nvSpPr>
          <p:spPr bwMode="auto">
            <a:xfrm>
              <a:off x="10754971" y="4876684"/>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22D24469-3CF0-447C-9497-719DCE294BD8}"/>
                </a:ext>
              </a:extLst>
            </p:cNvPr>
            <p:cNvSpPr/>
            <p:nvPr/>
          </p:nvSpPr>
          <p:spPr bwMode="auto">
            <a:xfrm>
              <a:off x="10600879" y="4819371"/>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2C37F562-78B9-4CFE-8F04-4D1D8CA9DDEB}"/>
                </a:ext>
              </a:extLst>
            </p:cNvPr>
            <p:cNvSpPr/>
            <p:nvPr/>
          </p:nvSpPr>
          <p:spPr bwMode="auto">
            <a:xfrm>
              <a:off x="10604977" y="4853760"/>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9FAE7753-7CA5-4B4A-9783-093211D64783}"/>
                </a:ext>
              </a:extLst>
            </p:cNvPr>
            <p:cNvSpPr/>
            <p:nvPr/>
          </p:nvSpPr>
          <p:spPr bwMode="auto">
            <a:xfrm>
              <a:off x="10627189" y="4810908"/>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57A9115D-873E-41AB-AD61-E675FA08E1DB}"/>
                </a:ext>
              </a:extLst>
            </p:cNvPr>
            <p:cNvSpPr/>
            <p:nvPr/>
          </p:nvSpPr>
          <p:spPr bwMode="auto">
            <a:xfrm>
              <a:off x="10851537" y="4764518"/>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2AF6BEFD-E627-4C9F-BB32-7D1886D46722}"/>
                </a:ext>
              </a:extLst>
            </p:cNvPr>
            <p:cNvSpPr/>
            <p:nvPr/>
          </p:nvSpPr>
          <p:spPr bwMode="auto">
            <a:xfrm>
              <a:off x="10809102" y="4869457"/>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910EA785-C5DF-4FA6-8BAC-4E9CCFA17FB0}"/>
                </a:ext>
              </a:extLst>
            </p:cNvPr>
            <p:cNvSpPr/>
            <p:nvPr/>
          </p:nvSpPr>
          <p:spPr bwMode="auto">
            <a:xfrm>
              <a:off x="10911718" y="4913681"/>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16270B69-7D51-47EF-941B-4A92E87084EF}"/>
                </a:ext>
              </a:extLst>
            </p:cNvPr>
            <p:cNvSpPr/>
            <p:nvPr/>
          </p:nvSpPr>
          <p:spPr bwMode="auto">
            <a:xfrm>
              <a:off x="10781191" y="4714805"/>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33CDBFDB-379E-48EB-B86A-5CF8E7DE83D8}"/>
                </a:ext>
              </a:extLst>
            </p:cNvPr>
            <p:cNvSpPr/>
            <p:nvPr/>
          </p:nvSpPr>
          <p:spPr bwMode="auto">
            <a:xfrm>
              <a:off x="10811886" y="4773545"/>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55758FED-10B2-4B97-81F4-E08DA1F2FFFB}"/>
                </a:ext>
              </a:extLst>
            </p:cNvPr>
            <p:cNvSpPr/>
            <p:nvPr/>
          </p:nvSpPr>
          <p:spPr bwMode="auto">
            <a:xfrm>
              <a:off x="10842440" y="4865725"/>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Oval 257">
              <a:extLst>
                <a:ext uri="{FF2B5EF4-FFF2-40B4-BE49-F238E27FC236}">
                  <a16:creationId xmlns:a16="http://schemas.microsoft.com/office/drawing/2014/main" id="{80F8DD69-F012-4C69-9FB2-AED94D56ABFA}"/>
                </a:ext>
              </a:extLst>
            </p:cNvPr>
            <p:cNvSpPr/>
            <p:nvPr/>
          </p:nvSpPr>
          <p:spPr bwMode="auto">
            <a:xfrm>
              <a:off x="10492811" y="5017545"/>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Oval 258">
              <a:extLst>
                <a:ext uri="{FF2B5EF4-FFF2-40B4-BE49-F238E27FC236}">
                  <a16:creationId xmlns:a16="http://schemas.microsoft.com/office/drawing/2014/main" id="{45ADCB0C-A90E-4F62-843C-0218C3A0E931}"/>
                </a:ext>
              </a:extLst>
            </p:cNvPr>
            <p:cNvSpPr/>
            <p:nvPr/>
          </p:nvSpPr>
          <p:spPr bwMode="auto">
            <a:xfrm>
              <a:off x="10859749" y="4886585"/>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D1A61BF5-00A0-41CB-914C-451C0D8C9639}"/>
                </a:ext>
              </a:extLst>
            </p:cNvPr>
            <p:cNvSpPr/>
            <p:nvPr/>
          </p:nvSpPr>
          <p:spPr bwMode="auto">
            <a:xfrm>
              <a:off x="10875737" y="4922999"/>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64" name="Explosion: 14 Points 263">
            <a:extLst>
              <a:ext uri="{FF2B5EF4-FFF2-40B4-BE49-F238E27FC236}">
                <a16:creationId xmlns:a16="http://schemas.microsoft.com/office/drawing/2014/main" id="{9292DCE7-0CD2-4A7F-9693-8F65AB7D4A56}"/>
              </a:ext>
            </a:extLst>
          </p:cNvPr>
          <p:cNvSpPr/>
          <p:nvPr/>
        </p:nvSpPr>
        <p:spPr bwMode="auto">
          <a:xfrm rot="7769954" flipH="1">
            <a:off x="6793086" y="5594023"/>
            <a:ext cx="270163" cy="246471"/>
          </a:xfrm>
          <a:prstGeom prst="irregularSeal2">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Arrow 7" descr="Add">
            <a:extLst>
              <a:ext uri="{FF2B5EF4-FFF2-40B4-BE49-F238E27FC236}">
                <a16:creationId xmlns:a16="http://schemas.microsoft.com/office/drawing/2014/main" id="{022B86E1-F35C-406C-8BE7-03800B79F60B}"/>
              </a:ext>
            </a:extLst>
          </p:cNvPr>
          <p:cNvSpPr>
            <a:spLocks noChangeAspect="1"/>
          </p:cNvSpPr>
          <p:nvPr/>
        </p:nvSpPr>
        <p:spPr bwMode="auto">
          <a:xfrm rot="17100000" flipH="1">
            <a:off x="9860641" y="2710113"/>
            <a:ext cx="781960" cy="1024251"/>
          </a:xfrm>
          <a:custGeom>
            <a:avLst/>
            <a:gdLst>
              <a:gd name="connsiteX0" fmla="*/ 778933 w 778933"/>
              <a:gd name="connsiteY0" fmla="*/ 0 h 762000"/>
              <a:gd name="connsiteX1" fmla="*/ 440267 w 778933"/>
              <a:gd name="connsiteY1" fmla="*/ 135466 h 762000"/>
              <a:gd name="connsiteX2" fmla="*/ 0 w 778933"/>
              <a:gd name="connsiteY2" fmla="*/ 762000 h 762000"/>
              <a:gd name="connsiteX0" fmla="*/ 965200 w 965200"/>
              <a:gd name="connsiteY0" fmla="*/ 0 h 2015067"/>
              <a:gd name="connsiteX1" fmla="*/ 440267 w 965200"/>
              <a:gd name="connsiteY1" fmla="*/ 1388533 h 2015067"/>
              <a:gd name="connsiteX2" fmla="*/ 0 w 965200"/>
              <a:gd name="connsiteY2" fmla="*/ 2015067 h 2015067"/>
              <a:gd name="connsiteX0" fmla="*/ 812800 w 812800"/>
              <a:gd name="connsiteY0" fmla="*/ 0 h 2201334"/>
              <a:gd name="connsiteX1" fmla="*/ 287867 w 812800"/>
              <a:gd name="connsiteY1" fmla="*/ 1388533 h 2201334"/>
              <a:gd name="connsiteX2" fmla="*/ 0 w 812800"/>
              <a:gd name="connsiteY2" fmla="*/ 2201334 h 2201334"/>
              <a:gd name="connsiteX0" fmla="*/ 991327 w 991327"/>
              <a:gd name="connsiteY0" fmla="*/ 0 h 2201334"/>
              <a:gd name="connsiteX1" fmla="*/ 26128 w 991327"/>
              <a:gd name="connsiteY1" fmla="*/ 1134533 h 2201334"/>
              <a:gd name="connsiteX2" fmla="*/ 178527 w 991327"/>
              <a:gd name="connsiteY2" fmla="*/ 2201334 h 2201334"/>
              <a:gd name="connsiteX0" fmla="*/ 1319717 w 1319717"/>
              <a:gd name="connsiteY0" fmla="*/ 0 h 2201334"/>
              <a:gd name="connsiteX1" fmla="*/ 15851 w 1319717"/>
              <a:gd name="connsiteY1" fmla="*/ 897466 h 2201334"/>
              <a:gd name="connsiteX2" fmla="*/ 506917 w 1319717"/>
              <a:gd name="connsiteY2" fmla="*/ 2201334 h 2201334"/>
              <a:gd name="connsiteX0" fmla="*/ 1214805 w 1214805"/>
              <a:gd name="connsiteY0" fmla="*/ 0 h 2421468"/>
              <a:gd name="connsiteX1" fmla="*/ 12539 w 1214805"/>
              <a:gd name="connsiteY1" fmla="*/ 1117600 h 2421468"/>
              <a:gd name="connsiteX2" fmla="*/ 503605 w 1214805"/>
              <a:gd name="connsiteY2" fmla="*/ 2421468 h 2421468"/>
              <a:gd name="connsiteX0" fmla="*/ 1214805 w 1214805"/>
              <a:gd name="connsiteY0" fmla="*/ 0 h 2455335"/>
              <a:gd name="connsiteX1" fmla="*/ 12539 w 1214805"/>
              <a:gd name="connsiteY1" fmla="*/ 1151467 h 2455335"/>
              <a:gd name="connsiteX2" fmla="*/ 503605 w 1214805"/>
              <a:gd name="connsiteY2" fmla="*/ 2455335 h 2455335"/>
              <a:gd name="connsiteX0" fmla="*/ 1245444 w 1245444"/>
              <a:gd name="connsiteY0" fmla="*/ 0 h 2150535"/>
              <a:gd name="connsiteX1" fmla="*/ 43178 w 1245444"/>
              <a:gd name="connsiteY1" fmla="*/ 1151467 h 2150535"/>
              <a:gd name="connsiteX2" fmla="*/ 161711 w 1245444"/>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310921 w 1310921"/>
              <a:gd name="connsiteY0" fmla="*/ 0 h 2150535"/>
              <a:gd name="connsiteX1" fmla="*/ 108655 w 1310921"/>
              <a:gd name="connsiteY1" fmla="*/ 1151467 h 2150535"/>
              <a:gd name="connsiteX2" fmla="*/ 227188 w 1310921"/>
              <a:gd name="connsiteY2" fmla="*/ 2150535 h 2150535"/>
              <a:gd name="connsiteX0" fmla="*/ 1322018 w 1322018"/>
              <a:gd name="connsiteY0" fmla="*/ 0 h 2150535"/>
              <a:gd name="connsiteX1" fmla="*/ 102819 w 1322018"/>
              <a:gd name="connsiteY1" fmla="*/ 982134 h 2150535"/>
              <a:gd name="connsiteX2" fmla="*/ 238285 w 1322018"/>
              <a:gd name="connsiteY2" fmla="*/ 2150535 h 2150535"/>
              <a:gd name="connsiteX0" fmla="*/ 1390064 w 1390064"/>
              <a:gd name="connsiteY0" fmla="*/ 0 h 2032002"/>
              <a:gd name="connsiteX1" fmla="*/ 170865 w 1390064"/>
              <a:gd name="connsiteY1" fmla="*/ 982134 h 2032002"/>
              <a:gd name="connsiteX2" fmla="*/ 170864 w 1390064"/>
              <a:gd name="connsiteY2" fmla="*/ 2032002 h 2032002"/>
              <a:gd name="connsiteX0" fmla="*/ 1219199 w 1219199"/>
              <a:gd name="connsiteY0" fmla="*/ 0 h 982134"/>
              <a:gd name="connsiteX1" fmla="*/ 0 w 1219199"/>
              <a:gd name="connsiteY1" fmla="*/ 982134 h 982134"/>
              <a:gd name="connsiteX0" fmla="*/ 1066083 w 1066083"/>
              <a:gd name="connsiteY0" fmla="*/ 0 h 785648"/>
              <a:gd name="connsiteX1" fmla="*/ 0 w 1066083"/>
              <a:gd name="connsiteY1" fmla="*/ 785648 h 785648"/>
              <a:gd name="connsiteX0" fmla="*/ 1066083 w 1066083"/>
              <a:gd name="connsiteY0" fmla="*/ 0 h 785648"/>
              <a:gd name="connsiteX1" fmla="*/ 0 w 1066083"/>
              <a:gd name="connsiteY1" fmla="*/ 785648 h 785648"/>
              <a:gd name="connsiteX0" fmla="*/ 1066083 w 1066083"/>
              <a:gd name="connsiteY0" fmla="*/ 0 h 812857"/>
              <a:gd name="connsiteX1" fmla="*/ 0 w 1066083"/>
              <a:gd name="connsiteY1" fmla="*/ 785648 h 812857"/>
              <a:gd name="connsiteX0" fmla="*/ 634238 w 634238"/>
              <a:gd name="connsiteY0" fmla="*/ 0 h 1338613"/>
              <a:gd name="connsiteX1" fmla="*/ 0 w 634238"/>
              <a:gd name="connsiteY1" fmla="*/ 1320200 h 1338613"/>
              <a:gd name="connsiteX0" fmla="*/ 652469 w 652469"/>
              <a:gd name="connsiteY0" fmla="*/ 0 h 1320199"/>
              <a:gd name="connsiteX1" fmla="*/ 18231 w 652469"/>
              <a:gd name="connsiteY1" fmla="*/ 1320200 h 1320199"/>
              <a:gd name="connsiteX0" fmla="*/ 505295 w 505295"/>
              <a:gd name="connsiteY0" fmla="*/ 0 h 1275159"/>
              <a:gd name="connsiteX1" fmla="*/ 22731 w 505295"/>
              <a:gd name="connsiteY1" fmla="*/ 1275158 h 1275159"/>
              <a:gd name="connsiteX0" fmla="*/ 584401 w 584401"/>
              <a:gd name="connsiteY0" fmla="*/ 0 h 1275158"/>
              <a:gd name="connsiteX1" fmla="*/ 101837 w 584401"/>
              <a:gd name="connsiteY1" fmla="*/ 1275158 h 1275158"/>
              <a:gd name="connsiteX0" fmla="*/ 1063066 w 1063066"/>
              <a:gd name="connsiteY0" fmla="*/ 0 h 1271870"/>
              <a:gd name="connsiteX1" fmla="*/ 67666 w 1063066"/>
              <a:gd name="connsiteY1" fmla="*/ 1271870 h 1271870"/>
              <a:gd name="connsiteX0" fmla="*/ 995400 w 995400"/>
              <a:gd name="connsiteY0" fmla="*/ 0 h 1271870"/>
              <a:gd name="connsiteX1" fmla="*/ 0 w 995400"/>
              <a:gd name="connsiteY1" fmla="*/ 1271870 h 1271870"/>
              <a:gd name="connsiteX0" fmla="*/ 963876 w 963876"/>
              <a:gd name="connsiteY0" fmla="*/ 0 h 1403749"/>
              <a:gd name="connsiteX1" fmla="*/ 0 w 963876"/>
              <a:gd name="connsiteY1" fmla="*/ 1403749 h 1403749"/>
              <a:gd name="connsiteX0" fmla="*/ 963876 w 963876"/>
              <a:gd name="connsiteY0" fmla="*/ 0 h 1403749"/>
              <a:gd name="connsiteX1" fmla="*/ 0 w 963876"/>
              <a:gd name="connsiteY1" fmla="*/ 1403749 h 1403749"/>
              <a:gd name="connsiteX0" fmla="*/ 1148415 w 1148415"/>
              <a:gd name="connsiteY0" fmla="*/ 0 h 1443115"/>
              <a:gd name="connsiteX1" fmla="*/ 0 w 1148415"/>
              <a:gd name="connsiteY1" fmla="*/ 1443115 h 1443115"/>
              <a:gd name="connsiteX0" fmla="*/ 1148415 w 1148415"/>
              <a:gd name="connsiteY0" fmla="*/ 0 h 1443115"/>
              <a:gd name="connsiteX1" fmla="*/ 0 w 1148415"/>
              <a:gd name="connsiteY1" fmla="*/ 1443115 h 1443115"/>
              <a:gd name="connsiteX0" fmla="*/ 1496150 w 1496150"/>
              <a:gd name="connsiteY0" fmla="*/ 0 h 1574459"/>
              <a:gd name="connsiteX1" fmla="*/ 0 w 1496150"/>
              <a:gd name="connsiteY1" fmla="*/ 1574459 h 1574459"/>
              <a:gd name="connsiteX0" fmla="*/ 1496150 w 1496150"/>
              <a:gd name="connsiteY0" fmla="*/ 0 h 1574459"/>
              <a:gd name="connsiteX1" fmla="*/ 0 w 1496150"/>
              <a:gd name="connsiteY1" fmla="*/ 1574459 h 1574459"/>
            </a:gdLst>
            <a:ahLst/>
            <a:cxnLst>
              <a:cxn ang="0">
                <a:pos x="connsiteX0" y="connsiteY0"/>
              </a:cxn>
              <a:cxn ang="0">
                <a:pos x="connsiteX1" y="connsiteY1"/>
              </a:cxn>
            </a:cxnLst>
            <a:rect l="l" t="t" r="r" b="b"/>
            <a:pathLst>
              <a:path w="1496150" h="1574459">
                <a:moveTo>
                  <a:pt x="1496150" y="0"/>
                </a:moveTo>
                <a:cubicBezTo>
                  <a:pt x="1080019" y="75424"/>
                  <a:pt x="76186" y="620259"/>
                  <a:pt x="0" y="1574459"/>
                </a:cubicBezTo>
              </a:path>
            </a:pathLst>
          </a:custGeom>
          <a:noFill/>
          <a:ln w="47625" cap="flat" cmpd="sng" algn="ctr">
            <a:solidFill>
              <a:schemeClr val="bg1"/>
            </a:solidFill>
            <a:prstDash val="solid"/>
            <a:round/>
            <a:headEnd type="none" w="med" len="med"/>
            <a:tailEnd type="triangle" w="med" len="med"/>
          </a:ln>
          <a:effectLst/>
        </p:spPr>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entury Gothic" panose="020F0302020204030204"/>
              <a:ea typeface="Osaka" charset="-128"/>
              <a:cs typeface="Arial" panose="020B0604020202020204" pitchFamily="34" charset="0"/>
            </a:endParaRPr>
          </a:p>
        </p:txBody>
      </p:sp>
      <p:sp>
        <p:nvSpPr>
          <p:cNvPr id="168" name="Arrow 6">
            <a:extLst>
              <a:ext uri="{FF2B5EF4-FFF2-40B4-BE49-F238E27FC236}">
                <a16:creationId xmlns:a16="http://schemas.microsoft.com/office/drawing/2014/main" id="{FD2D6D2C-0D5E-48CD-BD08-FF055DCA0962}"/>
              </a:ext>
            </a:extLst>
          </p:cNvPr>
          <p:cNvSpPr>
            <a:spLocks noChangeAspect="1"/>
          </p:cNvSpPr>
          <p:nvPr/>
        </p:nvSpPr>
        <p:spPr bwMode="auto">
          <a:xfrm rot="4610140" flipH="1" flipV="1">
            <a:off x="9921803" y="3315691"/>
            <a:ext cx="696812" cy="1085554"/>
          </a:xfrm>
          <a:custGeom>
            <a:avLst/>
            <a:gdLst>
              <a:gd name="connsiteX0" fmla="*/ 778933 w 778933"/>
              <a:gd name="connsiteY0" fmla="*/ 0 h 762000"/>
              <a:gd name="connsiteX1" fmla="*/ 440267 w 778933"/>
              <a:gd name="connsiteY1" fmla="*/ 135466 h 762000"/>
              <a:gd name="connsiteX2" fmla="*/ 0 w 778933"/>
              <a:gd name="connsiteY2" fmla="*/ 762000 h 762000"/>
              <a:gd name="connsiteX0" fmla="*/ 965200 w 965200"/>
              <a:gd name="connsiteY0" fmla="*/ 0 h 2015067"/>
              <a:gd name="connsiteX1" fmla="*/ 440267 w 965200"/>
              <a:gd name="connsiteY1" fmla="*/ 1388533 h 2015067"/>
              <a:gd name="connsiteX2" fmla="*/ 0 w 965200"/>
              <a:gd name="connsiteY2" fmla="*/ 2015067 h 2015067"/>
              <a:gd name="connsiteX0" fmla="*/ 812800 w 812800"/>
              <a:gd name="connsiteY0" fmla="*/ 0 h 2201334"/>
              <a:gd name="connsiteX1" fmla="*/ 287867 w 812800"/>
              <a:gd name="connsiteY1" fmla="*/ 1388533 h 2201334"/>
              <a:gd name="connsiteX2" fmla="*/ 0 w 812800"/>
              <a:gd name="connsiteY2" fmla="*/ 2201334 h 2201334"/>
              <a:gd name="connsiteX0" fmla="*/ 991327 w 991327"/>
              <a:gd name="connsiteY0" fmla="*/ 0 h 2201334"/>
              <a:gd name="connsiteX1" fmla="*/ 26128 w 991327"/>
              <a:gd name="connsiteY1" fmla="*/ 1134533 h 2201334"/>
              <a:gd name="connsiteX2" fmla="*/ 178527 w 991327"/>
              <a:gd name="connsiteY2" fmla="*/ 2201334 h 2201334"/>
              <a:gd name="connsiteX0" fmla="*/ 1319717 w 1319717"/>
              <a:gd name="connsiteY0" fmla="*/ 0 h 2201334"/>
              <a:gd name="connsiteX1" fmla="*/ 15851 w 1319717"/>
              <a:gd name="connsiteY1" fmla="*/ 897466 h 2201334"/>
              <a:gd name="connsiteX2" fmla="*/ 506917 w 1319717"/>
              <a:gd name="connsiteY2" fmla="*/ 2201334 h 2201334"/>
              <a:gd name="connsiteX0" fmla="*/ 1214805 w 1214805"/>
              <a:gd name="connsiteY0" fmla="*/ 0 h 2421468"/>
              <a:gd name="connsiteX1" fmla="*/ 12539 w 1214805"/>
              <a:gd name="connsiteY1" fmla="*/ 1117600 h 2421468"/>
              <a:gd name="connsiteX2" fmla="*/ 503605 w 1214805"/>
              <a:gd name="connsiteY2" fmla="*/ 2421468 h 2421468"/>
              <a:gd name="connsiteX0" fmla="*/ 1214805 w 1214805"/>
              <a:gd name="connsiteY0" fmla="*/ 0 h 2455335"/>
              <a:gd name="connsiteX1" fmla="*/ 12539 w 1214805"/>
              <a:gd name="connsiteY1" fmla="*/ 1151467 h 2455335"/>
              <a:gd name="connsiteX2" fmla="*/ 503605 w 1214805"/>
              <a:gd name="connsiteY2" fmla="*/ 2455335 h 2455335"/>
              <a:gd name="connsiteX0" fmla="*/ 1245444 w 1245444"/>
              <a:gd name="connsiteY0" fmla="*/ 0 h 2150535"/>
              <a:gd name="connsiteX1" fmla="*/ 43178 w 1245444"/>
              <a:gd name="connsiteY1" fmla="*/ 1151467 h 2150535"/>
              <a:gd name="connsiteX2" fmla="*/ 161711 w 1245444"/>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310921 w 1310921"/>
              <a:gd name="connsiteY0" fmla="*/ 0 h 2150535"/>
              <a:gd name="connsiteX1" fmla="*/ 108655 w 1310921"/>
              <a:gd name="connsiteY1" fmla="*/ 1151467 h 2150535"/>
              <a:gd name="connsiteX2" fmla="*/ 227188 w 1310921"/>
              <a:gd name="connsiteY2" fmla="*/ 2150535 h 2150535"/>
              <a:gd name="connsiteX0" fmla="*/ 1322018 w 1322018"/>
              <a:gd name="connsiteY0" fmla="*/ 0 h 2150535"/>
              <a:gd name="connsiteX1" fmla="*/ 102819 w 1322018"/>
              <a:gd name="connsiteY1" fmla="*/ 982134 h 2150535"/>
              <a:gd name="connsiteX2" fmla="*/ 238285 w 1322018"/>
              <a:gd name="connsiteY2" fmla="*/ 2150535 h 2150535"/>
              <a:gd name="connsiteX0" fmla="*/ 1390064 w 1390064"/>
              <a:gd name="connsiteY0" fmla="*/ 0 h 2032002"/>
              <a:gd name="connsiteX1" fmla="*/ 170865 w 1390064"/>
              <a:gd name="connsiteY1" fmla="*/ 982134 h 2032002"/>
              <a:gd name="connsiteX2" fmla="*/ 170864 w 1390064"/>
              <a:gd name="connsiteY2" fmla="*/ 2032002 h 2032002"/>
              <a:gd name="connsiteX0" fmla="*/ 1219199 w 1219199"/>
              <a:gd name="connsiteY0" fmla="*/ 0 h 982134"/>
              <a:gd name="connsiteX1" fmla="*/ 0 w 1219199"/>
              <a:gd name="connsiteY1" fmla="*/ 982134 h 982134"/>
              <a:gd name="connsiteX0" fmla="*/ 1066083 w 1066083"/>
              <a:gd name="connsiteY0" fmla="*/ 0 h 785648"/>
              <a:gd name="connsiteX1" fmla="*/ 0 w 1066083"/>
              <a:gd name="connsiteY1" fmla="*/ 785648 h 785648"/>
              <a:gd name="connsiteX0" fmla="*/ 1066083 w 1066083"/>
              <a:gd name="connsiteY0" fmla="*/ 0 h 785648"/>
              <a:gd name="connsiteX1" fmla="*/ 0 w 1066083"/>
              <a:gd name="connsiteY1" fmla="*/ 785648 h 785648"/>
              <a:gd name="connsiteX0" fmla="*/ 1066083 w 1066083"/>
              <a:gd name="connsiteY0" fmla="*/ 0 h 812857"/>
              <a:gd name="connsiteX1" fmla="*/ 0 w 1066083"/>
              <a:gd name="connsiteY1" fmla="*/ 785648 h 812857"/>
              <a:gd name="connsiteX0" fmla="*/ 634238 w 634238"/>
              <a:gd name="connsiteY0" fmla="*/ 0 h 1338613"/>
              <a:gd name="connsiteX1" fmla="*/ 0 w 634238"/>
              <a:gd name="connsiteY1" fmla="*/ 1320200 h 1338613"/>
              <a:gd name="connsiteX0" fmla="*/ 652469 w 652469"/>
              <a:gd name="connsiteY0" fmla="*/ 0 h 1320199"/>
              <a:gd name="connsiteX1" fmla="*/ 18231 w 652469"/>
              <a:gd name="connsiteY1" fmla="*/ 1320200 h 1320199"/>
              <a:gd name="connsiteX0" fmla="*/ 505295 w 505295"/>
              <a:gd name="connsiteY0" fmla="*/ 0 h 1275159"/>
              <a:gd name="connsiteX1" fmla="*/ 22731 w 505295"/>
              <a:gd name="connsiteY1" fmla="*/ 1275158 h 1275159"/>
              <a:gd name="connsiteX0" fmla="*/ 584401 w 584401"/>
              <a:gd name="connsiteY0" fmla="*/ 0 h 1275158"/>
              <a:gd name="connsiteX1" fmla="*/ 101837 w 584401"/>
              <a:gd name="connsiteY1" fmla="*/ 1275158 h 1275158"/>
              <a:gd name="connsiteX0" fmla="*/ 1063066 w 1063066"/>
              <a:gd name="connsiteY0" fmla="*/ 0 h 1271870"/>
              <a:gd name="connsiteX1" fmla="*/ 67666 w 1063066"/>
              <a:gd name="connsiteY1" fmla="*/ 1271870 h 1271870"/>
              <a:gd name="connsiteX0" fmla="*/ 995400 w 995400"/>
              <a:gd name="connsiteY0" fmla="*/ 0 h 1271870"/>
              <a:gd name="connsiteX1" fmla="*/ 0 w 995400"/>
              <a:gd name="connsiteY1" fmla="*/ 1271870 h 1271870"/>
              <a:gd name="connsiteX0" fmla="*/ 1313007 w 1313008"/>
              <a:gd name="connsiteY0" fmla="*/ 0 h 1509080"/>
              <a:gd name="connsiteX1" fmla="*/ 0 w 1313008"/>
              <a:gd name="connsiteY1" fmla="*/ 1509080 h 1509080"/>
              <a:gd name="connsiteX0" fmla="*/ 1313007 w 1313007"/>
              <a:gd name="connsiteY0" fmla="*/ 0 h 1509080"/>
              <a:gd name="connsiteX1" fmla="*/ 0 w 1313007"/>
              <a:gd name="connsiteY1" fmla="*/ 1509080 h 1509080"/>
              <a:gd name="connsiteX0" fmla="*/ 1377647 w 1377646"/>
              <a:gd name="connsiteY0" fmla="*/ 0 h 1535712"/>
              <a:gd name="connsiteX1" fmla="*/ 0 w 1377646"/>
              <a:gd name="connsiteY1" fmla="*/ 1535712 h 1535712"/>
            </a:gdLst>
            <a:ahLst/>
            <a:cxnLst>
              <a:cxn ang="0">
                <a:pos x="connsiteX0" y="connsiteY0"/>
              </a:cxn>
              <a:cxn ang="0">
                <a:pos x="connsiteX1" y="connsiteY1"/>
              </a:cxn>
            </a:cxnLst>
            <a:rect l="l" t="t" r="r" b="b"/>
            <a:pathLst>
              <a:path w="1377646" h="1535712">
                <a:moveTo>
                  <a:pt x="1377647" y="0"/>
                </a:moveTo>
                <a:cubicBezTo>
                  <a:pt x="1061713" y="98530"/>
                  <a:pt x="76186" y="581512"/>
                  <a:pt x="0" y="1535712"/>
                </a:cubicBezTo>
              </a:path>
            </a:pathLst>
          </a:custGeom>
          <a:noFill/>
          <a:ln w="47625" cap="flat" cmpd="sng" algn="ctr">
            <a:solidFill>
              <a:schemeClr val="bg1"/>
            </a:solidFill>
            <a:prstDash val="solid"/>
            <a:round/>
            <a:headEnd type="none" w="med" len="med"/>
            <a:tailEnd type="triangle" w="med" len="med"/>
          </a:ln>
          <a:effectLst/>
        </p:spPr>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entury Gothic" panose="020F0302020204030204"/>
              <a:ea typeface="Osaka" charset="-128"/>
              <a:cs typeface="Arial" panose="020B0604020202020204" pitchFamily="34" charset="0"/>
            </a:endParaRPr>
          </a:p>
        </p:txBody>
      </p:sp>
      <p:sp>
        <p:nvSpPr>
          <p:cNvPr id="161" name="TextBox 160">
            <a:extLst>
              <a:ext uri="{FF2B5EF4-FFF2-40B4-BE49-F238E27FC236}">
                <a16:creationId xmlns:a16="http://schemas.microsoft.com/office/drawing/2014/main" id="{962DA11B-9247-41FB-98F1-3A809B89DD98}"/>
              </a:ext>
            </a:extLst>
          </p:cNvPr>
          <p:cNvSpPr txBox="1">
            <a:spLocks noChangeAspect="1"/>
          </p:cNvSpPr>
          <p:nvPr/>
        </p:nvSpPr>
        <p:spPr>
          <a:xfrm>
            <a:off x="8652428" y="2977863"/>
            <a:ext cx="851911"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Light Zone</a:t>
            </a:r>
          </a:p>
        </p:txBody>
      </p:sp>
      <p:grpSp>
        <p:nvGrpSpPr>
          <p:cNvPr id="165" name="Group 164">
            <a:extLst>
              <a:ext uri="{FF2B5EF4-FFF2-40B4-BE49-F238E27FC236}">
                <a16:creationId xmlns:a16="http://schemas.microsoft.com/office/drawing/2014/main" id="{DD40D2A9-8FC3-4B6C-9EA4-C7FCDDF5C2F9}"/>
              </a:ext>
            </a:extLst>
          </p:cNvPr>
          <p:cNvGrpSpPr/>
          <p:nvPr/>
        </p:nvGrpSpPr>
        <p:grpSpPr>
          <a:xfrm>
            <a:off x="9392911" y="6207927"/>
            <a:ext cx="2488502" cy="454909"/>
            <a:chOff x="9392911" y="6207927"/>
            <a:chExt cx="2488502" cy="454909"/>
          </a:xfrm>
        </p:grpSpPr>
        <p:pic>
          <p:nvPicPr>
            <p:cNvPr id="166" name="Picture 165" descr="A picture containing text, ax, wheel&#10;&#10;Description automatically generated">
              <a:extLst>
                <a:ext uri="{FF2B5EF4-FFF2-40B4-BE49-F238E27FC236}">
                  <a16:creationId xmlns:a16="http://schemas.microsoft.com/office/drawing/2014/main" id="{97D6C69B-4DF2-4D32-BF13-6D29D5D4D3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0" name="Rectangle 8">
              <a:extLst>
                <a:ext uri="{FF2B5EF4-FFF2-40B4-BE49-F238E27FC236}">
                  <a16:creationId xmlns:a16="http://schemas.microsoft.com/office/drawing/2014/main" id="{14545068-83FF-44BA-94AE-FAAC7AC7BE6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813929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TextBox 155">
            <a:extLst>
              <a:ext uri="{FF2B5EF4-FFF2-40B4-BE49-F238E27FC236}">
                <a16:creationId xmlns:a16="http://schemas.microsoft.com/office/drawing/2014/main" id="{EF3AF906-3E96-4C7C-B5B3-3EBE4B007044}"/>
              </a:ext>
            </a:extLst>
          </p:cNvPr>
          <p:cNvSpPr txBox="1"/>
          <p:nvPr/>
        </p:nvSpPr>
        <p:spPr bwMode="auto">
          <a:xfrm>
            <a:off x="6350289" y="411996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grpSp>
        <p:nvGrpSpPr>
          <p:cNvPr id="202" name="Group 201">
            <a:extLst>
              <a:ext uri="{FF2B5EF4-FFF2-40B4-BE49-F238E27FC236}">
                <a16:creationId xmlns:a16="http://schemas.microsoft.com/office/drawing/2014/main" id="{262CA105-D1CA-49E2-9B99-E4762C2D8814}"/>
              </a:ext>
            </a:extLst>
          </p:cNvPr>
          <p:cNvGrpSpPr/>
          <p:nvPr/>
        </p:nvGrpSpPr>
        <p:grpSpPr>
          <a:xfrm>
            <a:off x="7046145" y="2976563"/>
            <a:ext cx="3990975" cy="2200275"/>
            <a:chOff x="6815138" y="2976563"/>
            <a:chExt cx="3990975" cy="2200275"/>
          </a:xfrm>
        </p:grpSpPr>
        <p:sp>
          <p:nvSpPr>
            <p:cNvPr id="200" name="Freeform: Shape 199">
              <a:extLst>
                <a:ext uri="{FF2B5EF4-FFF2-40B4-BE49-F238E27FC236}">
                  <a16:creationId xmlns:a16="http://schemas.microsoft.com/office/drawing/2014/main" id="{6537AD09-58AB-4521-BFB8-C7B97FF4914B}"/>
                </a:ext>
              </a:extLst>
            </p:cNvPr>
            <p:cNvSpPr/>
            <p:nvPr/>
          </p:nvSpPr>
          <p:spPr bwMode="auto">
            <a:xfrm>
              <a:off x="6815138" y="2976563"/>
              <a:ext cx="285750" cy="452437"/>
            </a:xfrm>
            <a:custGeom>
              <a:avLst/>
              <a:gdLst>
                <a:gd name="connsiteX0" fmla="*/ 0 w 285750"/>
                <a:gd name="connsiteY0" fmla="*/ 0 h 452437"/>
                <a:gd name="connsiteX1" fmla="*/ 109537 w 285750"/>
                <a:gd name="connsiteY1" fmla="*/ 0 h 452437"/>
                <a:gd name="connsiteX2" fmla="*/ 109537 w 285750"/>
                <a:gd name="connsiteY2" fmla="*/ 52387 h 452437"/>
                <a:gd name="connsiteX3" fmla="*/ 161925 w 285750"/>
                <a:gd name="connsiteY3" fmla="*/ 52387 h 452437"/>
                <a:gd name="connsiteX4" fmla="*/ 161925 w 285750"/>
                <a:gd name="connsiteY4" fmla="*/ 104775 h 452437"/>
                <a:gd name="connsiteX5" fmla="*/ 271462 w 285750"/>
                <a:gd name="connsiteY5" fmla="*/ 104775 h 452437"/>
                <a:gd name="connsiteX6" fmla="*/ 271462 w 285750"/>
                <a:gd name="connsiteY6" fmla="*/ 180975 h 452437"/>
                <a:gd name="connsiteX7" fmla="*/ 285750 w 285750"/>
                <a:gd name="connsiteY7" fmla="*/ 180975 h 452437"/>
                <a:gd name="connsiteX8" fmla="*/ 285750 w 285750"/>
                <a:gd name="connsiteY8" fmla="*/ 452437 h 45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452437">
                  <a:moveTo>
                    <a:pt x="0" y="0"/>
                  </a:moveTo>
                  <a:lnTo>
                    <a:pt x="109537" y="0"/>
                  </a:lnTo>
                  <a:lnTo>
                    <a:pt x="109537" y="52387"/>
                  </a:lnTo>
                  <a:lnTo>
                    <a:pt x="161925" y="52387"/>
                  </a:lnTo>
                  <a:lnTo>
                    <a:pt x="161925" y="104775"/>
                  </a:lnTo>
                  <a:lnTo>
                    <a:pt x="271462" y="104775"/>
                  </a:lnTo>
                  <a:lnTo>
                    <a:pt x="271462" y="180975"/>
                  </a:lnTo>
                  <a:lnTo>
                    <a:pt x="285750" y="180975"/>
                  </a:lnTo>
                  <a:lnTo>
                    <a:pt x="285750" y="452437"/>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01" name="Freeform: Shape 200">
              <a:extLst>
                <a:ext uri="{FF2B5EF4-FFF2-40B4-BE49-F238E27FC236}">
                  <a16:creationId xmlns:a16="http://schemas.microsoft.com/office/drawing/2014/main" id="{6E47C404-8C34-4843-8E4D-90780242E5DB}"/>
                </a:ext>
              </a:extLst>
            </p:cNvPr>
            <p:cNvSpPr/>
            <p:nvPr/>
          </p:nvSpPr>
          <p:spPr bwMode="auto">
            <a:xfrm>
              <a:off x="7077075" y="3419475"/>
              <a:ext cx="3729038" cy="1757363"/>
            </a:xfrm>
            <a:custGeom>
              <a:avLst/>
              <a:gdLst>
                <a:gd name="connsiteX0" fmla="*/ 0 w 3729038"/>
                <a:gd name="connsiteY0" fmla="*/ 0 h 1757363"/>
                <a:gd name="connsiteX1" fmla="*/ 57150 w 3729038"/>
                <a:gd name="connsiteY1" fmla="*/ 0 h 1757363"/>
                <a:gd name="connsiteX2" fmla="*/ 57150 w 3729038"/>
                <a:gd name="connsiteY2" fmla="*/ 57150 h 1757363"/>
                <a:gd name="connsiteX3" fmla="*/ 80963 w 3729038"/>
                <a:gd name="connsiteY3" fmla="*/ 57150 h 1757363"/>
                <a:gd name="connsiteX4" fmla="*/ 80963 w 3729038"/>
                <a:gd name="connsiteY4" fmla="*/ 57150 h 1757363"/>
                <a:gd name="connsiteX5" fmla="*/ 80963 w 3729038"/>
                <a:gd name="connsiteY5" fmla="*/ 100013 h 1757363"/>
                <a:gd name="connsiteX6" fmla="*/ 171450 w 3729038"/>
                <a:gd name="connsiteY6" fmla="*/ 100013 h 1757363"/>
                <a:gd name="connsiteX7" fmla="*/ 171450 w 3729038"/>
                <a:gd name="connsiteY7" fmla="*/ 157163 h 1757363"/>
                <a:gd name="connsiteX8" fmla="*/ 185738 w 3729038"/>
                <a:gd name="connsiteY8" fmla="*/ 157163 h 1757363"/>
                <a:gd name="connsiteX9" fmla="*/ 185738 w 3729038"/>
                <a:gd name="connsiteY9" fmla="*/ 209550 h 1757363"/>
                <a:gd name="connsiteX10" fmla="*/ 228600 w 3729038"/>
                <a:gd name="connsiteY10" fmla="*/ 209550 h 1757363"/>
                <a:gd name="connsiteX11" fmla="*/ 228600 w 3729038"/>
                <a:gd name="connsiteY11" fmla="*/ 252413 h 1757363"/>
                <a:gd name="connsiteX12" fmla="*/ 280988 w 3729038"/>
                <a:gd name="connsiteY12" fmla="*/ 252413 h 1757363"/>
                <a:gd name="connsiteX13" fmla="*/ 280988 w 3729038"/>
                <a:gd name="connsiteY13" fmla="*/ 290513 h 1757363"/>
                <a:gd name="connsiteX14" fmla="*/ 314325 w 3729038"/>
                <a:gd name="connsiteY14" fmla="*/ 290513 h 1757363"/>
                <a:gd name="connsiteX15" fmla="*/ 314325 w 3729038"/>
                <a:gd name="connsiteY15" fmla="*/ 342900 h 1757363"/>
                <a:gd name="connsiteX16" fmla="*/ 342900 w 3729038"/>
                <a:gd name="connsiteY16" fmla="*/ 342900 h 1757363"/>
                <a:gd name="connsiteX17" fmla="*/ 342900 w 3729038"/>
                <a:gd name="connsiteY17" fmla="*/ 385763 h 1757363"/>
                <a:gd name="connsiteX18" fmla="*/ 528638 w 3729038"/>
                <a:gd name="connsiteY18" fmla="*/ 385763 h 1757363"/>
                <a:gd name="connsiteX19" fmla="*/ 528638 w 3729038"/>
                <a:gd name="connsiteY19" fmla="*/ 442913 h 1757363"/>
                <a:gd name="connsiteX20" fmla="*/ 566738 w 3729038"/>
                <a:gd name="connsiteY20" fmla="*/ 442913 h 1757363"/>
                <a:gd name="connsiteX21" fmla="*/ 566738 w 3729038"/>
                <a:gd name="connsiteY21" fmla="*/ 476250 h 1757363"/>
                <a:gd name="connsiteX22" fmla="*/ 590550 w 3729038"/>
                <a:gd name="connsiteY22" fmla="*/ 476250 h 1757363"/>
                <a:gd name="connsiteX23" fmla="*/ 590550 w 3729038"/>
                <a:gd name="connsiteY23" fmla="*/ 519113 h 1757363"/>
                <a:gd name="connsiteX24" fmla="*/ 957263 w 3729038"/>
                <a:gd name="connsiteY24" fmla="*/ 519113 h 1757363"/>
                <a:gd name="connsiteX25" fmla="*/ 957263 w 3729038"/>
                <a:gd name="connsiteY25" fmla="*/ 581025 h 1757363"/>
                <a:gd name="connsiteX26" fmla="*/ 1338263 w 3729038"/>
                <a:gd name="connsiteY26" fmla="*/ 581025 h 1757363"/>
                <a:gd name="connsiteX27" fmla="*/ 1338263 w 3729038"/>
                <a:gd name="connsiteY27" fmla="*/ 719138 h 1757363"/>
                <a:gd name="connsiteX28" fmla="*/ 1743075 w 3729038"/>
                <a:gd name="connsiteY28" fmla="*/ 719138 h 1757363"/>
                <a:gd name="connsiteX29" fmla="*/ 1743075 w 3729038"/>
                <a:gd name="connsiteY29" fmla="*/ 862013 h 1757363"/>
                <a:gd name="connsiteX30" fmla="*/ 1809750 w 3729038"/>
                <a:gd name="connsiteY30" fmla="*/ 862013 h 1757363"/>
                <a:gd name="connsiteX31" fmla="*/ 1809750 w 3729038"/>
                <a:gd name="connsiteY31" fmla="*/ 933450 h 1757363"/>
                <a:gd name="connsiteX32" fmla="*/ 1866900 w 3729038"/>
                <a:gd name="connsiteY32" fmla="*/ 933450 h 1757363"/>
                <a:gd name="connsiteX33" fmla="*/ 1866900 w 3729038"/>
                <a:gd name="connsiteY33" fmla="*/ 995363 h 1757363"/>
                <a:gd name="connsiteX34" fmla="*/ 2133600 w 3729038"/>
                <a:gd name="connsiteY34" fmla="*/ 995363 h 1757363"/>
                <a:gd name="connsiteX35" fmla="*/ 2133600 w 3729038"/>
                <a:gd name="connsiteY35" fmla="*/ 1071563 h 1757363"/>
                <a:gd name="connsiteX36" fmla="*/ 2162175 w 3729038"/>
                <a:gd name="connsiteY36" fmla="*/ 1071563 h 1757363"/>
                <a:gd name="connsiteX37" fmla="*/ 2162175 w 3729038"/>
                <a:gd name="connsiteY37" fmla="*/ 1133475 h 1757363"/>
                <a:gd name="connsiteX38" fmla="*/ 2205038 w 3729038"/>
                <a:gd name="connsiteY38" fmla="*/ 1133475 h 1757363"/>
                <a:gd name="connsiteX39" fmla="*/ 2781300 w 3729038"/>
                <a:gd name="connsiteY39" fmla="*/ 1133475 h 1757363"/>
                <a:gd name="connsiteX40" fmla="*/ 2781300 w 3729038"/>
                <a:gd name="connsiteY40" fmla="*/ 1214438 h 1757363"/>
                <a:gd name="connsiteX41" fmla="*/ 3729038 w 3729038"/>
                <a:gd name="connsiteY41" fmla="*/ 1214438 h 1757363"/>
                <a:gd name="connsiteX42" fmla="*/ 3729038 w 3729038"/>
                <a:gd name="connsiteY42" fmla="*/ 1757363 h 175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29038" h="1757363">
                  <a:moveTo>
                    <a:pt x="0" y="0"/>
                  </a:moveTo>
                  <a:lnTo>
                    <a:pt x="57150" y="0"/>
                  </a:lnTo>
                  <a:lnTo>
                    <a:pt x="57150" y="57150"/>
                  </a:lnTo>
                  <a:lnTo>
                    <a:pt x="80963" y="57150"/>
                  </a:lnTo>
                  <a:lnTo>
                    <a:pt x="80963" y="57150"/>
                  </a:lnTo>
                  <a:lnTo>
                    <a:pt x="80963" y="100013"/>
                  </a:lnTo>
                  <a:lnTo>
                    <a:pt x="171450" y="100013"/>
                  </a:lnTo>
                  <a:lnTo>
                    <a:pt x="171450" y="157163"/>
                  </a:lnTo>
                  <a:lnTo>
                    <a:pt x="185738" y="157163"/>
                  </a:lnTo>
                  <a:lnTo>
                    <a:pt x="185738" y="209550"/>
                  </a:lnTo>
                  <a:lnTo>
                    <a:pt x="228600" y="209550"/>
                  </a:lnTo>
                  <a:lnTo>
                    <a:pt x="228600" y="252413"/>
                  </a:lnTo>
                  <a:lnTo>
                    <a:pt x="280988" y="252413"/>
                  </a:lnTo>
                  <a:lnTo>
                    <a:pt x="280988" y="290513"/>
                  </a:lnTo>
                  <a:lnTo>
                    <a:pt x="314325" y="290513"/>
                  </a:lnTo>
                  <a:lnTo>
                    <a:pt x="314325" y="342900"/>
                  </a:lnTo>
                  <a:lnTo>
                    <a:pt x="342900" y="342900"/>
                  </a:lnTo>
                  <a:lnTo>
                    <a:pt x="342900" y="385763"/>
                  </a:lnTo>
                  <a:lnTo>
                    <a:pt x="528638" y="385763"/>
                  </a:lnTo>
                  <a:lnTo>
                    <a:pt x="528638" y="442913"/>
                  </a:lnTo>
                  <a:lnTo>
                    <a:pt x="566738" y="442913"/>
                  </a:lnTo>
                  <a:lnTo>
                    <a:pt x="566738" y="476250"/>
                  </a:lnTo>
                  <a:lnTo>
                    <a:pt x="590550" y="476250"/>
                  </a:lnTo>
                  <a:lnTo>
                    <a:pt x="590550" y="519113"/>
                  </a:lnTo>
                  <a:lnTo>
                    <a:pt x="957263" y="519113"/>
                  </a:lnTo>
                  <a:lnTo>
                    <a:pt x="957263" y="581025"/>
                  </a:lnTo>
                  <a:lnTo>
                    <a:pt x="1338263" y="581025"/>
                  </a:lnTo>
                  <a:lnTo>
                    <a:pt x="1338263" y="719138"/>
                  </a:lnTo>
                  <a:lnTo>
                    <a:pt x="1743075" y="719138"/>
                  </a:lnTo>
                  <a:lnTo>
                    <a:pt x="1743075" y="862013"/>
                  </a:lnTo>
                  <a:lnTo>
                    <a:pt x="1809750" y="862013"/>
                  </a:lnTo>
                  <a:lnTo>
                    <a:pt x="1809750" y="933450"/>
                  </a:lnTo>
                  <a:lnTo>
                    <a:pt x="1866900" y="933450"/>
                  </a:lnTo>
                  <a:lnTo>
                    <a:pt x="1866900" y="995363"/>
                  </a:lnTo>
                  <a:lnTo>
                    <a:pt x="2133600" y="995363"/>
                  </a:lnTo>
                  <a:lnTo>
                    <a:pt x="2133600" y="1071563"/>
                  </a:lnTo>
                  <a:lnTo>
                    <a:pt x="2162175" y="1071563"/>
                  </a:lnTo>
                  <a:lnTo>
                    <a:pt x="2162175" y="1133475"/>
                  </a:lnTo>
                  <a:lnTo>
                    <a:pt x="2205038" y="1133475"/>
                  </a:lnTo>
                  <a:lnTo>
                    <a:pt x="2781300" y="1133475"/>
                  </a:lnTo>
                  <a:lnTo>
                    <a:pt x="2781300" y="1214438"/>
                  </a:lnTo>
                  <a:lnTo>
                    <a:pt x="3729038" y="1214438"/>
                  </a:lnTo>
                  <a:lnTo>
                    <a:pt x="3729038" y="175736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12" name="Title 11">
            <a:extLst>
              <a:ext uri="{FF2B5EF4-FFF2-40B4-BE49-F238E27FC236}">
                <a16:creationId xmlns:a16="http://schemas.microsoft.com/office/drawing/2014/main" id="{089B994B-CFF7-F740-8AEA-521A7B86C54C}"/>
              </a:ext>
            </a:extLst>
          </p:cNvPr>
          <p:cNvSpPr>
            <a:spLocks noGrp="1"/>
          </p:cNvSpPr>
          <p:nvPr>
            <p:ph type="title"/>
          </p:nvPr>
        </p:nvSpPr>
        <p:spPr/>
        <p:txBody>
          <a:bodyPr/>
          <a:lstStyle/>
          <a:p>
            <a:r>
              <a:rPr lang="en-US" dirty="0"/>
              <a:t>Tazemetostat Efficacy in </a:t>
            </a:r>
            <a:r>
              <a:rPr lang="en-US" i="1" dirty="0"/>
              <a:t>EZH2</a:t>
            </a:r>
            <a:r>
              <a:rPr lang="en-US" dirty="0"/>
              <a:t> Mutant and WT R/R FL</a:t>
            </a:r>
          </a:p>
        </p:txBody>
      </p:sp>
      <p:sp>
        <p:nvSpPr>
          <p:cNvPr id="13" name="Content Placeholder 5">
            <a:extLst>
              <a:ext uri="{FF2B5EF4-FFF2-40B4-BE49-F238E27FC236}">
                <a16:creationId xmlns:a16="http://schemas.microsoft.com/office/drawing/2014/main" id="{FE13615E-6977-8748-B7DF-C896A3F199B4}"/>
              </a:ext>
            </a:extLst>
          </p:cNvPr>
          <p:cNvSpPr>
            <a:spLocks noGrp="1"/>
          </p:cNvSpPr>
          <p:nvPr>
            <p:ph sz="half" idx="1"/>
          </p:nvPr>
        </p:nvSpPr>
        <p:spPr>
          <a:xfrm>
            <a:off x="604675" y="1513047"/>
            <a:ext cx="11273396" cy="1128341"/>
          </a:xfrm>
          <a:ln>
            <a:noFill/>
          </a:ln>
        </p:spPr>
        <p:txBody>
          <a:bodyPr/>
          <a:lstStyle/>
          <a:p>
            <a:pPr>
              <a:spcAft>
                <a:spcPct val="0"/>
              </a:spcAft>
            </a:pPr>
            <a:r>
              <a:rPr lang="en-US" altLang="en-US" sz="2000" dirty="0">
                <a:ea typeface="ＭＳ Ｐゴシック" panose="020B0600070205080204" pitchFamily="34" charset="-128"/>
              </a:rPr>
              <a:t>Open-label, multicenter study of tazemetostat 800 mg BID in 45 </a:t>
            </a:r>
            <a:r>
              <a:rPr lang="en-US" altLang="en-US" sz="2000" i="1" dirty="0">
                <a:ea typeface="ＭＳ Ｐゴシック" panose="020B0600070205080204" pitchFamily="34" charset="-128"/>
              </a:rPr>
              <a:t>EZH2</a:t>
            </a:r>
            <a:r>
              <a:rPr lang="en-US" altLang="en-US" sz="2000" dirty="0">
                <a:ea typeface="ＭＳ Ｐゴシック" panose="020B0600070205080204" pitchFamily="34" charset="-128"/>
              </a:rPr>
              <a:t> mut, 54 </a:t>
            </a:r>
            <a:r>
              <a:rPr lang="en-US" altLang="en-US" sz="2000" i="1" dirty="0">
                <a:ea typeface="ＭＳ Ｐゴシック" panose="020B0600070205080204" pitchFamily="34" charset="-128"/>
              </a:rPr>
              <a:t>EZH2</a:t>
            </a:r>
            <a:r>
              <a:rPr lang="en-US" altLang="en-US" sz="2000" dirty="0">
                <a:ea typeface="ＭＳ Ｐゴシック" panose="020B0600070205080204" pitchFamily="34" charset="-128"/>
              </a:rPr>
              <a:t> WT patients</a:t>
            </a:r>
          </a:p>
          <a:p>
            <a:pPr lvl="1">
              <a:spcAft>
                <a:spcPct val="0"/>
              </a:spcAft>
            </a:pPr>
            <a:r>
              <a:rPr lang="en-US" altLang="en-US" sz="1800" i="1" dirty="0">
                <a:ea typeface="ＭＳ Ｐゴシック" panose="020B0600070205080204" pitchFamily="34" charset="-128"/>
              </a:rPr>
              <a:t>EZH2 </a:t>
            </a:r>
            <a:r>
              <a:rPr lang="en-US" altLang="en-US" sz="1800" dirty="0">
                <a:ea typeface="ＭＳ Ｐゴシック" panose="020B0600070205080204" pitchFamily="34" charset="-128"/>
              </a:rPr>
              <a:t>mut: </a:t>
            </a:r>
            <a:r>
              <a:rPr lang="en-US" sz="1800" dirty="0"/>
              <a:t>median 2 prior lines tx, 49% refractory to rituximab-based regimen, 49% refractory to last regimen</a:t>
            </a:r>
          </a:p>
          <a:p>
            <a:pPr lvl="1">
              <a:spcAft>
                <a:spcPct val="0"/>
              </a:spcAft>
            </a:pPr>
            <a:r>
              <a:rPr lang="en-US" altLang="en-US" sz="1800" i="1" dirty="0">
                <a:ea typeface="ＭＳ Ｐゴシック" panose="020B0600070205080204" pitchFamily="34" charset="-128"/>
              </a:rPr>
              <a:t>EZH2</a:t>
            </a:r>
            <a:r>
              <a:rPr lang="en-US" altLang="en-US" sz="1800" dirty="0">
                <a:ea typeface="ＭＳ Ｐゴシック" panose="020B0600070205080204" pitchFamily="34" charset="-128"/>
              </a:rPr>
              <a:t> WT: </a:t>
            </a:r>
            <a:r>
              <a:rPr lang="en-US" sz="1800" dirty="0"/>
              <a:t>median 3 prior lines tx, 59% refractory to rituximab-based regimen, 41% refractory to last regimen</a:t>
            </a:r>
            <a:endParaRPr lang="en-US" altLang="en-US" sz="1800" dirty="0">
              <a:ea typeface="ＭＳ Ｐゴシック" panose="020B0600070205080204" pitchFamily="34" charset="-128"/>
            </a:endParaRPr>
          </a:p>
        </p:txBody>
      </p:sp>
      <p:sp>
        <p:nvSpPr>
          <p:cNvPr id="82" name="Text Box 11">
            <a:extLst>
              <a:ext uri="{FF2B5EF4-FFF2-40B4-BE49-F238E27FC236}">
                <a16:creationId xmlns:a16="http://schemas.microsoft.com/office/drawing/2014/main" id="{4EA3F196-9BBD-7C48-A586-936B85D91AF0}"/>
              </a:ext>
            </a:extLst>
          </p:cNvPr>
          <p:cNvSpPr txBox="1">
            <a:spLocks noChangeArrowheads="1"/>
          </p:cNvSpPr>
          <p:nvPr/>
        </p:nvSpPr>
        <p:spPr bwMode="auto">
          <a:xfrm>
            <a:off x="440217" y="639572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Morschhauser. Lancet Oncol. 2020;21:1433.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18" name="TextBox 217">
            <a:extLst>
              <a:ext uri="{FF2B5EF4-FFF2-40B4-BE49-F238E27FC236}">
                <a16:creationId xmlns:a16="http://schemas.microsoft.com/office/drawing/2014/main" id="{6EF314D5-9296-EF4D-B2A0-A70F17B92860}"/>
              </a:ext>
            </a:extLst>
          </p:cNvPr>
          <p:cNvSpPr txBox="1"/>
          <p:nvPr/>
        </p:nvSpPr>
        <p:spPr>
          <a:xfrm>
            <a:off x="1135497" y="2610047"/>
            <a:ext cx="4764786"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for </a:t>
            </a: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EZH2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 FL (n = 45)</a:t>
            </a:r>
            <a:endPar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2" name="TextBox 51">
            <a:extLst>
              <a:ext uri="{FF2B5EF4-FFF2-40B4-BE49-F238E27FC236}">
                <a16:creationId xmlns:a16="http://schemas.microsoft.com/office/drawing/2014/main" id="{73EC1451-E4CA-44AE-8D18-6CE3318C487C}"/>
              </a:ext>
            </a:extLst>
          </p:cNvPr>
          <p:cNvSpPr txBox="1"/>
          <p:nvPr/>
        </p:nvSpPr>
        <p:spPr>
          <a:xfrm>
            <a:off x="7063552" y="2610047"/>
            <a:ext cx="4762391"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for </a:t>
            </a: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EZH2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WT FL (n = 54)</a:t>
            </a:r>
            <a:endPar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6" name="TextBox 55">
            <a:extLst>
              <a:ext uri="{FF2B5EF4-FFF2-40B4-BE49-F238E27FC236}">
                <a16:creationId xmlns:a16="http://schemas.microsoft.com/office/drawing/2014/main" id="{C575360E-2487-43FD-A1FD-312401A539A6}"/>
              </a:ext>
            </a:extLst>
          </p:cNvPr>
          <p:cNvSpPr txBox="1"/>
          <p:nvPr/>
        </p:nvSpPr>
        <p:spPr bwMode="auto">
          <a:xfrm>
            <a:off x="3998952" y="3029908"/>
            <a:ext cx="194836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ORR: 69%</a:t>
            </a:r>
            <a:b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13%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13.8 mo</a:t>
            </a:r>
          </a:p>
        </p:txBody>
      </p:sp>
      <p:sp>
        <p:nvSpPr>
          <p:cNvPr id="57" name="TextBox 56">
            <a:extLst>
              <a:ext uri="{FF2B5EF4-FFF2-40B4-BE49-F238E27FC236}">
                <a16:creationId xmlns:a16="http://schemas.microsoft.com/office/drawing/2014/main" id="{5C75742B-B374-4800-95C9-E7BCF468FED3}"/>
              </a:ext>
            </a:extLst>
          </p:cNvPr>
          <p:cNvSpPr txBox="1"/>
          <p:nvPr/>
        </p:nvSpPr>
        <p:spPr bwMode="auto">
          <a:xfrm>
            <a:off x="10011574" y="2996727"/>
            <a:ext cx="20767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ORR: 35%</a:t>
            </a:r>
            <a:b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11.1 mo</a:t>
            </a:r>
          </a:p>
        </p:txBody>
      </p:sp>
      <p:sp>
        <p:nvSpPr>
          <p:cNvPr id="58" name="TextBox 57">
            <a:extLst>
              <a:ext uri="{FF2B5EF4-FFF2-40B4-BE49-F238E27FC236}">
                <a16:creationId xmlns:a16="http://schemas.microsoft.com/office/drawing/2014/main" id="{4FC12463-33BF-4005-9737-01CD767B9FE0}"/>
              </a:ext>
            </a:extLst>
          </p:cNvPr>
          <p:cNvSpPr txBox="1"/>
          <p:nvPr/>
        </p:nvSpPr>
        <p:spPr bwMode="auto">
          <a:xfrm>
            <a:off x="1116247" y="5474423"/>
            <a:ext cx="477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59" name="TextBox 58">
            <a:extLst>
              <a:ext uri="{FF2B5EF4-FFF2-40B4-BE49-F238E27FC236}">
                <a16:creationId xmlns:a16="http://schemas.microsoft.com/office/drawing/2014/main" id="{7034BDE6-5B09-49B7-AC78-6C7A95F7C690}"/>
              </a:ext>
            </a:extLst>
          </p:cNvPr>
          <p:cNvSpPr txBox="1"/>
          <p:nvPr/>
        </p:nvSpPr>
        <p:spPr bwMode="auto">
          <a:xfrm rot="16200000">
            <a:off x="-607292" y="3915238"/>
            <a:ext cx="22216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60" name="TextBox 59">
            <a:extLst>
              <a:ext uri="{FF2B5EF4-FFF2-40B4-BE49-F238E27FC236}">
                <a16:creationId xmlns:a16="http://schemas.microsoft.com/office/drawing/2014/main" id="{EF26E8DD-2E2A-474D-961B-1354934E6ECE}"/>
              </a:ext>
            </a:extLst>
          </p:cNvPr>
          <p:cNvSpPr txBox="1"/>
          <p:nvPr/>
        </p:nvSpPr>
        <p:spPr bwMode="auto">
          <a:xfrm>
            <a:off x="98394" y="5528493"/>
            <a:ext cx="9539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Mut </a:t>
            </a: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EZH2</a:t>
            </a:r>
          </a:p>
        </p:txBody>
      </p:sp>
      <p:sp>
        <p:nvSpPr>
          <p:cNvPr id="61" name="TextBox 60">
            <a:extLst>
              <a:ext uri="{FF2B5EF4-FFF2-40B4-BE49-F238E27FC236}">
                <a16:creationId xmlns:a16="http://schemas.microsoft.com/office/drawing/2014/main" id="{DC77F377-9370-4683-AD3A-2124639CB6B0}"/>
              </a:ext>
            </a:extLst>
          </p:cNvPr>
          <p:cNvSpPr txBox="1"/>
          <p:nvPr/>
        </p:nvSpPr>
        <p:spPr bwMode="auto">
          <a:xfrm>
            <a:off x="7225283" y="5495878"/>
            <a:ext cx="4387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62" name="TextBox 61">
            <a:extLst>
              <a:ext uri="{FF2B5EF4-FFF2-40B4-BE49-F238E27FC236}">
                <a16:creationId xmlns:a16="http://schemas.microsoft.com/office/drawing/2014/main" id="{470EB90C-4105-4C85-82E6-9F63602B85A3}"/>
              </a:ext>
            </a:extLst>
          </p:cNvPr>
          <p:cNvSpPr txBox="1"/>
          <p:nvPr/>
        </p:nvSpPr>
        <p:spPr bwMode="auto">
          <a:xfrm>
            <a:off x="6061482" y="5528493"/>
            <a:ext cx="9539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WT </a:t>
            </a:r>
            <a:r>
              <a:rPr kumimoji="0" lang="en-US" sz="14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EZH2</a:t>
            </a:r>
          </a:p>
        </p:txBody>
      </p:sp>
      <p:cxnSp>
        <p:nvCxnSpPr>
          <p:cNvPr id="5" name="Straight Connector 4">
            <a:extLst>
              <a:ext uri="{FF2B5EF4-FFF2-40B4-BE49-F238E27FC236}">
                <a16:creationId xmlns:a16="http://schemas.microsoft.com/office/drawing/2014/main" id="{96802638-6659-4A70-9FE3-03134F03AACE}"/>
              </a:ext>
            </a:extLst>
          </p:cNvPr>
          <p:cNvCxnSpPr>
            <a:cxnSpLocks/>
          </p:cNvCxnSpPr>
          <p:nvPr/>
        </p:nvCxnSpPr>
        <p:spPr bwMode="auto">
          <a:xfrm>
            <a:off x="1104743" y="5188051"/>
            <a:ext cx="4795544"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213199AC-E1A6-4879-94BC-B272DA416619}"/>
              </a:ext>
            </a:extLst>
          </p:cNvPr>
          <p:cNvCxnSpPr>
            <a:cxnSpLocks/>
          </p:cNvCxnSpPr>
          <p:nvPr/>
        </p:nvCxnSpPr>
        <p:spPr bwMode="auto">
          <a:xfrm flipV="1">
            <a:off x="1116247" y="2989083"/>
            <a:ext cx="0" cy="2184475"/>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1AF30E5-B743-4DFE-8928-A0F70162F52C}"/>
              </a:ext>
            </a:extLst>
          </p:cNvPr>
          <p:cNvCxnSpPr>
            <a:cxnSpLocks/>
          </p:cNvCxnSpPr>
          <p:nvPr/>
        </p:nvCxnSpPr>
        <p:spPr bwMode="auto">
          <a:xfrm flipH="1">
            <a:off x="1045341" y="29890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B0D410A-7638-463E-9D98-66EDCF38B7A1}"/>
              </a:ext>
            </a:extLst>
          </p:cNvPr>
          <p:cNvCxnSpPr>
            <a:cxnSpLocks/>
          </p:cNvCxnSpPr>
          <p:nvPr/>
        </p:nvCxnSpPr>
        <p:spPr bwMode="auto">
          <a:xfrm flipH="1">
            <a:off x="1045341" y="34288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D3D86C4-323E-46A4-88A4-BEA05D818323}"/>
              </a:ext>
            </a:extLst>
          </p:cNvPr>
          <p:cNvCxnSpPr>
            <a:cxnSpLocks/>
          </p:cNvCxnSpPr>
          <p:nvPr/>
        </p:nvCxnSpPr>
        <p:spPr bwMode="auto">
          <a:xfrm flipH="1">
            <a:off x="1045341" y="38686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2E80C02-F9A0-44D6-B130-11C267A11D33}"/>
              </a:ext>
            </a:extLst>
          </p:cNvPr>
          <p:cNvCxnSpPr>
            <a:cxnSpLocks/>
          </p:cNvCxnSpPr>
          <p:nvPr/>
        </p:nvCxnSpPr>
        <p:spPr bwMode="auto">
          <a:xfrm flipH="1">
            <a:off x="1045341" y="43084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16C5224-6E1C-4C06-952D-40838D6A4D20}"/>
              </a:ext>
            </a:extLst>
          </p:cNvPr>
          <p:cNvCxnSpPr>
            <a:cxnSpLocks/>
          </p:cNvCxnSpPr>
          <p:nvPr/>
        </p:nvCxnSpPr>
        <p:spPr bwMode="auto">
          <a:xfrm flipH="1">
            <a:off x="1045341" y="47482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1BB3ADE-D183-4116-9F51-1BF0C392FB4F}"/>
              </a:ext>
            </a:extLst>
          </p:cNvPr>
          <p:cNvCxnSpPr>
            <a:cxnSpLocks/>
          </p:cNvCxnSpPr>
          <p:nvPr/>
        </p:nvCxnSpPr>
        <p:spPr bwMode="auto">
          <a:xfrm flipH="1">
            <a:off x="1045341" y="518805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62549602-8EE4-4962-B84E-B19FE386729A}"/>
              </a:ext>
            </a:extLst>
          </p:cNvPr>
          <p:cNvSpPr txBox="1"/>
          <p:nvPr/>
        </p:nvSpPr>
        <p:spPr bwMode="auto">
          <a:xfrm>
            <a:off x="404266" y="2819173"/>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 name="TextBox 14">
            <a:extLst>
              <a:ext uri="{FF2B5EF4-FFF2-40B4-BE49-F238E27FC236}">
                <a16:creationId xmlns:a16="http://schemas.microsoft.com/office/drawing/2014/main" id="{1AE3E892-217B-4802-9760-7292CFE3A5F1}"/>
              </a:ext>
            </a:extLst>
          </p:cNvPr>
          <p:cNvSpPr txBox="1"/>
          <p:nvPr/>
        </p:nvSpPr>
        <p:spPr bwMode="auto">
          <a:xfrm>
            <a:off x="404266" y="3255868"/>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6" name="TextBox 15">
            <a:extLst>
              <a:ext uri="{FF2B5EF4-FFF2-40B4-BE49-F238E27FC236}">
                <a16:creationId xmlns:a16="http://schemas.microsoft.com/office/drawing/2014/main" id="{6E009B8D-A814-4EA7-9D53-374ECB4AFFA2}"/>
              </a:ext>
            </a:extLst>
          </p:cNvPr>
          <p:cNvSpPr txBox="1"/>
          <p:nvPr/>
        </p:nvSpPr>
        <p:spPr bwMode="auto">
          <a:xfrm>
            <a:off x="404266" y="3692563"/>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 name="TextBox 16">
            <a:extLst>
              <a:ext uri="{FF2B5EF4-FFF2-40B4-BE49-F238E27FC236}">
                <a16:creationId xmlns:a16="http://schemas.microsoft.com/office/drawing/2014/main" id="{62EECF0C-DFAD-4947-B8E0-B8B4663BCDE9}"/>
              </a:ext>
            </a:extLst>
          </p:cNvPr>
          <p:cNvSpPr txBox="1"/>
          <p:nvPr/>
        </p:nvSpPr>
        <p:spPr bwMode="auto">
          <a:xfrm>
            <a:off x="404266" y="4129258"/>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 name="TextBox 17">
            <a:extLst>
              <a:ext uri="{FF2B5EF4-FFF2-40B4-BE49-F238E27FC236}">
                <a16:creationId xmlns:a16="http://schemas.microsoft.com/office/drawing/2014/main" id="{0DE9BC2C-B7AC-4401-9CF8-89BCC9810333}"/>
              </a:ext>
            </a:extLst>
          </p:cNvPr>
          <p:cNvSpPr txBox="1"/>
          <p:nvPr/>
        </p:nvSpPr>
        <p:spPr bwMode="auto">
          <a:xfrm>
            <a:off x="404266" y="4565953"/>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 name="TextBox 18">
            <a:extLst>
              <a:ext uri="{FF2B5EF4-FFF2-40B4-BE49-F238E27FC236}">
                <a16:creationId xmlns:a16="http://schemas.microsoft.com/office/drawing/2014/main" id="{B6B0F1CB-9E95-401E-8385-B3312518B9DD}"/>
              </a:ext>
            </a:extLst>
          </p:cNvPr>
          <p:cNvSpPr txBox="1"/>
          <p:nvPr/>
        </p:nvSpPr>
        <p:spPr bwMode="auto">
          <a:xfrm>
            <a:off x="404266" y="5002646"/>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22" name="Straight Connector 21">
            <a:extLst>
              <a:ext uri="{FF2B5EF4-FFF2-40B4-BE49-F238E27FC236}">
                <a16:creationId xmlns:a16="http://schemas.microsoft.com/office/drawing/2014/main" id="{48CE2764-A3C1-4951-B217-D44D6FAD03CA}"/>
              </a:ext>
            </a:extLst>
          </p:cNvPr>
          <p:cNvCxnSpPr>
            <a:cxnSpLocks/>
          </p:cNvCxnSpPr>
          <p:nvPr/>
        </p:nvCxnSpPr>
        <p:spPr bwMode="auto">
          <a:xfrm>
            <a:off x="1116247"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91B8948-9397-4BE2-94AB-AEA2908579D5}"/>
              </a:ext>
            </a:extLst>
          </p:cNvPr>
          <p:cNvCxnSpPr>
            <a:cxnSpLocks/>
          </p:cNvCxnSpPr>
          <p:nvPr/>
        </p:nvCxnSpPr>
        <p:spPr bwMode="auto">
          <a:xfrm>
            <a:off x="1549308"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0E2BBEF-F842-4116-B6C8-B0B36EE9558C}"/>
              </a:ext>
            </a:extLst>
          </p:cNvPr>
          <p:cNvCxnSpPr>
            <a:cxnSpLocks/>
          </p:cNvCxnSpPr>
          <p:nvPr/>
        </p:nvCxnSpPr>
        <p:spPr bwMode="auto">
          <a:xfrm>
            <a:off x="1982369"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8B6826A-4344-4782-9D01-D6EFF7C34F0F}"/>
              </a:ext>
            </a:extLst>
          </p:cNvPr>
          <p:cNvCxnSpPr>
            <a:cxnSpLocks/>
          </p:cNvCxnSpPr>
          <p:nvPr/>
        </p:nvCxnSpPr>
        <p:spPr bwMode="auto">
          <a:xfrm>
            <a:off x="2415430"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4E6D03F-C629-4679-B224-A1917328FEB1}"/>
              </a:ext>
            </a:extLst>
          </p:cNvPr>
          <p:cNvCxnSpPr>
            <a:cxnSpLocks/>
          </p:cNvCxnSpPr>
          <p:nvPr/>
        </p:nvCxnSpPr>
        <p:spPr bwMode="auto">
          <a:xfrm>
            <a:off x="2848491"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4B85439-E4E1-40E9-BC62-2ED721009294}"/>
              </a:ext>
            </a:extLst>
          </p:cNvPr>
          <p:cNvCxnSpPr>
            <a:cxnSpLocks/>
          </p:cNvCxnSpPr>
          <p:nvPr/>
        </p:nvCxnSpPr>
        <p:spPr bwMode="auto">
          <a:xfrm>
            <a:off x="3281552"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34ABB9F-6902-4F79-94AF-C619A599F70D}"/>
              </a:ext>
            </a:extLst>
          </p:cNvPr>
          <p:cNvCxnSpPr>
            <a:cxnSpLocks/>
          </p:cNvCxnSpPr>
          <p:nvPr/>
        </p:nvCxnSpPr>
        <p:spPr bwMode="auto">
          <a:xfrm>
            <a:off x="3714613"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1A244F2-ED45-4380-ABCF-C45298D03325}"/>
              </a:ext>
            </a:extLst>
          </p:cNvPr>
          <p:cNvCxnSpPr>
            <a:cxnSpLocks/>
          </p:cNvCxnSpPr>
          <p:nvPr/>
        </p:nvCxnSpPr>
        <p:spPr bwMode="auto">
          <a:xfrm>
            <a:off x="4147674"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C579EEE-C371-4D61-B16E-BDBF7576075D}"/>
              </a:ext>
            </a:extLst>
          </p:cNvPr>
          <p:cNvCxnSpPr>
            <a:cxnSpLocks/>
          </p:cNvCxnSpPr>
          <p:nvPr/>
        </p:nvCxnSpPr>
        <p:spPr bwMode="auto">
          <a:xfrm>
            <a:off x="4580735"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7B46A83-9A50-4A14-A71F-CFE89C5DB18B}"/>
              </a:ext>
            </a:extLst>
          </p:cNvPr>
          <p:cNvCxnSpPr>
            <a:cxnSpLocks/>
          </p:cNvCxnSpPr>
          <p:nvPr/>
        </p:nvCxnSpPr>
        <p:spPr bwMode="auto">
          <a:xfrm>
            <a:off x="5013796"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5D83152-EF7E-45B3-8855-8AB5A7E3A10B}"/>
              </a:ext>
            </a:extLst>
          </p:cNvPr>
          <p:cNvCxnSpPr>
            <a:cxnSpLocks/>
          </p:cNvCxnSpPr>
          <p:nvPr/>
        </p:nvCxnSpPr>
        <p:spPr bwMode="auto">
          <a:xfrm>
            <a:off x="5446857"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DC133BC-4F52-4756-9193-3832569D1A98}"/>
              </a:ext>
            </a:extLst>
          </p:cNvPr>
          <p:cNvCxnSpPr>
            <a:cxnSpLocks/>
          </p:cNvCxnSpPr>
          <p:nvPr/>
        </p:nvCxnSpPr>
        <p:spPr bwMode="auto">
          <a:xfrm>
            <a:off x="5879921" y="51787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288B5EA9-7BF0-4037-98CB-288699C93241}"/>
              </a:ext>
            </a:extLst>
          </p:cNvPr>
          <p:cNvSpPr txBox="1"/>
          <p:nvPr/>
        </p:nvSpPr>
        <p:spPr bwMode="auto">
          <a:xfrm>
            <a:off x="5552291"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5" name="TextBox 24">
            <a:extLst>
              <a:ext uri="{FF2B5EF4-FFF2-40B4-BE49-F238E27FC236}">
                <a16:creationId xmlns:a16="http://schemas.microsoft.com/office/drawing/2014/main" id="{AFE9F765-9A98-4B2C-87B0-85567C77ED60}"/>
              </a:ext>
            </a:extLst>
          </p:cNvPr>
          <p:cNvSpPr txBox="1"/>
          <p:nvPr/>
        </p:nvSpPr>
        <p:spPr bwMode="auto">
          <a:xfrm>
            <a:off x="776830"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 name="TextBox 25">
            <a:extLst>
              <a:ext uri="{FF2B5EF4-FFF2-40B4-BE49-F238E27FC236}">
                <a16:creationId xmlns:a16="http://schemas.microsoft.com/office/drawing/2014/main" id="{D1D1940D-6CD2-4AFA-92C6-BDB37517D8B1}"/>
              </a:ext>
            </a:extLst>
          </p:cNvPr>
          <p:cNvSpPr txBox="1"/>
          <p:nvPr/>
        </p:nvSpPr>
        <p:spPr bwMode="auto">
          <a:xfrm>
            <a:off x="1210088"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7" name="TextBox 26">
            <a:extLst>
              <a:ext uri="{FF2B5EF4-FFF2-40B4-BE49-F238E27FC236}">
                <a16:creationId xmlns:a16="http://schemas.microsoft.com/office/drawing/2014/main" id="{6514E3CD-E405-466E-9F57-06E1D7204962}"/>
              </a:ext>
            </a:extLst>
          </p:cNvPr>
          <p:cNvSpPr txBox="1"/>
          <p:nvPr/>
        </p:nvSpPr>
        <p:spPr bwMode="auto">
          <a:xfrm>
            <a:off x="1643346"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 name="TextBox 32">
            <a:extLst>
              <a:ext uri="{FF2B5EF4-FFF2-40B4-BE49-F238E27FC236}">
                <a16:creationId xmlns:a16="http://schemas.microsoft.com/office/drawing/2014/main" id="{FC52C44D-04D5-4EF5-AC02-26A4C2661733}"/>
              </a:ext>
            </a:extLst>
          </p:cNvPr>
          <p:cNvSpPr txBox="1"/>
          <p:nvPr/>
        </p:nvSpPr>
        <p:spPr bwMode="auto">
          <a:xfrm>
            <a:off x="2076604"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5" name="TextBox 34">
            <a:extLst>
              <a:ext uri="{FF2B5EF4-FFF2-40B4-BE49-F238E27FC236}">
                <a16:creationId xmlns:a16="http://schemas.microsoft.com/office/drawing/2014/main" id="{750F707B-4426-4003-A953-5A4CBD326AC4}"/>
              </a:ext>
            </a:extLst>
          </p:cNvPr>
          <p:cNvSpPr txBox="1"/>
          <p:nvPr/>
        </p:nvSpPr>
        <p:spPr bwMode="auto">
          <a:xfrm>
            <a:off x="2509862"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7" name="TextBox 36">
            <a:extLst>
              <a:ext uri="{FF2B5EF4-FFF2-40B4-BE49-F238E27FC236}">
                <a16:creationId xmlns:a16="http://schemas.microsoft.com/office/drawing/2014/main" id="{80367941-3F56-421F-BAF8-F49A3BBE49C0}"/>
              </a:ext>
            </a:extLst>
          </p:cNvPr>
          <p:cNvSpPr txBox="1"/>
          <p:nvPr/>
        </p:nvSpPr>
        <p:spPr bwMode="auto">
          <a:xfrm>
            <a:off x="2943120"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9" name="TextBox 38">
            <a:extLst>
              <a:ext uri="{FF2B5EF4-FFF2-40B4-BE49-F238E27FC236}">
                <a16:creationId xmlns:a16="http://schemas.microsoft.com/office/drawing/2014/main" id="{FA80E32F-A0FD-4286-B1B0-E1019E29206C}"/>
              </a:ext>
            </a:extLst>
          </p:cNvPr>
          <p:cNvSpPr txBox="1"/>
          <p:nvPr/>
        </p:nvSpPr>
        <p:spPr bwMode="auto">
          <a:xfrm>
            <a:off x="3376378"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1" name="TextBox 40">
            <a:extLst>
              <a:ext uri="{FF2B5EF4-FFF2-40B4-BE49-F238E27FC236}">
                <a16:creationId xmlns:a16="http://schemas.microsoft.com/office/drawing/2014/main" id="{B2195D6A-9F1B-49DD-91BD-1963FC684A0A}"/>
              </a:ext>
            </a:extLst>
          </p:cNvPr>
          <p:cNvSpPr txBox="1"/>
          <p:nvPr/>
        </p:nvSpPr>
        <p:spPr bwMode="auto">
          <a:xfrm>
            <a:off x="3809636"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3" name="TextBox 42">
            <a:extLst>
              <a:ext uri="{FF2B5EF4-FFF2-40B4-BE49-F238E27FC236}">
                <a16:creationId xmlns:a16="http://schemas.microsoft.com/office/drawing/2014/main" id="{73A13D07-7C95-4046-A1EA-29C0EA9C0A2E}"/>
              </a:ext>
            </a:extLst>
          </p:cNvPr>
          <p:cNvSpPr txBox="1"/>
          <p:nvPr/>
        </p:nvSpPr>
        <p:spPr bwMode="auto">
          <a:xfrm>
            <a:off x="4242894"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4" name="TextBox 43">
            <a:extLst>
              <a:ext uri="{FF2B5EF4-FFF2-40B4-BE49-F238E27FC236}">
                <a16:creationId xmlns:a16="http://schemas.microsoft.com/office/drawing/2014/main" id="{873C5755-557D-44BC-90D3-5EA9B75D2F33}"/>
              </a:ext>
            </a:extLst>
          </p:cNvPr>
          <p:cNvSpPr txBox="1"/>
          <p:nvPr/>
        </p:nvSpPr>
        <p:spPr bwMode="auto">
          <a:xfrm>
            <a:off x="4676152"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5" name="TextBox 44">
            <a:extLst>
              <a:ext uri="{FF2B5EF4-FFF2-40B4-BE49-F238E27FC236}">
                <a16:creationId xmlns:a16="http://schemas.microsoft.com/office/drawing/2014/main" id="{1D1E1D6E-CBE4-4F10-81A0-F1DB213E6DA4}"/>
              </a:ext>
            </a:extLst>
          </p:cNvPr>
          <p:cNvSpPr txBox="1"/>
          <p:nvPr/>
        </p:nvSpPr>
        <p:spPr bwMode="auto">
          <a:xfrm>
            <a:off x="5109410"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6" name="TextBox 45">
            <a:extLst>
              <a:ext uri="{FF2B5EF4-FFF2-40B4-BE49-F238E27FC236}">
                <a16:creationId xmlns:a16="http://schemas.microsoft.com/office/drawing/2014/main" id="{B565FBF2-9D9C-4014-A836-1F476259C085}"/>
              </a:ext>
            </a:extLst>
          </p:cNvPr>
          <p:cNvSpPr txBox="1"/>
          <p:nvPr/>
        </p:nvSpPr>
        <p:spPr bwMode="auto">
          <a:xfrm>
            <a:off x="817385"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2" name="TextBox 91">
            <a:extLst>
              <a:ext uri="{FF2B5EF4-FFF2-40B4-BE49-F238E27FC236}">
                <a16:creationId xmlns:a16="http://schemas.microsoft.com/office/drawing/2014/main" id="{ECC06D03-BBA9-4BF2-8EAF-E7AD6A21E24B}"/>
              </a:ext>
            </a:extLst>
          </p:cNvPr>
          <p:cNvSpPr txBox="1"/>
          <p:nvPr/>
        </p:nvSpPr>
        <p:spPr bwMode="auto">
          <a:xfrm>
            <a:off x="1251761"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4" name="TextBox 93">
            <a:extLst>
              <a:ext uri="{FF2B5EF4-FFF2-40B4-BE49-F238E27FC236}">
                <a16:creationId xmlns:a16="http://schemas.microsoft.com/office/drawing/2014/main" id="{36442672-C412-4EAE-A677-FD0CBD66C3AA}"/>
              </a:ext>
            </a:extLst>
          </p:cNvPr>
          <p:cNvSpPr txBox="1"/>
          <p:nvPr/>
        </p:nvSpPr>
        <p:spPr bwMode="auto">
          <a:xfrm>
            <a:off x="1686137"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6" name="TextBox 95">
            <a:extLst>
              <a:ext uri="{FF2B5EF4-FFF2-40B4-BE49-F238E27FC236}">
                <a16:creationId xmlns:a16="http://schemas.microsoft.com/office/drawing/2014/main" id="{119998F6-4492-4229-B9A1-603B4680BD59}"/>
              </a:ext>
            </a:extLst>
          </p:cNvPr>
          <p:cNvSpPr txBox="1"/>
          <p:nvPr/>
        </p:nvSpPr>
        <p:spPr bwMode="auto">
          <a:xfrm>
            <a:off x="2120513"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8" name="TextBox 97">
            <a:extLst>
              <a:ext uri="{FF2B5EF4-FFF2-40B4-BE49-F238E27FC236}">
                <a16:creationId xmlns:a16="http://schemas.microsoft.com/office/drawing/2014/main" id="{3DABCD52-2E1A-42E0-80DE-B497FE9413C4}"/>
              </a:ext>
            </a:extLst>
          </p:cNvPr>
          <p:cNvSpPr txBox="1"/>
          <p:nvPr/>
        </p:nvSpPr>
        <p:spPr bwMode="auto">
          <a:xfrm>
            <a:off x="2554889"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0" name="TextBox 99">
            <a:extLst>
              <a:ext uri="{FF2B5EF4-FFF2-40B4-BE49-F238E27FC236}">
                <a16:creationId xmlns:a16="http://schemas.microsoft.com/office/drawing/2014/main" id="{CC09357E-BF35-4C31-B5BB-C4C9095455C9}"/>
              </a:ext>
            </a:extLst>
          </p:cNvPr>
          <p:cNvSpPr txBox="1"/>
          <p:nvPr/>
        </p:nvSpPr>
        <p:spPr bwMode="auto">
          <a:xfrm>
            <a:off x="2989265"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2" name="TextBox 101">
            <a:extLst>
              <a:ext uri="{FF2B5EF4-FFF2-40B4-BE49-F238E27FC236}">
                <a16:creationId xmlns:a16="http://schemas.microsoft.com/office/drawing/2014/main" id="{F64EAF14-5DB5-4B06-8399-1E2311CA8C4B}"/>
              </a:ext>
            </a:extLst>
          </p:cNvPr>
          <p:cNvSpPr txBox="1"/>
          <p:nvPr/>
        </p:nvSpPr>
        <p:spPr bwMode="auto">
          <a:xfrm>
            <a:off x="3423641"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4" name="TextBox 103">
            <a:extLst>
              <a:ext uri="{FF2B5EF4-FFF2-40B4-BE49-F238E27FC236}">
                <a16:creationId xmlns:a16="http://schemas.microsoft.com/office/drawing/2014/main" id="{45AA037E-AA6E-4413-B7B2-BEBD678D086F}"/>
              </a:ext>
            </a:extLst>
          </p:cNvPr>
          <p:cNvSpPr txBox="1"/>
          <p:nvPr/>
        </p:nvSpPr>
        <p:spPr bwMode="auto">
          <a:xfrm>
            <a:off x="3858017"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6" name="TextBox 105">
            <a:extLst>
              <a:ext uri="{FF2B5EF4-FFF2-40B4-BE49-F238E27FC236}">
                <a16:creationId xmlns:a16="http://schemas.microsoft.com/office/drawing/2014/main" id="{9BD9F468-414B-40FC-BA25-0C9AAA87E265}"/>
              </a:ext>
            </a:extLst>
          </p:cNvPr>
          <p:cNvSpPr txBox="1"/>
          <p:nvPr/>
        </p:nvSpPr>
        <p:spPr bwMode="auto">
          <a:xfrm>
            <a:off x="4292393"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8" name="TextBox 107">
            <a:extLst>
              <a:ext uri="{FF2B5EF4-FFF2-40B4-BE49-F238E27FC236}">
                <a16:creationId xmlns:a16="http://schemas.microsoft.com/office/drawing/2014/main" id="{7CD14010-BE1A-4271-B397-44CDDA166394}"/>
              </a:ext>
            </a:extLst>
          </p:cNvPr>
          <p:cNvSpPr txBox="1"/>
          <p:nvPr/>
        </p:nvSpPr>
        <p:spPr bwMode="auto">
          <a:xfrm>
            <a:off x="4726769"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10" name="TextBox 109">
            <a:extLst>
              <a:ext uri="{FF2B5EF4-FFF2-40B4-BE49-F238E27FC236}">
                <a16:creationId xmlns:a16="http://schemas.microsoft.com/office/drawing/2014/main" id="{DBC80520-F852-43E0-AE0B-553A47C931CE}"/>
              </a:ext>
            </a:extLst>
          </p:cNvPr>
          <p:cNvSpPr txBox="1"/>
          <p:nvPr/>
        </p:nvSpPr>
        <p:spPr bwMode="auto">
          <a:xfrm>
            <a:off x="5161145"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12" name="TextBox 111">
            <a:extLst>
              <a:ext uri="{FF2B5EF4-FFF2-40B4-BE49-F238E27FC236}">
                <a16:creationId xmlns:a16="http://schemas.microsoft.com/office/drawing/2014/main" id="{60CFBA3A-9248-44AE-A25C-430B562F601E}"/>
              </a:ext>
            </a:extLst>
          </p:cNvPr>
          <p:cNvSpPr txBox="1"/>
          <p:nvPr/>
        </p:nvSpPr>
        <p:spPr bwMode="auto">
          <a:xfrm>
            <a:off x="5595523"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14" name="Freeform: Shape 113">
            <a:extLst>
              <a:ext uri="{FF2B5EF4-FFF2-40B4-BE49-F238E27FC236}">
                <a16:creationId xmlns:a16="http://schemas.microsoft.com/office/drawing/2014/main" id="{8D038396-223D-415C-A75F-82D3EC0D1EFE}"/>
              </a:ext>
            </a:extLst>
          </p:cNvPr>
          <p:cNvSpPr/>
          <p:nvPr/>
        </p:nvSpPr>
        <p:spPr bwMode="auto">
          <a:xfrm>
            <a:off x="1113924" y="2995613"/>
            <a:ext cx="3562350" cy="1695450"/>
          </a:xfrm>
          <a:custGeom>
            <a:avLst/>
            <a:gdLst>
              <a:gd name="connsiteX0" fmla="*/ 0 w 3562350"/>
              <a:gd name="connsiteY0" fmla="*/ 0 h 1695450"/>
              <a:gd name="connsiteX1" fmla="*/ 204788 w 3562350"/>
              <a:gd name="connsiteY1" fmla="*/ 0 h 1695450"/>
              <a:gd name="connsiteX2" fmla="*/ 204788 w 3562350"/>
              <a:gd name="connsiteY2" fmla="*/ 57150 h 1695450"/>
              <a:gd name="connsiteX3" fmla="*/ 523875 w 3562350"/>
              <a:gd name="connsiteY3" fmla="*/ 57150 h 1695450"/>
              <a:gd name="connsiteX4" fmla="*/ 523875 w 3562350"/>
              <a:gd name="connsiteY4" fmla="*/ 152400 h 1695450"/>
              <a:gd name="connsiteX5" fmla="*/ 557213 w 3562350"/>
              <a:gd name="connsiteY5" fmla="*/ 152400 h 1695450"/>
              <a:gd name="connsiteX6" fmla="*/ 557213 w 3562350"/>
              <a:gd name="connsiteY6" fmla="*/ 204787 h 1695450"/>
              <a:gd name="connsiteX7" fmla="*/ 766763 w 3562350"/>
              <a:gd name="connsiteY7" fmla="*/ 204787 h 1695450"/>
              <a:gd name="connsiteX8" fmla="*/ 766763 w 3562350"/>
              <a:gd name="connsiteY8" fmla="*/ 257175 h 1695450"/>
              <a:gd name="connsiteX9" fmla="*/ 790575 w 3562350"/>
              <a:gd name="connsiteY9" fmla="*/ 257175 h 1695450"/>
              <a:gd name="connsiteX10" fmla="*/ 790575 w 3562350"/>
              <a:gd name="connsiteY10" fmla="*/ 309562 h 1695450"/>
              <a:gd name="connsiteX11" fmla="*/ 809625 w 3562350"/>
              <a:gd name="connsiteY11" fmla="*/ 309562 h 1695450"/>
              <a:gd name="connsiteX12" fmla="*/ 809625 w 3562350"/>
              <a:gd name="connsiteY12" fmla="*/ 361950 h 1695450"/>
              <a:gd name="connsiteX13" fmla="*/ 1062038 w 3562350"/>
              <a:gd name="connsiteY13" fmla="*/ 361950 h 1695450"/>
              <a:gd name="connsiteX14" fmla="*/ 1062038 w 3562350"/>
              <a:gd name="connsiteY14" fmla="*/ 438150 h 1695450"/>
              <a:gd name="connsiteX15" fmla="*/ 1166813 w 3562350"/>
              <a:gd name="connsiteY15" fmla="*/ 438150 h 1695450"/>
              <a:gd name="connsiteX16" fmla="*/ 1166813 w 3562350"/>
              <a:gd name="connsiteY16" fmla="*/ 485775 h 1695450"/>
              <a:gd name="connsiteX17" fmla="*/ 1209675 w 3562350"/>
              <a:gd name="connsiteY17" fmla="*/ 485775 h 1695450"/>
              <a:gd name="connsiteX18" fmla="*/ 1209675 w 3562350"/>
              <a:gd name="connsiteY18" fmla="*/ 671512 h 1695450"/>
              <a:gd name="connsiteX19" fmla="*/ 1552575 w 3562350"/>
              <a:gd name="connsiteY19" fmla="*/ 671512 h 1695450"/>
              <a:gd name="connsiteX20" fmla="*/ 1552575 w 3562350"/>
              <a:gd name="connsiteY20" fmla="*/ 728662 h 1695450"/>
              <a:gd name="connsiteX21" fmla="*/ 1576388 w 3562350"/>
              <a:gd name="connsiteY21" fmla="*/ 728662 h 1695450"/>
              <a:gd name="connsiteX22" fmla="*/ 1576388 w 3562350"/>
              <a:gd name="connsiteY22" fmla="*/ 804862 h 1695450"/>
              <a:gd name="connsiteX23" fmla="*/ 1600200 w 3562350"/>
              <a:gd name="connsiteY23" fmla="*/ 804862 h 1695450"/>
              <a:gd name="connsiteX24" fmla="*/ 1600200 w 3562350"/>
              <a:gd name="connsiteY24" fmla="*/ 933450 h 1695450"/>
              <a:gd name="connsiteX25" fmla="*/ 1600200 w 3562350"/>
              <a:gd name="connsiteY25" fmla="*/ 933450 h 1695450"/>
              <a:gd name="connsiteX26" fmla="*/ 1600200 w 3562350"/>
              <a:gd name="connsiteY26" fmla="*/ 1000125 h 1695450"/>
              <a:gd name="connsiteX27" fmla="*/ 1728788 w 3562350"/>
              <a:gd name="connsiteY27" fmla="*/ 1000125 h 1695450"/>
              <a:gd name="connsiteX28" fmla="*/ 1728788 w 3562350"/>
              <a:gd name="connsiteY28" fmla="*/ 1071562 h 1695450"/>
              <a:gd name="connsiteX29" fmla="*/ 1985963 w 3562350"/>
              <a:gd name="connsiteY29" fmla="*/ 1071562 h 1695450"/>
              <a:gd name="connsiteX30" fmla="*/ 1985963 w 3562350"/>
              <a:gd name="connsiteY30" fmla="*/ 1185862 h 1695450"/>
              <a:gd name="connsiteX31" fmla="*/ 2128838 w 3562350"/>
              <a:gd name="connsiteY31" fmla="*/ 1185862 h 1695450"/>
              <a:gd name="connsiteX32" fmla="*/ 2128838 w 3562350"/>
              <a:gd name="connsiteY32" fmla="*/ 1262062 h 1695450"/>
              <a:gd name="connsiteX33" fmla="*/ 2343150 w 3562350"/>
              <a:gd name="connsiteY33" fmla="*/ 1262062 h 1695450"/>
              <a:gd name="connsiteX34" fmla="*/ 2343150 w 3562350"/>
              <a:gd name="connsiteY34" fmla="*/ 1343025 h 1695450"/>
              <a:gd name="connsiteX35" fmla="*/ 2767013 w 3562350"/>
              <a:gd name="connsiteY35" fmla="*/ 1343025 h 1695450"/>
              <a:gd name="connsiteX36" fmla="*/ 2767013 w 3562350"/>
              <a:gd name="connsiteY36" fmla="*/ 1457325 h 1695450"/>
              <a:gd name="connsiteX37" fmla="*/ 3176588 w 3562350"/>
              <a:gd name="connsiteY37" fmla="*/ 1457325 h 1695450"/>
              <a:gd name="connsiteX38" fmla="*/ 3176588 w 3562350"/>
              <a:gd name="connsiteY38" fmla="*/ 1552575 h 1695450"/>
              <a:gd name="connsiteX39" fmla="*/ 3190875 w 3562350"/>
              <a:gd name="connsiteY39" fmla="*/ 1552575 h 1695450"/>
              <a:gd name="connsiteX40" fmla="*/ 3190875 w 3562350"/>
              <a:gd name="connsiteY40" fmla="*/ 1695450 h 1695450"/>
              <a:gd name="connsiteX41" fmla="*/ 3562350 w 3562350"/>
              <a:gd name="connsiteY41" fmla="*/ 169545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562350" h="1695450">
                <a:moveTo>
                  <a:pt x="0" y="0"/>
                </a:moveTo>
                <a:lnTo>
                  <a:pt x="204788" y="0"/>
                </a:lnTo>
                <a:lnTo>
                  <a:pt x="204788" y="57150"/>
                </a:lnTo>
                <a:lnTo>
                  <a:pt x="523875" y="57150"/>
                </a:lnTo>
                <a:lnTo>
                  <a:pt x="523875" y="152400"/>
                </a:lnTo>
                <a:lnTo>
                  <a:pt x="557213" y="152400"/>
                </a:lnTo>
                <a:lnTo>
                  <a:pt x="557213" y="204787"/>
                </a:lnTo>
                <a:lnTo>
                  <a:pt x="766763" y="204787"/>
                </a:lnTo>
                <a:lnTo>
                  <a:pt x="766763" y="257175"/>
                </a:lnTo>
                <a:lnTo>
                  <a:pt x="790575" y="257175"/>
                </a:lnTo>
                <a:lnTo>
                  <a:pt x="790575" y="309562"/>
                </a:lnTo>
                <a:lnTo>
                  <a:pt x="809625" y="309562"/>
                </a:lnTo>
                <a:lnTo>
                  <a:pt x="809625" y="361950"/>
                </a:lnTo>
                <a:lnTo>
                  <a:pt x="1062038" y="361950"/>
                </a:lnTo>
                <a:lnTo>
                  <a:pt x="1062038" y="438150"/>
                </a:lnTo>
                <a:lnTo>
                  <a:pt x="1166813" y="438150"/>
                </a:lnTo>
                <a:lnTo>
                  <a:pt x="1166813" y="485775"/>
                </a:lnTo>
                <a:lnTo>
                  <a:pt x="1209675" y="485775"/>
                </a:lnTo>
                <a:lnTo>
                  <a:pt x="1209675" y="671512"/>
                </a:lnTo>
                <a:lnTo>
                  <a:pt x="1552575" y="671512"/>
                </a:lnTo>
                <a:lnTo>
                  <a:pt x="1552575" y="728662"/>
                </a:lnTo>
                <a:lnTo>
                  <a:pt x="1576388" y="728662"/>
                </a:lnTo>
                <a:lnTo>
                  <a:pt x="1576388" y="804862"/>
                </a:lnTo>
                <a:lnTo>
                  <a:pt x="1600200" y="804862"/>
                </a:lnTo>
                <a:lnTo>
                  <a:pt x="1600200" y="933450"/>
                </a:lnTo>
                <a:lnTo>
                  <a:pt x="1600200" y="933450"/>
                </a:lnTo>
                <a:lnTo>
                  <a:pt x="1600200" y="1000125"/>
                </a:lnTo>
                <a:lnTo>
                  <a:pt x="1728788" y="1000125"/>
                </a:lnTo>
                <a:lnTo>
                  <a:pt x="1728788" y="1071562"/>
                </a:lnTo>
                <a:lnTo>
                  <a:pt x="1985963" y="1071562"/>
                </a:lnTo>
                <a:lnTo>
                  <a:pt x="1985963" y="1185862"/>
                </a:lnTo>
                <a:lnTo>
                  <a:pt x="2128838" y="1185862"/>
                </a:lnTo>
                <a:lnTo>
                  <a:pt x="2128838" y="1262062"/>
                </a:lnTo>
                <a:lnTo>
                  <a:pt x="2343150" y="1262062"/>
                </a:lnTo>
                <a:lnTo>
                  <a:pt x="2343150" y="1343025"/>
                </a:lnTo>
                <a:lnTo>
                  <a:pt x="2767013" y="1343025"/>
                </a:lnTo>
                <a:lnTo>
                  <a:pt x="2767013" y="1457325"/>
                </a:lnTo>
                <a:lnTo>
                  <a:pt x="3176588" y="1457325"/>
                </a:lnTo>
                <a:lnTo>
                  <a:pt x="3176588" y="1552575"/>
                </a:lnTo>
                <a:lnTo>
                  <a:pt x="3190875" y="1552575"/>
                </a:lnTo>
                <a:lnTo>
                  <a:pt x="3190875" y="1695450"/>
                </a:lnTo>
                <a:lnTo>
                  <a:pt x="3562350" y="16954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 name="TextBox 114">
            <a:extLst>
              <a:ext uri="{FF2B5EF4-FFF2-40B4-BE49-F238E27FC236}">
                <a16:creationId xmlns:a16="http://schemas.microsoft.com/office/drawing/2014/main" id="{68FF30DB-BCB8-4963-A971-64A84AE920C9}"/>
              </a:ext>
            </a:extLst>
          </p:cNvPr>
          <p:cNvSpPr txBox="1"/>
          <p:nvPr/>
        </p:nvSpPr>
        <p:spPr bwMode="auto">
          <a:xfrm>
            <a:off x="1176398" y="284979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871E2143-F067-406F-968A-CD9EA2D5F832}"/>
              </a:ext>
            </a:extLst>
          </p:cNvPr>
          <p:cNvSpPr txBox="1"/>
          <p:nvPr/>
        </p:nvSpPr>
        <p:spPr bwMode="auto">
          <a:xfrm>
            <a:off x="1599968" y="300219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0515F211-95C9-4FDA-AEF5-18FEE393F2FD}"/>
              </a:ext>
            </a:extLst>
          </p:cNvPr>
          <p:cNvSpPr txBox="1"/>
          <p:nvPr/>
        </p:nvSpPr>
        <p:spPr bwMode="auto">
          <a:xfrm>
            <a:off x="1766747" y="3166721"/>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0" name="TextBox 119">
            <a:extLst>
              <a:ext uri="{FF2B5EF4-FFF2-40B4-BE49-F238E27FC236}">
                <a16:creationId xmlns:a16="http://schemas.microsoft.com/office/drawing/2014/main" id="{67A86DC8-6BF4-4D15-B5B8-08CA0B7AD4C4}"/>
              </a:ext>
            </a:extLst>
          </p:cNvPr>
          <p:cNvSpPr txBox="1"/>
          <p:nvPr/>
        </p:nvSpPr>
        <p:spPr bwMode="auto">
          <a:xfrm>
            <a:off x="2176570" y="3411511"/>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 name="TextBox 121">
            <a:extLst>
              <a:ext uri="{FF2B5EF4-FFF2-40B4-BE49-F238E27FC236}">
                <a16:creationId xmlns:a16="http://schemas.microsoft.com/office/drawing/2014/main" id="{A9266766-DDE7-4456-9376-C6AF63A1C31B}"/>
              </a:ext>
            </a:extLst>
          </p:cNvPr>
          <p:cNvSpPr txBox="1"/>
          <p:nvPr/>
        </p:nvSpPr>
        <p:spPr bwMode="auto">
          <a:xfrm>
            <a:off x="2276957" y="3463465"/>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229778FB-3B97-4F88-A1A2-40D3B437EC51}"/>
              </a:ext>
            </a:extLst>
          </p:cNvPr>
          <p:cNvSpPr txBox="1"/>
          <p:nvPr/>
        </p:nvSpPr>
        <p:spPr bwMode="auto">
          <a:xfrm>
            <a:off x="2982211" y="3979084"/>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 name="TextBox 125">
            <a:extLst>
              <a:ext uri="{FF2B5EF4-FFF2-40B4-BE49-F238E27FC236}">
                <a16:creationId xmlns:a16="http://schemas.microsoft.com/office/drawing/2014/main" id="{4BA1508D-ABAC-4AA6-BA98-2F51133A7045}"/>
              </a:ext>
            </a:extLst>
          </p:cNvPr>
          <p:cNvSpPr txBox="1"/>
          <p:nvPr/>
        </p:nvSpPr>
        <p:spPr bwMode="auto">
          <a:xfrm>
            <a:off x="3242708" y="4067790"/>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C81E1591-ACFE-4BEE-AEED-499F1A59033E}"/>
              </a:ext>
            </a:extLst>
          </p:cNvPr>
          <p:cNvSpPr txBox="1"/>
          <p:nvPr/>
        </p:nvSpPr>
        <p:spPr bwMode="auto">
          <a:xfrm>
            <a:off x="3351934" y="4145432"/>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B67BC3A4-2E72-4EED-9D70-520045FF70DA}"/>
              </a:ext>
            </a:extLst>
          </p:cNvPr>
          <p:cNvSpPr txBox="1"/>
          <p:nvPr/>
        </p:nvSpPr>
        <p:spPr bwMode="auto">
          <a:xfrm>
            <a:off x="3390514" y="4145432"/>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6255FA60-F8EA-4BBE-9220-5D3F27398B65}"/>
              </a:ext>
            </a:extLst>
          </p:cNvPr>
          <p:cNvSpPr txBox="1"/>
          <p:nvPr/>
        </p:nvSpPr>
        <p:spPr bwMode="auto">
          <a:xfrm>
            <a:off x="4153779" y="435538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4" name="TextBox 133">
            <a:extLst>
              <a:ext uri="{FF2B5EF4-FFF2-40B4-BE49-F238E27FC236}">
                <a16:creationId xmlns:a16="http://schemas.microsoft.com/office/drawing/2014/main" id="{1007417D-DCC9-4070-BE28-01901785E345}"/>
              </a:ext>
            </a:extLst>
          </p:cNvPr>
          <p:cNvSpPr txBox="1"/>
          <p:nvPr/>
        </p:nvSpPr>
        <p:spPr bwMode="auto">
          <a:xfrm>
            <a:off x="4368483" y="448781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6" name="TextBox 135">
            <a:extLst>
              <a:ext uri="{FF2B5EF4-FFF2-40B4-BE49-F238E27FC236}">
                <a16:creationId xmlns:a16="http://schemas.microsoft.com/office/drawing/2014/main" id="{5FF104D8-949A-492A-977D-87F681FBE8F2}"/>
              </a:ext>
            </a:extLst>
          </p:cNvPr>
          <p:cNvSpPr txBox="1"/>
          <p:nvPr/>
        </p:nvSpPr>
        <p:spPr bwMode="auto">
          <a:xfrm>
            <a:off x="4524968" y="4492756"/>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3B657992-3C3B-4F01-A83C-74A5517B7BF4}"/>
              </a:ext>
            </a:extLst>
          </p:cNvPr>
          <p:cNvSpPr txBox="1"/>
          <p:nvPr/>
        </p:nvSpPr>
        <p:spPr bwMode="auto">
          <a:xfrm>
            <a:off x="4435599" y="4488115"/>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9559ACF4-E011-42BC-96FE-35C721D90A87}"/>
              </a:ext>
            </a:extLst>
          </p:cNvPr>
          <p:cNvSpPr txBox="1"/>
          <p:nvPr/>
        </p:nvSpPr>
        <p:spPr bwMode="auto">
          <a:xfrm>
            <a:off x="4454629" y="4488952"/>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86689B62-CC22-4772-86D4-5F1D641E4CA3}"/>
              </a:ext>
            </a:extLst>
          </p:cNvPr>
          <p:cNvSpPr txBox="1"/>
          <p:nvPr/>
        </p:nvSpPr>
        <p:spPr bwMode="auto">
          <a:xfrm rot="16200000">
            <a:off x="5338731" y="3905945"/>
            <a:ext cx="22216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cxnSp>
        <p:nvCxnSpPr>
          <p:cNvPr id="145" name="Straight Connector 144">
            <a:extLst>
              <a:ext uri="{FF2B5EF4-FFF2-40B4-BE49-F238E27FC236}">
                <a16:creationId xmlns:a16="http://schemas.microsoft.com/office/drawing/2014/main" id="{A08629BF-787D-4175-B71F-72045D2AFF8C}"/>
              </a:ext>
            </a:extLst>
          </p:cNvPr>
          <p:cNvCxnSpPr>
            <a:cxnSpLocks/>
          </p:cNvCxnSpPr>
          <p:nvPr/>
        </p:nvCxnSpPr>
        <p:spPr bwMode="auto">
          <a:xfrm>
            <a:off x="7050766" y="5178758"/>
            <a:ext cx="4795544"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E096B81-14C0-4793-A30A-14AE93C198C1}"/>
              </a:ext>
            </a:extLst>
          </p:cNvPr>
          <p:cNvCxnSpPr>
            <a:cxnSpLocks/>
          </p:cNvCxnSpPr>
          <p:nvPr/>
        </p:nvCxnSpPr>
        <p:spPr bwMode="auto">
          <a:xfrm flipH="1">
            <a:off x="6991364" y="29797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CFDD64C-0933-486C-8BDF-4D430B1B9C2B}"/>
              </a:ext>
            </a:extLst>
          </p:cNvPr>
          <p:cNvCxnSpPr>
            <a:cxnSpLocks/>
          </p:cNvCxnSpPr>
          <p:nvPr/>
        </p:nvCxnSpPr>
        <p:spPr bwMode="auto">
          <a:xfrm flipH="1">
            <a:off x="6991364" y="34195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670A2F4-115E-4A4C-B252-556E874A69CB}"/>
              </a:ext>
            </a:extLst>
          </p:cNvPr>
          <p:cNvCxnSpPr>
            <a:cxnSpLocks/>
          </p:cNvCxnSpPr>
          <p:nvPr/>
        </p:nvCxnSpPr>
        <p:spPr bwMode="auto">
          <a:xfrm flipH="1">
            <a:off x="6991364" y="38593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39F0ECB-4282-4B67-B236-EBB6D881FE3D}"/>
              </a:ext>
            </a:extLst>
          </p:cNvPr>
          <p:cNvCxnSpPr>
            <a:cxnSpLocks/>
          </p:cNvCxnSpPr>
          <p:nvPr/>
        </p:nvCxnSpPr>
        <p:spPr bwMode="auto">
          <a:xfrm flipH="1">
            <a:off x="6991364" y="42991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D5CDD28-4DFF-421F-B69F-A4A61BDCC6B1}"/>
              </a:ext>
            </a:extLst>
          </p:cNvPr>
          <p:cNvCxnSpPr>
            <a:cxnSpLocks/>
          </p:cNvCxnSpPr>
          <p:nvPr/>
        </p:nvCxnSpPr>
        <p:spPr bwMode="auto">
          <a:xfrm flipH="1">
            <a:off x="6991364" y="47389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35146F79-BF50-47B5-B7C1-C32059F355DE}"/>
              </a:ext>
            </a:extLst>
          </p:cNvPr>
          <p:cNvCxnSpPr>
            <a:cxnSpLocks/>
          </p:cNvCxnSpPr>
          <p:nvPr/>
        </p:nvCxnSpPr>
        <p:spPr bwMode="auto">
          <a:xfrm flipH="1">
            <a:off x="6991364" y="517875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3" name="TextBox 152">
            <a:extLst>
              <a:ext uri="{FF2B5EF4-FFF2-40B4-BE49-F238E27FC236}">
                <a16:creationId xmlns:a16="http://schemas.microsoft.com/office/drawing/2014/main" id="{FAD07E1A-B57E-4C11-BDD5-DCE8A86FF606}"/>
              </a:ext>
            </a:extLst>
          </p:cNvPr>
          <p:cNvSpPr txBox="1"/>
          <p:nvPr/>
        </p:nvSpPr>
        <p:spPr bwMode="auto">
          <a:xfrm>
            <a:off x="6350289" y="2809880"/>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4" name="TextBox 153">
            <a:extLst>
              <a:ext uri="{FF2B5EF4-FFF2-40B4-BE49-F238E27FC236}">
                <a16:creationId xmlns:a16="http://schemas.microsoft.com/office/drawing/2014/main" id="{6208C6F9-AF4C-412E-ACB3-7237A1B66774}"/>
              </a:ext>
            </a:extLst>
          </p:cNvPr>
          <p:cNvSpPr txBox="1"/>
          <p:nvPr/>
        </p:nvSpPr>
        <p:spPr bwMode="auto">
          <a:xfrm>
            <a:off x="6350289" y="324657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55" name="TextBox 154">
            <a:extLst>
              <a:ext uri="{FF2B5EF4-FFF2-40B4-BE49-F238E27FC236}">
                <a16:creationId xmlns:a16="http://schemas.microsoft.com/office/drawing/2014/main" id="{4FBC909C-2FDA-4986-A5FB-82438015D386}"/>
              </a:ext>
            </a:extLst>
          </p:cNvPr>
          <p:cNvSpPr txBox="1"/>
          <p:nvPr/>
        </p:nvSpPr>
        <p:spPr bwMode="auto">
          <a:xfrm>
            <a:off x="6350289" y="3683270"/>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7" name="TextBox 156">
            <a:extLst>
              <a:ext uri="{FF2B5EF4-FFF2-40B4-BE49-F238E27FC236}">
                <a16:creationId xmlns:a16="http://schemas.microsoft.com/office/drawing/2014/main" id="{5763CD54-C39A-4497-9B8D-B7AF0E26B599}"/>
              </a:ext>
            </a:extLst>
          </p:cNvPr>
          <p:cNvSpPr txBox="1"/>
          <p:nvPr/>
        </p:nvSpPr>
        <p:spPr bwMode="auto">
          <a:xfrm>
            <a:off x="6350289" y="4556660"/>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8" name="TextBox 157">
            <a:extLst>
              <a:ext uri="{FF2B5EF4-FFF2-40B4-BE49-F238E27FC236}">
                <a16:creationId xmlns:a16="http://schemas.microsoft.com/office/drawing/2014/main" id="{F9FCE3E5-652A-4D2B-9DCB-B97A43B14B83}"/>
              </a:ext>
            </a:extLst>
          </p:cNvPr>
          <p:cNvSpPr txBox="1"/>
          <p:nvPr/>
        </p:nvSpPr>
        <p:spPr bwMode="auto">
          <a:xfrm>
            <a:off x="6350289" y="4993353"/>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159" name="Straight Connector 158">
            <a:extLst>
              <a:ext uri="{FF2B5EF4-FFF2-40B4-BE49-F238E27FC236}">
                <a16:creationId xmlns:a16="http://schemas.microsoft.com/office/drawing/2014/main" id="{3599C782-C7C0-4F00-8F2E-4D8C22EEF98B}"/>
              </a:ext>
            </a:extLst>
          </p:cNvPr>
          <p:cNvCxnSpPr>
            <a:cxnSpLocks/>
          </p:cNvCxnSpPr>
          <p:nvPr/>
        </p:nvCxnSpPr>
        <p:spPr bwMode="auto">
          <a:xfrm>
            <a:off x="7062270"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4928789-D7E0-44A7-AB86-5CDF96D3ED96}"/>
              </a:ext>
            </a:extLst>
          </p:cNvPr>
          <p:cNvCxnSpPr>
            <a:cxnSpLocks/>
          </p:cNvCxnSpPr>
          <p:nvPr/>
        </p:nvCxnSpPr>
        <p:spPr bwMode="auto">
          <a:xfrm>
            <a:off x="7495331"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E277EDE-5291-40FF-9EA9-7A8A80DC362B}"/>
              </a:ext>
            </a:extLst>
          </p:cNvPr>
          <p:cNvCxnSpPr>
            <a:cxnSpLocks/>
          </p:cNvCxnSpPr>
          <p:nvPr/>
        </p:nvCxnSpPr>
        <p:spPr bwMode="auto">
          <a:xfrm>
            <a:off x="7928392"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00CAAE3-68F9-4E0E-996D-AEE15585F519}"/>
              </a:ext>
            </a:extLst>
          </p:cNvPr>
          <p:cNvCxnSpPr>
            <a:cxnSpLocks/>
          </p:cNvCxnSpPr>
          <p:nvPr/>
        </p:nvCxnSpPr>
        <p:spPr bwMode="auto">
          <a:xfrm>
            <a:off x="8361453"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7E50D39-0C26-42FA-B356-3E23FECAA58B}"/>
              </a:ext>
            </a:extLst>
          </p:cNvPr>
          <p:cNvCxnSpPr>
            <a:cxnSpLocks/>
          </p:cNvCxnSpPr>
          <p:nvPr/>
        </p:nvCxnSpPr>
        <p:spPr bwMode="auto">
          <a:xfrm>
            <a:off x="8794514"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3B187B7-B47F-40D3-B622-64DCB86452DA}"/>
              </a:ext>
            </a:extLst>
          </p:cNvPr>
          <p:cNvCxnSpPr>
            <a:cxnSpLocks/>
          </p:cNvCxnSpPr>
          <p:nvPr/>
        </p:nvCxnSpPr>
        <p:spPr bwMode="auto">
          <a:xfrm>
            <a:off x="9227575"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5FFF765-23EF-4148-B17F-9153A4DFF691}"/>
              </a:ext>
            </a:extLst>
          </p:cNvPr>
          <p:cNvCxnSpPr>
            <a:cxnSpLocks/>
          </p:cNvCxnSpPr>
          <p:nvPr/>
        </p:nvCxnSpPr>
        <p:spPr bwMode="auto">
          <a:xfrm>
            <a:off x="9660636"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FB76BDB-D7B0-4BBF-B39B-9FEEC7E54545}"/>
              </a:ext>
            </a:extLst>
          </p:cNvPr>
          <p:cNvCxnSpPr>
            <a:cxnSpLocks/>
          </p:cNvCxnSpPr>
          <p:nvPr/>
        </p:nvCxnSpPr>
        <p:spPr bwMode="auto">
          <a:xfrm>
            <a:off x="10093697"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69DA696-2AAB-45DA-9965-2BF328C756DD}"/>
              </a:ext>
            </a:extLst>
          </p:cNvPr>
          <p:cNvCxnSpPr>
            <a:cxnSpLocks/>
          </p:cNvCxnSpPr>
          <p:nvPr/>
        </p:nvCxnSpPr>
        <p:spPr bwMode="auto">
          <a:xfrm>
            <a:off x="10526758"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6FFDBCA-4C73-421A-BDB5-BB0374D0FBBB}"/>
              </a:ext>
            </a:extLst>
          </p:cNvPr>
          <p:cNvCxnSpPr>
            <a:cxnSpLocks/>
          </p:cNvCxnSpPr>
          <p:nvPr/>
        </p:nvCxnSpPr>
        <p:spPr bwMode="auto">
          <a:xfrm>
            <a:off x="10959819"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7315A66-32FA-4677-8EDC-21DC31693081}"/>
              </a:ext>
            </a:extLst>
          </p:cNvPr>
          <p:cNvCxnSpPr>
            <a:cxnSpLocks/>
          </p:cNvCxnSpPr>
          <p:nvPr/>
        </p:nvCxnSpPr>
        <p:spPr bwMode="auto">
          <a:xfrm>
            <a:off x="11392880"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E0296D7-72BE-4516-A453-6C0955CD2A73}"/>
              </a:ext>
            </a:extLst>
          </p:cNvPr>
          <p:cNvCxnSpPr>
            <a:cxnSpLocks/>
          </p:cNvCxnSpPr>
          <p:nvPr/>
        </p:nvCxnSpPr>
        <p:spPr bwMode="auto">
          <a:xfrm>
            <a:off x="11825944" y="5169425"/>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1" name="TextBox 170">
            <a:extLst>
              <a:ext uri="{FF2B5EF4-FFF2-40B4-BE49-F238E27FC236}">
                <a16:creationId xmlns:a16="http://schemas.microsoft.com/office/drawing/2014/main" id="{8BCE32EB-F8CF-4729-9397-C5522B760D76}"/>
              </a:ext>
            </a:extLst>
          </p:cNvPr>
          <p:cNvSpPr txBox="1"/>
          <p:nvPr/>
        </p:nvSpPr>
        <p:spPr bwMode="auto">
          <a:xfrm>
            <a:off x="11488688"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72" name="TextBox 171">
            <a:extLst>
              <a:ext uri="{FF2B5EF4-FFF2-40B4-BE49-F238E27FC236}">
                <a16:creationId xmlns:a16="http://schemas.microsoft.com/office/drawing/2014/main" id="{EEA25D31-77B3-4EF1-803B-C497AB25F31C}"/>
              </a:ext>
            </a:extLst>
          </p:cNvPr>
          <p:cNvSpPr txBox="1"/>
          <p:nvPr/>
        </p:nvSpPr>
        <p:spPr bwMode="auto">
          <a:xfrm>
            <a:off x="6722853"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3" name="TextBox 172">
            <a:extLst>
              <a:ext uri="{FF2B5EF4-FFF2-40B4-BE49-F238E27FC236}">
                <a16:creationId xmlns:a16="http://schemas.microsoft.com/office/drawing/2014/main" id="{3E2879D3-D6ED-4CA5-9586-B43C94B86A94}"/>
              </a:ext>
            </a:extLst>
          </p:cNvPr>
          <p:cNvSpPr txBox="1"/>
          <p:nvPr/>
        </p:nvSpPr>
        <p:spPr bwMode="auto">
          <a:xfrm>
            <a:off x="7156111"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74" name="TextBox 173">
            <a:extLst>
              <a:ext uri="{FF2B5EF4-FFF2-40B4-BE49-F238E27FC236}">
                <a16:creationId xmlns:a16="http://schemas.microsoft.com/office/drawing/2014/main" id="{623954CF-CC3D-4CC1-81BB-AD57729A4D3F}"/>
              </a:ext>
            </a:extLst>
          </p:cNvPr>
          <p:cNvSpPr txBox="1"/>
          <p:nvPr/>
        </p:nvSpPr>
        <p:spPr bwMode="auto">
          <a:xfrm>
            <a:off x="7589369"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75" name="TextBox 174">
            <a:extLst>
              <a:ext uri="{FF2B5EF4-FFF2-40B4-BE49-F238E27FC236}">
                <a16:creationId xmlns:a16="http://schemas.microsoft.com/office/drawing/2014/main" id="{8EA5524A-8F66-46B7-A772-A383CCD0C077}"/>
              </a:ext>
            </a:extLst>
          </p:cNvPr>
          <p:cNvSpPr txBox="1"/>
          <p:nvPr/>
        </p:nvSpPr>
        <p:spPr bwMode="auto">
          <a:xfrm>
            <a:off x="8022627"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76" name="TextBox 175">
            <a:extLst>
              <a:ext uri="{FF2B5EF4-FFF2-40B4-BE49-F238E27FC236}">
                <a16:creationId xmlns:a16="http://schemas.microsoft.com/office/drawing/2014/main" id="{B7E6EB29-72CC-439A-AEFD-FF58A47DC220}"/>
              </a:ext>
            </a:extLst>
          </p:cNvPr>
          <p:cNvSpPr txBox="1"/>
          <p:nvPr/>
        </p:nvSpPr>
        <p:spPr bwMode="auto">
          <a:xfrm>
            <a:off x="8455885"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77" name="TextBox 176">
            <a:extLst>
              <a:ext uri="{FF2B5EF4-FFF2-40B4-BE49-F238E27FC236}">
                <a16:creationId xmlns:a16="http://schemas.microsoft.com/office/drawing/2014/main" id="{CA8A13E3-59B2-4A7D-AF45-57AAE657469E}"/>
              </a:ext>
            </a:extLst>
          </p:cNvPr>
          <p:cNvSpPr txBox="1"/>
          <p:nvPr/>
        </p:nvSpPr>
        <p:spPr bwMode="auto">
          <a:xfrm>
            <a:off x="8889143"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78" name="TextBox 177">
            <a:extLst>
              <a:ext uri="{FF2B5EF4-FFF2-40B4-BE49-F238E27FC236}">
                <a16:creationId xmlns:a16="http://schemas.microsoft.com/office/drawing/2014/main" id="{82AAF01C-196F-4387-903F-C3AAB2DB14BD}"/>
              </a:ext>
            </a:extLst>
          </p:cNvPr>
          <p:cNvSpPr txBox="1"/>
          <p:nvPr/>
        </p:nvSpPr>
        <p:spPr bwMode="auto">
          <a:xfrm>
            <a:off x="9322401"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79" name="TextBox 178">
            <a:extLst>
              <a:ext uri="{FF2B5EF4-FFF2-40B4-BE49-F238E27FC236}">
                <a16:creationId xmlns:a16="http://schemas.microsoft.com/office/drawing/2014/main" id="{47627F29-95E5-4F58-A7CC-E6062189B6B5}"/>
              </a:ext>
            </a:extLst>
          </p:cNvPr>
          <p:cNvSpPr txBox="1"/>
          <p:nvPr/>
        </p:nvSpPr>
        <p:spPr bwMode="auto">
          <a:xfrm>
            <a:off x="9755659"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80" name="TextBox 179">
            <a:extLst>
              <a:ext uri="{FF2B5EF4-FFF2-40B4-BE49-F238E27FC236}">
                <a16:creationId xmlns:a16="http://schemas.microsoft.com/office/drawing/2014/main" id="{3803CBA5-C847-44E6-B1BE-2AEFD395FA05}"/>
              </a:ext>
            </a:extLst>
          </p:cNvPr>
          <p:cNvSpPr txBox="1"/>
          <p:nvPr/>
        </p:nvSpPr>
        <p:spPr bwMode="auto">
          <a:xfrm>
            <a:off x="10188917"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81" name="TextBox 180">
            <a:extLst>
              <a:ext uri="{FF2B5EF4-FFF2-40B4-BE49-F238E27FC236}">
                <a16:creationId xmlns:a16="http://schemas.microsoft.com/office/drawing/2014/main" id="{B2E7240E-BD23-4842-8445-E0367D72B536}"/>
              </a:ext>
            </a:extLst>
          </p:cNvPr>
          <p:cNvSpPr txBox="1"/>
          <p:nvPr/>
        </p:nvSpPr>
        <p:spPr bwMode="auto">
          <a:xfrm>
            <a:off x="10622175"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82" name="TextBox 181">
            <a:extLst>
              <a:ext uri="{FF2B5EF4-FFF2-40B4-BE49-F238E27FC236}">
                <a16:creationId xmlns:a16="http://schemas.microsoft.com/office/drawing/2014/main" id="{57E1F3F5-1B3A-4CE2-AE44-DBCB2A10582E}"/>
              </a:ext>
            </a:extLst>
          </p:cNvPr>
          <p:cNvSpPr txBox="1"/>
          <p:nvPr/>
        </p:nvSpPr>
        <p:spPr bwMode="auto">
          <a:xfrm>
            <a:off x="11055433"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83" name="TextBox 182">
            <a:extLst>
              <a:ext uri="{FF2B5EF4-FFF2-40B4-BE49-F238E27FC236}">
                <a16:creationId xmlns:a16="http://schemas.microsoft.com/office/drawing/2014/main" id="{ABF6F907-0114-4A70-BC58-95B4978BBDD9}"/>
              </a:ext>
            </a:extLst>
          </p:cNvPr>
          <p:cNvSpPr txBox="1"/>
          <p:nvPr/>
        </p:nvSpPr>
        <p:spPr bwMode="auto">
          <a:xfrm>
            <a:off x="6763408"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4" name="TextBox 183">
            <a:extLst>
              <a:ext uri="{FF2B5EF4-FFF2-40B4-BE49-F238E27FC236}">
                <a16:creationId xmlns:a16="http://schemas.microsoft.com/office/drawing/2014/main" id="{019D6392-A2AA-427F-90F0-8E42B008F86B}"/>
              </a:ext>
            </a:extLst>
          </p:cNvPr>
          <p:cNvSpPr txBox="1"/>
          <p:nvPr/>
        </p:nvSpPr>
        <p:spPr bwMode="auto">
          <a:xfrm>
            <a:off x="7197784"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5" name="TextBox 184">
            <a:extLst>
              <a:ext uri="{FF2B5EF4-FFF2-40B4-BE49-F238E27FC236}">
                <a16:creationId xmlns:a16="http://schemas.microsoft.com/office/drawing/2014/main" id="{75B27F46-89E9-4D08-B098-DE326F9C252A}"/>
              </a:ext>
            </a:extLst>
          </p:cNvPr>
          <p:cNvSpPr txBox="1"/>
          <p:nvPr/>
        </p:nvSpPr>
        <p:spPr bwMode="auto">
          <a:xfrm>
            <a:off x="7632160"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6" name="TextBox 185">
            <a:extLst>
              <a:ext uri="{FF2B5EF4-FFF2-40B4-BE49-F238E27FC236}">
                <a16:creationId xmlns:a16="http://schemas.microsoft.com/office/drawing/2014/main" id="{7D84F65C-C4BA-426E-8652-6D2A316960D3}"/>
              </a:ext>
            </a:extLst>
          </p:cNvPr>
          <p:cNvSpPr txBox="1"/>
          <p:nvPr/>
        </p:nvSpPr>
        <p:spPr bwMode="auto">
          <a:xfrm>
            <a:off x="8066536"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7" name="TextBox 186">
            <a:extLst>
              <a:ext uri="{FF2B5EF4-FFF2-40B4-BE49-F238E27FC236}">
                <a16:creationId xmlns:a16="http://schemas.microsoft.com/office/drawing/2014/main" id="{D321F53D-EF49-43CE-922E-B8DA13EDAFAE}"/>
              </a:ext>
            </a:extLst>
          </p:cNvPr>
          <p:cNvSpPr txBox="1"/>
          <p:nvPr/>
        </p:nvSpPr>
        <p:spPr bwMode="auto">
          <a:xfrm>
            <a:off x="8500912"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8" name="TextBox 187">
            <a:extLst>
              <a:ext uri="{FF2B5EF4-FFF2-40B4-BE49-F238E27FC236}">
                <a16:creationId xmlns:a16="http://schemas.microsoft.com/office/drawing/2014/main" id="{C2739CA6-B85A-40C5-BFB9-5F25F164BE39}"/>
              </a:ext>
            </a:extLst>
          </p:cNvPr>
          <p:cNvSpPr txBox="1"/>
          <p:nvPr/>
        </p:nvSpPr>
        <p:spPr bwMode="auto">
          <a:xfrm>
            <a:off x="8935288"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9" name="TextBox 188">
            <a:extLst>
              <a:ext uri="{FF2B5EF4-FFF2-40B4-BE49-F238E27FC236}">
                <a16:creationId xmlns:a16="http://schemas.microsoft.com/office/drawing/2014/main" id="{78DC3222-5AA7-4EB1-94CC-325D0CE5C46B}"/>
              </a:ext>
            </a:extLst>
          </p:cNvPr>
          <p:cNvSpPr txBox="1"/>
          <p:nvPr/>
        </p:nvSpPr>
        <p:spPr bwMode="auto">
          <a:xfrm>
            <a:off x="9369664"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0" name="TextBox 189">
            <a:extLst>
              <a:ext uri="{FF2B5EF4-FFF2-40B4-BE49-F238E27FC236}">
                <a16:creationId xmlns:a16="http://schemas.microsoft.com/office/drawing/2014/main" id="{2EFA6770-198E-4508-9B90-F7B6736D7961}"/>
              </a:ext>
            </a:extLst>
          </p:cNvPr>
          <p:cNvSpPr txBox="1"/>
          <p:nvPr/>
        </p:nvSpPr>
        <p:spPr bwMode="auto">
          <a:xfrm>
            <a:off x="9804040"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1" name="TextBox 190">
            <a:extLst>
              <a:ext uri="{FF2B5EF4-FFF2-40B4-BE49-F238E27FC236}">
                <a16:creationId xmlns:a16="http://schemas.microsoft.com/office/drawing/2014/main" id="{B330F237-C804-4FDB-978B-F45DA64E2DDD}"/>
              </a:ext>
            </a:extLst>
          </p:cNvPr>
          <p:cNvSpPr txBox="1"/>
          <p:nvPr/>
        </p:nvSpPr>
        <p:spPr bwMode="auto">
          <a:xfrm>
            <a:off x="10238416"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2" name="TextBox 191">
            <a:extLst>
              <a:ext uri="{FF2B5EF4-FFF2-40B4-BE49-F238E27FC236}">
                <a16:creationId xmlns:a16="http://schemas.microsoft.com/office/drawing/2014/main" id="{3C6D01A3-725E-4788-8446-C8321A5DD5B8}"/>
              </a:ext>
            </a:extLst>
          </p:cNvPr>
          <p:cNvSpPr txBox="1"/>
          <p:nvPr/>
        </p:nvSpPr>
        <p:spPr bwMode="auto">
          <a:xfrm>
            <a:off x="10672792"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3" name="TextBox 192">
            <a:extLst>
              <a:ext uri="{FF2B5EF4-FFF2-40B4-BE49-F238E27FC236}">
                <a16:creationId xmlns:a16="http://schemas.microsoft.com/office/drawing/2014/main" id="{CF82C65B-24E7-496D-A137-1175C472EBFB}"/>
              </a:ext>
            </a:extLst>
          </p:cNvPr>
          <p:cNvSpPr txBox="1"/>
          <p:nvPr/>
        </p:nvSpPr>
        <p:spPr bwMode="auto">
          <a:xfrm>
            <a:off x="11107168"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4" name="TextBox 193">
            <a:extLst>
              <a:ext uri="{FF2B5EF4-FFF2-40B4-BE49-F238E27FC236}">
                <a16:creationId xmlns:a16="http://schemas.microsoft.com/office/drawing/2014/main" id="{F6C7514D-5320-4CF4-B5FE-61C545005BA2}"/>
              </a:ext>
            </a:extLst>
          </p:cNvPr>
          <p:cNvSpPr txBox="1"/>
          <p:nvPr/>
        </p:nvSpPr>
        <p:spPr bwMode="auto">
          <a:xfrm>
            <a:off x="11541546"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cxnSp>
        <p:nvCxnSpPr>
          <p:cNvPr id="146" name="Straight Connector 145">
            <a:extLst>
              <a:ext uri="{FF2B5EF4-FFF2-40B4-BE49-F238E27FC236}">
                <a16:creationId xmlns:a16="http://schemas.microsoft.com/office/drawing/2014/main" id="{848D2686-3944-4F3F-9689-9B47B589DF9A}"/>
              </a:ext>
            </a:extLst>
          </p:cNvPr>
          <p:cNvCxnSpPr>
            <a:cxnSpLocks/>
          </p:cNvCxnSpPr>
          <p:nvPr/>
        </p:nvCxnSpPr>
        <p:spPr bwMode="auto">
          <a:xfrm flipV="1">
            <a:off x="7062270" y="2979790"/>
            <a:ext cx="0" cy="2184475"/>
          </a:xfrm>
          <a:prstGeom prst="line">
            <a:avLst/>
          </a:prstGeom>
          <a:noFill/>
          <a:ln w="28575" cap="flat" cmpd="sng" algn="ctr">
            <a:solidFill>
              <a:schemeClr val="bg1"/>
            </a:solidFill>
            <a:prstDash val="solid"/>
            <a:round/>
            <a:headEnd type="none" w="med" len="med"/>
            <a:tailEnd type="none" w="med" len="med"/>
          </a:ln>
          <a:effectLst/>
        </p:spPr>
      </p:cxnSp>
      <p:sp>
        <p:nvSpPr>
          <p:cNvPr id="203" name="TextBox 202">
            <a:extLst>
              <a:ext uri="{FF2B5EF4-FFF2-40B4-BE49-F238E27FC236}">
                <a16:creationId xmlns:a16="http://schemas.microsoft.com/office/drawing/2014/main" id="{11BD6EAE-DADE-40D7-B98D-846E4D44DE96}"/>
              </a:ext>
            </a:extLst>
          </p:cNvPr>
          <p:cNvSpPr txBox="1"/>
          <p:nvPr/>
        </p:nvSpPr>
        <p:spPr bwMode="auto">
          <a:xfrm>
            <a:off x="7169859" y="2922151"/>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E2B09745-56F8-4155-BF48-9D3518112B76}"/>
              </a:ext>
            </a:extLst>
          </p:cNvPr>
          <p:cNvSpPr txBox="1"/>
          <p:nvPr/>
        </p:nvSpPr>
        <p:spPr bwMode="auto">
          <a:xfrm>
            <a:off x="7189020" y="3102895"/>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9156FE3C-3EFE-49A6-895A-7693F0E282EF}"/>
              </a:ext>
            </a:extLst>
          </p:cNvPr>
          <p:cNvSpPr txBox="1"/>
          <p:nvPr/>
        </p:nvSpPr>
        <p:spPr bwMode="auto">
          <a:xfrm>
            <a:off x="7388944" y="3440534"/>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D7D87930-9713-4B89-84EA-EC377B62231F}"/>
              </a:ext>
            </a:extLst>
          </p:cNvPr>
          <p:cNvSpPr txBox="1"/>
          <p:nvPr/>
        </p:nvSpPr>
        <p:spPr bwMode="auto">
          <a:xfrm>
            <a:off x="7901666" y="3750718"/>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FE59DF11-E472-4AD1-9957-F9F427479E4D}"/>
              </a:ext>
            </a:extLst>
          </p:cNvPr>
          <p:cNvSpPr txBox="1"/>
          <p:nvPr/>
        </p:nvSpPr>
        <p:spPr bwMode="auto">
          <a:xfrm>
            <a:off x="7977555" y="3751869"/>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1BB2BAE4-9F56-493E-930C-128B8A42C647}"/>
              </a:ext>
            </a:extLst>
          </p:cNvPr>
          <p:cNvSpPr txBox="1"/>
          <p:nvPr/>
        </p:nvSpPr>
        <p:spPr bwMode="auto">
          <a:xfrm>
            <a:off x="8110044" y="3814407"/>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EE9F5BA9-F05A-4198-B05E-2E82B7E7E27F}"/>
              </a:ext>
            </a:extLst>
          </p:cNvPr>
          <p:cNvSpPr txBox="1"/>
          <p:nvPr/>
        </p:nvSpPr>
        <p:spPr bwMode="auto">
          <a:xfrm>
            <a:off x="8215661" y="380936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7F3F6827-16D3-4F49-8B4F-20A714371427}"/>
              </a:ext>
            </a:extLst>
          </p:cNvPr>
          <p:cNvSpPr txBox="1"/>
          <p:nvPr/>
        </p:nvSpPr>
        <p:spPr bwMode="auto">
          <a:xfrm>
            <a:off x="8185933" y="380936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1" name="TextBox 220">
            <a:extLst>
              <a:ext uri="{FF2B5EF4-FFF2-40B4-BE49-F238E27FC236}">
                <a16:creationId xmlns:a16="http://schemas.microsoft.com/office/drawing/2014/main" id="{CC0A1762-CE91-40E6-8BE0-CDB4E0592897}"/>
              </a:ext>
            </a:extLst>
          </p:cNvPr>
          <p:cNvSpPr txBox="1"/>
          <p:nvPr/>
        </p:nvSpPr>
        <p:spPr bwMode="auto">
          <a:xfrm>
            <a:off x="8501503" y="3818629"/>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2" name="TextBox 221">
            <a:extLst>
              <a:ext uri="{FF2B5EF4-FFF2-40B4-BE49-F238E27FC236}">
                <a16:creationId xmlns:a16="http://schemas.microsoft.com/office/drawing/2014/main" id="{FF863CCB-CAF4-4C24-846F-F983AEE60B8C}"/>
              </a:ext>
            </a:extLst>
          </p:cNvPr>
          <p:cNvSpPr txBox="1"/>
          <p:nvPr/>
        </p:nvSpPr>
        <p:spPr bwMode="auto">
          <a:xfrm>
            <a:off x="10102024" y="4447920"/>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4" name="TextBox 223">
            <a:extLst>
              <a:ext uri="{FF2B5EF4-FFF2-40B4-BE49-F238E27FC236}">
                <a16:creationId xmlns:a16="http://schemas.microsoft.com/office/drawing/2014/main" id="{63B796FD-ECCF-4EC0-A2D9-05B25BD361BB}"/>
              </a:ext>
            </a:extLst>
          </p:cNvPr>
          <p:cNvSpPr txBox="1"/>
          <p:nvPr/>
        </p:nvSpPr>
        <p:spPr bwMode="auto">
          <a:xfrm>
            <a:off x="10297809" y="4433458"/>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6" name="TextBox 225">
            <a:extLst>
              <a:ext uri="{FF2B5EF4-FFF2-40B4-BE49-F238E27FC236}">
                <a16:creationId xmlns:a16="http://schemas.microsoft.com/office/drawing/2014/main" id="{7D9E8F59-C624-40E6-B7A2-F2D8777C5FC2}"/>
              </a:ext>
            </a:extLst>
          </p:cNvPr>
          <p:cNvSpPr txBox="1"/>
          <p:nvPr/>
        </p:nvSpPr>
        <p:spPr bwMode="auto">
          <a:xfrm>
            <a:off x="10405004" y="4437168"/>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 name="TextBox 3">
            <a:extLst>
              <a:ext uri="{FF2B5EF4-FFF2-40B4-BE49-F238E27FC236}">
                <a16:creationId xmlns:a16="http://schemas.microsoft.com/office/drawing/2014/main" id="{621FD041-3747-4991-9080-7EFD934A0644}"/>
              </a:ext>
            </a:extLst>
          </p:cNvPr>
          <p:cNvSpPr txBox="1"/>
          <p:nvPr/>
        </p:nvSpPr>
        <p:spPr bwMode="auto">
          <a:xfrm>
            <a:off x="1498091" y="2944989"/>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 name="TextBox 5">
            <a:extLst>
              <a:ext uri="{FF2B5EF4-FFF2-40B4-BE49-F238E27FC236}">
                <a16:creationId xmlns:a16="http://schemas.microsoft.com/office/drawing/2014/main" id="{E160F81D-631A-43EF-8D0C-7EE580AC1A16}"/>
              </a:ext>
            </a:extLst>
          </p:cNvPr>
          <p:cNvSpPr txBox="1"/>
          <p:nvPr/>
        </p:nvSpPr>
        <p:spPr bwMode="auto">
          <a:xfrm>
            <a:off x="2025697" y="3218490"/>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 name="TextBox 6">
            <a:extLst>
              <a:ext uri="{FF2B5EF4-FFF2-40B4-BE49-F238E27FC236}">
                <a16:creationId xmlns:a16="http://schemas.microsoft.com/office/drawing/2014/main" id="{C5A5BC6A-0D8D-4718-95A3-31834F536E29}"/>
              </a:ext>
            </a:extLst>
          </p:cNvPr>
          <p:cNvSpPr txBox="1"/>
          <p:nvPr/>
        </p:nvSpPr>
        <p:spPr bwMode="auto">
          <a:xfrm>
            <a:off x="1758579" y="3110704"/>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 name="TextBox 8">
            <a:extLst>
              <a:ext uri="{FF2B5EF4-FFF2-40B4-BE49-F238E27FC236}">
                <a16:creationId xmlns:a16="http://schemas.microsoft.com/office/drawing/2014/main" id="{6E887F5D-F137-4008-8DE2-A93A8F83B3D7}"/>
              </a:ext>
            </a:extLst>
          </p:cNvPr>
          <p:cNvSpPr txBox="1"/>
          <p:nvPr/>
        </p:nvSpPr>
        <p:spPr bwMode="auto">
          <a:xfrm>
            <a:off x="7753587" y="3690036"/>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195" name="Group 194">
            <a:extLst>
              <a:ext uri="{FF2B5EF4-FFF2-40B4-BE49-F238E27FC236}">
                <a16:creationId xmlns:a16="http://schemas.microsoft.com/office/drawing/2014/main" id="{94BBE4F1-27DE-47A3-A0F6-F1E4E52A034C}"/>
              </a:ext>
            </a:extLst>
          </p:cNvPr>
          <p:cNvGrpSpPr/>
          <p:nvPr/>
        </p:nvGrpSpPr>
        <p:grpSpPr>
          <a:xfrm>
            <a:off x="9392911" y="6207927"/>
            <a:ext cx="2488502" cy="454909"/>
            <a:chOff x="9392911" y="6207927"/>
            <a:chExt cx="2488502" cy="454909"/>
          </a:xfrm>
        </p:grpSpPr>
        <p:pic>
          <p:nvPicPr>
            <p:cNvPr id="196" name="Picture 195" descr="A picture containing text, ax, wheel&#10;&#10;Description automatically generated">
              <a:extLst>
                <a:ext uri="{FF2B5EF4-FFF2-40B4-BE49-F238E27FC236}">
                  <a16:creationId xmlns:a16="http://schemas.microsoft.com/office/drawing/2014/main" id="{EFDAD176-B4BD-4C63-BFF7-5C3F5145E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7" name="Rectangle 8">
              <a:extLst>
                <a:ext uri="{FF2B5EF4-FFF2-40B4-BE49-F238E27FC236}">
                  <a16:creationId xmlns:a16="http://schemas.microsoft.com/office/drawing/2014/main" id="{F6A31AEC-43A1-4127-B2F2-C2E2A063CF8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78684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altLang="en-US" dirty="0"/>
              <a:t>Tazemetostat: Safety Profile</a:t>
            </a:r>
          </a:p>
        </p:txBody>
      </p:sp>
      <p:sp>
        <p:nvSpPr>
          <p:cNvPr id="9" name="Content Placeholder 8">
            <a:extLst>
              <a:ext uri="{FF2B5EF4-FFF2-40B4-BE49-F238E27FC236}">
                <a16:creationId xmlns:a16="http://schemas.microsoft.com/office/drawing/2014/main" id="{006B59D0-1E07-4A24-B4D5-8878D3101881}"/>
              </a:ext>
            </a:extLst>
          </p:cNvPr>
          <p:cNvSpPr>
            <a:spLocks noGrp="1"/>
          </p:cNvSpPr>
          <p:nvPr>
            <p:ph idx="1"/>
          </p:nvPr>
        </p:nvSpPr>
        <p:spPr>
          <a:xfrm>
            <a:off x="604675" y="5197958"/>
            <a:ext cx="10877529" cy="1089709"/>
          </a:xfrm>
        </p:spPr>
        <p:txBody>
          <a:bodyPr/>
          <a:lstStyle/>
          <a:p>
            <a:r>
              <a:rPr lang="en-US" dirty="0"/>
              <a:t>5% of all patients discontinued treatment</a:t>
            </a:r>
          </a:p>
          <a:p>
            <a:r>
              <a:rPr lang="en-US" dirty="0"/>
              <a:t>9% had dose reductions due to treatment-related AE</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111149538"/>
              </p:ext>
            </p:extLst>
          </p:nvPr>
        </p:nvGraphicFramePr>
        <p:xfrm>
          <a:off x="727077" y="1610437"/>
          <a:ext cx="5178423" cy="3352960"/>
        </p:xfrm>
        <a:graphic>
          <a:graphicData uri="http://schemas.openxmlformats.org/drawingml/2006/table">
            <a:tbl>
              <a:tblPr/>
              <a:tblGrid>
                <a:gridCol w="1726141">
                  <a:extLst>
                    <a:ext uri="{9D8B030D-6E8A-4147-A177-3AD203B41FA5}">
                      <a16:colId xmlns:a16="http://schemas.microsoft.com/office/drawing/2014/main" val="20000"/>
                    </a:ext>
                  </a:extLst>
                </a:gridCol>
                <a:gridCol w="1726141">
                  <a:extLst>
                    <a:ext uri="{9D8B030D-6E8A-4147-A177-3AD203B41FA5}">
                      <a16:colId xmlns:a16="http://schemas.microsoft.com/office/drawing/2014/main" val="20001"/>
                    </a:ext>
                  </a:extLst>
                </a:gridCol>
                <a:gridCol w="1726141">
                  <a:extLst>
                    <a:ext uri="{9D8B030D-6E8A-4147-A177-3AD203B41FA5}">
                      <a16:colId xmlns:a16="http://schemas.microsoft.com/office/drawing/2014/main" val="20002"/>
                    </a:ext>
                  </a:extLst>
                </a:gridCol>
              </a:tblGrid>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34627016"/>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3620182"/>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4870039"/>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Bronchitis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2273291"/>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71023456"/>
                  </a:ext>
                </a:extLst>
              </a:tr>
              <a:tr h="1437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7924425"/>
                  </a:ext>
                </a:extLst>
              </a:tr>
            </a:tbl>
          </a:graphicData>
        </a:graphic>
      </p:graphicFrame>
      <p:graphicFrame>
        <p:nvGraphicFramePr>
          <p:cNvPr id="13" name="Group 3">
            <a:extLst>
              <a:ext uri="{FF2B5EF4-FFF2-40B4-BE49-F238E27FC236}">
                <a16:creationId xmlns:a16="http://schemas.microsoft.com/office/drawing/2014/main" id="{94D35D22-4DAE-4448-8B67-98D9B5BD81A9}"/>
              </a:ext>
            </a:extLst>
          </p:cNvPr>
          <p:cNvGraphicFramePr>
            <a:graphicFrameLocks/>
          </p:cNvGraphicFramePr>
          <p:nvPr>
            <p:extLst>
              <p:ext uri="{D42A27DB-BD31-4B8C-83A1-F6EECF244321}">
                <p14:modId xmlns:p14="http://schemas.microsoft.com/office/powerpoint/2010/main" val="4108919811"/>
              </p:ext>
            </p:extLst>
          </p:nvPr>
        </p:nvGraphicFramePr>
        <p:xfrm>
          <a:off x="6286501" y="1610437"/>
          <a:ext cx="5219700" cy="3352960"/>
        </p:xfrm>
        <a:graphic>
          <a:graphicData uri="http://schemas.openxmlformats.org/drawingml/2006/table">
            <a:tbl>
              <a:tblPr/>
              <a:tblGrid>
                <a:gridCol w="1739900">
                  <a:extLst>
                    <a:ext uri="{9D8B030D-6E8A-4147-A177-3AD203B41FA5}">
                      <a16:colId xmlns:a16="http://schemas.microsoft.com/office/drawing/2014/main" val="20000"/>
                    </a:ext>
                  </a:extLst>
                </a:gridCol>
                <a:gridCol w="1739900">
                  <a:extLst>
                    <a:ext uri="{9D8B030D-6E8A-4147-A177-3AD203B41FA5}">
                      <a16:colId xmlns:a16="http://schemas.microsoft.com/office/drawing/2014/main" val="20001"/>
                    </a:ext>
                  </a:extLst>
                </a:gridCol>
                <a:gridCol w="1739900">
                  <a:extLst>
                    <a:ext uri="{9D8B030D-6E8A-4147-A177-3AD203B41FA5}">
                      <a16:colId xmlns:a16="http://schemas.microsoft.com/office/drawing/2014/main" val="20002"/>
                    </a:ext>
                  </a:extLst>
                </a:gridCol>
              </a:tblGrid>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2939932"/>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6824118"/>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59699661"/>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Bronchitis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8120793"/>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5885659"/>
                  </a:ext>
                </a:extLst>
              </a:tr>
              <a:tr h="193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986407"/>
                  </a:ext>
                </a:extLst>
              </a:tr>
            </a:tbl>
          </a:graphicData>
        </a:graphic>
      </p:graphicFrame>
      <p:grpSp>
        <p:nvGrpSpPr>
          <p:cNvPr id="10" name="Group 9">
            <a:extLst>
              <a:ext uri="{FF2B5EF4-FFF2-40B4-BE49-F238E27FC236}">
                <a16:creationId xmlns:a16="http://schemas.microsoft.com/office/drawing/2014/main" id="{0C8D2D5F-38DA-417A-A49A-5F49187AFA1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B8254EC6-159E-44E4-A963-48D5E60622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3E05479-B179-44D9-A1AC-3963F2490D0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Box 14">
            <a:extLst>
              <a:ext uri="{FF2B5EF4-FFF2-40B4-BE49-F238E27FC236}">
                <a16:creationId xmlns:a16="http://schemas.microsoft.com/office/drawing/2014/main" id="{8448423F-A1DC-44B4-8D9B-557556972D29}"/>
              </a:ext>
            </a:extLst>
          </p:cNvPr>
          <p:cNvSpPr txBox="1"/>
          <p:nvPr/>
        </p:nvSpPr>
        <p:spPr bwMode="auto">
          <a:xfrm>
            <a:off x="447340" y="6390940"/>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Morschhauser. Lancet Oncol. 2020;21:1433.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98336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1849FA2A-0A28-4BE3-96B6-5AA6C670A863}"/>
              </a:ext>
            </a:extLst>
          </p:cNvPr>
          <p:cNvSpPr>
            <a:spLocks noGrp="1"/>
          </p:cNvSpPr>
          <p:nvPr>
            <p:ph type="title"/>
          </p:nvPr>
        </p:nvSpPr>
        <p:spPr/>
        <p:txBody>
          <a:bodyPr/>
          <a:lstStyle/>
          <a:p>
            <a:r>
              <a:rPr lang="en-US" altLang="en-US" dirty="0"/>
              <a:t>Adverse Events and Management With Tazemetostat</a:t>
            </a:r>
          </a:p>
        </p:txBody>
      </p:sp>
      <p:sp>
        <p:nvSpPr>
          <p:cNvPr id="5" name="Content Placeholder 4">
            <a:extLst>
              <a:ext uri="{FF2B5EF4-FFF2-40B4-BE49-F238E27FC236}">
                <a16:creationId xmlns:a16="http://schemas.microsoft.com/office/drawing/2014/main" id="{1D3368C1-F2ED-4FEA-9741-91AF9E518622}"/>
              </a:ext>
            </a:extLst>
          </p:cNvPr>
          <p:cNvSpPr>
            <a:spLocks noGrp="1"/>
          </p:cNvSpPr>
          <p:nvPr>
            <p:ph idx="1"/>
          </p:nvPr>
        </p:nvSpPr>
        <p:spPr>
          <a:xfrm>
            <a:off x="604675" y="5063787"/>
            <a:ext cx="10877529" cy="811804"/>
          </a:xfrm>
        </p:spPr>
        <p:txBody>
          <a:bodyPr/>
          <a:lstStyle/>
          <a:p>
            <a:r>
              <a:rPr lang="en-US" dirty="0"/>
              <a:t>Avoid administration with strong CYP3A4 inhibitors or adjust dose with moderate CYP3A4 inhibitors </a:t>
            </a:r>
          </a:p>
        </p:txBody>
      </p:sp>
      <p:sp>
        <p:nvSpPr>
          <p:cNvPr id="13" name="Text Box 15">
            <a:extLst>
              <a:ext uri="{FF2B5EF4-FFF2-40B4-BE49-F238E27FC236}">
                <a16:creationId xmlns:a16="http://schemas.microsoft.com/office/drawing/2014/main" id="{F4E41AF0-AD2D-40BE-9A40-3C041C194E9C}"/>
              </a:ext>
            </a:extLst>
          </p:cNvPr>
          <p:cNvSpPr txBox="1">
            <a:spLocks noChangeArrowheads="1"/>
          </p:cNvSpPr>
          <p:nvPr/>
        </p:nvSpPr>
        <p:spPr bwMode="auto">
          <a:xfrm>
            <a:off x="457576"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Tazemetostat PI.</a:t>
            </a:r>
          </a:p>
        </p:txBody>
      </p:sp>
      <p:grpSp>
        <p:nvGrpSpPr>
          <p:cNvPr id="14" name="Group 13">
            <a:extLst>
              <a:ext uri="{FF2B5EF4-FFF2-40B4-BE49-F238E27FC236}">
                <a16:creationId xmlns:a16="http://schemas.microsoft.com/office/drawing/2014/main" id="{461DD051-9E4F-440F-A211-12148F5E0B88}"/>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8A2A475F-D4BD-4CD7-BC2A-6400D2DE1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3B425872-328B-43EC-8FE1-F49B4F0CA8F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7" name="Content Placeholder 1">
            <a:extLst>
              <a:ext uri="{FF2B5EF4-FFF2-40B4-BE49-F238E27FC236}">
                <a16:creationId xmlns:a16="http://schemas.microsoft.com/office/drawing/2014/main" id="{95E0042A-C443-45CB-92B1-7AEC078B1A29}"/>
              </a:ext>
            </a:extLst>
          </p:cNvPr>
          <p:cNvSpPr txBox="1">
            <a:spLocks/>
          </p:cNvSpPr>
          <p:nvPr/>
        </p:nvSpPr>
        <p:spPr bwMode="auto">
          <a:xfrm>
            <a:off x="723899" y="1616076"/>
            <a:ext cx="5181601" cy="2875242"/>
          </a:xfrm>
          <a:prstGeom prst="rect">
            <a:avLst/>
          </a:prstGeom>
          <a:solidFill>
            <a:schemeClr val="accent1"/>
          </a:solidFill>
          <a:ln w="25400" cap="flat" cmpd="sng" algn="ctr">
            <a:noFill/>
            <a:prstDash val="soli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dk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dk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dk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dk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dk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9pPr>
          </a:lstStyle>
          <a:p>
            <a:pPr marL="0" indent="0">
              <a:buClr>
                <a:schemeClr val="tx1"/>
              </a:buClr>
              <a:buNone/>
              <a:defRPr/>
            </a:pPr>
            <a:r>
              <a:rPr lang="en-US" altLang="en-US" sz="2000" b="1" kern="0" dirty="0">
                <a:solidFill>
                  <a:schemeClr val="tx1"/>
                </a:solidFill>
                <a:latin typeface="Calibri" panose="020F0502020204030204" pitchFamily="34" charset="0"/>
              </a:rPr>
              <a:t>Adverse Events and Warnings</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Secondary malignancies</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Embryonic/fetal toxicity</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General physical health deterioration</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Abdominal pain</a:t>
            </a:r>
          </a:p>
        </p:txBody>
      </p:sp>
      <p:sp>
        <p:nvSpPr>
          <p:cNvPr id="18" name="Content Placeholder 1">
            <a:extLst>
              <a:ext uri="{FF2B5EF4-FFF2-40B4-BE49-F238E27FC236}">
                <a16:creationId xmlns:a16="http://schemas.microsoft.com/office/drawing/2014/main" id="{0AE51F70-DAE7-48C7-90ED-711D9E6FEFB9}"/>
              </a:ext>
            </a:extLst>
          </p:cNvPr>
          <p:cNvSpPr txBox="1">
            <a:spLocks/>
          </p:cNvSpPr>
          <p:nvPr/>
        </p:nvSpPr>
        <p:spPr>
          <a:xfrm>
            <a:off x="6286503" y="1616075"/>
            <a:ext cx="5219698" cy="2875243"/>
          </a:xfrm>
          <a:prstGeom prst="rect">
            <a:avLst/>
          </a:prstGeom>
          <a:solidFill>
            <a:schemeClr val="accent3"/>
          </a:solidFill>
          <a:ln>
            <a:noFill/>
          </a:ln>
        </p:spPr>
        <p:style>
          <a:lnRef idx="2">
            <a:schemeClr val="accent2"/>
          </a:lnRef>
          <a:fillRef idx="1">
            <a:schemeClr val="lt1"/>
          </a:fillRef>
          <a:effectRef idx="0">
            <a:schemeClr val="accent2"/>
          </a:effectRef>
          <a:fontRef idx="minor">
            <a:schemeClr val="dk1"/>
          </a:fontRef>
        </p:style>
        <p:txBody>
          <a:bodyPr anchor="t"/>
          <a:lstStyle>
            <a:lvl1pPr marL="285750" indent="-285750" algn="l" defTabSz="457200" rtl="0" eaLnBrk="1" latinLnBrk="0" hangingPunct="1">
              <a:spcBef>
                <a:spcPct val="20000"/>
              </a:spcBef>
              <a:buClr>
                <a:srgbClr val="8B0F53"/>
              </a:buClr>
              <a:buFont typeface="Arial"/>
              <a:buChar char="•"/>
              <a:defRPr sz="32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8B0F53"/>
              </a:buClr>
              <a:buFont typeface="Arial"/>
              <a:buChar char="–"/>
              <a:defRPr sz="28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Clr>
                <a:srgbClr val="8B0F53"/>
              </a:buClr>
              <a:buFont typeface="Arial"/>
              <a:buChar char="•"/>
              <a:defRPr sz="24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90000"/>
              </a:lnSpc>
              <a:spcBef>
                <a:spcPts val="1000"/>
              </a:spcBef>
              <a:spcAft>
                <a:spcPts val="700"/>
              </a:spcAft>
              <a:buClr>
                <a:srgbClr val="FFFFFF"/>
              </a:buClr>
              <a:buSz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rPr>
              <a:t>Clinical Management</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Patient/caregiver education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Long-term monitoring for secondary malignancies</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Use effective nonhormonal contraception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Dose reductions or delays with hematologic toxicities </a:t>
            </a:r>
          </a:p>
        </p:txBody>
      </p:sp>
    </p:spTree>
    <p:extLst>
      <p:ext uri="{BB962C8B-B14F-4D97-AF65-F5344CB8AC3E}">
        <p14:creationId xmlns:p14="http://schemas.microsoft.com/office/powerpoint/2010/main" val="516947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ZUMA-5: Axicabtagene Ciloleucel in FL and MZL</a:t>
            </a:r>
          </a:p>
        </p:txBody>
      </p:sp>
      <p:sp>
        <p:nvSpPr>
          <p:cNvPr id="9" name="Rectangle 3">
            <a:extLst>
              <a:ext uri="{FF2B5EF4-FFF2-40B4-BE49-F238E27FC236}">
                <a16:creationId xmlns:a16="http://schemas.microsoft.com/office/drawing/2014/main" id="{B72FE6A9-CE13-47E4-9218-F4D16E4CBFFE}"/>
              </a:ext>
            </a:extLst>
          </p:cNvPr>
          <p:cNvSpPr>
            <a:spLocks noGrp="1" noChangeArrowheads="1"/>
          </p:cNvSpPr>
          <p:nvPr>
            <p:ph idx="1"/>
          </p:nvPr>
        </p:nvSpPr>
        <p:spPr/>
        <p:txBody>
          <a:bodyPr/>
          <a:lstStyle/>
          <a:p>
            <a:r>
              <a:rPr lang="en-US" altLang="en-US" sz="2400" dirty="0"/>
              <a:t>Multicenter, single-arm phase II trial</a:t>
            </a:r>
          </a:p>
        </p:txBody>
      </p:sp>
      <p:sp>
        <p:nvSpPr>
          <p:cNvPr id="24" name="Text Box 15">
            <a:extLst>
              <a:ext uri="{FF2B5EF4-FFF2-40B4-BE49-F238E27FC236}">
                <a16:creationId xmlns:a16="http://schemas.microsoft.com/office/drawing/2014/main" id="{04DC643F-E564-4151-B8A1-3710BCE5F2AA}"/>
              </a:ext>
            </a:extLst>
          </p:cNvPr>
          <p:cNvSpPr txBox="1">
            <a:spLocks noChangeArrowheads="1"/>
          </p:cNvSpPr>
          <p:nvPr/>
        </p:nvSpPr>
        <p:spPr bwMode="auto">
          <a:xfrm>
            <a:off x="432207" y="6396354"/>
            <a:ext cx="753198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Jacobson. Lancet 2022;23:91</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8" name="Rectangle 3">
            <a:extLst>
              <a:ext uri="{FF2B5EF4-FFF2-40B4-BE49-F238E27FC236}">
                <a16:creationId xmlns:a16="http://schemas.microsoft.com/office/drawing/2014/main" id="{B72FE6A9-CE13-47E4-9218-F4D16E4CBFFE}"/>
              </a:ext>
            </a:extLst>
          </p:cNvPr>
          <p:cNvSpPr txBox="1">
            <a:spLocks noChangeArrowheads="1"/>
          </p:cNvSpPr>
          <p:nvPr/>
        </p:nvSpPr>
        <p:spPr bwMode="auto">
          <a:xfrm>
            <a:off x="604675" y="4806627"/>
            <a:ext cx="10877529" cy="1522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lang="en-US" altLang="en-US" sz="2400" b="0" dirty="0">
                <a:solidFill>
                  <a:srgbClr val="000000"/>
                </a:solidFill>
              </a:rPr>
              <a:t>94% ORR (FL) and </a:t>
            </a: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85% ORR (MZL)</a:t>
            </a:r>
            <a:r>
              <a:rPr lang="en-US" altLang="en-US" sz="2400" b="0" dirty="0">
                <a:solidFill>
                  <a:srgbClr val="000000"/>
                </a:solidFill>
              </a:rPr>
              <a:t> after 17.5 mo follow-up</a:t>
            </a:r>
            <a:endPar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Key secondary endpoints: CR rate (IRRC assessed), ORR (investigator assessed), DoR, PFS, OS, AEs, CAR T-cell and cytokine levels</a:t>
            </a:r>
          </a:p>
        </p:txBody>
      </p:sp>
      <p:sp>
        <p:nvSpPr>
          <p:cNvPr id="10" name="Text Box 23">
            <a:extLst>
              <a:ext uri="{FF2B5EF4-FFF2-40B4-BE49-F238E27FC236}">
                <a16:creationId xmlns:a16="http://schemas.microsoft.com/office/drawing/2014/main" id="{6C651389-051C-453D-92F3-BD98FAF15025}"/>
              </a:ext>
            </a:extLst>
          </p:cNvPr>
          <p:cNvSpPr txBox="1">
            <a:spLocks noChangeArrowheads="1"/>
          </p:cNvSpPr>
          <p:nvPr/>
        </p:nvSpPr>
        <p:spPr bwMode="auto">
          <a:xfrm>
            <a:off x="663043" y="2322508"/>
            <a:ext cx="3628522"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R/R FL (grade 1-3a)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MZL (nodal or extranodal);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prior lines of therapy including anti-CD20 mAb + alkylating agent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104</a:t>
            </a:r>
            <a:r>
              <a:rPr lang="en-GB" altLang="en-US" sz="1800" b="0" dirty="0">
                <a:solidFill>
                  <a:srgbClr val="000000"/>
                </a:solidFill>
                <a:latin typeface="Calibri" panose="020F050202020403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84 FL,</a:t>
            </a:r>
            <a:r>
              <a:rPr lang="en-GB" altLang="en-US" sz="1800" b="0" dirty="0">
                <a:solidFill>
                  <a:srgbClr val="000000"/>
                </a:solidFill>
                <a:latin typeface="Calibri" panose="020F050202020403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 MZL)</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33">
            <a:extLst>
              <a:ext uri="{FF2B5EF4-FFF2-40B4-BE49-F238E27FC236}">
                <a16:creationId xmlns:a16="http://schemas.microsoft.com/office/drawing/2014/main" id="{52E33045-318C-418D-AA5D-A3E4131FAD39}"/>
              </a:ext>
            </a:extLst>
          </p:cNvPr>
          <p:cNvSpPr>
            <a:spLocks noChangeShapeType="1"/>
          </p:cNvSpPr>
          <p:nvPr/>
        </p:nvSpPr>
        <p:spPr bwMode="auto">
          <a:xfrm>
            <a:off x="4356263" y="3061172"/>
            <a:ext cx="274319"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E16918FF-58FD-4C6F-AE49-2F8F125EC7C8}"/>
              </a:ext>
            </a:extLst>
          </p:cNvPr>
          <p:cNvSpPr txBox="1"/>
          <p:nvPr/>
        </p:nvSpPr>
        <p:spPr bwMode="auto">
          <a:xfrm>
            <a:off x="5324715" y="2108848"/>
            <a:ext cx="187743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Conditioning CT</a:t>
            </a:r>
            <a:endPar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0B8A4461-8735-4444-B28A-443C6EBD90D7}"/>
              </a:ext>
            </a:extLst>
          </p:cNvPr>
          <p:cNvSpPr>
            <a:spLocks noChangeArrowheads="1"/>
          </p:cNvSpPr>
          <p:nvPr/>
        </p:nvSpPr>
        <p:spPr bwMode="auto">
          <a:xfrm>
            <a:off x="8235302" y="2512532"/>
            <a:ext cx="1594706" cy="10972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Axi-Cel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 x 10</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6</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cells/kg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Day 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6" name="Line 33">
            <a:extLst>
              <a:ext uri="{FF2B5EF4-FFF2-40B4-BE49-F238E27FC236}">
                <a16:creationId xmlns:a16="http://schemas.microsoft.com/office/drawing/2014/main" id="{3B0E72E9-2BCA-48A6-B105-7E4E5B8C841E}"/>
              </a:ext>
            </a:extLst>
          </p:cNvPr>
          <p:cNvSpPr>
            <a:spLocks noChangeShapeType="1"/>
          </p:cNvSpPr>
          <p:nvPr/>
        </p:nvSpPr>
        <p:spPr bwMode="auto">
          <a:xfrm>
            <a:off x="7896285" y="3061172"/>
            <a:ext cx="274319"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F42F78B0-4B61-4888-9CA5-EB753E0F8B67}"/>
              </a:ext>
            </a:extLst>
          </p:cNvPr>
          <p:cNvSpPr txBox="1"/>
          <p:nvPr/>
        </p:nvSpPr>
        <p:spPr bwMode="auto">
          <a:xfrm>
            <a:off x="8344005" y="2108848"/>
            <a:ext cx="13773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 T-Cells</a:t>
            </a:r>
            <a:endPar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16" name="Rectangle 9215"/>
          <p:cNvSpPr/>
          <p:nvPr/>
        </p:nvSpPr>
        <p:spPr>
          <a:xfrm>
            <a:off x="10233720" y="2599507"/>
            <a:ext cx="1306851" cy="92333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a:ea typeface="+mn-ea"/>
                <a:cs typeface="Calibri"/>
              </a:rPr>
              <a:t>Followed for safety up to 15 yr</a:t>
            </a:r>
          </a:p>
        </p:txBody>
      </p:sp>
      <p:sp>
        <p:nvSpPr>
          <p:cNvPr id="34" name="Line 33">
            <a:extLst>
              <a:ext uri="{FF2B5EF4-FFF2-40B4-BE49-F238E27FC236}">
                <a16:creationId xmlns:a16="http://schemas.microsoft.com/office/drawing/2014/main" id="{3B0E72E9-2BCA-48A6-B105-7E4E5B8C841E}"/>
              </a:ext>
            </a:extLst>
          </p:cNvPr>
          <p:cNvSpPr>
            <a:spLocks noChangeShapeType="1"/>
          </p:cNvSpPr>
          <p:nvPr/>
        </p:nvSpPr>
        <p:spPr bwMode="auto">
          <a:xfrm>
            <a:off x="9894706" y="3061172"/>
            <a:ext cx="274319"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Rectangle 24">
            <a:extLst>
              <a:ext uri="{FF2B5EF4-FFF2-40B4-BE49-F238E27FC236}">
                <a16:creationId xmlns:a16="http://schemas.microsoft.com/office/drawing/2014/main" id="{F0A7D1AC-9B64-46E3-9300-EEF338BB632D}"/>
              </a:ext>
            </a:extLst>
          </p:cNvPr>
          <p:cNvSpPr>
            <a:spLocks noChangeArrowheads="1"/>
          </p:cNvSpPr>
          <p:nvPr/>
        </p:nvSpPr>
        <p:spPr bwMode="auto">
          <a:xfrm>
            <a:off x="4695280" y="2512542"/>
            <a:ext cx="3136307" cy="1097261"/>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Fludarabine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30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500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Days -5, -4, -3</a:t>
            </a:r>
          </a:p>
        </p:txBody>
      </p:sp>
      <p:grpSp>
        <p:nvGrpSpPr>
          <p:cNvPr id="23" name="Group 22">
            <a:extLst>
              <a:ext uri="{FF2B5EF4-FFF2-40B4-BE49-F238E27FC236}">
                <a16:creationId xmlns:a16="http://schemas.microsoft.com/office/drawing/2014/main" id="{E45F65A9-7839-46AB-9A25-1A31E67288EB}"/>
              </a:ext>
            </a:extLst>
          </p:cNvPr>
          <p:cNvGrpSpPr/>
          <p:nvPr/>
        </p:nvGrpSpPr>
        <p:grpSpPr>
          <a:xfrm>
            <a:off x="9392911" y="6207927"/>
            <a:ext cx="2488502" cy="454909"/>
            <a:chOff x="9392911" y="6207927"/>
            <a:chExt cx="2488502" cy="454909"/>
          </a:xfrm>
        </p:grpSpPr>
        <p:pic>
          <p:nvPicPr>
            <p:cNvPr id="29" name="Picture 28" descr="A picture containing text, ax, wheel&#10;&#10;Description automatically generated">
              <a:extLst>
                <a:ext uri="{FF2B5EF4-FFF2-40B4-BE49-F238E27FC236}">
                  <a16:creationId xmlns:a16="http://schemas.microsoft.com/office/drawing/2014/main" id="{AA9B32B7-B835-421E-8D7E-1F89C5C5E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 name="Rectangle 8">
              <a:extLst>
                <a:ext uri="{FF2B5EF4-FFF2-40B4-BE49-F238E27FC236}">
                  <a16:creationId xmlns:a16="http://schemas.microsoft.com/office/drawing/2014/main" id="{10BA99CD-527A-4C71-9496-CAAC3FF7389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1" name="Text Box 30">
            <a:extLst>
              <a:ext uri="{FF2B5EF4-FFF2-40B4-BE49-F238E27FC236}">
                <a16:creationId xmlns:a16="http://schemas.microsoft.com/office/drawing/2014/main" id="{19E3D881-F977-4330-9F8E-74FAC3069EFE}"/>
              </a:ext>
            </a:extLst>
          </p:cNvPr>
          <p:cNvSpPr txBox="1">
            <a:spLocks noChangeArrowheads="1"/>
          </p:cNvSpPr>
          <p:nvPr/>
        </p:nvSpPr>
        <p:spPr bwMode="auto">
          <a:xfrm>
            <a:off x="727077" y="3972569"/>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Patients with SD but no relapse &gt;1 yr from completion of last therapy ineligible. Single-agent anti-CD20 mAb not counted as line of therapy for eligibility. Median time to delivery of axi-cel: 17 days following leukapheresis.</a:t>
            </a:r>
          </a:p>
        </p:txBody>
      </p:sp>
    </p:spTree>
    <p:extLst>
      <p:ext uri="{BB962C8B-B14F-4D97-AF65-F5344CB8AC3E}">
        <p14:creationId xmlns:p14="http://schemas.microsoft.com/office/powerpoint/2010/main" val="464520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Freeform 249">
            <a:extLst>
              <a:ext uri="{FF2B5EF4-FFF2-40B4-BE49-F238E27FC236}">
                <a16:creationId xmlns:a16="http://schemas.microsoft.com/office/drawing/2014/main" id="{3D51EBA1-25E9-A245-97BA-D4D0BE28C7B0}"/>
              </a:ext>
            </a:extLst>
          </p:cNvPr>
          <p:cNvSpPr/>
          <p:nvPr/>
        </p:nvSpPr>
        <p:spPr bwMode="auto">
          <a:xfrm>
            <a:off x="7505114" y="2929597"/>
            <a:ext cx="4230858" cy="608428"/>
          </a:xfrm>
          <a:custGeom>
            <a:avLst/>
            <a:gdLst>
              <a:gd name="connsiteX0" fmla="*/ 4230858 w 4230858"/>
              <a:gd name="connsiteY0" fmla="*/ 608428 h 608428"/>
              <a:gd name="connsiteX1" fmla="*/ 3523957 w 4230858"/>
              <a:gd name="connsiteY1" fmla="*/ 608428 h 608428"/>
              <a:gd name="connsiteX2" fmla="*/ 3523957 w 4230858"/>
              <a:gd name="connsiteY2" fmla="*/ 464234 h 608428"/>
              <a:gd name="connsiteX3" fmla="*/ 3460652 w 4230858"/>
              <a:gd name="connsiteY3" fmla="*/ 464234 h 608428"/>
              <a:gd name="connsiteX4" fmla="*/ 3460652 w 4230858"/>
              <a:gd name="connsiteY4" fmla="*/ 369277 h 608428"/>
              <a:gd name="connsiteX5" fmla="*/ 2620108 w 4230858"/>
              <a:gd name="connsiteY5" fmla="*/ 369277 h 608428"/>
              <a:gd name="connsiteX6" fmla="*/ 2620108 w 4230858"/>
              <a:gd name="connsiteY6" fmla="*/ 330591 h 608428"/>
              <a:gd name="connsiteX7" fmla="*/ 2553286 w 4230858"/>
              <a:gd name="connsiteY7" fmla="*/ 330591 h 608428"/>
              <a:gd name="connsiteX8" fmla="*/ 2553286 w 4230858"/>
              <a:gd name="connsiteY8" fmla="*/ 330591 h 608428"/>
              <a:gd name="connsiteX9" fmla="*/ 2553286 w 4230858"/>
              <a:gd name="connsiteY9" fmla="*/ 295421 h 608428"/>
              <a:gd name="connsiteX10" fmla="*/ 2528668 w 4230858"/>
              <a:gd name="connsiteY10" fmla="*/ 295421 h 608428"/>
              <a:gd name="connsiteX11" fmla="*/ 2528668 w 4230858"/>
              <a:gd name="connsiteY11" fmla="*/ 253218 h 608428"/>
              <a:gd name="connsiteX12" fmla="*/ 2067951 w 4230858"/>
              <a:gd name="connsiteY12" fmla="*/ 253218 h 608428"/>
              <a:gd name="connsiteX13" fmla="*/ 2067951 w 4230858"/>
              <a:gd name="connsiteY13" fmla="*/ 235634 h 608428"/>
              <a:gd name="connsiteX14" fmla="*/ 1899138 w 4230858"/>
              <a:gd name="connsiteY14" fmla="*/ 235634 h 608428"/>
              <a:gd name="connsiteX15" fmla="*/ 1899138 w 4230858"/>
              <a:gd name="connsiteY15" fmla="*/ 235634 h 608428"/>
              <a:gd name="connsiteX16" fmla="*/ 1899138 w 4230858"/>
              <a:gd name="connsiteY16" fmla="*/ 235634 h 608428"/>
              <a:gd name="connsiteX17" fmla="*/ 1899138 w 4230858"/>
              <a:gd name="connsiteY17" fmla="*/ 235634 h 608428"/>
              <a:gd name="connsiteX18" fmla="*/ 1899138 w 4230858"/>
              <a:gd name="connsiteY18" fmla="*/ 221566 h 608428"/>
              <a:gd name="connsiteX19" fmla="*/ 1550963 w 4230858"/>
              <a:gd name="connsiteY19" fmla="*/ 221566 h 608428"/>
              <a:gd name="connsiteX20" fmla="*/ 1550963 w 4230858"/>
              <a:gd name="connsiteY20" fmla="*/ 200465 h 608428"/>
              <a:gd name="connsiteX21" fmla="*/ 1550963 w 4230858"/>
              <a:gd name="connsiteY21" fmla="*/ 200465 h 608428"/>
              <a:gd name="connsiteX22" fmla="*/ 1536895 w 4230858"/>
              <a:gd name="connsiteY22" fmla="*/ 186397 h 608428"/>
              <a:gd name="connsiteX23" fmla="*/ 1536895 w 4230858"/>
              <a:gd name="connsiteY23" fmla="*/ 186397 h 608428"/>
              <a:gd name="connsiteX24" fmla="*/ 1536895 w 4230858"/>
              <a:gd name="connsiteY24" fmla="*/ 158261 h 608428"/>
              <a:gd name="connsiteX25" fmla="*/ 1452489 w 4230858"/>
              <a:gd name="connsiteY25" fmla="*/ 158261 h 608428"/>
              <a:gd name="connsiteX26" fmla="*/ 1452489 w 4230858"/>
              <a:gd name="connsiteY26" fmla="*/ 133643 h 608428"/>
              <a:gd name="connsiteX27" fmla="*/ 1304778 w 4230858"/>
              <a:gd name="connsiteY27" fmla="*/ 133643 h 608428"/>
              <a:gd name="connsiteX28" fmla="*/ 1304778 w 4230858"/>
              <a:gd name="connsiteY28" fmla="*/ 116058 h 608428"/>
              <a:gd name="connsiteX29" fmla="*/ 1227406 w 4230858"/>
              <a:gd name="connsiteY29" fmla="*/ 116058 h 608428"/>
              <a:gd name="connsiteX30" fmla="*/ 1227406 w 4230858"/>
              <a:gd name="connsiteY30" fmla="*/ 116058 h 608428"/>
              <a:gd name="connsiteX31" fmla="*/ 1227406 w 4230858"/>
              <a:gd name="connsiteY31" fmla="*/ 91440 h 608428"/>
              <a:gd name="connsiteX32" fmla="*/ 1185203 w 4230858"/>
              <a:gd name="connsiteY32" fmla="*/ 91440 h 608428"/>
              <a:gd name="connsiteX33" fmla="*/ 1185203 w 4230858"/>
              <a:gd name="connsiteY33" fmla="*/ 52754 h 608428"/>
              <a:gd name="connsiteX34" fmla="*/ 488852 w 4230858"/>
              <a:gd name="connsiteY34" fmla="*/ 52754 h 608428"/>
              <a:gd name="connsiteX35" fmla="*/ 488852 w 4230858"/>
              <a:gd name="connsiteY35" fmla="*/ 52754 h 608428"/>
              <a:gd name="connsiteX36" fmla="*/ 488852 w 4230858"/>
              <a:gd name="connsiteY36" fmla="*/ 52754 h 608428"/>
              <a:gd name="connsiteX37" fmla="*/ 488852 w 4230858"/>
              <a:gd name="connsiteY37" fmla="*/ 52754 h 608428"/>
              <a:gd name="connsiteX38" fmla="*/ 488852 w 4230858"/>
              <a:gd name="connsiteY38" fmla="*/ 52754 h 608428"/>
              <a:gd name="connsiteX39" fmla="*/ 488852 w 4230858"/>
              <a:gd name="connsiteY39" fmla="*/ 52754 h 608428"/>
              <a:gd name="connsiteX40" fmla="*/ 492369 w 4230858"/>
              <a:gd name="connsiteY40" fmla="*/ 31652 h 608428"/>
              <a:gd name="connsiteX41" fmla="*/ 439615 w 4230858"/>
              <a:gd name="connsiteY41" fmla="*/ 31652 h 608428"/>
              <a:gd name="connsiteX42" fmla="*/ 439615 w 4230858"/>
              <a:gd name="connsiteY42" fmla="*/ 17585 h 608428"/>
              <a:gd name="connsiteX43" fmla="*/ 168812 w 4230858"/>
              <a:gd name="connsiteY43" fmla="*/ 17585 h 608428"/>
              <a:gd name="connsiteX44" fmla="*/ 168812 w 4230858"/>
              <a:gd name="connsiteY44" fmla="*/ 17585 h 608428"/>
              <a:gd name="connsiteX45" fmla="*/ 168812 w 4230858"/>
              <a:gd name="connsiteY45" fmla="*/ 0 h 608428"/>
              <a:gd name="connsiteX46" fmla="*/ 0 w 4230858"/>
              <a:gd name="connsiteY46" fmla="*/ 0 h 608428"/>
              <a:gd name="connsiteX47" fmla="*/ 0 w 4230858"/>
              <a:gd name="connsiteY47" fmla="*/ 0 h 6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230858" h="608428">
                <a:moveTo>
                  <a:pt x="4230858" y="608428"/>
                </a:moveTo>
                <a:lnTo>
                  <a:pt x="3523957" y="608428"/>
                </a:lnTo>
                <a:lnTo>
                  <a:pt x="3523957" y="464234"/>
                </a:lnTo>
                <a:lnTo>
                  <a:pt x="3460652" y="464234"/>
                </a:lnTo>
                <a:lnTo>
                  <a:pt x="3460652" y="369277"/>
                </a:lnTo>
                <a:lnTo>
                  <a:pt x="2620108" y="369277"/>
                </a:lnTo>
                <a:lnTo>
                  <a:pt x="2620108" y="330591"/>
                </a:lnTo>
                <a:lnTo>
                  <a:pt x="2553286" y="330591"/>
                </a:lnTo>
                <a:lnTo>
                  <a:pt x="2553286" y="330591"/>
                </a:lnTo>
                <a:lnTo>
                  <a:pt x="2553286" y="295421"/>
                </a:lnTo>
                <a:lnTo>
                  <a:pt x="2528668" y="295421"/>
                </a:lnTo>
                <a:lnTo>
                  <a:pt x="2528668" y="253218"/>
                </a:lnTo>
                <a:lnTo>
                  <a:pt x="2067951" y="253218"/>
                </a:lnTo>
                <a:lnTo>
                  <a:pt x="2067951" y="235634"/>
                </a:lnTo>
                <a:lnTo>
                  <a:pt x="1899138" y="235634"/>
                </a:lnTo>
                <a:lnTo>
                  <a:pt x="1899138" y="235634"/>
                </a:lnTo>
                <a:lnTo>
                  <a:pt x="1899138" y="235634"/>
                </a:lnTo>
                <a:lnTo>
                  <a:pt x="1899138" y="235634"/>
                </a:lnTo>
                <a:lnTo>
                  <a:pt x="1899138" y="221566"/>
                </a:lnTo>
                <a:lnTo>
                  <a:pt x="1550963" y="221566"/>
                </a:lnTo>
                <a:lnTo>
                  <a:pt x="1550963" y="200465"/>
                </a:lnTo>
                <a:lnTo>
                  <a:pt x="1550963" y="200465"/>
                </a:lnTo>
                <a:lnTo>
                  <a:pt x="1536895" y="186397"/>
                </a:lnTo>
                <a:lnTo>
                  <a:pt x="1536895" y="186397"/>
                </a:lnTo>
                <a:lnTo>
                  <a:pt x="1536895" y="158261"/>
                </a:lnTo>
                <a:lnTo>
                  <a:pt x="1452489" y="158261"/>
                </a:lnTo>
                <a:lnTo>
                  <a:pt x="1452489" y="133643"/>
                </a:lnTo>
                <a:lnTo>
                  <a:pt x="1304778" y="133643"/>
                </a:lnTo>
                <a:lnTo>
                  <a:pt x="1304778" y="116058"/>
                </a:lnTo>
                <a:lnTo>
                  <a:pt x="1227406" y="116058"/>
                </a:lnTo>
                <a:lnTo>
                  <a:pt x="1227406" y="116058"/>
                </a:lnTo>
                <a:lnTo>
                  <a:pt x="1227406" y="91440"/>
                </a:lnTo>
                <a:lnTo>
                  <a:pt x="1185203" y="91440"/>
                </a:lnTo>
                <a:lnTo>
                  <a:pt x="1185203" y="52754"/>
                </a:lnTo>
                <a:lnTo>
                  <a:pt x="488852" y="52754"/>
                </a:lnTo>
                <a:lnTo>
                  <a:pt x="488852" y="52754"/>
                </a:lnTo>
                <a:lnTo>
                  <a:pt x="488852" y="52754"/>
                </a:lnTo>
                <a:lnTo>
                  <a:pt x="488852" y="52754"/>
                </a:lnTo>
                <a:lnTo>
                  <a:pt x="488852" y="52754"/>
                </a:lnTo>
                <a:lnTo>
                  <a:pt x="488852" y="52754"/>
                </a:lnTo>
                <a:lnTo>
                  <a:pt x="492369" y="31652"/>
                </a:lnTo>
                <a:lnTo>
                  <a:pt x="439615" y="31652"/>
                </a:lnTo>
                <a:lnTo>
                  <a:pt x="439615" y="17585"/>
                </a:lnTo>
                <a:lnTo>
                  <a:pt x="168812" y="17585"/>
                </a:lnTo>
                <a:lnTo>
                  <a:pt x="168812" y="17585"/>
                </a:lnTo>
                <a:lnTo>
                  <a:pt x="168812" y="0"/>
                </a:lnTo>
                <a:lnTo>
                  <a:pt x="0" y="0"/>
                </a:lnTo>
                <a:lnTo>
                  <a:pt x="0" y="0"/>
                </a:lnTo>
              </a:path>
            </a:pathLst>
          </a:custGeom>
          <a:noFill/>
          <a:ln w="28575">
            <a:solidFill>
              <a:schemeClr val="accent4"/>
            </a:solidFill>
            <a:miter lim="800000"/>
            <a:headEnd/>
            <a:tailEnd/>
          </a:ln>
        </p:spPr>
        <p:txBody>
          <a:bodyPr rtlCol="0" anchor="ctr"/>
          <a:lstStyle/>
          <a:p>
            <a:pPr algn="ctr"/>
            <a:endParaRPr lang="en-US" dirty="0"/>
          </a:p>
        </p:txBody>
      </p:sp>
      <p:grpSp>
        <p:nvGrpSpPr>
          <p:cNvPr id="307" name="Group 306">
            <a:extLst>
              <a:ext uri="{FF2B5EF4-FFF2-40B4-BE49-F238E27FC236}">
                <a16:creationId xmlns:a16="http://schemas.microsoft.com/office/drawing/2014/main" id="{A477E8F4-7F3E-7948-801B-82897CC1170C}"/>
              </a:ext>
            </a:extLst>
          </p:cNvPr>
          <p:cNvGrpSpPr/>
          <p:nvPr/>
        </p:nvGrpSpPr>
        <p:grpSpPr>
          <a:xfrm>
            <a:off x="8739685" y="2901950"/>
            <a:ext cx="3080207" cy="790898"/>
            <a:chOff x="8739685" y="2901950"/>
            <a:chExt cx="3080207" cy="790898"/>
          </a:xfrm>
        </p:grpSpPr>
        <p:sp>
          <p:nvSpPr>
            <p:cNvPr id="253" name="TextBox 252">
              <a:extLst>
                <a:ext uri="{FF2B5EF4-FFF2-40B4-BE49-F238E27FC236}">
                  <a16:creationId xmlns:a16="http://schemas.microsoft.com/office/drawing/2014/main" id="{192329DF-9D47-174A-BC04-CAFF92E0C482}"/>
                </a:ext>
              </a:extLst>
            </p:cNvPr>
            <p:cNvSpPr txBox="1"/>
            <p:nvPr/>
          </p:nvSpPr>
          <p:spPr bwMode="auto">
            <a:xfrm>
              <a:off x="8739685" y="290195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54" name="TextBox 253">
              <a:extLst>
                <a:ext uri="{FF2B5EF4-FFF2-40B4-BE49-F238E27FC236}">
                  <a16:creationId xmlns:a16="http://schemas.microsoft.com/office/drawing/2014/main" id="{9B898658-C301-1042-9CDF-D984BAE574AB}"/>
                </a:ext>
              </a:extLst>
            </p:cNvPr>
            <p:cNvSpPr txBox="1"/>
            <p:nvPr/>
          </p:nvSpPr>
          <p:spPr bwMode="auto">
            <a:xfrm>
              <a:off x="8773452" y="290339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55" name="TextBox 254">
              <a:extLst>
                <a:ext uri="{FF2B5EF4-FFF2-40B4-BE49-F238E27FC236}">
                  <a16:creationId xmlns:a16="http://schemas.microsoft.com/office/drawing/2014/main" id="{53A1C807-A9AB-F14D-B9E7-D272F5FC4F85}"/>
                </a:ext>
              </a:extLst>
            </p:cNvPr>
            <p:cNvSpPr txBox="1"/>
            <p:nvPr/>
          </p:nvSpPr>
          <p:spPr bwMode="auto">
            <a:xfrm>
              <a:off x="9327776" y="300652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56" name="TextBox 255">
              <a:extLst>
                <a:ext uri="{FF2B5EF4-FFF2-40B4-BE49-F238E27FC236}">
                  <a16:creationId xmlns:a16="http://schemas.microsoft.com/office/drawing/2014/main" id="{FCE29CBD-84BE-0641-9597-146F2FE5EE4A}"/>
                </a:ext>
              </a:extLst>
            </p:cNvPr>
            <p:cNvSpPr txBox="1"/>
            <p:nvPr/>
          </p:nvSpPr>
          <p:spPr bwMode="auto">
            <a:xfrm>
              <a:off x="9378390" y="300694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57" name="TextBox 256">
              <a:extLst>
                <a:ext uri="{FF2B5EF4-FFF2-40B4-BE49-F238E27FC236}">
                  <a16:creationId xmlns:a16="http://schemas.microsoft.com/office/drawing/2014/main" id="{517FDD00-819A-7943-B7A9-C4CEC0EF07A3}"/>
                </a:ext>
              </a:extLst>
            </p:cNvPr>
            <p:cNvSpPr txBox="1"/>
            <p:nvPr/>
          </p:nvSpPr>
          <p:spPr bwMode="auto">
            <a:xfrm>
              <a:off x="9486340" y="301786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58" name="TextBox 257">
              <a:extLst>
                <a:ext uri="{FF2B5EF4-FFF2-40B4-BE49-F238E27FC236}">
                  <a16:creationId xmlns:a16="http://schemas.microsoft.com/office/drawing/2014/main" id="{FDB2A695-6E24-B342-A710-AC602BCC9C6A}"/>
                </a:ext>
              </a:extLst>
            </p:cNvPr>
            <p:cNvSpPr txBox="1"/>
            <p:nvPr/>
          </p:nvSpPr>
          <p:spPr bwMode="auto">
            <a:xfrm>
              <a:off x="9432063" y="300694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59" name="TextBox 258">
              <a:extLst>
                <a:ext uri="{FF2B5EF4-FFF2-40B4-BE49-F238E27FC236}">
                  <a16:creationId xmlns:a16="http://schemas.microsoft.com/office/drawing/2014/main" id="{E0FF6C69-E0DE-7847-B3F3-619CD7931DAA}"/>
                </a:ext>
              </a:extLst>
            </p:cNvPr>
            <p:cNvSpPr txBox="1"/>
            <p:nvPr/>
          </p:nvSpPr>
          <p:spPr bwMode="auto">
            <a:xfrm>
              <a:off x="9452037" y="300675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0" name="TextBox 259">
              <a:extLst>
                <a:ext uri="{FF2B5EF4-FFF2-40B4-BE49-F238E27FC236}">
                  <a16:creationId xmlns:a16="http://schemas.microsoft.com/office/drawing/2014/main" id="{634348DF-7B4E-FF48-A5F7-CC3057E7093D}"/>
                </a:ext>
              </a:extLst>
            </p:cNvPr>
            <p:cNvSpPr txBox="1"/>
            <p:nvPr/>
          </p:nvSpPr>
          <p:spPr bwMode="auto">
            <a:xfrm>
              <a:off x="9360867" y="300731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1" name="TextBox 260">
              <a:extLst>
                <a:ext uri="{FF2B5EF4-FFF2-40B4-BE49-F238E27FC236}">
                  <a16:creationId xmlns:a16="http://schemas.microsoft.com/office/drawing/2014/main" id="{5DCED20E-F25F-9240-8339-AC229D74383E}"/>
                </a:ext>
              </a:extLst>
            </p:cNvPr>
            <p:cNvSpPr txBox="1"/>
            <p:nvPr/>
          </p:nvSpPr>
          <p:spPr bwMode="auto">
            <a:xfrm>
              <a:off x="9525239" y="30200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2" name="TextBox 261">
              <a:extLst>
                <a:ext uri="{FF2B5EF4-FFF2-40B4-BE49-F238E27FC236}">
                  <a16:creationId xmlns:a16="http://schemas.microsoft.com/office/drawing/2014/main" id="{2676B46C-234F-FA42-A5C7-303C04A39D34}"/>
                </a:ext>
              </a:extLst>
            </p:cNvPr>
            <p:cNvSpPr txBox="1"/>
            <p:nvPr/>
          </p:nvSpPr>
          <p:spPr bwMode="auto">
            <a:xfrm>
              <a:off x="9543083" y="302138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3" name="TextBox 262">
              <a:extLst>
                <a:ext uri="{FF2B5EF4-FFF2-40B4-BE49-F238E27FC236}">
                  <a16:creationId xmlns:a16="http://schemas.microsoft.com/office/drawing/2014/main" id="{7EEA0E99-08EC-2B48-8DCA-9B9B40587B60}"/>
                </a:ext>
              </a:extLst>
            </p:cNvPr>
            <p:cNvSpPr txBox="1"/>
            <p:nvPr/>
          </p:nvSpPr>
          <p:spPr bwMode="auto">
            <a:xfrm>
              <a:off x="9566989" y="302138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4" name="TextBox 263">
              <a:extLst>
                <a:ext uri="{FF2B5EF4-FFF2-40B4-BE49-F238E27FC236}">
                  <a16:creationId xmlns:a16="http://schemas.microsoft.com/office/drawing/2014/main" id="{F23529B9-D7BD-914E-81EF-BDE27BBE4760}"/>
                </a:ext>
              </a:extLst>
            </p:cNvPr>
            <p:cNvSpPr txBox="1"/>
            <p:nvPr/>
          </p:nvSpPr>
          <p:spPr bwMode="auto">
            <a:xfrm>
              <a:off x="9796794" y="302558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5" name="TextBox 264">
              <a:extLst>
                <a:ext uri="{FF2B5EF4-FFF2-40B4-BE49-F238E27FC236}">
                  <a16:creationId xmlns:a16="http://schemas.microsoft.com/office/drawing/2014/main" id="{E3882992-553D-C24D-8CF9-9767B68144BF}"/>
                </a:ext>
              </a:extLst>
            </p:cNvPr>
            <p:cNvSpPr txBox="1"/>
            <p:nvPr/>
          </p:nvSpPr>
          <p:spPr bwMode="auto">
            <a:xfrm>
              <a:off x="9765444" y="302346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6" name="TextBox 265">
              <a:extLst>
                <a:ext uri="{FF2B5EF4-FFF2-40B4-BE49-F238E27FC236}">
                  <a16:creationId xmlns:a16="http://schemas.microsoft.com/office/drawing/2014/main" id="{9FAAC00C-53F0-4148-BDEB-B398FFCC6E58}"/>
                </a:ext>
              </a:extLst>
            </p:cNvPr>
            <p:cNvSpPr txBox="1"/>
            <p:nvPr/>
          </p:nvSpPr>
          <p:spPr bwMode="auto">
            <a:xfrm>
              <a:off x="9636454" y="301885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7" name="TextBox 266">
              <a:extLst>
                <a:ext uri="{FF2B5EF4-FFF2-40B4-BE49-F238E27FC236}">
                  <a16:creationId xmlns:a16="http://schemas.microsoft.com/office/drawing/2014/main" id="{C813AC36-0706-F74C-9BF3-D21D0708C856}"/>
                </a:ext>
              </a:extLst>
            </p:cNvPr>
            <p:cNvSpPr txBox="1"/>
            <p:nvPr/>
          </p:nvSpPr>
          <p:spPr bwMode="auto">
            <a:xfrm>
              <a:off x="9693556" y="302138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8" name="TextBox 267">
              <a:extLst>
                <a:ext uri="{FF2B5EF4-FFF2-40B4-BE49-F238E27FC236}">
                  <a16:creationId xmlns:a16="http://schemas.microsoft.com/office/drawing/2014/main" id="{FFC73AE1-9CF1-E24B-BA09-70449FF8F757}"/>
                </a:ext>
              </a:extLst>
            </p:cNvPr>
            <p:cNvSpPr txBox="1"/>
            <p:nvPr/>
          </p:nvSpPr>
          <p:spPr bwMode="auto">
            <a:xfrm>
              <a:off x="9675916" y="302490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69" name="TextBox 268">
              <a:extLst>
                <a:ext uri="{FF2B5EF4-FFF2-40B4-BE49-F238E27FC236}">
                  <a16:creationId xmlns:a16="http://schemas.microsoft.com/office/drawing/2014/main" id="{7FE7398B-629A-D64E-98D4-31477AB8D4FE}"/>
                </a:ext>
              </a:extLst>
            </p:cNvPr>
            <p:cNvSpPr txBox="1"/>
            <p:nvPr/>
          </p:nvSpPr>
          <p:spPr bwMode="auto">
            <a:xfrm>
              <a:off x="9657409" y="302206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0" name="TextBox 269">
              <a:extLst>
                <a:ext uri="{FF2B5EF4-FFF2-40B4-BE49-F238E27FC236}">
                  <a16:creationId xmlns:a16="http://schemas.microsoft.com/office/drawing/2014/main" id="{C74A388F-F751-2A46-94A8-39A67EC6F483}"/>
                </a:ext>
              </a:extLst>
            </p:cNvPr>
            <p:cNvSpPr txBox="1"/>
            <p:nvPr/>
          </p:nvSpPr>
          <p:spPr bwMode="auto">
            <a:xfrm>
              <a:off x="9724599" y="302346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1" name="TextBox 270">
              <a:extLst>
                <a:ext uri="{FF2B5EF4-FFF2-40B4-BE49-F238E27FC236}">
                  <a16:creationId xmlns:a16="http://schemas.microsoft.com/office/drawing/2014/main" id="{3D4A6914-61DA-D248-814D-806E0A18901A}"/>
                </a:ext>
              </a:extLst>
            </p:cNvPr>
            <p:cNvSpPr txBox="1"/>
            <p:nvPr/>
          </p:nvSpPr>
          <p:spPr bwMode="auto">
            <a:xfrm>
              <a:off x="9867367" y="302490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2" name="TextBox 271">
              <a:extLst>
                <a:ext uri="{FF2B5EF4-FFF2-40B4-BE49-F238E27FC236}">
                  <a16:creationId xmlns:a16="http://schemas.microsoft.com/office/drawing/2014/main" id="{E50C0BC6-75E0-4741-AA11-4786D7344500}"/>
                </a:ext>
              </a:extLst>
            </p:cNvPr>
            <p:cNvSpPr txBox="1"/>
            <p:nvPr/>
          </p:nvSpPr>
          <p:spPr bwMode="auto">
            <a:xfrm>
              <a:off x="9901490" y="302138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3" name="TextBox 272">
              <a:extLst>
                <a:ext uri="{FF2B5EF4-FFF2-40B4-BE49-F238E27FC236}">
                  <a16:creationId xmlns:a16="http://schemas.microsoft.com/office/drawing/2014/main" id="{1B514F43-0627-5140-A40B-5D89AA807249}"/>
                </a:ext>
              </a:extLst>
            </p:cNvPr>
            <p:cNvSpPr txBox="1"/>
            <p:nvPr/>
          </p:nvSpPr>
          <p:spPr bwMode="auto">
            <a:xfrm>
              <a:off x="9951932" y="306297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4" name="TextBox 273">
              <a:extLst>
                <a:ext uri="{FF2B5EF4-FFF2-40B4-BE49-F238E27FC236}">
                  <a16:creationId xmlns:a16="http://schemas.microsoft.com/office/drawing/2014/main" id="{AA6FBA29-1984-7A40-A535-E8337D1E9081}"/>
                </a:ext>
              </a:extLst>
            </p:cNvPr>
            <p:cNvSpPr txBox="1"/>
            <p:nvPr/>
          </p:nvSpPr>
          <p:spPr bwMode="auto">
            <a:xfrm>
              <a:off x="9978592" y="309669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5" name="TextBox 274">
              <a:extLst>
                <a:ext uri="{FF2B5EF4-FFF2-40B4-BE49-F238E27FC236}">
                  <a16:creationId xmlns:a16="http://schemas.microsoft.com/office/drawing/2014/main" id="{2BFED45E-F2A6-B74F-ADCD-83BF7E2D8CF0}"/>
                </a:ext>
              </a:extLst>
            </p:cNvPr>
            <p:cNvSpPr txBox="1"/>
            <p:nvPr/>
          </p:nvSpPr>
          <p:spPr bwMode="auto">
            <a:xfrm>
              <a:off x="10001213" y="309669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6" name="TextBox 275">
              <a:extLst>
                <a:ext uri="{FF2B5EF4-FFF2-40B4-BE49-F238E27FC236}">
                  <a16:creationId xmlns:a16="http://schemas.microsoft.com/office/drawing/2014/main" id="{150358E1-0AE5-234F-A0C6-B5A426C41AC1}"/>
                </a:ext>
              </a:extLst>
            </p:cNvPr>
            <p:cNvSpPr txBox="1"/>
            <p:nvPr/>
          </p:nvSpPr>
          <p:spPr bwMode="auto">
            <a:xfrm>
              <a:off x="10748676" y="313489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7" name="TextBox 276">
              <a:extLst>
                <a:ext uri="{FF2B5EF4-FFF2-40B4-BE49-F238E27FC236}">
                  <a16:creationId xmlns:a16="http://schemas.microsoft.com/office/drawing/2014/main" id="{D3782230-C5C5-BE42-B66F-57AE16FACA6F}"/>
                </a:ext>
              </a:extLst>
            </p:cNvPr>
            <p:cNvSpPr txBox="1"/>
            <p:nvPr/>
          </p:nvSpPr>
          <p:spPr bwMode="auto">
            <a:xfrm>
              <a:off x="10803942" y="31361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8" name="TextBox 277">
              <a:extLst>
                <a:ext uri="{FF2B5EF4-FFF2-40B4-BE49-F238E27FC236}">
                  <a16:creationId xmlns:a16="http://schemas.microsoft.com/office/drawing/2014/main" id="{7A26C26E-6868-D24B-8ECE-A988080636F6}"/>
                </a:ext>
              </a:extLst>
            </p:cNvPr>
            <p:cNvSpPr txBox="1"/>
            <p:nvPr/>
          </p:nvSpPr>
          <p:spPr bwMode="auto">
            <a:xfrm>
              <a:off x="10617295" y="313841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79" name="TextBox 278">
              <a:extLst>
                <a:ext uri="{FF2B5EF4-FFF2-40B4-BE49-F238E27FC236}">
                  <a16:creationId xmlns:a16="http://schemas.microsoft.com/office/drawing/2014/main" id="{D5C1979E-B029-5246-A3C8-FDA89D748EE3}"/>
                </a:ext>
              </a:extLst>
            </p:cNvPr>
            <p:cNvSpPr txBox="1"/>
            <p:nvPr/>
          </p:nvSpPr>
          <p:spPr bwMode="auto">
            <a:xfrm>
              <a:off x="10724734" y="313489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0" name="TextBox 279">
              <a:extLst>
                <a:ext uri="{FF2B5EF4-FFF2-40B4-BE49-F238E27FC236}">
                  <a16:creationId xmlns:a16="http://schemas.microsoft.com/office/drawing/2014/main" id="{2A196087-EA35-E448-B1F3-89BBA10C1758}"/>
                </a:ext>
              </a:extLst>
            </p:cNvPr>
            <p:cNvSpPr txBox="1"/>
            <p:nvPr/>
          </p:nvSpPr>
          <p:spPr bwMode="auto">
            <a:xfrm>
              <a:off x="10538130" y="314123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1" name="TextBox 280">
              <a:extLst>
                <a:ext uri="{FF2B5EF4-FFF2-40B4-BE49-F238E27FC236}">
                  <a16:creationId xmlns:a16="http://schemas.microsoft.com/office/drawing/2014/main" id="{1B9F10E0-C8BE-DA4D-B78A-08D532D68720}"/>
                </a:ext>
              </a:extLst>
            </p:cNvPr>
            <p:cNvSpPr txBox="1"/>
            <p:nvPr/>
          </p:nvSpPr>
          <p:spPr bwMode="auto">
            <a:xfrm>
              <a:off x="10772613" y="313523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2" name="TextBox 281">
              <a:extLst>
                <a:ext uri="{FF2B5EF4-FFF2-40B4-BE49-F238E27FC236}">
                  <a16:creationId xmlns:a16="http://schemas.microsoft.com/office/drawing/2014/main" id="{671D66EE-7C7C-DA48-AF02-C9C937468C0F}"/>
                </a:ext>
              </a:extLst>
            </p:cNvPr>
            <p:cNvSpPr txBox="1"/>
            <p:nvPr/>
          </p:nvSpPr>
          <p:spPr bwMode="auto">
            <a:xfrm>
              <a:off x="10904943" y="323732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3" name="TextBox 282">
              <a:extLst>
                <a:ext uri="{FF2B5EF4-FFF2-40B4-BE49-F238E27FC236}">
                  <a16:creationId xmlns:a16="http://schemas.microsoft.com/office/drawing/2014/main" id="{8336DBE4-ED2B-0848-80C7-570B0C0EDA2D}"/>
                </a:ext>
              </a:extLst>
            </p:cNvPr>
            <p:cNvSpPr txBox="1"/>
            <p:nvPr/>
          </p:nvSpPr>
          <p:spPr bwMode="auto">
            <a:xfrm>
              <a:off x="11004310" y="337512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4" name="TextBox 283">
              <a:extLst>
                <a:ext uri="{FF2B5EF4-FFF2-40B4-BE49-F238E27FC236}">
                  <a16:creationId xmlns:a16="http://schemas.microsoft.com/office/drawing/2014/main" id="{D2B1C6A6-27B3-B849-9D4B-5610740355B9}"/>
                </a:ext>
              </a:extLst>
            </p:cNvPr>
            <p:cNvSpPr txBox="1"/>
            <p:nvPr/>
          </p:nvSpPr>
          <p:spPr bwMode="auto">
            <a:xfrm>
              <a:off x="11070985" y="33806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5" name="TextBox 284">
              <a:extLst>
                <a:ext uri="{FF2B5EF4-FFF2-40B4-BE49-F238E27FC236}">
                  <a16:creationId xmlns:a16="http://schemas.microsoft.com/office/drawing/2014/main" id="{741CBB1A-D08B-364F-8F0D-B0604D730831}"/>
                </a:ext>
              </a:extLst>
            </p:cNvPr>
            <p:cNvSpPr txBox="1"/>
            <p:nvPr/>
          </p:nvSpPr>
          <p:spPr bwMode="auto">
            <a:xfrm>
              <a:off x="11087256" y="338034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6" name="TextBox 285">
              <a:extLst>
                <a:ext uri="{FF2B5EF4-FFF2-40B4-BE49-F238E27FC236}">
                  <a16:creationId xmlns:a16="http://schemas.microsoft.com/office/drawing/2014/main" id="{ED7A99DB-21DC-CD40-98A4-441E9542DA7B}"/>
                </a:ext>
              </a:extLst>
            </p:cNvPr>
            <p:cNvSpPr txBox="1"/>
            <p:nvPr/>
          </p:nvSpPr>
          <p:spPr bwMode="auto">
            <a:xfrm>
              <a:off x="11111252" y="338241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7" name="TextBox 286">
              <a:extLst>
                <a:ext uri="{FF2B5EF4-FFF2-40B4-BE49-F238E27FC236}">
                  <a16:creationId xmlns:a16="http://schemas.microsoft.com/office/drawing/2014/main" id="{35A4EBE0-EBFF-0042-8B91-52B4776ED048}"/>
                </a:ext>
              </a:extLst>
            </p:cNvPr>
            <p:cNvSpPr txBox="1"/>
            <p:nvPr/>
          </p:nvSpPr>
          <p:spPr bwMode="auto">
            <a:xfrm>
              <a:off x="11135915" y="338413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8" name="TextBox 287">
              <a:extLst>
                <a:ext uri="{FF2B5EF4-FFF2-40B4-BE49-F238E27FC236}">
                  <a16:creationId xmlns:a16="http://schemas.microsoft.com/office/drawing/2014/main" id="{0607A479-D414-484C-A208-592258038090}"/>
                </a:ext>
              </a:extLst>
            </p:cNvPr>
            <p:cNvSpPr txBox="1"/>
            <p:nvPr/>
          </p:nvSpPr>
          <p:spPr bwMode="auto">
            <a:xfrm>
              <a:off x="11321953" y="33806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89" name="TextBox 288">
              <a:extLst>
                <a:ext uri="{FF2B5EF4-FFF2-40B4-BE49-F238E27FC236}">
                  <a16:creationId xmlns:a16="http://schemas.microsoft.com/office/drawing/2014/main" id="{668DEFE8-8B18-8743-A74B-579A947D4D6C}"/>
                </a:ext>
              </a:extLst>
            </p:cNvPr>
            <p:cNvSpPr txBox="1"/>
            <p:nvPr/>
          </p:nvSpPr>
          <p:spPr bwMode="auto">
            <a:xfrm>
              <a:off x="11239568" y="338507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0" name="TextBox 289">
              <a:extLst>
                <a:ext uri="{FF2B5EF4-FFF2-40B4-BE49-F238E27FC236}">
                  <a16:creationId xmlns:a16="http://schemas.microsoft.com/office/drawing/2014/main" id="{E3B8873B-54EA-C54E-9FD1-EDF15B56BA4F}"/>
                </a:ext>
              </a:extLst>
            </p:cNvPr>
            <p:cNvSpPr txBox="1"/>
            <p:nvPr/>
          </p:nvSpPr>
          <p:spPr bwMode="auto">
            <a:xfrm>
              <a:off x="11631958" y="338413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1" name="TextBox 290">
              <a:extLst>
                <a:ext uri="{FF2B5EF4-FFF2-40B4-BE49-F238E27FC236}">
                  <a16:creationId xmlns:a16="http://schemas.microsoft.com/office/drawing/2014/main" id="{750CF4B5-3990-664E-AA74-A65E40A0502F}"/>
                </a:ext>
              </a:extLst>
            </p:cNvPr>
            <p:cNvSpPr txBox="1"/>
            <p:nvPr/>
          </p:nvSpPr>
          <p:spPr bwMode="auto">
            <a:xfrm>
              <a:off x="11429976" y="337512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2" name="TextBox 291">
              <a:extLst>
                <a:ext uri="{FF2B5EF4-FFF2-40B4-BE49-F238E27FC236}">
                  <a16:creationId xmlns:a16="http://schemas.microsoft.com/office/drawing/2014/main" id="{790943B7-1509-EA41-AEFC-31D39B308870}"/>
                </a:ext>
              </a:extLst>
            </p:cNvPr>
            <p:cNvSpPr txBox="1"/>
            <p:nvPr/>
          </p:nvSpPr>
          <p:spPr bwMode="auto">
            <a:xfrm>
              <a:off x="11496525" y="337512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3" name="TextBox 292">
              <a:extLst>
                <a:ext uri="{FF2B5EF4-FFF2-40B4-BE49-F238E27FC236}">
                  <a16:creationId xmlns:a16="http://schemas.microsoft.com/office/drawing/2014/main" id="{AD07BD93-CA73-304F-A256-47739B719B43}"/>
                </a:ext>
              </a:extLst>
            </p:cNvPr>
            <p:cNvSpPr txBox="1"/>
            <p:nvPr/>
          </p:nvSpPr>
          <p:spPr bwMode="auto">
            <a:xfrm>
              <a:off x="10057915" y="313829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4" name="TextBox 293">
              <a:extLst>
                <a:ext uri="{FF2B5EF4-FFF2-40B4-BE49-F238E27FC236}">
                  <a16:creationId xmlns:a16="http://schemas.microsoft.com/office/drawing/2014/main" id="{326D4671-11EF-AA40-AE98-72FC628DC8EA}"/>
                </a:ext>
              </a:extLst>
            </p:cNvPr>
            <p:cNvSpPr txBox="1"/>
            <p:nvPr/>
          </p:nvSpPr>
          <p:spPr bwMode="auto">
            <a:xfrm>
              <a:off x="10262814" y="314270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5" name="TextBox 294">
              <a:extLst>
                <a:ext uri="{FF2B5EF4-FFF2-40B4-BE49-F238E27FC236}">
                  <a16:creationId xmlns:a16="http://schemas.microsoft.com/office/drawing/2014/main" id="{857EF018-34DE-5942-BCBE-B6CC41CC601D}"/>
                </a:ext>
              </a:extLst>
            </p:cNvPr>
            <p:cNvSpPr txBox="1"/>
            <p:nvPr/>
          </p:nvSpPr>
          <p:spPr bwMode="auto">
            <a:xfrm>
              <a:off x="10285554" y="314544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6" name="TextBox 295">
              <a:extLst>
                <a:ext uri="{FF2B5EF4-FFF2-40B4-BE49-F238E27FC236}">
                  <a16:creationId xmlns:a16="http://schemas.microsoft.com/office/drawing/2014/main" id="{A90D20CD-62D1-B143-AB50-B25B2FA6323A}"/>
                </a:ext>
              </a:extLst>
            </p:cNvPr>
            <p:cNvSpPr txBox="1"/>
            <p:nvPr/>
          </p:nvSpPr>
          <p:spPr bwMode="auto">
            <a:xfrm>
              <a:off x="10340028" y="314193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7" name="TextBox 296">
              <a:extLst>
                <a:ext uri="{FF2B5EF4-FFF2-40B4-BE49-F238E27FC236}">
                  <a16:creationId xmlns:a16="http://schemas.microsoft.com/office/drawing/2014/main" id="{ADCC7642-CADB-2C42-8E5C-4EDA438E0B17}"/>
                </a:ext>
              </a:extLst>
            </p:cNvPr>
            <p:cNvSpPr txBox="1"/>
            <p:nvPr/>
          </p:nvSpPr>
          <p:spPr bwMode="auto">
            <a:xfrm>
              <a:off x="10238766" y="314079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8" name="TextBox 297">
              <a:extLst>
                <a:ext uri="{FF2B5EF4-FFF2-40B4-BE49-F238E27FC236}">
                  <a16:creationId xmlns:a16="http://schemas.microsoft.com/office/drawing/2014/main" id="{22D6EE96-9257-E948-9EF4-89D3F8FA224A}"/>
                </a:ext>
              </a:extLst>
            </p:cNvPr>
            <p:cNvSpPr txBox="1"/>
            <p:nvPr/>
          </p:nvSpPr>
          <p:spPr bwMode="auto">
            <a:xfrm>
              <a:off x="10415516" y="314634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99" name="TextBox 298">
              <a:extLst>
                <a:ext uri="{FF2B5EF4-FFF2-40B4-BE49-F238E27FC236}">
                  <a16:creationId xmlns:a16="http://schemas.microsoft.com/office/drawing/2014/main" id="{4ED2CADF-1538-D642-8826-F88F40ADD1C4}"/>
                </a:ext>
              </a:extLst>
            </p:cNvPr>
            <p:cNvSpPr txBox="1"/>
            <p:nvPr/>
          </p:nvSpPr>
          <p:spPr bwMode="auto">
            <a:xfrm>
              <a:off x="10362456" y="314236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300" name="TextBox 299">
              <a:extLst>
                <a:ext uri="{FF2B5EF4-FFF2-40B4-BE49-F238E27FC236}">
                  <a16:creationId xmlns:a16="http://schemas.microsoft.com/office/drawing/2014/main" id="{B5559B1A-708C-5D4F-9A0E-5D4C94EA89C0}"/>
                </a:ext>
              </a:extLst>
            </p:cNvPr>
            <p:cNvSpPr txBox="1"/>
            <p:nvPr/>
          </p:nvSpPr>
          <p:spPr bwMode="auto">
            <a:xfrm>
              <a:off x="10385966" y="314462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301" name="TextBox 300">
              <a:extLst>
                <a:ext uri="{FF2B5EF4-FFF2-40B4-BE49-F238E27FC236}">
                  <a16:creationId xmlns:a16="http://schemas.microsoft.com/office/drawing/2014/main" id="{39765F31-AD38-EE4A-A379-3D81BC7806A3}"/>
                </a:ext>
              </a:extLst>
            </p:cNvPr>
            <p:cNvSpPr txBox="1"/>
            <p:nvPr/>
          </p:nvSpPr>
          <p:spPr bwMode="auto">
            <a:xfrm>
              <a:off x="10167842" y="314431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302" name="TextBox 301">
              <a:extLst>
                <a:ext uri="{FF2B5EF4-FFF2-40B4-BE49-F238E27FC236}">
                  <a16:creationId xmlns:a16="http://schemas.microsoft.com/office/drawing/2014/main" id="{C956B157-5248-CE4C-AFC6-BEBB5E534BC0}"/>
                </a:ext>
              </a:extLst>
            </p:cNvPr>
            <p:cNvSpPr txBox="1"/>
            <p:nvPr/>
          </p:nvSpPr>
          <p:spPr bwMode="auto">
            <a:xfrm>
              <a:off x="10453501" y="314939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303" name="TextBox 302">
              <a:extLst>
                <a:ext uri="{FF2B5EF4-FFF2-40B4-BE49-F238E27FC236}">
                  <a16:creationId xmlns:a16="http://schemas.microsoft.com/office/drawing/2014/main" id="{3E552E31-38A0-E545-BDE0-588D3B800616}"/>
                </a:ext>
              </a:extLst>
            </p:cNvPr>
            <p:cNvSpPr txBox="1"/>
            <p:nvPr/>
          </p:nvSpPr>
          <p:spPr bwMode="auto">
            <a:xfrm>
              <a:off x="10097819" y="314193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304" name="TextBox 303">
              <a:extLst>
                <a:ext uri="{FF2B5EF4-FFF2-40B4-BE49-F238E27FC236}">
                  <a16:creationId xmlns:a16="http://schemas.microsoft.com/office/drawing/2014/main" id="{240875A2-1756-2B4A-B479-DB8FF0976C63}"/>
                </a:ext>
              </a:extLst>
            </p:cNvPr>
            <p:cNvSpPr txBox="1"/>
            <p:nvPr/>
          </p:nvSpPr>
          <p:spPr bwMode="auto">
            <a:xfrm>
              <a:off x="10118280" y="314231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305" name="TextBox 304">
              <a:extLst>
                <a:ext uri="{FF2B5EF4-FFF2-40B4-BE49-F238E27FC236}">
                  <a16:creationId xmlns:a16="http://schemas.microsoft.com/office/drawing/2014/main" id="{176E795D-D806-C94A-A95D-DDFDED41520E}"/>
                </a:ext>
              </a:extLst>
            </p:cNvPr>
            <p:cNvSpPr txBox="1"/>
            <p:nvPr/>
          </p:nvSpPr>
          <p:spPr bwMode="auto">
            <a:xfrm>
              <a:off x="10143223" y="314462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306" name="TextBox 305">
              <a:extLst>
                <a:ext uri="{FF2B5EF4-FFF2-40B4-BE49-F238E27FC236}">
                  <a16:creationId xmlns:a16="http://schemas.microsoft.com/office/drawing/2014/main" id="{9437EFBE-1A31-8B47-BBCB-A036176FF15F}"/>
                </a:ext>
              </a:extLst>
            </p:cNvPr>
            <p:cNvSpPr txBox="1"/>
            <p:nvPr/>
          </p:nvSpPr>
          <p:spPr bwMode="auto">
            <a:xfrm>
              <a:off x="10076672" y="314079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grpSp>
      <p:sp>
        <p:nvSpPr>
          <p:cNvPr id="251" name="Freeform 250">
            <a:extLst>
              <a:ext uri="{FF2B5EF4-FFF2-40B4-BE49-F238E27FC236}">
                <a16:creationId xmlns:a16="http://schemas.microsoft.com/office/drawing/2014/main" id="{840B798F-7709-CC40-A947-9225B12A2E7F}"/>
              </a:ext>
            </a:extLst>
          </p:cNvPr>
          <p:cNvSpPr/>
          <p:nvPr/>
        </p:nvSpPr>
        <p:spPr bwMode="auto">
          <a:xfrm>
            <a:off x="7515665" y="2929597"/>
            <a:ext cx="4220307" cy="608428"/>
          </a:xfrm>
          <a:custGeom>
            <a:avLst/>
            <a:gdLst>
              <a:gd name="connsiteX0" fmla="*/ 4220307 w 4220307"/>
              <a:gd name="connsiteY0" fmla="*/ 608428 h 608428"/>
              <a:gd name="connsiteX1" fmla="*/ 3516923 w 4220307"/>
              <a:gd name="connsiteY1" fmla="*/ 608428 h 608428"/>
              <a:gd name="connsiteX2" fmla="*/ 3516923 w 4220307"/>
              <a:gd name="connsiteY2" fmla="*/ 464234 h 608428"/>
              <a:gd name="connsiteX3" fmla="*/ 3453618 w 4220307"/>
              <a:gd name="connsiteY3" fmla="*/ 464234 h 608428"/>
              <a:gd name="connsiteX4" fmla="*/ 3453618 w 4220307"/>
              <a:gd name="connsiteY4" fmla="*/ 334108 h 608428"/>
              <a:gd name="connsiteX5" fmla="*/ 2609557 w 4220307"/>
              <a:gd name="connsiteY5" fmla="*/ 334108 h 608428"/>
              <a:gd name="connsiteX6" fmla="*/ 2609557 w 4220307"/>
              <a:gd name="connsiteY6" fmla="*/ 295421 h 608428"/>
              <a:gd name="connsiteX7" fmla="*/ 2546252 w 4220307"/>
              <a:gd name="connsiteY7" fmla="*/ 295421 h 608428"/>
              <a:gd name="connsiteX8" fmla="*/ 2546252 w 4220307"/>
              <a:gd name="connsiteY8" fmla="*/ 256735 h 608428"/>
              <a:gd name="connsiteX9" fmla="*/ 2546252 w 4220307"/>
              <a:gd name="connsiteY9" fmla="*/ 256735 h 608428"/>
              <a:gd name="connsiteX10" fmla="*/ 2514600 w 4220307"/>
              <a:gd name="connsiteY10" fmla="*/ 256735 h 608428"/>
              <a:gd name="connsiteX11" fmla="*/ 2514600 w 4220307"/>
              <a:gd name="connsiteY11" fmla="*/ 225083 h 608428"/>
              <a:gd name="connsiteX12" fmla="*/ 1878037 w 4220307"/>
              <a:gd name="connsiteY12" fmla="*/ 225083 h 608428"/>
              <a:gd name="connsiteX13" fmla="*/ 1878037 w 4220307"/>
              <a:gd name="connsiteY13" fmla="*/ 225083 h 608428"/>
              <a:gd name="connsiteX14" fmla="*/ 1878037 w 4220307"/>
              <a:gd name="connsiteY14" fmla="*/ 200465 h 608428"/>
              <a:gd name="connsiteX15" fmla="*/ 1543929 w 4220307"/>
              <a:gd name="connsiteY15" fmla="*/ 200465 h 608428"/>
              <a:gd name="connsiteX16" fmla="*/ 1543929 w 4220307"/>
              <a:gd name="connsiteY16" fmla="*/ 200465 h 608428"/>
              <a:gd name="connsiteX17" fmla="*/ 1543929 w 4220307"/>
              <a:gd name="connsiteY17" fmla="*/ 172329 h 608428"/>
              <a:gd name="connsiteX18" fmla="*/ 1543929 w 4220307"/>
              <a:gd name="connsiteY18" fmla="*/ 144194 h 608428"/>
              <a:gd name="connsiteX19" fmla="*/ 1441938 w 4220307"/>
              <a:gd name="connsiteY19" fmla="*/ 144194 h 608428"/>
              <a:gd name="connsiteX20" fmla="*/ 1441938 w 4220307"/>
              <a:gd name="connsiteY20" fmla="*/ 144194 h 608428"/>
              <a:gd name="connsiteX21" fmla="*/ 1441938 w 4220307"/>
              <a:gd name="connsiteY21" fmla="*/ 116058 h 608428"/>
              <a:gd name="connsiteX22" fmla="*/ 1294227 w 4220307"/>
              <a:gd name="connsiteY22" fmla="*/ 116058 h 608428"/>
              <a:gd name="connsiteX23" fmla="*/ 1294227 w 4220307"/>
              <a:gd name="connsiteY23" fmla="*/ 116058 h 608428"/>
              <a:gd name="connsiteX24" fmla="*/ 1294227 w 4220307"/>
              <a:gd name="connsiteY24" fmla="*/ 116058 h 608428"/>
              <a:gd name="connsiteX25" fmla="*/ 1294227 w 4220307"/>
              <a:gd name="connsiteY25" fmla="*/ 116058 h 608428"/>
              <a:gd name="connsiteX26" fmla="*/ 1294227 w 4220307"/>
              <a:gd name="connsiteY26" fmla="*/ 116058 h 608428"/>
              <a:gd name="connsiteX27" fmla="*/ 1294227 w 4220307"/>
              <a:gd name="connsiteY27" fmla="*/ 98474 h 608428"/>
              <a:gd name="connsiteX28" fmla="*/ 1209821 w 4220307"/>
              <a:gd name="connsiteY28" fmla="*/ 98474 h 608428"/>
              <a:gd name="connsiteX29" fmla="*/ 1223889 w 4220307"/>
              <a:gd name="connsiteY29" fmla="*/ 84406 h 608428"/>
              <a:gd name="connsiteX30" fmla="*/ 1188720 w 4220307"/>
              <a:gd name="connsiteY30" fmla="*/ 84406 h 608428"/>
              <a:gd name="connsiteX31" fmla="*/ 1188720 w 4220307"/>
              <a:gd name="connsiteY31" fmla="*/ 49237 h 608428"/>
              <a:gd name="connsiteX32" fmla="*/ 439615 w 4220307"/>
              <a:gd name="connsiteY32" fmla="*/ 49237 h 608428"/>
              <a:gd name="connsiteX33" fmla="*/ 439615 w 4220307"/>
              <a:gd name="connsiteY33" fmla="*/ 31652 h 608428"/>
              <a:gd name="connsiteX34" fmla="*/ 144193 w 4220307"/>
              <a:gd name="connsiteY34" fmla="*/ 31652 h 608428"/>
              <a:gd name="connsiteX35" fmla="*/ 144193 w 4220307"/>
              <a:gd name="connsiteY35" fmla="*/ 0 h 608428"/>
              <a:gd name="connsiteX36" fmla="*/ 0 w 4220307"/>
              <a:gd name="connsiteY36" fmla="*/ 0 h 608428"/>
              <a:gd name="connsiteX37" fmla="*/ 0 w 4220307"/>
              <a:gd name="connsiteY37" fmla="*/ 0 h 608428"/>
              <a:gd name="connsiteX0" fmla="*/ 4220307 w 4220307"/>
              <a:gd name="connsiteY0" fmla="*/ 608428 h 608428"/>
              <a:gd name="connsiteX1" fmla="*/ 3516923 w 4220307"/>
              <a:gd name="connsiteY1" fmla="*/ 608428 h 608428"/>
              <a:gd name="connsiteX2" fmla="*/ 3516923 w 4220307"/>
              <a:gd name="connsiteY2" fmla="*/ 464234 h 608428"/>
              <a:gd name="connsiteX3" fmla="*/ 3453618 w 4220307"/>
              <a:gd name="connsiteY3" fmla="*/ 464234 h 608428"/>
              <a:gd name="connsiteX4" fmla="*/ 3453618 w 4220307"/>
              <a:gd name="connsiteY4" fmla="*/ 334108 h 608428"/>
              <a:gd name="connsiteX5" fmla="*/ 2609557 w 4220307"/>
              <a:gd name="connsiteY5" fmla="*/ 334108 h 608428"/>
              <a:gd name="connsiteX6" fmla="*/ 2609557 w 4220307"/>
              <a:gd name="connsiteY6" fmla="*/ 295421 h 608428"/>
              <a:gd name="connsiteX7" fmla="*/ 2546252 w 4220307"/>
              <a:gd name="connsiteY7" fmla="*/ 295421 h 608428"/>
              <a:gd name="connsiteX8" fmla="*/ 2546252 w 4220307"/>
              <a:gd name="connsiteY8" fmla="*/ 256735 h 608428"/>
              <a:gd name="connsiteX9" fmla="*/ 2546252 w 4220307"/>
              <a:gd name="connsiteY9" fmla="*/ 256735 h 608428"/>
              <a:gd name="connsiteX10" fmla="*/ 2514600 w 4220307"/>
              <a:gd name="connsiteY10" fmla="*/ 256735 h 608428"/>
              <a:gd name="connsiteX11" fmla="*/ 2514600 w 4220307"/>
              <a:gd name="connsiteY11" fmla="*/ 225083 h 608428"/>
              <a:gd name="connsiteX12" fmla="*/ 1878037 w 4220307"/>
              <a:gd name="connsiteY12" fmla="*/ 225083 h 608428"/>
              <a:gd name="connsiteX13" fmla="*/ 1878037 w 4220307"/>
              <a:gd name="connsiteY13" fmla="*/ 225083 h 608428"/>
              <a:gd name="connsiteX14" fmla="*/ 1878037 w 4220307"/>
              <a:gd name="connsiteY14" fmla="*/ 200465 h 608428"/>
              <a:gd name="connsiteX15" fmla="*/ 1543929 w 4220307"/>
              <a:gd name="connsiteY15" fmla="*/ 200465 h 608428"/>
              <a:gd name="connsiteX16" fmla="*/ 1543929 w 4220307"/>
              <a:gd name="connsiteY16" fmla="*/ 200465 h 608428"/>
              <a:gd name="connsiteX17" fmla="*/ 1543929 w 4220307"/>
              <a:gd name="connsiteY17" fmla="*/ 172329 h 608428"/>
              <a:gd name="connsiteX18" fmla="*/ 1543929 w 4220307"/>
              <a:gd name="connsiteY18" fmla="*/ 144194 h 608428"/>
              <a:gd name="connsiteX19" fmla="*/ 1441938 w 4220307"/>
              <a:gd name="connsiteY19" fmla="*/ 144194 h 608428"/>
              <a:gd name="connsiteX20" fmla="*/ 1441938 w 4220307"/>
              <a:gd name="connsiteY20" fmla="*/ 144194 h 608428"/>
              <a:gd name="connsiteX21" fmla="*/ 1441938 w 4220307"/>
              <a:gd name="connsiteY21" fmla="*/ 116058 h 608428"/>
              <a:gd name="connsiteX22" fmla="*/ 1294227 w 4220307"/>
              <a:gd name="connsiteY22" fmla="*/ 116058 h 608428"/>
              <a:gd name="connsiteX23" fmla="*/ 1294227 w 4220307"/>
              <a:gd name="connsiteY23" fmla="*/ 116058 h 608428"/>
              <a:gd name="connsiteX24" fmla="*/ 1294227 w 4220307"/>
              <a:gd name="connsiteY24" fmla="*/ 116058 h 608428"/>
              <a:gd name="connsiteX25" fmla="*/ 1294227 w 4220307"/>
              <a:gd name="connsiteY25" fmla="*/ 116058 h 608428"/>
              <a:gd name="connsiteX26" fmla="*/ 1294227 w 4220307"/>
              <a:gd name="connsiteY26" fmla="*/ 116058 h 608428"/>
              <a:gd name="connsiteX27" fmla="*/ 1294227 w 4220307"/>
              <a:gd name="connsiteY27" fmla="*/ 98474 h 608428"/>
              <a:gd name="connsiteX28" fmla="*/ 1209821 w 4220307"/>
              <a:gd name="connsiteY28" fmla="*/ 98474 h 608428"/>
              <a:gd name="connsiteX29" fmla="*/ 1208014 w 4220307"/>
              <a:gd name="connsiteY29" fmla="*/ 84406 h 608428"/>
              <a:gd name="connsiteX30" fmla="*/ 1188720 w 4220307"/>
              <a:gd name="connsiteY30" fmla="*/ 84406 h 608428"/>
              <a:gd name="connsiteX31" fmla="*/ 1188720 w 4220307"/>
              <a:gd name="connsiteY31" fmla="*/ 49237 h 608428"/>
              <a:gd name="connsiteX32" fmla="*/ 439615 w 4220307"/>
              <a:gd name="connsiteY32" fmla="*/ 49237 h 608428"/>
              <a:gd name="connsiteX33" fmla="*/ 439615 w 4220307"/>
              <a:gd name="connsiteY33" fmla="*/ 31652 h 608428"/>
              <a:gd name="connsiteX34" fmla="*/ 144193 w 4220307"/>
              <a:gd name="connsiteY34" fmla="*/ 31652 h 608428"/>
              <a:gd name="connsiteX35" fmla="*/ 144193 w 4220307"/>
              <a:gd name="connsiteY35" fmla="*/ 0 h 608428"/>
              <a:gd name="connsiteX36" fmla="*/ 0 w 4220307"/>
              <a:gd name="connsiteY36" fmla="*/ 0 h 608428"/>
              <a:gd name="connsiteX37" fmla="*/ 0 w 4220307"/>
              <a:gd name="connsiteY37" fmla="*/ 0 h 6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20307" h="608428">
                <a:moveTo>
                  <a:pt x="4220307" y="608428"/>
                </a:moveTo>
                <a:lnTo>
                  <a:pt x="3516923" y="608428"/>
                </a:lnTo>
                <a:lnTo>
                  <a:pt x="3516923" y="464234"/>
                </a:lnTo>
                <a:lnTo>
                  <a:pt x="3453618" y="464234"/>
                </a:lnTo>
                <a:lnTo>
                  <a:pt x="3453618" y="334108"/>
                </a:lnTo>
                <a:lnTo>
                  <a:pt x="2609557" y="334108"/>
                </a:lnTo>
                <a:lnTo>
                  <a:pt x="2609557" y="295421"/>
                </a:lnTo>
                <a:lnTo>
                  <a:pt x="2546252" y="295421"/>
                </a:lnTo>
                <a:lnTo>
                  <a:pt x="2546252" y="256735"/>
                </a:lnTo>
                <a:lnTo>
                  <a:pt x="2546252" y="256735"/>
                </a:lnTo>
                <a:lnTo>
                  <a:pt x="2514600" y="256735"/>
                </a:lnTo>
                <a:lnTo>
                  <a:pt x="2514600" y="225083"/>
                </a:lnTo>
                <a:lnTo>
                  <a:pt x="1878037" y="225083"/>
                </a:lnTo>
                <a:lnTo>
                  <a:pt x="1878037" y="225083"/>
                </a:lnTo>
                <a:lnTo>
                  <a:pt x="1878037" y="200465"/>
                </a:lnTo>
                <a:lnTo>
                  <a:pt x="1543929" y="200465"/>
                </a:lnTo>
                <a:lnTo>
                  <a:pt x="1543929" y="200465"/>
                </a:lnTo>
                <a:lnTo>
                  <a:pt x="1543929" y="172329"/>
                </a:lnTo>
                <a:lnTo>
                  <a:pt x="1543929" y="144194"/>
                </a:lnTo>
                <a:lnTo>
                  <a:pt x="1441938" y="144194"/>
                </a:lnTo>
                <a:lnTo>
                  <a:pt x="1441938" y="144194"/>
                </a:lnTo>
                <a:lnTo>
                  <a:pt x="1441938" y="116058"/>
                </a:lnTo>
                <a:lnTo>
                  <a:pt x="1294227" y="116058"/>
                </a:lnTo>
                <a:lnTo>
                  <a:pt x="1294227" y="116058"/>
                </a:lnTo>
                <a:lnTo>
                  <a:pt x="1294227" y="116058"/>
                </a:lnTo>
                <a:lnTo>
                  <a:pt x="1294227" y="116058"/>
                </a:lnTo>
                <a:lnTo>
                  <a:pt x="1294227" y="116058"/>
                </a:lnTo>
                <a:lnTo>
                  <a:pt x="1294227" y="98474"/>
                </a:lnTo>
                <a:lnTo>
                  <a:pt x="1209821" y="98474"/>
                </a:lnTo>
                <a:lnTo>
                  <a:pt x="1208014" y="84406"/>
                </a:lnTo>
                <a:lnTo>
                  <a:pt x="1188720" y="84406"/>
                </a:lnTo>
                <a:lnTo>
                  <a:pt x="1188720" y="49237"/>
                </a:lnTo>
                <a:lnTo>
                  <a:pt x="439615" y="49237"/>
                </a:lnTo>
                <a:lnTo>
                  <a:pt x="439615" y="31652"/>
                </a:lnTo>
                <a:lnTo>
                  <a:pt x="144193" y="31652"/>
                </a:lnTo>
                <a:lnTo>
                  <a:pt x="144193" y="0"/>
                </a:lnTo>
                <a:lnTo>
                  <a:pt x="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16" name="TextBox 215">
            <a:extLst>
              <a:ext uri="{FF2B5EF4-FFF2-40B4-BE49-F238E27FC236}">
                <a16:creationId xmlns:a16="http://schemas.microsoft.com/office/drawing/2014/main" id="{22FFD70A-3FA1-4841-B585-29595E557D5E}"/>
              </a:ext>
            </a:extLst>
          </p:cNvPr>
          <p:cNvSpPr txBox="1"/>
          <p:nvPr/>
        </p:nvSpPr>
        <p:spPr bwMode="auto">
          <a:xfrm>
            <a:off x="1794480" y="277309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17" name="TextBox 216">
            <a:extLst>
              <a:ext uri="{FF2B5EF4-FFF2-40B4-BE49-F238E27FC236}">
                <a16:creationId xmlns:a16="http://schemas.microsoft.com/office/drawing/2014/main" id="{1720F17F-3D84-AF4A-BA08-D36DF24BF107}"/>
              </a:ext>
            </a:extLst>
          </p:cNvPr>
          <p:cNvSpPr txBox="1"/>
          <p:nvPr/>
        </p:nvSpPr>
        <p:spPr bwMode="auto">
          <a:xfrm>
            <a:off x="1819593" y="277309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18" name="TextBox 217">
            <a:extLst>
              <a:ext uri="{FF2B5EF4-FFF2-40B4-BE49-F238E27FC236}">
                <a16:creationId xmlns:a16="http://schemas.microsoft.com/office/drawing/2014/main" id="{8C1B2AE1-5B41-AE46-B14A-046F481E48AD}"/>
              </a:ext>
            </a:extLst>
          </p:cNvPr>
          <p:cNvSpPr txBox="1"/>
          <p:nvPr/>
        </p:nvSpPr>
        <p:spPr bwMode="auto">
          <a:xfrm>
            <a:off x="2109660"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19" name="TextBox 218">
            <a:extLst>
              <a:ext uri="{FF2B5EF4-FFF2-40B4-BE49-F238E27FC236}">
                <a16:creationId xmlns:a16="http://schemas.microsoft.com/office/drawing/2014/main" id="{C16CCF14-FC32-0B4C-8C8C-6DE0DE062816}"/>
              </a:ext>
            </a:extLst>
          </p:cNvPr>
          <p:cNvSpPr txBox="1"/>
          <p:nvPr/>
        </p:nvSpPr>
        <p:spPr bwMode="auto">
          <a:xfrm>
            <a:off x="1894340" y="279594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0" name="TextBox 219">
            <a:extLst>
              <a:ext uri="{FF2B5EF4-FFF2-40B4-BE49-F238E27FC236}">
                <a16:creationId xmlns:a16="http://schemas.microsoft.com/office/drawing/2014/main" id="{4DA88FDA-9DB8-C54A-94F5-D56204A8FFBE}"/>
              </a:ext>
            </a:extLst>
          </p:cNvPr>
          <p:cNvSpPr txBox="1"/>
          <p:nvPr/>
        </p:nvSpPr>
        <p:spPr bwMode="auto">
          <a:xfrm>
            <a:off x="2498444" y="312774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1" name="TextBox 220">
            <a:extLst>
              <a:ext uri="{FF2B5EF4-FFF2-40B4-BE49-F238E27FC236}">
                <a16:creationId xmlns:a16="http://schemas.microsoft.com/office/drawing/2014/main" id="{04277597-157A-D545-972F-4AB2BC0C213A}"/>
              </a:ext>
            </a:extLst>
          </p:cNvPr>
          <p:cNvSpPr txBox="1"/>
          <p:nvPr/>
        </p:nvSpPr>
        <p:spPr bwMode="auto">
          <a:xfrm>
            <a:off x="2928243" y="323649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2" name="TextBox 221">
            <a:extLst>
              <a:ext uri="{FF2B5EF4-FFF2-40B4-BE49-F238E27FC236}">
                <a16:creationId xmlns:a16="http://schemas.microsoft.com/office/drawing/2014/main" id="{50860FC9-0028-D24B-9D84-97C8D1EFAFFC}"/>
              </a:ext>
            </a:extLst>
          </p:cNvPr>
          <p:cNvSpPr txBox="1"/>
          <p:nvPr/>
        </p:nvSpPr>
        <p:spPr bwMode="auto">
          <a:xfrm>
            <a:off x="3340316" y="339509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grpSp>
        <p:nvGrpSpPr>
          <p:cNvPr id="177" name="Group 176">
            <a:extLst>
              <a:ext uri="{FF2B5EF4-FFF2-40B4-BE49-F238E27FC236}">
                <a16:creationId xmlns:a16="http://schemas.microsoft.com/office/drawing/2014/main" id="{C1F845EF-9E02-9442-9ACA-A0AAADD1A288}"/>
              </a:ext>
            </a:extLst>
          </p:cNvPr>
          <p:cNvGrpSpPr/>
          <p:nvPr/>
        </p:nvGrpSpPr>
        <p:grpSpPr>
          <a:xfrm>
            <a:off x="1755775" y="2895600"/>
            <a:ext cx="3435350" cy="892175"/>
            <a:chOff x="1755775" y="2895600"/>
            <a:chExt cx="3435350" cy="892175"/>
          </a:xfrm>
        </p:grpSpPr>
        <p:sp>
          <p:nvSpPr>
            <p:cNvPr id="171" name="Freeform 170">
              <a:extLst>
                <a:ext uri="{FF2B5EF4-FFF2-40B4-BE49-F238E27FC236}">
                  <a16:creationId xmlns:a16="http://schemas.microsoft.com/office/drawing/2014/main" id="{E01B57D3-AD16-C54B-8194-23B05BD57DF4}"/>
                </a:ext>
              </a:extLst>
            </p:cNvPr>
            <p:cNvSpPr/>
            <p:nvPr/>
          </p:nvSpPr>
          <p:spPr bwMode="auto">
            <a:xfrm>
              <a:off x="3511550" y="3600450"/>
              <a:ext cx="1679575" cy="187325"/>
            </a:xfrm>
            <a:custGeom>
              <a:avLst/>
              <a:gdLst>
                <a:gd name="connsiteX0" fmla="*/ 1679575 w 1679575"/>
                <a:gd name="connsiteY0" fmla="*/ 187325 h 187325"/>
                <a:gd name="connsiteX1" fmla="*/ 1362075 w 1679575"/>
                <a:gd name="connsiteY1" fmla="*/ 187325 h 187325"/>
                <a:gd name="connsiteX2" fmla="*/ 1362075 w 1679575"/>
                <a:gd name="connsiteY2" fmla="*/ 117475 h 187325"/>
                <a:gd name="connsiteX3" fmla="*/ 755650 w 1679575"/>
                <a:gd name="connsiteY3" fmla="*/ 117475 h 187325"/>
                <a:gd name="connsiteX4" fmla="*/ 755650 w 1679575"/>
                <a:gd name="connsiteY4" fmla="*/ 60325 h 187325"/>
                <a:gd name="connsiteX5" fmla="*/ 317500 w 1679575"/>
                <a:gd name="connsiteY5" fmla="*/ 60325 h 187325"/>
                <a:gd name="connsiteX6" fmla="*/ 317500 w 1679575"/>
                <a:gd name="connsiteY6" fmla="*/ 60325 h 187325"/>
                <a:gd name="connsiteX7" fmla="*/ 317500 w 1679575"/>
                <a:gd name="connsiteY7" fmla="*/ 60325 h 187325"/>
                <a:gd name="connsiteX8" fmla="*/ 317500 w 1679575"/>
                <a:gd name="connsiteY8" fmla="*/ 34925 h 187325"/>
                <a:gd name="connsiteX9" fmla="*/ 241300 w 1679575"/>
                <a:gd name="connsiteY9" fmla="*/ 34925 h 187325"/>
                <a:gd name="connsiteX10" fmla="*/ 241300 w 1679575"/>
                <a:gd name="connsiteY10" fmla="*/ 0 h 187325"/>
                <a:gd name="connsiteX11" fmla="*/ 0 w 1679575"/>
                <a:gd name="connsiteY11" fmla="*/ 0 h 1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79575" h="187325">
                  <a:moveTo>
                    <a:pt x="1679575" y="187325"/>
                  </a:moveTo>
                  <a:lnTo>
                    <a:pt x="1362075" y="187325"/>
                  </a:lnTo>
                  <a:lnTo>
                    <a:pt x="1362075" y="117475"/>
                  </a:lnTo>
                  <a:lnTo>
                    <a:pt x="755650" y="117475"/>
                  </a:lnTo>
                  <a:lnTo>
                    <a:pt x="755650" y="60325"/>
                  </a:lnTo>
                  <a:lnTo>
                    <a:pt x="317500" y="60325"/>
                  </a:lnTo>
                  <a:lnTo>
                    <a:pt x="317500" y="60325"/>
                  </a:lnTo>
                  <a:lnTo>
                    <a:pt x="317500" y="60325"/>
                  </a:lnTo>
                  <a:lnTo>
                    <a:pt x="317500" y="34925"/>
                  </a:lnTo>
                  <a:lnTo>
                    <a:pt x="241300" y="34925"/>
                  </a:lnTo>
                  <a:lnTo>
                    <a:pt x="241300"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175" name="Freeform 174">
              <a:extLst>
                <a:ext uri="{FF2B5EF4-FFF2-40B4-BE49-F238E27FC236}">
                  <a16:creationId xmlns:a16="http://schemas.microsoft.com/office/drawing/2014/main" id="{0859236B-B61A-294F-95E2-6B1CDF25B2A7}"/>
                </a:ext>
              </a:extLst>
            </p:cNvPr>
            <p:cNvSpPr/>
            <p:nvPr/>
          </p:nvSpPr>
          <p:spPr bwMode="auto">
            <a:xfrm>
              <a:off x="2251075" y="3178176"/>
              <a:ext cx="1245648" cy="426702"/>
            </a:xfrm>
            <a:custGeom>
              <a:avLst/>
              <a:gdLst>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60450 w 1273175"/>
                <a:gd name="connsiteY20" fmla="*/ 282575 h 422275"/>
                <a:gd name="connsiteX21" fmla="*/ 1082675 w 1273175"/>
                <a:gd name="connsiteY21" fmla="*/ 304800 h 422275"/>
                <a:gd name="connsiteX22" fmla="*/ 1098550 w 1273175"/>
                <a:gd name="connsiteY22" fmla="*/ 30480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77925 w 1273175"/>
                <a:gd name="connsiteY26" fmla="*/ 374650 h 422275"/>
                <a:gd name="connsiteX27" fmla="*/ 1206500 w 1273175"/>
                <a:gd name="connsiteY27" fmla="*/ 403225 h 422275"/>
                <a:gd name="connsiteX28" fmla="*/ 1206500 w 1273175"/>
                <a:gd name="connsiteY28" fmla="*/ 403225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60450 w 1273175"/>
                <a:gd name="connsiteY20" fmla="*/ 282575 h 422275"/>
                <a:gd name="connsiteX21" fmla="*/ 1082675 w 1273175"/>
                <a:gd name="connsiteY21" fmla="*/ 282575 h 422275"/>
                <a:gd name="connsiteX22" fmla="*/ 1098550 w 1273175"/>
                <a:gd name="connsiteY22" fmla="*/ 30480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77925 w 1273175"/>
                <a:gd name="connsiteY26" fmla="*/ 374650 h 422275"/>
                <a:gd name="connsiteX27" fmla="*/ 1206500 w 1273175"/>
                <a:gd name="connsiteY27" fmla="*/ 403225 h 422275"/>
                <a:gd name="connsiteX28" fmla="*/ 1206500 w 1273175"/>
                <a:gd name="connsiteY28" fmla="*/ 403225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60450 w 1273175"/>
                <a:gd name="connsiteY20" fmla="*/ 282575 h 422275"/>
                <a:gd name="connsiteX21" fmla="*/ 1044575 w 1273175"/>
                <a:gd name="connsiteY21" fmla="*/ 346075 h 422275"/>
                <a:gd name="connsiteX22" fmla="*/ 1098550 w 1273175"/>
                <a:gd name="connsiteY22" fmla="*/ 30480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77925 w 1273175"/>
                <a:gd name="connsiteY26" fmla="*/ 374650 h 422275"/>
                <a:gd name="connsiteX27" fmla="*/ 1206500 w 1273175"/>
                <a:gd name="connsiteY27" fmla="*/ 403225 h 422275"/>
                <a:gd name="connsiteX28" fmla="*/ 1206500 w 1273175"/>
                <a:gd name="connsiteY28" fmla="*/ 403225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44575 w 1273175"/>
                <a:gd name="connsiteY21" fmla="*/ 346075 h 422275"/>
                <a:gd name="connsiteX22" fmla="*/ 1098550 w 1273175"/>
                <a:gd name="connsiteY22" fmla="*/ 30480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77925 w 1273175"/>
                <a:gd name="connsiteY26" fmla="*/ 374650 h 422275"/>
                <a:gd name="connsiteX27" fmla="*/ 1206500 w 1273175"/>
                <a:gd name="connsiteY27" fmla="*/ 403225 h 422275"/>
                <a:gd name="connsiteX28" fmla="*/ 1206500 w 1273175"/>
                <a:gd name="connsiteY28" fmla="*/ 403225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0480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77925 w 1273175"/>
                <a:gd name="connsiteY26" fmla="*/ 374650 h 422275"/>
                <a:gd name="connsiteX27" fmla="*/ 1206500 w 1273175"/>
                <a:gd name="connsiteY27" fmla="*/ 403225 h 422275"/>
                <a:gd name="connsiteX28" fmla="*/ 1206500 w 1273175"/>
                <a:gd name="connsiteY28" fmla="*/ 403225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77925 w 1273175"/>
                <a:gd name="connsiteY26" fmla="*/ 374650 h 422275"/>
                <a:gd name="connsiteX27" fmla="*/ 1206500 w 1273175"/>
                <a:gd name="connsiteY27" fmla="*/ 403225 h 422275"/>
                <a:gd name="connsiteX28" fmla="*/ 1206500 w 1273175"/>
                <a:gd name="connsiteY28" fmla="*/ 403225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200150 w 1273175"/>
                <a:gd name="connsiteY26" fmla="*/ 381000 h 422275"/>
                <a:gd name="connsiteX27" fmla="*/ 1206500 w 1273175"/>
                <a:gd name="connsiteY27" fmla="*/ 403225 h 422275"/>
                <a:gd name="connsiteX28" fmla="*/ 1206500 w 1273175"/>
                <a:gd name="connsiteY28" fmla="*/ 403225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62050 w 1273175"/>
                <a:gd name="connsiteY26" fmla="*/ 384175 h 422275"/>
                <a:gd name="connsiteX27" fmla="*/ 1206500 w 1273175"/>
                <a:gd name="connsiteY27" fmla="*/ 403225 h 422275"/>
                <a:gd name="connsiteX28" fmla="*/ 1206500 w 1273175"/>
                <a:gd name="connsiteY28" fmla="*/ 403225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62050 w 1273175"/>
                <a:gd name="connsiteY26" fmla="*/ 384175 h 422275"/>
                <a:gd name="connsiteX27" fmla="*/ 1206500 w 1273175"/>
                <a:gd name="connsiteY27" fmla="*/ 403225 h 422275"/>
                <a:gd name="connsiteX28" fmla="*/ 1200150 w 1273175"/>
                <a:gd name="connsiteY28" fmla="*/ 381000 h 422275"/>
                <a:gd name="connsiteX29" fmla="*/ 1225550 w 1273175"/>
                <a:gd name="connsiteY29" fmla="*/ 422275 h 422275"/>
                <a:gd name="connsiteX30" fmla="*/ 1273175 w 1273175"/>
                <a:gd name="connsiteY30" fmla="*/ 422275 h 422275"/>
                <a:gd name="connsiteX0" fmla="*/ 0 w 1320800"/>
                <a:gd name="connsiteY0" fmla="*/ 0 h 422275"/>
                <a:gd name="connsiteX1" fmla="*/ 171450 w 1320800"/>
                <a:gd name="connsiteY1" fmla="*/ 0 h 422275"/>
                <a:gd name="connsiteX2" fmla="*/ 171450 w 1320800"/>
                <a:gd name="connsiteY2" fmla="*/ 0 h 422275"/>
                <a:gd name="connsiteX3" fmla="*/ 171450 w 1320800"/>
                <a:gd name="connsiteY3" fmla="*/ 25400 h 422275"/>
                <a:gd name="connsiteX4" fmla="*/ 244475 w 1320800"/>
                <a:gd name="connsiteY4" fmla="*/ 25400 h 422275"/>
                <a:gd name="connsiteX5" fmla="*/ 244475 w 1320800"/>
                <a:gd name="connsiteY5" fmla="*/ 47625 h 422275"/>
                <a:gd name="connsiteX6" fmla="*/ 307975 w 1320800"/>
                <a:gd name="connsiteY6" fmla="*/ 47625 h 422275"/>
                <a:gd name="connsiteX7" fmla="*/ 307975 w 1320800"/>
                <a:gd name="connsiteY7" fmla="*/ 117475 h 422275"/>
                <a:gd name="connsiteX8" fmla="*/ 352425 w 1320800"/>
                <a:gd name="connsiteY8" fmla="*/ 117475 h 422275"/>
                <a:gd name="connsiteX9" fmla="*/ 352425 w 1320800"/>
                <a:gd name="connsiteY9" fmla="*/ 146050 h 422275"/>
                <a:gd name="connsiteX10" fmla="*/ 720725 w 1320800"/>
                <a:gd name="connsiteY10" fmla="*/ 146050 h 422275"/>
                <a:gd name="connsiteX11" fmla="*/ 720725 w 1320800"/>
                <a:gd name="connsiteY11" fmla="*/ 187325 h 422275"/>
                <a:gd name="connsiteX12" fmla="*/ 742950 w 1320800"/>
                <a:gd name="connsiteY12" fmla="*/ 187325 h 422275"/>
                <a:gd name="connsiteX13" fmla="*/ 742950 w 1320800"/>
                <a:gd name="connsiteY13" fmla="*/ 215900 h 422275"/>
                <a:gd name="connsiteX14" fmla="*/ 920750 w 1320800"/>
                <a:gd name="connsiteY14" fmla="*/ 215900 h 422275"/>
                <a:gd name="connsiteX15" fmla="*/ 920750 w 1320800"/>
                <a:gd name="connsiteY15" fmla="*/ 234950 h 422275"/>
                <a:gd name="connsiteX16" fmla="*/ 977900 w 1320800"/>
                <a:gd name="connsiteY16" fmla="*/ 234950 h 422275"/>
                <a:gd name="connsiteX17" fmla="*/ 977900 w 1320800"/>
                <a:gd name="connsiteY17" fmla="*/ 266700 h 422275"/>
                <a:gd name="connsiteX18" fmla="*/ 1060450 w 1320800"/>
                <a:gd name="connsiteY18" fmla="*/ 266700 h 422275"/>
                <a:gd name="connsiteX19" fmla="*/ 1060450 w 1320800"/>
                <a:gd name="connsiteY19" fmla="*/ 282575 h 422275"/>
                <a:gd name="connsiteX20" fmla="*/ 1082675 w 1320800"/>
                <a:gd name="connsiteY20" fmla="*/ 279400 h 422275"/>
                <a:gd name="connsiteX21" fmla="*/ 1089025 w 1320800"/>
                <a:gd name="connsiteY21" fmla="*/ 307975 h 422275"/>
                <a:gd name="connsiteX22" fmla="*/ 1098550 w 1320800"/>
                <a:gd name="connsiteY22" fmla="*/ 311150 h 422275"/>
                <a:gd name="connsiteX23" fmla="*/ 1098550 w 1320800"/>
                <a:gd name="connsiteY23" fmla="*/ 349250 h 422275"/>
                <a:gd name="connsiteX24" fmla="*/ 1152525 w 1320800"/>
                <a:gd name="connsiteY24" fmla="*/ 349250 h 422275"/>
                <a:gd name="connsiteX25" fmla="*/ 1152525 w 1320800"/>
                <a:gd name="connsiteY25" fmla="*/ 349250 h 422275"/>
                <a:gd name="connsiteX26" fmla="*/ 1162050 w 1320800"/>
                <a:gd name="connsiteY26" fmla="*/ 384175 h 422275"/>
                <a:gd name="connsiteX27" fmla="*/ 1206500 w 1320800"/>
                <a:gd name="connsiteY27" fmla="*/ 403225 h 422275"/>
                <a:gd name="connsiteX28" fmla="*/ 1320800 w 1320800"/>
                <a:gd name="connsiteY28" fmla="*/ 358775 h 422275"/>
                <a:gd name="connsiteX29" fmla="*/ 1225550 w 1320800"/>
                <a:gd name="connsiteY29" fmla="*/ 422275 h 422275"/>
                <a:gd name="connsiteX30" fmla="*/ 1273175 w 1320800"/>
                <a:gd name="connsiteY30" fmla="*/ 422275 h 422275"/>
                <a:gd name="connsiteX0" fmla="*/ 0 w 1320800"/>
                <a:gd name="connsiteY0" fmla="*/ 0 h 422275"/>
                <a:gd name="connsiteX1" fmla="*/ 171450 w 1320800"/>
                <a:gd name="connsiteY1" fmla="*/ 0 h 422275"/>
                <a:gd name="connsiteX2" fmla="*/ 171450 w 1320800"/>
                <a:gd name="connsiteY2" fmla="*/ 0 h 422275"/>
                <a:gd name="connsiteX3" fmla="*/ 171450 w 1320800"/>
                <a:gd name="connsiteY3" fmla="*/ 25400 h 422275"/>
                <a:gd name="connsiteX4" fmla="*/ 244475 w 1320800"/>
                <a:gd name="connsiteY4" fmla="*/ 25400 h 422275"/>
                <a:gd name="connsiteX5" fmla="*/ 244475 w 1320800"/>
                <a:gd name="connsiteY5" fmla="*/ 47625 h 422275"/>
                <a:gd name="connsiteX6" fmla="*/ 307975 w 1320800"/>
                <a:gd name="connsiteY6" fmla="*/ 47625 h 422275"/>
                <a:gd name="connsiteX7" fmla="*/ 307975 w 1320800"/>
                <a:gd name="connsiteY7" fmla="*/ 117475 h 422275"/>
                <a:gd name="connsiteX8" fmla="*/ 352425 w 1320800"/>
                <a:gd name="connsiteY8" fmla="*/ 117475 h 422275"/>
                <a:gd name="connsiteX9" fmla="*/ 352425 w 1320800"/>
                <a:gd name="connsiteY9" fmla="*/ 146050 h 422275"/>
                <a:gd name="connsiteX10" fmla="*/ 720725 w 1320800"/>
                <a:gd name="connsiteY10" fmla="*/ 146050 h 422275"/>
                <a:gd name="connsiteX11" fmla="*/ 720725 w 1320800"/>
                <a:gd name="connsiteY11" fmla="*/ 187325 h 422275"/>
                <a:gd name="connsiteX12" fmla="*/ 742950 w 1320800"/>
                <a:gd name="connsiteY12" fmla="*/ 187325 h 422275"/>
                <a:gd name="connsiteX13" fmla="*/ 742950 w 1320800"/>
                <a:gd name="connsiteY13" fmla="*/ 215900 h 422275"/>
                <a:gd name="connsiteX14" fmla="*/ 920750 w 1320800"/>
                <a:gd name="connsiteY14" fmla="*/ 215900 h 422275"/>
                <a:gd name="connsiteX15" fmla="*/ 920750 w 1320800"/>
                <a:gd name="connsiteY15" fmla="*/ 234950 h 422275"/>
                <a:gd name="connsiteX16" fmla="*/ 977900 w 1320800"/>
                <a:gd name="connsiteY16" fmla="*/ 234950 h 422275"/>
                <a:gd name="connsiteX17" fmla="*/ 977900 w 1320800"/>
                <a:gd name="connsiteY17" fmla="*/ 266700 h 422275"/>
                <a:gd name="connsiteX18" fmla="*/ 1060450 w 1320800"/>
                <a:gd name="connsiteY18" fmla="*/ 266700 h 422275"/>
                <a:gd name="connsiteX19" fmla="*/ 1060450 w 1320800"/>
                <a:gd name="connsiteY19" fmla="*/ 282575 h 422275"/>
                <a:gd name="connsiteX20" fmla="*/ 1082675 w 1320800"/>
                <a:gd name="connsiteY20" fmla="*/ 279400 h 422275"/>
                <a:gd name="connsiteX21" fmla="*/ 1089025 w 1320800"/>
                <a:gd name="connsiteY21" fmla="*/ 307975 h 422275"/>
                <a:gd name="connsiteX22" fmla="*/ 1098550 w 1320800"/>
                <a:gd name="connsiteY22" fmla="*/ 311150 h 422275"/>
                <a:gd name="connsiteX23" fmla="*/ 1098550 w 1320800"/>
                <a:gd name="connsiteY23" fmla="*/ 349250 h 422275"/>
                <a:gd name="connsiteX24" fmla="*/ 1152525 w 1320800"/>
                <a:gd name="connsiteY24" fmla="*/ 349250 h 422275"/>
                <a:gd name="connsiteX25" fmla="*/ 1152525 w 1320800"/>
                <a:gd name="connsiteY25" fmla="*/ 349250 h 422275"/>
                <a:gd name="connsiteX26" fmla="*/ 1162050 w 1320800"/>
                <a:gd name="connsiteY26" fmla="*/ 384175 h 422275"/>
                <a:gd name="connsiteX27" fmla="*/ 1200150 w 1320800"/>
                <a:gd name="connsiteY27" fmla="*/ 387350 h 422275"/>
                <a:gd name="connsiteX28" fmla="*/ 1320800 w 1320800"/>
                <a:gd name="connsiteY28" fmla="*/ 358775 h 422275"/>
                <a:gd name="connsiteX29" fmla="*/ 1225550 w 1320800"/>
                <a:gd name="connsiteY29" fmla="*/ 422275 h 422275"/>
                <a:gd name="connsiteX30" fmla="*/ 1273175 w 1320800"/>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62050 w 1273175"/>
                <a:gd name="connsiteY26" fmla="*/ 384175 h 422275"/>
                <a:gd name="connsiteX27" fmla="*/ 1200150 w 1273175"/>
                <a:gd name="connsiteY27" fmla="*/ 387350 h 422275"/>
                <a:gd name="connsiteX28" fmla="*/ 1219200 w 1273175"/>
                <a:gd name="connsiteY28" fmla="*/ 400050 h 422275"/>
                <a:gd name="connsiteX29" fmla="*/ 12255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62050 w 1273175"/>
                <a:gd name="connsiteY26" fmla="*/ 384175 h 422275"/>
                <a:gd name="connsiteX27" fmla="*/ 1200150 w 1273175"/>
                <a:gd name="connsiteY27" fmla="*/ 387350 h 422275"/>
                <a:gd name="connsiteX28" fmla="*/ 1219200 w 1273175"/>
                <a:gd name="connsiteY28" fmla="*/ 400050 h 422275"/>
                <a:gd name="connsiteX29" fmla="*/ 1241425 w 1273175"/>
                <a:gd name="connsiteY29" fmla="*/ 40322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62050 w 1273175"/>
                <a:gd name="connsiteY26" fmla="*/ 384175 h 422275"/>
                <a:gd name="connsiteX27" fmla="*/ 1200150 w 1273175"/>
                <a:gd name="connsiteY27" fmla="*/ 387350 h 422275"/>
                <a:gd name="connsiteX28" fmla="*/ 1219200 w 1273175"/>
                <a:gd name="connsiteY28" fmla="*/ 400050 h 422275"/>
                <a:gd name="connsiteX29" fmla="*/ 12382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62050 w 1273175"/>
                <a:gd name="connsiteY26" fmla="*/ 384175 h 422275"/>
                <a:gd name="connsiteX27" fmla="*/ 1200150 w 1273175"/>
                <a:gd name="connsiteY27" fmla="*/ 387350 h 422275"/>
                <a:gd name="connsiteX28" fmla="*/ 1238250 w 1273175"/>
                <a:gd name="connsiteY28" fmla="*/ 400050 h 422275"/>
                <a:gd name="connsiteX29" fmla="*/ 12382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62050 w 1273175"/>
                <a:gd name="connsiteY26" fmla="*/ 384175 h 422275"/>
                <a:gd name="connsiteX27" fmla="*/ 1200150 w 1273175"/>
                <a:gd name="connsiteY27" fmla="*/ 339725 h 422275"/>
                <a:gd name="connsiteX28" fmla="*/ 1238250 w 1273175"/>
                <a:gd name="connsiteY28" fmla="*/ 400050 h 422275"/>
                <a:gd name="connsiteX29" fmla="*/ 12382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62050 w 1273175"/>
                <a:gd name="connsiteY26" fmla="*/ 384175 h 422275"/>
                <a:gd name="connsiteX27" fmla="*/ 1212850 w 1273175"/>
                <a:gd name="connsiteY27" fmla="*/ 396875 h 422275"/>
                <a:gd name="connsiteX28" fmla="*/ 1238250 w 1273175"/>
                <a:gd name="connsiteY28" fmla="*/ 400050 h 422275"/>
                <a:gd name="connsiteX29" fmla="*/ 12382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203325 w 1273175"/>
                <a:gd name="connsiteY26" fmla="*/ 377825 h 422275"/>
                <a:gd name="connsiteX27" fmla="*/ 1212850 w 1273175"/>
                <a:gd name="connsiteY27" fmla="*/ 396875 h 422275"/>
                <a:gd name="connsiteX28" fmla="*/ 1238250 w 1273175"/>
                <a:gd name="connsiteY28" fmla="*/ 400050 h 422275"/>
                <a:gd name="connsiteX29" fmla="*/ 12382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58875 w 1273175"/>
                <a:gd name="connsiteY26" fmla="*/ 377825 h 422275"/>
                <a:gd name="connsiteX27" fmla="*/ 1212850 w 1273175"/>
                <a:gd name="connsiteY27" fmla="*/ 396875 h 422275"/>
                <a:gd name="connsiteX28" fmla="*/ 1238250 w 1273175"/>
                <a:gd name="connsiteY28" fmla="*/ 400050 h 422275"/>
                <a:gd name="connsiteX29" fmla="*/ 12382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58875 w 1273175"/>
                <a:gd name="connsiteY26" fmla="*/ 377825 h 422275"/>
                <a:gd name="connsiteX27" fmla="*/ 1203325 w 1273175"/>
                <a:gd name="connsiteY27" fmla="*/ 381000 h 422275"/>
                <a:gd name="connsiteX28" fmla="*/ 1238250 w 1273175"/>
                <a:gd name="connsiteY28" fmla="*/ 400050 h 422275"/>
                <a:gd name="connsiteX29" fmla="*/ 12382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58875 w 1273175"/>
                <a:gd name="connsiteY26" fmla="*/ 377825 h 422275"/>
                <a:gd name="connsiteX27" fmla="*/ 1203325 w 1273175"/>
                <a:gd name="connsiteY27" fmla="*/ 381000 h 422275"/>
                <a:gd name="connsiteX28" fmla="*/ 1206500 w 1273175"/>
                <a:gd name="connsiteY28" fmla="*/ 396875 h 422275"/>
                <a:gd name="connsiteX29" fmla="*/ 1238250 w 1273175"/>
                <a:gd name="connsiteY29" fmla="*/ 422275 h 422275"/>
                <a:gd name="connsiteX30" fmla="*/ 1273175 w 1273175"/>
                <a:gd name="connsiteY30" fmla="*/ 422275 h 422275"/>
                <a:gd name="connsiteX0" fmla="*/ 0 w 1273175"/>
                <a:gd name="connsiteY0" fmla="*/ 0 h 422275"/>
                <a:gd name="connsiteX1" fmla="*/ 171450 w 1273175"/>
                <a:gd name="connsiteY1" fmla="*/ 0 h 422275"/>
                <a:gd name="connsiteX2" fmla="*/ 171450 w 1273175"/>
                <a:gd name="connsiteY2" fmla="*/ 0 h 422275"/>
                <a:gd name="connsiteX3" fmla="*/ 171450 w 1273175"/>
                <a:gd name="connsiteY3" fmla="*/ 25400 h 422275"/>
                <a:gd name="connsiteX4" fmla="*/ 244475 w 1273175"/>
                <a:gd name="connsiteY4" fmla="*/ 25400 h 422275"/>
                <a:gd name="connsiteX5" fmla="*/ 244475 w 1273175"/>
                <a:gd name="connsiteY5" fmla="*/ 47625 h 422275"/>
                <a:gd name="connsiteX6" fmla="*/ 307975 w 1273175"/>
                <a:gd name="connsiteY6" fmla="*/ 47625 h 422275"/>
                <a:gd name="connsiteX7" fmla="*/ 307975 w 1273175"/>
                <a:gd name="connsiteY7" fmla="*/ 117475 h 422275"/>
                <a:gd name="connsiteX8" fmla="*/ 352425 w 1273175"/>
                <a:gd name="connsiteY8" fmla="*/ 117475 h 422275"/>
                <a:gd name="connsiteX9" fmla="*/ 352425 w 1273175"/>
                <a:gd name="connsiteY9" fmla="*/ 146050 h 422275"/>
                <a:gd name="connsiteX10" fmla="*/ 720725 w 1273175"/>
                <a:gd name="connsiteY10" fmla="*/ 146050 h 422275"/>
                <a:gd name="connsiteX11" fmla="*/ 720725 w 1273175"/>
                <a:gd name="connsiteY11" fmla="*/ 187325 h 422275"/>
                <a:gd name="connsiteX12" fmla="*/ 742950 w 1273175"/>
                <a:gd name="connsiteY12" fmla="*/ 187325 h 422275"/>
                <a:gd name="connsiteX13" fmla="*/ 742950 w 1273175"/>
                <a:gd name="connsiteY13" fmla="*/ 215900 h 422275"/>
                <a:gd name="connsiteX14" fmla="*/ 920750 w 1273175"/>
                <a:gd name="connsiteY14" fmla="*/ 215900 h 422275"/>
                <a:gd name="connsiteX15" fmla="*/ 920750 w 1273175"/>
                <a:gd name="connsiteY15" fmla="*/ 234950 h 422275"/>
                <a:gd name="connsiteX16" fmla="*/ 977900 w 1273175"/>
                <a:gd name="connsiteY16" fmla="*/ 234950 h 422275"/>
                <a:gd name="connsiteX17" fmla="*/ 977900 w 1273175"/>
                <a:gd name="connsiteY17" fmla="*/ 266700 h 422275"/>
                <a:gd name="connsiteX18" fmla="*/ 1060450 w 1273175"/>
                <a:gd name="connsiteY18" fmla="*/ 266700 h 422275"/>
                <a:gd name="connsiteX19" fmla="*/ 1060450 w 1273175"/>
                <a:gd name="connsiteY19" fmla="*/ 282575 h 422275"/>
                <a:gd name="connsiteX20" fmla="*/ 1082675 w 1273175"/>
                <a:gd name="connsiteY20" fmla="*/ 279400 h 422275"/>
                <a:gd name="connsiteX21" fmla="*/ 1089025 w 1273175"/>
                <a:gd name="connsiteY21" fmla="*/ 307975 h 422275"/>
                <a:gd name="connsiteX22" fmla="*/ 1098550 w 1273175"/>
                <a:gd name="connsiteY22" fmla="*/ 311150 h 422275"/>
                <a:gd name="connsiteX23" fmla="*/ 1098550 w 1273175"/>
                <a:gd name="connsiteY23" fmla="*/ 349250 h 422275"/>
                <a:gd name="connsiteX24" fmla="*/ 1152525 w 1273175"/>
                <a:gd name="connsiteY24" fmla="*/ 349250 h 422275"/>
                <a:gd name="connsiteX25" fmla="*/ 1152525 w 1273175"/>
                <a:gd name="connsiteY25" fmla="*/ 349250 h 422275"/>
                <a:gd name="connsiteX26" fmla="*/ 1158875 w 1273175"/>
                <a:gd name="connsiteY26" fmla="*/ 377825 h 422275"/>
                <a:gd name="connsiteX27" fmla="*/ 1203325 w 1273175"/>
                <a:gd name="connsiteY27" fmla="*/ 381000 h 422275"/>
                <a:gd name="connsiteX28" fmla="*/ 1206500 w 1273175"/>
                <a:gd name="connsiteY28" fmla="*/ 396875 h 422275"/>
                <a:gd name="connsiteX29" fmla="*/ 1241425 w 1273175"/>
                <a:gd name="connsiteY29" fmla="*/ 400050 h 422275"/>
                <a:gd name="connsiteX30" fmla="*/ 1273175 w 1273175"/>
                <a:gd name="connsiteY30" fmla="*/ 422275 h 422275"/>
                <a:gd name="connsiteX0" fmla="*/ 0 w 1241425"/>
                <a:gd name="connsiteY0" fmla="*/ 0 h 425450"/>
                <a:gd name="connsiteX1" fmla="*/ 171450 w 1241425"/>
                <a:gd name="connsiteY1" fmla="*/ 0 h 425450"/>
                <a:gd name="connsiteX2" fmla="*/ 171450 w 1241425"/>
                <a:gd name="connsiteY2" fmla="*/ 0 h 425450"/>
                <a:gd name="connsiteX3" fmla="*/ 171450 w 1241425"/>
                <a:gd name="connsiteY3" fmla="*/ 25400 h 425450"/>
                <a:gd name="connsiteX4" fmla="*/ 244475 w 1241425"/>
                <a:gd name="connsiteY4" fmla="*/ 25400 h 425450"/>
                <a:gd name="connsiteX5" fmla="*/ 244475 w 1241425"/>
                <a:gd name="connsiteY5" fmla="*/ 47625 h 425450"/>
                <a:gd name="connsiteX6" fmla="*/ 307975 w 1241425"/>
                <a:gd name="connsiteY6" fmla="*/ 47625 h 425450"/>
                <a:gd name="connsiteX7" fmla="*/ 307975 w 1241425"/>
                <a:gd name="connsiteY7" fmla="*/ 117475 h 425450"/>
                <a:gd name="connsiteX8" fmla="*/ 352425 w 1241425"/>
                <a:gd name="connsiteY8" fmla="*/ 117475 h 425450"/>
                <a:gd name="connsiteX9" fmla="*/ 352425 w 1241425"/>
                <a:gd name="connsiteY9" fmla="*/ 146050 h 425450"/>
                <a:gd name="connsiteX10" fmla="*/ 720725 w 1241425"/>
                <a:gd name="connsiteY10" fmla="*/ 146050 h 425450"/>
                <a:gd name="connsiteX11" fmla="*/ 720725 w 1241425"/>
                <a:gd name="connsiteY11" fmla="*/ 187325 h 425450"/>
                <a:gd name="connsiteX12" fmla="*/ 742950 w 1241425"/>
                <a:gd name="connsiteY12" fmla="*/ 187325 h 425450"/>
                <a:gd name="connsiteX13" fmla="*/ 742950 w 1241425"/>
                <a:gd name="connsiteY13" fmla="*/ 215900 h 425450"/>
                <a:gd name="connsiteX14" fmla="*/ 920750 w 1241425"/>
                <a:gd name="connsiteY14" fmla="*/ 215900 h 425450"/>
                <a:gd name="connsiteX15" fmla="*/ 920750 w 1241425"/>
                <a:gd name="connsiteY15" fmla="*/ 234950 h 425450"/>
                <a:gd name="connsiteX16" fmla="*/ 977900 w 1241425"/>
                <a:gd name="connsiteY16" fmla="*/ 234950 h 425450"/>
                <a:gd name="connsiteX17" fmla="*/ 977900 w 1241425"/>
                <a:gd name="connsiteY17" fmla="*/ 266700 h 425450"/>
                <a:gd name="connsiteX18" fmla="*/ 1060450 w 1241425"/>
                <a:gd name="connsiteY18" fmla="*/ 266700 h 425450"/>
                <a:gd name="connsiteX19" fmla="*/ 1060450 w 1241425"/>
                <a:gd name="connsiteY19" fmla="*/ 282575 h 425450"/>
                <a:gd name="connsiteX20" fmla="*/ 1082675 w 1241425"/>
                <a:gd name="connsiteY20" fmla="*/ 279400 h 425450"/>
                <a:gd name="connsiteX21" fmla="*/ 1089025 w 1241425"/>
                <a:gd name="connsiteY21" fmla="*/ 307975 h 425450"/>
                <a:gd name="connsiteX22" fmla="*/ 1098550 w 1241425"/>
                <a:gd name="connsiteY22" fmla="*/ 311150 h 425450"/>
                <a:gd name="connsiteX23" fmla="*/ 1098550 w 1241425"/>
                <a:gd name="connsiteY23" fmla="*/ 349250 h 425450"/>
                <a:gd name="connsiteX24" fmla="*/ 1152525 w 1241425"/>
                <a:gd name="connsiteY24" fmla="*/ 349250 h 425450"/>
                <a:gd name="connsiteX25" fmla="*/ 1152525 w 1241425"/>
                <a:gd name="connsiteY25" fmla="*/ 349250 h 425450"/>
                <a:gd name="connsiteX26" fmla="*/ 1158875 w 1241425"/>
                <a:gd name="connsiteY26" fmla="*/ 377825 h 425450"/>
                <a:gd name="connsiteX27" fmla="*/ 1203325 w 1241425"/>
                <a:gd name="connsiteY27" fmla="*/ 381000 h 425450"/>
                <a:gd name="connsiteX28" fmla="*/ 1206500 w 1241425"/>
                <a:gd name="connsiteY28" fmla="*/ 396875 h 425450"/>
                <a:gd name="connsiteX29" fmla="*/ 1241425 w 1241425"/>
                <a:gd name="connsiteY29" fmla="*/ 400050 h 425450"/>
                <a:gd name="connsiteX30" fmla="*/ 1241425 w 1241425"/>
                <a:gd name="connsiteY30" fmla="*/ 425450 h 425450"/>
                <a:gd name="connsiteX0" fmla="*/ 0 w 1241425"/>
                <a:gd name="connsiteY0" fmla="*/ 0 h 425450"/>
                <a:gd name="connsiteX1" fmla="*/ 171450 w 1241425"/>
                <a:gd name="connsiteY1" fmla="*/ 0 h 425450"/>
                <a:gd name="connsiteX2" fmla="*/ 171450 w 1241425"/>
                <a:gd name="connsiteY2" fmla="*/ 0 h 425450"/>
                <a:gd name="connsiteX3" fmla="*/ 171450 w 1241425"/>
                <a:gd name="connsiteY3" fmla="*/ 25400 h 425450"/>
                <a:gd name="connsiteX4" fmla="*/ 244475 w 1241425"/>
                <a:gd name="connsiteY4" fmla="*/ 25400 h 425450"/>
                <a:gd name="connsiteX5" fmla="*/ 244475 w 1241425"/>
                <a:gd name="connsiteY5" fmla="*/ 47625 h 425450"/>
                <a:gd name="connsiteX6" fmla="*/ 307975 w 1241425"/>
                <a:gd name="connsiteY6" fmla="*/ 47625 h 425450"/>
                <a:gd name="connsiteX7" fmla="*/ 307975 w 1241425"/>
                <a:gd name="connsiteY7" fmla="*/ 117475 h 425450"/>
                <a:gd name="connsiteX8" fmla="*/ 352425 w 1241425"/>
                <a:gd name="connsiteY8" fmla="*/ 117475 h 425450"/>
                <a:gd name="connsiteX9" fmla="*/ 352425 w 1241425"/>
                <a:gd name="connsiteY9" fmla="*/ 146050 h 425450"/>
                <a:gd name="connsiteX10" fmla="*/ 720725 w 1241425"/>
                <a:gd name="connsiteY10" fmla="*/ 146050 h 425450"/>
                <a:gd name="connsiteX11" fmla="*/ 720725 w 1241425"/>
                <a:gd name="connsiteY11" fmla="*/ 187325 h 425450"/>
                <a:gd name="connsiteX12" fmla="*/ 742950 w 1241425"/>
                <a:gd name="connsiteY12" fmla="*/ 187325 h 425450"/>
                <a:gd name="connsiteX13" fmla="*/ 742950 w 1241425"/>
                <a:gd name="connsiteY13" fmla="*/ 215900 h 425450"/>
                <a:gd name="connsiteX14" fmla="*/ 920750 w 1241425"/>
                <a:gd name="connsiteY14" fmla="*/ 215900 h 425450"/>
                <a:gd name="connsiteX15" fmla="*/ 920750 w 1241425"/>
                <a:gd name="connsiteY15" fmla="*/ 234950 h 425450"/>
                <a:gd name="connsiteX16" fmla="*/ 977900 w 1241425"/>
                <a:gd name="connsiteY16" fmla="*/ 234950 h 425450"/>
                <a:gd name="connsiteX17" fmla="*/ 977900 w 1241425"/>
                <a:gd name="connsiteY17" fmla="*/ 266700 h 425450"/>
                <a:gd name="connsiteX18" fmla="*/ 1060450 w 1241425"/>
                <a:gd name="connsiteY18" fmla="*/ 266700 h 425450"/>
                <a:gd name="connsiteX19" fmla="*/ 1060450 w 1241425"/>
                <a:gd name="connsiteY19" fmla="*/ 282575 h 425450"/>
                <a:gd name="connsiteX20" fmla="*/ 1085839 w 1241425"/>
                <a:gd name="connsiteY20" fmla="*/ 292063 h 425450"/>
                <a:gd name="connsiteX21" fmla="*/ 1089025 w 1241425"/>
                <a:gd name="connsiteY21" fmla="*/ 307975 h 425450"/>
                <a:gd name="connsiteX22" fmla="*/ 1098550 w 1241425"/>
                <a:gd name="connsiteY22" fmla="*/ 311150 h 425450"/>
                <a:gd name="connsiteX23" fmla="*/ 1098550 w 1241425"/>
                <a:gd name="connsiteY23" fmla="*/ 349250 h 425450"/>
                <a:gd name="connsiteX24" fmla="*/ 1152525 w 1241425"/>
                <a:gd name="connsiteY24" fmla="*/ 349250 h 425450"/>
                <a:gd name="connsiteX25" fmla="*/ 1152525 w 1241425"/>
                <a:gd name="connsiteY25" fmla="*/ 349250 h 425450"/>
                <a:gd name="connsiteX26" fmla="*/ 1158875 w 1241425"/>
                <a:gd name="connsiteY26" fmla="*/ 377825 h 425450"/>
                <a:gd name="connsiteX27" fmla="*/ 1203325 w 1241425"/>
                <a:gd name="connsiteY27" fmla="*/ 381000 h 425450"/>
                <a:gd name="connsiteX28" fmla="*/ 1206500 w 1241425"/>
                <a:gd name="connsiteY28" fmla="*/ 396875 h 425450"/>
                <a:gd name="connsiteX29" fmla="*/ 1241425 w 1241425"/>
                <a:gd name="connsiteY29" fmla="*/ 400050 h 425450"/>
                <a:gd name="connsiteX30" fmla="*/ 1241425 w 1241425"/>
                <a:gd name="connsiteY30" fmla="*/ 425450 h 42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41425" h="425450">
                  <a:moveTo>
                    <a:pt x="0" y="0"/>
                  </a:moveTo>
                  <a:lnTo>
                    <a:pt x="171450" y="0"/>
                  </a:lnTo>
                  <a:lnTo>
                    <a:pt x="171450" y="0"/>
                  </a:lnTo>
                  <a:lnTo>
                    <a:pt x="171450" y="25400"/>
                  </a:lnTo>
                  <a:lnTo>
                    <a:pt x="244475" y="25400"/>
                  </a:lnTo>
                  <a:lnTo>
                    <a:pt x="244475" y="47625"/>
                  </a:lnTo>
                  <a:lnTo>
                    <a:pt x="307975" y="47625"/>
                  </a:lnTo>
                  <a:lnTo>
                    <a:pt x="307975" y="117475"/>
                  </a:lnTo>
                  <a:lnTo>
                    <a:pt x="352425" y="117475"/>
                  </a:lnTo>
                  <a:lnTo>
                    <a:pt x="352425" y="146050"/>
                  </a:lnTo>
                  <a:lnTo>
                    <a:pt x="720725" y="146050"/>
                  </a:lnTo>
                  <a:lnTo>
                    <a:pt x="720725" y="187325"/>
                  </a:lnTo>
                  <a:lnTo>
                    <a:pt x="742950" y="187325"/>
                  </a:lnTo>
                  <a:lnTo>
                    <a:pt x="742950" y="215900"/>
                  </a:lnTo>
                  <a:lnTo>
                    <a:pt x="920750" y="215900"/>
                  </a:lnTo>
                  <a:lnTo>
                    <a:pt x="920750" y="234950"/>
                  </a:lnTo>
                  <a:lnTo>
                    <a:pt x="977900" y="234950"/>
                  </a:lnTo>
                  <a:lnTo>
                    <a:pt x="977900" y="266700"/>
                  </a:lnTo>
                  <a:lnTo>
                    <a:pt x="1060450" y="266700"/>
                  </a:lnTo>
                  <a:lnTo>
                    <a:pt x="1060450" y="282575"/>
                  </a:lnTo>
                  <a:lnTo>
                    <a:pt x="1085839" y="292063"/>
                  </a:lnTo>
                  <a:lnTo>
                    <a:pt x="1089025" y="307975"/>
                  </a:lnTo>
                  <a:lnTo>
                    <a:pt x="1098550" y="311150"/>
                  </a:lnTo>
                  <a:lnTo>
                    <a:pt x="1098550" y="349250"/>
                  </a:lnTo>
                  <a:lnTo>
                    <a:pt x="1152525" y="349250"/>
                  </a:lnTo>
                  <a:lnTo>
                    <a:pt x="1152525" y="349250"/>
                  </a:lnTo>
                  <a:lnTo>
                    <a:pt x="1158875" y="377825"/>
                  </a:lnTo>
                  <a:lnTo>
                    <a:pt x="1203325" y="381000"/>
                  </a:lnTo>
                  <a:lnTo>
                    <a:pt x="1206500" y="396875"/>
                  </a:lnTo>
                  <a:lnTo>
                    <a:pt x="1241425" y="400050"/>
                  </a:lnTo>
                  <a:lnTo>
                    <a:pt x="1241425" y="425450"/>
                  </a:lnTo>
                </a:path>
              </a:pathLst>
            </a:custGeom>
            <a:noFill/>
            <a:ln w="28575">
              <a:solidFill>
                <a:schemeClr val="accent4"/>
              </a:solidFill>
              <a:miter lim="800000"/>
              <a:headEnd/>
              <a:tailEnd/>
            </a:ln>
          </p:spPr>
          <p:txBody>
            <a:bodyPr rtlCol="0" anchor="ctr"/>
            <a:lstStyle/>
            <a:p>
              <a:pPr algn="ctr"/>
              <a:endParaRPr lang="en-US" dirty="0"/>
            </a:p>
          </p:txBody>
        </p:sp>
        <p:sp>
          <p:nvSpPr>
            <p:cNvPr id="176" name="Freeform 175">
              <a:extLst>
                <a:ext uri="{FF2B5EF4-FFF2-40B4-BE49-F238E27FC236}">
                  <a16:creationId xmlns:a16="http://schemas.microsoft.com/office/drawing/2014/main" id="{4668C9F1-5615-7C48-ABF7-EEDDB709ECC9}"/>
                </a:ext>
              </a:extLst>
            </p:cNvPr>
            <p:cNvSpPr/>
            <p:nvPr/>
          </p:nvSpPr>
          <p:spPr bwMode="auto">
            <a:xfrm>
              <a:off x="1755775" y="2895600"/>
              <a:ext cx="501650" cy="263525"/>
            </a:xfrm>
            <a:custGeom>
              <a:avLst/>
              <a:gdLst>
                <a:gd name="connsiteX0" fmla="*/ 501650 w 501650"/>
                <a:gd name="connsiteY0" fmla="*/ 263525 h 263525"/>
                <a:gd name="connsiteX1" fmla="*/ 431800 w 501650"/>
                <a:gd name="connsiteY1" fmla="*/ 263525 h 263525"/>
                <a:gd name="connsiteX2" fmla="*/ 431800 w 501650"/>
                <a:gd name="connsiteY2" fmla="*/ 219075 h 263525"/>
                <a:gd name="connsiteX3" fmla="*/ 431800 w 501650"/>
                <a:gd name="connsiteY3" fmla="*/ 219075 h 263525"/>
                <a:gd name="connsiteX4" fmla="*/ 406400 w 501650"/>
                <a:gd name="connsiteY4" fmla="*/ 219075 h 263525"/>
                <a:gd name="connsiteX5" fmla="*/ 406400 w 501650"/>
                <a:gd name="connsiteY5" fmla="*/ 165100 h 263525"/>
                <a:gd name="connsiteX6" fmla="*/ 377825 w 501650"/>
                <a:gd name="connsiteY6" fmla="*/ 165100 h 263525"/>
                <a:gd name="connsiteX7" fmla="*/ 377825 w 501650"/>
                <a:gd name="connsiteY7" fmla="*/ 98425 h 263525"/>
                <a:gd name="connsiteX8" fmla="*/ 377825 w 501650"/>
                <a:gd name="connsiteY8" fmla="*/ 98425 h 263525"/>
                <a:gd name="connsiteX9" fmla="*/ 358775 w 501650"/>
                <a:gd name="connsiteY9" fmla="*/ 79375 h 263525"/>
                <a:gd name="connsiteX10" fmla="*/ 238125 w 501650"/>
                <a:gd name="connsiteY10" fmla="*/ 79375 h 263525"/>
                <a:gd name="connsiteX11" fmla="*/ 238125 w 501650"/>
                <a:gd name="connsiteY11" fmla="*/ 47625 h 263525"/>
                <a:gd name="connsiteX12" fmla="*/ 127000 w 501650"/>
                <a:gd name="connsiteY12" fmla="*/ 47625 h 263525"/>
                <a:gd name="connsiteX13" fmla="*/ 127000 w 501650"/>
                <a:gd name="connsiteY13" fmla="*/ 47625 h 263525"/>
                <a:gd name="connsiteX14" fmla="*/ 127000 w 501650"/>
                <a:gd name="connsiteY14" fmla="*/ 28575 h 263525"/>
                <a:gd name="connsiteX15" fmla="*/ 31750 w 501650"/>
                <a:gd name="connsiteY15" fmla="*/ 28575 h 263525"/>
                <a:gd name="connsiteX16" fmla="*/ 31750 w 501650"/>
                <a:gd name="connsiteY16" fmla="*/ 28575 h 263525"/>
                <a:gd name="connsiteX17" fmla="*/ 31750 w 501650"/>
                <a:gd name="connsiteY17" fmla="*/ 0 h 263525"/>
                <a:gd name="connsiteX18" fmla="*/ 0 w 501650"/>
                <a:gd name="connsiteY18" fmla="*/ 0 h 2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650" h="263525">
                  <a:moveTo>
                    <a:pt x="501650" y="263525"/>
                  </a:moveTo>
                  <a:lnTo>
                    <a:pt x="431800" y="263525"/>
                  </a:lnTo>
                  <a:lnTo>
                    <a:pt x="431800" y="219075"/>
                  </a:lnTo>
                  <a:lnTo>
                    <a:pt x="431800" y="219075"/>
                  </a:lnTo>
                  <a:lnTo>
                    <a:pt x="406400" y="219075"/>
                  </a:lnTo>
                  <a:lnTo>
                    <a:pt x="406400" y="165100"/>
                  </a:lnTo>
                  <a:lnTo>
                    <a:pt x="377825" y="165100"/>
                  </a:lnTo>
                  <a:lnTo>
                    <a:pt x="377825" y="98425"/>
                  </a:lnTo>
                  <a:lnTo>
                    <a:pt x="377825" y="98425"/>
                  </a:lnTo>
                  <a:lnTo>
                    <a:pt x="358775" y="79375"/>
                  </a:lnTo>
                  <a:lnTo>
                    <a:pt x="238125" y="79375"/>
                  </a:lnTo>
                  <a:lnTo>
                    <a:pt x="238125" y="47625"/>
                  </a:lnTo>
                  <a:lnTo>
                    <a:pt x="127000" y="47625"/>
                  </a:lnTo>
                  <a:lnTo>
                    <a:pt x="127000" y="47625"/>
                  </a:lnTo>
                  <a:lnTo>
                    <a:pt x="127000" y="28575"/>
                  </a:lnTo>
                  <a:lnTo>
                    <a:pt x="31750" y="28575"/>
                  </a:lnTo>
                  <a:lnTo>
                    <a:pt x="31750" y="28575"/>
                  </a:lnTo>
                  <a:lnTo>
                    <a:pt x="31750" y="0"/>
                  </a:lnTo>
                  <a:lnTo>
                    <a:pt x="0" y="0"/>
                  </a:lnTo>
                </a:path>
              </a:pathLst>
            </a:custGeom>
            <a:noFill/>
            <a:ln w="28575">
              <a:solidFill>
                <a:schemeClr val="accent4"/>
              </a:solidFill>
              <a:miter lim="800000"/>
              <a:headEnd/>
              <a:tailEnd/>
            </a:ln>
          </p:spPr>
          <p:txBody>
            <a:bodyPr rtlCol="0" anchor="ctr"/>
            <a:lstStyle/>
            <a:p>
              <a:pPr algn="ctr"/>
              <a:endParaRPr lang="en-US" dirty="0"/>
            </a:p>
          </p:txBody>
        </p:sp>
      </p:grpSp>
      <p:sp>
        <p:nvSpPr>
          <p:cNvPr id="170" name="Freeform 169">
            <a:extLst>
              <a:ext uri="{FF2B5EF4-FFF2-40B4-BE49-F238E27FC236}">
                <a16:creationId xmlns:a16="http://schemas.microsoft.com/office/drawing/2014/main" id="{FBC9DFB7-5AA8-3B44-B904-761D6D48B4FD}"/>
              </a:ext>
            </a:extLst>
          </p:cNvPr>
          <p:cNvSpPr/>
          <p:nvPr/>
        </p:nvSpPr>
        <p:spPr bwMode="auto">
          <a:xfrm>
            <a:off x="1765300" y="2901950"/>
            <a:ext cx="2533650" cy="1219200"/>
          </a:xfrm>
          <a:custGeom>
            <a:avLst/>
            <a:gdLst>
              <a:gd name="connsiteX0" fmla="*/ 2533650 w 2533650"/>
              <a:gd name="connsiteY0" fmla="*/ 1219200 h 1219200"/>
              <a:gd name="connsiteX1" fmla="*/ 1577975 w 2533650"/>
              <a:gd name="connsiteY1" fmla="*/ 1219200 h 1219200"/>
              <a:gd name="connsiteX2" fmla="*/ 1577975 w 2533650"/>
              <a:gd name="connsiteY2" fmla="*/ 1060450 h 1219200"/>
              <a:gd name="connsiteX3" fmla="*/ 1546225 w 2533650"/>
              <a:gd name="connsiteY3" fmla="*/ 1060450 h 1219200"/>
              <a:gd name="connsiteX4" fmla="*/ 1546225 w 2533650"/>
              <a:gd name="connsiteY4" fmla="*/ 908050 h 1219200"/>
              <a:gd name="connsiteX5" fmla="*/ 1416050 w 2533650"/>
              <a:gd name="connsiteY5" fmla="*/ 908050 h 1219200"/>
              <a:gd name="connsiteX6" fmla="*/ 1416050 w 2533650"/>
              <a:gd name="connsiteY6" fmla="*/ 762000 h 1219200"/>
              <a:gd name="connsiteX7" fmla="*/ 1209675 w 2533650"/>
              <a:gd name="connsiteY7" fmla="*/ 762000 h 1219200"/>
              <a:gd name="connsiteX8" fmla="*/ 1209675 w 2533650"/>
              <a:gd name="connsiteY8" fmla="*/ 609600 h 1219200"/>
              <a:gd name="connsiteX9" fmla="*/ 1209675 w 2533650"/>
              <a:gd name="connsiteY9" fmla="*/ 609600 h 1219200"/>
              <a:gd name="connsiteX10" fmla="*/ 1209675 w 2533650"/>
              <a:gd name="connsiteY10" fmla="*/ 609600 h 1219200"/>
              <a:gd name="connsiteX11" fmla="*/ 1196975 w 2533650"/>
              <a:gd name="connsiteY11" fmla="*/ 609600 h 1219200"/>
              <a:gd name="connsiteX12" fmla="*/ 1196975 w 2533650"/>
              <a:gd name="connsiteY12" fmla="*/ 450850 h 1219200"/>
              <a:gd name="connsiteX13" fmla="*/ 793750 w 2533650"/>
              <a:gd name="connsiteY13" fmla="*/ 450850 h 1219200"/>
              <a:gd name="connsiteX14" fmla="*/ 793750 w 2533650"/>
              <a:gd name="connsiteY14" fmla="*/ 339725 h 1219200"/>
              <a:gd name="connsiteX15" fmla="*/ 409575 w 2533650"/>
              <a:gd name="connsiteY15" fmla="*/ 339725 h 1219200"/>
              <a:gd name="connsiteX16" fmla="*/ 409575 w 2533650"/>
              <a:gd name="connsiteY16" fmla="*/ 231775 h 1219200"/>
              <a:gd name="connsiteX17" fmla="*/ 355600 w 2533650"/>
              <a:gd name="connsiteY17" fmla="*/ 231775 h 1219200"/>
              <a:gd name="connsiteX18" fmla="*/ 355600 w 2533650"/>
              <a:gd name="connsiteY18" fmla="*/ 123825 h 1219200"/>
              <a:gd name="connsiteX19" fmla="*/ 101600 w 2533650"/>
              <a:gd name="connsiteY19" fmla="*/ 123825 h 1219200"/>
              <a:gd name="connsiteX20" fmla="*/ 101600 w 2533650"/>
              <a:gd name="connsiteY20" fmla="*/ 0 h 1219200"/>
              <a:gd name="connsiteX21" fmla="*/ 0 w 2533650"/>
              <a:gd name="connsiteY21"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33650" h="1219200">
                <a:moveTo>
                  <a:pt x="2533650" y="1219200"/>
                </a:moveTo>
                <a:lnTo>
                  <a:pt x="1577975" y="1219200"/>
                </a:lnTo>
                <a:lnTo>
                  <a:pt x="1577975" y="1060450"/>
                </a:lnTo>
                <a:lnTo>
                  <a:pt x="1546225" y="1060450"/>
                </a:lnTo>
                <a:lnTo>
                  <a:pt x="1546225" y="908050"/>
                </a:lnTo>
                <a:lnTo>
                  <a:pt x="1416050" y="908050"/>
                </a:lnTo>
                <a:lnTo>
                  <a:pt x="1416050" y="762000"/>
                </a:lnTo>
                <a:lnTo>
                  <a:pt x="1209675" y="762000"/>
                </a:lnTo>
                <a:lnTo>
                  <a:pt x="1209675" y="609600"/>
                </a:lnTo>
                <a:lnTo>
                  <a:pt x="1209675" y="609600"/>
                </a:lnTo>
                <a:lnTo>
                  <a:pt x="1209675" y="609600"/>
                </a:lnTo>
                <a:lnTo>
                  <a:pt x="1196975" y="609600"/>
                </a:lnTo>
                <a:lnTo>
                  <a:pt x="1196975" y="450850"/>
                </a:lnTo>
                <a:lnTo>
                  <a:pt x="793750" y="450850"/>
                </a:lnTo>
                <a:lnTo>
                  <a:pt x="793750" y="339725"/>
                </a:lnTo>
                <a:lnTo>
                  <a:pt x="409575" y="339725"/>
                </a:lnTo>
                <a:lnTo>
                  <a:pt x="409575" y="231775"/>
                </a:lnTo>
                <a:lnTo>
                  <a:pt x="355600" y="231775"/>
                </a:lnTo>
                <a:lnTo>
                  <a:pt x="355600" y="123825"/>
                </a:lnTo>
                <a:lnTo>
                  <a:pt x="101600" y="123825"/>
                </a:lnTo>
                <a:lnTo>
                  <a:pt x="1016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C78B006B-D4D4-4D84-9A0D-A9E2BBC7CD39}"/>
              </a:ext>
            </a:extLst>
          </p:cNvPr>
          <p:cNvSpPr>
            <a:spLocks noGrp="1"/>
          </p:cNvSpPr>
          <p:nvPr>
            <p:ph type="title"/>
          </p:nvPr>
        </p:nvSpPr>
        <p:spPr/>
        <p:txBody>
          <a:bodyPr/>
          <a:lstStyle/>
          <a:p>
            <a:r>
              <a:rPr lang="en-US" altLang="en-US" dirty="0"/>
              <a:t>ZUMA-5: PFS and OS </a:t>
            </a:r>
            <a:endParaRPr lang="en-US" dirty="0"/>
          </a:p>
        </p:txBody>
      </p:sp>
      <p:sp>
        <p:nvSpPr>
          <p:cNvPr id="3" name="Content Placeholder 2">
            <a:extLst>
              <a:ext uri="{FF2B5EF4-FFF2-40B4-BE49-F238E27FC236}">
                <a16:creationId xmlns:a16="http://schemas.microsoft.com/office/drawing/2014/main" id="{F9574B57-0D01-41F1-A65E-22F05E177FBE}"/>
              </a:ext>
            </a:extLst>
          </p:cNvPr>
          <p:cNvSpPr>
            <a:spLocks noGrp="1"/>
          </p:cNvSpPr>
          <p:nvPr>
            <p:ph sz="half" idx="1"/>
          </p:nvPr>
        </p:nvSpPr>
        <p:spPr>
          <a:xfrm>
            <a:off x="601508" y="1511454"/>
            <a:ext cx="5309278" cy="4678738"/>
          </a:xfrm>
        </p:spPr>
        <p:txBody>
          <a:bodyPr/>
          <a:lstStyle/>
          <a:p>
            <a:r>
              <a:rPr lang="en-US" dirty="0"/>
              <a:t>PFS</a:t>
            </a:r>
            <a:r>
              <a:rPr lang="en-US" b="0" dirty="0">
                <a:solidFill>
                  <a:schemeClr val="bg1"/>
                </a:solidFill>
                <a:latin typeface="Calibri" panose="020F0502020204030204" pitchFamily="34" charset="0"/>
              </a:rPr>
              <a:t> MZL</a:t>
            </a:r>
            <a:endParaRPr lang="en-US" dirty="0"/>
          </a:p>
        </p:txBody>
      </p:sp>
      <p:sp>
        <p:nvSpPr>
          <p:cNvPr id="12" name="Content Placeholder 11">
            <a:extLst>
              <a:ext uri="{FF2B5EF4-FFF2-40B4-BE49-F238E27FC236}">
                <a16:creationId xmlns:a16="http://schemas.microsoft.com/office/drawing/2014/main" id="{37973DB7-D9DE-4A54-8C97-17960EC92C4C}"/>
              </a:ext>
            </a:extLst>
          </p:cNvPr>
          <p:cNvSpPr>
            <a:spLocks noGrp="1"/>
          </p:cNvSpPr>
          <p:nvPr>
            <p:ph sz="half" idx="2"/>
          </p:nvPr>
        </p:nvSpPr>
        <p:spPr/>
        <p:txBody>
          <a:bodyPr/>
          <a:lstStyle/>
          <a:p>
            <a:r>
              <a:rPr lang="en-US" dirty="0"/>
              <a:t>OS</a:t>
            </a:r>
          </a:p>
        </p:txBody>
      </p:sp>
      <p:sp>
        <p:nvSpPr>
          <p:cNvPr id="10" name="Text Box 15">
            <a:extLst>
              <a:ext uri="{FF2B5EF4-FFF2-40B4-BE49-F238E27FC236}">
                <a16:creationId xmlns:a16="http://schemas.microsoft.com/office/drawing/2014/main" id="{9520DE4B-A1B3-46CC-9B3D-58755FF3641C}"/>
              </a:ext>
            </a:extLst>
          </p:cNvPr>
          <p:cNvSpPr txBox="1">
            <a:spLocks noChangeArrowheads="1"/>
          </p:cNvSpPr>
          <p:nvPr/>
        </p:nvSpPr>
        <p:spPr bwMode="auto">
          <a:xfrm>
            <a:off x="448611"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Jacobson. Lancet 2022;23:91.</a:t>
            </a:r>
          </a:p>
        </p:txBody>
      </p:sp>
      <p:grpSp>
        <p:nvGrpSpPr>
          <p:cNvPr id="11" name="Group 10">
            <a:extLst>
              <a:ext uri="{FF2B5EF4-FFF2-40B4-BE49-F238E27FC236}">
                <a16:creationId xmlns:a16="http://schemas.microsoft.com/office/drawing/2014/main" id="{2618E3CF-E752-41BD-9867-4B8D49AA02FE}"/>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9FDA32DC-3B4A-4761-BED1-3DC0209808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E8DAADF8-EE07-43E4-9D20-0936A536DD9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5" name="Straight Connector 4">
            <a:extLst>
              <a:ext uri="{FF2B5EF4-FFF2-40B4-BE49-F238E27FC236}">
                <a16:creationId xmlns:a16="http://schemas.microsoft.com/office/drawing/2014/main" id="{811DAE39-CCFA-E044-94F5-8CBFE11907B0}"/>
              </a:ext>
            </a:extLst>
          </p:cNvPr>
          <p:cNvCxnSpPr>
            <a:cxnSpLocks/>
          </p:cNvCxnSpPr>
          <p:nvPr/>
        </p:nvCxnSpPr>
        <p:spPr bwMode="auto">
          <a:xfrm>
            <a:off x="1758005" y="5032112"/>
            <a:ext cx="4261069"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094BA7F-E70C-9B4D-B298-ECE6FB11C7AD}"/>
              </a:ext>
            </a:extLst>
          </p:cNvPr>
          <p:cNvCxnSpPr/>
          <p:nvPr/>
        </p:nvCxnSpPr>
        <p:spPr bwMode="auto">
          <a:xfrm flipV="1">
            <a:off x="1758005" y="2894629"/>
            <a:ext cx="0" cy="2149131"/>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9E4AC24-C139-2846-BEBB-65A06A810344}"/>
              </a:ext>
            </a:extLst>
          </p:cNvPr>
          <p:cNvCxnSpPr>
            <a:cxnSpLocks/>
          </p:cNvCxnSpPr>
          <p:nvPr/>
        </p:nvCxnSpPr>
        <p:spPr bwMode="auto">
          <a:xfrm flipH="1">
            <a:off x="1693939" y="28946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DB6308D-4AF1-E64F-B4B8-B45072D6BB87}"/>
              </a:ext>
            </a:extLst>
          </p:cNvPr>
          <p:cNvCxnSpPr>
            <a:cxnSpLocks/>
          </p:cNvCxnSpPr>
          <p:nvPr/>
        </p:nvCxnSpPr>
        <p:spPr bwMode="auto">
          <a:xfrm flipH="1">
            <a:off x="1693939" y="33221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993279D-A364-C44E-AB83-3E7F28B72562}"/>
              </a:ext>
            </a:extLst>
          </p:cNvPr>
          <p:cNvCxnSpPr>
            <a:cxnSpLocks/>
          </p:cNvCxnSpPr>
          <p:nvPr/>
        </p:nvCxnSpPr>
        <p:spPr bwMode="auto">
          <a:xfrm flipH="1">
            <a:off x="1693939" y="37496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DF1D350-4531-3446-AF58-B6B817BFE15E}"/>
              </a:ext>
            </a:extLst>
          </p:cNvPr>
          <p:cNvCxnSpPr>
            <a:cxnSpLocks/>
          </p:cNvCxnSpPr>
          <p:nvPr/>
        </p:nvCxnSpPr>
        <p:spPr bwMode="auto">
          <a:xfrm flipH="1">
            <a:off x="1693939" y="41771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AAD0139-6A8D-664A-B950-209E8FB1230B}"/>
              </a:ext>
            </a:extLst>
          </p:cNvPr>
          <p:cNvCxnSpPr>
            <a:cxnSpLocks/>
          </p:cNvCxnSpPr>
          <p:nvPr/>
        </p:nvCxnSpPr>
        <p:spPr bwMode="auto">
          <a:xfrm flipH="1">
            <a:off x="1693939" y="46046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E9148EF-92AD-5B44-8BE3-18B0A9C0303C}"/>
              </a:ext>
            </a:extLst>
          </p:cNvPr>
          <p:cNvCxnSpPr>
            <a:cxnSpLocks/>
          </p:cNvCxnSpPr>
          <p:nvPr/>
        </p:nvCxnSpPr>
        <p:spPr bwMode="auto">
          <a:xfrm flipH="1">
            <a:off x="1693939" y="50321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DAC6145-807A-2B4C-8925-3AE4D57377C1}"/>
              </a:ext>
            </a:extLst>
          </p:cNvPr>
          <p:cNvCxnSpPr>
            <a:cxnSpLocks/>
          </p:cNvCxnSpPr>
          <p:nvPr/>
        </p:nvCxnSpPr>
        <p:spPr bwMode="auto">
          <a:xfrm>
            <a:off x="1757947"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D63DF19-5944-EA40-9519-F33DF4AD9D54}"/>
              </a:ext>
            </a:extLst>
          </p:cNvPr>
          <p:cNvCxnSpPr>
            <a:cxnSpLocks/>
          </p:cNvCxnSpPr>
          <p:nvPr/>
        </p:nvCxnSpPr>
        <p:spPr bwMode="auto">
          <a:xfrm>
            <a:off x="2022811"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39F86B1-3735-9347-A80D-6C1EB59686BF}"/>
              </a:ext>
            </a:extLst>
          </p:cNvPr>
          <p:cNvCxnSpPr>
            <a:cxnSpLocks/>
          </p:cNvCxnSpPr>
          <p:nvPr/>
        </p:nvCxnSpPr>
        <p:spPr bwMode="auto">
          <a:xfrm>
            <a:off x="2287675"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0E1BB2F-A745-7045-83DE-5CCCC9FAB488}"/>
              </a:ext>
            </a:extLst>
          </p:cNvPr>
          <p:cNvCxnSpPr>
            <a:cxnSpLocks/>
          </p:cNvCxnSpPr>
          <p:nvPr/>
        </p:nvCxnSpPr>
        <p:spPr bwMode="auto">
          <a:xfrm>
            <a:off x="2552539"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C0EB7DF-EBA4-F445-8E79-A8F1AB83F20E}"/>
              </a:ext>
            </a:extLst>
          </p:cNvPr>
          <p:cNvCxnSpPr>
            <a:cxnSpLocks/>
          </p:cNvCxnSpPr>
          <p:nvPr/>
        </p:nvCxnSpPr>
        <p:spPr bwMode="auto">
          <a:xfrm>
            <a:off x="2817403"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40E9A6D-8F25-3D43-9C3B-49670A307997}"/>
              </a:ext>
            </a:extLst>
          </p:cNvPr>
          <p:cNvCxnSpPr>
            <a:cxnSpLocks/>
          </p:cNvCxnSpPr>
          <p:nvPr/>
        </p:nvCxnSpPr>
        <p:spPr bwMode="auto">
          <a:xfrm>
            <a:off x="3082267"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A2EB446-E280-9C48-B783-077F884F843A}"/>
              </a:ext>
            </a:extLst>
          </p:cNvPr>
          <p:cNvCxnSpPr>
            <a:cxnSpLocks/>
          </p:cNvCxnSpPr>
          <p:nvPr/>
        </p:nvCxnSpPr>
        <p:spPr bwMode="auto">
          <a:xfrm>
            <a:off x="3347131"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F304546-33CC-0C48-96AF-5529306BF21B}"/>
              </a:ext>
            </a:extLst>
          </p:cNvPr>
          <p:cNvCxnSpPr>
            <a:cxnSpLocks/>
          </p:cNvCxnSpPr>
          <p:nvPr/>
        </p:nvCxnSpPr>
        <p:spPr bwMode="auto">
          <a:xfrm>
            <a:off x="3611995"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702E2D8-70AD-2D4D-84A8-41A4BD0A3AE5}"/>
              </a:ext>
            </a:extLst>
          </p:cNvPr>
          <p:cNvCxnSpPr>
            <a:cxnSpLocks/>
          </p:cNvCxnSpPr>
          <p:nvPr/>
        </p:nvCxnSpPr>
        <p:spPr bwMode="auto">
          <a:xfrm>
            <a:off x="3876859"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2A1C6B9-1EC4-D14D-B729-3E2E77162006}"/>
              </a:ext>
            </a:extLst>
          </p:cNvPr>
          <p:cNvCxnSpPr>
            <a:cxnSpLocks/>
          </p:cNvCxnSpPr>
          <p:nvPr/>
        </p:nvCxnSpPr>
        <p:spPr bwMode="auto">
          <a:xfrm>
            <a:off x="4141723"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34E7336-AC6C-8344-92E3-5DD91ED5CA04}"/>
              </a:ext>
            </a:extLst>
          </p:cNvPr>
          <p:cNvCxnSpPr>
            <a:cxnSpLocks/>
          </p:cNvCxnSpPr>
          <p:nvPr/>
        </p:nvCxnSpPr>
        <p:spPr bwMode="auto">
          <a:xfrm>
            <a:off x="4406587"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1DDB0C9-2FAC-CF40-8481-06E011B81ACB}"/>
              </a:ext>
            </a:extLst>
          </p:cNvPr>
          <p:cNvCxnSpPr>
            <a:cxnSpLocks/>
          </p:cNvCxnSpPr>
          <p:nvPr/>
        </p:nvCxnSpPr>
        <p:spPr bwMode="auto">
          <a:xfrm>
            <a:off x="4671451"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369D229-433F-3B41-957A-784F965C6ECF}"/>
              </a:ext>
            </a:extLst>
          </p:cNvPr>
          <p:cNvCxnSpPr>
            <a:cxnSpLocks/>
          </p:cNvCxnSpPr>
          <p:nvPr/>
        </p:nvCxnSpPr>
        <p:spPr bwMode="auto">
          <a:xfrm>
            <a:off x="4936315"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1782A79-8433-A647-90F3-7BA4790063DF}"/>
              </a:ext>
            </a:extLst>
          </p:cNvPr>
          <p:cNvCxnSpPr>
            <a:cxnSpLocks/>
          </p:cNvCxnSpPr>
          <p:nvPr/>
        </p:nvCxnSpPr>
        <p:spPr bwMode="auto">
          <a:xfrm>
            <a:off x="5201179"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BD09B81-2A0A-F840-BC25-4A08210E9F94}"/>
              </a:ext>
            </a:extLst>
          </p:cNvPr>
          <p:cNvCxnSpPr>
            <a:cxnSpLocks/>
          </p:cNvCxnSpPr>
          <p:nvPr/>
        </p:nvCxnSpPr>
        <p:spPr bwMode="auto">
          <a:xfrm>
            <a:off x="5466043"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ADF67B2-4711-D740-B810-D5D79E885A06}"/>
              </a:ext>
            </a:extLst>
          </p:cNvPr>
          <p:cNvCxnSpPr>
            <a:cxnSpLocks/>
          </p:cNvCxnSpPr>
          <p:nvPr/>
        </p:nvCxnSpPr>
        <p:spPr bwMode="auto">
          <a:xfrm>
            <a:off x="5730907" y="50379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923CF38-0936-DA4F-A372-FA6D2689B32F}"/>
              </a:ext>
            </a:extLst>
          </p:cNvPr>
          <p:cNvCxnSpPr>
            <a:cxnSpLocks/>
          </p:cNvCxnSpPr>
          <p:nvPr/>
        </p:nvCxnSpPr>
        <p:spPr bwMode="auto">
          <a:xfrm>
            <a:off x="6001602" y="5037936"/>
            <a:ext cx="0" cy="64008"/>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D74DCB57-05CB-BF4B-A685-3F9AF65884D6}"/>
              </a:ext>
            </a:extLst>
          </p:cNvPr>
          <p:cNvSpPr txBox="1"/>
          <p:nvPr/>
        </p:nvSpPr>
        <p:spPr bwMode="auto">
          <a:xfrm>
            <a:off x="1200124" y="2715790"/>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7D699516-C401-444C-8D04-09852C8C9B70}"/>
              </a:ext>
            </a:extLst>
          </p:cNvPr>
          <p:cNvSpPr txBox="1"/>
          <p:nvPr/>
        </p:nvSpPr>
        <p:spPr bwMode="auto">
          <a:xfrm>
            <a:off x="1200124" y="3145449"/>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6BD7516D-9249-FF41-A0CA-B2F4C45A9D0D}"/>
              </a:ext>
            </a:extLst>
          </p:cNvPr>
          <p:cNvSpPr txBox="1"/>
          <p:nvPr/>
        </p:nvSpPr>
        <p:spPr bwMode="auto">
          <a:xfrm>
            <a:off x="1200124" y="3575108"/>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583E74FE-7214-E84A-B642-DA5E61A78510}"/>
              </a:ext>
            </a:extLst>
          </p:cNvPr>
          <p:cNvSpPr txBox="1"/>
          <p:nvPr/>
        </p:nvSpPr>
        <p:spPr bwMode="auto">
          <a:xfrm>
            <a:off x="1200124" y="4004767"/>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32646869-B0FD-E84F-AA5B-FC11B065E87F}"/>
              </a:ext>
            </a:extLst>
          </p:cNvPr>
          <p:cNvSpPr txBox="1"/>
          <p:nvPr/>
        </p:nvSpPr>
        <p:spPr bwMode="auto">
          <a:xfrm>
            <a:off x="1200124" y="4434426"/>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3158F4AB-FA4B-0249-9205-6FACB3E2CE83}"/>
              </a:ext>
            </a:extLst>
          </p:cNvPr>
          <p:cNvSpPr txBox="1"/>
          <p:nvPr/>
        </p:nvSpPr>
        <p:spPr bwMode="auto">
          <a:xfrm>
            <a:off x="1200124" y="4864083"/>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4272F952-B9A7-6045-A574-39001C54EDFE}"/>
              </a:ext>
            </a:extLst>
          </p:cNvPr>
          <p:cNvSpPr txBox="1"/>
          <p:nvPr/>
        </p:nvSpPr>
        <p:spPr bwMode="auto">
          <a:xfrm rot="16200000">
            <a:off x="-233365" y="3778076"/>
            <a:ext cx="2747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Progression-free survival (%)</a:t>
            </a:r>
          </a:p>
        </p:txBody>
      </p:sp>
      <p:sp>
        <p:nvSpPr>
          <p:cNvPr id="47" name="TextBox 46">
            <a:extLst>
              <a:ext uri="{FF2B5EF4-FFF2-40B4-BE49-F238E27FC236}">
                <a16:creationId xmlns:a16="http://schemas.microsoft.com/office/drawing/2014/main" id="{64F60147-4BE2-7544-8EF0-824F275EEE8A}"/>
              </a:ext>
            </a:extLst>
          </p:cNvPr>
          <p:cNvSpPr txBox="1"/>
          <p:nvPr/>
        </p:nvSpPr>
        <p:spPr bwMode="auto">
          <a:xfrm>
            <a:off x="1203783" y="2232251"/>
            <a:ext cx="18036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progression-free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survival (95% CI), months</a:t>
            </a:r>
          </a:p>
        </p:txBody>
      </p:sp>
      <p:sp>
        <p:nvSpPr>
          <p:cNvPr id="48" name="TextBox 47">
            <a:extLst>
              <a:ext uri="{FF2B5EF4-FFF2-40B4-BE49-F238E27FC236}">
                <a16:creationId xmlns:a16="http://schemas.microsoft.com/office/drawing/2014/main" id="{E8BDDB34-7420-5D4E-81EC-FDEC55C5E446}"/>
              </a:ext>
            </a:extLst>
          </p:cNvPr>
          <p:cNvSpPr txBox="1"/>
          <p:nvPr/>
        </p:nvSpPr>
        <p:spPr bwMode="auto">
          <a:xfrm>
            <a:off x="2790811" y="1596801"/>
            <a:ext cx="150004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with follicular lymphoma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86)</a:t>
            </a:r>
          </a:p>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NR (23.5 NE)</a:t>
            </a:r>
          </a:p>
        </p:txBody>
      </p:sp>
      <p:sp>
        <p:nvSpPr>
          <p:cNvPr id="49" name="TextBox 48">
            <a:extLst>
              <a:ext uri="{FF2B5EF4-FFF2-40B4-BE49-F238E27FC236}">
                <a16:creationId xmlns:a16="http://schemas.microsoft.com/office/drawing/2014/main" id="{9278125D-FC82-744A-AE75-EE5B7E57AFB2}"/>
              </a:ext>
            </a:extLst>
          </p:cNvPr>
          <p:cNvSpPr txBox="1"/>
          <p:nvPr/>
        </p:nvSpPr>
        <p:spPr bwMode="auto">
          <a:xfrm>
            <a:off x="4139426" y="1596801"/>
            <a:ext cx="142126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with marginal zone lymphoma (n = 23)</a:t>
            </a:r>
          </a:p>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12.0 (9.1 NE)</a:t>
            </a:r>
          </a:p>
        </p:txBody>
      </p:sp>
      <p:sp>
        <p:nvSpPr>
          <p:cNvPr id="50" name="TextBox 49">
            <a:extLst>
              <a:ext uri="{FF2B5EF4-FFF2-40B4-BE49-F238E27FC236}">
                <a16:creationId xmlns:a16="http://schemas.microsoft.com/office/drawing/2014/main" id="{86A9802E-71F6-4142-AD44-DF5BE768376D}"/>
              </a:ext>
            </a:extLst>
          </p:cNvPr>
          <p:cNvSpPr txBox="1"/>
          <p:nvPr/>
        </p:nvSpPr>
        <p:spPr bwMode="auto">
          <a:xfrm>
            <a:off x="5498424" y="1781467"/>
            <a:ext cx="16173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All patients</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109)</a:t>
            </a:r>
          </a:p>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NR (23.5 NE)</a:t>
            </a:r>
          </a:p>
        </p:txBody>
      </p:sp>
      <p:cxnSp>
        <p:nvCxnSpPr>
          <p:cNvPr id="52" name="Straight Connector 51">
            <a:extLst>
              <a:ext uri="{FF2B5EF4-FFF2-40B4-BE49-F238E27FC236}">
                <a16:creationId xmlns:a16="http://schemas.microsoft.com/office/drawing/2014/main" id="{8209514C-4F47-4E48-A5D7-0E362509FEB8}"/>
              </a:ext>
            </a:extLst>
          </p:cNvPr>
          <p:cNvCxnSpPr/>
          <p:nvPr/>
        </p:nvCxnSpPr>
        <p:spPr bwMode="auto">
          <a:xfrm>
            <a:off x="1295042" y="2237085"/>
            <a:ext cx="5228492" cy="0"/>
          </a:xfrm>
          <a:prstGeom prst="line">
            <a:avLst/>
          </a:prstGeom>
          <a:noFill/>
          <a:ln w="19050"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242A35B0-7C0C-8148-83CB-538ABD95C119}"/>
              </a:ext>
            </a:extLst>
          </p:cNvPr>
          <p:cNvSpPr txBox="1"/>
          <p:nvPr/>
        </p:nvSpPr>
        <p:spPr bwMode="auto">
          <a:xfrm>
            <a:off x="5801634"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54" name="TextBox 53">
            <a:extLst>
              <a:ext uri="{FF2B5EF4-FFF2-40B4-BE49-F238E27FC236}">
                <a16:creationId xmlns:a16="http://schemas.microsoft.com/office/drawing/2014/main" id="{8159D184-E155-9A42-8DDA-7C69250BA303}"/>
              </a:ext>
            </a:extLst>
          </p:cNvPr>
          <p:cNvSpPr txBox="1"/>
          <p:nvPr/>
        </p:nvSpPr>
        <p:spPr bwMode="auto">
          <a:xfrm>
            <a:off x="1550936"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ACB016B3-12ED-FE49-AF72-3DF5EF466FA1}"/>
              </a:ext>
            </a:extLst>
          </p:cNvPr>
          <p:cNvSpPr txBox="1"/>
          <p:nvPr/>
        </p:nvSpPr>
        <p:spPr bwMode="auto">
          <a:xfrm>
            <a:off x="1816605"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56" name="TextBox 55">
            <a:extLst>
              <a:ext uri="{FF2B5EF4-FFF2-40B4-BE49-F238E27FC236}">
                <a16:creationId xmlns:a16="http://schemas.microsoft.com/office/drawing/2014/main" id="{BC4A9495-19C8-8045-9CCF-21A8D311A0DB}"/>
              </a:ext>
            </a:extLst>
          </p:cNvPr>
          <p:cNvSpPr txBox="1"/>
          <p:nvPr/>
        </p:nvSpPr>
        <p:spPr bwMode="auto">
          <a:xfrm>
            <a:off x="2082274"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47A169C1-CD94-F14D-A3D2-91F4399E1ED2}"/>
              </a:ext>
            </a:extLst>
          </p:cNvPr>
          <p:cNvSpPr txBox="1"/>
          <p:nvPr/>
        </p:nvSpPr>
        <p:spPr bwMode="auto">
          <a:xfrm>
            <a:off x="2347943"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232357A6-1BD4-7640-98D9-6797426A7E06}"/>
              </a:ext>
            </a:extLst>
          </p:cNvPr>
          <p:cNvSpPr txBox="1"/>
          <p:nvPr/>
        </p:nvSpPr>
        <p:spPr bwMode="auto">
          <a:xfrm>
            <a:off x="2613612"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59" name="TextBox 58">
            <a:extLst>
              <a:ext uri="{FF2B5EF4-FFF2-40B4-BE49-F238E27FC236}">
                <a16:creationId xmlns:a16="http://schemas.microsoft.com/office/drawing/2014/main" id="{84A1B8F2-1336-174D-B932-7D5C31B641F8}"/>
              </a:ext>
            </a:extLst>
          </p:cNvPr>
          <p:cNvSpPr txBox="1"/>
          <p:nvPr/>
        </p:nvSpPr>
        <p:spPr bwMode="auto">
          <a:xfrm>
            <a:off x="2879281"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0" name="TextBox 59">
            <a:extLst>
              <a:ext uri="{FF2B5EF4-FFF2-40B4-BE49-F238E27FC236}">
                <a16:creationId xmlns:a16="http://schemas.microsoft.com/office/drawing/2014/main" id="{4E23FC77-6AD6-D54E-B3EC-E0DD499BB94A}"/>
              </a:ext>
            </a:extLst>
          </p:cNvPr>
          <p:cNvSpPr txBox="1"/>
          <p:nvPr/>
        </p:nvSpPr>
        <p:spPr bwMode="auto">
          <a:xfrm>
            <a:off x="3144950"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22DB0096-3391-BC46-B108-BAD87FD53641}"/>
              </a:ext>
            </a:extLst>
          </p:cNvPr>
          <p:cNvSpPr txBox="1"/>
          <p:nvPr/>
        </p:nvSpPr>
        <p:spPr bwMode="auto">
          <a:xfrm>
            <a:off x="3410619"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62" name="TextBox 61">
            <a:extLst>
              <a:ext uri="{FF2B5EF4-FFF2-40B4-BE49-F238E27FC236}">
                <a16:creationId xmlns:a16="http://schemas.microsoft.com/office/drawing/2014/main" id="{19255B7B-48C1-4540-BE9C-E38EBFE62443}"/>
              </a:ext>
            </a:extLst>
          </p:cNvPr>
          <p:cNvSpPr txBox="1"/>
          <p:nvPr/>
        </p:nvSpPr>
        <p:spPr bwMode="auto">
          <a:xfrm>
            <a:off x="3676288"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63" name="TextBox 62">
            <a:extLst>
              <a:ext uri="{FF2B5EF4-FFF2-40B4-BE49-F238E27FC236}">
                <a16:creationId xmlns:a16="http://schemas.microsoft.com/office/drawing/2014/main" id="{0A524D8F-5D8D-5B48-9140-F11531C64843}"/>
              </a:ext>
            </a:extLst>
          </p:cNvPr>
          <p:cNvSpPr txBox="1"/>
          <p:nvPr/>
        </p:nvSpPr>
        <p:spPr bwMode="auto">
          <a:xfrm>
            <a:off x="3941957"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4" name="TextBox 63">
            <a:extLst>
              <a:ext uri="{FF2B5EF4-FFF2-40B4-BE49-F238E27FC236}">
                <a16:creationId xmlns:a16="http://schemas.microsoft.com/office/drawing/2014/main" id="{76C34A0D-034C-4F47-9BC4-11DB49A7EC4D}"/>
              </a:ext>
            </a:extLst>
          </p:cNvPr>
          <p:cNvSpPr txBox="1"/>
          <p:nvPr/>
        </p:nvSpPr>
        <p:spPr bwMode="auto">
          <a:xfrm>
            <a:off x="4207626"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5" name="TextBox 64">
            <a:extLst>
              <a:ext uri="{FF2B5EF4-FFF2-40B4-BE49-F238E27FC236}">
                <a16:creationId xmlns:a16="http://schemas.microsoft.com/office/drawing/2014/main" id="{FC789B48-7930-E04E-9CD0-4232195045AE}"/>
              </a:ext>
            </a:extLst>
          </p:cNvPr>
          <p:cNvSpPr txBox="1"/>
          <p:nvPr/>
        </p:nvSpPr>
        <p:spPr bwMode="auto">
          <a:xfrm>
            <a:off x="4473295"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66" name="TextBox 65">
            <a:extLst>
              <a:ext uri="{FF2B5EF4-FFF2-40B4-BE49-F238E27FC236}">
                <a16:creationId xmlns:a16="http://schemas.microsoft.com/office/drawing/2014/main" id="{92E0656B-5070-7545-9310-9A1766D4B350}"/>
              </a:ext>
            </a:extLst>
          </p:cNvPr>
          <p:cNvSpPr txBox="1"/>
          <p:nvPr/>
        </p:nvSpPr>
        <p:spPr bwMode="auto">
          <a:xfrm>
            <a:off x="4738964"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67" name="TextBox 66">
            <a:extLst>
              <a:ext uri="{FF2B5EF4-FFF2-40B4-BE49-F238E27FC236}">
                <a16:creationId xmlns:a16="http://schemas.microsoft.com/office/drawing/2014/main" id="{5499368A-B378-6748-911E-41A270ACDB81}"/>
              </a:ext>
            </a:extLst>
          </p:cNvPr>
          <p:cNvSpPr txBox="1"/>
          <p:nvPr/>
        </p:nvSpPr>
        <p:spPr bwMode="auto">
          <a:xfrm>
            <a:off x="5004633"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26</a:t>
            </a:r>
          </a:p>
        </p:txBody>
      </p:sp>
      <p:sp>
        <p:nvSpPr>
          <p:cNvPr id="68" name="TextBox 67">
            <a:extLst>
              <a:ext uri="{FF2B5EF4-FFF2-40B4-BE49-F238E27FC236}">
                <a16:creationId xmlns:a16="http://schemas.microsoft.com/office/drawing/2014/main" id="{7DB8EDBB-2A08-A84D-BE7A-A12F07698544}"/>
              </a:ext>
            </a:extLst>
          </p:cNvPr>
          <p:cNvSpPr txBox="1"/>
          <p:nvPr/>
        </p:nvSpPr>
        <p:spPr bwMode="auto">
          <a:xfrm>
            <a:off x="5270302"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69" name="TextBox 68">
            <a:extLst>
              <a:ext uri="{FF2B5EF4-FFF2-40B4-BE49-F238E27FC236}">
                <a16:creationId xmlns:a16="http://schemas.microsoft.com/office/drawing/2014/main" id="{DB70C1F3-3D60-0042-952B-1C1280D9892D}"/>
              </a:ext>
            </a:extLst>
          </p:cNvPr>
          <p:cNvSpPr txBox="1"/>
          <p:nvPr/>
        </p:nvSpPr>
        <p:spPr bwMode="auto">
          <a:xfrm>
            <a:off x="5535971" y="5043760"/>
            <a:ext cx="41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0" name="TextBox 69">
            <a:extLst>
              <a:ext uri="{FF2B5EF4-FFF2-40B4-BE49-F238E27FC236}">
                <a16:creationId xmlns:a16="http://schemas.microsoft.com/office/drawing/2014/main" id="{BABA6081-B2AE-3D4F-B88A-5778100A9EBA}"/>
              </a:ext>
            </a:extLst>
          </p:cNvPr>
          <p:cNvSpPr txBox="1"/>
          <p:nvPr/>
        </p:nvSpPr>
        <p:spPr bwMode="auto">
          <a:xfrm>
            <a:off x="158057" y="5255148"/>
            <a:ext cx="1432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000" dirty="0">
                <a:solidFill>
                  <a:schemeClr val="bg1"/>
                </a:solidFill>
                <a:latin typeface="Calibri" panose="020F0502020204030204" pitchFamily="34" charset="0"/>
              </a:rPr>
              <a:t>Number at risk</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(number censored)</a:t>
            </a:r>
          </a:p>
        </p:txBody>
      </p:sp>
      <p:sp>
        <p:nvSpPr>
          <p:cNvPr id="71" name="TextBox 70">
            <a:extLst>
              <a:ext uri="{FF2B5EF4-FFF2-40B4-BE49-F238E27FC236}">
                <a16:creationId xmlns:a16="http://schemas.microsoft.com/office/drawing/2014/main" id="{9DBDB50B-E18F-A040-8606-89224171138C}"/>
              </a:ext>
            </a:extLst>
          </p:cNvPr>
          <p:cNvSpPr txBox="1"/>
          <p:nvPr/>
        </p:nvSpPr>
        <p:spPr bwMode="auto">
          <a:xfrm>
            <a:off x="219697" y="5573391"/>
            <a:ext cx="137111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000" b="0" dirty="0">
                <a:solidFill>
                  <a:schemeClr val="bg1"/>
                </a:solidFill>
                <a:latin typeface="Calibri" panose="020F0502020204030204" pitchFamily="34" charset="0"/>
              </a:rPr>
              <a:t>Patients with follicular lymphoma</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Patients with marginal zone lymphoma</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All patients</a:t>
            </a:r>
          </a:p>
        </p:txBody>
      </p:sp>
      <p:sp>
        <p:nvSpPr>
          <p:cNvPr id="72" name="TextBox 71">
            <a:extLst>
              <a:ext uri="{FF2B5EF4-FFF2-40B4-BE49-F238E27FC236}">
                <a16:creationId xmlns:a16="http://schemas.microsoft.com/office/drawing/2014/main" id="{A46D8F0F-65E7-2F47-AA26-C1CD7E4BC825}"/>
              </a:ext>
            </a:extLst>
          </p:cNvPr>
          <p:cNvSpPr txBox="1"/>
          <p:nvPr/>
        </p:nvSpPr>
        <p:spPr bwMode="auto">
          <a:xfrm>
            <a:off x="1463505"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86 (0)</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23 (0)</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109 (0)</a:t>
            </a:r>
          </a:p>
        </p:txBody>
      </p:sp>
      <p:sp>
        <p:nvSpPr>
          <p:cNvPr id="73" name="TextBox 72">
            <a:extLst>
              <a:ext uri="{FF2B5EF4-FFF2-40B4-BE49-F238E27FC236}">
                <a16:creationId xmlns:a16="http://schemas.microsoft.com/office/drawing/2014/main" id="{183DD55D-A8BB-0243-ABD7-F17CF74F58E2}"/>
              </a:ext>
            </a:extLst>
          </p:cNvPr>
          <p:cNvSpPr txBox="1"/>
          <p:nvPr/>
        </p:nvSpPr>
        <p:spPr bwMode="auto">
          <a:xfrm>
            <a:off x="1732058"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82 (2)</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19 (3)</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101 (5)</a:t>
            </a:r>
          </a:p>
        </p:txBody>
      </p:sp>
      <p:sp>
        <p:nvSpPr>
          <p:cNvPr id="74" name="TextBox 73">
            <a:extLst>
              <a:ext uri="{FF2B5EF4-FFF2-40B4-BE49-F238E27FC236}">
                <a16:creationId xmlns:a16="http://schemas.microsoft.com/office/drawing/2014/main" id="{503E4DDC-ADBE-224C-9F51-D45BFFE43376}"/>
              </a:ext>
            </a:extLst>
          </p:cNvPr>
          <p:cNvSpPr txBox="1"/>
          <p:nvPr/>
        </p:nvSpPr>
        <p:spPr bwMode="auto">
          <a:xfrm>
            <a:off x="2000611"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73 (3)</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16 (4)</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89 (7)</a:t>
            </a:r>
          </a:p>
        </p:txBody>
      </p:sp>
      <p:sp>
        <p:nvSpPr>
          <p:cNvPr id="75" name="TextBox 74">
            <a:extLst>
              <a:ext uri="{FF2B5EF4-FFF2-40B4-BE49-F238E27FC236}">
                <a16:creationId xmlns:a16="http://schemas.microsoft.com/office/drawing/2014/main" id="{3813BF67-E47B-8F4E-AEB7-CCA0C2527F93}"/>
              </a:ext>
            </a:extLst>
          </p:cNvPr>
          <p:cNvSpPr txBox="1"/>
          <p:nvPr/>
        </p:nvSpPr>
        <p:spPr bwMode="auto">
          <a:xfrm>
            <a:off x="2269164"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68 (4)</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15 (5)</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83 (9)</a:t>
            </a:r>
          </a:p>
        </p:txBody>
      </p:sp>
      <p:sp>
        <p:nvSpPr>
          <p:cNvPr id="76" name="TextBox 75">
            <a:extLst>
              <a:ext uri="{FF2B5EF4-FFF2-40B4-BE49-F238E27FC236}">
                <a16:creationId xmlns:a16="http://schemas.microsoft.com/office/drawing/2014/main" id="{596B163C-B284-F049-B856-1DF73C0CE08C}"/>
              </a:ext>
            </a:extLst>
          </p:cNvPr>
          <p:cNvSpPr txBox="1"/>
          <p:nvPr/>
        </p:nvSpPr>
        <p:spPr bwMode="auto">
          <a:xfrm>
            <a:off x="2537717"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64 (6)</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11 (8)</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75 (14)</a:t>
            </a:r>
          </a:p>
        </p:txBody>
      </p:sp>
      <p:sp>
        <p:nvSpPr>
          <p:cNvPr id="77" name="TextBox 76">
            <a:extLst>
              <a:ext uri="{FF2B5EF4-FFF2-40B4-BE49-F238E27FC236}">
                <a16:creationId xmlns:a16="http://schemas.microsoft.com/office/drawing/2014/main" id="{27BF9871-7117-A549-8B7D-AB2C723E6071}"/>
              </a:ext>
            </a:extLst>
          </p:cNvPr>
          <p:cNvSpPr txBox="1"/>
          <p:nvPr/>
        </p:nvSpPr>
        <p:spPr bwMode="auto">
          <a:xfrm>
            <a:off x="2806270"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61 (8)</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9 (8)</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70 (14)</a:t>
            </a:r>
          </a:p>
        </p:txBody>
      </p:sp>
      <p:sp>
        <p:nvSpPr>
          <p:cNvPr id="78" name="TextBox 77">
            <a:extLst>
              <a:ext uri="{FF2B5EF4-FFF2-40B4-BE49-F238E27FC236}">
                <a16:creationId xmlns:a16="http://schemas.microsoft.com/office/drawing/2014/main" id="{36718B56-7E36-F348-B63F-75811F3D6D4D}"/>
              </a:ext>
            </a:extLst>
          </p:cNvPr>
          <p:cNvSpPr txBox="1"/>
          <p:nvPr/>
        </p:nvSpPr>
        <p:spPr bwMode="auto">
          <a:xfrm>
            <a:off x="3074823"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59 (8)</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7 (8)</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66 (16)</a:t>
            </a:r>
          </a:p>
        </p:txBody>
      </p:sp>
      <p:sp>
        <p:nvSpPr>
          <p:cNvPr id="79" name="TextBox 78">
            <a:extLst>
              <a:ext uri="{FF2B5EF4-FFF2-40B4-BE49-F238E27FC236}">
                <a16:creationId xmlns:a16="http://schemas.microsoft.com/office/drawing/2014/main" id="{645B0B9F-157A-0E46-84C3-3B37CA2DF2DC}"/>
              </a:ext>
            </a:extLst>
          </p:cNvPr>
          <p:cNvSpPr txBox="1"/>
          <p:nvPr/>
        </p:nvSpPr>
        <p:spPr bwMode="auto">
          <a:xfrm>
            <a:off x="3343376"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54 (9)</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6 (8)</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60 (17)</a:t>
            </a:r>
          </a:p>
        </p:txBody>
      </p:sp>
      <p:sp>
        <p:nvSpPr>
          <p:cNvPr id="80" name="TextBox 79">
            <a:extLst>
              <a:ext uri="{FF2B5EF4-FFF2-40B4-BE49-F238E27FC236}">
                <a16:creationId xmlns:a16="http://schemas.microsoft.com/office/drawing/2014/main" id="{B0FF05C4-A20D-E848-91B5-58917FD84C5E}"/>
              </a:ext>
            </a:extLst>
          </p:cNvPr>
          <p:cNvSpPr txBox="1"/>
          <p:nvPr/>
        </p:nvSpPr>
        <p:spPr bwMode="auto">
          <a:xfrm>
            <a:off x="3611929"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49 (12)</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3 (11)</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52 (23)</a:t>
            </a:r>
          </a:p>
        </p:txBody>
      </p:sp>
      <p:sp>
        <p:nvSpPr>
          <p:cNvPr id="81" name="TextBox 80">
            <a:extLst>
              <a:ext uri="{FF2B5EF4-FFF2-40B4-BE49-F238E27FC236}">
                <a16:creationId xmlns:a16="http://schemas.microsoft.com/office/drawing/2014/main" id="{C02A3289-7969-2646-87CE-76808BA4AFD5}"/>
              </a:ext>
            </a:extLst>
          </p:cNvPr>
          <p:cNvSpPr txBox="1"/>
          <p:nvPr/>
        </p:nvSpPr>
        <p:spPr bwMode="auto">
          <a:xfrm>
            <a:off x="3880482"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40 (21)</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3 (11)</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43 (32)</a:t>
            </a:r>
          </a:p>
        </p:txBody>
      </p:sp>
      <p:sp>
        <p:nvSpPr>
          <p:cNvPr id="82" name="TextBox 81">
            <a:extLst>
              <a:ext uri="{FF2B5EF4-FFF2-40B4-BE49-F238E27FC236}">
                <a16:creationId xmlns:a16="http://schemas.microsoft.com/office/drawing/2014/main" id="{5075A835-C388-2842-9165-A37ACD6CE343}"/>
              </a:ext>
            </a:extLst>
          </p:cNvPr>
          <p:cNvSpPr txBox="1"/>
          <p:nvPr/>
        </p:nvSpPr>
        <p:spPr bwMode="auto">
          <a:xfrm>
            <a:off x="4149035"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24 (36)</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0 (14)</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24 (50)</a:t>
            </a:r>
          </a:p>
        </p:txBody>
      </p:sp>
      <p:sp>
        <p:nvSpPr>
          <p:cNvPr id="83" name="TextBox 82">
            <a:extLst>
              <a:ext uri="{FF2B5EF4-FFF2-40B4-BE49-F238E27FC236}">
                <a16:creationId xmlns:a16="http://schemas.microsoft.com/office/drawing/2014/main" id="{EBC4F715-8CE5-E64C-8C10-7A6949664177}"/>
              </a:ext>
            </a:extLst>
          </p:cNvPr>
          <p:cNvSpPr txBox="1"/>
          <p:nvPr/>
        </p:nvSpPr>
        <p:spPr bwMode="auto">
          <a:xfrm>
            <a:off x="4417588"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24 (36)</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24 (50)</a:t>
            </a:r>
          </a:p>
        </p:txBody>
      </p:sp>
      <p:sp>
        <p:nvSpPr>
          <p:cNvPr id="84" name="TextBox 83">
            <a:extLst>
              <a:ext uri="{FF2B5EF4-FFF2-40B4-BE49-F238E27FC236}">
                <a16:creationId xmlns:a16="http://schemas.microsoft.com/office/drawing/2014/main" id="{C1D06533-0CC7-8C4B-A278-AAC208D75324}"/>
              </a:ext>
            </a:extLst>
          </p:cNvPr>
          <p:cNvSpPr txBox="1"/>
          <p:nvPr/>
        </p:nvSpPr>
        <p:spPr bwMode="auto">
          <a:xfrm>
            <a:off x="4686141"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12 (47)</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12 (61)</a:t>
            </a:r>
          </a:p>
        </p:txBody>
      </p:sp>
      <p:sp>
        <p:nvSpPr>
          <p:cNvPr id="85" name="TextBox 84">
            <a:extLst>
              <a:ext uri="{FF2B5EF4-FFF2-40B4-BE49-F238E27FC236}">
                <a16:creationId xmlns:a16="http://schemas.microsoft.com/office/drawing/2014/main" id="{13DD9C01-3CCF-4749-A1CC-B5A39B5CB5BF}"/>
              </a:ext>
            </a:extLst>
          </p:cNvPr>
          <p:cNvSpPr txBox="1"/>
          <p:nvPr/>
        </p:nvSpPr>
        <p:spPr bwMode="auto">
          <a:xfrm>
            <a:off x="4954695" y="5573391"/>
            <a:ext cx="5699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000" b="0" spc="-90" dirty="0">
                <a:solidFill>
                  <a:schemeClr val="bg1"/>
                </a:solidFill>
                <a:latin typeface="Calibri" panose="020F0502020204030204" pitchFamily="34" charset="0"/>
              </a:rPr>
              <a:t>0 (59)</a:t>
            </a: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br>
              <a:rPr lang="en-US" sz="1000" b="0" spc="-90" dirty="0">
                <a:solidFill>
                  <a:schemeClr val="bg1"/>
                </a:solidFill>
                <a:latin typeface="Calibri" panose="020F0502020204030204" pitchFamily="34" charset="0"/>
              </a:rPr>
            </a:br>
            <a:r>
              <a:rPr lang="en-US" sz="1000" b="0" spc="-90" dirty="0">
                <a:solidFill>
                  <a:schemeClr val="bg1"/>
                </a:solidFill>
                <a:latin typeface="Calibri" panose="020F0502020204030204" pitchFamily="34" charset="0"/>
              </a:rPr>
              <a:t>0 (73)</a:t>
            </a:r>
          </a:p>
        </p:txBody>
      </p:sp>
      <p:cxnSp>
        <p:nvCxnSpPr>
          <p:cNvPr id="87" name="Straight Connector 86">
            <a:extLst>
              <a:ext uri="{FF2B5EF4-FFF2-40B4-BE49-F238E27FC236}">
                <a16:creationId xmlns:a16="http://schemas.microsoft.com/office/drawing/2014/main" id="{EDAD3034-2EEB-8343-B03E-05EAFCEF56EB}"/>
              </a:ext>
            </a:extLst>
          </p:cNvPr>
          <p:cNvCxnSpPr>
            <a:cxnSpLocks/>
          </p:cNvCxnSpPr>
          <p:nvPr/>
        </p:nvCxnSpPr>
        <p:spPr bwMode="auto">
          <a:xfrm>
            <a:off x="7489463" y="5032112"/>
            <a:ext cx="4261069"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79EB0F9-6429-654D-9D65-42F0FC1466E8}"/>
              </a:ext>
            </a:extLst>
          </p:cNvPr>
          <p:cNvCxnSpPr/>
          <p:nvPr/>
        </p:nvCxnSpPr>
        <p:spPr bwMode="auto">
          <a:xfrm flipV="1">
            <a:off x="7489463" y="2894629"/>
            <a:ext cx="0" cy="2149131"/>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DA8D4F1-6E84-B649-8890-52B97F5C2C39}"/>
              </a:ext>
            </a:extLst>
          </p:cNvPr>
          <p:cNvCxnSpPr>
            <a:cxnSpLocks/>
          </p:cNvCxnSpPr>
          <p:nvPr/>
        </p:nvCxnSpPr>
        <p:spPr bwMode="auto">
          <a:xfrm flipH="1">
            <a:off x="7425397" y="28946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A4DE26D-AD5B-F24D-A867-782BDA16D03F}"/>
              </a:ext>
            </a:extLst>
          </p:cNvPr>
          <p:cNvCxnSpPr>
            <a:cxnSpLocks/>
          </p:cNvCxnSpPr>
          <p:nvPr/>
        </p:nvCxnSpPr>
        <p:spPr bwMode="auto">
          <a:xfrm flipH="1">
            <a:off x="7425397" y="33221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B314DFC-3A73-6642-BF5E-1CE5C74A8DE4}"/>
              </a:ext>
            </a:extLst>
          </p:cNvPr>
          <p:cNvCxnSpPr>
            <a:cxnSpLocks/>
          </p:cNvCxnSpPr>
          <p:nvPr/>
        </p:nvCxnSpPr>
        <p:spPr bwMode="auto">
          <a:xfrm flipH="1">
            <a:off x="7425397" y="37496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096D7C7-A0F8-D04F-8B42-824FEEFB1DA7}"/>
              </a:ext>
            </a:extLst>
          </p:cNvPr>
          <p:cNvCxnSpPr>
            <a:cxnSpLocks/>
          </p:cNvCxnSpPr>
          <p:nvPr/>
        </p:nvCxnSpPr>
        <p:spPr bwMode="auto">
          <a:xfrm flipH="1">
            <a:off x="7425397" y="41771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9DEF0CB-74DD-C84B-A750-43D2163EE7FA}"/>
              </a:ext>
            </a:extLst>
          </p:cNvPr>
          <p:cNvCxnSpPr>
            <a:cxnSpLocks/>
          </p:cNvCxnSpPr>
          <p:nvPr/>
        </p:nvCxnSpPr>
        <p:spPr bwMode="auto">
          <a:xfrm flipH="1">
            <a:off x="7425397" y="46046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DB18EE2-3EBB-774A-BD81-C432F5277E13}"/>
              </a:ext>
            </a:extLst>
          </p:cNvPr>
          <p:cNvCxnSpPr>
            <a:cxnSpLocks/>
          </p:cNvCxnSpPr>
          <p:nvPr/>
        </p:nvCxnSpPr>
        <p:spPr bwMode="auto">
          <a:xfrm flipH="1">
            <a:off x="7425397" y="50321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E196533-CB26-3444-B6A3-EF894D2A10E9}"/>
              </a:ext>
            </a:extLst>
          </p:cNvPr>
          <p:cNvCxnSpPr>
            <a:cxnSpLocks/>
          </p:cNvCxnSpPr>
          <p:nvPr/>
        </p:nvCxnSpPr>
        <p:spPr bwMode="auto">
          <a:xfrm>
            <a:off x="748940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F9D9557-0A17-284C-87C6-7110A3F37A49}"/>
              </a:ext>
            </a:extLst>
          </p:cNvPr>
          <p:cNvCxnSpPr>
            <a:cxnSpLocks/>
          </p:cNvCxnSpPr>
          <p:nvPr/>
        </p:nvCxnSpPr>
        <p:spPr bwMode="auto">
          <a:xfrm>
            <a:off x="7714550"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8F9D37B-6BE8-834E-A5BC-EEBE2032392E}"/>
              </a:ext>
            </a:extLst>
          </p:cNvPr>
          <p:cNvCxnSpPr>
            <a:cxnSpLocks/>
          </p:cNvCxnSpPr>
          <p:nvPr/>
        </p:nvCxnSpPr>
        <p:spPr bwMode="auto">
          <a:xfrm>
            <a:off x="793969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6126525-4010-EB4F-B2D6-0F219E4195C2}"/>
              </a:ext>
            </a:extLst>
          </p:cNvPr>
          <p:cNvCxnSpPr>
            <a:cxnSpLocks/>
          </p:cNvCxnSpPr>
          <p:nvPr/>
        </p:nvCxnSpPr>
        <p:spPr bwMode="auto">
          <a:xfrm>
            <a:off x="8164840"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D866875-4BA5-004C-B93D-5A10DCB28DFC}"/>
              </a:ext>
            </a:extLst>
          </p:cNvPr>
          <p:cNvCxnSpPr>
            <a:cxnSpLocks/>
          </p:cNvCxnSpPr>
          <p:nvPr/>
        </p:nvCxnSpPr>
        <p:spPr bwMode="auto">
          <a:xfrm>
            <a:off x="838998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0F24103-7E42-6047-B6B1-F67EE03178AC}"/>
              </a:ext>
            </a:extLst>
          </p:cNvPr>
          <p:cNvCxnSpPr>
            <a:cxnSpLocks/>
          </p:cNvCxnSpPr>
          <p:nvPr/>
        </p:nvCxnSpPr>
        <p:spPr bwMode="auto">
          <a:xfrm>
            <a:off x="8615130"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20FF21D-C60D-604D-BCDD-F3B7D61BB8EF}"/>
              </a:ext>
            </a:extLst>
          </p:cNvPr>
          <p:cNvCxnSpPr>
            <a:cxnSpLocks/>
          </p:cNvCxnSpPr>
          <p:nvPr/>
        </p:nvCxnSpPr>
        <p:spPr bwMode="auto">
          <a:xfrm>
            <a:off x="884027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B4B0199-2568-C243-8222-1D1824922746}"/>
              </a:ext>
            </a:extLst>
          </p:cNvPr>
          <p:cNvCxnSpPr>
            <a:cxnSpLocks/>
          </p:cNvCxnSpPr>
          <p:nvPr/>
        </p:nvCxnSpPr>
        <p:spPr bwMode="auto">
          <a:xfrm>
            <a:off x="9065420"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07720FF-6E32-1E4C-8BF7-4363FEE02FD8}"/>
              </a:ext>
            </a:extLst>
          </p:cNvPr>
          <p:cNvCxnSpPr>
            <a:cxnSpLocks/>
          </p:cNvCxnSpPr>
          <p:nvPr/>
        </p:nvCxnSpPr>
        <p:spPr bwMode="auto">
          <a:xfrm>
            <a:off x="929056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AFBEE9D-21D2-A24B-AA04-6658E7ADF995}"/>
              </a:ext>
            </a:extLst>
          </p:cNvPr>
          <p:cNvCxnSpPr>
            <a:cxnSpLocks/>
          </p:cNvCxnSpPr>
          <p:nvPr/>
        </p:nvCxnSpPr>
        <p:spPr bwMode="auto">
          <a:xfrm>
            <a:off x="9515710"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1DD71BF-385F-F846-AE50-E0400A5F7CFE}"/>
              </a:ext>
            </a:extLst>
          </p:cNvPr>
          <p:cNvCxnSpPr>
            <a:cxnSpLocks/>
          </p:cNvCxnSpPr>
          <p:nvPr/>
        </p:nvCxnSpPr>
        <p:spPr bwMode="auto">
          <a:xfrm>
            <a:off x="974085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1BD1541-DAB5-5E4E-B497-BC2CFD0EB768}"/>
              </a:ext>
            </a:extLst>
          </p:cNvPr>
          <p:cNvCxnSpPr>
            <a:cxnSpLocks/>
          </p:cNvCxnSpPr>
          <p:nvPr/>
        </p:nvCxnSpPr>
        <p:spPr bwMode="auto">
          <a:xfrm>
            <a:off x="9966000"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93B1A4A-58C0-D54F-814C-44FB31C17C2B}"/>
              </a:ext>
            </a:extLst>
          </p:cNvPr>
          <p:cNvCxnSpPr>
            <a:cxnSpLocks/>
          </p:cNvCxnSpPr>
          <p:nvPr/>
        </p:nvCxnSpPr>
        <p:spPr bwMode="auto">
          <a:xfrm>
            <a:off x="1019114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50C8630-752C-B34C-AF7E-CFE2C1E69387}"/>
              </a:ext>
            </a:extLst>
          </p:cNvPr>
          <p:cNvCxnSpPr>
            <a:cxnSpLocks/>
          </p:cNvCxnSpPr>
          <p:nvPr/>
        </p:nvCxnSpPr>
        <p:spPr bwMode="auto">
          <a:xfrm>
            <a:off x="10416290"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4C0721E-1258-DC4C-9EFB-EB6EBB0E56C1}"/>
              </a:ext>
            </a:extLst>
          </p:cNvPr>
          <p:cNvCxnSpPr>
            <a:cxnSpLocks/>
          </p:cNvCxnSpPr>
          <p:nvPr/>
        </p:nvCxnSpPr>
        <p:spPr bwMode="auto">
          <a:xfrm>
            <a:off x="1064143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1A69D32-EBE2-1B43-8875-C59359B2AA08}"/>
              </a:ext>
            </a:extLst>
          </p:cNvPr>
          <p:cNvCxnSpPr>
            <a:cxnSpLocks/>
          </p:cNvCxnSpPr>
          <p:nvPr/>
        </p:nvCxnSpPr>
        <p:spPr bwMode="auto">
          <a:xfrm>
            <a:off x="10866580"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BF46B28B-9F90-E641-ACF4-1BCBE6BA925C}"/>
              </a:ext>
            </a:extLst>
          </p:cNvPr>
          <p:cNvCxnSpPr>
            <a:cxnSpLocks/>
          </p:cNvCxnSpPr>
          <p:nvPr/>
        </p:nvCxnSpPr>
        <p:spPr bwMode="auto">
          <a:xfrm>
            <a:off x="11316870" y="503211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F3C3B429-26B5-2346-A4A5-82F7CE1E1101}"/>
              </a:ext>
            </a:extLst>
          </p:cNvPr>
          <p:cNvSpPr txBox="1"/>
          <p:nvPr/>
        </p:nvSpPr>
        <p:spPr bwMode="auto">
          <a:xfrm>
            <a:off x="6931582" y="2715790"/>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13" name="TextBox 112">
            <a:extLst>
              <a:ext uri="{FF2B5EF4-FFF2-40B4-BE49-F238E27FC236}">
                <a16:creationId xmlns:a16="http://schemas.microsoft.com/office/drawing/2014/main" id="{204A527B-3ABE-F542-8EF5-CC7C5DB9F512}"/>
              </a:ext>
            </a:extLst>
          </p:cNvPr>
          <p:cNvSpPr txBox="1"/>
          <p:nvPr/>
        </p:nvSpPr>
        <p:spPr bwMode="auto">
          <a:xfrm>
            <a:off x="6931582" y="3145449"/>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14" name="TextBox 113">
            <a:extLst>
              <a:ext uri="{FF2B5EF4-FFF2-40B4-BE49-F238E27FC236}">
                <a16:creationId xmlns:a16="http://schemas.microsoft.com/office/drawing/2014/main" id="{60F67D1F-486E-5E47-8723-84821D0B0C8E}"/>
              </a:ext>
            </a:extLst>
          </p:cNvPr>
          <p:cNvSpPr txBox="1"/>
          <p:nvPr/>
        </p:nvSpPr>
        <p:spPr bwMode="auto">
          <a:xfrm>
            <a:off x="6931582" y="3575108"/>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5" name="TextBox 114">
            <a:extLst>
              <a:ext uri="{FF2B5EF4-FFF2-40B4-BE49-F238E27FC236}">
                <a16:creationId xmlns:a16="http://schemas.microsoft.com/office/drawing/2014/main" id="{243C722D-8B36-E04A-A510-62B60F4408D6}"/>
              </a:ext>
            </a:extLst>
          </p:cNvPr>
          <p:cNvSpPr txBox="1"/>
          <p:nvPr/>
        </p:nvSpPr>
        <p:spPr bwMode="auto">
          <a:xfrm>
            <a:off x="6931582" y="4004767"/>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16" name="TextBox 115">
            <a:extLst>
              <a:ext uri="{FF2B5EF4-FFF2-40B4-BE49-F238E27FC236}">
                <a16:creationId xmlns:a16="http://schemas.microsoft.com/office/drawing/2014/main" id="{861E7523-3703-BC42-A7B6-EE22EAB24087}"/>
              </a:ext>
            </a:extLst>
          </p:cNvPr>
          <p:cNvSpPr txBox="1"/>
          <p:nvPr/>
        </p:nvSpPr>
        <p:spPr bwMode="auto">
          <a:xfrm>
            <a:off x="6931582" y="4434426"/>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17" name="TextBox 116">
            <a:extLst>
              <a:ext uri="{FF2B5EF4-FFF2-40B4-BE49-F238E27FC236}">
                <a16:creationId xmlns:a16="http://schemas.microsoft.com/office/drawing/2014/main" id="{559D60C3-C9F7-4D42-A132-62A6FC5F7459}"/>
              </a:ext>
            </a:extLst>
          </p:cNvPr>
          <p:cNvSpPr txBox="1"/>
          <p:nvPr/>
        </p:nvSpPr>
        <p:spPr bwMode="auto">
          <a:xfrm>
            <a:off x="6931582" y="4864083"/>
            <a:ext cx="5532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8" name="TextBox 117">
            <a:extLst>
              <a:ext uri="{FF2B5EF4-FFF2-40B4-BE49-F238E27FC236}">
                <a16:creationId xmlns:a16="http://schemas.microsoft.com/office/drawing/2014/main" id="{4AB0981E-FE16-1D47-92B1-8EB232F7C2F8}"/>
              </a:ext>
            </a:extLst>
          </p:cNvPr>
          <p:cNvSpPr txBox="1"/>
          <p:nvPr/>
        </p:nvSpPr>
        <p:spPr bwMode="auto">
          <a:xfrm rot="16200000">
            <a:off x="5750424" y="3805399"/>
            <a:ext cx="2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sp>
        <p:nvSpPr>
          <p:cNvPr id="119" name="TextBox 118">
            <a:extLst>
              <a:ext uri="{FF2B5EF4-FFF2-40B4-BE49-F238E27FC236}">
                <a16:creationId xmlns:a16="http://schemas.microsoft.com/office/drawing/2014/main" id="{5BDA752B-5CD5-AD4C-9AE3-7C7B7B6CE04E}"/>
              </a:ext>
            </a:extLst>
          </p:cNvPr>
          <p:cNvSpPr txBox="1"/>
          <p:nvPr/>
        </p:nvSpPr>
        <p:spPr bwMode="auto">
          <a:xfrm>
            <a:off x="6935241" y="2232251"/>
            <a:ext cx="18036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overall survival (95% CI), months</a:t>
            </a:r>
          </a:p>
        </p:txBody>
      </p:sp>
      <p:sp>
        <p:nvSpPr>
          <p:cNvPr id="120" name="TextBox 119">
            <a:extLst>
              <a:ext uri="{FF2B5EF4-FFF2-40B4-BE49-F238E27FC236}">
                <a16:creationId xmlns:a16="http://schemas.microsoft.com/office/drawing/2014/main" id="{B8E6E5DA-B0D3-8E44-8F01-EF1919C562AC}"/>
              </a:ext>
            </a:extLst>
          </p:cNvPr>
          <p:cNvSpPr txBox="1"/>
          <p:nvPr/>
        </p:nvSpPr>
        <p:spPr bwMode="auto">
          <a:xfrm>
            <a:off x="8522269" y="1596801"/>
            <a:ext cx="150004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with follicular lymphoma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86)</a:t>
            </a:r>
          </a:p>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NR (31.6 NE)</a:t>
            </a:r>
          </a:p>
        </p:txBody>
      </p:sp>
      <p:sp>
        <p:nvSpPr>
          <p:cNvPr id="121" name="TextBox 120">
            <a:extLst>
              <a:ext uri="{FF2B5EF4-FFF2-40B4-BE49-F238E27FC236}">
                <a16:creationId xmlns:a16="http://schemas.microsoft.com/office/drawing/2014/main" id="{2F51F733-7DE3-2249-BC08-FC98F5A0CE87}"/>
              </a:ext>
            </a:extLst>
          </p:cNvPr>
          <p:cNvSpPr txBox="1"/>
          <p:nvPr/>
        </p:nvSpPr>
        <p:spPr bwMode="auto">
          <a:xfrm>
            <a:off x="9870884" y="1596801"/>
            <a:ext cx="142126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with marginal zone lymphoma (n = 23)</a:t>
            </a:r>
          </a:p>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NR (18.7 NE)</a:t>
            </a:r>
          </a:p>
        </p:txBody>
      </p:sp>
      <p:sp>
        <p:nvSpPr>
          <p:cNvPr id="122" name="TextBox 121">
            <a:extLst>
              <a:ext uri="{FF2B5EF4-FFF2-40B4-BE49-F238E27FC236}">
                <a16:creationId xmlns:a16="http://schemas.microsoft.com/office/drawing/2014/main" id="{68C6F5F5-1A55-294E-93F6-F0449DC4F1DE}"/>
              </a:ext>
            </a:extLst>
          </p:cNvPr>
          <p:cNvSpPr txBox="1"/>
          <p:nvPr/>
        </p:nvSpPr>
        <p:spPr bwMode="auto">
          <a:xfrm>
            <a:off x="11229882" y="1781467"/>
            <a:ext cx="16173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All patients</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109)</a:t>
            </a:r>
          </a:p>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NR (NE-NE)</a:t>
            </a:r>
          </a:p>
        </p:txBody>
      </p:sp>
      <p:cxnSp>
        <p:nvCxnSpPr>
          <p:cNvPr id="123" name="Straight Connector 122">
            <a:extLst>
              <a:ext uri="{FF2B5EF4-FFF2-40B4-BE49-F238E27FC236}">
                <a16:creationId xmlns:a16="http://schemas.microsoft.com/office/drawing/2014/main" id="{F1E8BDAC-2484-4A4F-9C94-B590EA531336}"/>
              </a:ext>
            </a:extLst>
          </p:cNvPr>
          <p:cNvCxnSpPr/>
          <p:nvPr/>
        </p:nvCxnSpPr>
        <p:spPr bwMode="auto">
          <a:xfrm>
            <a:off x="7026500" y="2237085"/>
            <a:ext cx="5228492" cy="0"/>
          </a:xfrm>
          <a:prstGeom prst="line">
            <a:avLst/>
          </a:prstGeom>
          <a:noFill/>
          <a:ln w="19050"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FF0280C6-1AC6-DC4B-A38F-43D1F3C36FB9}"/>
              </a:ext>
            </a:extLst>
          </p:cNvPr>
          <p:cNvSpPr txBox="1"/>
          <p:nvPr/>
        </p:nvSpPr>
        <p:spPr bwMode="auto">
          <a:xfrm>
            <a:off x="11556945"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125" name="TextBox 124">
            <a:extLst>
              <a:ext uri="{FF2B5EF4-FFF2-40B4-BE49-F238E27FC236}">
                <a16:creationId xmlns:a16="http://schemas.microsoft.com/office/drawing/2014/main" id="{F4570406-E25A-074F-AD0B-31D7E2D91C4F}"/>
              </a:ext>
            </a:extLst>
          </p:cNvPr>
          <p:cNvSpPr txBox="1"/>
          <p:nvPr/>
        </p:nvSpPr>
        <p:spPr bwMode="auto">
          <a:xfrm>
            <a:off x="7282394"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6" name="TextBox 125">
            <a:extLst>
              <a:ext uri="{FF2B5EF4-FFF2-40B4-BE49-F238E27FC236}">
                <a16:creationId xmlns:a16="http://schemas.microsoft.com/office/drawing/2014/main" id="{677B28CF-8FD4-A049-83A9-5024E8EFA3CF}"/>
              </a:ext>
            </a:extLst>
          </p:cNvPr>
          <p:cNvSpPr txBox="1"/>
          <p:nvPr/>
        </p:nvSpPr>
        <p:spPr bwMode="auto">
          <a:xfrm>
            <a:off x="7506115"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27" name="TextBox 126">
            <a:extLst>
              <a:ext uri="{FF2B5EF4-FFF2-40B4-BE49-F238E27FC236}">
                <a16:creationId xmlns:a16="http://schemas.microsoft.com/office/drawing/2014/main" id="{57D08ADF-F997-F84F-A7E1-ADCCE3831BCA}"/>
              </a:ext>
            </a:extLst>
          </p:cNvPr>
          <p:cNvSpPr txBox="1"/>
          <p:nvPr/>
        </p:nvSpPr>
        <p:spPr bwMode="auto">
          <a:xfrm>
            <a:off x="7729836"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28" name="TextBox 127">
            <a:extLst>
              <a:ext uri="{FF2B5EF4-FFF2-40B4-BE49-F238E27FC236}">
                <a16:creationId xmlns:a16="http://schemas.microsoft.com/office/drawing/2014/main" id="{61A6F28A-E8B6-FB42-8085-AB1AC8295B0E}"/>
              </a:ext>
            </a:extLst>
          </p:cNvPr>
          <p:cNvSpPr txBox="1"/>
          <p:nvPr/>
        </p:nvSpPr>
        <p:spPr bwMode="auto">
          <a:xfrm>
            <a:off x="7953557"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29" name="TextBox 128">
            <a:extLst>
              <a:ext uri="{FF2B5EF4-FFF2-40B4-BE49-F238E27FC236}">
                <a16:creationId xmlns:a16="http://schemas.microsoft.com/office/drawing/2014/main" id="{566B7A6C-EB02-2644-9140-BD25D38716C9}"/>
              </a:ext>
            </a:extLst>
          </p:cNvPr>
          <p:cNvSpPr txBox="1"/>
          <p:nvPr/>
        </p:nvSpPr>
        <p:spPr bwMode="auto">
          <a:xfrm>
            <a:off x="8177278"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30" name="TextBox 129">
            <a:extLst>
              <a:ext uri="{FF2B5EF4-FFF2-40B4-BE49-F238E27FC236}">
                <a16:creationId xmlns:a16="http://schemas.microsoft.com/office/drawing/2014/main" id="{1DFE6E74-6672-C641-B855-4547F4F55F23}"/>
              </a:ext>
            </a:extLst>
          </p:cNvPr>
          <p:cNvSpPr txBox="1"/>
          <p:nvPr/>
        </p:nvSpPr>
        <p:spPr bwMode="auto">
          <a:xfrm>
            <a:off x="8400999"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31" name="TextBox 130">
            <a:extLst>
              <a:ext uri="{FF2B5EF4-FFF2-40B4-BE49-F238E27FC236}">
                <a16:creationId xmlns:a16="http://schemas.microsoft.com/office/drawing/2014/main" id="{06FA0A23-12D8-344E-9E71-B94234ED7E8A}"/>
              </a:ext>
            </a:extLst>
          </p:cNvPr>
          <p:cNvSpPr txBox="1"/>
          <p:nvPr/>
        </p:nvSpPr>
        <p:spPr bwMode="auto">
          <a:xfrm>
            <a:off x="8624720"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32" name="TextBox 131">
            <a:extLst>
              <a:ext uri="{FF2B5EF4-FFF2-40B4-BE49-F238E27FC236}">
                <a16:creationId xmlns:a16="http://schemas.microsoft.com/office/drawing/2014/main" id="{4BFCE0D5-739A-524D-BC34-7FBA9EC1D097}"/>
              </a:ext>
            </a:extLst>
          </p:cNvPr>
          <p:cNvSpPr txBox="1"/>
          <p:nvPr/>
        </p:nvSpPr>
        <p:spPr bwMode="auto">
          <a:xfrm>
            <a:off x="8848441"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33" name="TextBox 132">
            <a:extLst>
              <a:ext uri="{FF2B5EF4-FFF2-40B4-BE49-F238E27FC236}">
                <a16:creationId xmlns:a16="http://schemas.microsoft.com/office/drawing/2014/main" id="{A6F1734E-ECE0-B849-8A44-5DC735764537}"/>
              </a:ext>
            </a:extLst>
          </p:cNvPr>
          <p:cNvSpPr txBox="1"/>
          <p:nvPr/>
        </p:nvSpPr>
        <p:spPr bwMode="auto">
          <a:xfrm>
            <a:off x="9072162"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34" name="TextBox 133">
            <a:extLst>
              <a:ext uri="{FF2B5EF4-FFF2-40B4-BE49-F238E27FC236}">
                <a16:creationId xmlns:a16="http://schemas.microsoft.com/office/drawing/2014/main" id="{7391EA2B-4D32-1149-9AAB-9CBA020737AE}"/>
              </a:ext>
            </a:extLst>
          </p:cNvPr>
          <p:cNvSpPr txBox="1"/>
          <p:nvPr/>
        </p:nvSpPr>
        <p:spPr bwMode="auto">
          <a:xfrm>
            <a:off x="9295883"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35" name="TextBox 134">
            <a:extLst>
              <a:ext uri="{FF2B5EF4-FFF2-40B4-BE49-F238E27FC236}">
                <a16:creationId xmlns:a16="http://schemas.microsoft.com/office/drawing/2014/main" id="{D7FA0A46-5254-4147-AE86-1428B534FEBA}"/>
              </a:ext>
            </a:extLst>
          </p:cNvPr>
          <p:cNvSpPr txBox="1"/>
          <p:nvPr/>
        </p:nvSpPr>
        <p:spPr bwMode="auto">
          <a:xfrm>
            <a:off x="9519604"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6" name="TextBox 135">
            <a:extLst>
              <a:ext uri="{FF2B5EF4-FFF2-40B4-BE49-F238E27FC236}">
                <a16:creationId xmlns:a16="http://schemas.microsoft.com/office/drawing/2014/main" id="{25A436EF-47CE-EC4D-857A-C0612B493F95}"/>
              </a:ext>
            </a:extLst>
          </p:cNvPr>
          <p:cNvSpPr txBox="1"/>
          <p:nvPr/>
        </p:nvSpPr>
        <p:spPr bwMode="auto">
          <a:xfrm>
            <a:off x="9743325"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137" name="TextBox 136">
            <a:extLst>
              <a:ext uri="{FF2B5EF4-FFF2-40B4-BE49-F238E27FC236}">
                <a16:creationId xmlns:a16="http://schemas.microsoft.com/office/drawing/2014/main" id="{007BA4A7-3D65-5548-AF13-FE55206D7ABC}"/>
              </a:ext>
            </a:extLst>
          </p:cNvPr>
          <p:cNvSpPr txBox="1"/>
          <p:nvPr/>
        </p:nvSpPr>
        <p:spPr bwMode="auto">
          <a:xfrm>
            <a:off x="9967046"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38" name="TextBox 137">
            <a:extLst>
              <a:ext uri="{FF2B5EF4-FFF2-40B4-BE49-F238E27FC236}">
                <a16:creationId xmlns:a16="http://schemas.microsoft.com/office/drawing/2014/main" id="{3CA188BD-4376-6A43-B4E1-032B82684207}"/>
              </a:ext>
            </a:extLst>
          </p:cNvPr>
          <p:cNvSpPr txBox="1"/>
          <p:nvPr/>
        </p:nvSpPr>
        <p:spPr bwMode="auto">
          <a:xfrm>
            <a:off x="10190767"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39" name="TextBox 138">
            <a:extLst>
              <a:ext uri="{FF2B5EF4-FFF2-40B4-BE49-F238E27FC236}">
                <a16:creationId xmlns:a16="http://schemas.microsoft.com/office/drawing/2014/main" id="{AAE1CB29-408B-5540-B489-F014B4F46111}"/>
              </a:ext>
            </a:extLst>
          </p:cNvPr>
          <p:cNvSpPr txBox="1"/>
          <p:nvPr/>
        </p:nvSpPr>
        <p:spPr bwMode="auto">
          <a:xfrm>
            <a:off x="10414488"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40" name="TextBox 139">
            <a:extLst>
              <a:ext uri="{FF2B5EF4-FFF2-40B4-BE49-F238E27FC236}">
                <a16:creationId xmlns:a16="http://schemas.microsoft.com/office/drawing/2014/main" id="{A2C4A6B2-E287-9243-8C44-23674D896EE7}"/>
              </a:ext>
            </a:extLst>
          </p:cNvPr>
          <p:cNvSpPr txBox="1"/>
          <p:nvPr/>
        </p:nvSpPr>
        <p:spPr bwMode="auto">
          <a:xfrm>
            <a:off x="10638209"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41" name="TextBox 140">
            <a:extLst>
              <a:ext uri="{FF2B5EF4-FFF2-40B4-BE49-F238E27FC236}">
                <a16:creationId xmlns:a16="http://schemas.microsoft.com/office/drawing/2014/main" id="{C1921F40-033E-EA4A-9E0E-34C3BE97BC04}"/>
              </a:ext>
            </a:extLst>
          </p:cNvPr>
          <p:cNvSpPr txBox="1"/>
          <p:nvPr/>
        </p:nvSpPr>
        <p:spPr bwMode="auto">
          <a:xfrm>
            <a:off x="5889515" y="5255148"/>
            <a:ext cx="1432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000" dirty="0">
                <a:solidFill>
                  <a:schemeClr val="bg1"/>
                </a:solidFill>
                <a:latin typeface="Calibri" panose="020F0502020204030204" pitchFamily="34" charset="0"/>
              </a:rPr>
              <a:t>Number at risk</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(number censored)</a:t>
            </a:r>
          </a:p>
        </p:txBody>
      </p:sp>
      <p:sp>
        <p:nvSpPr>
          <p:cNvPr id="142" name="TextBox 141">
            <a:extLst>
              <a:ext uri="{FF2B5EF4-FFF2-40B4-BE49-F238E27FC236}">
                <a16:creationId xmlns:a16="http://schemas.microsoft.com/office/drawing/2014/main" id="{323B54B6-B06E-1049-BE32-FD6CE9E51AF8}"/>
              </a:ext>
            </a:extLst>
          </p:cNvPr>
          <p:cNvSpPr txBox="1"/>
          <p:nvPr/>
        </p:nvSpPr>
        <p:spPr bwMode="auto">
          <a:xfrm>
            <a:off x="6052033" y="5539005"/>
            <a:ext cx="1270236"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900" b="0" dirty="0">
                <a:solidFill>
                  <a:schemeClr val="bg1"/>
                </a:solidFill>
                <a:latin typeface="Calibri" panose="020F0502020204030204" pitchFamily="34" charset="0"/>
              </a:rPr>
              <a:t>Patients with follicular lymphoma</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Patients with marginal zone lymphoma</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All patients</a:t>
            </a:r>
          </a:p>
        </p:txBody>
      </p:sp>
      <p:sp>
        <p:nvSpPr>
          <p:cNvPr id="143" name="TextBox 142">
            <a:extLst>
              <a:ext uri="{FF2B5EF4-FFF2-40B4-BE49-F238E27FC236}">
                <a16:creationId xmlns:a16="http://schemas.microsoft.com/office/drawing/2014/main" id="{7815B4CB-AFB2-D64E-B8DC-974838C0F284}"/>
              </a:ext>
            </a:extLst>
          </p:cNvPr>
          <p:cNvSpPr txBox="1"/>
          <p:nvPr/>
        </p:nvSpPr>
        <p:spPr bwMode="auto">
          <a:xfrm>
            <a:off x="7194963"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86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23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109 (0)</a:t>
            </a:r>
          </a:p>
        </p:txBody>
      </p:sp>
      <p:sp>
        <p:nvSpPr>
          <p:cNvPr id="144" name="TextBox 143">
            <a:extLst>
              <a:ext uri="{FF2B5EF4-FFF2-40B4-BE49-F238E27FC236}">
                <a16:creationId xmlns:a16="http://schemas.microsoft.com/office/drawing/2014/main" id="{FA90EB5A-27D7-8D49-8420-9D9C9435EECC}"/>
              </a:ext>
            </a:extLst>
          </p:cNvPr>
          <p:cNvSpPr txBox="1"/>
          <p:nvPr/>
        </p:nvSpPr>
        <p:spPr bwMode="auto">
          <a:xfrm>
            <a:off x="7431345"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84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23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107 (0)</a:t>
            </a:r>
          </a:p>
        </p:txBody>
      </p:sp>
      <p:sp>
        <p:nvSpPr>
          <p:cNvPr id="145" name="TextBox 144">
            <a:extLst>
              <a:ext uri="{FF2B5EF4-FFF2-40B4-BE49-F238E27FC236}">
                <a16:creationId xmlns:a16="http://schemas.microsoft.com/office/drawing/2014/main" id="{91BEE256-285F-A448-88EC-10737B36A5D7}"/>
              </a:ext>
            </a:extLst>
          </p:cNvPr>
          <p:cNvSpPr txBox="1"/>
          <p:nvPr/>
        </p:nvSpPr>
        <p:spPr bwMode="auto">
          <a:xfrm>
            <a:off x="7667727"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84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23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107 (0)</a:t>
            </a:r>
          </a:p>
        </p:txBody>
      </p:sp>
      <p:sp>
        <p:nvSpPr>
          <p:cNvPr id="146" name="TextBox 145">
            <a:extLst>
              <a:ext uri="{FF2B5EF4-FFF2-40B4-BE49-F238E27FC236}">
                <a16:creationId xmlns:a16="http://schemas.microsoft.com/office/drawing/2014/main" id="{995BEBB3-A4F7-5B4A-8AD4-3CBCCDDDE7CB}"/>
              </a:ext>
            </a:extLst>
          </p:cNvPr>
          <p:cNvSpPr txBox="1"/>
          <p:nvPr/>
        </p:nvSpPr>
        <p:spPr bwMode="auto">
          <a:xfrm>
            <a:off x="7904109"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83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21 (1)</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104 (1)</a:t>
            </a:r>
          </a:p>
        </p:txBody>
      </p:sp>
      <p:sp>
        <p:nvSpPr>
          <p:cNvPr id="147" name="TextBox 146">
            <a:extLst>
              <a:ext uri="{FF2B5EF4-FFF2-40B4-BE49-F238E27FC236}">
                <a16:creationId xmlns:a16="http://schemas.microsoft.com/office/drawing/2014/main" id="{8A6A73C6-9EA2-2C40-B278-5F93CDA96F8C}"/>
              </a:ext>
            </a:extLst>
          </p:cNvPr>
          <p:cNvSpPr txBox="1"/>
          <p:nvPr/>
        </p:nvSpPr>
        <p:spPr bwMode="auto">
          <a:xfrm>
            <a:off x="8140491"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83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19 (3)</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102 (3)</a:t>
            </a:r>
          </a:p>
        </p:txBody>
      </p:sp>
      <p:sp>
        <p:nvSpPr>
          <p:cNvPr id="148" name="TextBox 147">
            <a:extLst>
              <a:ext uri="{FF2B5EF4-FFF2-40B4-BE49-F238E27FC236}">
                <a16:creationId xmlns:a16="http://schemas.microsoft.com/office/drawing/2014/main" id="{F062950A-6346-BD4A-AC68-CDE6D18B7F89}"/>
              </a:ext>
            </a:extLst>
          </p:cNvPr>
          <p:cNvSpPr txBox="1"/>
          <p:nvPr/>
        </p:nvSpPr>
        <p:spPr bwMode="auto">
          <a:xfrm>
            <a:off x="8376873"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80 (0)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14 (7)</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94 (7)</a:t>
            </a:r>
          </a:p>
        </p:txBody>
      </p:sp>
      <p:sp>
        <p:nvSpPr>
          <p:cNvPr id="149" name="TextBox 148">
            <a:extLst>
              <a:ext uri="{FF2B5EF4-FFF2-40B4-BE49-F238E27FC236}">
                <a16:creationId xmlns:a16="http://schemas.microsoft.com/office/drawing/2014/main" id="{DA51CC5C-CF50-9648-9055-127438215EC3}"/>
              </a:ext>
            </a:extLst>
          </p:cNvPr>
          <p:cNvSpPr txBox="1"/>
          <p:nvPr/>
        </p:nvSpPr>
        <p:spPr bwMode="auto">
          <a:xfrm>
            <a:off x="8613255"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77 (1)</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12 (8)</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88 (9)</a:t>
            </a:r>
          </a:p>
        </p:txBody>
      </p:sp>
      <p:sp>
        <p:nvSpPr>
          <p:cNvPr id="150" name="TextBox 149">
            <a:extLst>
              <a:ext uri="{FF2B5EF4-FFF2-40B4-BE49-F238E27FC236}">
                <a16:creationId xmlns:a16="http://schemas.microsoft.com/office/drawing/2014/main" id="{088845BC-3E17-CF41-BA83-016240F834D7}"/>
              </a:ext>
            </a:extLst>
          </p:cNvPr>
          <p:cNvSpPr txBox="1"/>
          <p:nvPr/>
        </p:nvSpPr>
        <p:spPr bwMode="auto">
          <a:xfrm>
            <a:off x="8849637"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76 (1)</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12 (8)</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88 (9)</a:t>
            </a:r>
          </a:p>
        </p:txBody>
      </p:sp>
      <p:sp>
        <p:nvSpPr>
          <p:cNvPr id="151" name="TextBox 150">
            <a:extLst>
              <a:ext uri="{FF2B5EF4-FFF2-40B4-BE49-F238E27FC236}">
                <a16:creationId xmlns:a16="http://schemas.microsoft.com/office/drawing/2014/main" id="{285DC2F7-80DA-EF4B-878C-F2FAED675410}"/>
              </a:ext>
            </a:extLst>
          </p:cNvPr>
          <p:cNvSpPr txBox="1"/>
          <p:nvPr/>
        </p:nvSpPr>
        <p:spPr bwMode="auto">
          <a:xfrm>
            <a:off x="9086019"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75 (1)</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9 (11)</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84 (12)</a:t>
            </a:r>
          </a:p>
        </p:txBody>
      </p:sp>
      <p:sp>
        <p:nvSpPr>
          <p:cNvPr id="152" name="TextBox 151">
            <a:extLst>
              <a:ext uri="{FF2B5EF4-FFF2-40B4-BE49-F238E27FC236}">
                <a16:creationId xmlns:a16="http://schemas.microsoft.com/office/drawing/2014/main" id="{9AAC3B69-C878-7347-A3D6-0A9552B9965E}"/>
              </a:ext>
            </a:extLst>
          </p:cNvPr>
          <p:cNvSpPr txBox="1"/>
          <p:nvPr/>
        </p:nvSpPr>
        <p:spPr bwMode="auto">
          <a:xfrm>
            <a:off x="9322401"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64 (12)</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4 (15)</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60 (35)</a:t>
            </a:r>
          </a:p>
        </p:txBody>
      </p:sp>
      <p:sp>
        <p:nvSpPr>
          <p:cNvPr id="153" name="TextBox 152">
            <a:extLst>
              <a:ext uri="{FF2B5EF4-FFF2-40B4-BE49-F238E27FC236}">
                <a16:creationId xmlns:a16="http://schemas.microsoft.com/office/drawing/2014/main" id="{1BD6484A-B969-8D44-AEAC-059EDDF04C3D}"/>
              </a:ext>
            </a:extLst>
          </p:cNvPr>
          <p:cNvSpPr txBox="1"/>
          <p:nvPr/>
        </p:nvSpPr>
        <p:spPr bwMode="auto">
          <a:xfrm>
            <a:off x="9558783"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56 (20)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4 (15)</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60 (35)</a:t>
            </a:r>
          </a:p>
        </p:txBody>
      </p:sp>
      <p:sp>
        <p:nvSpPr>
          <p:cNvPr id="154" name="TextBox 153">
            <a:extLst>
              <a:ext uri="{FF2B5EF4-FFF2-40B4-BE49-F238E27FC236}">
                <a16:creationId xmlns:a16="http://schemas.microsoft.com/office/drawing/2014/main" id="{D8BFDFEE-0D29-5147-8001-97FB0D2E09DE}"/>
              </a:ext>
            </a:extLst>
          </p:cNvPr>
          <p:cNvSpPr txBox="1"/>
          <p:nvPr/>
        </p:nvSpPr>
        <p:spPr bwMode="auto">
          <a:xfrm>
            <a:off x="9795165"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39 (34)</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3 (16)</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42 (50)</a:t>
            </a:r>
          </a:p>
        </p:txBody>
      </p:sp>
      <p:sp>
        <p:nvSpPr>
          <p:cNvPr id="155" name="TextBox 154">
            <a:extLst>
              <a:ext uri="{FF2B5EF4-FFF2-40B4-BE49-F238E27FC236}">
                <a16:creationId xmlns:a16="http://schemas.microsoft.com/office/drawing/2014/main" id="{C5C7CE06-B3E9-4848-BFE1-0C0EAA2D7E91}"/>
              </a:ext>
            </a:extLst>
          </p:cNvPr>
          <p:cNvSpPr txBox="1"/>
          <p:nvPr/>
        </p:nvSpPr>
        <p:spPr bwMode="auto">
          <a:xfrm>
            <a:off x="10031547"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27 (46)</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 (17)</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29 (63)</a:t>
            </a:r>
          </a:p>
        </p:txBody>
      </p:sp>
      <p:sp>
        <p:nvSpPr>
          <p:cNvPr id="156" name="TextBox 155">
            <a:extLst>
              <a:ext uri="{FF2B5EF4-FFF2-40B4-BE49-F238E27FC236}">
                <a16:creationId xmlns:a16="http://schemas.microsoft.com/office/drawing/2014/main" id="{4000EDAA-085E-5049-BEE5-BB64EFBF5A56}"/>
              </a:ext>
            </a:extLst>
          </p:cNvPr>
          <p:cNvSpPr txBox="1"/>
          <p:nvPr/>
        </p:nvSpPr>
        <p:spPr bwMode="auto">
          <a:xfrm>
            <a:off x="10267929"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19 (54)</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 (17)</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21 (71)</a:t>
            </a:r>
          </a:p>
        </p:txBody>
      </p:sp>
      <p:cxnSp>
        <p:nvCxnSpPr>
          <p:cNvPr id="157" name="Straight Connector 156">
            <a:extLst>
              <a:ext uri="{FF2B5EF4-FFF2-40B4-BE49-F238E27FC236}">
                <a16:creationId xmlns:a16="http://schemas.microsoft.com/office/drawing/2014/main" id="{6C8BDBBD-AE1C-3347-8446-8693827EF041}"/>
              </a:ext>
            </a:extLst>
          </p:cNvPr>
          <p:cNvCxnSpPr>
            <a:cxnSpLocks/>
          </p:cNvCxnSpPr>
          <p:nvPr/>
        </p:nvCxnSpPr>
        <p:spPr bwMode="auto">
          <a:xfrm>
            <a:off x="11091725" y="5032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97E6DEE-3926-4346-8E85-11E0CED21712}"/>
              </a:ext>
            </a:extLst>
          </p:cNvPr>
          <p:cNvCxnSpPr>
            <a:cxnSpLocks/>
          </p:cNvCxnSpPr>
          <p:nvPr/>
        </p:nvCxnSpPr>
        <p:spPr bwMode="auto">
          <a:xfrm>
            <a:off x="11751263" y="503211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9" name="TextBox 158">
            <a:extLst>
              <a:ext uri="{FF2B5EF4-FFF2-40B4-BE49-F238E27FC236}">
                <a16:creationId xmlns:a16="http://schemas.microsoft.com/office/drawing/2014/main" id="{DCF11372-57C6-D640-840F-C234959E7AFA}"/>
              </a:ext>
            </a:extLst>
          </p:cNvPr>
          <p:cNvSpPr txBox="1"/>
          <p:nvPr/>
        </p:nvSpPr>
        <p:spPr bwMode="auto">
          <a:xfrm>
            <a:off x="10861930"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160" name="TextBox 159">
            <a:extLst>
              <a:ext uri="{FF2B5EF4-FFF2-40B4-BE49-F238E27FC236}">
                <a16:creationId xmlns:a16="http://schemas.microsoft.com/office/drawing/2014/main" id="{4681D977-1210-1544-BB43-F0F960A76D9A}"/>
              </a:ext>
            </a:extLst>
          </p:cNvPr>
          <p:cNvSpPr txBox="1"/>
          <p:nvPr/>
        </p:nvSpPr>
        <p:spPr bwMode="auto">
          <a:xfrm>
            <a:off x="11085651"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161" name="TextBox 160">
            <a:extLst>
              <a:ext uri="{FF2B5EF4-FFF2-40B4-BE49-F238E27FC236}">
                <a16:creationId xmlns:a16="http://schemas.microsoft.com/office/drawing/2014/main" id="{828D9752-DD4E-5C48-A226-C795AEE6970A}"/>
              </a:ext>
            </a:extLst>
          </p:cNvPr>
          <p:cNvSpPr txBox="1"/>
          <p:nvPr/>
        </p:nvSpPr>
        <p:spPr bwMode="auto">
          <a:xfrm>
            <a:off x="11309372" y="5043760"/>
            <a:ext cx="4184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cxnSp>
        <p:nvCxnSpPr>
          <p:cNvPr id="162" name="Straight Connector 161">
            <a:extLst>
              <a:ext uri="{FF2B5EF4-FFF2-40B4-BE49-F238E27FC236}">
                <a16:creationId xmlns:a16="http://schemas.microsoft.com/office/drawing/2014/main" id="{C0CB60CB-E04F-F347-A7A2-81A3F10D294D}"/>
              </a:ext>
            </a:extLst>
          </p:cNvPr>
          <p:cNvCxnSpPr>
            <a:cxnSpLocks/>
          </p:cNvCxnSpPr>
          <p:nvPr/>
        </p:nvCxnSpPr>
        <p:spPr bwMode="auto">
          <a:xfrm>
            <a:off x="11542015" y="503211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63" name="TextBox 162">
            <a:extLst>
              <a:ext uri="{FF2B5EF4-FFF2-40B4-BE49-F238E27FC236}">
                <a16:creationId xmlns:a16="http://schemas.microsoft.com/office/drawing/2014/main" id="{273D2FAA-9270-2841-87EF-AF403A9788FE}"/>
              </a:ext>
            </a:extLst>
          </p:cNvPr>
          <p:cNvSpPr txBox="1"/>
          <p:nvPr/>
        </p:nvSpPr>
        <p:spPr bwMode="auto">
          <a:xfrm>
            <a:off x="10504311"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15 (58)</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 (17)</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17 (75)</a:t>
            </a:r>
          </a:p>
        </p:txBody>
      </p:sp>
      <p:sp>
        <p:nvSpPr>
          <p:cNvPr id="164" name="TextBox 163">
            <a:extLst>
              <a:ext uri="{FF2B5EF4-FFF2-40B4-BE49-F238E27FC236}">
                <a16:creationId xmlns:a16="http://schemas.microsoft.com/office/drawing/2014/main" id="{799C2FD7-9BCC-3B47-95BA-95CF1D827F4A}"/>
              </a:ext>
            </a:extLst>
          </p:cNvPr>
          <p:cNvSpPr txBox="1"/>
          <p:nvPr/>
        </p:nvSpPr>
        <p:spPr bwMode="auto">
          <a:xfrm>
            <a:off x="10740693"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11 (60)</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 (18)</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12 (78)</a:t>
            </a:r>
          </a:p>
        </p:txBody>
      </p:sp>
      <p:sp>
        <p:nvSpPr>
          <p:cNvPr id="165" name="TextBox 164">
            <a:extLst>
              <a:ext uri="{FF2B5EF4-FFF2-40B4-BE49-F238E27FC236}">
                <a16:creationId xmlns:a16="http://schemas.microsoft.com/office/drawing/2014/main" id="{CF0B474E-18EB-DB49-A402-2F732AA38EF5}"/>
              </a:ext>
            </a:extLst>
          </p:cNvPr>
          <p:cNvSpPr txBox="1"/>
          <p:nvPr/>
        </p:nvSpPr>
        <p:spPr bwMode="auto">
          <a:xfrm>
            <a:off x="10977075"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5 (66)</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0 (19)</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5 (85)</a:t>
            </a:r>
          </a:p>
        </p:txBody>
      </p:sp>
      <p:sp>
        <p:nvSpPr>
          <p:cNvPr id="166" name="TextBox 165">
            <a:extLst>
              <a:ext uri="{FF2B5EF4-FFF2-40B4-BE49-F238E27FC236}">
                <a16:creationId xmlns:a16="http://schemas.microsoft.com/office/drawing/2014/main" id="{5953FC70-C351-C541-B0AD-302A0DEAE342}"/>
              </a:ext>
            </a:extLst>
          </p:cNvPr>
          <p:cNvSpPr txBox="1"/>
          <p:nvPr/>
        </p:nvSpPr>
        <p:spPr bwMode="auto">
          <a:xfrm>
            <a:off x="11213457"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2 (69)</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2 (88)</a:t>
            </a:r>
          </a:p>
        </p:txBody>
      </p:sp>
      <p:sp>
        <p:nvSpPr>
          <p:cNvPr id="167" name="TextBox 166">
            <a:extLst>
              <a:ext uri="{FF2B5EF4-FFF2-40B4-BE49-F238E27FC236}">
                <a16:creationId xmlns:a16="http://schemas.microsoft.com/office/drawing/2014/main" id="{492C7C13-E2CD-8F47-B618-281F357D851F}"/>
              </a:ext>
            </a:extLst>
          </p:cNvPr>
          <p:cNvSpPr txBox="1"/>
          <p:nvPr/>
        </p:nvSpPr>
        <p:spPr bwMode="auto">
          <a:xfrm>
            <a:off x="11449842" y="5539005"/>
            <a:ext cx="56991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900" b="0" spc="-120" dirty="0">
                <a:solidFill>
                  <a:schemeClr val="bg1"/>
                </a:solidFill>
                <a:latin typeface="Calibri" panose="020F0502020204030204" pitchFamily="34" charset="0"/>
              </a:rPr>
              <a:t>0 (71)</a:t>
            </a: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br>
              <a:rPr lang="en-US" sz="900" b="0" spc="-120" dirty="0">
                <a:solidFill>
                  <a:schemeClr val="bg1"/>
                </a:solidFill>
                <a:latin typeface="Calibri" panose="020F0502020204030204" pitchFamily="34" charset="0"/>
              </a:rPr>
            </a:br>
            <a:r>
              <a:rPr lang="en-US" sz="900" b="0" spc="-120" dirty="0">
                <a:solidFill>
                  <a:schemeClr val="bg1"/>
                </a:solidFill>
                <a:latin typeface="Calibri" panose="020F0502020204030204" pitchFamily="34" charset="0"/>
              </a:rPr>
              <a:t>0 (90)</a:t>
            </a:r>
          </a:p>
        </p:txBody>
      </p:sp>
      <p:sp>
        <p:nvSpPr>
          <p:cNvPr id="168" name="TextBox 167">
            <a:extLst>
              <a:ext uri="{FF2B5EF4-FFF2-40B4-BE49-F238E27FC236}">
                <a16:creationId xmlns:a16="http://schemas.microsoft.com/office/drawing/2014/main" id="{EFC2F997-A452-DF4C-A753-2FBCE17611C7}"/>
              </a:ext>
            </a:extLst>
          </p:cNvPr>
          <p:cNvSpPr txBox="1"/>
          <p:nvPr/>
        </p:nvSpPr>
        <p:spPr bwMode="auto">
          <a:xfrm>
            <a:off x="1760164" y="5259107"/>
            <a:ext cx="4235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Time since infusion (months)</a:t>
            </a:r>
          </a:p>
        </p:txBody>
      </p:sp>
      <p:sp>
        <p:nvSpPr>
          <p:cNvPr id="169" name="TextBox 168">
            <a:extLst>
              <a:ext uri="{FF2B5EF4-FFF2-40B4-BE49-F238E27FC236}">
                <a16:creationId xmlns:a16="http://schemas.microsoft.com/office/drawing/2014/main" id="{C8BF41D5-75EE-7541-8CF9-5C96F80A3BA1}"/>
              </a:ext>
            </a:extLst>
          </p:cNvPr>
          <p:cNvSpPr txBox="1"/>
          <p:nvPr/>
        </p:nvSpPr>
        <p:spPr bwMode="auto">
          <a:xfrm>
            <a:off x="7536728" y="5259107"/>
            <a:ext cx="4235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Time since infusion (months)</a:t>
            </a:r>
          </a:p>
        </p:txBody>
      </p:sp>
      <p:sp>
        <p:nvSpPr>
          <p:cNvPr id="179" name="Freeform 178">
            <a:extLst>
              <a:ext uri="{FF2B5EF4-FFF2-40B4-BE49-F238E27FC236}">
                <a16:creationId xmlns:a16="http://schemas.microsoft.com/office/drawing/2014/main" id="{8C324E8A-21FB-514D-99A8-2A20D4BDFAFF}"/>
              </a:ext>
            </a:extLst>
          </p:cNvPr>
          <p:cNvSpPr/>
          <p:nvPr/>
        </p:nvSpPr>
        <p:spPr bwMode="auto">
          <a:xfrm>
            <a:off x="1771650" y="2914650"/>
            <a:ext cx="3435350" cy="790575"/>
          </a:xfrm>
          <a:custGeom>
            <a:avLst/>
            <a:gdLst>
              <a:gd name="connsiteX0" fmla="*/ 3435350 w 3435350"/>
              <a:gd name="connsiteY0" fmla="*/ 790575 h 790575"/>
              <a:gd name="connsiteX1" fmla="*/ 3105150 w 3435350"/>
              <a:gd name="connsiteY1" fmla="*/ 790575 h 790575"/>
              <a:gd name="connsiteX2" fmla="*/ 3105150 w 3435350"/>
              <a:gd name="connsiteY2" fmla="*/ 720725 h 790575"/>
              <a:gd name="connsiteX3" fmla="*/ 2495550 w 3435350"/>
              <a:gd name="connsiteY3" fmla="*/ 720725 h 790575"/>
              <a:gd name="connsiteX4" fmla="*/ 2495550 w 3435350"/>
              <a:gd name="connsiteY4" fmla="*/ 650875 h 790575"/>
              <a:gd name="connsiteX5" fmla="*/ 2057400 w 3435350"/>
              <a:gd name="connsiteY5" fmla="*/ 650875 h 790575"/>
              <a:gd name="connsiteX6" fmla="*/ 2057400 w 3435350"/>
              <a:gd name="connsiteY6" fmla="*/ 650875 h 790575"/>
              <a:gd name="connsiteX7" fmla="*/ 2057400 w 3435350"/>
              <a:gd name="connsiteY7" fmla="*/ 622300 h 790575"/>
              <a:gd name="connsiteX8" fmla="*/ 1974850 w 3435350"/>
              <a:gd name="connsiteY8" fmla="*/ 622300 h 790575"/>
              <a:gd name="connsiteX9" fmla="*/ 1974850 w 3435350"/>
              <a:gd name="connsiteY9" fmla="*/ 622300 h 790575"/>
              <a:gd name="connsiteX10" fmla="*/ 1974850 w 3435350"/>
              <a:gd name="connsiteY10" fmla="*/ 593725 h 790575"/>
              <a:gd name="connsiteX11" fmla="*/ 1727200 w 3435350"/>
              <a:gd name="connsiteY11" fmla="*/ 593725 h 790575"/>
              <a:gd name="connsiteX12" fmla="*/ 1727200 w 3435350"/>
              <a:gd name="connsiteY12" fmla="*/ 565150 h 790575"/>
              <a:gd name="connsiteX13" fmla="*/ 1689100 w 3435350"/>
              <a:gd name="connsiteY13" fmla="*/ 565150 h 790575"/>
              <a:gd name="connsiteX14" fmla="*/ 1689100 w 3435350"/>
              <a:gd name="connsiteY14" fmla="*/ 536575 h 790575"/>
              <a:gd name="connsiteX15" fmla="*/ 1651000 w 3435350"/>
              <a:gd name="connsiteY15" fmla="*/ 536575 h 790575"/>
              <a:gd name="connsiteX16" fmla="*/ 1651000 w 3435350"/>
              <a:gd name="connsiteY16" fmla="*/ 508000 h 790575"/>
              <a:gd name="connsiteX17" fmla="*/ 1587500 w 3435350"/>
              <a:gd name="connsiteY17" fmla="*/ 508000 h 790575"/>
              <a:gd name="connsiteX18" fmla="*/ 1587500 w 3435350"/>
              <a:gd name="connsiteY18" fmla="*/ 508000 h 790575"/>
              <a:gd name="connsiteX19" fmla="*/ 1587500 w 3435350"/>
              <a:gd name="connsiteY19" fmla="*/ 508000 h 790575"/>
              <a:gd name="connsiteX20" fmla="*/ 1587500 w 3435350"/>
              <a:gd name="connsiteY20" fmla="*/ 508000 h 790575"/>
              <a:gd name="connsiteX21" fmla="*/ 1565275 w 3435350"/>
              <a:gd name="connsiteY21" fmla="*/ 485775 h 790575"/>
              <a:gd name="connsiteX22" fmla="*/ 1565275 w 3435350"/>
              <a:gd name="connsiteY22" fmla="*/ 457200 h 790575"/>
              <a:gd name="connsiteX23" fmla="*/ 1454150 w 3435350"/>
              <a:gd name="connsiteY23" fmla="*/ 457200 h 790575"/>
              <a:gd name="connsiteX24" fmla="*/ 1454150 w 3435350"/>
              <a:gd name="connsiteY24" fmla="*/ 428625 h 790575"/>
              <a:gd name="connsiteX25" fmla="*/ 1206500 w 3435350"/>
              <a:gd name="connsiteY25" fmla="*/ 428625 h 790575"/>
              <a:gd name="connsiteX26" fmla="*/ 1206500 w 3435350"/>
              <a:gd name="connsiteY26" fmla="*/ 400050 h 790575"/>
              <a:gd name="connsiteX27" fmla="*/ 815975 w 3435350"/>
              <a:gd name="connsiteY27" fmla="*/ 400050 h 790575"/>
              <a:gd name="connsiteX28" fmla="*/ 815975 w 3435350"/>
              <a:gd name="connsiteY28" fmla="*/ 371475 h 790575"/>
              <a:gd name="connsiteX29" fmla="*/ 768350 w 3435350"/>
              <a:gd name="connsiteY29" fmla="*/ 371475 h 790575"/>
              <a:gd name="connsiteX30" fmla="*/ 768350 w 3435350"/>
              <a:gd name="connsiteY30" fmla="*/ 311150 h 790575"/>
              <a:gd name="connsiteX31" fmla="*/ 727075 w 3435350"/>
              <a:gd name="connsiteY31" fmla="*/ 311150 h 790575"/>
              <a:gd name="connsiteX32" fmla="*/ 727075 w 3435350"/>
              <a:gd name="connsiteY32" fmla="*/ 279400 h 790575"/>
              <a:gd name="connsiteX33" fmla="*/ 638175 w 3435350"/>
              <a:gd name="connsiteY33" fmla="*/ 279400 h 790575"/>
              <a:gd name="connsiteX34" fmla="*/ 638175 w 3435350"/>
              <a:gd name="connsiteY34" fmla="*/ 250825 h 790575"/>
              <a:gd name="connsiteX35" fmla="*/ 476250 w 3435350"/>
              <a:gd name="connsiteY35" fmla="*/ 250825 h 790575"/>
              <a:gd name="connsiteX36" fmla="*/ 476250 w 3435350"/>
              <a:gd name="connsiteY36" fmla="*/ 222250 h 790575"/>
              <a:gd name="connsiteX37" fmla="*/ 422275 w 3435350"/>
              <a:gd name="connsiteY37" fmla="*/ 222250 h 790575"/>
              <a:gd name="connsiteX38" fmla="*/ 422275 w 3435350"/>
              <a:gd name="connsiteY38" fmla="*/ 203200 h 790575"/>
              <a:gd name="connsiteX39" fmla="*/ 393700 w 3435350"/>
              <a:gd name="connsiteY39" fmla="*/ 203200 h 790575"/>
              <a:gd name="connsiteX40" fmla="*/ 393700 w 3435350"/>
              <a:gd name="connsiteY40" fmla="*/ 130175 h 790575"/>
              <a:gd name="connsiteX41" fmla="*/ 352425 w 3435350"/>
              <a:gd name="connsiteY41" fmla="*/ 130175 h 790575"/>
              <a:gd name="connsiteX42" fmla="*/ 352425 w 3435350"/>
              <a:gd name="connsiteY42" fmla="*/ 73025 h 790575"/>
              <a:gd name="connsiteX43" fmla="*/ 336550 w 3435350"/>
              <a:gd name="connsiteY43" fmla="*/ 73025 h 790575"/>
              <a:gd name="connsiteX44" fmla="*/ 336550 w 3435350"/>
              <a:gd name="connsiteY44" fmla="*/ 50800 h 790575"/>
              <a:gd name="connsiteX45" fmla="*/ 193675 w 3435350"/>
              <a:gd name="connsiteY45" fmla="*/ 50800 h 790575"/>
              <a:gd name="connsiteX46" fmla="*/ 193675 w 3435350"/>
              <a:gd name="connsiteY46" fmla="*/ 9525 h 790575"/>
              <a:gd name="connsiteX47" fmla="*/ 22225 w 3435350"/>
              <a:gd name="connsiteY47" fmla="*/ 9525 h 790575"/>
              <a:gd name="connsiteX48" fmla="*/ 31750 w 3435350"/>
              <a:gd name="connsiteY48" fmla="*/ 0 h 790575"/>
              <a:gd name="connsiteX49" fmla="*/ 0 w 3435350"/>
              <a:gd name="connsiteY49" fmla="*/ 0 h 790575"/>
              <a:gd name="connsiteX0" fmla="*/ 3435350 w 3435350"/>
              <a:gd name="connsiteY0" fmla="*/ 790575 h 790575"/>
              <a:gd name="connsiteX1" fmla="*/ 3105150 w 3435350"/>
              <a:gd name="connsiteY1" fmla="*/ 790575 h 790575"/>
              <a:gd name="connsiteX2" fmla="*/ 3105150 w 3435350"/>
              <a:gd name="connsiteY2" fmla="*/ 720725 h 790575"/>
              <a:gd name="connsiteX3" fmla="*/ 2495550 w 3435350"/>
              <a:gd name="connsiteY3" fmla="*/ 720725 h 790575"/>
              <a:gd name="connsiteX4" fmla="*/ 2495550 w 3435350"/>
              <a:gd name="connsiteY4" fmla="*/ 650875 h 790575"/>
              <a:gd name="connsiteX5" fmla="*/ 2057400 w 3435350"/>
              <a:gd name="connsiteY5" fmla="*/ 650875 h 790575"/>
              <a:gd name="connsiteX6" fmla="*/ 2057400 w 3435350"/>
              <a:gd name="connsiteY6" fmla="*/ 650875 h 790575"/>
              <a:gd name="connsiteX7" fmla="*/ 2057400 w 3435350"/>
              <a:gd name="connsiteY7" fmla="*/ 622300 h 790575"/>
              <a:gd name="connsiteX8" fmla="*/ 1974850 w 3435350"/>
              <a:gd name="connsiteY8" fmla="*/ 622300 h 790575"/>
              <a:gd name="connsiteX9" fmla="*/ 1974850 w 3435350"/>
              <a:gd name="connsiteY9" fmla="*/ 622300 h 790575"/>
              <a:gd name="connsiteX10" fmla="*/ 1974850 w 3435350"/>
              <a:gd name="connsiteY10" fmla="*/ 593725 h 790575"/>
              <a:gd name="connsiteX11" fmla="*/ 1727200 w 3435350"/>
              <a:gd name="connsiteY11" fmla="*/ 593725 h 790575"/>
              <a:gd name="connsiteX12" fmla="*/ 1727200 w 3435350"/>
              <a:gd name="connsiteY12" fmla="*/ 565150 h 790575"/>
              <a:gd name="connsiteX13" fmla="*/ 1689100 w 3435350"/>
              <a:gd name="connsiteY13" fmla="*/ 565150 h 790575"/>
              <a:gd name="connsiteX14" fmla="*/ 1689100 w 3435350"/>
              <a:gd name="connsiteY14" fmla="*/ 536575 h 790575"/>
              <a:gd name="connsiteX15" fmla="*/ 1651000 w 3435350"/>
              <a:gd name="connsiteY15" fmla="*/ 536575 h 790575"/>
              <a:gd name="connsiteX16" fmla="*/ 1651000 w 3435350"/>
              <a:gd name="connsiteY16" fmla="*/ 508000 h 790575"/>
              <a:gd name="connsiteX17" fmla="*/ 1587500 w 3435350"/>
              <a:gd name="connsiteY17" fmla="*/ 508000 h 790575"/>
              <a:gd name="connsiteX18" fmla="*/ 1587500 w 3435350"/>
              <a:gd name="connsiteY18" fmla="*/ 508000 h 790575"/>
              <a:gd name="connsiteX19" fmla="*/ 1587500 w 3435350"/>
              <a:gd name="connsiteY19" fmla="*/ 508000 h 790575"/>
              <a:gd name="connsiteX20" fmla="*/ 1584325 w 3435350"/>
              <a:gd name="connsiteY20" fmla="*/ 482600 h 790575"/>
              <a:gd name="connsiteX21" fmla="*/ 1565275 w 3435350"/>
              <a:gd name="connsiteY21" fmla="*/ 485775 h 790575"/>
              <a:gd name="connsiteX22" fmla="*/ 1565275 w 3435350"/>
              <a:gd name="connsiteY22" fmla="*/ 457200 h 790575"/>
              <a:gd name="connsiteX23" fmla="*/ 1454150 w 3435350"/>
              <a:gd name="connsiteY23" fmla="*/ 457200 h 790575"/>
              <a:gd name="connsiteX24" fmla="*/ 1454150 w 3435350"/>
              <a:gd name="connsiteY24" fmla="*/ 428625 h 790575"/>
              <a:gd name="connsiteX25" fmla="*/ 1206500 w 3435350"/>
              <a:gd name="connsiteY25" fmla="*/ 428625 h 790575"/>
              <a:gd name="connsiteX26" fmla="*/ 1206500 w 3435350"/>
              <a:gd name="connsiteY26" fmla="*/ 400050 h 790575"/>
              <a:gd name="connsiteX27" fmla="*/ 815975 w 3435350"/>
              <a:gd name="connsiteY27" fmla="*/ 400050 h 790575"/>
              <a:gd name="connsiteX28" fmla="*/ 815975 w 3435350"/>
              <a:gd name="connsiteY28" fmla="*/ 371475 h 790575"/>
              <a:gd name="connsiteX29" fmla="*/ 768350 w 3435350"/>
              <a:gd name="connsiteY29" fmla="*/ 371475 h 790575"/>
              <a:gd name="connsiteX30" fmla="*/ 768350 w 3435350"/>
              <a:gd name="connsiteY30" fmla="*/ 311150 h 790575"/>
              <a:gd name="connsiteX31" fmla="*/ 727075 w 3435350"/>
              <a:gd name="connsiteY31" fmla="*/ 311150 h 790575"/>
              <a:gd name="connsiteX32" fmla="*/ 727075 w 3435350"/>
              <a:gd name="connsiteY32" fmla="*/ 279400 h 790575"/>
              <a:gd name="connsiteX33" fmla="*/ 638175 w 3435350"/>
              <a:gd name="connsiteY33" fmla="*/ 279400 h 790575"/>
              <a:gd name="connsiteX34" fmla="*/ 638175 w 3435350"/>
              <a:gd name="connsiteY34" fmla="*/ 250825 h 790575"/>
              <a:gd name="connsiteX35" fmla="*/ 476250 w 3435350"/>
              <a:gd name="connsiteY35" fmla="*/ 250825 h 790575"/>
              <a:gd name="connsiteX36" fmla="*/ 476250 w 3435350"/>
              <a:gd name="connsiteY36" fmla="*/ 222250 h 790575"/>
              <a:gd name="connsiteX37" fmla="*/ 422275 w 3435350"/>
              <a:gd name="connsiteY37" fmla="*/ 222250 h 790575"/>
              <a:gd name="connsiteX38" fmla="*/ 422275 w 3435350"/>
              <a:gd name="connsiteY38" fmla="*/ 203200 h 790575"/>
              <a:gd name="connsiteX39" fmla="*/ 393700 w 3435350"/>
              <a:gd name="connsiteY39" fmla="*/ 203200 h 790575"/>
              <a:gd name="connsiteX40" fmla="*/ 393700 w 3435350"/>
              <a:gd name="connsiteY40" fmla="*/ 130175 h 790575"/>
              <a:gd name="connsiteX41" fmla="*/ 352425 w 3435350"/>
              <a:gd name="connsiteY41" fmla="*/ 130175 h 790575"/>
              <a:gd name="connsiteX42" fmla="*/ 352425 w 3435350"/>
              <a:gd name="connsiteY42" fmla="*/ 73025 h 790575"/>
              <a:gd name="connsiteX43" fmla="*/ 336550 w 3435350"/>
              <a:gd name="connsiteY43" fmla="*/ 73025 h 790575"/>
              <a:gd name="connsiteX44" fmla="*/ 336550 w 3435350"/>
              <a:gd name="connsiteY44" fmla="*/ 50800 h 790575"/>
              <a:gd name="connsiteX45" fmla="*/ 193675 w 3435350"/>
              <a:gd name="connsiteY45" fmla="*/ 50800 h 790575"/>
              <a:gd name="connsiteX46" fmla="*/ 193675 w 3435350"/>
              <a:gd name="connsiteY46" fmla="*/ 9525 h 790575"/>
              <a:gd name="connsiteX47" fmla="*/ 22225 w 3435350"/>
              <a:gd name="connsiteY47" fmla="*/ 9525 h 790575"/>
              <a:gd name="connsiteX48" fmla="*/ 31750 w 3435350"/>
              <a:gd name="connsiteY48" fmla="*/ 0 h 790575"/>
              <a:gd name="connsiteX49" fmla="*/ 0 w 3435350"/>
              <a:gd name="connsiteY49" fmla="*/ 0 h 790575"/>
              <a:gd name="connsiteX0" fmla="*/ 3435350 w 3435350"/>
              <a:gd name="connsiteY0" fmla="*/ 790575 h 790575"/>
              <a:gd name="connsiteX1" fmla="*/ 3105150 w 3435350"/>
              <a:gd name="connsiteY1" fmla="*/ 790575 h 790575"/>
              <a:gd name="connsiteX2" fmla="*/ 3105150 w 3435350"/>
              <a:gd name="connsiteY2" fmla="*/ 720725 h 790575"/>
              <a:gd name="connsiteX3" fmla="*/ 2495550 w 3435350"/>
              <a:gd name="connsiteY3" fmla="*/ 720725 h 790575"/>
              <a:gd name="connsiteX4" fmla="*/ 2495550 w 3435350"/>
              <a:gd name="connsiteY4" fmla="*/ 650875 h 790575"/>
              <a:gd name="connsiteX5" fmla="*/ 2057400 w 3435350"/>
              <a:gd name="connsiteY5" fmla="*/ 650875 h 790575"/>
              <a:gd name="connsiteX6" fmla="*/ 2057400 w 3435350"/>
              <a:gd name="connsiteY6" fmla="*/ 650875 h 790575"/>
              <a:gd name="connsiteX7" fmla="*/ 2057400 w 3435350"/>
              <a:gd name="connsiteY7" fmla="*/ 622300 h 790575"/>
              <a:gd name="connsiteX8" fmla="*/ 1974850 w 3435350"/>
              <a:gd name="connsiteY8" fmla="*/ 622300 h 790575"/>
              <a:gd name="connsiteX9" fmla="*/ 1974850 w 3435350"/>
              <a:gd name="connsiteY9" fmla="*/ 622300 h 790575"/>
              <a:gd name="connsiteX10" fmla="*/ 1974850 w 3435350"/>
              <a:gd name="connsiteY10" fmla="*/ 593725 h 790575"/>
              <a:gd name="connsiteX11" fmla="*/ 1727200 w 3435350"/>
              <a:gd name="connsiteY11" fmla="*/ 593725 h 790575"/>
              <a:gd name="connsiteX12" fmla="*/ 1727200 w 3435350"/>
              <a:gd name="connsiteY12" fmla="*/ 565150 h 790575"/>
              <a:gd name="connsiteX13" fmla="*/ 1689100 w 3435350"/>
              <a:gd name="connsiteY13" fmla="*/ 565150 h 790575"/>
              <a:gd name="connsiteX14" fmla="*/ 1689100 w 3435350"/>
              <a:gd name="connsiteY14" fmla="*/ 536575 h 790575"/>
              <a:gd name="connsiteX15" fmla="*/ 1651000 w 3435350"/>
              <a:gd name="connsiteY15" fmla="*/ 536575 h 790575"/>
              <a:gd name="connsiteX16" fmla="*/ 1651000 w 3435350"/>
              <a:gd name="connsiteY16" fmla="*/ 508000 h 790575"/>
              <a:gd name="connsiteX17" fmla="*/ 1587500 w 3435350"/>
              <a:gd name="connsiteY17" fmla="*/ 508000 h 790575"/>
              <a:gd name="connsiteX18" fmla="*/ 1587500 w 3435350"/>
              <a:gd name="connsiteY18" fmla="*/ 508000 h 790575"/>
              <a:gd name="connsiteX19" fmla="*/ 1587500 w 3435350"/>
              <a:gd name="connsiteY19" fmla="*/ 508000 h 790575"/>
              <a:gd name="connsiteX20" fmla="*/ 1584325 w 3435350"/>
              <a:gd name="connsiteY20" fmla="*/ 482600 h 790575"/>
              <a:gd name="connsiteX21" fmla="*/ 1571625 w 3435350"/>
              <a:gd name="connsiteY21" fmla="*/ 479425 h 790575"/>
              <a:gd name="connsiteX22" fmla="*/ 1565275 w 3435350"/>
              <a:gd name="connsiteY22" fmla="*/ 457200 h 790575"/>
              <a:gd name="connsiteX23" fmla="*/ 1454150 w 3435350"/>
              <a:gd name="connsiteY23" fmla="*/ 457200 h 790575"/>
              <a:gd name="connsiteX24" fmla="*/ 1454150 w 3435350"/>
              <a:gd name="connsiteY24" fmla="*/ 428625 h 790575"/>
              <a:gd name="connsiteX25" fmla="*/ 1206500 w 3435350"/>
              <a:gd name="connsiteY25" fmla="*/ 428625 h 790575"/>
              <a:gd name="connsiteX26" fmla="*/ 1206500 w 3435350"/>
              <a:gd name="connsiteY26" fmla="*/ 400050 h 790575"/>
              <a:gd name="connsiteX27" fmla="*/ 815975 w 3435350"/>
              <a:gd name="connsiteY27" fmla="*/ 400050 h 790575"/>
              <a:gd name="connsiteX28" fmla="*/ 815975 w 3435350"/>
              <a:gd name="connsiteY28" fmla="*/ 371475 h 790575"/>
              <a:gd name="connsiteX29" fmla="*/ 768350 w 3435350"/>
              <a:gd name="connsiteY29" fmla="*/ 371475 h 790575"/>
              <a:gd name="connsiteX30" fmla="*/ 768350 w 3435350"/>
              <a:gd name="connsiteY30" fmla="*/ 311150 h 790575"/>
              <a:gd name="connsiteX31" fmla="*/ 727075 w 3435350"/>
              <a:gd name="connsiteY31" fmla="*/ 311150 h 790575"/>
              <a:gd name="connsiteX32" fmla="*/ 727075 w 3435350"/>
              <a:gd name="connsiteY32" fmla="*/ 279400 h 790575"/>
              <a:gd name="connsiteX33" fmla="*/ 638175 w 3435350"/>
              <a:gd name="connsiteY33" fmla="*/ 279400 h 790575"/>
              <a:gd name="connsiteX34" fmla="*/ 638175 w 3435350"/>
              <a:gd name="connsiteY34" fmla="*/ 250825 h 790575"/>
              <a:gd name="connsiteX35" fmla="*/ 476250 w 3435350"/>
              <a:gd name="connsiteY35" fmla="*/ 250825 h 790575"/>
              <a:gd name="connsiteX36" fmla="*/ 476250 w 3435350"/>
              <a:gd name="connsiteY36" fmla="*/ 222250 h 790575"/>
              <a:gd name="connsiteX37" fmla="*/ 422275 w 3435350"/>
              <a:gd name="connsiteY37" fmla="*/ 222250 h 790575"/>
              <a:gd name="connsiteX38" fmla="*/ 422275 w 3435350"/>
              <a:gd name="connsiteY38" fmla="*/ 203200 h 790575"/>
              <a:gd name="connsiteX39" fmla="*/ 393700 w 3435350"/>
              <a:gd name="connsiteY39" fmla="*/ 203200 h 790575"/>
              <a:gd name="connsiteX40" fmla="*/ 393700 w 3435350"/>
              <a:gd name="connsiteY40" fmla="*/ 130175 h 790575"/>
              <a:gd name="connsiteX41" fmla="*/ 352425 w 3435350"/>
              <a:gd name="connsiteY41" fmla="*/ 130175 h 790575"/>
              <a:gd name="connsiteX42" fmla="*/ 352425 w 3435350"/>
              <a:gd name="connsiteY42" fmla="*/ 73025 h 790575"/>
              <a:gd name="connsiteX43" fmla="*/ 336550 w 3435350"/>
              <a:gd name="connsiteY43" fmla="*/ 73025 h 790575"/>
              <a:gd name="connsiteX44" fmla="*/ 336550 w 3435350"/>
              <a:gd name="connsiteY44" fmla="*/ 50800 h 790575"/>
              <a:gd name="connsiteX45" fmla="*/ 193675 w 3435350"/>
              <a:gd name="connsiteY45" fmla="*/ 50800 h 790575"/>
              <a:gd name="connsiteX46" fmla="*/ 193675 w 3435350"/>
              <a:gd name="connsiteY46" fmla="*/ 9525 h 790575"/>
              <a:gd name="connsiteX47" fmla="*/ 22225 w 3435350"/>
              <a:gd name="connsiteY47" fmla="*/ 9525 h 790575"/>
              <a:gd name="connsiteX48" fmla="*/ 31750 w 3435350"/>
              <a:gd name="connsiteY48" fmla="*/ 0 h 790575"/>
              <a:gd name="connsiteX49" fmla="*/ 0 w 3435350"/>
              <a:gd name="connsiteY49" fmla="*/ 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435350" h="790575">
                <a:moveTo>
                  <a:pt x="3435350" y="790575"/>
                </a:moveTo>
                <a:lnTo>
                  <a:pt x="3105150" y="790575"/>
                </a:lnTo>
                <a:lnTo>
                  <a:pt x="3105150" y="720725"/>
                </a:lnTo>
                <a:lnTo>
                  <a:pt x="2495550" y="720725"/>
                </a:lnTo>
                <a:lnTo>
                  <a:pt x="2495550" y="650875"/>
                </a:lnTo>
                <a:lnTo>
                  <a:pt x="2057400" y="650875"/>
                </a:lnTo>
                <a:lnTo>
                  <a:pt x="2057400" y="650875"/>
                </a:lnTo>
                <a:lnTo>
                  <a:pt x="2057400" y="622300"/>
                </a:lnTo>
                <a:lnTo>
                  <a:pt x="1974850" y="622300"/>
                </a:lnTo>
                <a:lnTo>
                  <a:pt x="1974850" y="622300"/>
                </a:lnTo>
                <a:lnTo>
                  <a:pt x="1974850" y="593725"/>
                </a:lnTo>
                <a:lnTo>
                  <a:pt x="1727200" y="593725"/>
                </a:lnTo>
                <a:lnTo>
                  <a:pt x="1727200" y="565150"/>
                </a:lnTo>
                <a:lnTo>
                  <a:pt x="1689100" y="565150"/>
                </a:lnTo>
                <a:lnTo>
                  <a:pt x="1689100" y="536575"/>
                </a:lnTo>
                <a:lnTo>
                  <a:pt x="1651000" y="536575"/>
                </a:lnTo>
                <a:lnTo>
                  <a:pt x="1651000" y="508000"/>
                </a:lnTo>
                <a:lnTo>
                  <a:pt x="1587500" y="508000"/>
                </a:lnTo>
                <a:lnTo>
                  <a:pt x="1587500" y="508000"/>
                </a:lnTo>
                <a:lnTo>
                  <a:pt x="1587500" y="508000"/>
                </a:lnTo>
                <a:lnTo>
                  <a:pt x="1584325" y="482600"/>
                </a:lnTo>
                <a:lnTo>
                  <a:pt x="1571625" y="479425"/>
                </a:lnTo>
                <a:lnTo>
                  <a:pt x="1565275" y="457200"/>
                </a:lnTo>
                <a:lnTo>
                  <a:pt x="1454150" y="457200"/>
                </a:lnTo>
                <a:lnTo>
                  <a:pt x="1454150" y="428625"/>
                </a:lnTo>
                <a:lnTo>
                  <a:pt x="1206500" y="428625"/>
                </a:lnTo>
                <a:lnTo>
                  <a:pt x="1206500" y="400050"/>
                </a:lnTo>
                <a:lnTo>
                  <a:pt x="815975" y="400050"/>
                </a:lnTo>
                <a:lnTo>
                  <a:pt x="815975" y="371475"/>
                </a:lnTo>
                <a:lnTo>
                  <a:pt x="768350" y="371475"/>
                </a:lnTo>
                <a:lnTo>
                  <a:pt x="768350" y="311150"/>
                </a:lnTo>
                <a:lnTo>
                  <a:pt x="727075" y="311150"/>
                </a:lnTo>
                <a:lnTo>
                  <a:pt x="727075" y="279400"/>
                </a:lnTo>
                <a:lnTo>
                  <a:pt x="638175" y="279400"/>
                </a:lnTo>
                <a:lnTo>
                  <a:pt x="638175" y="250825"/>
                </a:lnTo>
                <a:lnTo>
                  <a:pt x="476250" y="250825"/>
                </a:lnTo>
                <a:lnTo>
                  <a:pt x="476250" y="222250"/>
                </a:lnTo>
                <a:lnTo>
                  <a:pt x="422275" y="222250"/>
                </a:lnTo>
                <a:lnTo>
                  <a:pt x="422275" y="203200"/>
                </a:lnTo>
                <a:lnTo>
                  <a:pt x="393700" y="203200"/>
                </a:lnTo>
                <a:lnTo>
                  <a:pt x="393700" y="130175"/>
                </a:lnTo>
                <a:lnTo>
                  <a:pt x="352425" y="130175"/>
                </a:lnTo>
                <a:lnTo>
                  <a:pt x="352425" y="73025"/>
                </a:lnTo>
                <a:lnTo>
                  <a:pt x="336550" y="73025"/>
                </a:lnTo>
                <a:lnTo>
                  <a:pt x="336550" y="50800"/>
                </a:lnTo>
                <a:lnTo>
                  <a:pt x="193675" y="50800"/>
                </a:lnTo>
                <a:lnTo>
                  <a:pt x="193675" y="9525"/>
                </a:lnTo>
                <a:lnTo>
                  <a:pt x="22225" y="9525"/>
                </a:lnTo>
                <a:lnTo>
                  <a:pt x="317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81" name="TextBox 180">
            <a:extLst>
              <a:ext uri="{FF2B5EF4-FFF2-40B4-BE49-F238E27FC236}">
                <a16:creationId xmlns:a16="http://schemas.microsoft.com/office/drawing/2014/main" id="{B95377AC-E253-874E-9E4B-A1795821CFF5}"/>
              </a:ext>
            </a:extLst>
          </p:cNvPr>
          <p:cNvSpPr txBox="1"/>
          <p:nvPr/>
        </p:nvSpPr>
        <p:spPr bwMode="auto">
          <a:xfrm>
            <a:off x="2920853" y="318437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2" name="TextBox 181">
            <a:extLst>
              <a:ext uri="{FF2B5EF4-FFF2-40B4-BE49-F238E27FC236}">
                <a16:creationId xmlns:a16="http://schemas.microsoft.com/office/drawing/2014/main" id="{125B7EDC-EBC3-CB4A-AB18-B8967052880A}"/>
              </a:ext>
            </a:extLst>
          </p:cNvPr>
          <p:cNvSpPr txBox="1"/>
          <p:nvPr/>
        </p:nvSpPr>
        <p:spPr bwMode="auto">
          <a:xfrm>
            <a:off x="3335686" y="329098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3" name="TextBox 182">
            <a:extLst>
              <a:ext uri="{FF2B5EF4-FFF2-40B4-BE49-F238E27FC236}">
                <a16:creationId xmlns:a16="http://schemas.microsoft.com/office/drawing/2014/main" id="{C99C8D9A-E51F-2C44-B29D-D6C2D1FE22EB}"/>
              </a:ext>
            </a:extLst>
          </p:cNvPr>
          <p:cNvSpPr txBox="1"/>
          <p:nvPr/>
        </p:nvSpPr>
        <p:spPr bwMode="auto">
          <a:xfrm>
            <a:off x="3595061" y="334606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4" name="TextBox 183">
            <a:extLst>
              <a:ext uri="{FF2B5EF4-FFF2-40B4-BE49-F238E27FC236}">
                <a16:creationId xmlns:a16="http://schemas.microsoft.com/office/drawing/2014/main" id="{FF3B9A35-0591-E949-8751-69A11A5C068C}"/>
              </a:ext>
            </a:extLst>
          </p:cNvPr>
          <p:cNvSpPr txBox="1"/>
          <p:nvPr/>
        </p:nvSpPr>
        <p:spPr bwMode="auto">
          <a:xfrm>
            <a:off x="3628333" y="335024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19E879CC-112C-C545-BF9B-BD7F3F1E45DA}"/>
              </a:ext>
            </a:extLst>
          </p:cNvPr>
          <p:cNvSpPr txBox="1"/>
          <p:nvPr/>
        </p:nvSpPr>
        <p:spPr bwMode="auto">
          <a:xfrm>
            <a:off x="3655825" y="334837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50D9484E-32F1-5541-AFB0-4A22DA033DC8}"/>
              </a:ext>
            </a:extLst>
          </p:cNvPr>
          <p:cNvSpPr txBox="1"/>
          <p:nvPr/>
        </p:nvSpPr>
        <p:spPr bwMode="auto">
          <a:xfrm>
            <a:off x="3816209" y="341404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7938D0E6-127B-E045-8C4B-D387CA701398}"/>
              </a:ext>
            </a:extLst>
          </p:cNvPr>
          <p:cNvSpPr txBox="1"/>
          <p:nvPr/>
        </p:nvSpPr>
        <p:spPr bwMode="auto">
          <a:xfrm>
            <a:off x="3981619" y="34045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76ED7A4F-2979-A348-A94F-CEB6C3E68B9C}"/>
              </a:ext>
            </a:extLst>
          </p:cNvPr>
          <p:cNvSpPr txBox="1"/>
          <p:nvPr/>
        </p:nvSpPr>
        <p:spPr bwMode="auto">
          <a:xfrm>
            <a:off x="4112347" y="34045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F185E973-A318-5045-86F5-8AEDE50331C0}"/>
              </a:ext>
            </a:extLst>
          </p:cNvPr>
          <p:cNvSpPr txBox="1"/>
          <p:nvPr/>
        </p:nvSpPr>
        <p:spPr bwMode="auto">
          <a:xfrm>
            <a:off x="4139426" y="34045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067931B4-08CC-304E-95ED-402F9F4A49AA}"/>
              </a:ext>
            </a:extLst>
          </p:cNvPr>
          <p:cNvSpPr txBox="1"/>
          <p:nvPr/>
        </p:nvSpPr>
        <p:spPr bwMode="auto">
          <a:xfrm>
            <a:off x="4780823" y="347946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58C9EAF3-828C-7843-88DD-4EC633CA81B4}"/>
              </a:ext>
            </a:extLst>
          </p:cNvPr>
          <p:cNvSpPr txBox="1"/>
          <p:nvPr/>
        </p:nvSpPr>
        <p:spPr bwMode="auto">
          <a:xfrm>
            <a:off x="4760256" y="347741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F5DA9CC2-C4CC-5C47-8CAB-B33AB9AA33CC}"/>
              </a:ext>
            </a:extLst>
          </p:cNvPr>
          <p:cNvSpPr txBox="1"/>
          <p:nvPr/>
        </p:nvSpPr>
        <p:spPr bwMode="auto">
          <a:xfrm>
            <a:off x="5105533"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6104ABC5-BB5B-7B44-80D5-28C5459A9200}"/>
              </a:ext>
            </a:extLst>
          </p:cNvPr>
          <p:cNvSpPr txBox="1"/>
          <p:nvPr/>
        </p:nvSpPr>
        <p:spPr bwMode="auto">
          <a:xfrm>
            <a:off x="4000774" y="34045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8F4103C2-19E9-D047-857E-971D5F969064}"/>
              </a:ext>
            </a:extLst>
          </p:cNvPr>
          <p:cNvSpPr txBox="1"/>
          <p:nvPr/>
        </p:nvSpPr>
        <p:spPr bwMode="auto">
          <a:xfrm>
            <a:off x="4029671" y="34045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910A9622-6732-EC41-9A26-AF3B2D64C8A5}"/>
              </a:ext>
            </a:extLst>
          </p:cNvPr>
          <p:cNvSpPr txBox="1"/>
          <p:nvPr/>
        </p:nvSpPr>
        <p:spPr bwMode="auto">
          <a:xfrm>
            <a:off x="4807355"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FD1462AA-115F-4647-A26A-5E24ABDF45DF}"/>
              </a:ext>
            </a:extLst>
          </p:cNvPr>
          <p:cNvSpPr txBox="1"/>
          <p:nvPr/>
        </p:nvSpPr>
        <p:spPr bwMode="auto">
          <a:xfrm>
            <a:off x="4045459" y="34045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0147429E-2E73-3444-95CB-F6EEAC2026BB}"/>
              </a:ext>
            </a:extLst>
          </p:cNvPr>
          <p:cNvSpPr txBox="1"/>
          <p:nvPr/>
        </p:nvSpPr>
        <p:spPr bwMode="auto">
          <a:xfrm>
            <a:off x="4057332" y="34045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DCBC42DE-7D53-3743-B56C-15D5BD6F3E9B}"/>
              </a:ext>
            </a:extLst>
          </p:cNvPr>
          <p:cNvSpPr txBox="1"/>
          <p:nvPr/>
        </p:nvSpPr>
        <p:spPr bwMode="auto">
          <a:xfrm>
            <a:off x="4071472" y="34045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5B275B55-B456-BF40-AB51-F676F99BF39B}"/>
              </a:ext>
            </a:extLst>
          </p:cNvPr>
          <p:cNvSpPr txBox="1"/>
          <p:nvPr/>
        </p:nvSpPr>
        <p:spPr bwMode="auto">
          <a:xfrm>
            <a:off x="4824993"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40008F27-EAD0-454C-8F48-5BB01A6C9181}"/>
              </a:ext>
            </a:extLst>
          </p:cNvPr>
          <p:cNvSpPr txBox="1"/>
          <p:nvPr/>
        </p:nvSpPr>
        <p:spPr bwMode="auto">
          <a:xfrm>
            <a:off x="4940631"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4A927B71-B29A-2344-B697-2AE884151FF1}"/>
              </a:ext>
            </a:extLst>
          </p:cNvPr>
          <p:cNvSpPr txBox="1"/>
          <p:nvPr/>
        </p:nvSpPr>
        <p:spPr bwMode="auto">
          <a:xfrm>
            <a:off x="4873956"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701E66AA-4E2B-DF4F-921C-28E60A6E23B1}"/>
              </a:ext>
            </a:extLst>
          </p:cNvPr>
          <p:cNvSpPr txBox="1"/>
          <p:nvPr/>
        </p:nvSpPr>
        <p:spPr bwMode="auto">
          <a:xfrm>
            <a:off x="4973315"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3" name="TextBox 202">
            <a:extLst>
              <a:ext uri="{FF2B5EF4-FFF2-40B4-BE49-F238E27FC236}">
                <a16:creationId xmlns:a16="http://schemas.microsoft.com/office/drawing/2014/main" id="{8B45F490-6F01-5247-85F3-25ABE76EAF64}"/>
              </a:ext>
            </a:extLst>
          </p:cNvPr>
          <p:cNvSpPr txBox="1"/>
          <p:nvPr/>
        </p:nvSpPr>
        <p:spPr bwMode="auto">
          <a:xfrm>
            <a:off x="4904664"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4" name="TextBox 203">
            <a:extLst>
              <a:ext uri="{FF2B5EF4-FFF2-40B4-BE49-F238E27FC236}">
                <a16:creationId xmlns:a16="http://schemas.microsoft.com/office/drawing/2014/main" id="{D1DE23E5-83BA-3B44-8655-6720DEFE6A6F}"/>
              </a:ext>
            </a:extLst>
          </p:cNvPr>
          <p:cNvSpPr txBox="1"/>
          <p:nvPr/>
        </p:nvSpPr>
        <p:spPr bwMode="auto">
          <a:xfrm>
            <a:off x="4893536"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5" name="TextBox 204">
            <a:extLst>
              <a:ext uri="{FF2B5EF4-FFF2-40B4-BE49-F238E27FC236}">
                <a16:creationId xmlns:a16="http://schemas.microsoft.com/office/drawing/2014/main" id="{D479F12B-75AD-8C42-869B-486DC44CD79B}"/>
              </a:ext>
            </a:extLst>
          </p:cNvPr>
          <p:cNvSpPr txBox="1"/>
          <p:nvPr/>
        </p:nvSpPr>
        <p:spPr bwMode="auto">
          <a:xfrm>
            <a:off x="4922113"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6" name="TextBox 205">
            <a:extLst>
              <a:ext uri="{FF2B5EF4-FFF2-40B4-BE49-F238E27FC236}">
                <a16:creationId xmlns:a16="http://schemas.microsoft.com/office/drawing/2014/main" id="{84AF73A5-ADA6-B041-81C2-8E9766BC11E1}"/>
              </a:ext>
            </a:extLst>
          </p:cNvPr>
          <p:cNvSpPr txBox="1"/>
          <p:nvPr/>
        </p:nvSpPr>
        <p:spPr bwMode="auto">
          <a:xfrm>
            <a:off x="4838677"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63FE0EF4-F386-ED47-B842-07B3CDDEE63D}"/>
              </a:ext>
            </a:extLst>
          </p:cNvPr>
          <p:cNvSpPr txBox="1"/>
          <p:nvPr/>
        </p:nvSpPr>
        <p:spPr bwMode="auto">
          <a:xfrm>
            <a:off x="4848426" y="35426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8" name="TextBox 207">
            <a:extLst>
              <a:ext uri="{FF2B5EF4-FFF2-40B4-BE49-F238E27FC236}">
                <a16:creationId xmlns:a16="http://schemas.microsoft.com/office/drawing/2014/main" id="{79BDE6E1-0091-174C-8A2A-941E88942F81}"/>
              </a:ext>
            </a:extLst>
          </p:cNvPr>
          <p:cNvSpPr txBox="1"/>
          <p:nvPr/>
        </p:nvSpPr>
        <p:spPr bwMode="auto">
          <a:xfrm>
            <a:off x="3619845" y="395659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9" name="TextBox 208">
            <a:extLst>
              <a:ext uri="{FF2B5EF4-FFF2-40B4-BE49-F238E27FC236}">
                <a16:creationId xmlns:a16="http://schemas.microsoft.com/office/drawing/2014/main" id="{D9C31814-3662-894E-8C2B-ED510C2B3777}"/>
              </a:ext>
            </a:extLst>
          </p:cNvPr>
          <p:cNvSpPr txBox="1"/>
          <p:nvPr/>
        </p:nvSpPr>
        <p:spPr bwMode="auto">
          <a:xfrm>
            <a:off x="3648420" y="395659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0" name="TextBox 209">
            <a:extLst>
              <a:ext uri="{FF2B5EF4-FFF2-40B4-BE49-F238E27FC236}">
                <a16:creationId xmlns:a16="http://schemas.microsoft.com/office/drawing/2014/main" id="{E7065785-3B8E-5144-B16E-7FA4D975EE08}"/>
              </a:ext>
            </a:extLst>
          </p:cNvPr>
          <p:cNvSpPr txBox="1"/>
          <p:nvPr/>
        </p:nvSpPr>
        <p:spPr bwMode="auto">
          <a:xfrm>
            <a:off x="3731750" y="395028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1" name="TextBox 210">
            <a:extLst>
              <a:ext uri="{FF2B5EF4-FFF2-40B4-BE49-F238E27FC236}">
                <a16:creationId xmlns:a16="http://schemas.microsoft.com/office/drawing/2014/main" id="{80C3E144-4EE9-BD44-BCE9-3FCD11118995}"/>
              </a:ext>
            </a:extLst>
          </p:cNvPr>
          <p:cNvSpPr txBox="1"/>
          <p:nvPr/>
        </p:nvSpPr>
        <p:spPr bwMode="auto">
          <a:xfrm>
            <a:off x="4069275" y="396726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2" name="TextBox 211">
            <a:extLst>
              <a:ext uri="{FF2B5EF4-FFF2-40B4-BE49-F238E27FC236}">
                <a16:creationId xmlns:a16="http://schemas.microsoft.com/office/drawing/2014/main" id="{AAFC0166-5C87-854D-91A2-7D338FA96E92}"/>
              </a:ext>
            </a:extLst>
          </p:cNvPr>
          <p:cNvSpPr txBox="1"/>
          <p:nvPr/>
        </p:nvSpPr>
        <p:spPr bwMode="auto">
          <a:xfrm>
            <a:off x="4109542" y="39660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3" name="TextBox 212">
            <a:extLst>
              <a:ext uri="{FF2B5EF4-FFF2-40B4-BE49-F238E27FC236}">
                <a16:creationId xmlns:a16="http://schemas.microsoft.com/office/drawing/2014/main" id="{3FA28E51-D12B-B34F-B1A2-7FE9F4F05AE9}"/>
              </a:ext>
            </a:extLst>
          </p:cNvPr>
          <p:cNvSpPr txBox="1"/>
          <p:nvPr/>
        </p:nvSpPr>
        <p:spPr bwMode="auto">
          <a:xfrm>
            <a:off x="4196890" y="396726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4" name="TextBox 213">
            <a:extLst>
              <a:ext uri="{FF2B5EF4-FFF2-40B4-BE49-F238E27FC236}">
                <a16:creationId xmlns:a16="http://schemas.microsoft.com/office/drawing/2014/main" id="{21D05172-5B32-2441-A83C-15527C22CE30}"/>
              </a:ext>
            </a:extLst>
          </p:cNvPr>
          <p:cNvSpPr txBox="1"/>
          <p:nvPr/>
        </p:nvSpPr>
        <p:spPr bwMode="auto">
          <a:xfrm>
            <a:off x="2466038" y="318760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5" name="TextBox 214">
            <a:extLst>
              <a:ext uri="{FF2B5EF4-FFF2-40B4-BE49-F238E27FC236}">
                <a16:creationId xmlns:a16="http://schemas.microsoft.com/office/drawing/2014/main" id="{DF5D4445-8298-2A49-90DF-0FB5A1A4EF47}"/>
              </a:ext>
            </a:extLst>
          </p:cNvPr>
          <p:cNvSpPr txBox="1"/>
          <p:nvPr/>
        </p:nvSpPr>
        <p:spPr bwMode="auto">
          <a:xfrm>
            <a:off x="2500727" y="318871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3" name="TextBox 222">
            <a:extLst>
              <a:ext uri="{FF2B5EF4-FFF2-40B4-BE49-F238E27FC236}">
                <a16:creationId xmlns:a16="http://schemas.microsoft.com/office/drawing/2014/main" id="{0C6989DD-B58B-0745-A615-CA31E1B41A65}"/>
              </a:ext>
            </a:extLst>
          </p:cNvPr>
          <p:cNvSpPr txBox="1"/>
          <p:nvPr/>
        </p:nvSpPr>
        <p:spPr bwMode="auto">
          <a:xfrm>
            <a:off x="3605806" y="345120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4" name="TextBox 223">
            <a:extLst>
              <a:ext uri="{FF2B5EF4-FFF2-40B4-BE49-F238E27FC236}">
                <a16:creationId xmlns:a16="http://schemas.microsoft.com/office/drawing/2014/main" id="{2579D1D7-1850-5B41-9570-885F42AE0653}"/>
              </a:ext>
            </a:extLst>
          </p:cNvPr>
          <p:cNvSpPr txBox="1"/>
          <p:nvPr/>
        </p:nvSpPr>
        <p:spPr bwMode="auto">
          <a:xfrm>
            <a:off x="3654547" y="344617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5" name="TextBox 224">
            <a:extLst>
              <a:ext uri="{FF2B5EF4-FFF2-40B4-BE49-F238E27FC236}">
                <a16:creationId xmlns:a16="http://schemas.microsoft.com/office/drawing/2014/main" id="{3A53CCCF-4491-A44F-80A7-638572C1F5C3}"/>
              </a:ext>
            </a:extLst>
          </p:cNvPr>
          <p:cNvSpPr txBox="1"/>
          <p:nvPr/>
        </p:nvSpPr>
        <p:spPr bwMode="auto">
          <a:xfrm>
            <a:off x="3631186" y="344849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6" name="TextBox 225">
            <a:extLst>
              <a:ext uri="{FF2B5EF4-FFF2-40B4-BE49-F238E27FC236}">
                <a16:creationId xmlns:a16="http://schemas.microsoft.com/office/drawing/2014/main" id="{3D6A91D6-3B25-B142-B8D4-159FFEF22295}"/>
              </a:ext>
            </a:extLst>
          </p:cNvPr>
          <p:cNvSpPr txBox="1"/>
          <p:nvPr/>
        </p:nvSpPr>
        <p:spPr bwMode="auto">
          <a:xfrm>
            <a:off x="3732622" y="347741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7" name="TextBox 226">
            <a:extLst>
              <a:ext uri="{FF2B5EF4-FFF2-40B4-BE49-F238E27FC236}">
                <a16:creationId xmlns:a16="http://schemas.microsoft.com/office/drawing/2014/main" id="{3DE6B8C5-5408-FD45-934F-46D291EA8325}"/>
              </a:ext>
            </a:extLst>
          </p:cNvPr>
          <p:cNvSpPr txBox="1"/>
          <p:nvPr/>
        </p:nvSpPr>
        <p:spPr bwMode="auto">
          <a:xfrm>
            <a:off x="3816150" y="350170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8" name="TextBox 227">
            <a:extLst>
              <a:ext uri="{FF2B5EF4-FFF2-40B4-BE49-F238E27FC236}">
                <a16:creationId xmlns:a16="http://schemas.microsoft.com/office/drawing/2014/main" id="{BDC805EB-F6FB-304F-B1B2-285FD0C02C15}"/>
              </a:ext>
            </a:extLst>
          </p:cNvPr>
          <p:cNvSpPr txBox="1"/>
          <p:nvPr/>
        </p:nvSpPr>
        <p:spPr bwMode="auto">
          <a:xfrm>
            <a:off x="4748439" y="355523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29" name="TextBox 228">
            <a:extLst>
              <a:ext uri="{FF2B5EF4-FFF2-40B4-BE49-F238E27FC236}">
                <a16:creationId xmlns:a16="http://schemas.microsoft.com/office/drawing/2014/main" id="{C68DA89B-1B1D-F147-986B-EBB1E41CB4D6}"/>
              </a:ext>
            </a:extLst>
          </p:cNvPr>
          <p:cNvSpPr txBox="1"/>
          <p:nvPr/>
        </p:nvSpPr>
        <p:spPr bwMode="auto">
          <a:xfrm>
            <a:off x="4204983" y="355523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0" name="TextBox 229">
            <a:extLst>
              <a:ext uri="{FF2B5EF4-FFF2-40B4-BE49-F238E27FC236}">
                <a16:creationId xmlns:a16="http://schemas.microsoft.com/office/drawing/2014/main" id="{A0219B2D-AE2F-4D43-9DD4-3ABECAB5D805}"/>
              </a:ext>
            </a:extLst>
          </p:cNvPr>
          <p:cNvSpPr txBox="1"/>
          <p:nvPr/>
        </p:nvSpPr>
        <p:spPr bwMode="auto">
          <a:xfrm>
            <a:off x="4111016" y="350592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1" name="TextBox 230">
            <a:extLst>
              <a:ext uri="{FF2B5EF4-FFF2-40B4-BE49-F238E27FC236}">
                <a16:creationId xmlns:a16="http://schemas.microsoft.com/office/drawing/2014/main" id="{204276F0-24E0-724E-9718-537A6C45F51F}"/>
              </a:ext>
            </a:extLst>
          </p:cNvPr>
          <p:cNvSpPr txBox="1"/>
          <p:nvPr/>
        </p:nvSpPr>
        <p:spPr bwMode="auto">
          <a:xfrm>
            <a:off x="4139426" y="351155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2" name="TextBox 231">
            <a:extLst>
              <a:ext uri="{FF2B5EF4-FFF2-40B4-BE49-F238E27FC236}">
                <a16:creationId xmlns:a16="http://schemas.microsoft.com/office/drawing/2014/main" id="{8AF2FD10-30A5-FC48-9B7F-95026BA0DF62}"/>
              </a:ext>
            </a:extLst>
          </p:cNvPr>
          <p:cNvSpPr txBox="1"/>
          <p:nvPr/>
        </p:nvSpPr>
        <p:spPr bwMode="auto">
          <a:xfrm>
            <a:off x="3977505" y="350169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3" name="TextBox 232">
            <a:extLst>
              <a:ext uri="{FF2B5EF4-FFF2-40B4-BE49-F238E27FC236}">
                <a16:creationId xmlns:a16="http://schemas.microsoft.com/office/drawing/2014/main" id="{562F799D-4A69-9449-8BBD-92E24F554BF5}"/>
              </a:ext>
            </a:extLst>
          </p:cNvPr>
          <p:cNvSpPr txBox="1"/>
          <p:nvPr/>
        </p:nvSpPr>
        <p:spPr bwMode="auto">
          <a:xfrm>
            <a:off x="3989067" y="350170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4" name="TextBox 233">
            <a:extLst>
              <a:ext uri="{FF2B5EF4-FFF2-40B4-BE49-F238E27FC236}">
                <a16:creationId xmlns:a16="http://schemas.microsoft.com/office/drawing/2014/main" id="{CCA0C249-6485-E144-B0A9-009D01FD6EC2}"/>
              </a:ext>
            </a:extLst>
          </p:cNvPr>
          <p:cNvSpPr txBox="1"/>
          <p:nvPr/>
        </p:nvSpPr>
        <p:spPr bwMode="auto">
          <a:xfrm>
            <a:off x="4014396" y="350055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5" name="TextBox 234">
            <a:extLst>
              <a:ext uri="{FF2B5EF4-FFF2-40B4-BE49-F238E27FC236}">
                <a16:creationId xmlns:a16="http://schemas.microsoft.com/office/drawing/2014/main" id="{38ACE52D-BF90-BD47-931E-A1BB76FD934F}"/>
              </a:ext>
            </a:extLst>
          </p:cNvPr>
          <p:cNvSpPr txBox="1"/>
          <p:nvPr/>
        </p:nvSpPr>
        <p:spPr bwMode="auto">
          <a:xfrm>
            <a:off x="4039144" y="350170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6" name="TextBox 235">
            <a:extLst>
              <a:ext uri="{FF2B5EF4-FFF2-40B4-BE49-F238E27FC236}">
                <a16:creationId xmlns:a16="http://schemas.microsoft.com/office/drawing/2014/main" id="{7383CDFE-9051-6D49-A2EE-4CAED751CA84}"/>
              </a:ext>
            </a:extLst>
          </p:cNvPr>
          <p:cNvSpPr txBox="1"/>
          <p:nvPr/>
        </p:nvSpPr>
        <p:spPr bwMode="auto">
          <a:xfrm>
            <a:off x="4048281" y="350170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7" name="TextBox 236">
            <a:extLst>
              <a:ext uri="{FF2B5EF4-FFF2-40B4-BE49-F238E27FC236}">
                <a16:creationId xmlns:a16="http://schemas.microsoft.com/office/drawing/2014/main" id="{45366B54-8F34-A448-A2BA-4745E87A2A8B}"/>
              </a:ext>
            </a:extLst>
          </p:cNvPr>
          <p:cNvSpPr txBox="1"/>
          <p:nvPr/>
        </p:nvSpPr>
        <p:spPr bwMode="auto">
          <a:xfrm>
            <a:off x="4057910" y="350170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8" name="TextBox 237">
            <a:extLst>
              <a:ext uri="{FF2B5EF4-FFF2-40B4-BE49-F238E27FC236}">
                <a16:creationId xmlns:a16="http://schemas.microsoft.com/office/drawing/2014/main" id="{D5C7DD75-3DA4-0F43-9C7F-A6B7267BEF74}"/>
              </a:ext>
            </a:extLst>
          </p:cNvPr>
          <p:cNvSpPr txBox="1"/>
          <p:nvPr/>
        </p:nvSpPr>
        <p:spPr bwMode="auto">
          <a:xfrm>
            <a:off x="4071472" y="350257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39" name="TextBox 238">
            <a:extLst>
              <a:ext uri="{FF2B5EF4-FFF2-40B4-BE49-F238E27FC236}">
                <a16:creationId xmlns:a16="http://schemas.microsoft.com/office/drawing/2014/main" id="{160AF98B-F7F0-5B48-9419-A52471215488}"/>
              </a:ext>
            </a:extLst>
          </p:cNvPr>
          <p:cNvSpPr txBox="1"/>
          <p:nvPr/>
        </p:nvSpPr>
        <p:spPr bwMode="auto">
          <a:xfrm>
            <a:off x="4870896" y="36222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0" name="TextBox 239">
            <a:extLst>
              <a:ext uri="{FF2B5EF4-FFF2-40B4-BE49-F238E27FC236}">
                <a16:creationId xmlns:a16="http://schemas.microsoft.com/office/drawing/2014/main" id="{7D752343-EB49-444D-ABAA-1BD444DD2E4F}"/>
              </a:ext>
            </a:extLst>
          </p:cNvPr>
          <p:cNvSpPr txBox="1"/>
          <p:nvPr/>
        </p:nvSpPr>
        <p:spPr bwMode="auto">
          <a:xfrm>
            <a:off x="4818643" y="362495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1" name="TextBox 240">
            <a:extLst>
              <a:ext uri="{FF2B5EF4-FFF2-40B4-BE49-F238E27FC236}">
                <a16:creationId xmlns:a16="http://schemas.microsoft.com/office/drawing/2014/main" id="{94F2DF57-6208-0C49-90AF-AD099C916F29}"/>
              </a:ext>
            </a:extLst>
          </p:cNvPr>
          <p:cNvSpPr txBox="1"/>
          <p:nvPr/>
        </p:nvSpPr>
        <p:spPr bwMode="auto">
          <a:xfrm>
            <a:off x="4801246" y="36222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2" name="TextBox 241">
            <a:extLst>
              <a:ext uri="{FF2B5EF4-FFF2-40B4-BE49-F238E27FC236}">
                <a16:creationId xmlns:a16="http://schemas.microsoft.com/office/drawing/2014/main" id="{49C5EC6D-0B06-4D42-890D-13AD0D811E9B}"/>
              </a:ext>
            </a:extLst>
          </p:cNvPr>
          <p:cNvSpPr txBox="1"/>
          <p:nvPr/>
        </p:nvSpPr>
        <p:spPr bwMode="auto">
          <a:xfrm>
            <a:off x="5095006" y="363130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4" name="TextBox 243">
            <a:extLst>
              <a:ext uri="{FF2B5EF4-FFF2-40B4-BE49-F238E27FC236}">
                <a16:creationId xmlns:a16="http://schemas.microsoft.com/office/drawing/2014/main" id="{54014705-FB42-004B-B15A-41C0F9A159E5}"/>
              </a:ext>
            </a:extLst>
          </p:cNvPr>
          <p:cNvSpPr txBox="1"/>
          <p:nvPr/>
        </p:nvSpPr>
        <p:spPr bwMode="auto">
          <a:xfrm>
            <a:off x="4971098" y="363130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5" name="TextBox 244">
            <a:extLst>
              <a:ext uri="{FF2B5EF4-FFF2-40B4-BE49-F238E27FC236}">
                <a16:creationId xmlns:a16="http://schemas.microsoft.com/office/drawing/2014/main" id="{91C58F79-C100-B647-8A24-78EFE0244F3D}"/>
              </a:ext>
            </a:extLst>
          </p:cNvPr>
          <p:cNvSpPr txBox="1"/>
          <p:nvPr/>
        </p:nvSpPr>
        <p:spPr bwMode="auto">
          <a:xfrm>
            <a:off x="4838677" y="36222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6" name="TextBox 245">
            <a:extLst>
              <a:ext uri="{FF2B5EF4-FFF2-40B4-BE49-F238E27FC236}">
                <a16:creationId xmlns:a16="http://schemas.microsoft.com/office/drawing/2014/main" id="{A1EC976B-8111-6048-92FC-B2D05E2EAA24}"/>
              </a:ext>
            </a:extLst>
          </p:cNvPr>
          <p:cNvSpPr txBox="1"/>
          <p:nvPr/>
        </p:nvSpPr>
        <p:spPr bwMode="auto">
          <a:xfrm>
            <a:off x="4885241" y="36222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7" name="TextBox 246">
            <a:extLst>
              <a:ext uri="{FF2B5EF4-FFF2-40B4-BE49-F238E27FC236}">
                <a16:creationId xmlns:a16="http://schemas.microsoft.com/office/drawing/2014/main" id="{FA7EEDED-20EE-5542-B577-709348EF65A3}"/>
              </a:ext>
            </a:extLst>
          </p:cNvPr>
          <p:cNvSpPr txBox="1"/>
          <p:nvPr/>
        </p:nvSpPr>
        <p:spPr bwMode="auto">
          <a:xfrm>
            <a:off x="4932644" y="36222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8" name="TextBox 247">
            <a:extLst>
              <a:ext uri="{FF2B5EF4-FFF2-40B4-BE49-F238E27FC236}">
                <a16:creationId xmlns:a16="http://schemas.microsoft.com/office/drawing/2014/main" id="{4F0584C2-24AB-1F4E-844F-F083C02B8153}"/>
              </a:ext>
            </a:extLst>
          </p:cNvPr>
          <p:cNvSpPr txBox="1"/>
          <p:nvPr/>
        </p:nvSpPr>
        <p:spPr bwMode="auto">
          <a:xfrm>
            <a:off x="4910666" y="36222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49" name="TextBox 248">
            <a:extLst>
              <a:ext uri="{FF2B5EF4-FFF2-40B4-BE49-F238E27FC236}">
                <a16:creationId xmlns:a16="http://schemas.microsoft.com/office/drawing/2014/main" id="{E71878BC-AC90-B042-A9E8-EDE0660700AF}"/>
              </a:ext>
            </a:extLst>
          </p:cNvPr>
          <p:cNvSpPr txBox="1"/>
          <p:nvPr/>
        </p:nvSpPr>
        <p:spPr bwMode="auto">
          <a:xfrm>
            <a:off x="4899291" y="362230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252" name="Freeform 251">
            <a:extLst>
              <a:ext uri="{FF2B5EF4-FFF2-40B4-BE49-F238E27FC236}">
                <a16:creationId xmlns:a16="http://schemas.microsoft.com/office/drawing/2014/main" id="{2D2195B5-02FB-4849-8903-2F06BD3B9C3F}"/>
              </a:ext>
            </a:extLst>
          </p:cNvPr>
          <p:cNvSpPr/>
          <p:nvPr/>
        </p:nvSpPr>
        <p:spPr bwMode="auto">
          <a:xfrm>
            <a:off x="7505114" y="2904978"/>
            <a:ext cx="3678701" cy="559191"/>
          </a:xfrm>
          <a:custGeom>
            <a:avLst/>
            <a:gdLst>
              <a:gd name="connsiteX0" fmla="*/ 3678701 w 3678701"/>
              <a:gd name="connsiteY0" fmla="*/ 559191 h 559191"/>
              <a:gd name="connsiteX1" fmla="*/ 2071468 w 3678701"/>
              <a:gd name="connsiteY1" fmla="*/ 559191 h 559191"/>
              <a:gd name="connsiteX2" fmla="*/ 2071468 w 3678701"/>
              <a:gd name="connsiteY2" fmla="*/ 365760 h 559191"/>
              <a:gd name="connsiteX3" fmla="*/ 1515794 w 3678701"/>
              <a:gd name="connsiteY3" fmla="*/ 365760 h 559191"/>
              <a:gd name="connsiteX4" fmla="*/ 1515794 w 3678701"/>
              <a:gd name="connsiteY4" fmla="*/ 225084 h 559191"/>
              <a:gd name="connsiteX5" fmla="*/ 1185203 w 3678701"/>
              <a:gd name="connsiteY5" fmla="*/ 225084 h 559191"/>
              <a:gd name="connsiteX6" fmla="*/ 1185203 w 3678701"/>
              <a:gd name="connsiteY6" fmla="*/ 91440 h 559191"/>
              <a:gd name="connsiteX7" fmla="*/ 495886 w 3678701"/>
              <a:gd name="connsiteY7" fmla="*/ 91440 h 559191"/>
              <a:gd name="connsiteX8" fmla="*/ 495886 w 3678701"/>
              <a:gd name="connsiteY8" fmla="*/ 0 h 559191"/>
              <a:gd name="connsiteX9" fmla="*/ 0 w 3678701"/>
              <a:gd name="connsiteY9" fmla="*/ 0 h 559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8701" h="559191">
                <a:moveTo>
                  <a:pt x="3678701" y="559191"/>
                </a:moveTo>
                <a:lnTo>
                  <a:pt x="2071468" y="559191"/>
                </a:lnTo>
                <a:lnTo>
                  <a:pt x="2071468" y="365760"/>
                </a:lnTo>
                <a:lnTo>
                  <a:pt x="1515794" y="365760"/>
                </a:lnTo>
                <a:lnTo>
                  <a:pt x="1515794" y="225084"/>
                </a:lnTo>
                <a:lnTo>
                  <a:pt x="1185203" y="225084"/>
                </a:lnTo>
                <a:lnTo>
                  <a:pt x="1185203" y="91440"/>
                </a:lnTo>
                <a:lnTo>
                  <a:pt x="495886" y="91440"/>
                </a:lnTo>
                <a:lnTo>
                  <a:pt x="495886"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26" name="Group 325">
            <a:extLst>
              <a:ext uri="{FF2B5EF4-FFF2-40B4-BE49-F238E27FC236}">
                <a16:creationId xmlns:a16="http://schemas.microsoft.com/office/drawing/2014/main" id="{C6EDCBE8-BBF7-5D4B-9D0A-FEA83A096DCD}"/>
              </a:ext>
            </a:extLst>
          </p:cNvPr>
          <p:cNvGrpSpPr/>
          <p:nvPr/>
        </p:nvGrpSpPr>
        <p:grpSpPr>
          <a:xfrm>
            <a:off x="7937835" y="2836923"/>
            <a:ext cx="3335152" cy="781173"/>
            <a:chOff x="7937835" y="2836923"/>
            <a:chExt cx="3335152" cy="781173"/>
          </a:xfrm>
        </p:grpSpPr>
        <p:sp>
          <p:nvSpPr>
            <p:cNvPr id="308" name="TextBox 307">
              <a:extLst>
                <a:ext uri="{FF2B5EF4-FFF2-40B4-BE49-F238E27FC236}">
                  <a16:creationId xmlns:a16="http://schemas.microsoft.com/office/drawing/2014/main" id="{D9DB2968-F646-4943-A80C-A1795DEE0543}"/>
                </a:ext>
              </a:extLst>
            </p:cNvPr>
            <p:cNvSpPr txBox="1"/>
            <p:nvPr/>
          </p:nvSpPr>
          <p:spPr bwMode="auto">
            <a:xfrm>
              <a:off x="7937835" y="283692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9" name="TextBox 308">
              <a:extLst>
                <a:ext uri="{FF2B5EF4-FFF2-40B4-BE49-F238E27FC236}">
                  <a16:creationId xmlns:a16="http://schemas.microsoft.com/office/drawing/2014/main" id="{0F0EB2DE-8A9A-2549-85AF-32B75B796C1E}"/>
                </a:ext>
              </a:extLst>
            </p:cNvPr>
            <p:cNvSpPr txBox="1"/>
            <p:nvPr/>
          </p:nvSpPr>
          <p:spPr bwMode="auto">
            <a:xfrm>
              <a:off x="8132102" y="283692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0" name="TextBox 309">
              <a:extLst>
                <a:ext uri="{FF2B5EF4-FFF2-40B4-BE49-F238E27FC236}">
                  <a16:creationId xmlns:a16="http://schemas.microsoft.com/office/drawing/2014/main" id="{B9921516-AD89-B54C-8C2C-C8896608A723}"/>
                </a:ext>
              </a:extLst>
            </p:cNvPr>
            <p:cNvSpPr txBox="1"/>
            <p:nvPr/>
          </p:nvSpPr>
          <p:spPr bwMode="auto">
            <a:xfrm>
              <a:off x="8231723" y="283692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1" name="TextBox 310">
              <a:extLst>
                <a:ext uri="{FF2B5EF4-FFF2-40B4-BE49-F238E27FC236}">
                  <a16:creationId xmlns:a16="http://schemas.microsoft.com/office/drawing/2014/main" id="{BF4E3C97-72DB-CA45-99FE-658B3E6D1887}"/>
                </a:ext>
              </a:extLst>
            </p:cNvPr>
            <p:cNvSpPr txBox="1"/>
            <p:nvPr/>
          </p:nvSpPr>
          <p:spPr bwMode="auto">
            <a:xfrm>
              <a:off x="8320620" y="283816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2" name="TextBox 311">
              <a:extLst>
                <a:ext uri="{FF2B5EF4-FFF2-40B4-BE49-F238E27FC236}">
                  <a16:creationId xmlns:a16="http://schemas.microsoft.com/office/drawing/2014/main" id="{B8F18828-5ADC-4840-8D05-A0D9FB1CB698}"/>
                </a:ext>
              </a:extLst>
            </p:cNvPr>
            <p:cNvSpPr txBox="1"/>
            <p:nvPr/>
          </p:nvSpPr>
          <p:spPr bwMode="auto">
            <a:xfrm>
              <a:off x="8364352" y="283810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3" name="TextBox 312">
              <a:extLst>
                <a:ext uri="{FF2B5EF4-FFF2-40B4-BE49-F238E27FC236}">
                  <a16:creationId xmlns:a16="http://schemas.microsoft.com/office/drawing/2014/main" id="{A41341AE-392A-E74F-8BB3-9EEC47D6424C}"/>
                </a:ext>
              </a:extLst>
            </p:cNvPr>
            <p:cNvSpPr txBox="1"/>
            <p:nvPr/>
          </p:nvSpPr>
          <p:spPr bwMode="auto">
            <a:xfrm>
              <a:off x="8618630" y="296291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4" name="TextBox 313">
              <a:extLst>
                <a:ext uri="{FF2B5EF4-FFF2-40B4-BE49-F238E27FC236}">
                  <a16:creationId xmlns:a16="http://schemas.microsoft.com/office/drawing/2014/main" id="{6ECC1BFA-2F1F-354F-8D9A-ADD63776B6B5}"/>
                </a:ext>
              </a:extLst>
            </p:cNvPr>
            <p:cNvSpPr txBox="1"/>
            <p:nvPr/>
          </p:nvSpPr>
          <p:spPr bwMode="auto">
            <a:xfrm>
              <a:off x="8760359" y="296762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5" name="TextBox 314">
              <a:extLst>
                <a:ext uri="{FF2B5EF4-FFF2-40B4-BE49-F238E27FC236}">
                  <a16:creationId xmlns:a16="http://schemas.microsoft.com/office/drawing/2014/main" id="{52D86222-857D-2B42-8531-A1405052F38D}"/>
                </a:ext>
              </a:extLst>
            </p:cNvPr>
            <p:cNvSpPr txBox="1"/>
            <p:nvPr/>
          </p:nvSpPr>
          <p:spPr bwMode="auto">
            <a:xfrm>
              <a:off x="9304616" y="310372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6" name="TextBox 315">
              <a:extLst>
                <a:ext uri="{FF2B5EF4-FFF2-40B4-BE49-F238E27FC236}">
                  <a16:creationId xmlns:a16="http://schemas.microsoft.com/office/drawing/2014/main" id="{B1D270E7-DF1A-7B44-B480-FACFF6804BE5}"/>
                </a:ext>
              </a:extLst>
            </p:cNvPr>
            <p:cNvSpPr txBox="1"/>
            <p:nvPr/>
          </p:nvSpPr>
          <p:spPr bwMode="auto">
            <a:xfrm>
              <a:off x="9334810" y="310372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7" name="TextBox 316">
              <a:extLst>
                <a:ext uri="{FF2B5EF4-FFF2-40B4-BE49-F238E27FC236}">
                  <a16:creationId xmlns:a16="http://schemas.microsoft.com/office/drawing/2014/main" id="{6F10190A-2B1C-7844-9BD3-1384F7C77CCC}"/>
                </a:ext>
              </a:extLst>
            </p:cNvPr>
            <p:cNvSpPr txBox="1"/>
            <p:nvPr/>
          </p:nvSpPr>
          <p:spPr bwMode="auto">
            <a:xfrm>
              <a:off x="9385339" y="310432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8" name="TextBox 317">
              <a:extLst>
                <a:ext uri="{FF2B5EF4-FFF2-40B4-BE49-F238E27FC236}">
                  <a16:creationId xmlns:a16="http://schemas.microsoft.com/office/drawing/2014/main" id="{54BF249A-C9F8-3940-973E-7E87BB73C435}"/>
                </a:ext>
              </a:extLst>
            </p:cNvPr>
            <p:cNvSpPr txBox="1"/>
            <p:nvPr/>
          </p:nvSpPr>
          <p:spPr bwMode="auto">
            <a:xfrm>
              <a:off x="9486340" y="330997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9" name="TextBox 318">
              <a:extLst>
                <a:ext uri="{FF2B5EF4-FFF2-40B4-BE49-F238E27FC236}">
                  <a16:creationId xmlns:a16="http://schemas.microsoft.com/office/drawing/2014/main" id="{22BA7B79-CA11-6E44-8404-13BBBD4CF51F}"/>
                </a:ext>
              </a:extLst>
            </p:cNvPr>
            <p:cNvSpPr txBox="1"/>
            <p:nvPr/>
          </p:nvSpPr>
          <p:spPr bwMode="auto">
            <a:xfrm>
              <a:off x="9693556" y="330328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0" name="TextBox 319">
              <a:extLst>
                <a:ext uri="{FF2B5EF4-FFF2-40B4-BE49-F238E27FC236}">
                  <a16:creationId xmlns:a16="http://schemas.microsoft.com/office/drawing/2014/main" id="{0802434B-AF3A-D94C-ADF8-6BF62CB5BC93}"/>
                </a:ext>
              </a:extLst>
            </p:cNvPr>
            <p:cNvSpPr txBox="1"/>
            <p:nvPr/>
          </p:nvSpPr>
          <p:spPr bwMode="auto">
            <a:xfrm>
              <a:off x="9758410" y="330660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1" name="TextBox 320">
              <a:extLst>
                <a:ext uri="{FF2B5EF4-FFF2-40B4-BE49-F238E27FC236}">
                  <a16:creationId xmlns:a16="http://schemas.microsoft.com/office/drawing/2014/main" id="{CF9B3A59-6E88-FA4C-B645-2E018F6AAEE8}"/>
                </a:ext>
              </a:extLst>
            </p:cNvPr>
            <p:cNvSpPr txBox="1"/>
            <p:nvPr/>
          </p:nvSpPr>
          <p:spPr bwMode="auto">
            <a:xfrm>
              <a:off x="10063744" y="330328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2" name="TextBox 321">
              <a:extLst>
                <a:ext uri="{FF2B5EF4-FFF2-40B4-BE49-F238E27FC236}">
                  <a16:creationId xmlns:a16="http://schemas.microsoft.com/office/drawing/2014/main" id="{F53A1909-E0FC-F942-A6DB-5DCC7987E8FB}"/>
                </a:ext>
              </a:extLst>
            </p:cNvPr>
            <p:cNvSpPr txBox="1"/>
            <p:nvPr/>
          </p:nvSpPr>
          <p:spPr bwMode="auto">
            <a:xfrm>
              <a:off x="11085053" y="33103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3" name="TextBox 322">
              <a:extLst>
                <a:ext uri="{FF2B5EF4-FFF2-40B4-BE49-F238E27FC236}">
                  <a16:creationId xmlns:a16="http://schemas.microsoft.com/office/drawing/2014/main" id="{D528BAD2-799C-0A45-A60D-751E80C1E20C}"/>
                </a:ext>
              </a:extLst>
            </p:cNvPr>
            <p:cNvSpPr txBox="1"/>
            <p:nvPr/>
          </p:nvSpPr>
          <p:spPr bwMode="auto">
            <a:xfrm>
              <a:off x="10110379" y="330328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4" name="TextBox 323">
              <a:extLst>
                <a:ext uri="{FF2B5EF4-FFF2-40B4-BE49-F238E27FC236}">
                  <a16:creationId xmlns:a16="http://schemas.microsoft.com/office/drawing/2014/main" id="{9143C9F4-6406-4E44-95F4-6956FD86E390}"/>
                </a:ext>
              </a:extLst>
            </p:cNvPr>
            <p:cNvSpPr txBox="1"/>
            <p:nvPr/>
          </p:nvSpPr>
          <p:spPr bwMode="auto">
            <a:xfrm>
              <a:off x="10805949" y="330660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grpSp>
        <p:nvGrpSpPr>
          <p:cNvPr id="377" name="Group 376">
            <a:extLst>
              <a:ext uri="{FF2B5EF4-FFF2-40B4-BE49-F238E27FC236}">
                <a16:creationId xmlns:a16="http://schemas.microsoft.com/office/drawing/2014/main" id="{2C998B7A-1E32-E641-86E8-F8E258C00E21}"/>
              </a:ext>
            </a:extLst>
          </p:cNvPr>
          <p:cNvGrpSpPr/>
          <p:nvPr/>
        </p:nvGrpSpPr>
        <p:grpSpPr>
          <a:xfrm>
            <a:off x="8747879" y="2891660"/>
            <a:ext cx="3072013" cy="800253"/>
            <a:chOff x="8747879" y="2891660"/>
            <a:chExt cx="3072013" cy="800253"/>
          </a:xfrm>
        </p:grpSpPr>
        <p:sp>
          <p:nvSpPr>
            <p:cNvPr id="327" name="TextBox 326">
              <a:extLst>
                <a:ext uri="{FF2B5EF4-FFF2-40B4-BE49-F238E27FC236}">
                  <a16:creationId xmlns:a16="http://schemas.microsoft.com/office/drawing/2014/main" id="{8031D1FF-7E16-4F40-B890-F3AAB68C9A91}"/>
                </a:ext>
              </a:extLst>
            </p:cNvPr>
            <p:cNvSpPr txBox="1"/>
            <p:nvPr/>
          </p:nvSpPr>
          <p:spPr bwMode="auto">
            <a:xfrm>
              <a:off x="8747879" y="289166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8" name="TextBox 327">
              <a:extLst>
                <a:ext uri="{FF2B5EF4-FFF2-40B4-BE49-F238E27FC236}">
                  <a16:creationId xmlns:a16="http://schemas.microsoft.com/office/drawing/2014/main" id="{A6FDB73B-48BA-7842-B6E3-8EB84E36E815}"/>
                </a:ext>
              </a:extLst>
            </p:cNvPr>
            <p:cNvSpPr txBox="1"/>
            <p:nvPr/>
          </p:nvSpPr>
          <p:spPr bwMode="auto">
            <a:xfrm>
              <a:off x="11631958" y="338292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9" name="TextBox 328">
              <a:extLst>
                <a:ext uri="{FF2B5EF4-FFF2-40B4-BE49-F238E27FC236}">
                  <a16:creationId xmlns:a16="http://schemas.microsoft.com/office/drawing/2014/main" id="{FCEB2567-1543-2548-BCB2-00493FFBAD29}"/>
                </a:ext>
              </a:extLst>
            </p:cNvPr>
            <p:cNvSpPr txBox="1"/>
            <p:nvPr/>
          </p:nvSpPr>
          <p:spPr bwMode="auto">
            <a:xfrm>
              <a:off x="11422954" y="338389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0" name="TextBox 329">
              <a:extLst>
                <a:ext uri="{FF2B5EF4-FFF2-40B4-BE49-F238E27FC236}">
                  <a16:creationId xmlns:a16="http://schemas.microsoft.com/office/drawing/2014/main" id="{D1A48410-693C-0A4E-924F-44C5FF8ADB82}"/>
                </a:ext>
              </a:extLst>
            </p:cNvPr>
            <p:cNvSpPr txBox="1"/>
            <p:nvPr/>
          </p:nvSpPr>
          <p:spPr bwMode="auto">
            <a:xfrm>
              <a:off x="11326322" y="338292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1" name="TextBox 330">
              <a:extLst>
                <a:ext uri="{FF2B5EF4-FFF2-40B4-BE49-F238E27FC236}">
                  <a16:creationId xmlns:a16="http://schemas.microsoft.com/office/drawing/2014/main" id="{C596FC40-6D5F-F14A-AA99-93DFD0BDC2E5}"/>
                </a:ext>
              </a:extLst>
            </p:cNvPr>
            <p:cNvSpPr txBox="1"/>
            <p:nvPr/>
          </p:nvSpPr>
          <p:spPr bwMode="auto">
            <a:xfrm>
              <a:off x="11242866" y="338030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2" name="TextBox 331">
              <a:extLst>
                <a:ext uri="{FF2B5EF4-FFF2-40B4-BE49-F238E27FC236}">
                  <a16:creationId xmlns:a16="http://schemas.microsoft.com/office/drawing/2014/main" id="{DBE8E34C-771A-8D49-8CE0-30CDB1BF87F3}"/>
                </a:ext>
              </a:extLst>
            </p:cNvPr>
            <p:cNvSpPr txBox="1"/>
            <p:nvPr/>
          </p:nvSpPr>
          <p:spPr bwMode="auto">
            <a:xfrm>
              <a:off x="11132398" y="338215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3" name="TextBox 332">
              <a:extLst>
                <a:ext uri="{FF2B5EF4-FFF2-40B4-BE49-F238E27FC236}">
                  <a16:creationId xmlns:a16="http://schemas.microsoft.com/office/drawing/2014/main" id="{1E87A92D-4C33-EC42-8101-24063367D59B}"/>
                </a:ext>
              </a:extLst>
            </p:cNvPr>
            <p:cNvSpPr txBox="1"/>
            <p:nvPr/>
          </p:nvSpPr>
          <p:spPr bwMode="auto">
            <a:xfrm>
              <a:off x="11107156" y="338413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4" name="TextBox 333">
              <a:extLst>
                <a:ext uri="{FF2B5EF4-FFF2-40B4-BE49-F238E27FC236}">
                  <a16:creationId xmlns:a16="http://schemas.microsoft.com/office/drawing/2014/main" id="{F395BCC0-0BA7-6C4D-9DCA-959498A680A8}"/>
                </a:ext>
              </a:extLst>
            </p:cNvPr>
            <p:cNvSpPr txBox="1"/>
            <p:nvPr/>
          </p:nvSpPr>
          <p:spPr bwMode="auto">
            <a:xfrm>
              <a:off x="11085673" y="338413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5" name="TextBox 334">
              <a:extLst>
                <a:ext uri="{FF2B5EF4-FFF2-40B4-BE49-F238E27FC236}">
                  <a16:creationId xmlns:a16="http://schemas.microsoft.com/office/drawing/2014/main" id="{4DA0D415-ED9B-F14F-89B6-97CCB4171B14}"/>
                </a:ext>
              </a:extLst>
            </p:cNvPr>
            <p:cNvSpPr txBox="1"/>
            <p:nvPr/>
          </p:nvSpPr>
          <p:spPr bwMode="auto">
            <a:xfrm>
              <a:off x="11069614" y="338413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6" name="TextBox 335">
              <a:extLst>
                <a:ext uri="{FF2B5EF4-FFF2-40B4-BE49-F238E27FC236}">
                  <a16:creationId xmlns:a16="http://schemas.microsoft.com/office/drawing/2014/main" id="{E3FFC739-D7A9-9843-9C46-9860A491228F}"/>
                </a:ext>
              </a:extLst>
            </p:cNvPr>
            <p:cNvSpPr txBox="1"/>
            <p:nvPr/>
          </p:nvSpPr>
          <p:spPr bwMode="auto">
            <a:xfrm>
              <a:off x="11015349" y="33806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7" name="TextBox 336">
              <a:extLst>
                <a:ext uri="{FF2B5EF4-FFF2-40B4-BE49-F238E27FC236}">
                  <a16:creationId xmlns:a16="http://schemas.microsoft.com/office/drawing/2014/main" id="{2D0AE53A-8E9B-694C-9621-E2BE84DE94D9}"/>
                </a:ext>
              </a:extLst>
            </p:cNvPr>
            <p:cNvSpPr txBox="1"/>
            <p:nvPr/>
          </p:nvSpPr>
          <p:spPr bwMode="auto">
            <a:xfrm>
              <a:off x="11500051" y="338413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8" name="TextBox 337">
              <a:extLst>
                <a:ext uri="{FF2B5EF4-FFF2-40B4-BE49-F238E27FC236}">
                  <a16:creationId xmlns:a16="http://schemas.microsoft.com/office/drawing/2014/main" id="{116E640D-C6F0-8248-8583-1A0898A80389}"/>
                </a:ext>
              </a:extLst>
            </p:cNvPr>
            <p:cNvSpPr txBox="1"/>
            <p:nvPr/>
          </p:nvSpPr>
          <p:spPr bwMode="auto">
            <a:xfrm>
              <a:off x="10907106" y="323381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9" name="TextBox 338">
              <a:extLst>
                <a:ext uri="{FF2B5EF4-FFF2-40B4-BE49-F238E27FC236}">
                  <a16:creationId xmlns:a16="http://schemas.microsoft.com/office/drawing/2014/main" id="{AADF2437-DD1C-654C-A7A7-245031761DED}"/>
                </a:ext>
              </a:extLst>
            </p:cNvPr>
            <p:cNvSpPr txBox="1"/>
            <p:nvPr/>
          </p:nvSpPr>
          <p:spPr bwMode="auto">
            <a:xfrm>
              <a:off x="9432063"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0" name="TextBox 339">
              <a:extLst>
                <a:ext uri="{FF2B5EF4-FFF2-40B4-BE49-F238E27FC236}">
                  <a16:creationId xmlns:a16="http://schemas.microsoft.com/office/drawing/2014/main" id="{14825769-060C-9440-97BF-125DB5AD3B8B}"/>
                </a:ext>
              </a:extLst>
            </p:cNvPr>
            <p:cNvSpPr txBox="1"/>
            <p:nvPr/>
          </p:nvSpPr>
          <p:spPr bwMode="auto">
            <a:xfrm>
              <a:off x="9796546" y="299771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1" name="TextBox 340">
              <a:extLst>
                <a:ext uri="{FF2B5EF4-FFF2-40B4-BE49-F238E27FC236}">
                  <a16:creationId xmlns:a16="http://schemas.microsoft.com/office/drawing/2014/main" id="{BA6A9B1E-E9F5-244E-A565-17BE9795E0E0}"/>
                </a:ext>
              </a:extLst>
            </p:cNvPr>
            <p:cNvSpPr txBox="1"/>
            <p:nvPr/>
          </p:nvSpPr>
          <p:spPr bwMode="auto">
            <a:xfrm>
              <a:off x="9996577" y="306472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2" name="TextBox 341">
              <a:extLst>
                <a:ext uri="{FF2B5EF4-FFF2-40B4-BE49-F238E27FC236}">
                  <a16:creationId xmlns:a16="http://schemas.microsoft.com/office/drawing/2014/main" id="{7B7C2EF3-B1A7-3F4F-86D3-DF3A8ADF41F4}"/>
                </a:ext>
              </a:extLst>
            </p:cNvPr>
            <p:cNvSpPr txBox="1"/>
            <p:nvPr/>
          </p:nvSpPr>
          <p:spPr bwMode="auto">
            <a:xfrm>
              <a:off x="9448520"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3" name="TextBox 342">
              <a:extLst>
                <a:ext uri="{FF2B5EF4-FFF2-40B4-BE49-F238E27FC236}">
                  <a16:creationId xmlns:a16="http://schemas.microsoft.com/office/drawing/2014/main" id="{ABD9D4C6-AEAD-5E4B-85D5-7C2748D70E04}"/>
                </a:ext>
              </a:extLst>
            </p:cNvPr>
            <p:cNvSpPr txBox="1"/>
            <p:nvPr/>
          </p:nvSpPr>
          <p:spPr bwMode="auto">
            <a:xfrm>
              <a:off x="9466701" y="299468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4" name="TextBox 343">
              <a:extLst>
                <a:ext uri="{FF2B5EF4-FFF2-40B4-BE49-F238E27FC236}">
                  <a16:creationId xmlns:a16="http://schemas.microsoft.com/office/drawing/2014/main" id="{CB44615A-1528-3249-BC0A-4EFE0D331919}"/>
                </a:ext>
              </a:extLst>
            </p:cNvPr>
            <p:cNvSpPr txBox="1"/>
            <p:nvPr/>
          </p:nvSpPr>
          <p:spPr bwMode="auto">
            <a:xfrm>
              <a:off x="9940030" y="300266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5" name="TextBox 344">
              <a:extLst>
                <a:ext uri="{FF2B5EF4-FFF2-40B4-BE49-F238E27FC236}">
                  <a16:creationId xmlns:a16="http://schemas.microsoft.com/office/drawing/2014/main" id="{DFC0B1E7-06A6-0546-9018-BE1E6E74D550}"/>
                </a:ext>
              </a:extLst>
            </p:cNvPr>
            <p:cNvSpPr txBox="1"/>
            <p:nvPr/>
          </p:nvSpPr>
          <p:spPr bwMode="auto">
            <a:xfrm>
              <a:off x="9486340"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6" name="TextBox 345">
              <a:extLst>
                <a:ext uri="{FF2B5EF4-FFF2-40B4-BE49-F238E27FC236}">
                  <a16:creationId xmlns:a16="http://schemas.microsoft.com/office/drawing/2014/main" id="{3272A08D-03E9-3B48-9DBB-B7BB1FE10223}"/>
                </a:ext>
              </a:extLst>
            </p:cNvPr>
            <p:cNvSpPr txBox="1"/>
            <p:nvPr/>
          </p:nvSpPr>
          <p:spPr bwMode="auto">
            <a:xfrm>
              <a:off x="9664010" y="299331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7" name="TextBox 346">
              <a:extLst>
                <a:ext uri="{FF2B5EF4-FFF2-40B4-BE49-F238E27FC236}">
                  <a16:creationId xmlns:a16="http://schemas.microsoft.com/office/drawing/2014/main" id="{C456F494-5F7D-DE42-980A-8F98DB06CB4C}"/>
                </a:ext>
              </a:extLst>
            </p:cNvPr>
            <p:cNvSpPr txBox="1"/>
            <p:nvPr/>
          </p:nvSpPr>
          <p:spPr bwMode="auto">
            <a:xfrm>
              <a:off x="9646888"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8" name="TextBox 347">
              <a:extLst>
                <a:ext uri="{FF2B5EF4-FFF2-40B4-BE49-F238E27FC236}">
                  <a16:creationId xmlns:a16="http://schemas.microsoft.com/office/drawing/2014/main" id="{DB3A4144-9804-C943-90CE-E9A6DACEDBB7}"/>
                </a:ext>
              </a:extLst>
            </p:cNvPr>
            <p:cNvSpPr txBox="1"/>
            <p:nvPr/>
          </p:nvSpPr>
          <p:spPr bwMode="auto">
            <a:xfrm>
              <a:off x="9680176"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9" name="TextBox 348">
              <a:extLst>
                <a:ext uri="{FF2B5EF4-FFF2-40B4-BE49-F238E27FC236}">
                  <a16:creationId xmlns:a16="http://schemas.microsoft.com/office/drawing/2014/main" id="{480A7AA7-49C7-0446-BD88-4BE51C23C2AF}"/>
                </a:ext>
              </a:extLst>
            </p:cNvPr>
            <p:cNvSpPr txBox="1"/>
            <p:nvPr/>
          </p:nvSpPr>
          <p:spPr bwMode="auto">
            <a:xfrm>
              <a:off x="9526030"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0" name="TextBox 349">
              <a:extLst>
                <a:ext uri="{FF2B5EF4-FFF2-40B4-BE49-F238E27FC236}">
                  <a16:creationId xmlns:a16="http://schemas.microsoft.com/office/drawing/2014/main" id="{4CDAF1D2-6F34-0646-9033-BB92CBBCE82A}"/>
                </a:ext>
              </a:extLst>
            </p:cNvPr>
            <p:cNvSpPr txBox="1"/>
            <p:nvPr/>
          </p:nvSpPr>
          <p:spPr bwMode="auto">
            <a:xfrm>
              <a:off x="9717669"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1" name="TextBox 350">
              <a:extLst>
                <a:ext uri="{FF2B5EF4-FFF2-40B4-BE49-F238E27FC236}">
                  <a16:creationId xmlns:a16="http://schemas.microsoft.com/office/drawing/2014/main" id="{FEEB105E-F0B3-124A-8493-24FD9696728C}"/>
                </a:ext>
              </a:extLst>
            </p:cNvPr>
            <p:cNvSpPr txBox="1"/>
            <p:nvPr/>
          </p:nvSpPr>
          <p:spPr bwMode="auto">
            <a:xfrm>
              <a:off x="9543083" y="299331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2" name="TextBox 351">
              <a:extLst>
                <a:ext uri="{FF2B5EF4-FFF2-40B4-BE49-F238E27FC236}">
                  <a16:creationId xmlns:a16="http://schemas.microsoft.com/office/drawing/2014/main" id="{0C8FC0A5-0F3E-4E4A-AECE-F3FF234748F2}"/>
                </a:ext>
              </a:extLst>
            </p:cNvPr>
            <p:cNvSpPr txBox="1"/>
            <p:nvPr/>
          </p:nvSpPr>
          <p:spPr bwMode="auto">
            <a:xfrm>
              <a:off x="9870884"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3" name="TextBox 352">
              <a:extLst>
                <a:ext uri="{FF2B5EF4-FFF2-40B4-BE49-F238E27FC236}">
                  <a16:creationId xmlns:a16="http://schemas.microsoft.com/office/drawing/2014/main" id="{FF6AA30A-52E2-E141-946B-AE983639C61F}"/>
                </a:ext>
              </a:extLst>
            </p:cNvPr>
            <p:cNvSpPr txBox="1"/>
            <p:nvPr/>
          </p:nvSpPr>
          <p:spPr bwMode="auto">
            <a:xfrm>
              <a:off x="9566989"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4" name="TextBox 353">
              <a:extLst>
                <a:ext uri="{FF2B5EF4-FFF2-40B4-BE49-F238E27FC236}">
                  <a16:creationId xmlns:a16="http://schemas.microsoft.com/office/drawing/2014/main" id="{DDA2A9CE-9DB5-554B-AF14-872723DE67FE}"/>
                </a:ext>
              </a:extLst>
            </p:cNvPr>
            <p:cNvSpPr txBox="1"/>
            <p:nvPr/>
          </p:nvSpPr>
          <p:spPr bwMode="auto">
            <a:xfrm>
              <a:off x="9921314"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5" name="TextBox 354">
              <a:extLst>
                <a:ext uri="{FF2B5EF4-FFF2-40B4-BE49-F238E27FC236}">
                  <a16:creationId xmlns:a16="http://schemas.microsoft.com/office/drawing/2014/main" id="{153424C7-B5AF-E74C-996D-A01BC6E4F6D9}"/>
                </a:ext>
              </a:extLst>
            </p:cNvPr>
            <p:cNvSpPr txBox="1"/>
            <p:nvPr/>
          </p:nvSpPr>
          <p:spPr bwMode="auto">
            <a:xfrm>
              <a:off x="10537927" y="310687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6" name="TextBox 355">
              <a:extLst>
                <a:ext uri="{FF2B5EF4-FFF2-40B4-BE49-F238E27FC236}">
                  <a16:creationId xmlns:a16="http://schemas.microsoft.com/office/drawing/2014/main" id="{B36C5F32-02A4-D044-B54E-8535354AB77F}"/>
                </a:ext>
              </a:extLst>
            </p:cNvPr>
            <p:cNvSpPr txBox="1"/>
            <p:nvPr/>
          </p:nvSpPr>
          <p:spPr bwMode="auto">
            <a:xfrm>
              <a:off x="9892255" y="29955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7" name="TextBox 356">
              <a:extLst>
                <a:ext uri="{FF2B5EF4-FFF2-40B4-BE49-F238E27FC236}">
                  <a16:creationId xmlns:a16="http://schemas.microsoft.com/office/drawing/2014/main" id="{5AE05E02-1336-A34A-8165-24BE51E2E2BD}"/>
                </a:ext>
              </a:extLst>
            </p:cNvPr>
            <p:cNvSpPr txBox="1"/>
            <p:nvPr/>
          </p:nvSpPr>
          <p:spPr bwMode="auto">
            <a:xfrm>
              <a:off x="10616699" y="311328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8" name="TextBox 357">
              <a:extLst>
                <a:ext uri="{FF2B5EF4-FFF2-40B4-BE49-F238E27FC236}">
                  <a16:creationId xmlns:a16="http://schemas.microsoft.com/office/drawing/2014/main" id="{C2150C77-9F0D-5B40-BC73-CA1FAE366F1D}"/>
                </a:ext>
              </a:extLst>
            </p:cNvPr>
            <p:cNvSpPr txBox="1"/>
            <p:nvPr/>
          </p:nvSpPr>
          <p:spPr bwMode="auto">
            <a:xfrm>
              <a:off x="10731091" y="31049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9" name="TextBox 358">
              <a:extLst>
                <a:ext uri="{FF2B5EF4-FFF2-40B4-BE49-F238E27FC236}">
                  <a16:creationId xmlns:a16="http://schemas.microsoft.com/office/drawing/2014/main" id="{341CB735-B315-8241-9B78-5BCEE4D07DFE}"/>
                </a:ext>
              </a:extLst>
            </p:cNvPr>
            <p:cNvSpPr txBox="1"/>
            <p:nvPr/>
          </p:nvSpPr>
          <p:spPr bwMode="auto">
            <a:xfrm>
              <a:off x="10772613" y="31083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0" name="TextBox 359">
              <a:extLst>
                <a:ext uri="{FF2B5EF4-FFF2-40B4-BE49-F238E27FC236}">
                  <a16:creationId xmlns:a16="http://schemas.microsoft.com/office/drawing/2014/main" id="{93CD0484-B4BC-A041-AECD-CE1D687F3E02}"/>
                </a:ext>
              </a:extLst>
            </p:cNvPr>
            <p:cNvSpPr txBox="1"/>
            <p:nvPr/>
          </p:nvSpPr>
          <p:spPr bwMode="auto">
            <a:xfrm>
              <a:off x="10755028" y="31083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1" name="TextBox 360">
              <a:extLst>
                <a:ext uri="{FF2B5EF4-FFF2-40B4-BE49-F238E27FC236}">
                  <a16:creationId xmlns:a16="http://schemas.microsoft.com/office/drawing/2014/main" id="{D06C2710-E179-C54B-8383-8EE19E6B7656}"/>
                </a:ext>
              </a:extLst>
            </p:cNvPr>
            <p:cNvSpPr txBox="1"/>
            <p:nvPr/>
          </p:nvSpPr>
          <p:spPr bwMode="auto">
            <a:xfrm>
              <a:off x="10238766" y="31083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2" name="TextBox 361">
              <a:extLst>
                <a:ext uri="{FF2B5EF4-FFF2-40B4-BE49-F238E27FC236}">
                  <a16:creationId xmlns:a16="http://schemas.microsoft.com/office/drawing/2014/main" id="{BB691A27-2E4E-6D4B-BE08-F6ED2F3E5E35}"/>
                </a:ext>
              </a:extLst>
            </p:cNvPr>
            <p:cNvSpPr txBox="1"/>
            <p:nvPr/>
          </p:nvSpPr>
          <p:spPr bwMode="auto">
            <a:xfrm>
              <a:off x="10291999" y="310875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3" name="TextBox 362">
              <a:extLst>
                <a:ext uri="{FF2B5EF4-FFF2-40B4-BE49-F238E27FC236}">
                  <a16:creationId xmlns:a16="http://schemas.microsoft.com/office/drawing/2014/main" id="{72A0E9E6-11AA-7444-99DF-331132D4C2E2}"/>
                </a:ext>
              </a:extLst>
            </p:cNvPr>
            <p:cNvSpPr txBox="1"/>
            <p:nvPr/>
          </p:nvSpPr>
          <p:spPr bwMode="auto">
            <a:xfrm>
              <a:off x="10340028" y="31003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4" name="TextBox 363">
              <a:extLst>
                <a:ext uri="{FF2B5EF4-FFF2-40B4-BE49-F238E27FC236}">
                  <a16:creationId xmlns:a16="http://schemas.microsoft.com/office/drawing/2014/main" id="{6453F0A9-E84F-5E4A-AD2D-705D177D74C3}"/>
                </a:ext>
              </a:extLst>
            </p:cNvPr>
            <p:cNvSpPr txBox="1"/>
            <p:nvPr/>
          </p:nvSpPr>
          <p:spPr bwMode="auto">
            <a:xfrm>
              <a:off x="10365614" y="31002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5" name="TextBox 364">
              <a:extLst>
                <a:ext uri="{FF2B5EF4-FFF2-40B4-BE49-F238E27FC236}">
                  <a16:creationId xmlns:a16="http://schemas.microsoft.com/office/drawing/2014/main" id="{A6B0572C-8E13-364B-9BD5-38E718D0E3B8}"/>
                </a:ext>
              </a:extLst>
            </p:cNvPr>
            <p:cNvSpPr txBox="1"/>
            <p:nvPr/>
          </p:nvSpPr>
          <p:spPr bwMode="auto">
            <a:xfrm>
              <a:off x="10264972" y="310439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6" name="TextBox 365">
              <a:extLst>
                <a:ext uri="{FF2B5EF4-FFF2-40B4-BE49-F238E27FC236}">
                  <a16:creationId xmlns:a16="http://schemas.microsoft.com/office/drawing/2014/main" id="{97B50B7E-4FAB-BD4D-9DC1-34C906B7431D}"/>
                </a:ext>
              </a:extLst>
            </p:cNvPr>
            <p:cNvSpPr txBox="1"/>
            <p:nvPr/>
          </p:nvSpPr>
          <p:spPr bwMode="auto">
            <a:xfrm>
              <a:off x="10433995" y="310539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7" name="TextBox 366">
              <a:extLst>
                <a:ext uri="{FF2B5EF4-FFF2-40B4-BE49-F238E27FC236}">
                  <a16:creationId xmlns:a16="http://schemas.microsoft.com/office/drawing/2014/main" id="{A84DEEED-266D-D241-BCB3-376FA333DE78}"/>
                </a:ext>
              </a:extLst>
            </p:cNvPr>
            <p:cNvSpPr txBox="1"/>
            <p:nvPr/>
          </p:nvSpPr>
          <p:spPr bwMode="auto">
            <a:xfrm>
              <a:off x="10390067" y="31003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8" name="TextBox 367">
              <a:extLst>
                <a:ext uri="{FF2B5EF4-FFF2-40B4-BE49-F238E27FC236}">
                  <a16:creationId xmlns:a16="http://schemas.microsoft.com/office/drawing/2014/main" id="{863BAEB4-BCA0-294E-86CB-75096489EDE2}"/>
                </a:ext>
              </a:extLst>
            </p:cNvPr>
            <p:cNvSpPr txBox="1"/>
            <p:nvPr/>
          </p:nvSpPr>
          <p:spPr bwMode="auto">
            <a:xfrm>
              <a:off x="10416290" y="310173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9" name="TextBox 368">
              <a:extLst>
                <a:ext uri="{FF2B5EF4-FFF2-40B4-BE49-F238E27FC236}">
                  <a16:creationId xmlns:a16="http://schemas.microsoft.com/office/drawing/2014/main" id="{85FF732D-AF97-9748-AB70-425FA150D30D}"/>
                </a:ext>
              </a:extLst>
            </p:cNvPr>
            <p:cNvSpPr txBox="1"/>
            <p:nvPr/>
          </p:nvSpPr>
          <p:spPr bwMode="auto">
            <a:xfrm>
              <a:off x="10453501" y="31083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0" name="TextBox 369">
              <a:extLst>
                <a:ext uri="{FF2B5EF4-FFF2-40B4-BE49-F238E27FC236}">
                  <a16:creationId xmlns:a16="http://schemas.microsoft.com/office/drawing/2014/main" id="{E4BC7542-FFEC-784E-9251-88E5EBB2E8CD}"/>
                </a:ext>
              </a:extLst>
            </p:cNvPr>
            <p:cNvSpPr txBox="1"/>
            <p:nvPr/>
          </p:nvSpPr>
          <p:spPr bwMode="auto">
            <a:xfrm>
              <a:off x="10055099" y="30983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1" name="TextBox 370">
              <a:extLst>
                <a:ext uri="{FF2B5EF4-FFF2-40B4-BE49-F238E27FC236}">
                  <a16:creationId xmlns:a16="http://schemas.microsoft.com/office/drawing/2014/main" id="{B3BB32A1-E6E1-9C4C-90CE-1EC89DF32A97}"/>
                </a:ext>
              </a:extLst>
            </p:cNvPr>
            <p:cNvSpPr txBox="1"/>
            <p:nvPr/>
          </p:nvSpPr>
          <p:spPr bwMode="auto">
            <a:xfrm>
              <a:off x="10080189" y="309780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2" name="TextBox 371">
              <a:extLst>
                <a:ext uri="{FF2B5EF4-FFF2-40B4-BE49-F238E27FC236}">
                  <a16:creationId xmlns:a16="http://schemas.microsoft.com/office/drawing/2014/main" id="{250843E2-FE14-9349-A84B-D074C9E0857B}"/>
                </a:ext>
              </a:extLst>
            </p:cNvPr>
            <p:cNvSpPr txBox="1"/>
            <p:nvPr/>
          </p:nvSpPr>
          <p:spPr bwMode="auto">
            <a:xfrm>
              <a:off x="10099828" y="310259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3" name="TextBox 372">
              <a:extLst>
                <a:ext uri="{FF2B5EF4-FFF2-40B4-BE49-F238E27FC236}">
                  <a16:creationId xmlns:a16="http://schemas.microsoft.com/office/drawing/2014/main" id="{D82A5D5A-72D7-6545-84DC-42253A51247D}"/>
                </a:ext>
              </a:extLst>
            </p:cNvPr>
            <p:cNvSpPr txBox="1"/>
            <p:nvPr/>
          </p:nvSpPr>
          <p:spPr bwMode="auto">
            <a:xfrm>
              <a:off x="10173560" y="310454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4" name="TextBox 373">
              <a:extLst>
                <a:ext uri="{FF2B5EF4-FFF2-40B4-BE49-F238E27FC236}">
                  <a16:creationId xmlns:a16="http://schemas.microsoft.com/office/drawing/2014/main" id="{AFB82E4E-D400-CB4F-85FA-DD59E1290ECB}"/>
                </a:ext>
              </a:extLst>
            </p:cNvPr>
            <p:cNvSpPr txBox="1"/>
            <p:nvPr/>
          </p:nvSpPr>
          <p:spPr bwMode="auto">
            <a:xfrm>
              <a:off x="10123611" y="31083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6" name="TextBox 375">
              <a:extLst>
                <a:ext uri="{FF2B5EF4-FFF2-40B4-BE49-F238E27FC236}">
                  <a16:creationId xmlns:a16="http://schemas.microsoft.com/office/drawing/2014/main" id="{D07D5C3C-5CA8-0947-81D3-33623203DA9E}"/>
                </a:ext>
              </a:extLst>
            </p:cNvPr>
            <p:cNvSpPr txBox="1"/>
            <p:nvPr/>
          </p:nvSpPr>
          <p:spPr bwMode="auto">
            <a:xfrm>
              <a:off x="10151892" y="310372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sp>
        <p:nvSpPr>
          <p:cNvPr id="4" name="TextBox 3">
            <a:extLst>
              <a:ext uri="{FF2B5EF4-FFF2-40B4-BE49-F238E27FC236}">
                <a16:creationId xmlns:a16="http://schemas.microsoft.com/office/drawing/2014/main" id="{6B58FB54-0BF8-4E82-9D42-00FDC0BFFD3F}"/>
              </a:ext>
            </a:extLst>
          </p:cNvPr>
          <p:cNvSpPr txBox="1"/>
          <p:nvPr/>
        </p:nvSpPr>
        <p:spPr bwMode="auto">
          <a:xfrm>
            <a:off x="4360410" y="3996510"/>
            <a:ext cx="627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b="0" dirty="0">
                <a:solidFill>
                  <a:srgbClr val="000000"/>
                </a:solidFill>
                <a:latin typeface="Calibri" panose="020F0502020204030204" pitchFamily="34" charset="0"/>
              </a:rPr>
              <a:t>MZL</a:t>
            </a:r>
            <a:endParaRPr lang="en-US" b="0" dirty="0">
              <a:solidFill>
                <a:schemeClr val="bg1"/>
              </a:solidFill>
              <a:latin typeface="Calibri" panose="020F0502020204030204" pitchFamily="34" charset="0"/>
            </a:endParaRPr>
          </a:p>
        </p:txBody>
      </p:sp>
      <p:sp>
        <p:nvSpPr>
          <p:cNvPr id="375" name="TextBox 374">
            <a:extLst>
              <a:ext uri="{FF2B5EF4-FFF2-40B4-BE49-F238E27FC236}">
                <a16:creationId xmlns:a16="http://schemas.microsoft.com/office/drawing/2014/main" id="{7D23A8F2-8137-49FA-9FC5-9B68D0640F9A}"/>
              </a:ext>
            </a:extLst>
          </p:cNvPr>
          <p:cNvSpPr txBox="1"/>
          <p:nvPr/>
        </p:nvSpPr>
        <p:spPr bwMode="auto">
          <a:xfrm>
            <a:off x="5072536" y="3756675"/>
            <a:ext cx="12571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ct val="50000"/>
              </a:spcBef>
            </a:pPr>
            <a:r>
              <a:rPr lang="en-US" sz="1600" b="0" dirty="0">
                <a:solidFill>
                  <a:srgbClr val="000000"/>
                </a:solidFill>
                <a:latin typeface="Calibri" panose="020F0502020204030204" pitchFamily="34" charset="0"/>
              </a:rPr>
              <a:t>All Patients</a:t>
            </a:r>
            <a:endParaRPr lang="en-US" sz="1600" b="0" dirty="0">
              <a:solidFill>
                <a:schemeClr val="bg1"/>
              </a:solidFill>
              <a:latin typeface="Calibri" panose="020F0502020204030204" pitchFamily="34" charset="0"/>
            </a:endParaRPr>
          </a:p>
        </p:txBody>
      </p:sp>
      <p:sp>
        <p:nvSpPr>
          <p:cNvPr id="378" name="TextBox 377">
            <a:extLst>
              <a:ext uri="{FF2B5EF4-FFF2-40B4-BE49-F238E27FC236}">
                <a16:creationId xmlns:a16="http://schemas.microsoft.com/office/drawing/2014/main" id="{B24934CC-EE6F-434C-8F05-3C8B813D6F8E}"/>
              </a:ext>
            </a:extLst>
          </p:cNvPr>
          <p:cNvSpPr txBox="1"/>
          <p:nvPr/>
        </p:nvSpPr>
        <p:spPr bwMode="auto">
          <a:xfrm>
            <a:off x="5192120" y="3428494"/>
            <a:ext cx="611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a:t>
            </a:r>
            <a:endParaRPr lang="en-US" dirty="0"/>
          </a:p>
        </p:txBody>
      </p:sp>
      <p:sp>
        <p:nvSpPr>
          <p:cNvPr id="379" name="TextBox 378">
            <a:extLst>
              <a:ext uri="{FF2B5EF4-FFF2-40B4-BE49-F238E27FC236}">
                <a16:creationId xmlns:a16="http://schemas.microsoft.com/office/drawing/2014/main" id="{DAF20FDB-0B06-4C23-9412-FCB107107E92}"/>
              </a:ext>
            </a:extLst>
          </p:cNvPr>
          <p:cNvSpPr txBox="1"/>
          <p:nvPr/>
        </p:nvSpPr>
        <p:spPr bwMode="auto">
          <a:xfrm>
            <a:off x="10178034" y="3462028"/>
            <a:ext cx="8165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MZL</a:t>
            </a:r>
            <a:endParaRPr lang="en-US" dirty="0"/>
          </a:p>
        </p:txBody>
      </p:sp>
      <p:sp>
        <p:nvSpPr>
          <p:cNvPr id="380" name="TextBox 379">
            <a:extLst>
              <a:ext uri="{FF2B5EF4-FFF2-40B4-BE49-F238E27FC236}">
                <a16:creationId xmlns:a16="http://schemas.microsoft.com/office/drawing/2014/main" id="{EAA79353-B2C1-4D03-BA73-FB9E5B4C98B6}"/>
              </a:ext>
            </a:extLst>
          </p:cNvPr>
          <p:cNvSpPr txBox="1"/>
          <p:nvPr/>
        </p:nvSpPr>
        <p:spPr bwMode="auto">
          <a:xfrm>
            <a:off x="10950678" y="3042424"/>
            <a:ext cx="1158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 and All</a:t>
            </a:r>
            <a:endParaRPr lang="en-US" dirty="0"/>
          </a:p>
        </p:txBody>
      </p:sp>
    </p:spTree>
    <p:extLst>
      <p:ext uri="{BB962C8B-B14F-4D97-AF65-F5344CB8AC3E}">
        <p14:creationId xmlns:p14="http://schemas.microsoft.com/office/powerpoint/2010/main" val="864169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006B-D4D4-4D84-9A0D-A9E2BBC7CD39}"/>
              </a:ext>
            </a:extLst>
          </p:cNvPr>
          <p:cNvSpPr>
            <a:spLocks noGrp="1"/>
          </p:cNvSpPr>
          <p:nvPr>
            <p:ph type="title"/>
          </p:nvPr>
        </p:nvSpPr>
        <p:spPr/>
        <p:txBody>
          <a:bodyPr/>
          <a:lstStyle/>
          <a:p>
            <a:r>
              <a:rPr lang="en-US" altLang="en-US" dirty="0"/>
              <a:t>ZUMA-5: Safety Results</a:t>
            </a:r>
            <a:endParaRPr lang="en-US" dirty="0"/>
          </a:p>
        </p:txBody>
      </p:sp>
      <p:sp>
        <p:nvSpPr>
          <p:cNvPr id="3" name="Content Placeholder 2">
            <a:extLst>
              <a:ext uri="{FF2B5EF4-FFF2-40B4-BE49-F238E27FC236}">
                <a16:creationId xmlns:a16="http://schemas.microsoft.com/office/drawing/2014/main" id="{F9574B57-0D01-41F1-A65E-22F05E177FBE}"/>
              </a:ext>
            </a:extLst>
          </p:cNvPr>
          <p:cNvSpPr>
            <a:spLocks noGrp="1"/>
          </p:cNvSpPr>
          <p:nvPr>
            <p:ph idx="1"/>
          </p:nvPr>
        </p:nvSpPr>
        <p:spPr/>
        <p:txBody>
          <a:bodyPr/>
          <a:lstStyle/>
          <a:p>
            <a:r>
              <a:rPr lang="en-US" dirty="0"/>
              <a:t>Most common grade ≥3 AEs were neutropenia (33%), decreased neutrophil count (27%), and anemia (25%)</a:t>
            </a:r>
          </a:p>
          <a:p>
            <a:r>
              <a:rPr lang="en-US" dirty="0"/>
              <a:t>Grade ≥3 events occurred in 85% of patients with FL and 96% with MZL</a:t>
            </a:r>
          </a:p>
          <a:p>
            <a:r>
              <a:rPr lang="en-US" dirty="0"/>
              <a:t>CRS occurred in 78% of patients with FL and 100% with MZL </a:t>
            </a:r>
            <a:br>
              <a:rPr lang="en-US" dirty="0"/>
            </a:br>
            <a:r>
              <a:rPr lang="en-US" dirty="0"/>
              <a:t>(grade ≥3 in 6% FL, 8% MZL)</a:t>
            </a:r>
          </a:p>
          <a:p>
            <a:pPr lvl="1"/>
            <a:r>
              <a:rPr lang="en-US" dirty="0"/>
              <a:t>All CRS events resolved except 1 event</a:t>
            </a:r>
          </a:p>
          <a:p>
            <a:r>
              <a:rPr lang="en-US" dirty="0"/>
              <a:t>NE occurred in 56% of patients with FL and 71% with MZL </a:t>
            </a:r>
            <a:br>
              <a:rPr lang="en-US" dirty="0"/>
            </a:br>
            <a:r>
              <a:rPr lang="en-US" dirty="0"/>
              <a:t>(grade ≥3 in 15% FL, 38% MZL)</a:t>
            </a:r>
          </a:p>
          <a:p>
            <a:pPr lvl="1"/>
            <a:r>
              <a:rPr lang="en-US" dirty="0"/>
              <a:t>Median duration of NE was 14 days in FL and 10 days in MZL</a:t>
            </a:r>
          </a:p>
          <a:p>
            <a:endParaRPr lang="en-US" dirty="0"/>
          </a:p>
        </p:txBody>
      </p:sp>
      <p:sp>
        <p:nvSpPr>
          <p:cNvPr id="6" name="Text Box 15">
            <a:extLst>
              <a:ext uri="{FF2B5EF4-FFF2-40B4-BE49-F238E27FC236}">
                <a16:creationId xmlns:a16="http://schemas.microsoft.com/office/drawing/2014/main" id="{83720ECA-09AE-4906-919C-4F9CBEF4F85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Jacobson. Lancet 2022;23:91.</a:t>
            </a:r>
          </a:p>
        </p:txBody>
      </p:sp>
      <p:grpSp>
        <p:nvGrpSpPr>
          <p:cNvPr id="8" name="Group 7">
            <a:extLst>
              <a:ext uri="{FF2B5EF4-FFF2-40B4-BE49-F238E27FC236}">
                <a16:creationId xmlns:a16="http://schemas.microsoft.com/office/drawing/2014/main" id="{A649C5BC-17D5-4024-BE78-3F468AAF5FB8}"/>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BCDD15C0-D244-4E14-AA5E-E15E66FCFB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D9CD8E37-3D5B-498A-B0AD-587C22A4AB7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10837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ELARA: Tisagenlecleucel in R/R FL</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a:xfrm>
            <a:off x="604675" y="1513047"/>
            <a:ext cx="10877529" cy="523571"/>
          </a:xfrm>
        </p:spPr>
        <p:txBody>
          <a:bodyPr/>
          <a:lstStyle/>
          <a:p>
            <a:r>
              <a:rPr lang="en-US" sz="2400" dirty="0"/>
              <a:t>International, single-arm phase II trial</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Schuster. ASCO 2021. Abstr 7508. Fowler. Nat Med. 2022; 28:325.</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766597F3-7D8A-A84D-A070-ADE28B872618}"/>
              </a:ext>
            </a:extLst>
          </p:cNvPr>
          <p:cNvSpPr txBox="1"/>
          <p:nvPr/>
        </p:nvSpPr>
        <p:spPr>
          <a:xfrm>
            <a:off x="2564621" y="2287738"/>
            <a:ext cx="1830229" cy="861774"/>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Screening, </a:t>
            </a:r>
          </a:p>
          <a:p>
            <a:pPr algn="ctr" eaLnBrk="1" hangingPunct="1">
              <a:defRPr/>
            </a:pPr>
            <a:r>
              <a:rPr lang="en-US" sz="1600" kern="0" dirty="0">
                <a:latin typeface="Calibri" panose="020F0502020204030204" pitchFamily="34" charset="0"/>
              </a:rPr>
              <a:t>apheresis, </a:t>
            </a:r>
          </a:p>
          <a:p>
            <a:pPr algn="ctr" eaLnBrk="1" hangingPunct="1">
              <a:defRPr/>
            </a:pPr>
            <a:r>
              <a:rPr lang="en-US" sz="1600" kern="0" dirty="0">
                <a:latin typeface="Calibri" panose="020F0502020204030204" pitchFamily="34" charset="0"/>
              </a:rPr>
              <a:t>cryopreservation</a:t>
            </a:r>
            <a:endParaRPr lang="en-US" sz="1600" b="0" kern="0" dirty="0">
              <a:latin typeface="Calibri" panose="020F0502020204030204" pitchFamily="34" charset="0"/>
            </a:endParaRPr>
          </a:p>
        </p:txBody>
      </p:sp>
      <p:sp>
        <p:nvSpPr>
          <p:cNvPr id="9" name="TextBox 23">
            <a:extLst>
              <a:ext uri="{FF2B5EF4-FFF2-40B4-BE49-F238E27FC236}">
                <a16:creationId xmlns:a16="http://schemas.microsoft.com/office/drawing/2014/main" id="{573F862E-4380-B744-A1E9-A9D914AEE3C5}"/>
              </a:ext>
            </a:extLst>
          </p:cNvPr>
          <p:cNvSpPr txBox="1">
            <a:spLocks noChangeArrowheads="1"/>
          </p:cNvSpPr>
          <p:nvPr/>
        </p:nvSpPr>
        <p:spPr bwMode="auto">
          <a:xfrm>
            <a:off x="576041" y="2486170"/>
            <a:ext cx="2069252"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600" b="0" kern="0" dirty="0">
                <a:solidFill>
                  <a:schemeClr val="bg1"/>
                </a:solidFill>
                <a:latin typeface="Calibri" panose="020F0502020204030204" pitchFamily="34" charset="0"/>
                <a:ea typeface="ＭＳ Ｐゴシック" panose="020B0600070205080204" pitchFamily="34" charset="-128"/>
              </a:rPr>
              <a:t>Adult patients with grade I, II, or IIIA R/R FL, no evidence of histologic transformation/</a:t>
            </a:r>
            <a:br>
              <a:rPr lang="en-US" altLang="en-US" sz="1600" b="0" kern="0" dirty="0">
                <a:solidFill>
                  <a:schemeClr val="bg1"/>
                </a:solidFill>
                <a:latin typeface="Calibri" panose="020F0502020204030204" pitchFamily="34" charset="0"/>
                <a:ea typeface="ＭＳ Ｐゴシック" panose="020B0600070205080204" pitchFamily="34" charset="-128"/>
              </a:rPr>
            </a:br>
            <a:r>
              <a:rPr lang="en-US" altLang="en-US" sz="1600" b="0" kern="0" dirty="0">
                <a:solidFill>
                  <a:schemeClr val="bg1"/>
                </a:solidFill>
                <a:latin typeface="Calibri" panose="020F0502020204030204" pitchFamily="34" charset="0"/>
                <a:ea typeface="ＭＳ Ｐゴシック" panose="020B0600070205080204" pitchFamily="34" charset="-128"/>
              </a:rPr>
              <a:t>FL 3B, no prior </a:t>
            </a:r>
            <a:br>
              <a:rPr lang="en-US" altLang="en-US" sz="1600" b="0" kern="0" dirty="0">
                <a:solidFill>
                  <a:schemeClr val="bg1"/>
                </a:solidFill>
                <a:latin typeface="Calibri" panose="020F0502020204030204" pitchFamily="34" charset="0"/>
                <a:ea typeface="ＭＳ Ｐゴシック" panose="020B0600070205080204" pitchFamily="34" charset="-128"/>
              </a:rPr>
            </a:br>
            <a:r>
              <a:rPr lang="en-US" altLang="en-US" sz="1600" b="0" kern="0" dirty="0">
                <a:solidFill>
                  <a:schemeClr val="bg1"/>
                </a:solidFill>
                <a:latin typeface="Calibri" panose="020F0502020204030204" pitchFamily="34" charset="0"/>
                <a:ea typeface="ＭＳ Ｐゴシック" panose="020B0600070205080204" pitchFamily="34" charset="-128"/>
              </a:rPr>
              <a:t>anti-CD19 therapy or allogeneic HSCT</a:t>
            </a:r>
          </a:p>
          <a:p>
            <a:pPr algn="ctr" eaLnBrk="1" hangingPunct="1">
              <a:spcBef>
                <a:spcPts val="0"/>
              </a:spcBef>
              <a:spcAft>
                <a:spcPts val="0"/>
              </a:spcAft>
              <a:buNone/>
            </a:pPr>
            <a:r>
              <a:rPr lang="en-US" altLang="en-US" sz="1600" b="0" kern="0" dirty="0">
                <a:solidFill>
                  <a:schemeClr val="bg1"/>
                </a:solidFill>
                <a:latin typeface="Calibri" panose="020F0502020204030204" pitchFamily="34" charset="0"/>
                <a:ea typeface="ＭＳ Ｐゴシック" panose="020B0600070205080204" pitchFamily="34" charset="-128"/>
              </a:rPr>
              <a:t>(N = 97)</a:t>
            </a:r>
            <a:endParaRPr lang="en-US" altLang="en-US" sz="1600" b="0" kern="0" dirty="0">
              <a:solidFill>
                <a:schemeClr val="bg1"/>
              </a:solidFill>
              <a:latin typeface="Calibri" panose="020F0502020204030204" pitchFamily="34" charset="0"/>
            </a:endParaRPr>
          </a:p>
        </p:txBody>
      </p:sp>
      <p:cxnSp>
        <p:nvCxnSpPr>
          <p:cNvPr id="10" name="Straight Arrow Connector 9">
            <a:extLst>
              <a:ext uri="{FF2B5EF4-FFF2-40B4-BE49-F238E27FC236}">
                <a16:creationId xmlns:a16="http://schemas.microsoft.com/office/drawing/2014/main" id="{E2077011-24A6-2946-A59A-0D4CB62507EB}"/>
              </a:ext>
            </a:extLst>
          </p:cNvPr>
          <p:cNvCxnSpPr>
            <a:cxnSpLocks/>
          </p:cNvCxnSpPr>
          <p:nvPr/>
        </p:nvCxnSpPr>
        <p:spPr>
          <a:xfrm>
            <a:off x="2649482" y="3627049"/>
            <a:ext cx="1660506"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33" name="Straight Arrow Connector 32">
            <a:extLst>
              <a:ext uri="{FF2B5EF4-FFF2-40B4-BE49-F238E27FC236}">
                <a16:creationId xmlns:a16="http://schemas.microsoft.com/office/drawing/2014/main" id="{1AAA601E-7BD7-5248-B883-C3F3812AE4F6}"/>
              </a:ext>
            </a:extLst>
          </p:cNvPr>
          <p:cNvCxnSpPr>
            <a:cxnSpLocks/>
          </p:cNvCxnSpPr>
          <p:nvPr/>
        </p:nvCxnSpPr>
        <p:spPr bwMode="auto">
          <a:xfrm flipH="1">
            <a:off x="3479735" y="3191077"/>
            <a:ext cx="1" cy="325008"/>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Connector 34">
            <a:extLst>
              <a:ext uri="{FF2B5EF4-FFF2-40B4-BE49-F238E27FC236}">
                <a16:creationId xmlns:a16="http://schemas.microsoft.com/office/drawing/2014/main" id="{49A4CC7A-6B10-D54A-ABFC-547500527309}"/>
              </a:ext>
            </a:extLst>
          </p:cNvPr>
          <p:cNvCxnSpPr>
            <a:cxnSpLocks/>
          </p:cNvCxnSpPr>
          <p:nvPr/>
        </p:nvCxnSpPr>
        <p:spPr bwMode="auto">
          <a:xfrm flipV="1">
            <a:off x="4394850" y="3618270"/>
            <a:ext cx="6795201" cy="17559"/>
          </a:xfrm>
          <a:prstGeom prst="line">
            <a:avLst/>
          </a:prstGeom>
          <a:noFill/>
          <a:ln w="28575" cap="flat" cmpd="sng" algn="ctr">
            <a:solidFill>
              <a:schemeClr val="bg1"/>
            </a:solidFill>
            <a:prstDash val="solid"/>
            <a:round/>
            <a:headEnd type="none" w="med" len="med"/>
            <a:tailEnd type="triangle" w="med" len="med"/>
          </a:ln>
          <a:effectLst/>
        </p:spPr>
      </p:cxnSp>
      <p:sp>
        <p:nvSpPr>
          <p:cNvPr id="36" name="TextBox 35">
            <a:extLst>
              <a:ext uri="{FF2B5EF4-FFF2-40B4-BE49-F238E27FC236}">
                <a16:creationId xmlns:a16="http://schemas.microsoft.com/office/drawing/2014/main" id="{3DE9E68A-7BD6-EB48-941E-E5D5F34B97F0}"/>
              </a:ext>
            </a:extLst>
          </p:cNvPr>
          <p:cNvSpPr txBox="1"/>
          <p:nvPr/>
        </p:nvSpPr>
        <p:spPr>
          <a:xfrm>
            <a:off x="4394850" y="3742669"/>
            <a:ext cx="1830229" cy="584775"/>
          </a:xfrm>
          <a:prstGeom prst="rect">
            <a:avLst/>
          </a:prstGeom>
          <a:solidFill>
            <a:schemeClr val="accent3"/>
          </a:solidFill>
          <a:ln>
            <a:noFill/>
          </a:ln>
        </p:spPr>
        <p:txBody>
          <a:bodyPr wrap="square" anchor="ctr">
            <a:spAutoFit/>
          </a:bodyPr>
          <a:lstStyle/>
          <a:p>
            <a:pPr algn="ctr" eaLnBrk="1" hangingPunct="1">
              <a:defRPr/>
            </a:pPr>
            <a:r>
              <a:rPr lang="en-US" sz="1600" kern="0" dirty="0">
                <a:latin typeface="Calibri" panose="020F0502020204030204" pitchFamily="34" charset="0"/>
              </a:rPr>
              <a:t>Optional bridging chemotherapy</a:t>
            </a:r>
            <a:endParaRPr lang="en-US" sz="1600" b="0" kern="0" dirty="0">
              <a:latin typeface="Calibri" panose="020F0502020204030204" pitchFamily="34" charset="0"/>
            </a:endParaRPr>
          </a:p>
        </p:txBody>
      </p:sp>
      <p:sp>
        <p:nvSpPr>
          <p:cNvPr id="37" name="TextBox 36">
            <a:extLst>
              <a:ext uri="{FF2B5EF4-FFF2-40B4-BE49-F238E27FC236}">
                <a16:creationId xmlns:a16="http://schemas.microsoft.com/office/drawing/2014/main" id="{7CD05389-2093-274D-AC2E-70496FFC949C}"/>
              </a:ext>
            </a:extLst>
          </p:cNvPr>
          <p:cNvSpPr txBox="1"/>
          <p:nvPr/>
        </p:nvSpPr>
        <p:spPr>
          <a:xfrm>
            <a:off x="4494360" y="2925878"/>
            <a:ext cx="1660505" cy="584775"/>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Tisagenlecleucel manufacturing</a:t>
            </a:r>
          </a:p>
        </p:txBody>
      </p:sp>
      <p:sp>
        <p:nvSpPr>
          <p:cNvPr id="38" name="TextBox 37">
            <a:extLst>
              <a:ext uri="{FF2B5EF4-FFF2-40B4-BE49-F238E27FC236}">
                <a16:creationId xmlns:a16="http://schemas.microsoft.com/office/drawing/2014/main" id="{B616D6BF-8749-3547-93B5-A6A29D330EC4}"/>
              </a:ext>
            </a:extLst>
          </p:cNvPr>
          <p:cNvSpPr txBox="1"/>
          <p:nvPr/>
        </p:nvSpPr>
        <p:spPr>
          <a:xfrm>
            <a:off x="5591983" y="2132555"/>
            <a:ext cx="1830229" cy="584775"/>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Restaging, lymphodepletion*</a:t>
            </a:r>
            <a:endParaRPr lang="en-US" sz="1600" b="0" kern="0" dirty="0">
              <a:latin typeface="Calibri" panose="020F0502020204030204" pitchFamily="34" charset="0"/>
            </a:endParaRPr>
          </a:p>
        </p:txBody>
      </p:sp>
      <p:cxnSp>
        <p:nvCxnSpPr>
          <p:cNvPr id="39" name="Straight Arrow Connector 38">
            <a:extLst>
              <a:ext uri="{FF2B5EF4-FFF2-40B4-BE49-F238E27FC236}">
                <a16:creationId xmlns:a16="http://schemas.microsoft.com/office/drawing/2014/main" id="{DB60382D-D2A3-994B-AB52-1A1021F21D57}"/>
              </a:ext>
            </a:extLst>
          </p:cNvPr>
          <p:cNvCxnSpPr>
            <a:cxnSpLocks/>
          </p:cNvCxnSpPr>
          <p:nvPr/>
        </p:nvCxnSpPr>
        <p:spPr bwMode="auto">
          <a:xfrm>
            <a:off x="6507098" y="2796162"/>
            <a:ext cx="1" cy="739102"/>
          </a:xfrm>
          <a:prstGeom prst="straightConnector1">
            <a:avLst/>
          </a:prstGeom>
          <a:noFill/>
          <a:ln w="28575" cap="flat" cmpd="sng" algn="ctr">
            <a:solidFill>
              <a:schemeClr val="bg1"/>
            </a:solidFill>
            <a:prstDash val="solid"/>
            <a:round/>
            <a:headEnd type="none" w="med" len="med"/>
            <a:tailEnd type="triangle"/>
          </a:ln>
          <a:effectLst/>
        </p:spPr>
      </p:cxnSp>
      <p:sp>
        <p:nvSpPr>
          <p:cNvPr id="41" name="TextBox 40">
            <a:extLst>
              <a:ext uri="{FF2B5EF4-FFF2-40B4-BE49-F238E27FC236}">
                <a16:creationId xmlns:a16="http://schemas.microsoft.com/office/drawing/2014/main" id="{B25E0391-4EA2-4042-9D12-15F6B98122ED}"/>
              </a:ext>
            </a:extLst>
          </p:cNvPr>
          <p:cNvSpPr txBox="1"/>
          <p:nvPr/>
        </p:nvSpPr>
        <p:spPr>
          <a:xfrm>
            <a:off x="7792450" y="1626018"/>
            <a:ext cx="1830229" cy="1323439"/>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Tisagenlecleucel </a:t>
            </a:r>
          </a:p>
          <a:p>
            <a:pPr algn="ctr" eaLnBrk="1" hangingPunct="1">
              <a:defRPr/>
            </a:pPr>
            <a:r>
              <a:rPr lang="en-US" sz="1600" kern="0" dirty="0">
                <a:latin typeface="Calibri" panose="020F0502020204030204" pitchFamily="34" charset="0"/>
              </a:rPr>
              <a:t>infusion </a:t>
            </a:r>
          </a:p>
          <a:p>
            <a:pPr algn="ctr" eaLnBrk="1" hangingPunct="1">
              <a:defRPr/>
            </a:pPr>
            <a:r>
              <a:rPr lang="en-US" sz="1600" kern="0" dirty="0">
                <a:latin typeface="Calibri" panose="020F0502020204030204" pitchFamily="34" charset="0"/>
              </a:rPr>
              <a:t>(0.6-6.0 x 10</a:t>
            </a:r>
            <a:r>
              <a:rPr lang="en-US" sz="1600" kern="0" baseline="30000" dirty="0">
                <a:latin typeface="Calibri" panose="020F0502020204030204" pitchFamily="34" charset="0"/>
              </a:rPr>
              <a:t>8</a:t>
            </a:r>
            <a:r>
              <a:rPr lang="en-US" sz="1600" kern="0" dirty="0">
                <a:latin typeface="Calibri" panose="020F0502020204030204" pitchFamily="34" charset="0"/>
              </a:rPr>
              <a:t> </a:t>
            </a:r>
          </a:p>
          <a:p>
            <a:pPr algn="ctr" eaLnBrk="1" hangingPunct="1">
              <a:defRPr/>
            </a:pPr>
            <a:r>
              <a:rPr lang="en-US" sz="1600" kern="0" dirty="0">
                <a:latin typeface="Calibri" panose="020F0502020204030204" pitchFamily="34" charset="0"/>
              </a:rPr>
              <a:t>CAR+ viable T-cells)</a:t>
            </a:r>
          </a:p>
          <a:p>
            <a:pPr algn="ctr" eaLnBrk="1" hangingPunct="1">
              <a:defRPr/>
            </a:pPr>
            <a:r>
              <a:rPr lang="en-US" sz="1600" kern="0" dirty="0">
                <a:latin typeface="Calibri" panose="020F0502020204030204" pitchFamily="34" charset="0"/>
              </a:rPr>
              <a:t>(n = 97)</a:t>
            </a:r>
          </a:p>
        </p:txBody>
      </p:sp>
      <p:cxnSp>
        <p:nvCxnSpPr>
          <p:cNvPr id="42" name="Straight Arrow Connector 41">
            <a:extLst>
              <a:ext uri="{FF2B5EF4-FFF2-40B4-BE49-F238E27FC236}">
                <a16:creationId xmlns:a16="http://schemas.microsoft.com/office/drawing/2014/main" id="{7FAF0AB1-2D90-8646-9D1A-4DB0DE3B8F60}"/>
              </a:ext>
            </a:extLst>
          </p:cNvPr>
          <p:cNvCxnSpPr>
            <a:cxnSpLocks/>
          </p:cNvCxnSpPr>
          <p:nvPr/>
        </p:nvCxnSpPr>
        <p:spPr bwMode="auto">
          <a:xfrm>
            <a:off x="8725802" y="3070751"/>
            <a:ext cx="0" cy="410536"/>
          </a:xfrm>
          <a:prstGeom prst="straightConnector1">
            <a:avLst/>
          </a:prstGeom>
          <a:noFill/>
          <a:ln w="28575" cap="flat" cmpd="sng" algn="ctr">
            <a:solidFill>
              <a:schemeClr val="bg1"/>
            </a:solidFill>
            <a:prstDash val="solid"/>
            <a:round/>
            <a:headEnd type="none" w="med" len="med"/>
            <a:tailEnd type="triangle"/>
          </a:ln>
          <a:effectLst/>
        </p:spPr>
      </p:cxnSp>
      <p:sp>
        <p:nvSpPr>
          <p:cNvPr id="43" name="TextBox 42">
            <a:extLst>
              <a:ext uri="{FF2B5EF4-FFF2-40B4-BE49-F238E27FC236}">
                <a16:creationId xmlns:a16="http://schemas.microsoft.com/office/drawing/2014/main" id="{502925C5-D246-4246-9800-7FADC19A8466}"/>
              </a:ext>
            </a:extLst>
          </p:cNvPr>
          <p:cNvSpPr txBox="1"/>
          <p:nvPr/>
        </p:nvSpPr>
        <p:spPr>
          <a:xfrm>
            <a:off x="9704763" y="2925878"/>
            <a:ext cx="1485288" cy="584775"/>
          </a:xfrm>
          <a:prstGeom prst="rect">
            <a:avLst/>
          </a:prstGeom>
          <a:solidFill>
            <a:schemeClr val="accent3"/>
          </a:solidFill>
          <a:ln>
            <a:noFill/>
          </a:ln>
        </p:spPr>
        <p:txBody>
          <a:bodyPr wrap="square" anchor="ctr">
            <a:spAutoFit/>
          </a:bodyPr>
          <a:lstStyle/>
          <a:p>
            <a:pPr algn="ctr" eaLnBrk="1" hangingPunct="1">
              <a:defRPr/>
            </a:pPr>
            <a:r>
              <a:rPr lang="en-US" sz="1600" kern="0" dirty="0">
                <a:latin typeface="Calibri" panose="020F0502020204030204" pitchFamily="34" charset="0"/>
              </a:rPr>
              <a:t>Posttreatment follow-up</a:t>
            </a:r>
            <a:endParaRPr lang="en-US" sz="1600" b="0" kern="0" dirty="0">
              <a:latin typeface="Calibri" panose="020F0502020204030204" pitchFamily="34" charset="0"/>
            </a:endParaRPr>
          </a:p>
        </p:txBody>
      </p:sp>
      <p:sp>
        <p:nvSpPr>
          <p:cNvPr id="44" name="Content Placeholder 2">
            <a:extLst>
              <a:ext uri="{FF2B5EF4-FFF2-40B4-BE49-F238E27FC236}">
                <a16:creationId xmlns:a16="http://schemas.microsoft.com/office/drawing/2014/main" id="{13A5DABF-B0F8-9548-8F47-560B7852E715}"/>
              </a:ext>
            </a:extLst>
          </p:cNvPr>
          <p:cNvSpPr txBox="1">
            <a:spLocks/>
          </p:cNvSpPr>
          <p:nvPr/>
        </p:nvSpPr>
        <p:spPr bwMode="auto">
          <a:xfrm>
            <a:off x="611643" y="5007418"/>
            <a:ext cx="10930316" cy="1431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Primary endpoint: </a:t>
            </a:r>
            <a:r>
              <a:rPr lang="en-US" sz="2400" b="0" kern="0" dirty="0"/>
              <a:t>CRR by IRC</a:t>
            </a:r>
          </a:p>
          <a:p>
            <a:r>
              <a:rPr lang="en-US" sz="2400" kern="0" dirty="0"/>
              <a:t>Secondary endpoints: </a:t>
            </a:r>
            <a:r>
              <a:rPr lang="en-US" sz="2400" b="0" kern="0" dirty="0"/>
              <a:t>ORR, DoR, PFS, OS, safety, cellular kinetics</a:t>
            </a:r>
          </a:p>
          <a:p>
            <a:endParaRPr lang="en-US" sz="2400" b="0" kern="0" dirty="0"/>
          </a:p>
        </p:txBody>
      </p:sp>
      <p:sp>
        <p:nvSpPr>
          <p:cNvPr id="46" name="Text Box 30">
            <a:extLst>
              <a:ext uri="{FF2B5EF4-FFF2-40B4-BE49-F238E27FC236}">
                <a16:creationId xmlns:a16="http://schemas.microsoft.com/office/drawing/2014/main" id="{1AADF29B-A774-4F48-B342-B5D0BEC9ED1E}"/>
              </a:ext>
            </a:extLst>
          </p:cNvPr>
          <p:cNvSpPr txBox="1">
            <a:spLocks noChangeArrowheads="1"/>
          </p:cNvSpPr>
          <p:nvPr/>
        </p:nvSpPr>
        <p:spPr bwMode="auto">
          <a:xfrm>
            <a:off x="2589352" y="4316212"/>
            <a:ext cx="874556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cs typeface="Calibri" panose="020F0502020204030204" pitchFamily="34" charset="0"/>
              </a:rPr>
              <a:t>*Lymphodepleting therapy: fludarabine 25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for 3 days + cyclophosphamide 250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for 3 days or bendamustine 90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for 2 days.</a:t>
            </a:r>
            <a:endParaRPr lang="en-US" altLang="en-US" sz="1400" dirty="0">
              <a:solidFill>
                <a:schemeClr val="bg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8640E35-7294-4E7C-B762-890DC3A209A8}"/>
              </a:ext>
            </a:extLst>
          </p:cNvPr>
          <p:cNvSpPr txBox="1"/>
          <p:nvPr/>
        </p:nvSpPr>
        <p:spPr bwMode="auto">
          <a:xfrm>
            <a:off x="9020337" y="3685724"/>
            <a:ext cx="27706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 every 3 mo for 1 yr,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then every 6 mo until study ends</a:t>
            </a:r>
          </a:p>
        </p:txBody>
      </p:sp>
      <p:grpSp>
        <p:nvGrpSpPr>
          <p:cNvPr id="23" name="Group 22">
            <a:extLst>
              <a:ext uri="{FF2B5EF4-FFF2-40B4-BE49-F238E27FC236}">
                <a16:creationId xmlns:a16="http://schemas.microsoft.com/office/drawing/2014/main" id="{AFD17D7B-6660-B086-446C-1EEF942C8F64}"/>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A597F8C4-F334-A33C-1AF6-5619B2277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8">
              <a:extLst>
                <a:ext uri="{FF2B5EF4-FFF2-40B4-BE49-F238E27FC236}">
                  <a16:creationId xmlns:a16="http://schemas.microsoft.com/office/drawing/2014/main" id="{EEE8515B-D058-29EA-7FAE-314E431355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142991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ELARA: Efficacy of Tisagenlecleucel in R/R FL </a:t>
            </a: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1413F7C7-7DFF-D14C-A533-906301F53096}"/>
              </a:ext>
            </a:extLst>
          </p:cNvPr>
          <p:cNvSpPr txBox="1">
            <a:spLocks noChangeArrowheads="1"/>
          </p:cNvSpPr>
          <p:nvPr/>
        </p:nvSpPr>
        <p:spPr bwMode="auto">
          <a:xfrm>
            <a:off x="445409"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Fowler. Nat Med. 2022; 28:325.</a:t>
            </a:r>
            <a:endParaRPr lang="en-US" altLang="en-US" sz="1200" b="0" dirty="0">
              <a:solidFill>
                <a:schemeClr val="bg2"/>
              </a:solidFill>
              <a:latin typeface="Calibri" panose="020F0502020204030204" pitchFamily="34" charset="0"/>
            </a:endParaRPr>
          </a:p>
        </p:txBody>
      </p:sp>
      <p:sp>
        <p:nvSpPr>
          <p:cNvPr id="9" name="Content Placeholder 2">
            <a:extLst>
              <a:ext uri="{FF2B5EF4-FFF2-40B4-BE49-F238E27FC236}">
                <a16:creationId xmlns:a16="http://schemas.microsoft.com/office/drawing/2014/main" id="{AA92E70D-B033-1B49-BE3F-CA902B9401A3}"/>
              </a:ext>
            </a:extLst>
          </p:cNvPr>
          <p:cNvSpPr txBox="1">
            <a:spLocks/>
          </p:cNvSpPr>
          <p:nvPr/>
        </p:nvSpPr>
        <p:spPr bwMode="auto">
          <a:xfrm>
            <a:off x="5983984" y="1496424"/>
            <a:ext cx="5509105" cy="47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dirty="0"/>
              <a:t>Median follow-up for efficacy was 16.6 </a:t>
            </a:r>
            <a:r>
              <a:rPr lang="en-US" sz="2200" b="0" dirty="0" err="1"/>
              <a:t>mo</a:t>
            </a:r>
            <a:r>
              <a:rPr lang="en-US" sz="2200" b="0" dirty="0"/>
              <a:t> (interquartile range 13.8-20.2) </a:t>
            </a:r>
          </a:p>
          <a:p>
            <a:r>
              <a:rPr lang="en-US" sz="2200" b="0" dirty="0"/>
              <a:t>Median DoR, PFS, and OS were not reached</a:t>
            </a:r>
          </a:p>
          <a:p>
            <a:r>
              <a:rPr lang="en-US" sz="2200" b="0" kern="0" dirty="0"/>
              <a:t>CRR consistent across all subgroups examined*</a:t>
            </a:r>
          </a:p>
          <a:p>
            <a:r>
              <a:rPr lang="en-US" sz="2200" b="0" kern="0" dirty="0"/>
              <a:t>48.3% (15/31) of patients achieving PR converted to CR</a:t>
            </a:r>
          </a:p>
          <a:p>
            <a:pPr lvl="1"/>
            <a:r>
              <a:rPr lang="en-US" sz="2000" b="0" kern="0" dirty="0"/>
              <a:t>11 occurred between Mo 3 and 6</a:t>
            </a:r>
          </a:p>
        </p:txBody>
      </p:sp>
      <p:graphicFrame>
        <p:nvGraphicFramePr>
          <p:cNvPr id="10" name="Group 32">
            <a:extLst>
              <a:ext uri="{FF2B5EF4-FFF2-40B4-BE49-F238E27FC236}">
                <a16:creationId xmlns:a16="http://schemas.microsoft.com/office/drawing/2014/main" id="{F7EA109D-F39A-46D9-A027-476B5F46EFF8}"/>
              </a:ext>
            </a:extLst>
          </p:cNvPr>
          <p:cNvGraphicFramePr>
            <a:graphicFrameLocks noGrp="1"/>
          </p:cNvGraphicFramePr>
          <p:nvPr>
            <p:extLst>
              <p:ext uri="{D42A27DB-BD31-4B8C-83A1-F6EECF244321}">
                <p14:modId xmlns:p14="http://schemas.microsoft.com/office/powerpoint/2010/main" val="6836782"/>
              </p:ext>
            </p:extLst>
          </p:nvPr>
        </p:nvGraphicFramePr>
        <p:xfrm>
          <a:off x="740007" y="1600200"/>
          <a:ext cx="5189193" cy="3985666"/>
        </p:xfrm>
        <a:graphic>
          <a:graphicData uri="http://schemas.openxmlformats.org/drawingml/2006/table">
            <a:tbl>
              <a:tblPr/>
              <a:tblGrid>
                <a:gridCol w="3194091">
                  <a:extLst>
                    <a:ext uri="{9D8B030D-6E8A-4147-A177-3AD203B41FA5}">
                      <a16:colId xmlns:a16="http://schemas.microsoft.com/office/drawing/2014/main" val="20000"/>
                    </a:ext>
                  </a:extLst>
                </a:gridCol>
                <a:gridCol w="1995102">
                  <a:extLst>
                    <a:ext uri="{9D8B030D-6E8A-4147-A177-3AD203B41FA5}">
                      <a16:colId xmlns:a16="http://schemas.microsoft.com/office/drawing/2014/main" val="20001"/>
                    </a:ext>
                  </a:extLst>
                </a:gridCol>
              </a:tblGrid>
              <a:tr h="6937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Evaluable Patients (n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799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Investigator assessed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0970944"/>
                  </a:ext>
                </a:extLst>
              </a:tr>
              <a:tr h="32799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1224538"/>
                  </a:ext>
                </a:extLst>
              </a:tr>
              <a:tr h="32799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IRC-assessed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4299149"/>
                  </a:ext>
                </a:extLst>
              </a:tr>
              <a:tr h="32799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(CR + 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69.1</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32799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Survival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Evaluable Patients (n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380340801"/>
                  </a:ext>
                </a:extLst>
              </a:tr>
              <a:tr h="32799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PFS,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(56-76)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7491195"/>
                  </a:ext>
                </a:extLst>
              </a:tr>
            </a:tbl>
          </a:graphicData>
        </a:graphic>
      </p:graphicFrame>
      <p:sp>
        <p:nvSpPr>
          <p:cNvPr id="15" name="TextBox 14">
            <a:extLst>
              <a:ext uri="{FF2B5EF4-FFF2-40B4-BE49-F238E27FC236}">
                <a16:creationId xmlns:a16="http://schemas.microsoft.com/office/drawing/2014/main" id="{A03A2224-794C-4BA9-A2C3-D44B0A61B9E8}"/>
              </a:ext>
            </a:extLst>
          </p:cNvPr>
          <p:cNvSpPr txBox="1"/>
          <p:nvPr/>
        </p:nvSpPr>
        <p:spPr bwMode="auto">
          <a:xfrm>
            <a:off x="655367" y="5578250"/>
            <a:ext cx="572049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Including age, sex, no. prior lines of therapy, use of PI3K inhibitors,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prior HSCT, disease status to last line of therapy, POD24 from first-line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anti-CD20 mAb-containing therapy.</a:t>
            </a:r>
          </a:p>
        </p:txBody>
      </p:sp>
      <p:grpSp>
        <p:nvGrpSpPr>
          <p:cNvPr id="11" name="Group 10">
            <a:extLst>
              <a:ext uri="{FF2B5EF4-FFF2-40B4-BE49-F238E27FC236}">
                <a16:creationId xmlns:a16="http://schemas.microsoft.com/office/drawing/2014/main" id="{9BBFE6CE-87B3-0657-6D6F-FB359C68A70C}"/>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96B3A9EA-4A22-3C8C-4741-27747E6CB1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CC35FF71-C9DE-F269-98E3-6BA92A07B20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91999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ELARA: Safety of Tisagenlecleucel in R/R FL</a:t>
            </a:r>
          </a:p>
        </p:txBody>
      </p:sp>
      <p:sp>
        <p:nvSpPr>
          <p:cNvPr id="8" name="Text Box 15">
            <a:extLst>
              <a:ext uri="{FF2B5EF4-FFF2-40B4-BE49-F238E27FC236}">
                <a16:creationId xmlns:a16="http://schemas.microsoft.com/office/drawing/2014/main" id="{E92E50E7-4251-484F-AD01-E8AE06B7D043}"/>
              </a:ext>
            </a:extLst>
          </p:cNvPr>
          <p:cNvSpPr txBox="1">
            <a:spLocks noChangeArrowheads="1"/>
          </p:cNvSpPr>
          <p:nvPr/>
        </p:nvSpPr>
        <p:spPr bwMode="auto">
          <a:xfrm>
            <a:off x="445409"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Fowler. Nat Med. 2022; 28:325.</a:t>
            </a:r>
            <a:endParaRPr lang="en-US" altLang="en-US" sz="1200" b="0" dirty="0">
              <a:solidFill>
                <a:schemeClr val="bg2"/>
              </a:solidFill>
              <a:latin typeface="Calibri" panose="020F0502020204030204" pitchFamily="34" charset="0"/>
            </a:endParaRPr>
          </a:p>
        </p:txBody>
      </p:sp>
      <p:graphicFrame>
        <p:nvGraphicFramePr>
          <p:cNvPr id="9" name="Group 32">
            <a:extLst>
              <a:ext uri="{FF2B5EF4-FFF2-40B4-BE49-F238E27FC236}">
                <a16:creationId xmlns:a16="http://schemas.microsoft.com/office/drawing/2014/main" id="{EBC769D9-7A48-EA4D-B16C-B4063BA2FD5D}"/>
              </a:ext>
            </a:extLst>
          </p:cNvPr>
          <p:cNvGraphicFramePr>
            <a:graphicFrameLocks noGrp="1"/>
          </p:cNvGraphicFramePr>
          <p:nvPr>
            <p:extLst>
              <p:ext uri="{D42A27DB-BD31-4B8C-83A1-F6EECF244321}">
                <p14:modId xmlns:p14="http://schemas.microsoft.com/office/powerpoint/2010/main" val="2499368057"/>
              </p:ext>
            </p:extLst>
          </p:nvPr>
        </p:nvGraphicFramePr>
        <p:xfrm>
          <a:off x="723900" y="1464824"/>
          <a:ext cx="5701201" cy="4742714"/>
        </p:xfrm>
        <a:graphic>
          <a:graphicData uri="http://schemas.openxmlformats.org/drawingml/2006/table">
            <a:tbl>
              <a:tblPr/>
              <a:tblGrid>
                <a:gridCol w="3182813">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342731">
                  <a:extLst>
                    <a:ext uri="{9D8B030D-6E8A-4147-A177-3AD203B41FA5}">
                      <a16:colId xmlns:a16="http://schemas.microsoft.com/office/drawing/2014/main" val="4198230466"/>
                    </a:ext>
                  </a:extLst>
                </a:gridCol>
              </a:tblGrid>
              <a:tr h="3839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97)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308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(78.4)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extLst>
                  <a:ext uri="{0D108BD9-81ED-4DB2-BD59-A6C34878D82A}">
                    <a16:rowId xmlns:a16="http://schemas.microsoft.com/office/drawing/2014/main" val="10002"/>
                  </a:ext>
                </a:extLst>
              </a:tr>
              <a:tr h="217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study indication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general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Within 30 days post infusion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AEs of Special Interest,*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6959757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Neurological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Hypogammaglobulinemia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p>
                      <a:pPr algn="ctr"/>
                      <a:r>
                        <a:rPr lang="en-US" sz="1600" dirty="0">
                          <a:solidFill>
                            <a:schemeClr val="bg1"/>
                          </a:solidFill>
                          <a:latin typeface="Calibri" panose="020F0502020204030204" pitchFamily="34" charset="0"/>
                          <a:cs typeface="Calibri" panose="020F0502020204030204" pitchFamily="34" charset="0"/>
                        </a:rPr>
                        <a:t>3.1</a:t>
                      </a:r>
                    </a:p>
                    <a:p>
                      <a:pPr algn="ctr"/>
                      <a:r>
                        <a:rPr lang="en-US" sz="1600" dirty="0">
                          <a:solidFill>
                            <a:schemeClr val="bg1"/>
                          </a:solidFill>
                          <a:latin typeface="Calibri" panose="020F0502020204030204" pitchFamily="34" charset="0"/>
                          <a:cs typeface="Calibri" panose="020F0502020204030204" pitchFamily="34" charset="0"/>
                        </a:rPr>
                        <a:t>5.2</a:t>
                      </a:r>
                    </a:p>
                    <a:p>
                      <a:pPr algn="ctr"/>
                      <a:r>
                        <a:rPr lang="en-US" sz="1600" dirty="0">
                          <a:solidFill>
                            <a:schemeClr val="bg1"/>
                          </a:solidFill>
                          <a:latin typeface="Calibri" panose="020F0502020204030204" pitchFamily="34" charset="0"/>
                          <a:cs typeface="Calibri" panose="020F0502020204030204" pitchFamily="34" charset="0"/>
                        </a:rPr>
                        <a:t>0</a:t>
                      </a:r>
                    </a:p>
                    <a:p>
                      <a:pPr algn="ctr"/>
                      <a:r>
                        <a:rPr lang="en-US" sz="1600" dirty="0">
                          <a:solidFill>
                            <a:schemeClr val="bg1"/>
                          </a:solidFill>
                          <a:latin typeface="Calibri" panose="020F0502020204030204" pitchFamily="34" charset="0"/>
                          <a:cs typeface="Calibri" panose="020F0502020204030204" pitchFamily="34" charset="0"/>
                        </a:rPr>
                        <a:t>32</a:t>
                      </a:r>
                    </a:p>
                    <a:p>
                      <a:pPr algn="ctr"/>
                      <a:r>
                        <a:rPr lang="en-US" sz="1600" dirty="0">
                          <a:solidFill>
                            <a:schemeClr val="bg1"/>
                          </a:solidFill>
                          <a:latin typeface="Calibri" panose="020F0502020204030204" pitchFamily="34" charset="0"/>
                          <a:cs typeface="Calibri" panose="020F0502020204030204" pitchFamily="34" charset="0"/>
                        </a:rPr>
                        <a:t>10.3</a:t>
                      </a:r>
                    </a:p>
                    <a:p>
                      <a:pPr algn="ctr"/>
                      <a:r>
                        <a:rPr lang="en-US" sz="1600" dirty="0">
                          <a:solidFill>
                            <a:schemeClr val="bg1"/>
                          </a:solidFill>
                          <a:latin typeface="Calibri" panose="020F0502020204030204" pitchFamily="34" charset="0"/>
                          <a:cs typeface="Calibri" panose="020F0502020204030204" pitchFamily="34" charset="0"/>
                        </a:rPr>
                        <a:t>13.4</a:t>
                      </a:r>
                    </a:p>
                    <a:p>
                      <a:pPr algn="ctr"/>
                      <a:r>
                        <a:rPr lang="en-US" sz="1600" dirty="0">
                          <a:solidFill>
                            <a:schemeClr val="bg1"/>
                          </a:solidFill>
                          <a:latin typeface="Calibri" panose="020F0502020204030204" pitchFamily="34" charset="0"/>
                          <a:cs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581398"/>
                  </a:ext>
                </a:extLst>
              </a:tr>
            </a:tbl>
          </a:graphicData>
        </a:graphic>
      </p:graphicFrame>
      <p:sp>
        <p:nvSpPr>
          <p:cNvPr id="10" name="Content Placeholder 2">
            <a:extLst>
              <a:ext uri="{FF2B5EF4-FFF2-40B4-BE49-F238E27FC236}">
                <a16:creationId xmlns:a16="http://schemas.microsoft.com/office/drawing/2014/main" id="{97069635-1BA9-2D48-A816-F117599CDFA7}"/>
              </a:ext>
            </a:extLst>
          </p:cNvPr>
          <p:cNvSpPr>
            <a:spLocks noGrp="1"/>
          </p:cNvSpPr>
          <p:nvPr>
            <p:ph idx="1"/>
          </p:nvPr>
        </p:nvSpPr>
        <p:spPr>
          <a:xfrm>
            <a:off x="6988629" y="1523933"/>
            <a:ext cx="4591548" cy="4650686"/>
          </a:xfrm>
        </p:spPr>
        <p:txBody>
          <a:bodyPr/>
          <a:lstStyle/>
          <a:p>
            <a:r>
              <a:rPr lang="en-US" sz="2000" dirty="0"/>
              <a:t>Tocilizumab and corticosteroids required for AE management in 34% and 6.4% of patients, respectively</a:t>
            </a:r>
          </a:p>
          <a:p>
            <a:r>
              <a:rPr lang="en-US" sz="2000" dirty="0"/>
              <a:t>Median onset of CRS: 4.0 (IQR 2-7) days</a:t>
            </a:r>
          </a:p>
          <a:p>
            <a:r>
              <a:rPr lang="en-US" sz="2000" dirty="0"/>
              <a:t>Median onset of serious neurological events: 9 days (IQR: 35)</a:t>
            </a:r>
          </a:p>
          <a:p>
            <a:r>
              <a:rPr lang="en-US" sz="2000" dirty="0"/>
              <a:t>Within 8 weeks, ICANS in 4.1%</a:t>
            </a:r>
          </a:p>
          <a:p>
            <a:pPr marL="0" indent="0">
              <a:buNone/>
            </a:pPr>
            <a:endParaRPr lang="en-US" sz="2000" dirty="0"/>
          </a:p>
          <a:p>
            <a:endParaRPr lang="en-US" sz="2000" dirty="0"/>
          </a:p>
        </p:txBody>
      </p:sp>
      <p:sp>
        <p:nvSpPr>
          <p:cNvPr id="3" name="TextBox 2">
            <a:extLst>
              <a:ext uri="{FF2B5EF4-FFF2-40B4-BE49-F238E27FC236}">
                <a16:creationId xmlns:a16="http://schemas.microsoft.com/office/drawing/2014/main" id="{26E11E74-6192-427F-9114-CFEAE40F8AF1}"/>
              </a:ext>
            </a:extLst>
          </p:cNvPr>
          <p:cNvSpPr txBox="1"/>
          <p:nvPr/>
        </p:nvSpPr>
        <p:spPr bwMode="auto">
          <a:xfrm>
            <a:off x="3222171" y="6257059"/>
            <a:ext cx="1640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8 </a:t>
            </a:r>
            <a:r>
              <a:rPr lang="en-US" sz="1400" b="0" dirty="0" err="1">
                <a:solidFill>
                  <a:schemeClr val="bg1"/>
                </a:solidFill>
                <a:latin typeface="Calibri" panose="020F0502020204030204" pitchFamily="34" charset="0"/>
              </a:rPr>
              <a:t>wk</a:t>
            </a:r>
            <a:r>
              <a:rPr lang="en-US" sz="1400" b="0" dirty="0">
                <a:solidFill>
                  <a:schemeClr val="bg1"/>
                </a:solidFill>
                <a:latin typeface="Calibri" panose="020F0502020204030204" pitchFamily="34" charset="0"/>
              </a:rPr>
              <a:t> post infusion</a:t>
            </a:r>
          </a:p>
        </p:txBody>
      </p:sp>
      <p:grpSp>
        <p:nvGrpSpPr>
          <p:cNvPr id="11" name="Group 10">
            <a:extLst>
              <a:ext uri="{FF2B5EF4-FFF2-40B4-BE49-F238E27FC236}">
                <a16:creationId xmlns:a16="http://schemas.microsoft.com/office/drawing/2014/main" id="{07D32D4F-9E38-0107-D1D5-CE5423814265}"/>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8CFB1EC7-B5EF-93CB-09A6-72AB4DECE0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9E4B63FE-4587-DA87-F9EC-3515B4930D2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25742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Key Patient and Disease Factors in </a:t>
            </a:r>
            <a:br>
              <a:rPr lang="en-US" altLang="en-US" dirty="0"/>
            </a:br>
            <a:r>
              <a:rPr lang="en-US" altLang="en-US" dirty="0"/>
              <a:t>Determining Candidacy for CAR T-Cell Therapy</a:t>
            </a:r>
          </a:p>
        </p:txBody>
      </p:sp>
      <p:graphicFrame>
        <p:nvGraphicFramePr>
          <p:cNvPr id="12" name="Group 3">
            <a:extLst>
              <a:ext uri="{FF2B5EF4-FFF2-40B4-BE49-F238E27FC236}">
                <a16:creationId xmlns:a16="http://schemas.microsoft.com/office/drawing/2014/main" id="{3268AD14-D06F-4D90-9317-C9DD9D4FC3F1}"/>
              </a:ext>
            </a:extLst>
          </p:cNvPr>
          <p:cNvGraphicFramePr>
            <a:graphicFrameLocks noGrp="1"/>
          </p:cNvGraphicFramePr>
          <p:nvPr>
            <p:ph idx="1"/>
            <p:extLst>
              <p:ext uri="{D42A27DB-BD31-4B8C-83A1-F6EECF244321}">
                <p14:modId xmlns:p14="http://schemas.microsoft.com/office/powerpoint/2010/main" val="225890906"/>
              </p:ext>
            </p:extLst>
          </p:nvPr>
        </p:nvGraphicFramePr>
        <p:xfrm>
          <a:off x="723900" y="1607913"/>
          <a:ext cx="10782300" cy="4480672"/>
        </p:xfrm>
        <a:graphic>
          <a:graphicData uri="http://schemas.openxmlformats.org/drawingml/2006/table">
            <a:tbl>
              <a:tblPr/>
              <a:tblGrid>
                <a:gridCol w="2131344">
                  <a:extLst>
                    <a:ext uri="{9D8B030D-6E8A-4147-A177-3AD203B41FA5}">
                      <a16:colId xmlns:a16="http://schemas.microsoft.com/office/drawing/2014/main" val="20000"/>
                    </a:ext>
                  </a:extLst>
                </a:gridCol>
                <a:gridCol w="8650956">
                  <a:extLst>
                    <a:ext uri="{9D8B030D-6E8A-4147-A177-3AD203B41FA5}">
                      <a16:colId xmlns:a16="http://schemas.microsoft.com/office/drawing/2014/main" val="230227513"/>
                    </a:ext>
                  </a:extLst>
                </a:gridCol>
              </a:tblGrid>
              <a:tr h="176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Comments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94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Indications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Does the patient meet the current indications for FDA-approved CAR T-cell therapies? </a:t>
                      </a:r>
                    </a:p>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Does the patient meet the criteria for a clinical 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63756098"/>
                  </a:ext>
                </a:extLst>
              </a:tr>
              <a:tr h="442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Kinetics of disease progression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Would the patient be able to go through leukapheresis (without immediate use of steroids/chemotherapy) and remain stable until the T-cell infusion (3-4 wk)?</a:t>
                      </a:r>
                    </a:p>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Does the patient need alternative therapy prior to CAR T-cell therapy consideration?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094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Immediate prior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How would this affect the ability to successfully manufacture CAR T-cells (ie, obtain sufficient numbers of T-cells and expand)?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7265127"/>
                  </a:ext>
                </a:extLst>
              </a:tr>
              <a:tr h="442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Concomitant immunosuppressive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Can this be safely stopped prior to collection?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4940333"/>
                  </a:ext>
                </a:extLst>
              </a:tr>
              <a:tr h="176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Active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Higher risk of complications if patient experiences 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5490131"/>
                  </a:ext>
                </a:extLst>
              </a:tr>
              <a:tr h="3094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Nondisease-related comorbidities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Eg, severe cardiac dysfunction, active symptomatic neurologic symptoms (difficult to accurately assess neurotoxicity)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93011883"/>
                  </a:ext>
                </a:extLst>
              </a:tr>
            </a:tbl>
          </a:graphicData>
        </a:graphic>
      </p:graphicFrame>
      <p:grpSp>
        <p:nvGrpSpPr>
          <p:cNvPr id="5" name="Group 4">
            <a:extLst>
              <a:ext uri="{FF2B5EF4-FFF2-40B4-BE49-F238E27FC236}">
                <a16:creationId xmlns:a16="http://schemas.microsoft.com/office/drawing/2014/main" id="{661ADB24-A27A-4458-96A0-51C43D9E0028}"/>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E063D298-F0FE-4725-AFB0-1AA58CA89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6C7D4175-50F0-4F0A-9D95-85368A1FD1F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15405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Next-Generation BTK Inhibitor with Obinutuzumab in R/R FL</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Zinzani. ASCO 2022. Abstr 7510.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5" name="Rectangle 3">
            <a:extLst>
              <a:ext uri="{FF2B5EF4-FFF2-40B4-BE49-F238E27FC236}">
                <a16:creationId xmlns:a16="http://schemas.microsoft.com/office/drawing/2014/main" id="{90337396-EA54-5D4D-83B1-F303E95F9D87}"/>
              </a:ext>
            </a:extLst>
          </p:cNvPr>
          <p:cNvSpPr>
            <a:spLocks noGrp="1" noChangeArrowheads="1"/>
          </p:cNvSpPr>
          <p:nvPr>
            <p:ph idx="1"/>
          </p:nvPr>
        </p:nvSpPr>
        <p:spPr>
          <a:xfrm>
            <a:off x="604675" y="1513047"/>
            <a:ext cx="10877529" cy="372019"/>
          </a:xfrm>
        </p:spPr>
        <p:txBody>
          <a:bodyPr/>
          <a:lstStyle/>
          <a:p>
            <a:r>
              <a:rPr lang="en-US" altLang="en-US" sz="2000" dirty="0"/>
              <a:t>Global, randomized, open-label phase II trial</a:t>
            </a:r>
          </a:p>
        </p:txBody>
      </p:sp>
      <p:sp>
        <p:nvSpPr>
          <p:cNvPr id="6" name="TextBox 23">
            <a:extLst>
              <a:ext uri="{FF2B5EF4-FFF2-40B4-BE49-F238E27FC236}">
                <a16:creationId xmlns:a16="http://schemas.microsoft.com/office/drawing/2014/main" id="{AF8F7BCE-2E55-5346-AEAC-8C2AD7A63E2A}"/>
              </a:ext>
            </a:extLst>
          </p:cNvPr>
          <p:cNvSpPr txBox="1">
            <a:spLocks noChangeArrowheads="1"/>
          </p:cNvSpPr>
          <p:nvPr/>
        </p:nvSpPr>
        <p:spPr bwMode="auto">
          <a:xfrm>
            <a:off x="424677" y="2521786"/>
            <a:ext cx="2989382"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Adults with grade 1-3a R/R FL previously treated with ≥2 prior regimens, including an anti-CD20 antibody and appropriate alkylator-based combination therapy; no prior BTK inhibitor; ECOG PS 0-2</a:t>
            </a:r>
          </a:p>
          <a:p>
            <a:pPr marL="0" marR="0" lvl="0" indent="0" algn="ctr" defTabSz="914400" rtl="0" eaLnBrk="1" fontAlgn="auto"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N = 217)</a:t>
            </a:r>
            <a:endPar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7" name="Straight Arrow Connector 6">
            <a:extLst>
              <a:ext uri="{FF2B5EF4-FFF2-40B4-BE49-F238E27FC236}">
                <a16:creationId xmlns:a16="http://schemas.microsoft.com/office/drawing/2014/main" id="{780C5CBB-08A9-F749-88E0-C2BFABEA6638}"/>
              </a:ext>
            </a:extLst>
          </p:cNvPr>
          <p:cNvCxnSpPr>
            <a:cxnSpLocks/>
          </p:cNvCxnSpPr>
          <p:nvPr/>
        </p:nvCxnSpPr>
        <p:spPr>
          <a:xfrm>
            <a:off x="8624028" y="3603669"/>
            <a:ext cx="601563"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8" name="Straight Arrow Connector 7">
            <a:extLst>
              <a:ext uri="{FF2B5EF4-FFF2-40B4-BE49-F238E27FC236}">
                <a16:creationId xmlns:a16="http://schemas.microsoft.com/office/drawing/2014/main" id="{11F71962-04E1-894E-85A9-DEEF1C54D5F9}"/>
              </a:ext>
            </a:extLst>
          </p:cNvPr>
          <p:cNvCxnSpPr>
            <a:cxnSpLocks/>
          </p:cNvCxnSpPr>
          <p:nvPr/>
        </p:nvCxnSpPr>
        <p:spPr>
          <a:xfrm flipV="1">
            <a:off x="3405886" y="3159130"/>
            <a:ext cx="439489" cy="402588"/>
          </a:xfrm>
          <a:prstGeom prst="straightConnector1">
            <a:avLst/>
          </a:prstGeom>
          <a:noFill/>
          <a:ln w="28575" cap="flat" cmpd="sng" algn="ctr">
            <a:solidFill>
              <a:schemeClr val="bg1"/>
            </a:solidFill>
            <a:prstDash val="solid"/>
            <a:headEnd type="none" w="med" len="med"/>
            <a:tailEnd type="triangle" w="med" len="med"/>
          </a:ln>
          <a:effectLst/>
        </p:spPr>
      </p:cxnSp>
      <p:cxnSp>
        <p:nvCxnSpPr>
          <p:cNvPr id="9" name="Straight Arrow Connector 8">
            <a:extLst>
              <a:ext uri="{FF2B5EF4-FFF2-40B4-BE49-F238E27FC236}">
                <a16:creationId xmlns:a16="http://schemas.microsoft.com/office/drawing/2014/main" id="{86719E11-FDA9-264E-BBDC-A29E24BE65CB}"/>
              </a:ext>
            </a:extLst>
          </p:cNvPr>
          <p:cNvCxnSpPr>
            <a:cxnSpLocks/>
          </p:cNvCxnSpPr>
          <p:nvPr/>
        </p:nvCxnSpPr>
        <p:spPr>
          <a:xfrm>
            <a:off x="3410970" y="3798080"/>
            <a:ext cx="429319" cy="366046"/>
          </a:xfrm>
          <a:prstGeom prst="straightConnector1">
            <a:avLst/>
          </a:prstGeom>
          <a:noFill/>
          <a:ln w="28575" cap="flat" cmpd="sng" algn="ctr">
            <a:solidFill>
              <a:schemeClr val="bg1"/>
            </a:solidFill>
            <a:prstDash val="solid"/>
            <a:headEnd type="none" w="med" len="med"/>
            <a:tailEnd type="triangle" w="med" len="med"/>
          </a:ln>
          <a:effectLst/>
        </p:spPr>
      </p:cxnSp>
      <p:sp>
        <p:nvSpPr>
          <p:cNvPr id="10" name="Rectangle 3">
            <a:extLst>
              <a:ext uri="{FF2B5EF4-FFF2-40B4-BE49-F238E27FC236}">
                <a16:creationId xmlns:a16="http://schemas.microsoft.com/office/drawing/2014/main" id="{73AD5322-F16D-CE47-9E93-631B58B2A6DE}"/>
              </a:ext>
            </a:extLst>
          </p:cNvPr>
          <p:cNvSpPr txBox="1">
            <a:spLocks noChangeArrowheads="1"/>
          </p:cNvSpPr>
          <p:nvPr/>
        </p:nvSpPr>
        <p:spPr bwMode="auto">
          <a:xfrm>
            <a:off x="604674" y="5472670"/>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ICR-assessed ORR according to Lugano classification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investigator-assessed ORR, CR, DoR, PFS, OS, safety</a:t>
            </a:r>
          </a:p>
        </p:txBody>
      </p:sp>
      <p:sp>
        <p:nvSpPr>
          <p:cNvPr id="11" name="Rectangle 49">
            <a:extLst>
              <a:ext uri="{FF2B5EF4-FFF2-40B4-BE49-F238E27FC236}">
                <a16:creationId xmlns:a16="http://schemas.microsoft.com/office/drawing/2014/main" id="{9F5BCD14-D6A7-7144-A45C-6FCB3EAB015E}"/>
              </a:ext>
            </a:extLst>
          </p:cNvPr>
          <p:cNvSpPr>
            <a:spLocks noChangeArrowheads="1"/>
          </p:cNvSpPr>
          <p:nvPr/>
        </p:nvSpPr>
        <p:spPr bwMode="auto">
          <a:xfrm>
            <a:off x="3974592" y="2790373"/>
            <a:ext cx="4559808"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Zanubrutinib + Obinutuzumab*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145)</a:t>
            </a:r>
          </a:p>
        </p:txBody>
      </p:sp>
      <p:sp>
        <p:nvSpPr>
          <p:cNvPr id="12" name="Rectangle 50">
            <a:extLst>
              <a:ext uri="{FF2B5EF4-FFF2-40B4-BE49-F238E27FC236}">
                <a16:creationId xmlns:a16="http://schemas.microsoft.com/office/drawing/2014/main" id="{B1FDA9BA-883B-DF4F-AD46-03E1614B5511}"/>
              </a:ext>
            </a:extLst>
          </p:cNvPr>
          <p:cNvSpPr>
            <a:spLocks noChangeArrowheads="1"/>
          </p:cNvSpPr>
          <p:nvPr/>
        </p:nvSpPr>
        <p:spPr bwMode="auto">
          <a:xfrm>
            <a:off x="3974592" y="3781530"/>
            <a:ext cx="4559808" cy="72638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Obinutuzumab*</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72)</a:t>
            </a:r>
          </a:p>
        </p:txBody>
      </p:sp>
      <p:sp>
        <p:nvSpPr>
          <p:cNvPr id="20" name="TextBox 19">
            <a:extLst>
              <a:ext uri="{FF2B5EF4-FFF2-40B4-BE49-F238E27FC236}">
                <a16:creationId xmlns:a16="http://schemas.microsoft.com/office/drawing/2014/main" id="{B7FF61BA-57E0-F846-A808-63764E2F801D}"/>
              </a:ext>
            </a:extLst>
          </p:cNvPr>
          <p:cNvSpPr txBox="1"/>
          <p:nvPr/>
        </p:nvSpPr>
        <p:spPr bwMode="auto">
          <a:xfrm>
            <a:off x="1684016" y="1891731"/>
            <a:ext cx="359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geographic region, number of prior lines, rituximab refractory status</a:t>
            </a:r>
          </a:p>
        </p:txBody>
      </p:sp>
      <p:cxnSp>
        <p:nvCxnSpPr>
          <p:cNvPr id="21" name="Straight Arrow Connector 20">
            <a:extLst>
              <a:ext uri="{FF2B5EF4-FFF2-40B4-BE49-F238E27FC236}">
                <a16:creationId xmlns:a16="http://schemas.microsoft.com/office/drawing/2014/main" id="{F8456A47-236D-C945-8373-7C4C12CBCB3F}"/>
              </a:ext>
            </a:extLst>
          </p:cNvPr>
          <p:cNvCxnSpPr>
            <a:cxnSpLocks/>
          </p:cNvCxnSpPr>
          <p:nvPr/>
        </p:nvCxnSpPr>
        <p:spPr>
          <a:xfrm flipH="1">
            <a:off x="3481210" y="2447366"/>
            <a:ext cx="0" cy="645233"/>
          </a:xfrm>
          <a:prstGeom prst="straightConnector1">
            <a:avLst/>
          </a:prstGeom>
          <a:noFill/>
          <a:ln w="28575" cap="flat" cmpd="sng" algn="ctr">
            <a:solidFill>
              <a:schemeClr val="bg1"/>
            </a:solidFill>
            <a:prstDash val="sysDot"/>
            <a:headEnd type="none" w="med" len="med"/>
            <a:tailEnd type="triangle" w="med" len="med"/>
          </a:ln>
          <a:effectLst/>
        </p:spPr>
      </p:cxnSp>
      <p:sp>
        <p:nvSpPr>
          <p:cNvPr id="2" name="TextBox 1">
            <a:extLst>
              <a:ext uri="{FF2B5EF4-FFF2-40B4-BE49-F238E27FC236}">
                <a16:creationId xmlns:a16="http://schemas.microsoft.com/office/drawing/2014/main" id="{AC67F826-1FA6-D145-AB71-7EBF929B520E}"/>
              </a:ext>
            </a:extLst>
          </p:cNvPr>
          <p:cNvSpPr txBox="1"/>
          <p:nvPr/>
        </p:nvSpPr>
        <p:spPr bwMode="auto">
          <a:xfrm>
            <a:off x="9225591" y="3142004"/>
            <a:ext cx="241811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Treated until disease progression or unacceptable toxicity</a:t>
            </a:r>
            <a:r>
              <a:rPr kumimoji="0" lang="en-US" sz="18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p>
        </p:txBody>
      </p:sp>
      <p:sp>
        <p:nvSpPr>
          <p:cNvPr id="23" name="TextBox 22">
            <a:extLst>
              <a:ext uri="{FF2B5EF4-FFF2-40B4-BE49-F238E27FC236}">
                <a16:creationId xmlns:a16="http://schemas.microsoft.com/office/drawing/2014/main" id="{C35F0A24-72E4-5142-B88C-3D5C45DD646D}"/>
              </a:ext>
            </a:extLst>
          </p:cNvPr>
          <p:cNvSpPr txBox="1"/>
          <p:nvPr/>
        </p:nvSpPr>
        <p:spPr bwMode="auto">
          <a:xfrm>
            <a:off x="1159863" y="4652610"/>
            <a:ext cx="102412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*Zanubrutinib dosed at 160 mg PO BID. Obinutuzumab dosed at 1000 mg IV on Days 1, 8, and 15 of Cycle 1; Day 1 of cycles 2-6 and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then Q8W up to a maximum of 20 doses. †Patients assigned to obinutuzumab with centrally confirmed PD or no response at 12 mo could crossover to receive combination therapy.</a:t>
            </a:r>
          </a:p>
        </p:txBody>
      </p:sp>
    </p:spTree>
    <p:extLst>
      <p:ext uri="{BB962C8B-B14F-4D97-AF65-F5344CB8AC3E}">
        <p14:creationId xmlns:p14="http://schemas.microsoft.com/office/powerpoint/2010/main" val="1003984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ORR with Zanubrutinib and Obinutuzumab</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Zinzani. ASCO 2022. Abstr 7510.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Group 3">
            <a:extLst>
              <a:ext uri="{FF2B5EF4-FFF2-40B4-BE49-F238E27FC236}">
                <a16:creationId xmlns:a16="http://schemas.microsoft.com/office/drawing/2014/main" id="{FB7DB2FF-27CC-4F44-93B4-C32440910AA2}"/>
              </a:ext>
            </a:extLst>
          </p:cNvPr>
          <p:cNvGraphicFramePr>
            <a:graphicFrameLocks/>
          </p:cNvGraphicFramePr>
          <p:nvPr/>
        </p:nvGraphicFramePr>
        <p:xfrm>
          <a:off x="727075" y="1604963"/>
          <a:ext cx="10755128" cy="3200448"/>
        </p:xfrm>
        <a:graphic>
          <a:graphicData uri="http://schemas.openxmlformats.org/drawingml/2006/table">
            <a:tbl>
              <a:tblPr/>
              <a:tblGrid>
                <a:gridCol w="3613277">
                  <a:extLst>
                    <a:ext uri="{9D8B030D-6E8A-4147-A177-3AD203B41FA5}">
                      <a16:colId xmlns:a16="http://schemas.microsoft.com/office/drawing/2014/main" val="20000"/>
                    </a:ext>
                  </a:extLst>
                </a:gridCol>
                <a:gridCol w="2731008">
                  <a:extLst>
                    <a:ext uri="{9D8B030D-6E8A-4147-A177-3AD203B41FA5}">
                      <a16:colId xmlns:a16="http://schemas.microsoft.com/office/drawing/2014/main" val="20001"/>
                    </a:ext>
                  </a:extLst>
                </a:gridCol>
                <a:gridCol w="2731008">
                  <a:extLst>
                    <a:ext uri="{9D8B030D-6E8A-4147-A177-3AD203B41FA5}">
                      <a16:colId xmlns:a16="http://schemas.microsoft.com/office/drawing/2014/main" val="20002"/>
                    </a:ext>
                  </a:extLst>
                </a:gridCol>
                <a:gridCol w="1679835">
                  <a:extLst>
                    <a:ext uri="{9D8B030D-6E8A-4147-A177-3AD203B41FA5}">
                      <a16:colId xmlns:a16="http://schemas.microsoft.com/office/drawing/2014/main" val="1043069517"/>
                    </a:ext>
                  </a:extLst>
                </a:gridCol>
              </a:tblGrid>
              <a:tr h="656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by 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 + Obinutuzumab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Obinutuzumab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74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287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Nonprogressive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 prior to first assessment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6" name="Rectangle 3">
            <a:extLst>
              <a:ext uri="{FF2B5EF4-FFF2-40B4-BE49-F238E27FC236}">
                <a16:creationId xmlns:a16="http://schemas.microsoft.com/office/drawing/2014/main" id="{B43D5822-3253-B64F-982D-8C5B44D946F8}"/>
              </a:ext>
            </a:extLst>
          </p:cNvPr>
          <p:cNvSpPr txBox="1">
            <a:spLocks noChangeArrowheads="1"/>
          </p:cNvSpPr>
          <p:nvPr/>
        </p:nvSpPr>
        <p:spPr bwMode="auto">
          <a:xfrm>
            <a:off x="624528" y="4989979"/>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follow-up: 12.5 mo</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Combination with improved ORR vs obinutuzumab across most patient subgroups, except in patients with bulky disease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29 patients in the obinutuzumab arm crossed over to receive zanubrutinib and obinutuzumab; 7 patients (24.1%) achieved an objective response, including 2 patients with CR</a:t>
            </a:r>
          </a:p>
        </p:txBody>
      </p:sp>
    </p:spTree>
    <p:extLst>
      <p:ext uri="{BB962C8B-B14F-4D97-AF65-F5344CB8AC3E}">
        <p14:creationId xmlns:p14="http://schemas.microsoft.com/office/powerpoint/2010/main" val="2205763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006B-D4D4-4D84-9A0D-A9E2BBC7CD39}"/>
              </a:ext>
            </a:extLst>
          </p:cNvPr>
          <p:cNvSpPr>
            <a:spLocks noGrp="1"/>
          </p:cNvSpPr>
          <p:nvPr>
            <p:ph type="title"/>
          </p:nvPr>
        </p:nvSpPr>
        <p:spPr/>
        <p:txBody>
          <a:bodyPr/>
          <a:lstStyle/>
          <a:p>
            <a:r>
              <a:rPr lang="en-US" altLang="en-US" dirty="0"/>
              <a:t>ROSEWOOD: PFS and OS </a:t>
            </a:r>
            <a:endParaRPr lang="en-US" dirty="0"/>
          </a:p>
        </p:txBody>
      </p:sp>
      <p:sp>
        <p:nvSpPr>
          <p:cNvPr id="3" name="Content Placeholder 2">
            <a:extLst>
              <a:ext uri="{FF2B5EF4-FFF2-40B4-BE49-F238E27FC236}">
                <a16:creationId xmlns:a16="http://schemas.microsoft.com/office/drawing/2014/main" id="{F9574B57-0D01-41F1-A65E-22F05E177FBE}"/>
              </a:ext>
            </a:extLst>
          </p:cNvPr>
          <p:cNvSpPr>
            <a:spLocks noGrp="1"/>
          </p:cNvSpPr>
          <p:nvPr>
            <p:ph sz="half" idx="1"/>
          </p:nvPr>
        </p:nvSpPr>
        <p:spPr>
          <a:xfrm>
            <a:off x="601508" y="1511454"/>
            <a:ext cx="5309278" cy="4678738"/>
          </a:xfrm>
        </p:spPr>
        <p:txBody>
          <a:bodyPr/>
          <a:lstStyle/>
          <a:p>
            <a:r>
              <a:rPr lang="en-US" dirty="0"/>
              <a:t>PFS</a:t>
            </a:r>
          </a:p>
        </p:txBody>
      </p:sp>
      <p:sp>
        <p:nvSpPr>
          <p:cNvPr id="12" name="Content Placeholder 11">
            <a:extLst>
              <a:ext uri="{FF2B5EF4-FFF2-40B4-BE49-F238E27FC236}">
                <a16:creationId xmlns:a16="http://schemas.microsoft.com/office/drawing/2014/main" id="{37973DB7-D9DE-4A54-8C97-17960EC92C4C}"/>
              </a:ext>
            </a:extLst>
          </p:cNvPr>
          <p:cNvSpPr>
            <a:spLocks noGrp="1"/>
          </p:cNvSpPr>
          <p:nvPr>
            <p:ph sz="half" idx="2"/>
          </p:nvPr>
        </p:nvSpPr>
        <p:spPr>
          <a:xfrm>
            <a:off x="7083275" y="1511092"/>
            <a:ext cx="5229570" cy="4679462"/>
          </a:xfrm>
        </p:spPr>
        <p:txBody>
          <a:bodyPr/>
          <a:lstStyle/>
          <a:p>
            <a:r>
              <a:rPr lang="en-US" dirty="0"/>
              <a:t>OS</a:t>
            </a:r>
          </a:p>
        </p:txBody>
      </p:sp>
      <p:sp>
        <p:nvSpPr>
          <p:cNvPr id="10" name="Text Box 15">
            <a:extLst>
              <a:ext uri="{FF2B5EF4-FFF2-40B4-BE49-F238E27FC236}">
                <a16:creationId xmlns:a16="http://schemas.microsoft.com/office/drawing/2014/main" id="{9520DE4B-A1B3-46CC-9B3D-58755FF3641C}"/>
              </a:ext>
            </a:extLst>
          </p:cNvPr>
          <p:cNvSpPr txBox="1">
            <a:spLocks noChangeArrowheads="1"/>
          </p:cNvSpPr>
          <p:nvPr/>
        </p:nvSpPr>
        <p:spPr bwMode="auto">
          <a:xfrm>
            <a:off x="448611"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Zinzani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7510.</a:t>
            </a:r>
          </a:p>
        </p:txBody>
      </p:sp>
      <p:grpSp>
        <p:nvGrpSpPr>
          <p:cNvPr id="11" name="Group 10">
            <a:extLst>
              <a:ext uri="{FF2B5EF4-FFF2-40B4-BE49-F238E27FC236}">
                <a16:creationId xmlns:a16="http://schemas.microsoft.com/office/drawing/2014/main" id="{2618E3CF-E752-41BD-9867-4B8D49AA02FE}"/>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9FDA32DC-3B4A-4761-BED1-3DC0209808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E8DAADF8-EE07-43E4-9D20-0936A536DD9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pic>
        <p:nvPicPr>
          <p:cNvPr id="381" name="Picture 380" descr="A picture containing calendar&#10;&#10;Description automatically generated">
            <a:extLst>
              <a:ext uri="{FF2B5EF4-FFF2-40B4-BE49-F238E27FC236}">
                <a16:creationId xmlns:a16="http://schemas.microsoft.com/office/drawing/2014/main" id="{D16D8E66-57F2-F253-6DB4-7052116ED81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964337" y="2319465"/>
            <a:ext cx="6151423" cy="2635561"/>
          </a:xfrm>
          <a:prstGeom prst="rect">
            <a:avLst/>
          </a:prstGeom>
        </p:spPr>
      </p:pic>
      <p:pic>
        <p:nvPicPr>
          <p:cNvPr id="382" name="Picture 381" descr="Chart, line chart&#10;&#10;Description automatically generated">
            <a:extLst>
              <a:ext uri="{FF2B5EF4-FFF2-40B4-BE49-F238E27FC236}">
                <a16:creationId xmlns:a16="http://schemas.microsoft.com/office/drawing/2014/main" id="{9F39F3DB-2F03-DE94-FB85-86F16C5EB45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04120" y="2488400"/>
            <a:ext cx="5362829" cy="2297690"/>
          </a:xfrm>
          <a:prstGeom prst="rect">
            <a:avLst/>
          </a:prstGeom>
        </p:spPr>
      </p:pic>
    </p:spTree>
    <p:extLst>
      <p:ext uri="{BB962C8B-B14F-4D97-AF65-F5344CB8AC3E}">
        <p14:creationId xmlns:p14="http://schemas.microsoft.com/office/powerpoint/2010/main" val="783827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ROSEWOOD: Zanubrutinib and Obinutuzumab Safety</a:t>
            </a:r>
            <a:br>
              <a:rPr lang="en-US" dirty="0"/>
            </a:b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Zinzani. ASCO 2022. Abstr 7510.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Group 3">
            <a:extLst>
              <a:ext uri="{FF2B5EF4-FFF2-40B4-BE49-F238E27FC236}">
                <a16:creationId xmlns:a16="http://schemas.microsoft.com/office/drawing/2014/main" id="{31B59369-0D29-804A-AB86-5036F3C64091}"/>
              </a:ext>
            </a:extLst>
          </p:cNvPr>
          <p:cNvGraphicFramePr>
            <a:graphicFrameLocks/>
          </p:cNvGraphicFramePr>
          <p:nvPr/>
        </p:nvGraphicFramePr>
        <p:xfrm>
          <a:off x="718435" y="1032756"/>
          <a:ext cx="10755129" cy="5151200"/>
        </p:xfrm>
        <a:graphic>
          <a:graphicData uri="http://schemas.openxmlformats.org/drawingml/2006/table">
            <a:tbl>
              <a:tblPr/>
              <a:tblGrid>
                <a:gridCol w="3844925">
                  <a:extLst>
                    <a:ext uri="{9D8B030D-6E8A-4147-A177-3AD203B41FA5}">
                      <a16:colId xmlns:a16="http://schemas.microsoft.com/office/drawing/2014/main" val="20000"/>
                    </a:ext>
                  </a:extLst>
                </a:gridCol>
                <a:gridCol w="1727551">
                  <a:extLst>
                    <a:ext uri="{9D8B030D-6E8A-4147-A177-3AD203B41FA5}">
                      <a16:colId xmlns:a16="http://schemas.microsoft.com/office/drawing/2014/main" val="20001"/>
                    </a:ext>
                  </a:extLst>
                </a:gridCol>
                <a:gridCol w="1727551">
                  <a:extLst>
                    <a:ext uri="{9D8B030D-6E8A-4147-A177-3AD203B41FA5}">
                      <a16:colId xmlns:a16="http://schemas.microsoft.com/office/drawing/2014/main" val="20002"/>
                    </a:ext>
                  </a:extLst>
                </a:gridCol>
                <a:gridCol w="1727551">
                  <a:extLst>
                    <a:ext uri="{9D8B030D-6E8A-4147-A177-3AD203B41FA5}">
                      <a16:colId xmlns:a16="http://schemas.microsoft.com/office/drawing/2014/main" val="1043069517"/>
                    </a:ext>
                  </a:extLst>
                </a:gridCol>
                <a:gridCol w="1727551">
                  <a:extLst>
                    <a:ext uri="{9D8B030D-6E8A-4147-A177-3AD203B41FA5}">
                      <a16:colId xmlns:a16="http://schemas.microsoft.com/office/drawing/2014/main" val="1209900647"/>
                    </a:ext>
                  </a:extLst>
                </a:gridCol>
              </a:tblGrid>
              <a:tr h="32759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Zanubrutinib + Obinutuzumab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Obinutuzumab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27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70345036"/>
                  </a:ext>
                </a:extLst>
              </a:tr>
              <a:tr h="1927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≥1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06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 /↓ platelets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 /↓ neutrophils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36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TEAEs of special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Atrial fibrillation/flutter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Hemorrhage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Major hemorrhage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 primary malignancies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lysis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7843007"/>
                  </a:ext>
                </a:extLst>
              </a:tr>
            </a:tbl>
          </a:graphicData>
        </a:graphic>
      </p:graphicFrame>
    </p:spTree>
    <p:extLst>
      <p:ext uri="{BB962C8B-B14F-4D97-AF65-F5344CB8AC3E}">
        <p14:creationId xmlns:p14="http://schemas.microsoft.com/office/powerpoint/2010/main" val="1010906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solidFill>
                  <a:srgbClr val="465460"/>
                </a:solidFill>
              </a:rPr>
              <a:t>Summary: Follicular Lymphoma</a:t>
            </a:r>
            <a:endParaRPr lang="en-US" altLang="en-US" dirty="0">
              <a:solidFill>
                <a:srgbClr val="465460"/>
              </a:solidFill>
            </a:endParaRP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FL with indolent course: Use of risk stratification models can help identify which patients need treatment</a:t>
            </a:r>
          </a:p>
          <a:p>
            <a:r>
              <a:rPr lang="en-US" altLang="en-US" dirty="0"/>
              <a:t>First-line treatment options are rituximab- or obinutuzumab-centered regimens with optional consolidation; addition of lenalidomide to rituximab has prolonged PFS</a:t>
            </a:r>
          </a:p>
          <a:p>
            <a:r>
              <a:rPr lang="en-US" altLang="en-US" dirty="0"/>
              <a:t>Strategies for second-line and beyond options can include novel agents such as tazemetostat, copanlisib, </a:t>
            </a:r>
            <a:r>
              <a:rPr lang="en-US" altLang="en-US" dirty="0" err="1"/>
              <a:t>axicabtagene</a:t>
            </a:r>
            <a:r>
              <a:rPr lang="en-US" altLang="en-US" dirty="0"/>
              <a:t> </a:t>
            </a:r>
            <a:r>
              <a:rPr lang="en-US" altLang="en-US" dirty="0" err="1"/>
              <a:t>ciloleucel</a:t>
            </a:r>
            <a:r>
              <a:rPr lang="en-US" altLang="en-US" dirty="0"/>
              <a:t>, and </a:t>
            </a:r>
            <a:r>
              <a:rPr lang="en-US" altLang="en-US" dirty="0" err="1"/>
              <a:t>tisagenlecleucel</a:t>
            </a:r>
            <a:endParaRPr lang="en-US" altLang="en-US" dirty="0"/>
          </a:p>
          <a:p>
            <a:r>
              <a:rPr lang="en-US" altLang="en-US" dirty="0"/>
              <a:t>HCPs must be aware of ongoing late-phase studies and agent-specific AE management and consider the risk for transformation</a:t>
            </a:r>
          </a:p>
        </p:txBody>
      </p:sp>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389569" y="6356697"/>
            <a:ext cx="184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5E9EA64F-A1BA-4B84-AE78-6E32A119EBA4}"/>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289CCBBF-EE62-461F-B34B-E26ECC6BC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36AA2F58-AD90-450D-BEA0-50F3D0987E4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128767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65D99A-F760-4680-BC31-46BE723277EA}"/>
              </a:ext>
            </a:extLst>
          </p:cNvPr>
          <p:cNvSpPr>
            <a:spLocks noGrp="1"/>
          </p:cNvSpPr>
          <p:nvPr>
            <p:ph type="title"/>
          </p:nvPr>
        </p:nvSpPr>
        <p:spPr/>
        <p:txBody>
          <a:bodyPr/>
          <a:lstStyle/>
          <a:p>
            <a:r>
              <a:rPr lang="en-US" dirty="0"/>
              <a:t>Marginal Zone Lymphoma</a:t>
            </a:r>
          </a:p>
        </p:txBody>
      </p:sp>
    </p:spTree>
    <p:extLst>
      <p:ext uri="{BB962C8B-B14F-4D97-AF65-F5344CB8AC3E}">
        <p14:creationId xmlns:p14="http://schemas.microsoft.com/office/powerpoint/2010/main" val="2909608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altLang="en-US" dirty="0"/>
              <a:t>Marginal Zone Lymphoma: 3 Distinct Subtypes</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779797522"/>
              </p:ext>
            </p:extLst>
          </p:nvPr>
        </p:nvGraphicFramePr>
        <p:xfrm>
          <a:off x="727076" y="1604963"/>
          <a:ext cx="10779124" cy="4297760"/>
        </p:xfrm>
        <a:graphic>
          <a:graphicData uri="http://schemas.openxmlformats.org/drawingml/2006/table">
            <a:tbl>
              <a:tblPr/>
              <a:tblGrid>
                <a:gridCol w="2694781">
                  <a:extLst>
                    <a:ext uri="{9D8B030D-6E8A-4147-A177-3AD203B41FA5}">
                      <a16:colId xmlns:a16="http://schemas.microsoft.com/office/drawing/2014/main" val="20000"/>
                    </a:ext>
                  </a:extLst>
                </a:gridCol>
                <a:gridCol w="2694781">
                  <a:extLst>
                    <a:ext uri="{9D8B030D-6E8A-4147-A177-3AD203B41FA5}">
                      <a16:colId xmlns:a16="http://schemas.microsoft.com/office/drawing/2014/main" val="20001"/>
                    </a:ext>
                  </a:extLst>
                </a:gridCol>
                <a:gridCol w="2694781">
                  <a:extLst>
                    <a:ext uri="{9D8B030D-6E8A-4147-A177-3AD203B41FA5}">
                      <a16:colId xmlns:a16="http://schemas.microsoft.com/office/drawing/2014/main" val="20002"/>
                    </a:ext>
                  </a:extLst>
                </a:gridCol>
                <a:gridCol w="2694781">
                  <a:extLst>
                    <a:ext uri="{9D8B030D-6E8A-4147-A177-3AD203B41FA5}">
                      <a16:colId xmlns:a16="http://schemas.microsoft.com/office/drawing/2014/main" val="20003"/>
                    </a:ext>
                  </a:extLst>
                </a:gridCol>
              </a:tblGrid>
              <a:tr h="21407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MALT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NMZL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SMZL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0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Frequency of MZL,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350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Associated infectious agents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Helicobacter pylori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(stomach),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Chlamydia psittaci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(eye),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Achromobacter xylosoxidans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(lung),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Campylobacter jejuni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(intestine),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Borrelia burgdorferi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Hepatitis C virus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Hepatitis C virus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940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Associated autoimmune conditions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Sj</a:t>
                      </a:r>
                      <a:r>
                        <a:rPr lang="en-US" sz="1800" b="0" i="0" kern="1200" dirty="0">
                          <a:solidFill>
                            <a:schemeClr val="bg1"/>
                          </a:solidFill>
                          <a:effectLst/>
                          <a:latin typeface="Calibri" panose="020F0502020204030204" pitchFamily="34" charset="0"/>
                          <a:ea typeface="+mn-ea"/>
                          <a:cs typeface="Calibri" panose="020F0502020204030204" pitchFamily="34" charset="0"/>
                        </a:rPr>
                        <a:t>ö</a:t>
                      </a:r>
                      <a:r>
                        <a:rPr kumimoji="0" lang="en-US" sz="1800" b="0" i="0" u="none" strike="noStrike" cap="none" normalizeH="0" baseline="0" dirty="0">
                          <a:ln>
                            <a:noFill/>
                          </a:ln>
                          <a:solidFill>
                            <a:schemeClr val="bg2">
                              <a:lumMod val="10000"/>
                            </a:schemeClr>
                          </a:solidFill>
                          <a:effectLst/>
                          <a:latin typeface="Calibri" panose="020F0502020204030204" pitchFamily="34" charset="0"/>
                        </a:rPr>
                        <a:t>gren syndrome, Hashimoto thyroiditis, interstitial 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3682728566"/>
                  </a:ext>
                </a:extLst>
              </a:tr>
              <a:tr h="214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Biopsy site(s)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Extranodal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Blood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407555"/>
                  </a:ext>
                </a:extLst>
              </a:tr>
            </a:tbl>
          </a:graphicData>
        </a:graphic>
      </p:graphicFrame>
      <p:grpSp>
        <p:nvGrpSpPr>
          <p:cNvPr id="10" name="Group 9">
            <a:extLst>
              <a:ext uri="{FF2B5EF4-FFF2-40B4-BE49-F238E27FC236}">
                <a16:creationId xmlns:a16="http://schemas.microsoft.com/office/drawing/2014/main" id="{032B61C0-2699-40F6-8FA3-189B218A80BE}"/>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E4C96163-B4A0-4F1D-9C36-34CD682C7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9384D61-1507-489D-A4F0-D6ABD1777CD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5">
            <a:extLst>
              <a:ext uri="{FF2B5EF4-FFF2-40B4-BE49-F238E27FC236}">
                <a16:creationId xmlns:a16="http://schemas.microsoft.com/office/drawing/2014/main" id="{C390B5BA-3763-4BDB-92A8-1B04467DD101}"/>
              </a:ext>
            </a:extLst>
          </p:cNvPr>
          <p:cNvSpPr txBox="1">
            <a:spLocks noChangeArrowheads="1"/>
          </p:cNvSpPr>
          <p:nvPr/>
        </p:nvSpPr>
        <p:spPr bwMode="auto">
          <a:xfrm>
            <a:off x="457576"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sv-SE" altLang="en-US" sz="1200" b="0" spc="-10" dirty="0">
                <a:solidFill>
                  <a:schemeClr val="bg2"/>
                </a:solidFill>
                <a:latin typeface="Calibri" panose="020F0502020204030204" pitchFamily="34" charset="0"/>
                <a:cs typeface="+mn-cs"/>
              </a:rPr>
              <a:t>Cerhan. Ann Lymphoma. 2021;5:1. Rossi. NEJM. 2022;386:568.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Aspects of MZL Diagnosis and Staging</a:t>
            </a:r>
          </a:p>
        </p:txBody>
      </p:sp>
      <p:sp>
        <p:nvSpPr>
          <p:cNvPr id="2" name="Content Placeholder 1">
            <a:extLst>
              <a:ext uri="{FF2B5EF4-FFF2-40B4-BE49-F238E27FC236}">
                <a16:creationId xmlns:a16="http://schemas.microsoft.com/office/drawing/2014/main" id="{BA3F0164-DB66-4069-A9B8-FEA092EB5B91}"/>
              </a:ext>
            </a:extLst>
          </p:cNvPr>
          <p:cNvSpPr>
            <a:spLocks noGrp="1"/>
          </p:cNvSpPr>
          <p:nvPr>
            <p:ph idx="1"/>
          </p:nvPr>
        </p:nvSpPr>
        <p:spPr/>
        <p:txBody>
          <a:bodyPr/>
          <a:lstStyle/>
          <a:p>
            <a:r>
              <a:rPr lang="en-US" dirty="0"/>
              <a:t>Bone marrow aspirate morphologic analysis and flow cytometry essential in NMZL and SMZL and potentially necessary in EMZL</a:t>
            </a:r>
          </a:p>
          <a:p>
            <a:r>
              <a:rPr lang="en-US" dirty="0"/>
              <a:t>Imaging should include CT of chest and abdomen</a:t>
            </a:r>
          </a:p>
          <a:p>
            <a:r>
              <a:rPr lang="en-US" dirty="0"/>
              <a:t>Endoscopic ultrasound useful for gastric MZL</a:t>
            </a:r>
          </a:p>
          <a:p>
            <a:r>
              <a:rPr lang="en-US" dirty="0"/>
              <a:t>PET-CT may help rule out systemic disease if </a:t>
            </a:r>
            <a:r>
              <a:rPr kumimoji="0" lang="en-US" sz="2800" b="0" i="0" u="none" strike="noStrike" cap="none" normalizeH="0" baseline="0" dirty="0">
                <a:ln>
                  <a:noFill/>
                </a:ln>
                <a:solidFill>
                  <a:schemeClr val="bg2">
                    <a:lumMod val="10000"/>
                  </a:schemeClr>
                </a:solidFill>
                <a:effectLst/>
                <a:latin typeface="Calibri" panose="020F0502020204030204" pitchFamily="34" charset="0"/>
              </a:rPr>
              <a:t>local treatment planned</a:t>
            </a:r>
            <a:br>
              <a:rPr kumimoji="0" lang="en-US" sz="2800" b="0" i="0" u="none" strike="noStrike" cap="none" normalizeH="0" baseline="0" dirty="0">
                <a:ln>
                  <a:noFill/>
                </a:ln>
                <a:solidFill>
                  <a:schemeClr val="bg2">
                    <a:lumMod val="10000"/>
                  </a:schemeClr>
                </a:solidFill>
                <a:effectLst/>
                <a:latin typeface="Calibri" panose="020F0502020204030204" pitchFamily="34" charset="0"/>
              </a:rPr>
            </a:br>
            <a:r>
              <a:rPr kumimoji="0" lang="en-US" sz="2800" b="0" i="0" u="none" strike="noStrike" cap="none" normalizeH="0" baseline="0" dirty="0">
                <a:ln>
                  <a:noFill/>
                </a:ln>
                <a:solidFill>
                  <a:schemeClr val="bg2">
                    <a:lumMod val="10000"/>
                  </a:schemeClr>
                </a:solidFill>
                <a:effectLst/>
                <a:latin typeface="Calibri" panose="020F0502020204030204" pitchFamily="34" charset="0"/>
              </a:rPr>
              <a:t>or if high-grade transformation suspected</a:t>
            </a:r>
            <a:endParaRPr lang="en-US" dirty="0"/>
          </a:p>
          <a:p>
            <a:r>
              <a:rPr lang="en-US" dirty="0"/>
              <a:t>Absence of </a:t>
            </a:r>
            <a:r>
              <a:rPr lang="en-US" i="1" dirty="0"/>
              <a:t>MYD88</a:t>
            </a:r>
            <a:r>
              <a:rPr lang="en-US" dirty="0"/>
              <a:t> can differentiate MZL from lymphoplasmacytic lymphoma</a:t>
            </a:r>
          </a:p>
        </p:txBody>
      </p:sp>
      <p:grpSp>
        <p:nvGrpSpPr>
          <p:cNvPr id="9" name="Group 8">
            <a:extLst>
              <a:ext uri="{FF2B5EF4-FFF2-40B4-BE49-F238E27FC236}">
                <a16:creationId xmlns:a16="http://schemas.microsoft.com/office/drawing/2014/main" id="{582364C0-285B-4954-820D-EA06D06ABE2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F4A6341A-4C24-4679-AA50-8BA733DFB5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EAF62DD9-5B45-4A56-9646-8E577D2EC0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3E19EE66-24B5-412D-A888-D605EF12825C}"/>
              </a:ext>
            </a:extLst>
          </p:cNvPr>
          <p:cNvSpPr txBox="1">
            <a:spLocks noChangeArrowheads="1"/>
          </p:cNvSpPr>
          <p:nvPr/>
        </p:nvSpPr>
        <p:spPr bwMode="auto">
          <a:xfrm>
            <a:off x="448611"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Rossi. NEJM. 2022;386:568. Zucca. Ann Oncol. 2020;31:17.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639E63-5426-47D9-9AFC-E419AC78B696}"/>
              </a:ext>
            </a:extLst>
          </p:cNvPr>
          <p:cNvSpPr>
            <a:spLocks noGrp="1"/>
          </p:cNvSpPr>
          <p:nvPr>
            <p:ph type="title"/>
          </p:nvPr>
        </p:nvSpPr>
        <p:spPr/>
        <p:txBody>
          <a:bodyPr/>
          <a:lstStyle/>
          <a:p>
            <a:r>
              <a:rPr lang="en-US" dirty="0"/>
              <a:t>Criteria to Start Treatment</a:t>
            </a:r>
          </a:p>
        </p:txBody>
      </p:sp>
      <p:sp>
        <p:nvSpPr>
          <p:cNvPr id="5" name="Content Placeholder 4">
            <a:extLst>
              <a:ext uri="{FF2B5EF4-FFF2-40B4-BE49-F238E27FC236}">
                <a16:creationId xmlns:a16="http://schemas.microsoft.com/office/drawing/2014/main" id="{E5576A9E-2182-4DDA-A997-C4A618790D60}"/>
              </a:ext>
            </a:extLst>
          </p:cNvPr>
          <p:cNvSpPr>
            <a:spLocks noGrp="1"/>
          </p:cNvSpPr>
          <p:nvPr>
            <p:ph idx="1"/>
          </p:nvPr>
        </p:nvSpPr>
        <p:spPr/>
        <p:txBody>
          <a:bodyPr/>
          <a:lstStyle/>
          <a:p>
            <a:r>
              <a:rPr lang="en-US" altLang="en-US" sz="2600" dirty="0"/>
              <a:t>Not precisely defined</a:t>
            </a:r>
          </a:p>
        </p:txBody>
      </p:sp>
      <p:grpSp>
        <p:nvGrpSpPr>
          <p:cNvPr id="6" name="Group 5">
            <a:extLst>
              <a:ext uri="{FF2B5EF4-FFF2-40B4-BE49-F238E27FC236}">
                <a16:creationId xmlns:a16="http://schemas.microsoft.com/office/drawing/2014/main" id="{A6E251B5-99FD-4D3F-8D19-FF789D33255F}"/>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97F8E28C-B920-4682-878D-8066BD3EB1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FD1B0A8A-2410-4573-8DE3-DDA16C9771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A778E8BC-542C-443C-AB7F-CD840226F83A}"/>
              </a:ext>
            </a:extLst>
          </p:cNvPr>
          <p:cNvSpPr txBox="1">
            <a:spLocks noChangeArrowheads="1"/>
          </p:cNvSpPr>
          <p:nvPr/>
        </p:nvSpPr>
        <p:spPr bwMode="auto">
          <a:xfrm>
            <a:off x="457576"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Thieblemont. Hematology Am Soc Hematol Educ Program. 2017;2017:371. </a:t>
            </a:r>
          </a:p>
        </p:txBody>
      </p:sp>
      <p:sp>
        <p:nvSpPr>
          <p:cNvPr id="12" name="Content Placeholder 3">
            <a:extLst>
              <a:ext uri="{FF2B5EF4-FFF2-40B4-BE49-F238E27FC236}">
                <a16:creationId xmlns:a16="http://schemas.microsoft.com/office/drawing/2014/main" id="{B9FAA695-C22F-482D-8709-9AB19F5E0F74}"/>
              </a:ext>
            </a:extLst>
          </p:cNvPr>
          <p:cNvSpPr txBox="1">
            <a:spLocks/>
          </p:cNvSpPr>
          <p:nvPr/>
        </p:nvSpPr>
        <p:spPr>
          <a:xfrm>
            <a:off x="4304652" y="1510730"/>
            <a:ext cx="3474720"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b="1" kern="0" dirty="0"/>
          </a:p>
          <a:p>
            <a:r>
              <a:rPr lang="en-US" sz="2600" b="1" kern="0" dirty="0"/>
              <a:t>SMZL</a:t>
            </a:r>
            <a:endParaRPr lang="en-US" sz="2600" b="0" kern="0" dirty="0"/>
          </a:p>
          <a:p>
            <a:pPr lvl="1"/>
            <a:r>
              <a:rPr lang="en-US" sz="2400" b="0" kern="0" dirty="0"/>
              <a:t>Symptomatic splenomegaly</a:t>
            </a:r>
          </a:p>
          <a:p>
            <a:pPr lvl="1"/>
            <a:r>
              <a:rPr lang="en-US" sz="2400" b="0" kern="0" dirty="0"/>
              <a:t>Anemia</a:t>
            </a:r>
          </a:p>
          <a:p>
            <a:pPr lvl="1"/>
            <a:r>
              <a:rPr lang="en-US" sz="2400" b="0" kern="0" dirty="0"/>
              <a:t>Thrombocytopenia</a:t>
            </a:r>
          </a:p>
          <a:p>
            <a:pPr lvl="1"/>
            <a:r>
              <a:rPr lang="en-US" sz="2400" b="0" kern="0" dirty="0"/>
              <a:t>Lymphocytosis</a:t>
            </a:r>
          </a:p>
          <a:p>
            <a:pPr lvl="1"/>
            <a:r>
              <a:rPr lang="en-US" sz="2400" b="0" kern="0" dirty="0"/>
              <a:t>Immune disorders</a:t>
            </a:r>
          </a:p>
          <a:p>
            <a:pPr lvl="1"/>
            <a:r>
              <a:rPr lang="en-US" sz="2400" b="0" kern="0" dirty="0"/>
              <a:t>Nodal disease</a:t>
            </a:r>
          </a:p>
        </p:txBody>
      </p:sp>
      <p:sp>
        <p:nvSpPr>
          <p:cNvPr id="13" name="Content Placeholder 3">
            <a:extLst>
              <a:ext uri="{FF2B5EF4-FFF2-40B4-BE49-F238E27FC236}">
                <a16:creationId xmlns:a16="http://schemas.microsoft.com/office/drawing/2014/main" id="{C8740BBE-E8F6-4710-9A76-41E62CD12CC8}"/>
              </a:ext>
            </a:extLst>
          </p:cNvPr>
          <p:cNvSpPr txBox="1">
            <a:spLocks/>
          </p:cNvSpPr>
          <p:nvPr/>
        </p:nvSpPr>
        <p:spPr bwMode="auto">
          <a:xfrm>
            <a:off x="8007484" y="1510730"/>
            <a:ext cx="3474720" cy="46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endParaRPr lang="en-US" b="1" kern="0" dirty="0"/>
          </a:p>
          <a:p>
            <a:r>
              <a:rPr lang="en-US" sz="2600" b="1" kern="0" dirty="0"/>
              <a:t>NMZL</a:t>
            </a:r>
            <a:endParaRPr lang="en-US" sz="2600" b="0" kern="0" dirty="0"/>
          </a:p>
          <a:p>
            <a:pPr lvl="1"/>
            <a:r>
              <a:rPr lang="en-US" sz="2400" b="0" kern="0" dirty="0"/>
              <a:t>Same criteria as FL</a:t>
            </a:r>
          </a:p>
        </p:txBody>
      </p:sp>
      <p:sp>
        <p:nvSpPr>
          <p:cNvPr id="14" name="Content Placeholder 2">
            <a:extLst>
              <a:ext uri="{FF2B5EF4-FFF2-40B4-BE49-F238E27FC236}">
                <a16:creationId xmlns:a16="http://schemas.microsoft.com/office/drawing/2014/main" id="{5CB66DB0-09CF-4964-AE88-D85C96D26378}"/>
              </a:ext>
            </a:extLst>
          </p:cNvPr>
          <p:cNvSpPr txBox="1">
            <a:spLocks/>
          </p:cNvSpPr>
          <p:nvPr/>
        </p:nvSpPr>
        <p:spPr bwMode="auto">
          <a:xfrm>
            <a:off x="601820" y="1510730"/>
            <a:ext cx="3474720"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600" b="0" kern="0" dirty="0"/>
          </a:p>
          <a:p>
            <a:r>
              <a:rPr lang="en-US" sz="2600" b="1" kern="0" dirty="0"/>
              <a:t>EMZL</a:t>
            </a:r>
            <a:endParaRPr lang="en-US" sz="2600" b="0" kern="0" dirty="0"/>
          </a:p>
          <a:p>
            <a:pPr lvl="1"/>
            <a:r>
              <a:rPr lang="en-US" sz="2400" b="0" kern="0" dirty="0"/>
              <a:t>Symptomatic</a:t>
            </a:r>
          </a:p>
        </p:txBody>
      </p:sp>
    </p:spTree>
    <p:extLst>
      <p:ext uri="{BB962C8B-B14F-4D97-AF65-F5344CB8AC3E}">
        <p14:creationId xmlns:p14="http://schemas.microsoft.com/office/powerpoint/2010/main" val="9687154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639E63-5426-47D9-9AFC-E419AC78B696}"/>
              </a:ext>
            </a:extLst>
          </p:cNvPr>
          <p:cNvSpPr>
            <a:spLocks noGrp="1"/>
          </p:cNvSpPr>
          <p:nvPr>
            <p:ph type="title"/>
          </p:nvPr>
        </p:nvSpPr>
        <p:spPr/>
        <p:txBody>
          <a:bodyPr/>
          <a:lstStyle/>
          <a:p>
            <a:r>
              <a:rPr lang="en-US" dirty="0"/>
              <a:t>Localized Therapy Options</a:t>
            </a:r>
          </a:p>
        </p:txBody>
      </p:sp>
      <p:sp>
        <p:nvSpPr>
          <p:cNvPr id="5" name="Content Placeholder 4">
            <a:extLst>
              <a:ext uri="{FF2B5EF4-FFF2-40B4-BE49-F238E27FC236}">
                <a16:creationId xmlns:a16="http://schemas.microsoft.com/office/drawing/2014/main" id="{E5576A9E-2182-4DDA-A997-C4A618790D60}"/>
              </a:ext>
            </a:extLst>
          </p:cNvPr>
          <p:cNvSpPr>
            <a:spLocks noGrp="1"/>
          </p:cNvSpPr>
          <p:nvPr>
            <p:ph idx="1"/>
          </p:nvPr>
        </p:nvSpPr>
        <p:spPr/>
        <p:txBody>
          <a:bodyPr/>
          <a:lstStyle/>
          <a:p>
            <a:r>
              <a:rPr lang="en-US" altLang="en-US" dirty="0"/>
              <a:t>MZL associated with microorganisms</a:t>
            </a:r>
          </a:p>
          <a:p>
            <a:pPr lvl="1"/>
            <a:r>
              <a:rPr lang="en-US" altLang="en-US" dirty="0"/>
              <a:t>In </a:t>
            </a:r>
            <a:r>
              <a:rPr lang="en-US" altLang="en-US" i="1" dirty="0"/>
              <a:t>H pylori–</a:t>
            </a:r>
            <a:r>
              <a:rPr lang="en-US" altLang="en-US" dirty="0"/>
              <a:t>dependent gastric EMZL: anti-</a:t>
            </a:r>
            <a:r>
              <a:rPr lang="en-US" altLang="en-US" i="1" dirty="0"/>
              <a:t>H pylori </a:t>
            </a:r>
            <a:r>
              <a:rPr lang="en-US" altLang="en-US" dirty="0"/>
              <a:t>regimen</a:t>
            </a:r>
          </a:p>
          <a:p>
            <a:pPr lvl="1"/>
            <a:r>
              <a:rPr lang="en-US" altLang="en-US" dirty="0"/>
              <a:t>In HCV SMZL: antivirals</a:t>
            </a:r>
          </a:p>
          <a:p>
            <a:pPr lvl="1"/>
            <a:r>
              <a:rPr lang="en-US" altLang="en-US" dirty="0"/>
              <a:t>In other sites: antimicrobial treatment is investigational</a:t>
            </a:r>
          </a:p>
          <a:p>
            <a:r>
              <a:rPr lang="en-US" altLang="en-US" dirty="0"/>
              <a:t>EMZL: localized RT (ocular or cutaneous) or surgery if RT not an option</a:t>
            </a:r>
          </a:p>
          <a:p>
            <a:r>
              <a:rPr lang="en-US" altLang="en-US" dirty="0"/>
              <a:t>SMZL: splenectomy less common, replaced by rituximab</a:t>
            </a:r>
          </a:p>
          <a:p>
            <a:r>
              <a:rPr lang="en-US" altLang="en-US" dirty="0"/>
              <a:t>NMZL: localized RT in symptomatic nodal area</a:t>
            </a:r>
          </a:p>
          <a:p>
            <a:endParaRPr lang="en-US" altLang="en-US" dirty="0"/>
          </a:p>
          <a:p>
            <a:endParaRPr lang="en-US" altLang="en-US" dirty="0"/>
          </a:p>
          <a:p>
            <a:pPr marL="3657600" lvl="8" indent="0">
              <a:lnSpc>
                <a:spcPct val="100000"/>
              </a:lnSpc>
              <a:buNone/>
            </a:pPr>
            <a:endParaRPr lang="en-US" sz="2400" dirty="0">
              <a:solidFill>
                <a:schemeClr val="bg1"/>
              </a:solidFill>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A6E251B5-99FD-4D3F-8D19-FF789D33255F}"/>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97F8E28C-B920-4682-878D-8066BD3EB1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FD1B0A8A-2410-4573-8DE3-DDA16C9771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CE82F3DB-94E6-4B09-991F-233B550BAD61}"/>
              </a:ext>
            </a:extLst>
          </p:cNvPr>
          <p:cNvSpPr txBox="1">
            <a:spLocks noChangeArrowheads="1"/>
          </p:cNvSpPr>
          <p:nvPr/>
        </p:nvSpPr>
        <p:spPr bwMode="auto">
          <a:xfrm>
            <a:off x="448611"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sv-SE" altLang="en-US" sz="1200" b="0" spc="-10" dirty="0">
                <a:solidFill>
                  <a:schemeClr val="bg2"/>
                </a:solidFill>
                <a:latin typeface="Calibri" panose="020F0502020204030204" pitchFamily="34" charset="0"/>
                <a:cs typeface="+mn-cs"/>
              </a:rPr>
              <a:t>Rossi. NEJM. 2022;386:568. </a:t>
            </a:r>
          </a:p>
        </p:txBody>
      </p:sp>
    </p:spTree>
    <p:extLst>
      <p:ext uri="{BB962C8B-B14F-4D97-AF65-F5344CB8AC3E}">
        <p14:creationId xmlns:p14="http://schemas.microsoft.com/office/powerpoint/2010/main" val="41756105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oup 137">
            <a:extLst>
              <a:ext uri="{FF2B5EF4-FFF2-40B4-BE49-F238E27FC236}">
                <a16:creationId xmlns:a16="http://schemas.microsoft.com/office/drawing/2014/main" id="{E0916599-19C4-429B-B055-A0348003A50B}"/>
              </a:ext>
            </a:extLst>
          </p:cNvPr>
          <p:cNvGrpSpPr/>
          <p:nvPr/>
        </p:nvGrpSpPr>
        <p:grpSpPr>
          <a:xfrm>
            <a:off x="519110" y="4392800"/>
            <a:ext cx="11229198" cy="1749206"/>
            <a:chOff x="319974" y="4704422"/>
            <a:chExt cx="10872436" cy="1697280"/>
          </a:xfrm>
        </p:grpSpPr>
        <p:sp>
          <p:nvSpPr>
            <p:cNvPr id="30" name="Rectangle 29">
              <a:extLst>
                <a:ext uri="{FF2B5EF4-FFF2-40B4-BE49-F238E27FC236}">
                  <a16:creationId xmlns:a16="http://schemas.microsoft.com/office/drawing/2014/main" id="{8B47CD1E-56CC-4699-953F-34B7F9F04D95}"/>
                </a:ext>
              </a:extLst>
            </p:cNvPr>
            <p:cNvSpPr>
              <a:spLocks noChangeArrowheads="1"/>
            </p:cNvSpPr>
            <p:nvPr/>
          </p:nvSpPr>
          <p:spPr bwMode="auto">
            <a:xfrm>
              <a:off x="319974" y="4704422"/>
              <a:ext cx="10872436" cy="1697280"/>
            </a:xfrm>
            <a:prstGeom prst="rect">
              <a:avLst/>
            </a:prstGeom>
            <a:solidFill>
              <a:schemeClr val="accent1">
                <a:alpha val="2509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4" name="Group 33">
              <a:extLst>
                <a:ext uri="{FF2B5EF4-FFF2-40B4-BE49-F238E27FC236}">
                  <a16:creationId xmlns:a16="http://schemas.microsoft.com/office/drawing/2014/main" id="{8AA75834-05EE-4ED9-85AC-CCB24BA2AA70}"/>
                </a:ext>
              </a:extLst>
            </p:cNvPr>
            <p:cNvGrpSpPr/>
            <p:nvPr/>
          </p:nvGrpSpPr>
          <p:grpSpPr>
            <a:xfrm>
              <a:off x="423161" y="4773364"/>
              <a:ext cx="1837523" cy="1559397"/>
              <a:chOff x="487363" y="1918148"/>
              <a:chExt cx="1097940" cy="1203403"/>
            </a:xfrm>
            <a:solidFill>
              <a:schemeClr val="accent1"/>
            </a:solidFill>
          </p:grpSpPr>
          <p:sp>
            <p:nvSpPr>
              <p:cNvPr id="35" name="Rectangle 34">
                <a:extLst>
                  <a:ext uri="{FF2B5EF4-FFF2-40B4-BE49-F238E27FC236}">
                    <a16:creationId xmlns:a16="http://schemas.microsoft.com/office/drawing/2014/main" id="{625186F6-F44E-4E6D-94BC-79C19CEF31BA}"/>
                  </a:ext>
                </a:extLst>
              </p:cNvPr>
              <p:cNvSpPr/>
              <p:nvPr/>
            </p:nvSpPr>
            <p:spPr bwMode="auto">
              <a:xfrm>
                <a:off x="487363" y="1918148"/>
                <a:ext cx="846137" cy="1203403"/>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Isosceles Triangle 35">
                <a:extLst>
                  <a:ext uri="{FF2B5EF4-FFF2-40B4-BE49-F238E27FC236}">
                    <a16:creationId xmlns:a16="http://schemas.microsoft.com/office/drawing/2014/main" id="{07AE637C-D2BF-43F1-B0B7-430B319C179D}"/>
                  </a:ext>
                </a:extLst>
              </p:cNvPr>
              <p:cNvSpPr/>
              <p:nvPr/>
            </p:nvSpPr>
            <p:spPr bwMode="auto">
              <a:xfrm rot="5400000">
                <a:off x="857546" y="2393794"/>
                <a:ext cx="120340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3" name="TextBox 142">
              <a:extLst>
                <a:ext uri="{FF2B5EF4-FFF2-40B4-BE49-F238E27FC236}">
                  <a16:creationId xmlns:a16="http://schemas.microsoft.com/office/drawing/2014/main" id="{D86FAA72-382E-40FD-BFC0-79E15B13A46E}"/>
                </a:ext>
              </a:extLst>
            </p:cNvPr>
            <p:cNvSpPr txBox="1">
              <a:spLocks noChangeArrowheads="1"/>
            </p:cNvSpPr>
            <p:nvPr/>
          </p:nvSpPr>
          <p:spPr bwMode="auto">
            <a:xfrm>
              <a:off x="440437" y="4860516"/>
              <a:ext cx="1596509" cy="140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Select Second-line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Options</a:t>
              </a:r>
            </a:p>
          </p:txBody>
        </p:sp>
      </p:grpSp>
      <p:sp>
        <p:nvSpPr>
          <p:cNvPr id="2" name="Title 1">
            <a:extLst>
              <a:ext uri="{FF2B5EF4-FFF2-40B4-BE49-F238E27FC236}">
                <a16:creationId xmlns:a16="http://schemas.microsoft.com/office/drawing/2014/main" id="{B8A1505B-2DD6-4FF2-8AB5-91E38141767E}"/>
              </a:ext>
            </a:extLst>
          </p:cNvPr>
          <p:cNvSpPr>
            <a:spLocks noGrp="1"/>
          </p:cNvSpPr>
          <p:nvPr>
            <p:ph type="title"/>
          </p:nvPr>
        </p:nvSpPr>
        <p:spPr/>
        <p:txBody>
          <a:bodyPr/>
          <a:lstStyle/>
          <a:p>
            <a:r>
              <a:rPr lang="en-US" dirty="0"/>
              <a:t>Marginal Zone Lymphoma: Current Treatment Landscape</a:t>
            </a:r>
          </a:p>
        </p:txBody>
      </p:sp>
      <p:sp>
        <p:nvSpPr>
          <p:cNvPr id="19" name="Rectangle: Rounded Corners 18">
            <a:extLst>
              <a:ext uri="{FF2B5EF4-FFF2-40B4-BE49-F238E27FC236}">
                <a16:creationId xmlns:a16="http://schemas.microsoft.com/office/drawing/2014/main" id="{533A84D4-F9E9-4C9A-B7F0-8ACEF3007891}"/>
              </a:ext>
            </a:extLst>
          </p:cNvPr>
          <p:cNvSpPr/>
          <p:nvPr/>
        </p:nvSpPr>
        <p:spPr bwMode="auto">
          <a:xfrm>
            <a:off x="2599273" y="4483243"/>
            <a:ext cx="8967044" cy="1280160"/>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i="0"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Options for R/R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obinutuzumab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rituximab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Lenalidomide + rituximab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A55395FE-F1D3-4F54-A838-8DBCE16D3F45}"/>
              </a:ext>
            </a:extLst>
          </p:cNvPr>
          <p:cNvGrpSpPr/>
          <p:nvPr/>
        </p:nvGrpSpPr>
        <p:grpSpPr>
          <a:xfrm>
            <a:off x="521616" y="1604326"/>
            <a:ext cx="11229198" cy="2792000"/>
            <a:chOff x="521616" y="1270435"/>
            <a:chExt cx="11229198" cy="2792000"/>
          </a:xfrm>
        </p:grpSpPr>
        <p:sp>
          <p:nvSpPr>
            <p:cNvPr id="29" name="Rectangle 28">
              <a:extLst>
                <a:ext uri="{FF2B5EF4-FFF2-40B4-BE49-F238E27FC236}">
                  <a16:creationId xmlns:a16="http://schemas.microsoft.com/office/drawing/2014/main" id="{7695397C-8391-471E-BFA1-80B2FF792824}"/>
                </a:ext>
              </a:extLst>
            </p:cNvPr>
            <p:cNvSpPr/>
            <p:nvPr/>
          </p:nvSpPr>
          <p:spPr bwMode="auto">
            <a:xfrm>
              <a:off x="521616" y="1270435"/>
              <a:ext cx="11229198" cy="2792000"/>
            </a:xfrm>
            <a:prstGeom prst="rect">
              <a:avLst/>
            </a:prstGeom>
            <a:solidFill>
              <a:schemeClr val="accent3">
                <a:alpha val="25000"/>
              </a:schemeClr>
            </a:solid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5" name="Rectangle: Rounded Corners 4">
              <a:extLst>
                <a:ext uri="{FF2B5EF4-FFF2-40B4-BE49-F238E27FC236}">
                  <a16:creationId xmlns:a16="http://schemas.microsoft.com/office/drawing/2014/main" id="{27F86165-2DDB-4AD6-8579-B177F357267C}"/>
                </a:ext>
              </a:extLst>
            </p:cNvPr>
            <p:cNvSpPr/>
            <p:nvPr/>
          </p:nvSpPr>
          <p:spPr bwMode="auto">
            <a:xfrm>
              <a:off x="2599274" y="1757504"/>
              <a:ext cx="3686116" cy="1778558"/>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rituximab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R-CHOP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R-CVP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 monotherapy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CE3CC932-B488-4C97-81F4-F8071117D61C}"/>
                </a:ext>
              </a:extLst>
            </p:cNvPr>
            <p:cNvGrpSpPr/>
            <p:nvPr/>
          </p:nvGrpSpPr>
          <p:grpSpPr>
            <a:xfrm>
              <a:off x="654210" y="1325191"/>
              <a:ext cx="1828107" cy="2662604"/>
              <a:chOff x="487363" y="1914525"/>
              <a:chExt cx="1092313" cy="933452"/>
            </a:xfrm>
            <a:solidFill>
              <a:schemeClr val="accent3"/>
            </a:solidFill>
          </p:grpSpPr>
          <p:sp>
            <p:nvSpPr>
              <p:cNvPr id="32" name="Rectangle 31">
                <a:extLst>
                  <a:ext uri="{FF2B5EF4-FFF2-40B4-BE49-F238E27FC236}">
                    <a16:creationId xmlns:a16="http://schemas.microsoft.com/office/drawing/2014/main" id="{A8EA531B-91DC-40E3-B320-F46EC8678C24}"/>
                  </a:ext>
                </a:extLst>
              </p:cNvPr>
              <p:cNvSpPr/>
              <p:nvPr/>
            </p:nvSpPr>
            <p:spPr bwMode="auto">
              <a:xfrm>
                <a:off x="487363" y="1914525"/>
                <a:ext cx="846137" cy="933450"/>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33" name="Isosceles Triangle 32">
                <a:extLst>
                  <a:ext uri="{FF2B5EF4-FFF2-40B4-BE49-F238E27FC236}">
                    <a16:creationId xmlns:a16="http://schemas.microsoft.com/office/drawing/2014/main" id="{61785855-264C-4FB9-A45D-264B5EF35ED5}"/>
                  </a:ext>
                </a:extLst>
              </p:cNvPr>
              <p:cNvSpPr/>
              <p:nvPr/>
            </p:nvSpPr>
            <p:spPr bwMode="auto">
              <a:xfrm rot="5400000">
                <a:off x="986894" y="2255196"/>
                <a:ext cx="93345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grpSp>
        <p:sp>
          <p:nvSpPr>
            <p:cNvPr id="132" name="TextBox 141">
              <a:extLst>
                <a:ext uri="{FF2B5EF4-FFF2-40B4-BE49-F238E27FC236}">
                  <a16:creationId xmlns:a16="http://schemas.microsoft.com/office/drawing/2014/main" id="{B078229A-FD85-4B2D-BADF-9D0FDF6772E3}"/>
                </a:ext>
              </a:extLst>
            </p:cNvPr>
            <p:cNvSpPr txBox="1">
              <a:spLocks noChangeArrowheads="1"/>
            </p:cNvSpPr>
            <p:nvPr/>
          </p:nvSpPr>
          <p:spPr bwMode="auto">
            <a:xfrm>
              <a:off x="704294" y="1912507"/>
              <a:ext cx="159650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Select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First-line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Options</a:t>
              </a:r>
            </a:p>
          </p:txBody>
        </p:sp>
      </p:grpSp>
      <p:sp>
        <p:nvSpPr>
          <p:cNvPr id="20" name="Rectangle: Rounded Corners 19">
            <a:extLst>
              <a:ext uri="{FF2B5EF4-FFF2-40B4-BE49-F238E27FC236}">
                <a16:creationId xmlns:a16="http://schemas.microsoft.com/office/drawing/2014/main" id="{80D206C6-8D57-42A3-A716-C6F02904DDDB}"/>
              </a:ext>
            </a:extLst>
          </p:cNvPr>
          <p:cNvSpPr/>
          <p:nvPr/>
        </p:nvSpPr>
        <p:spPr bwMode="auto">
          <a:xfrm>
            <a:off x="6935350" y="1759335"/>
            <a:ext cx="3686116" cy="2110618"/>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 treatment options:</a:t>
            </a: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Lenalidomide + rituximab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Chlorambucil ± rituximab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Optional consolidation: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 for up to 2 yr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Rounded Corners 23">
            <a:extLst>
              <a:ext uri="{FF2B5EF4-FFF2-40B4-BE49-F238E27FC236}">
                <a16:creationId xmlns:a16="http://schemas.microsoft.com/office/drawing/2014/main" id="{ECF50C96-7A0D-43CD-8DA1-B4825BF85000}"/>
              </a:ext>
            </a:extLst>
          </p:cNvPr>
          <p:cNvSpPr/>
          <p:nvPr/>
        </p:nvSpPr>
        <p:spPr bwMode="auto">
          <a:xfrm>
            <a:off x="6358301" y="4463851"/>
            <a:ext cx="3339887" cy="1561387"/>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R-CHOP or R-CVP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Select PI3K inhibitors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Select BTK inhibitors</a:t>
            </a:r>
          </a:p>
        </p:txBody>
      </p:sp>
      <p:sp>
        <p:nvSpPr>
          <p:cNvPr id="25" name="Rectangle: Rounded Corners 24">
            <a:extLst>
              <a:ext uri="{FF2B5EF4-FFF2-40B4-BE49-F238E27FC236}">
                <a16:creationId xmlns:a16="http://schemas.microsoft.com/office/drawing/2014/main" id="{F26C3FA9-C2E5-4EC6-A3F4-C638C4940144}"/>
              </a:ext>
            </a:extLst>
          </p:cNvPr>
          <p:cNvSpPr/>
          <p:nvPr/>
        </p:nvSpPr>
        <p:spPr bwMode="auto">
          <a:xfrm>
            <a:off x="9452365" y="4550511"/>
            <a:ext cx="2032011" cy="1561387"/>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≥2 lines: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Axi-cel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7" name="Group 36">
            <a:extLst>
              <a:ext uri="{FF2B5EF4-FFF2-40B4-BE49-F238E27FC236}">
                <a16:creationId xmlns:a16="http://schemas.microsoft.com/office/drawing/2014/main" id="{1FE7782F-D3A5-43D1-9BC9-57D4F38C32D4}"/>
              </a:ext>
            </a:extLst>
          </p:cNvPr>
          <p:cNvGrpSpPr/>
          <p:nvPr/>
        </p:nvGrpSpPr>
        <p:grpSpPr>
          <a:xfrm>
            <a:off x="9588854" y="6228923"/>
            <a:ext cx="2488502" cy="454909"/>
            <a:chOff x="9392911" y="6207927"/>
            <a:chExt cx="2488502" cy="454909"/>
          </a:xfrm>
        </p:grpSpPr>
        <p:pic>
          <p:nvPicPr>
            <p:cNvPr id="38" name="Picture 37" descr="A picture containing text, ax, wheel&#10;&#10;Description automatically generated">
              <a:extLst>
                <a:ext uri="{FF2B5EF4-FFF2-40B4-BE49-F238E27FC236}">
                  <a16:creationId xmlns:a16="http://schemas.microsoft.com/office/drawing/2014/main" id="{A26E019D-CC04-4636-9801-B1A2B9B3C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9" name="Rectangle 8">
              <a:extLst>
                <a:ext uri="{FF2B5EF4-FFF2-40B4-BE49-F238E27FC236}">
                  <a16:creationId xmlns:a16="http://schemas.microsoft.com/office/drawing/2014/main" id="{5D2E1656-D8E4-4EF9-BA04-5E3B3AC53BC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94138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reeform 2">
            <a:extLst>
              <a:ext uri="{FF2B5EF4-FFF2-40B4-BE49-F238E27FC236}">
                <a16:creationId xmlns:a16="http://schemas.microsoft.com/office/drawing/2014/main" id="{48761FC1-2DE5-4814-A332-1868427F9293}"/>
              </a:ext>
            </a:extLst>
          </p:cNvPr>
          <p:cNvSpPr>
            <a:spLocks/>
          </p:cNvSpPr>
          <p:nvPr/>
        </p:nvSpPr>
        <p:spPr bwMode="auto">
          <a:xfrm>
            <a:off x="2268538" y="1736726"/>
            <a:ext cx="7227888" cy="1928813"/>
          </a:xfrm>
          <a:custGeom>
            <a:avLst/>
            <a:gdLst>
              <a:gd name="T0" fmla="*/ 2147483646 w 7517"/>
              <a:gd name="T1" fmla="*/ 2147483646 h 3751"/>
              <a:gd name="T2" fmla="*/ 2147483646 w 7517"/>
              <a:gd name="T3" fmla="*/ 2147483646 h 3751"/>
              <a:gd name="T4" fmla="*/ 2147483646 w 7517"/>
              <a:gd name="T5" fmla="*/ 2147483646 h 3751"/>
              <a:gd name="T6" fmla="*/ 2147483646 w 7517"/>
              <a:gd name="T7" fmla="*/ 2147483646 h 3751"/>
              <a:gd name="T8" fmla="*/ 2147483646 w 7517"/>
              <a:gd name="T9" fmla="*/ 2147483646 h 3751"/>
              <a:gd name="T10" fmla="*/ 2147483646 w 7517"/>
              <a:gd name="T11" fmla="*/ 2147483646 h 3751"/>
              <a:gd name="T12" fmla="*/ 2147483646 w 7517"/>
              <a:gd name="T13" fmla="*/ 2147483646 h 3751"/>
              <a:gd name="T14" fmla="*/ 2147483646 w 7517"/>
              <a:gd name="T15" fmla="*/ 2147483646 h 3751"/>
              <a:gd name="T16" fmla="*/ 2147483646 w 7517"/>
              <a:gd name="T17" fmla="*/ 2147483646 h 3751"/>
              <a:gd name="T18" fmla="*/ 2147483646 w 7517"/>
              <a:gd name="T19" fmla="*/ 2147483646 h 3751"/>
              <a:gd name="T20" fmla="*/ 2147483646 w 7517"/>
              <a:gd name="T21" fmla="*/ 2147483646 h 3751"/>
              <a:gd name="T22" fmla="*/ 2147483646 w 7517"/>
              <a:gd name="T23" fmla="*/ 2147483646 h 3751"/>
              <a:gd name="T24" fmla="*/ 2147483646 w 7517"/>
              <a:gd name="T25" fmla="*/ 2147483646 h 3751"/>
              <a:gd name="T26" fmla="*/ 2147483646 w 7517"/>
              <a:gd name="T27" fmla="*/ 2147483646 h 3751"/>
              <a:gd name="T28" fmla="*/ 2147483646 w 7517"/>
              <a:gd name="T29" fmla="*/ 2147483646 h 3751"/>
              <a:gd name="T30" fmla="*/ 2147483646 w 7517"/>
              <a:gd name="T31" fmla="*/ 2147483646 h 3751"/>
              <a:gd name="T32" fmla="*/ 2147483646 w 7517"/>
              <a:gd name="T33" fmla="*/ 2147483646 h 3751"/>
              <a:gd name="T34" fmla="*/ 2147483646 w 7517"/>
              <a:gd name="T35" fmla="*/ 2147483646 h 3751"/>
              <a:gd name="T36" fmla="*/ 2147483646 w 7517"/>
              <a:gd name="T37" fmla="*/ 2147483646 h 3751"/>
              <a:gd name="T38" fmla="*/ 2147483646 w 7517"/>
              <a:gd name="T39" fmla="*/ 2147483646 h 3751"/>
              <a:gd name="T40" fmla="*/ 2147483646 w 7517"/>
              <a:gd name="T41" fmla="*/ 2147483646 h 3751"/>
              <a:gd name="T42" fmla="*/ 2147483646 w 7517"/>
              <a:gd name="T43" fmla="*/ 2147483646 h 3751"/>
              <a:gd name="T44" fmla="*/ 2147483646 w 7517"/>
              <a:gd name="T45" fmla="*/ 2147483646 h 3751"/>
              <a:gd name="T46" fmla="*/ 2147483646 w 7517"/>
              <a:gd name="T47" fmla="*/ 2147483646 h 3751"/>
              <a:gd name="T48" fmla="*/ 2147483646 w 7517"/>
              <a:gd name="T49" fmla="*/ 2147483646 h 3751"/>
              <a:gd name="T50" fmla="*/ 2147483646 w 7517"/>
              <a:gd name="T51" fmla="*/ 2147483646 h 3751"/>
              <a:gd name="T52" fmla="*/ 2147483646 w 7517"/>
              <a:gd name="T53" fmla="*/ 2147483646 h 3751"/>
              <a:gd name="T54" fmla="*/ 2147483646 w 7517"/>
              <a:gd name="T55" fmla="*/ 2147483646 h 3751"/>
              <a:gd name="T56" fmla="*/ 2147483646 w 7517"/>
              <a:gd name="T57" fmla="*/ 2147483646 h 3751"/>
              <a:gd name="T58" fmla="*/ 2147483646 w 7517"/>
              <a:gd name="T59" fmla="*/ 2147483646 h 3751"/>
              <a:gd name="T60" fmla="*/ 2147483646 w 7517"/>
              <a:gd name="T61" fmla="*/ 2147483646 h 3751"/>
              <a:gd name="T62" fmla="*/ 2147483646 w 7517"/>
              <a:gd name="T63" fmla="*/ 2147483646 h 3751"/>
              <a:gd name="T64" fmla="*/ 2147483646 w 7517"/>
              <a:gd name="T65" fmla="*/ 2147483646 h 3751"/>
              <a:gd name="T66" fmla="*/ 2147483646 w 7517"/>
              <a:gd name="T67" fmla="*/ 2147483646 h 3751"/>
              <a:gd name="T68" fmla="*/ 2147483646 w 7517"/>
              <a:gd name="T69" fmla="*/ 2147483646 h 3751"/>
              <a:gd name="T70" fmla="*/ 2147483646 w 7517"/>
              <a:gd name="T71" fmla="*/ 2147483646 h 3751"/>
              <a:gd name="T72" fmla="*/ 2147483646 w 7517"/>
              <a:gd name="T73" fmla="*/ 2147483646 h 3751"/>
              <a:gd name="T74" fmla="*/ 2147483646 w 7517"/>
              <a:gd name="T75" fmla="*/ 2147483646 h 3751"/>
              <a:gd name="T76" fmla="*/ 2147483646 w 7517"/>
              <a:gd name="T77" fmla="*/ 2147483646 h 3751"/>
              <a:gd name="T78" fmla="*/ 2147483646 w 7517"/>
              <a:gd name="T79" fmla="*/ 2147483646 h 3751"/>
              <a:gd name="T80" fmla="*/ 2147483646 w 7517"/>
              <a:gd name="T81" fmla="*/ 2147483646 h 3751"/>
              <a:gd name="T82" fmla="*/ 2147483646 w 7517"/>
              <a:gd name="T83" fmla="*/ 2147483646 h 3751"/>
              <a:gd name="T84" fmla="*/ 2147483646 w 7517"/>
              <a:gd name="T85" fmla="*/ 2147483646 h 3751"/>
              <a:gd name="T86" fmla="*/ 2147483646 w 7517"/>
              <a:gd name="T87" fmla="*/ 2147483646 h 3751"/>
              <a:gd name="T88" fmla="*/ 2147483646 w 7517"/>
              <a:gd name="T89" fmla="*/ 2147483646 h 3751"/>
              <a:gd name="T90" fmla="*/ 2147483646 w 7517"/>
              <a:gd name="T91" fmla="*/ 2147483646 h 3751"/>
              <a:gd name="T92" fmla="*/ 2147483646 w 7517"/>
              <a:gd name="T93" fmla="*/ 2147483646 h 3751"/>
              <a:gd name="T94" fmla="*/ 2147483646 w 7517"/>
              <a:gd name="T95" fmla="*/ 2147483646 h 3751"/>
              <a:gd name="T96" fmla="*/ 2147483646 w 7517"/>
              <a:gd name="T97" fmla="*/ 2147483646 h 3751"/>
              <a:gd name="T98" fmla="*/ 2147483646 w 7517"/>
              <a:gd name="T99" fmla="*/ 2147483646 h 3751"/>
              <a:gd name="T100" fmla="*/ 2147483646 w 7517"/>
              <a:gd name="T101" fmla="*/ 2147483646 h 3751"/>
              <a:gd name="T102" fmla="*/ 2147483646 w 7517"/>
              <a:gd name="T103" fmla="*/ 2147483646 h 3751"/>
              <a:gd name="T104" fmla="*/ 2147483646 w 7517"/>
              <a:gd name="T105" fmla="*/ 2147483646 h 3751"/>
              <a:gd name="T106" fmla="*/ 2147483646 w 7517"/>
              <a:gd name="T107" fmla="*/ 2147483646 h 3751"/>
              <a:gd name="T108" fmla="*/ 2147483646 w 7517"/>
              <a:gd name="T109" fmla="*/ 2147483646 h 3751"/>
              <a:gd name="T110" fmla="*/ 2147483646 w 7517"/>
              <a:gd name="T111" fmla="*/ 2147483646 h 3751"/>
              <a:gd name="T112" fmla="*/ 2147483646 w 7517"/>
              <a:gd name="T113" fmla="*/ 2147483646 h 37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517"/>
              <a:gd name="T172" fmla="*/ 0 h 3751"/>
              <a:gd name="T173" fmla="*/ 7517 w 7517"/>
              <a:gd name="T174" fmla="*/ 3751 h 37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517" h="3751">
                <a:moveTo>
                  <a:pt x="0" y="0"/>
                </a:moveTo>
                <a:lnTo>
                  <a:pt x="301" y="0"/>
                </a:lnTo>
                <a:lnTo>
                  <a:pt x="301" y="28"/>
                </a:lnTo>
                <a:lnTo>
                  <a:pt x="462" y="28"/>
                </a:lnTo>
                <a:lnTo>
                  <a:pt x="462" y="43"/>
                </a:lnTo>
                <a:lnTo>
                  <a:pt x="613" y="43"/>
                </a:lnTo>
                <a:lnTo>
                  <a:pt x="613" y="55"/>
                </a:lnTo>
                <a:lnTo>
                  <a:pt x="636" y="55"/>
                </a:lnTo>
                <a:lnTo>
                  <a:pt x="636" y="68"/>
                </a:lnTo>
                <a:lnTo>
                  <a:pt x="714" y="68"/>
                </a:lnTo>
                <a:lnTo>
                  <a:pt x="714" y="83"/>
                </a:lnTo>
                <a:lnTo>
                  <a:pt x="754" y="83"/>
                </a:lnTo>
                <a:lnTo>
                  <a:pt x="754" y="96"/>
                </a:lnTo>
                <a:lnTo>
                  <a:pt x="842" y="96"/>
                </a:lnTo>
                <a:lnTo>
                  <a:pt x="842" y="111"/>
                </a:lnTo>
                <a:lnTo>
                  <a:pt x="895" y="111"/>
                </a:lnTo>
                <a:lnTo>
                  <a:pt x="895" y="123"/>
                </a:lnTo>
                <a:lnTo>
                  <a:pt x="955" y="123"/>
                </a:lnTo>
                <a:lnTo>
                  <a:pt x="955" y="138"/>
                </a:lnTo>
                <a:lnTo>
                  <a:pt x="1066" y="138"/>
                </a:lnTo>
                <a:lnTo>
                  <a:pt x="1066" y="151"/>
                </a:lnTo>
                <a:lnTo>
                  <a:pt x="1084" y="151"/>
                </a:lnTo>
                <a:lnTo>
                  <a:pt x="1084" y="166"/>
                </a:lnTo>
                <a:lnTo>
                  <a:pt x="1106" y="166"/>
                </a:lnTo>
                <a:lnTo>
                  <a:pt x="1106" y="179"/>
                </a:lnTo>
                <a:lnTo>
                  <a:pt x="1116" y="179"/>
                </a:lnTo>
                <a:lnTo>
                  <a:pt x="1116" y="194"/>
                </a:lnTo>
                <a:lnTo>
                  <a:pt x="1129" y="194"/>
                </a:lnTo>
                <a:lnTo>
                  <a:pt x="1129" y="209"/>
                </a:lnTo>
                <a:lnTo>
                  <a:pt x="1167" y="209"/>
                </a:lnTo>
                <a:lnTo>
                  <a:pt x="1167" y="221"/>
                </a:lnTo>
                <a:lnTo>
                  <a:pt x="1199" y="221"/>
                </a:lnTo>
                <a:lnTo>
                  <a:pt x="1199" y="237"/>
                </a:lnTo>
                <a:lnTo>
                  <a:pt x="1207" y="237"/>
                </a:lnTo>
                <a:lnTo>
                  <a:pt x="1207" y="249"/>
                </a:lnTo>
                <a:lnTo>
                  <a:pt x="1222" y="249"/>
                </a:lnTo>
                <a:lnTo>
                  <a:pt x="1222" y="264"/>
                </a:lnTo>
                <a:lnTo>
                  <a:pt x="1224" y="264"/>
                </a:lnTo>
                <a:lnTo>
                  <a:pt x="1224" y="277"/>
                </a:lnTo>
                <a:lnTo>
                  <a:pt x="1235" y="277"/>
                </a:lnTo>
                <a:lnTo>
                  <a:pt x="1235" y="292"/>
                </a:lnTo>
                <a:lnTo>
                  <a:pt x="1285" y="292"/>
                </a:lnTo>
                <a:lnTo>
                  <a:pt x="1285" y="305"/>
                </a:lnTo>
                <a:lnTo>
                  <a:pt x="1312" y="305"/>
                </a:lnTo>
                <a:lnTo>
                  <a:pt x="1312" y="320"/>
                </a:lnTo>
                <a:lnTo>
                  <a:pt x="1325" y="320"/>
                </a:lnTo>
                <a:lnTo>
                  <a:pt x="1325" y="360"/>
                </a:lnTo>
                <a:lnTo>
                  <a:pt x="1335" y="360"/>
                </a:lnTo>
                <a:lnTo>
                  <a:pt x="1335" y="375"/>
                </a:lnTo>
                <a:lnTo>
                  <a:pt x="1353" y="375"/>
                </a:lnTo>
                <a:lnTo>
                  <a:pt x="1353" y="388"/>
                </a:lnTo>
                <a:lnTo>
                  <a:pt x="1403" y="388"/>
                </a:lnTo>
                <a:lnTo>
                  <a:pt x="1403" y="403"/>
                </a:lnTo>
                <a:lnTo>
                  <a:pt x="1504" y="403"/>
                </a:lnTo>
                <a:lnTo>
                  <a:pt x="1504" y="430"/>
                </a:lnTo>
                <a:lnTo>
                  <a:pt x="1509" y="430"/>
                </a:lnTo>
                <a:lnTo>
                  <a:pt x="1509" y="443"/>
                </a:lnTo>
                <a:lnTo>
                  <a:pt x="1536" y="443"/>
                </a:lnTo>
                <a:lnTo>
                  <a:pt x="1536" y="471"/>
                </a:lnTo>
                <a:lnTo>
                  <a:pt x="1574" y="471"/>
                </a:lnTo>
                <a:lnTo>
                  <a:pt x="1574" y="501"/>
                </a:lnTo>
                <a:lnTo>
                  <a:pt x="1579" y="501"/>
                </a:lnTo>
                <a:lnTo>
                  <a:pt x="1579" y="513"/>
                </a:lnTo>
                <a:lnTo>
                  <a:pt x="1592" y="513"/>
                </a:lnTo>
                <a:lnTo>
                  <a:pt x="1592" y="529"/>
                </a:lnTo>
                <a:lnTo>
                  <a:pt x="1609" y="529"/>
                </a:lnTo>
                <a:lnTo>
                  <a:pt x="1609" y="541"/>
                </a:lnTo>
                <a:lnTo>
                  <a:pt x="1632" y="541"/>
                </a:lnTo>
                <a:lnTo>
                  <a:pt x="1632" y="556"/>
                </a:lnTo>
                <a:lnTo>
                  <a:pt x="1637" y="556"/>
                </a:lnTo>
                <a:lnTo>
                  <a:pt x="1637" y="569"/>
                </a:lnTo>
                <a:lnTo>
                  <a:pt x="1642" y="569"/>
                </a:lnTo>
                <a:lnTo>
                  <a:pt x="1642" y="584"/>
                </a:lnTo>
                <a:lnTo>
                  <a:pt x="1655" y="584"/>
                </a:lnTo>
                <a:lnTo>
                  <a:pt x="1655" y="597"/>
                </a:lnTo>
                <a:lnTo>
                  <a:pt x="1660" y="597"/>
                </a:lnTo>
                <a:lnTo>
                  <a:pt x="1660" y="639"/>
                </a:lnTo>
                <a:lnTo>
                  <a:pt x="1670" y="639"/>
                </a:lnTo>
                <a:lnTo>
                  <a:pt x="1670" y="652"/>
                </a:lnTo>
                <a:lnTo>
                  <a:pt x="1710" y="652"/>
                </a:lnTo>
                <a:lnTo>
                  <a:pt x="1710" y="667"/>
                </a:lnTo>
                <a:lnTo>
                  <a:pt x="1715" y="667"/>
                </a:lnTo>
                <a:lnTo>
                  <a:pt x="1715" y="680"/>
                </a:lnTo>
                <a:lnTo>
                  <a:pt x="1753" y="680"/>
                </a:lnTo>
                <a:lnTo>
                  <a:pt x="1753" y="695"/>
                </a:lnTo>
                <a:lnTo>
                  <a:pt x="1775" y="695"/>
                </a:lnTo>
                <a:lnTo>
                  <a:pt x="1775" y="710"/>
                </a:lnTo>
                <a:lnTo>
                  <a:pt x="1783" y="710"/>
                </a:lnTo>
                <a:lnTo>
                  <a:pt x="1783" y="722"/>
                </a:lnTo>
                <a:lnTo>
                  <a:pt x="1793" y="722"/>
                </a:lnTo>
                <a:lnTo>
                  <a:pt x="1793" y="738"/>
                </a:lnTo>
                <a:lnTo>
                  <a:pt x="1826" y="738"/>
                </a:lnTo>
                <a:lnTo>
                  <a:pt x="1826" y="750"/>
                </a:lnTo>
                <a:lnTo>
                  <a:pt x="1848" y="750"/>
                </a:lnTo>
                <a:lnTo>
                  <a:pt x="1848" y="765"/>
                </a:lnTo>
                <a:lnTo>
                  <a:pt x="1871" y="765"/>
                </a:lnTo>
                <a:lnTo>
                  <a:pt x="1871" y="778"/>
                </a:lnTo>
                <a:lnTo>
                  <a:pt x="1899" y="778"/>
                </a:lnTo>
                <a:lnTo>
                  <a:pt x="1899" y="793"/>
                </a:lnTo>
                <a:lnTo>
                  <a:pt x="1934" y="793"/>
                </a:lnTo>
                <a:lnTo>
                  <a:pt x="1934" y="806"/>
                </a:lnTo>
                <a:lnTo>
                  <a:pt x="1944" y="806"/>
                </a:lnTo>
                <a:lnTo>
                  <a:pt x="1944" y="821"/>
                </a:lnTo>
                <a:lnTo>
                  <a:pt x="1954" y="821"/>
                </a:lnTo>
                <a:lnTo>
                  <a:pt x="1954" y="836"/>
                </a:lnTo>
                <a:lnTo>
                  <a:pt x="1976" y="836"/>
                </a:lnTo>
                <a:lnTo>
                  <a:pt x="1976" y="848"/>
                </a:lnTo>
                <a:lnTo>
                  <a:pt x="1982" y="848"/>
                </a:lnTo>
                <a:lnTo>
                  <a:pt x="1982" y="863"/>
                </a:lnTo>
                <a:lnTo>
                  <a:pt x="2022" y="863"/>
                </a:lnTo>
                <a:lnTo>
                  <a:pt x="2022" y="876"/>
                </a:lnTo>
                <a:lnTo>
                  <a:pt x="2027" y="876"/>
                </a:lnTo>
                <a:lnTo>
                  <a:pt x="2027" y="891"/>
                </a:lnTo>
                <a:lnTo>
                  <a:pt x="2032" y="891"/>
                </a:lnTo>
                <a:lnTo>
                  <a:pt x="2032" y="904"/>
                </a:lnTo>
                <a:lnTo>
                  <a:pt x="2034" y="904"/>
                </a:lnTo>
                <a:lnTo>
                  <a:pt x="2034" y="919"/>
                </a:lnTo>
                <a:lnTo>
                  <a:pt x="2049" y="919"/>
                </a:lnTo>
                <a:lnTo>
                  <a:pt x="2049" y="934"/>
                </a:lnTo>
                <a:lnTo>
                  <a:pt x="2067" y="934"/>
                </a:lnTo>
                <a:lnTo>
                  <a:pt x="2067" y="947"/>
                </a:lnTo>
                <a:lnTo>
                  <a:pt x="2072" y="947"/>
                </a:lnTo>
                <a:lnTo>
                  <a:pt x="2072" y="962"/>
                </a:lnTo>
                <a:lnTo>
                  <a:pt x="2082" y="962"/>
                </a:lnTo>
                <a:lnTo>
                  <a:pt x="2082" y="974"/>
                </a:lnTo>
                <a:lnTo>
                  <a:pt x="2105" y="974"/>
                </a:lnTo>
                <a:lnTo>
                  <a:pt x="2105" y="989"/>
                </a:lnTo>
                <a:lnTo>
                  <a:pt x="2117" y="989"/>
                </a:lnTo>
                <a:lnTo>
                  <a:pt x="2117" y="1017"/>
                </a:lnTo>
                <a:lnTo>
                  <a:pt x="2132" y="1017"/>
                </a:lnTo>
                <a:lnTo>
                  <a:pt x="2132" y="1045"/>
                </a:lnTo>
                <a:lnTo>
                  <a:pt x="2145" y="1045"/>
                </a:lnTo>
                <a:lnTo>
                  <a:pt x="2145" y="1060"/>
                </a:lnTo>
                <a:lnTo>
                  <a:pt x="2150" y="1060"/>
                </a:lnTo>
                <a:lnTo>
                  <a:pt x="2150" y="1075"/>
                </a:lnTo>
                <a:lnTo>
                  <a:pt x="2155" y="1075"/>
                </a:lnTo>
                <a:lnTo>
                  <a:pt x="2155" y="1088"/>
                </a:lnTo>
                <a:lnTo>
                  <a:pt x="2190" y="1088"/>
                </a:lnTo>
                <a:lnTo>
                  <a:pt x="2190" y="1103"/>
                </a:lnTo>
                <a:lnTo>
                  <a:pt x="2218" y="1103"/>
                </a:lnTo>
                <a:lnTo>
                  <a:pt x="2218" y="1115"/>
                </a:lnTo>
                <a:lnTo>
                  <a:pt x="2223" y="1115"/>
                </a:lnTo>
                <a:lnTo>
                  <a:pt x="2223" y="1130"/>
                </a:lnTo>
                <a:lnTo>
                  <a:pt x="2246" y="1130"/>
                </a:lnTo>
                <a:lnTo>
                  <a:pt x="2246" y="1145"/>
                </a:lnTo>
                <a:lnTo>
                  <a:pt x="2261" y="1145"/>
                </a:lnTo>
                <a:lnTo>
                  <a:pt x="2261" y="1173"/>
                </a:lnTo>
                <a:lnTo>
                  <a:pt x="2329" y="1173"/>
                </a:lnTo>
                <a:lnTo>
                  <a:pt x="2329" y="1188"/>
                </a:lnTo>
                <a:lnTo>
                  <a:pt x="2369" y="1188"/>
                </a:lnTo>
                <a:lnTo>
                  <a:pt x="2369" y="1216"/>
                </a:lnTo>
                <a:lnTo>
                  <a:pt x="2374" y="1216"/>
                </a:lnTo>
                <a:lnTo>
                  <a:pt x="2374" y="1231"/>
                </a:lnTo>
                <a:lnTo>
                  <a:pt x="2392" y="1231"/>
                </a:lnTo>
                <a:lnTo>
                  <a:pt x="2392" y="1244"/>
                </a:lnTo>
                <a:lnTo>
                  <a:pt x="2429" y="1244"/>
                </a:lnTo>
                <a:lnTo>
                  <a:pt x="2429" y="1259"/>
                </a:lnTo>
                <a:lnTo>
                  <a:pt x="2437" y="1259"/>
                </a:lnTo>
                <a:lnTo>
                  <a:pt x="2437" y="1286"/>
                </a:lnTo>
                <a:lnTo>
                  <a:pt x="2447" y="1286"/>
                </a:lnTo>
                <a:lnTo>
                  <a:pt x="2447" y="1302"/>
                </a:lnTo>
                <a:lnTo>
                  <a:pt x="2469" y="1302"/>
                </a:lnTo>
                <a:lnTo>
                  <a:pt x="2469" y="1317"/>
                </a:lnTo>
                <a:lnTo>
                  <a:pt x="2485" y="1317"/>
                </a:lnTo>
                <a:lnTo>
                  <a:pt x="2485" y="1329"/>
                </a:lnTo>
                <a:lnTo>
                  <a:pt x="2502" y="1329"/>
                </a:lnTo>
                <a:lnTo>
                  <a:pt x="2502" y="1344"/>
                </a:lnTo>
                <a:lnTo>
                  <a:pt x="2552" y="1344"/>
                </a:lnTo>
                <a:lnTo>
                  <a:pt x="2552" y="1359"/>
                </a:lnTo>
                <a:lnTo>
                  <a:pt x="2558" y="1359"/>
                </a:lnTo>
                <a:lnTo>
                  <a:pt x="2558" y="1372"/>
                </a:lnTo>
                <a:lnTo>
                  <a:pt x="2570" y="1372"/>
                </a:lnTo>
                <a:lnTo>
                  <a:pt x="2570" y="1387"/>
                </a:lnTo>
                <a:lnTo>
                  <a:pt x="2588" y="1387"/>
                </a:lnTo>
                <a:lnTo>
                  <a:pt x="2588" y="1417"/>
                </a:lnTo>
                <a:lnTo>
                  <a:pt x="2598" y="1417"/>
                </a:lnTo>
                <a:lnTo>
                  <a:pt x="2598" y="1430"/>
                </a:lnTo>
                <a:lnTo>
                  <a:pt x="2613" y="1430"/>
                </a:lnTo>
                <a:lnTo>
                  <a:pt x="2613" y="1460"/>
                </a:lnTo>
                <a:lnTo>
                  <a:pt x="2625" y="1460"/>
                </a:lnTo>
                <a:lnTo>
                  <a:pt x="2625" y="1473"/>
                </a:lnTo>
                <a:lnTo>
                  <a:pt x="2698" y="1473"/>
                </a:lnTo>
                <a:lnTo>
                  <a:pt x="2698" y="1488"/>
                </a:lnTo>
                <a:lnTo>
                  <a:pt x="2726" y="1488"/>
                </a:lnTo>
                <a:lnTo>
                  <a:pt x="2726" y="1503"/>
                </a:lnTo>
                <a:lnTo>
                  <a:pt x="2771" y="1503"/>
                </a:lnTo>
                <a:lnTo>
                  <a:pt x="2771" y="1518"/>
                </a:lnTo>
                <a:lnTo>
                  <a:pt x="2789" y="1518"/>
                </a:lnTo>
                <a:lnTo>
                  <a:pt x="2789" y="1531"/>
                </a:lnTo>
                <a:lnTo>
                  <a:pt x="2794" y="1531"/>
                </a:lnTo>
                <a:lnTo>
                  <a:pt x="2794" y="1546"/>
                </a:lnTo>
                <a:lnTo>
                  <a:pt x="2822" y="1546"/>
                </a:lnTo>
                <a:lnTo>
                  <a:pt x="2822" y="1561"/>
                </a:lnTo>
                <a:lnTo>
                  <a:pt x="2842" y="1561"/>
                </a:lnTo>
                <a:lnTo>
                  <a:pt x="2842" y="1576"/>
                </a:lnTo>
                <a:lnTo>
                  <a:pt x="2882" y="1576"/>
                </a:lnTo>
                <a:lnTo>
                  <a:pt x="2882" y="1589"/>
                </a:lnTo>
                <a:lnTo>
                  <a:pt x="2895" y="1589"/>
                </a:lnTo>
                <a:lnTo>
                  <a:pt x="2895" y="1604"/>
                </a:lnTo>
                <a:lnTo>
                  <a:pt x="2905" y="1604"/>
                </a:lnTo>
                <a:lnTo>
                  <a:pt x="2905" y="1619"/>
                </a:lnTo>
                <a:lnTo>
                  <a:pt x="2915" y="1619"/>
                </a:lnTo>
                <a:lnTo>
                  <a:pt x="2915" y="1634"/>
                </a:lnTo>
                <a:lnTo>
                  <a:pt x="2917" y="1634"/>
                </a:lnTo>
                <a:lnTo>
                  <a:pt x="2917" y="1649"/>
                </a:lnTo>
                <a:lnTo>
                  <a:pt x="2927" y="1649"/>
                </a:lnTo>
                <a:lnTo>
                  <a:pt x="2927" y="1662"/>
                </a:lnTo>
                <a:lnTo>
                  <a:pt x="2937" y="1662"/>
                </a:lnTo>
                <a:lnTo>
                  <a:pt x="2937" y="1677"/>
                </a:lnTo>
                <a:lnTo>
                  <a:pt x="2978" y="1677"/>
                </a:lnTo>
                <a:lnTo>
                  <a:pt x="2978" y="1692"/>
                </a:lnTo>
                <a:lnTo>
                  <a:pt x="3000" y="1692"/>
                </a:lnTo>
                <a:lnTo>
                  <a:pt x="3000" y="1707"/>
                </a:lnTo>
                <a:lnTo>
                  <a:pt x="3045" y="1707"/>
                </a:lnTo>
                <a:lnTo>
                  <a:pt x="3045" y="1722"/>
                </a:lnTo>
                <a:lnTo>
                  <a:pt x="3106" y="1722"/>
                </a:lnTo>
                <a:lnTo>
                  <a:pt x="3106" y="1737"/>
                </a:lnTo>
                <a:lnTo>
                  <a:pt x="3116" y="1737"/>
                </a:lnTo>
                <a:lnTo>
                  <a:pt x="3116" y="1752"/>
                </a:lnTo>
                <a:lnTo>
                  <a:pt x="3189" y="1752"/>
                </a:lnTo>
                <a:lnTo>
                  <a:pt x="3189" y="1767"/>
                </a:lnTo>
                <a:lnTo>
                  <a:pt x="3201" y="1767"/>
                </a:lnTo>
                <a:lnTo>
                  <a:pt x="3201" y="1782"/>
                </a:lnTo>
                <a:lnTo>
                  <a:pt x="3257" y="1782"/>
                </a:lnTo>
                <a:lnTo>
                  <a:pt x="3257" y="1798"/>
                </a:lnTo>
                <a:lnTo>
                  <a:pt x="3289" y="1798"/>
                </a:lnTo>
                <a:lnTo>
                  <a:pt x="3289" y="1828"/>
                </a:lnTo>
                <a:lnTo>
                  <a:pt x="3312" y="1828"/>
                </a:lnTo>
                <a:lnTo>
                  <a:pt x="3312" y="1843"/>
                </a:lnTo>
                <a:lnTo>
                  <a:pt x="3320" y="1843"/>
                </a:lnTo>
                <a:lnTo>
                  <a:pt x="3320" y="1858"/>
                </a:lnTo>
                <a:lnTo>
                  <a:pt x="3362" y="1858"/>
                </a:lnTo>
                <a:lnTo>
                  <a:pt x="3362" y="1873"/>
                </a:lnTo>
                <a:lnTo>
                  <a:pt x="3370" y="1873"/>
                </a:lnTo>
                <a:lnTo>
                  <a:pt x="3370" y="1888"/>
                </a:lnTo>
                <a:lnTo>
                  <a:pt x="3375" y="1888"/>
                </a:lnTo>
                <a:lnTo>
                  <a:pt x="3375" y="1903"/>
                </a:lnTo>
                <a:lnTo>
                  <a:pt x="3390" y="1903"/>
                </a:lnTo>
                <a:lnTo>
                  <a:pt x="3390" y="1918"/>
                </a:lnTo>
                <a:lnTo>
                  <a:pt x="3395" y="1918"/>
                </a:lnTo>
                <a:lnTo>
                  <a:pt x="3395" y="1934"/>
                </a:lnTo>
                <a:lnTo>
                  <a:pt x="3420" y="1934"/>
                </a:lnTo>
                <a:lnTo>
                  <a:pt x="3420" y="1951"/>
                </a:lnTo>
                <a:lnTo>
                  <a:pt x="3435" y="1951"/>
                </a:lnTo>
                <a:lnTo>
                  <a:pt x="3435" y="1966"/>
                </a:lnTo>
                <a:lnTo>
                  <a:pt x="3503" y="1966"/>
                </a:lnTo>
                <a:lnTo>
                  <a:pt x="3503" y="1981"/>
                </a:lnTo>
                <a:lnTo>
                  <a:pt x="3508" y="1981"/>
                </a:lnTo>
                <a:lnTo>
                  <a:pt x="3508" y="1997"/>
                </a:lnTo>
                <a:lnTo>
                  <a:pt x="3596" y="1997"/>
                </a:lnTo>
                <a:lnTo>
                  <a:pt x="3596" y="2014"/>
                </a:lnTo>
                <a:lnTo>
                  <a:pt x="3624" y="2014"/>
                </a:lnTo>
                <a:lnTo>
                  <a:pt x="3624" y="2029"/>
                </a:lnTo>
                <a:lnTo>
                  <a:pt x="3626" y="2029"/>
                </a:lnTo>
                <a:lnTo>
                  <a:pt x="3626" y="2044"/>
                </a:lnTo>
                <a:lnTo>
                  <a:pt x="3664" y="2044"/>
                </a:lnTo>
                <a:lnTo>
                  <a:pt x="3664" y="2062"/>
                </a:lnTo>
                <a:lnTo>
                  <a:pt x="3674" y="2062"/>
                </a:lnTo>
                <a:lnTo>
                  <a:pt x="3674" y="2077"/>
                </a:lnTo>
                <a:lnTo>
                  <a:pt x="3682" y="2077"/>
                </a:lnTo>
                <a:lnTo>
                  <a:pt x="3682" y="2092"/>
                </a:lnTo>
                <a:lnTo>
                  <a:pt x="3687" y="2092"/>
                </a:lnTo>
                <a:lnTo>
                  <a:pt x="3687" y="2110"/>
                </a:lnTo>
                <a:lnTo>
                  <a:pt x="3714" y="2110"/>
                </a:lnTo>
                <a:lnTo>
                  <a:pt x="3714" y="2125"/>
                </a:lnTo>
                <a:lnTo>
                  <a:pt x="3782" y="2125"/>
                </a:lnTo>
                <a:lnTo>
                  <a:pt x="3782" y="2143"/>
                </a:lnTo>
                <a:lnTo>
                  <a:pt x="3800" y="2143"/>
                </a:lnTo>
                <a:lnTo>
                  <a:pt x="3800" y="2158"/>
                </a:lnTo>
                <a:lnTo>
                  <a:pt x="3843" y="2158"/>
                </a:lnTo>
                <a:lnTo>
                  <a:pt x="3843" y="2175"/>
                </a:lnTo>
                <a:lnTo>
                  <a:pt x="3850" y="2175"/>
                </a:lnTo>
                <a:lnTo>
                  <a:pt x="3850" y="2193"/>
                </a:lnTo>
                <a:lnTo>
                  <a:pt x="3855" y="2193"/>
                </a:lnTo>
                <a:lnTo>
                  <a:pt x="3855" y="2211"/>
                </a:lnTo>
                <a:lnTo>
                  <a:pt x="3928" y="2211"/>
                </a:lnTo>
                <a:lnTo>
                  <a:pt x="3928" y="2226"/>
                </a:lnTo>
                <a:lnTo>
                  <a:pt x="3994" y="2226"/>
                </a:lnTo>
                <a:lnTo>
                  <a:pt x="3994" y="2243"/>
                </a:lnTo>
                <a:lnTo>
                  <a:pt x="4011" y="2243"/>
                </a:lnTo>
                <a:lnTo>
                  <a:pt x="4011" y="2261"/>
                </a:lnTo>
                <a:lnTo>
                  <a:pt x="4026" y="2261"/>
                </a:lnTo>
                <a:lnTo>
                  <a:pt x="4026" y="2279"/>
                </a:lnTo>
                <a:lnTo>
                  <a:pt x="4034" y="2279"/>
                </a:lnTo>
                <a:lnTo>
                  <a:pt x="4034" y="2296"/>
                </a:lnTo>
                <a:lnTo>
                  <a:pt x="4072" y="2296"/>
                </a:lnTo>
                <a:lnTo>
                  <a:pt x="4072" y="2314"/>
                </a:lnTo>
                <a:lnTo>
                  <a:pt x="4129" y="2314"/>
                </a:lnTo>
                <a:lnTo>
                  <a:pt x="4129" y="2331"/>
                </a:lnTo>
                <a:lnTo>
                  <a:pt x="4145" y="2331"/>
                </a:lnTo>
                <a:lnTo>
                  <a:pt x="4145" y="2352"/>
                </a:lnTo>
                <a:lnTo>
                  <a:pt x="4157" y="2352"/>
                </a:lnTo>
                <a:lnTo>
                  <a:pt x="4157" y="2369"/>
                </a:lnTo>
                <a:lnTo>
                  <a:pt x="4177" y="2369"/>
                </a:lnTo>
                <a:lnTo>
                  <a:pt x="4177" y="2389"/>
                </a:lnTo>
                <a:lnTo>
                  <a:pt x="4228" y="2389"/>
                </a:lnTo>
                <a:lnTo>
                  <a:pt x="4228" y="2452"/>
                </a:lnTo>
                <a:lnTo>
                  <a:pt x="4268" y="2452"/>
                </a:lnTo>
                <a:lnTo>
                  <a:pt x="4268" y="2495"/>
                </a:lnTo>
                <a:lnTo>
                  <a:pt x="4278" y="2495"/>
                </a:lnTo>
                <a:lnTo>
                  <a:pt x="4278" y="2518"/>
                </a:lnTo>
                <a:lnTo>
                  <a:pt x="4358" y="2518"/>
                </a:lnTo>
                <a:lnTo>
                  <a:pt x="4358" y="2540"/>
                </a:lnTo>
                <a:lnTo>
                  <a:pt x="4547" y="2540"/>
                </a:lnTo>
                <a:lnTo>
                  <a:pt x="4547" y="2563"/>
                </a:lnTo>
                <a:lnTo>
                  <a:pt x="4552" y="2563"/>
                </a:lnTo>
                <a:lnTo>
                  <a:pt x="4552" y="2586"/>
                </a:lnTo>
                <a:lnTo>
                  <a:pt x="4565" y="2586"/>
                </a:lnTo>
                <a:lnTo>
                  <a:pt x="4565" y="2608"/>
                </a:lnTo>
                <a:lnTo>
                  <a:pt x="4748" y="2608"/>
                </a:lnTo>
                <a:lnTo>
                  <a:pt x="4748" y="2634"/>
                </a:lnTo>
                <a:lnTo>
                  <a:pt x="4811" y="2634"/>
                </a:lnTo>
                <a:lnTo>
                  <a:pt x="4811" y="2656"/>
                </a:lnTo>
                <a:lnTo>
                  <a:pt x="4876" y="2656"/>
                </a:lnTo>
                <a:lnTo>
                  <a:pt x="4876" y="2681"/>
                </a:lnTo>
                <a:lnTo>
                  <a:pt x="5073" y="2681"/>
                </a:lnTo>
                <a:lnTo>
                  <a:pt x="5073" y="2712"/>
                </a:lnTo>
                <a:lnTo>
                  <a:pt x="5219" y="2712"/>
                </a:lnTo>
                <a:lnTo>
                  <a:pt x="5219" y="2744"/>
                </a:lnTo>
                <a:lnTo>
                  <a:pt x="5493" y="2744"/>
                </a:lnTo>
                <a:lnTo>
                  <a:pt x="5493" y="2780"/>
                </a:lnTo>
                <a:lnTo>
                  <a:pt x="5598" y="2780"/>
                </a:lnTo>
                <a:lnTo>
                  <a:pt x="5598" y="2815"/>
                </a:lnTo>
                <a:lnTo>
                  <a:pt x="5608" y="2815"/>
                </a:lnTo>
                <a:lnTo>
                  <a:pt x="5608" y="2853"/>
                </a:lnTo>
                <a:lnTo>
                  <a:pt x="5694" y="2853"/>
                </a:lnTo>
                <a:lnTo>
                  <a:pt x="5694" y="2888"/>
                </a:lnTo>
                <a:lnTo>
                  <a:pt x="5722" y="2888"/>
                </a:lnTo>
                <a:lnTo>
                  <a:pt x="5722" y="2926"/>
                </a:lnTo>
                <a:lnTo>
                  <a:pt x="5732" y="2926"/>
                </a:lnTo>
                <a:lnTo>
                  <a:pt x="5732" y="2963"/>
                </a:lnTo>
                <a:lnTo>
                  <a:pt x="5800" y="2963"/>
                </a:lnTo>
                <a:lnTo>
                  <a:pt x="5800" y="3004"/>
                </a:lnTo>
                <a:lnTo>
                  <a:pt x="6066" y="3004"/>
                </a:lnTo>
                <a:lnTo>
                  <a:pt x="6066" y="3069"/>
                </a:lnTo>
                <a:lnTo>
                  <a:pt x="6134" y="3069"/>
                </a:lnTo>
                <a:lnTo>
                  <a:pt x="6134" y="3135"/>
                </a:lnTo>
                <a:lnTo>
                  <a:pt x="6202" y="3135"/>
                </a:lnTo>
                <a:lnTo>
                  <a:pt x="6202" y="3200"/>
                </a:lnTo>
                <a:lnTo>
                  <a:pt x="6765" y="3200"/>
                </a:lnTo>
                <a:lnTo>
                  <a:pt x="6765" y="3341"/>
                </a:lnTo>
                <a:lnTo>
                  <a:pt x="6861" y="3341"/>
                </a:lnTo>
                <a:lnTo>
                  <a:pt x="6861" y="3525"/>
                </a:lnTo>
                <a:lnTo>
                  <a:pt x="7251" y="3525"/>
                </a:lnTo>
                <a:lnTo>
                  <a:pt x="7251" y="3751"/>
                </a:lnTo>
                <a:lnTo>
                  <a:pt x="7517" y="3751"/>
                </a:lnTo>
              </a:path>
            </a:pathLst>
          </a:cu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12" name="Freeform 4">
            <a:extLst>
              <a:ext uri="{FF2B5EF4-FFF2-40B4-BE49-F238E27FC236}">
                <a16:creationId xmlns:a16="http://schemas.microsoft.com/office/drawing/2014/main" id="{540ED936-1BC8-4DE5-A71D-81580139FFED}"/>
              </a:ext>
            </a:extLst>
          </p:cNvPr>
          <p:cNvSpPr>
            <a:spLocks/>
          </p:cNvSpPr>
          <p:nvPr/>
        </p:nvSpPr>
        <p:spPr bwMode="auto">
          <a:xfrm>
            <a:off x="2363818" y="1834625"/>
            <a:ext cx="6985330" cy="2330420"/>
          </a:xfrm>
          <a:custGeom>
            <a:avLst/>
            <a:gdLst>
              <a:gd name="T0" fmla="*/ 2147483646 w 7517"/>
              <a:gd name="T1" fmla="*/ 2147483646 h 2568"/>
              <a:gd name="T2" fmla="*/ 2147483646 w 7517"/>
              <a:gd name="T3" fmla="*/ 2147483646 h 2568"/>
              <a:gd name="T4" fmla="*/ 2147483646 w 7517"/>
              <a:gd name="T5" fmla="*/ 2147483646 h 2568"/>
              <a:gd name="T6" fmla="*/ 2147483646 w 7517"/>
              <a:gd name="T7" fmla="*/ 2147483646 h 2568"/>
              <a:gd name="T8" fmla="*/ 2147483646 w 7517"/>
              <a:gd name="T9" fmla="*/ 2147483646 h 2568"/>
              <a:gd name="T10" fmla="*/ 2147483646 w 7517"/>
              <a:gd name="T11" fmla="*/ 2147483646 h 2568"/>
              <a:gd name="T12" fmla="*/ 2147483646 w 7517"/>
              <a:gd name="T13" fmla="*/ 2147483646 h 2568"/>
              <a:gd name="T14" fmla="*/ 2147483646 w 7517"/>
              <a:gd name="T15" fmla="*/ 2147483646 h 2568"/>
              <a:gd name="T16" fmla="*/ 2147483646 w 7517"/>
              <a:gd name="T17" fmla="*/ 2147483646 h 2568"/>
              <a:gd name="T18" fmla="*/ 2147483646 w 7517"/>
              <a:gd name="T19" fmla="*/ 2147483646 h 2568"/>
              <a:gd name="T20" fmla="*/ 2147483646 w 7517"/>
              <a:gd name="T21" fmla="*/ 2147483646 h 2568"/>
              <a:gd name="T22" fmla="*/ 2147483646 w 7517"/>
              <a:gd name="T23" fmla="*/ 2147483646 h 2568"/>
              <a:gd name="T24" fmla="*/ 2147483646 w 7517"/>
              <a:gd name="T25" fmla="*/ 2147483646 h 2568"/>
              <a:gd name="T26" fmla="*/ 2147483646 w 7517"/>
              <a:gd name="T27" fmla="*/ 2147483646 h 2568"/>
              <a:gd name="T28" fmla="*/ 2147483646 w 7517"/>
              <a:gd name="T29" fmla="*/ 2147483646 h 2568"/>
              <a:gd name="T30" fmla="*/ 2147483646 w 7517"/>
              <a:gd name="T31" fmla="*/ 2147483646 h 2568"/>
              <a:gd name="T32" fmla="*/ 2147483646 w 7517"/>
              <a:gd name="T33" fmla="*/ 2147483646 h 2568"/>
              <a:gd name="T34" fmla="*/ 2147483646 w 7517"/>
              <a:gd name="T35" fmla="*/ 2147483646 h 2568"/>
              <a:gd name="T36" fmla="*/ 2147483646 w 7517"/>
              <a:gd name="T37" fmla="*/ 2147483646 h 2568"/>
              <a:gd name="T38" fmla="*/ 2147483646 w 7517"/>
              <a:gd name="T39" fmla="*/ 2147483646 h 2568"/>
              <a:gd name="T40" fmla="*/ 2147483646 w 7517"/>
              <a:gd name="T41" fmla="*/ 2147483646 h 2568"/>
              <a:gd name="T42" fmla="*/ 2147483646 w 7517"/>
              <a:gd name="T43" fmla="*/ 2147483646 h 2568"/>
              <a:gd name="T44" fmla="*/ 2147483646 w 7517"/>
              <a:gd name="T45" fmla="*/ 2147483646 h 2568"/>
              <a:gd name="T46" fmla="*/ 2147483646 w 7517"/>
              <a:gd name="T47" fmla="*/ 2147483646 h 2568"/>
              <a:gd name="T48" fmla="*/ 2147483646 w 7517"/>
              <a:gd name="T49" fmla="*/ 2147483646 h 2568"/>
              <a:gd name="T50" fmla="*/ 2147483646 w 7517"/>
              <a:gd name="T51" fmla="*/ 2147483646 h 2568"/>
              <a:gd name="T52" fmla="*/ 2147483646 w 7517"/>
              <a:gd name="T53" fmla="*/ 2147483646 h 2568"/>
              <a:gd name="T54" fmla="*/ 2147483646 w 7517"/>
              <a:gd name="T55" fmla="*/ 2147483646 h 2568"/>
              <a:gd name="T56" fmla="*/ 2147483646 w 7517"/>
              <a:gd name="T57" fmla="*/ 2147483646 h 2568"/>
              <a:gd name="T58" fmla="*/ 2147483646 w 7517"/>
              <a:gd name="T59" fmla="*/ 2147483646 h 2568"/>
              <a:gd name="T60" fmla="*/ 2147483646 w 7517"/>
              <a:gd name="T61" fmla="*/ 2147483646 h 2568"/>
              <a:gd name="T62" fmla="*/ 2147483646 w 7517"/>
              <a:gd name="T63" fmla="*/ 2147483646 h 2568"/>
              <a:gd name="T64" fmla="*/ 2147483646 w 7517"/>
              <a:gd name="T65" fmla="*/ 2147483646 h 2568"/>
              <a:gd name="T66" fmla="*/ 2147483646 w 7517"/>
              <a:gd name="T67" fmla="*/ 2147483646 h 2568"/>
              <a:gd name="T68" fmla="*/ 2147483646 w 7517"/>
              <a:gd name="T69" fmla="*/ 2147483646 h 2568"/>
              <a:gd name="T70" fmla="*/ 2147483646 w 7517"/>
              <a:gd name="T71" fmla="*/ 2147483646 h 2568"/>
              <a:gd name="T72" fmla="*/ 2147483646 w 7517"/>
              <a:gd name="T73" fmla="*/ 2147483646 h 2568"/>
              <a:gd name="T74" fmla="*/ 2147483646 w 7517"/>
              <a:gd name="T75" fmla="*/ 2147483646 h 2568"/>
              <a:gd name="T76" fmla="*/ 2147483646 w 7517"/>
              <a:gd name="T77" fmla="*/ 2147483646 h 2568"/>
              <a:gd name="T78" fmla="*/ 2147483646 w 7517"/>
              <a:gd name="T79" fmla="*/ 2147483646 h 2568"/>
              <a:gd name="T80" fmla="*/ 2147483646 w 7517"/>
              <a:gd name="T81" fmla="*/ 2147483646 h 2568"/>
              <a:gd name="T82" fmla="*/ 2147483646 w 7517"/>
              <a:gd name="T83" fmla="*/ 2147483646 h 2568"/>
              <a:gd name="T84" fmla="*/ 2147483646 w 7517"/>
              <a:gd name="T85" fmla="*/ 2147483646 h 2568"/>
              <a:gd name="T86" fmla="*/ 2147483646 w 7517"/>
              <a:gd name="T87" fmla="*/ 2147483646 h 2568"/>
              <a:gd name="T88" fmla="*/ 2147483646 w 7517"/>
              <a:gd name="T89" fmla="*/ 2147483646 h 2568"/>
              <a:gd name="T90" fmla="*/ 2147483646 w 7517"/>
              <a:gd name="T91" fmla="*/ 2147483646 h 2568"/>
              <a:gd name="T92" fmla="*/ 2147483646 w 7517"/>
              <a:gd name="T93" fmla="*/ 2147483646 h 2568"/>
              <a:gd name="T94" fmla="*/ 2147483646 w 7517"/>
              <a:gd name="T95" fmla="*/ 2147483646 h 2568"/>
              <a:gd name="T96" fmla="*/ 2147483646 w 7517"/>
              <a:gd name="T97" fmla="*/ 2147483646 h 2568"/>
              <a:gd name="T98" fmla="*/ 2147483646 w 7517"/>
              <a:gd name="T99" fmla="*/ 2147483646 h 2568"/>
              <a:gd name="T100" fmla="*/ 2147483646 w 7517"/>
              <a:gd name="T101" fmla="*/ 2147483646 h 2568"/>
              <a:gd name="T102" fmla="*/ 2147483646 w 7517"/>
              <a:gd name="T103" fmla="*/ 2147483646 h 2568"/>
              <a:gd name="T104" fmla="*/ 2147483646 w 7517"/>
              <a:gd name="T105" fmla="*/ 2147483646 h 25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517"/>
              <a:gd name="T160" fmla="*/ 0 h 2568"/>
              <a:gd name="T161" fmla="*/ 7517 w 7517"/>
              <a:gd name="T162" fmla="*/ 2568 h 256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517" h="2568">
                <a:moveTo>
                  <a:pt x="0" y="0"/>
                </a:moveTo>
                <a:lnTo>
                  <a:pt x="150" y="0"/>
                </a:lnTo>
                <a:lnTo>
                  <a:pt x="150" y="15"/>
                </a:lnTo>
                <a:lnTo>
                  <a:pt x="183" y="15"/>
                </a:lnTo>
                <a:lnTo>
                  <a:pt x="183" y="28"/>
                </a:lnTo>
                <a:lnTo>
                  <a:pt x="447" y="28"/>
                </a:lnTo>
                <a:lnTo>
                  <a:pt x="447" y="40"/>
                </a:lnTo>
                <a:lnTo>
                  <a:pt x="452" y="40"/>
                </a:lnTo>
                <a:lnTo>
                  <a:pt x="452" y="55"/>
                </a:lnTo>
                <a:lnTo>
                  <a:pt x="548" y="55"/>
                </a:lnTo>
                <a:lnTo>
                  <a:pt x="548" y="68"/>
                </a:lnTo>
                <a:lnTo>
                  <a:pt x="686" y="68"/>
                </a:lnTo>
                <a:lnTo>
                  <a:pt x="686" y="80"/>
                </a:lnTo>
                <a:lnTo>
                  <a:pt x="950" y="80"/>
                </a:lnTo>
                <a:lnTo>
                  <a:pt x="950" y="96"/>
                </a:lnTo>
                <a:lnTo>
                  <a:pt x="955" y="96"/>
                </a:lnTo>
                <a:lnTo>
                  <a:pt x="955" y="108"/>
                </a:lnTo>
                <a:lnTo>
                  <a:pt x="1121" y="108"/>
                </a:lnTo>
                <a:lnTo>
                  <a:pt x="1121" y="123"/>
                </a:lnTo>
                <a:lnTo>
                  <a:pt x="1174" y="123"/>
                </a:lnTo>
                <a:lnTo>
                  <a:pt x="1174" y="136"/>
                </a:lnTo>
                <a:lnTo>
                  <a:pt x="1212" y="136"/>
                </a:lnTo>
                <a:lnTo>
                  <a:pt x="1212" y="148"/>
                </a:lnTo>
                <a:lnTo>
                  <a:pt x="1285" y="148"/>
                </a:lnTo>
                <a:lnTo>
                  <a:pt x="1285" y="164"/>
                </a:lnTo>
                <a:lnTo>
                  <a:pt x="1350" y="164"/>
                </a:lnTo>
                <a:lnTo>
                  <a:pt x="1350" y="176"/>
                </a:lnTo>
                <a:lnTo>
                  <a:pt x="1353" y="176"/>
                </a:lnTo>
                <a:lnTo>
                  <a:pt x="1353" y="191"/>
                </a:lnTo>
                <a:lnTo>
                  <a:pt x="1473" y="191"/>
                </a:lnTo>
                <a:lnTo>
                  <a:pt x="1473" y="204"/>
                </a:lnTo>
                <a:lnTo>
                  <a:pt x="1504" y="204"/>
                </a:lnTo>
                <a:lnTo>
                  <a:pt x="1504" y="216"/>
                </a:lnTo>
                <a:lnTo>
                  <a:pt x="1514" y="216"/>
                </a:lnTo>
                <a:lnTo>
                  <a:pt x="1514" y="231"/>
                </a:lnTo>
                <a:lnTo>
                  <a:pt x="1546" y="231"/>
                </a:lnTo>
                <a:lnTo>
                  <a:pt x="1546" y="244"/>
                </a:lnTo>
                <a:lnTo>
                  <a:pt x="1554" y="244"/>
                </a:lnTo>
                <a:lnTo>
                  <a:pt x="1554" y="259"/>
                </a:lnTo>
                <a:lnTo>
                  <a:pt x="1647" y="259"/>
                </a:lnTo>
                <a:lnTo>
                  <a:pt x="1647" y="272"/>
                </a:lnTo>
                <a:lnTo>
                  <a:pt x="1682" y="272"/>
                </a:lnTo>
                <a:lnTo>
                  <a:pt x="1682" y="284"/>
                </a:lnTo>
                <a:lnTo>
                  <a:pt x="1692" y="284"/>
                </a:lnTo>
                <a:lnTo>
                  <a:pt x="1692" y="299"/>
                </a:lnTo>
                <a:lnTo>
                  <a:pt x="1788" y="299"/>
                </a:lnTo>
                <a:lnTo>
                  <a:pt x="1788" y="312"/>
                </a:lnTo>
                <a:lnTo>
                  <a:pt x="1831" y="312"/>
                </a:lnTo>
                <a:lnTo>
                  <a:pt x="1831" y="327"/>
                </a:lnTo>
                <a:lnTo>
                  <a:pt x="1853" y="327"/>
                </a:lnTo>
                <a:lnTo>
                  <a:pt x="1853" y="340"/>
                </a:lnTo>
                <a:lnTo>
                  <a:pt x="1949" y="340"/>
                </a:lnTo>
                <a:lnTo>
                  <a:pt x="1949" y="355"/>
                </a:lnTo>
                <a:lnTo>
                  <a:pt x="2082" y="355"/>
                </a:lnTo>
                <a:lnTo>
                  <a:pt x="2082" y="367"/>
                </a:lnTo>
                <a:lnTo>
                  <a:pt x="2085" y="367"/>
                </a:lnTo>
                <a:lnTo>
                  <a:pt x="2085" y="383"/>
                </a:lnTo>
                <a:lnTo>
                  <a:pt x="2095" y="383"/>
                </a:lnTo>
                <a:lnTo>
                  <a:pt x="2095" y="410"/>
                </a:lnTo>
                <a:lnTo>
                  <a:pt x="2107" y="410"/>
                </a:lnTo>
                <a:lnTo>
                  <a:pt x="2107" y="423"/>
                </a:lnTo>
                <a:lnTo>
                  <a:pt x="2122" y="423"/>
                </a:lnTo>
                <a:lnTo>
                  <a:pt x="2122" y="438"/>
                </a:lnTo>
                <a:lnTo>
                  <a:pt x="2150" y="438"/>
                </a:lnTo>
                <a:lnTo>
                  <a:pt x="2150" y="451"/>
                </a:lnTo>
                <a:lnTo>
                  <a:pt x="2155" y="451"/>
                </a:lnTo>
                <a:lnTo>
                  <a:pt x="2155" y="466"/>
                </a:lnTo>
                <a:lnTo>
                  <a:pt x="2200" y="466"/>
                </a:lnTo>
                <a:lnTo>
                  <a:pt x="2200" y="481"/>
                </a:lnTo>
                <a:lnTo>
                  <a:pt x="2236" y="481"/>
                </a:lnTo>
                <a:lnTo>
                  <a:pt x="2236" y="508"/>
                </a:lnTo>
                <a:lnTo>
                  <a:pt x="2301" y="508"/>
                </a:lnTo>
                <a:lnTo>
                  <a:pt x="2301" y="521"/>
                </a:lnTo>
                <a:lnTo>
                  <a:pt x="2341" y="521"/>
                </a:lnTo>
                <a:lnTo>
                  <a:pt x="2341" y="536"/>
                </a:lnTo>
                <a:lnTo>
                  <a:pt x="2374" y="536"/>
                </a:lnTo>
                <a:lnTo>
                  <a:pt x="2374" y="549"/>
                </a:lnTo>
                <a:lnTo>
                  <a:pt x="2442" y="549"/>
                </a:lnTo>
                <a:lnTo>
                  <a:pt x="2442" y="564"/>
                </a:lnTo>
                <a:lnTo>
                  <a:pt x="2475" y="564"/>
                </a:lnTo>
                <a:lnTo>
                  <a:pt x="2475" y="576"/>
                </a:lnTo>
                <a:lnTo>
                  <a:pt x="2485" y="576"/>
                </a:lnTo>
                <a:lnTo>
                  <a:pt x="2485" y="592"/>
                </a:lnTo>
                <a:lnTo>
                  <a:pt x="2487" y="592"/>
                </a:lnTo>
                <a:lnTo>
                  <a:pt x="2487" y="607"/>
                </a:lnTo>
                <a:lnTo>
                  <a:pt x="2492" y="607"/>
                </a:lnTo>
                <a:lnTo>
                  <a:pt x="2492" y="619"/>
                </a:lnTo>
                <a:lnTo>
                  <a:pt x="2520" y="619"/>
                </a:lnTo>
                <a:lnTo>
                  <a:pt x="2520" y="634"/>
                </a:lnTo>
                <a:lnTo>
                  <a:pt x="2530" y="634"/>
                </a:lnTo>
                <a:lnTo>
                  <a:pt x="2530" y="647"/>
                </a:lnTo>
                <a:lnTo>
                  <a:pt x="2535" y="647"/>
                </a:lnTo>
                <a:lnTo>
                  <a:pt x="2535" y="662"/>
                </a:lnTo>
                <a:lnTo>
                  <a:pt x="2537" y="662"/>
                </a:lnTo>
                <a:lnTo>
                  <a:pt x="2537" y="677"/>
                </a:lnTo>
                <a:lnTo>
                  <a:pt x="2558" y="677"/>
                </a:lnTo>
                <a:lnTo>
                  <a:pt x="2558" y="690"/>
                </a:lnTo>
                <a:lnTo>
                  <a:pt x="2563" y="690"/>
                </a:lnTo>
                <a:lnTo>
                  <a:pt x="2563" y="705"/>
                </a:lnTo>
                <a:lnTo>
                  <a:pt x="2598" y="705"/>
                </a:lnTo>
                <a:lnTo>
                  <a:pt x="2598" y="720"/>
                </a:lnTo>
                <a:lnTo>
                  <a:pt x="2676" y="720"/>
                </a:lnTo>
                <a:lnTo>
                  <a:pt x="2676" y="733"/>
                </a:lnTo>
                <a:lnTo>
                  <a:pt x="2698" y="733"/>
                </a:lnTo>
                <a:lnTo>
                  <a:pt x="2698" y="748"/>
                </a:lnTo>
                <a:lnTo>
                  <a:pt x="2726" y="748"/>
                </a:lnTo>
                <a:lnTo>
                  <a:pt x="2726" y="760"/>
                </a:lnTo>
                <a:lnTo>
                  <a:pt x="2749" y="760"/>
                </a:lnTo>
                <a:lnTo>
                  <a:pt x="2749" y="790"/>
                </a:lnTo>
                <a:lnTo>
                  <a:pt x="2766" y="790"/>
                </a:lnTo>
                <a:lnTo>
                  <a:pt x="2766" y="803"/>
                </a:lnTo>
                <a:lnTo>
                  <a:pt x="2789" y="803"/>
                </a:lnTo>
                <a:lnTo>
                  <a:pt x="2789" y="818"/>
                </a:lnTo>
                <a:lnTo>
                  <a:pt x="2799" y="818"/>
                </a:lnTo>
                <a:lnTo>
                  <a:pt x="2799" y="833"/>
                </a:lnTo>
                <a:lnTo>
                  <a:pt x="2809" y="833"/>
                </a:lnTo>
                <a:lnTo>
                  <a:pt x="2809" y="846"/>
                </a:lnTo>
                <a:lnTo>
                  <a:pt x="2854" y="846"/>
                </a:lnTo>
                <a:lnTo>
                  <a:pt x="2854" y="861"/>
                </a:lnTo>
                <a:lnTo>
                  <a:pt x="2859" y="861"/>
                </a:lnTo>
                <a:lnTo>
                  <a:pt x="2859" y="876"/>
                </a:lnTo>
                <a:lnTo>
                  <a:pt x="2867" y="876"/>
                </a:lnTo>
                <a:lnTo>
                  <a:pt x="2867" y="889"/>
                </a:lnTo>
                <a:lnTo>
                  <a:pt x="2877" y="889"/>
                </a:lnTo>
                <a:lnTo>
                  <a:pt x="2877" y="904"/>
                </a:lnTo>
                <a:lnTo>
                  <a:pt x="2922" y="904"/>
                </a:lnTo>
                <a:lnTo>
                  <a:pt x="2922" y="919"/>
                </a:lnTo>
                <a:lnTo>
                  <a:pt x="3023" y="919"/>
                </a:lnTo>
                <a:lnTo>
                  <a:pt x="3023" y="934"/>
                </a:lnTo>
                <a:lnTo>
                  <a:pt x="3045" y="934"/>
                </a:lnTo>
                <a:lnTo>
                  <a:pt x="3045" y="947"/>
                </a:lnTo>
                <a:lnTo>
                  <a:pt x="3066" y="947"/>
                </a:lnTo>
                <a:lnTo>
                  <a:pt x="3066" y="962"/>
                </a:lnTo>
                <a:lnTo>
                  <a:pt x="3118" y="962"/>
                </a:lnTo>
                <a:lnTo>
                  <a:pt x="3118" y="977"/>
                </a:lnTo>
                <a:lnTo>
                  <a:pt x="3128" y="977"/>
                </a:lnTo>
                <a:lnTo>
                  <a:pt x="3128" y="992"/>
                </a:lnTo>
                <a:lnTo>
                  <a:pt x="3194" y="992"/>
                </a:lnTo>
                <a:lnTo>
                  <a:pt x="3194" y="1022"/>
                </a:lnTo>
                <a:lnTo>
                  <a:pt x="3229" y="1022"/>
                </a:lnTo>
                <a:lnTo>
                  <a:pt x="3229" y="1035"/>
                </a:lnTo>
                <a:lnTo>
                  <a:pt x="3267" y="1035"/>
                </a:lnTo>
                <a:lnTo>
                  <a:pt x="3267" y="1065"/>
                </a:lnTo>
                <a:lnTo>
                  <a:pt x="3279" y="1065"/>
                </a:lnTo>
                <a:lnTo>
                  <a:pt x="3279" y="1080"/>
                </a:lnTo>
                <a:lnTo>
                  <a:pt x="3284" y="1080"/>
                </a:lnTo>
                <a:lnTo>
                  <a:pt x="3284" y="1095"/>
                </a:lnTo>
                <a:lnTo>
                  <a:pt x="3320" y="1095"/>
                </a:lnTo>
                <a:lnTo>
                  <a:pt x="3320" y="1110"/>
                </a:lnTo>
                <a:lnTo>
                  <a:pt x="3325" y="1110"/>
                </a:lnTo>
                <a:lnTo>
                  <a:pt x="3325" y="1125"/>
                </a:lnTo>
                <a:lnTo>
                  <a:pt x="3352" y="1125"/>
                </a:lnTo>
                <a:lnTo>
                  <a:pt x="3352" y="1140"/>
                </a:lnTo>
                <a:lnTo>
                  <a:pt x="3367" y="1140"/>
                </a:lnTo>
                <a:lnTo>
                  <a:pt x="3367" y="1156"/>
                </a:lnTo>
                <a:lnTo>
                  <a:pt x="3398" y="1156"/>
                </a:lnTo>
                <a:lnTo>
                  <a:pt x="3398" y="1171"/>
                </a:lnTo>
                <a:lnTo>
                  <a:pt x="3403" y="1171"/>
                </a:lnTo>
                <a:lnTo>
                  <a:pt x="3403" y="1186"/>
                </a:lnTo>
                <a:lnTo>
                  <a:pt x="3418" y="1186"/>
                </a:lnTo>
                <a:lnTo>
                  <a:pt x="3418" y="1201"/>
                </a:lnTo>
                <a:lnTo>
                  <a:pt x="3458" y="1201"/>
                </a:lnTo>
                <a:lnTo>
                  <a:pt x="3458" y="1216"/>
                </a:lnTo>
                <a:lnTo>
                  <a:pt x="3569" y="1216"/>
                </a:lnTo>
                <a:lnTo>
                  <a:pt x="3569" y="1231"/>
                </a:lnTo>
                <a:lnTo>
                  <a:pt x="3596" y="1231"/>
                </a:lnTo>
                <a:lnTo>
                  <a:pt x="3596" y="1246"/>
                </a:lnTo>
                <a:lnTo>
                  <a:pt x="3599" y="1246"/>
                </a:lnTo>
                <a:lnTo>
                  <a:pt x="3599" y="1261"/>
                </a:lnTo>
                <a:lnTo>
                  <a:pt x="3682" y="1261"/>
                </a:lnTo>
                <a:lnTo>
                  <a:pt x="3682" y="1276"/>
                </a:lnTo>
                <a:lnTo>
                  <a:pt x="3725" y="1276"/>
                </a:lnTo>
                <a:lnTo>
                  <a:pt x="3725" y="1294"/>
                </a:lnTo>
                <a:lnTo>
                  <a:pt x="3742" y="1294"/>
                </a:lnTo>
                <a:lnTo>
                  <a:pt x="3742" y="1309"/>
                </a:lnTo>
                <a:lnTo>
                  <a:pt x="3787" y="1309"/>
                </a:lnTo>
                <a:lnTo>
                  <a:pt x="3787" y="1324"/>
                </a:lnTo>
                <a:lnTo>
                  <a:pt x="3792" y="1324"/>
                </a:lnTo>
                <a:lnTo>
                  <a:pt x="3792" y="1357"/>
                </a:lnTo>
                <a:lnTo>
                  <a:pt x="3805" y="1357"/>
                </a:lnTo>
                <a:lnTo>
                  <a:pt x="3805" y="1372"/>
                </a:lnTo>
                <a:lnTo>
                  <a:pt x="3815" y="1372"/>
                </a:lnTo>
                <a:lnTo>
                  <a:pt x="3815" y="1390"/>
                </a:lnTo>
                <a:lnTo>
                  <a:pt x="3833" y="1390"/>
                </a:lnTo>
                <a:lnTo>
                  <a:pt x="3833" y="1405"/>
                </a:lnTo>
                <a:lnTo>
                  <a:pt x="3875" y="1405"/>
                </a:lnTo>
                <a:lnTo>
                  <a:pt x="3875" y="1422"/>
                </a:lnTo>
                <a:lnTo>
                  <a:pt x="3878" y="1422"/>
                </a:lnTo>
                <a:lnTo>
                  <a:pt x="3878" y="1438"/>
                </a:lnTo>
                <a:lnTo>
                  <a:pt x="3888" y="1438"/>
                </a:lnTo>
                <a:lnTo>
                  <a:pt x="3888" y="1470"/>
                </a:lnTo>
                <a:lnTo>
                  <a:pt x="3926" y="1470"/>
                </a:lnTo>
                <a:lnTo>
                  <a:pt x="3926" y="1488"/>
                </a:lnTo>
                <a:lnTo>
                  <a:pt x="3979" y="1488"/>
                </a:lnTo>
                <a:lnTo>
                  <a:pt x="3979" y="1503"/>
                </a:lnTo>
                <a:lnTo>
                  <a:pt x="3989" y="1503"/>
                </a:lnTo>
                <a:lnTo>
                  <a:pt x="3989" y="1521"/>
                </a:lnTo>
                <a:lnTo>
                  <a:pt x="3994" y="1521"/>
                </a:lnTo>
                <a:lnTo>
                  <a:pt x="3994" y="1536"/>
                </a:lnTo>
                <a:lnTo>
                  <a:pt x="4016" y="1536"/>
                </a:lnTo>
                <a:lnTo>
                  <a:pt x="4016" y="1553"/>
                </a:lnTo>
                <a:lnTo>
                  <a:pt x="4026" y="1553"/>
                </a:lnTo>
                <a:lnTo>
                  <a:pt x="4026" y="1586"/>
                </a:lnTo>
                <a:lnTo>
                  <a:pt x="4057" y="1586"/>
                </a:lnTo>
                <a:lnTo>
                  <a:pt x="4057" y="1604"/>
                </a:lnTo>
                <a:lnTo>
                  <a:pt x="4104" y="1604"/>
                </a:lnTo>
                <a:lnTo>
                  <a:pt x="4104" y="1619"/>
                </a:lnTo>
                <a:lnTo>
                  <a:pt x="4167" y="1619"/>
                </a:lnTo>
                <a:lnTo>
                  <a:pt x="4167" y="1636"/>
                </a:lnTo>
                <a:lnTo>
                  <a:pt x="4177" y="1636"/>
                </a:lnTo>
                <a:lnTo>
                  <a:pt x="4177" y="1657"/>
                </a:lnTo>
                <a:lnTo>
                  <a:pt x="4190" y="1657"/>
                </a:lnTo>
                <a:lnTo>
                  <a:pt x="4190" y="1674"/>
                </a:lnTo>
                <a:lnTo>
                  <a:pt x="4240" y="1674"/>
                </a:lnTo>
                <a:lnTo>
                  <a:pt x="4240" y="1694"/>
                </a:lnTo>
                <a:lnTo>
                  <a:pt x="4328" y="1694"/>
                </a:lnTo>
                <a:lnTo>
                  <a:pt x="4328" y="1717"/>
                </a:lnTo>
                <a:lnTo>
                  <a:pt x="4341" y="1717"/>
                </a:lnTo>
                <a:lnTo>
                  <a:pt x="4341" y="1740"/>
                </a:lnTo>
                <a:lnTo>
                  <a:pt x="4431" y="1740"/>
                </a:lnTo>
                <a:lnTo>
                  <a:pt x="4431" y="1760"/>
                </a:lnTo>
                <a:lnTo>
                  <a:pt x="4502" y="1760"/>
                </a:lnTo>
                <a:lnTo>
                  <a:pt x="4502" y="1805"/>
                </a:lnTo>
                <a:lnTo>
                  <a:pt x="4602" y="1805"/>
                </a:lnTo>
                <a:lnTo>
                  <a:pt x="4602" y="1828"/>
                </a:lnTo>
                <a:lnTo>
                  <a:pt x="4670" y="1828"/>
                </a:lnTo>
                <a:lnTo>
                  <a:pt x="4670" y="1850"/>
                </a:lnTo>
                <a:lnTo>
                  <a:pt x="4786" y="1850"/>
                </a:lnTo>
                <a:lnTo>
                  <a:pt x="4786" y="1876"/>
                </a:lnTo>
                <a:lnTo>
                  <a:pt x="4809" y="1876"/>
                </a:lnTo>
                <a:lnTo>
                  <a:pt x="4809" y="1898"/>
                </a:lnTo>
                <a:lnTo>
                  <a:pt x="4836" y="1898"/>
                </a:lnTo>
                <a:lnTo>
                  <a:pt x="4836" y="1921"/>
                </a:lnTo>
                <a:lnTo>
                  <a:pt x="4889" y="1921"/>
                </a:lnTo>
                <a:lnTo>
                  <a:pt x="4889" y="1944"/>
                </a:lnTo>
                <a:lnTo>
                  <a:pt x="4899" y="1944"/>
                </a:lnTo>
                <a:lnTo>
                  <a:pt x="4899" y="1969"/>
                </a:lnTo>
                <a:lnTo>
                  <a:pt x="4967" y="1969"/>
                </a:lnTo>
                <a:lnTo>
                  <a:pt x="4967" y="1994"/>
                </a:lnTo>
                <a:lnTo>
                  <a:pt x="4990" y="1994"/>
                </a:lnTo>
                <a:lnTo>
                  <a:pt x="4990" y="2019"/>
                </a:lnTo>
                <a:lnTo>
                  <a:pt x="5010" y="2019"/>
                </a:lnTo>
                <a:lnTo>
                  <a:pt x="5010" y="2047"/>
                </a:lnTo>
                <a:lnTo>
                  <a:pt x="5045" y="2047"/>
                </a:lnTo>
                <a:lnTo>
                  <a:pt x="5045" y="2075"/>
                </a:lnTo>
                <a:lnTo>
                  <a:pt x="5191" y="2075"/>
                </a:lnTo>
                <a:lnTo>
                  <a:pt x="5191" y="2107"/>
                </a:lnTo>
                <a:lnTo>
                  <a:pt x="5289" y="2107"/>
                </a:lnTo>
                <a:lnTo>
                  <a:pt x="5289" y="2143"/>
                </a:lnTo>
                <a:lnTo>
                  <a:pt x="5352" y="2143"/>
                </a:lnTo>
                <a:lnTo>
                  <a:pt x="5352" y="2175"/>
                </a:lnTo>
                <a:lnTo>
                  <a:pt x="5480" y="2175"/>
                </a:lnTo>
                <a:lnTo>
                  <a:pt x="5480" y="2211"/>
                </a:lnTo>
                <a:lnTo>
                  <a:pt x="5772" y="2211"/>
                </a:lnTo>
                <a:lnTo>
                  <a:pt x="5772" y="2248"/>
                </a:lnTo>
                <a:lnTo>
                  <a:pt x="5850" y="2248"/>
                </a:lnTo>
                <a:lnTo>
                  <a:pt x="5850" y="2294"/>
                </a:lnTo>
                <a:lnTo>
                  <a:pt x="5870" y="2294"/>
                </a:lnTo>
                <a:lnTo>
                  <a:pt x="5870" y="2341"/>
                </a:lnTo>
                <a:lnTo>
                  <a:pt x="6028" y="2341"/>
                </a:lnTo>
                <a:lnTo>
                  <a:pt x="6028" y="2404"/>
                </a:lnTo>
                <a:lnTo>
                  <a:pt x="6630" y="2404"/>
                </a:lnTo>
                <a:lnTo>
                  <a:pt x="6630" y="2482"/>
                </a:lnTo>
                <a:lnTo>
                  <a:pt x="6655" y="2482"/>
                </a:lnTo>
                <a:lnTo>
                  <a:pt x="6655" y="2568"/>
                </a:lnTo>
                <a:lnTo>
                  <a:pt x="7517" y="2568"/>
                </a:lnTo>
              </a:path>
            </a:pathLst>
          </a:custGeom>
          <a:noFill/>
          <a:ln w="28575">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13" name="Line 5">
            <a:extLst>
              <a:ext uri="{FF2B5EF4-FFF2-40B4-BE49-F238E27FC236}">
                <a16:creationId xmlns:a16="http://schemas.microsoft.com/office/drawing/2014/main" id="{AE0A0B22-1241-47E1-ACFA-9D0AE37A277E}"/>
              </a:ext>
            </a:extLst>
          </p:cNvPr>
          <p:cNvSpPr>
            <a:spLocks noChangeShapeType="1"/>
          </p:cNvSpPr>
          <p:nvPr/>
        </p:nvSpPr>
        <p:spPr bwMode="auto">
          <a:xfrm flipH="1">
            <a:off x="2200277" y="5380038"/>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14" name="Line 6">
            <a:extLst>
              <a:ext uri="{FF2B5EF4-FFF2-40B4-BE49-F238E27FC236}">
                <a16:creationId xmlns:a16="http://schemas.microsoft.com/office/drawing/2014/main" id="{426DE725-F374-4099-9825-F2FC2963861D}"/>
              </a:ext>
            </a:extLst>
          </p:cNvPr>
          <p:cNvSpPr>
            <a:spLocks noChangeShapeType="1"/>
          </p:cNvSpPr>
          <p:nvPr/>
        </p:nvSpPr>
        <p:spPr bwMode="auto">
          <a:xfrm>
            <a:off x="2268538" y="53848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24" name="Rectangle 16">
            <a:extLst>
              <a:ext uri="{FF2B5EF4-FFF2-40B4-BE49-F238E27FC236}">
                <a16:creationId xmlns:a16="http://schemas.microsoft.com/office/drawing/2014/main" id="{4E70A179-455D-4E43-B688-FDA1505E15E5}"/>
              </a:ext>
            </a:extLst>
          </p:cNvPr>
          <p:cNvSpPr>
            <a:spLocks noGrp="1" noChangeArrowheads="1"/>
          </p:cNvSpPr>
          <p:nvPr>
            <p:ph type="title"/>
          </p:nvPr>
        </p:nvSpPr>
        <p:spPr/>
        <p:txBody>
          <a:bodyPr/>
          <a:lstStyle/>
          <a:p>
            <a:pPr eaLnBrk="1" hangingPunct="1"/>
            <a:r>
              <a:rPr lang="en-US" altLang="en-US" dirty="0"/>
              <a:t>Phase III StiL: Frontline BR vs R-CHOP PFS in </a:t>
            </a:r>
            <a:br>
              <a:rPr lang="en-US" altLang="en-US" dirty="0"/>
            </a:br>
            <a:r>
              <a:rPr lang="en-US" altLang="en-US" dirty="0"/>
              <a:t>MZL to Establish BR Noninferiority</a:t>
            </a:r>
          </a:p>
        </p:txBody>
      </p:sp>
      <p:sp>
        <p:nvSpPr>
          <p:cNvPr id="17425" name="Rectangle 17">
            <a:extLst>
              <a:ext uri="{FF2B5EF4-FFF2-40B4-BE49-F238E27FC236}">
                <a16:creationId xmlns:a16="http://schemas.microsoft.com/office/drawing/2014/main" id="{1DC3761F-60E1-42EB-98C1-A8EEC1CDB159}"/>
              </a:ext>
            </a:extLst>
          </p:cNvPr>
          <p:cNvSpPr>
            <a:spLocks noChangeArrowheads="1"/>
          </p:cNvSpPr>
          <p:nvPr/>
        </p:nvSpPr>
        <p:spPr bwMode="auto">
          <a:xfrm>
            <a:off x="9552572" y="3583798"/>
            <a:ext cx="2308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BR</a:t>
            </a:r>
          </a:p>
        </p:txBody>
      </p:sp>
      <p:sp>
        <p:nvSpPr>
          <p:cNvPr id="17427" name="Rectangle 19">
            <a:extLst>
              <a:ext uri="{FF2B5EF4-FFF2-40B4-BE49-F238E27FC236}">
                <a16:creationId xmlns:a16="http://schemas.microsoft.com/office/drawing/2014/main" id="{F01C394B-F4AE-4AE5-8A7D-A36BEAE43163}"/>
              </a:ext>
            </a:extLst>
          </p:cNvPr>
          <p:cNvSpPr>
            <a:spLocks noChangeArrowheads="1"/>
          </p:cNvSpPr>
          <p:nvPr/>
        </p:nvSpPr>
        <p:spPr bwMode="auto">
          <a:xfrm>
            <a:off x="9450780" y="3963859"/>
            <a:ext cx="6652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R-CHOP</a:t>
            </a:r>
          </a:p>
        </p:txBody>
      </p:sp>
      <p:sp>
        <p:nvSpPr>
          <p:cNvPr id="17428" name="Rectangle 21">
            <a:extLst>
              <a:ext uri="{FF2B5EF4-FFF2-40B4-BE49-F238E27FC236}">
                <a16:creationId xmlns:a16="http://schemas.microsoft.com/office/drawing/2014/main" id="{2B058416-7E03-4493-AE20-B9019AD8840F}"/>
              </a:ext>
            </a:extLst>
          </p:cNvPr>
          <p:cNvSpPr>
            <a:spLocks noChangeArrowheads="1"/>
          </p:cNvSpPr>
          <p:nvPr/>
        </p:nvSpPr>
        <p:spPr bwMode="auto">
          <a:xfrm>
            <a:off x="3221622" y="3559519"/>
            <a:ext cx="2789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t>
            </a:r>
          </a:p>
        </p:txBody>
      </p:sp>
      <p:sp>
        <p:nvSpPr>
          <p:cNvPr id="17429" name="Line 22">
            <a:extLst>
              <a:ext uri="{FF2B5EF4-FFF2-40B4-BE49-F238E27FC236}">
                <a16:creationId xmlns:a16="http://schemas.microsoft.com/office/drawing/2014/main" id="{480E7A52-1EDF-44E8-93FD-FE5305CE86AF}"/>
              </a:ext>
            </a:extLst>
          </p:cNvPr>
          <p:cNvSpPr>
            <a:spLocks noChangeShapeType="1"/>
          </p:cNvSpPr>
          <p:nvPr/>
        </p:nvSpPr>
        <p:spPr bwMode="auto">
          <a:xfrm>
            <a:off x="2784866" y="3710946"/>
            <a:ext cx="365125" cy="0"/>
          </a:xfrm>
          <a:prstGeom prst="line">
            <a:avLst/>
          </a:prstGeom>
          <a:noFill/>
          <a:ln w="28575">
            <a:solidFill>
              <a:srgbClr val="01587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32" name="Rectangle 25">
            <a:extLst>
              <a:ext uri="{FF2B5EF4-FFF2-40B4-BE49-F238E27FC236}">
                <a16:creationId xmlns:a16="http://schemas.microsoft.com/office/drawing/2014/main" id="{FDDBF3DF-9CDB-4260-A586-AA176B27A6F9}"/>
              </a:ext>
            </a:extLst>
          </p:cNvPr>
          <p:cNvSpPr>
            <a:spLocks noChangeArrowheads="1"/>
          </p:cNvSpPr>
          <p:nvPr/>
        </p:nvSpPr>
        <p:spPr bwMode="auto">
          <a:xfrm>
            <a:off x="3221622" y="3902303"/>
            <a:ext cx="817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2000" b="0" dirty="0">
                <a:solidFill>
                  <a:srgbClr val="000000"/>
                </a:solidFill>
                <a:latin typeface="Calibri" panose="020F0502020204030204" pitchFamily="34" charset="0"/>
              </a:rPr>
              <a:t>R-CHOP</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33" name="Line 26">
            <a:extLst>
              <a:ext uri="{FF2B5EF4-FFF2-40B4-BE49-F238E27FC236}">
                <a16:creationId xmlns:a16="http://schemas.microsoft.com/office/drawing/2014/main" id="{964457F2-DED7-424B-B580-BA42114FECFE}"/>
              </a:ext>
            </a:extLst>
          </p:cNvPr>
          <p:cNvSpPr>
            <a:spLocks noChangeShapeType="1"/>
          </p:cNvSpPr>
          <p:nvPr/>
        </p:nvSpPr>
        <p:spPr bwMode="auto">
          <a:xfrm flipH="1">
            <a:off x="2200277" y="4651375"/>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34" name="Line 27">
            <a:extLst>
              <a:ext uri="{FF2B5EF4-FFF2-40B4-BE49-F238E27FC236}">
                <a16:creationId xmlns:a16="http://schemas.microsoft.com/office/drawing/2014/main" id="{6F8426C0-4261-44A0-8498-4F6BAE8EC088}"/>
              </a:ext>
            </a:extLst>
          </p:cNvPr>
          <p:cNvSpPr>
            <a:spLocks noChangeShapeType="1"/>
          </p:cNvSpPr>
          <p:nvPr/>
        </p:nvSpPr>
        <p:spPr bwMode="auto">
          <a:xfrm flipH="1">
            <a:off x="2200276" y="3921125"/>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35" name="Line 28">
            <a:extLst>
              <a:ext uri="{FF2B5EF4-FFF2-40B4-BE49-F238E27FC236}">
                <a16:creationId xmlns:a16="http://schemas.microsoft.com/office/drawing/2014/main" id="{13CA27B0-0638-4137-9EB7-862DD6C7330F}"/>
              </a:ext>
            </a:extLst>
          </p:cNvPr>
          <p:cNvSpPr>
            <a:spLocks noChangeShapeType="1"/>
          </p:cNvSpPr>
          <p:nvPr/>
        </p:nvSpPr>
        <p:spPr bwMode="auto">
          <a:xfrm flipH="1">
            <a:off x="2200277" y="3194050"/>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36" name="Line 29">
            <a:extLst>
              <a:ext uri="{FF2B5EF4-FFF2-40B4-BE49-F238E27FC236}">
                <a16:creationId xmlns:a16="http://schemas.microsoft.com/office/drawing/2014/main" id="{4A379507-4B44-4960-909E-885D7390528E}"/>
              </a:ext>
            </a:extLst>
          </p:cNvPr>
          <p:cNvSpPr>
            <a:spLocks noChangeShapeType="1"/>
          </p:cNvSpPr>
          <p:nvPr/>
        </p:nvSpPr>
        <p:spPr bwMode="auto">
          <a:xfrm flipH="1">
            <a:off x="2200277" y="2465388"/>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37" name="Line 30">
            <a:extLst>
              <a:ext uri="{FF2B5EF4-FFF2-40B4-BE49-F238E27FC236}">
                <a16:creationId xmlns:a16="http://schemas.microsoft.com/office/drawing/2014/main" id="{7A68F5B8-CA7E-495E-9263-5C2497DF8673}"/>
              </a:ext>
            </a:extLst>
          </p:cNvPr>
          <p:cNvSpPr>
            <a:spLocks noChangeShapeType="1"/>
          </p:cNvSpPr>
          <p:nvPr/>
        </p:nvSpPr>
        <p:spPr bwMode="auto">
          <a:xfrm flipH="1">
            <a:off x="2200277" y="1736725"/>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38" name="Rectangle 31">
            <a:extLst>
              <a:ext uri="{FF2B5EF4-FFF2-40B4-BE49-F238E27FC236}">
                <a16:creationId xmlns:a16="http://schemas.microsoft.com/office/drawing/2014/main" id="{CB0D1796-08B0-4968-945D-3148992F0F39}"/>
              </a:ext>
            </a:extLst>
          </p:cNvPr>
          <p:cNvSpPr>
            <a:spLocks noChangeArrowheads="1"/>
          </p:cNvSpPr>
          <p:nvPr/>
        </p:nvSpPr>
        <p:spPr bwMode="auto">
          <a:xfrm>
            <a:off x="1846264" y="5256214"/>
            <a:ext cx="323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17439" name="Rectangle 32">
            <a:extLst>
              <a:ext uri="{FF2B5EF4-FFF2-40B4-BE49-F238E27FC236}">
                <a16:creationId xmlns:a16="http://schemas.microsoft.com/office/drawing/2014/main" id="{0BC8887A-BB39-4C46-B81D-6B199258A9D4}"/>
              </a:ext>
            </a:extLst>
          </p:cNvPr>
          <p:cNvSpPr>
            <a:spLocks noChangeArrowheads="1"/>
          </p:cNvSpPr>
          <p:nvPr/>
        </p:nvSpPr>
        <p:spPr bwMode="auto">
          <a:xfrm>
            <a:off x="1846264" y="4530726"/>
            <a:ext cx="323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7440" name="Rectangle 33">
            <a:extLst>
              <a:ext uri="{FF2B5EF4-FFF2-40B4-BE49-F238E27FC236}">
                <a16:creationId xmlns:a16="http://schemas.microsoft.com/office/drawing/2014/main" id="{12A322D4-FD65-42F4-8C07-149CF08B457C}"/>
              </a:ext>
            </a:extLst>
          </p:cNvPr>
          <p:cNvSpPr>
            <a:spLocks noChangeArrowheads="1"/>
          </p:cNvSpPr>
          <p:nvPr/>
        </p:nvSpPr>
        <p:spPr bwMode="auto">
          <a:xfrm>
            <a:off x="1846264" y="3803651"/>
            <a:ext cx="323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a:t>
            </a:r>
          </a:p>
        </p:txBody>
      </p:sp>
      <p:sp>
        <p:nvSpPr>
          <p:cNvPr id="17441" name="Rectangle 34">
            <a:extLst>
              <a:ext uri="{FF2B5EF4-FFF2-40B4-BE49-F238E27FC236}">
                <a16:creationId xmlns:a16="http://schemas.microsoft.com/office/drawing/2014/main" id="{4F587E35-3A94-471C-B508-758B4CA67EAA}"/>
              </a:ext>
            </a:extLst>
          </p:cNvPr>
          <p:cNvSpPr>
            <a:spLocks noChangeArrowheads="1"/>
          </p:cNvSpPr>
          <p:nvPr/>
        </p:nvSpPr>
        <p:spPr bwMode="auto">
          <a:xfrm>
            <a:off x="1846264" y="3074989"/>
            <a:ext cx="323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7442" name="Rectangle 35">
            <a:extLst>
              <a:ext uri="{FF2B5EF4-FFF2-40B4-BE49-F238E27FC236}">
                <a16:creationId xmlns:a16="http://schemas.microsoft.com/office/drawing/2014/main" id="{A2FDBC0B-E308-467F-B3A6-1DB4D800B37B}"/>
              </a:ext>
            </a:extLst>
          </p:cNvPr>
          <p:cNvSpPr>
            <a:spLocks noChangeArrowheads="1"/>
          </p:cNvSpPr>
          <p:nvPr/>
        </p:nvSpPr>
        <p:spPr bwMode="auto">
          <a:xfrm>
            <a:off x="1846264" y="2341564"/>
            <a:ext cx="323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a:t>
            </a:r>
          </a:p>
        </p:txBody>
      </p:sp>
      <p:sp>
        <p:nvSpPr>
          <p:cNvPr id="17443" name="Rectangle 36">
            <a:extLst>
              <a:ext uri="{FF2B5EF4-FFF2-40B4-BE49-F238E27FC236}">
                <a16:creationId xmlns:a16="http://schemas.microsoft.com/office/drawing/2014/main" id="{0107AAD9-BF81-400B-9D17-F57BB451CA38}"/>
              </a:ext>
            </a:extLst>
          </p:cNvPr>
          <p:cNvSpPr>
            <a:spLocks noChangeArrowheads="1"/>
          </p:cNvSpPr>
          <p:nvPr/>
        </p:nvSpPr>
        <p:spPr bwMode="auto">
          <a:xfrm>
            <a:off x="1846264" y="1608139"/>
            <a:ext cx="323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7444" name="Line 37">
            <a:extLst>
              <a:ext uri="{FF2B5EF4-FFF2-40B4-BE49-F238E27FC236}">
                <a16:creationId xmlns:a16="http://schemas.microsoft.com/office/drawing/2014/main" id="{649FE567-1E6A-47E1-9D96-5A02E33452F9}"/>
              </a:ext>
            </a:extLst>
          </p:cNvPr>
          <p:cNvSpPr>
            <a:spLocks noChangeShapeType="1"/>
          </p:cNvSpPr>
          <p:nvPr/>
        </p:nvSpPr>
        <p:spPr bwMode="auto">
          <a:xfrm>
            <a:off x="3873501" y="53848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45" name="Line 38">
            <a:extLst>
              <a:ext uri="{FF2B5EF4-FFF2-40B4-BE49-F238E27FC236}">
                <a16:creationId xmlns:a16="http://schemas.microsoft.com/office/drawing/2014/main" id="{2E7C3F6D-8E46-408C-8E64-362B3B74F5BB}"/>
              </a:ext>
            </a:extLst>
          </p:cNvPr>
          <p:cNvSpPr>
            <a:spLocks noChangeShapeType="1"/>
          </p:cNvSpPr>
          <p:nvPr/>
        </p:nvSpPr>
        <p:spPr bwMode="auto">
          <a:xfrm>
            <a:off x="5481638" y="53848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46" name="Line 39">
            <a:extLst>
              <a:ext uri="{FF2B5EF4-FFF2-40B4-BE49-F238E27FC236}">
                <a16:creationId xmlns:a16="http://schemas.microsoft.com/office/drawing/2014/main" id="{29CB5C9E-1CC1-48EF-863F-99EE51D514EF}"/>
              </a:ext>
            </a:extLst>
          </p:cNvPr>
          <p:cNvSpPr>
            <a:spLocks noChangeShapeType="1"/>
          </p:cNvSpPr>
          <p:nvPr/>
        </p:nvSpPr>
        <p:spPr bwMode="auto">
          <a:xfrm>
            <a:off x="7088188" y="53848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47" name="Line 40">
            <a:extLst>
              <a:ext uri="{FF2B5EF4-FFF2-40B4-BE49-F238E27FC236}">
                <a16:creationId xmlns:a16="http://schemas.microsoft.com/office/drawing/2014/main" id="{BE26D185-5D32-4054-9B7C-828BB1F9E0E6}"/>
              </a:ext>
            </a:extLst>
          </p:cNvPr>
          <p:cNvSpPr>
            <a:spLocks noChangeShapeType="1"/>
          </p:cNvSpPr>
          <p:nvPr/>
        </p:nvSpPr>
        <p:spPr bwMode="auto">
          <a:xfrm>
            <a:off x="8694738" y="53848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48" name="Line 41">
            <a:extLst>
              <a:ext uri="{FF2B5EF4-FFF2-40B4-BE49-F238E27FC236}">
                <a16:creationId xmlns:a16="http://schemas.microsoft.com/office/drawing/2014/main" id="{A6B6F744-D950-4A04-9A6C-0C0F97EBAF6E}"/>
              </a:ext>
            </a:extLst>
          </p:cNvPr>
          <p:cNvSpPr>
            <a:spLocks noChangeShapeType="1"/>
          </p:cNvSpPr>
          <p:nvPr/>
        </p:nvSpPr>
        <p:spPr bwMode="auto">
          <a:xfrm>
            <a:off x="10309226" y="5384800"/>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49" name="Line 42">
            <a:extLst>
              <a:ext uri="{FF2B5EF4-FFF2-40B4-BE49-F238E27FC236}">
                <a16:creationId xmlns:a16="http://schemas.microsoft.com/office/drawing/2014/main" id="{D4CE51CB-29CB-4947-991D-FCC097EB4B34}"/>
              </a:ext>
            </a:extLst>
          </p:cNvPr>
          <p:cNvSpPr>
            <a:spLocks noChangeShapeType="1"/>
          </p:cNvSpPr>
          <p:nvPr/>
        </p:nvSpPr>
        <p:spPr bwMode="auto">
          <a:xfrm>
            <a:off x="2243138" y="5380038"/>
            <a:ext cx="808355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50" name="Rectangle 43">
            <a:extLst>
              <a:ext uri="{FF2B5EF4-FFF2-40B4-BE49-F238E27FC236}">
                <a16:creationId xmlns:a16="http://schemas.microsoft.com/office/drawing/2014/main" id="{4F28B0EE-4DA6-4F90-AFF4-689439A452A6}"/>
              </a:ext>
            </a:extLst>
          </p:cNvPr>
          <p:cNvSpPr>
            <a:spLocks noChangeArrowheads="1"/>
          </p:cNvSpPr>
          <p:nvPr/>
        </p:nvSpPr>
        <p:spPr bwMode="auto">
          <a:xfrm>
            <a:off x="2187576" y="5470526"/>
            <a:ext cx="129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451" name="Rectangle 44">
            <a:extLst>
              <a:ext uri="{FF2B5EF4-FFF2-40B4-BE49-F238E27FC236}">
                <a16:creationId xmlns:a16="http://schemas.microsoft.com/office/drawing/2014/main" id="{F423F64D-4002-497C-8332-44AA3D9F1527}"/>
              </a:ext>
            </a:extLst>
          </p:cNvPr>
          <p:cNvSpPr>
            <a:spLocks noChangeArrowheads="1"/>
          </p:cNvSpPr>
          <p:nvPr/>
        </p:nvSpPr>
        <p:spPr bwMode="auto">
          <a:xfrm>
            <a:off x="3800476" y="5470526"/>
            <a:ext cx="259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7452" name="Rectangle 45">
            <a:extLst>
              <a:ext uri="{FF2B5EF4-FFF2-40B4-BE49-F238E27FC236}">
                <a16:creationId xmlns:a16="http://schemas.microsoft.com/office/drawing/2014/main" id="{1A7D1FCD-254F-47A7-B230-F80A0D71C2E7}"/>
              </a:ext>
            </a:extLst>
          </p:cNvPr>
          <p:cNvSpPr>
            <a:spLocks noChangeArrowheads="1"/>
          </p:cNvSpPr>
          <p:nvPr/>
        </p:nvSpPr>
        <p:spPr bwMode="auto">
          <a:xfrm>
            <a:off x="5416551" y="5470526"/>
            <a:ext cx="259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7453" name="Rectangle 46">
            <a:extLst>
              <a:ext uri="{FF2B5EF4-FFF2-40B4-BE49-F238E27FC236}">
                <a16:creationId xmlns:a16="http://schemas.microsoft.com/office/drawing/2014/main" id="{B437426C-9437-4B5C-9A45-2C7BAF2B56E8}"/>
              </a:ext>
            </a:extLst>
          </p:cNvPr>
          <p:cNvSpPr>
            <a:spLocks noChangeArrowheads="1"/>
          </p:cNvSpPr>
          <p:nvPr/>
        </p:nvSpPr>
        <p:spPr bwMode="auto">
          <a:xfrm>
            <a:off x="7011988" y="5470526"/>
            <a:ext cx="259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7454" name="Rectangle 47">
            <a:extLst>
              <a:ext uri="{FF2B5EF4-FFF2-40B4-BE49-F238E27FC236}">
                <a16:creationId xmlns:a16="http://schemas.microsoft.com/office/drawing/2014/main" id="{7DC0AC99-5AE3-4A1C-B13C-EFC0D742ED22}"/>
              </a:ext>
            </a:extLst>
          </p:cNvPr>
          <p:cNvSpPr>
            <a:spLocks noChangeArrowheads="1"/>
          </p:cNvSpPr>
          <p:nvPr/>
        </p:nvSpPr>
        <p:spPr bwMode="auto">
          <a:xfrm>
            <a:off x="8626476" y="5470526"/>
            <a:ext cx="259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7455" name="Rectangle 48">
            <a:extLst>
              <a:ext uri="{FF2B5EF4-FFF2-40B4-BE49-F238E27FC236}">
                <a16:creationId xmlns:a16="http://schemas.microsoft.com/office/drawing/2014/main" id="{50F92473-EE8A-42E1-B7BC-4F4CA7EFE90D}"/>
              </a:ext>
            </a:extLst>
          </p:cNvPr>
          <p:cNvSpPr>
            <a:spLocks noChangeArrowheads="1"/>
          </p:cNvSpPr>
          <p:nvPr/>
        </p:nvSpPr>
        <p:spPr bwMode="auto">
          <a:xfrm>
            <a:off x="10237788" y="5470526"/>
            <a:ext cx="259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456" name="Rectangle 49">
            <a:extLst>
              <a:ext uri="{FF2B5EF4-FFF2-40B4-BE49-F238E27FC236}">
                <a16:creationId xmlns:a16="http://schemas.microsoft.com/office/drawing/2014/main" id="{58A609F1-22E8-4D98-A087-548F533C520C}"/>
              </a:ext>
            </a:extLst>
          </p:cNvPr>
          <p:cNvSpPr>
            <a:spLocks noChangeArrowheads="1"/>
          </p:cNvSpPr>
          <p:nvPr/>
        </p:nvSpPr>
        <p:spPr bwMode="auto">
          <a:xfrm>
            <a:off x="2309814" y="5737226"/>
            <a:ext cx="8043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7457" name="Line 50">
            <a:extLst>
              <a:ext uri="{FF2B5EF4-FFF2-40B4-BE49-F238E27FC236}">
                <a16:creationId xmlns:a16="http://schemas.microsoft.com/office/drawing/2014/main" id="{469B41A7-7C0B-4410-9021-C14DC07D4299}"/>
              </a:ext>
            </a:extLst>
          </p:cNvPr>
          <p:cNvSpPr>
            <a:spLocks noChangeShapeType="1"/>
          </p:cNvSpPr>
          <p:nvPr/>
        </p:nvSpPr>
        <p:spPr bwMode="auto">
          <a:xfrm>
            <a:off x="2784866" y="4073966"/>
            <a:ext cx="365125" cy="0"/>
          </a:xfrm>
          <a:prstGeom prst="line">
            <a:avLst/>
          </a:prstGeom>
          <a:noFill/>
          <a:ln w="28575">
            <a:solidFill>
              <a:srgbClr val="E1471D"/>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58" name="Rectangle 51">
            <a:extLst>
              <a:ext uri="{FF2B5EF4-FFF2-40B4-BE49-F238E27FC236}">
                <a16:creationId xmlns:a16="http://schemas.microsoft.com/office/drawing/2014/main" id="{06BAA468-A8F7-49F2-9711-B0BE350A5ABE}"/>
              </a:ext>
            </a:extLst>
          </p:cNvPr>
          <p:cNvSpPr>
            <a:spLocks noChangeArrowheads="1"/>
          </p:cNvSpPr>
          <p:nvPr/>
        </p:nvSpPr>
        <p:spPr bwMode="auto">
          <a:xfrm rot="16200000">
            <a:off x="-459581" y="3420269"/>
            <a:ext cx="36480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000000"/>
                </a:solidFill>
                <a:latin typeface="Calibri" panose="020F0502020204030204" pitchFamily="34" charset="0"/>
              </a:rPr>
              <a:t>Probability</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59" name="Line 52">
            <a:extLst>
              <a:ext uri="{FF2B5EF4-FFF2-40B4-BE49-F238E27FC236}">
                <a16:creationId xmlns:a16="http://schemas.microsoft.com/office/drawing/2014/main" id="{B78D06B4-08CB-4824-82DE-95F7CC3747DF}"/>
              </a:ext>
            </a:extLst>
          </p:cNvPr>
          <p:cNvSpPr>
            <a:spLocks noChangeShapeType="1"/>
          </p:cNvSpPr>
          <p:nvPr/>
        </p:nvSpPr>
        <p:spPr bwMode="auto">
          <a:xfrm flipV="1">
            <a:off x="2268538" y="1722438"/>
            <a:ext cx="0" cy="3657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68" name="Group 67">
            <a:extLst>
              <a:ext uri="{FF2B5EF4-FFF2-40B4-BE49-F238E27FC236}">
                <a16:creationId xmlns:a16="http://schemas.microsoft.com/office/drawing/2014/main" id="{E31F9103-E3EA-411E-A5FC-3444099D3CA0}"/>
              </a:ext>
            </a:extLst>
          </p:cNvPr>
          <p:cNvGrpSpPr/>
          <p:nvPr/>
        </p:nvGrpSpPr>
        <p:grpSpPr>
          <a:xfrm>
            <a:off x="9392911" y="6207927"/>
            <a:ext cx="2488502" cy="454909"/>
            <a:chOff x="9392911" y="6207927"/>
            <a:chExt cx="2488502" cy="454909"/>
          </a:xfrm>
        </p:grpSpPr>
        <p:pic>
          <p:nvPicPr>
            <p:cNvPr id="69" name="Picture 68" descr="A picture containing text, ax, wheel&#10;&#10;Description automatically generated">
              <a:extLst>
                <a:ext uri="{FF2B5EF4-FFF2-40B4-BE49-F238E27FC236}">
                  <a16:creationId xmlns:a16="http://schemas.microsoft.com/office/drawing/2014/main" id="{33B3B6F2-5EDC-4F38-8020-983A78811D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0" name="Rectangle 8">
              <a:extLst>
                <a:ext uri="{FF2B5EF4-FFF2-40B4-BE49-F238E27FC236}">
                  <a16:creationId xmlns:a16="http://schemas.microsoft.com/office/drawing/2014/main" id="{7E879253-234D-4BB3-A53F-B3F8644A546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 name="TextBox 1">
            <a:extLst>
              <a:ext uri="{FF2B5EF4-FFF2-40B4-BE49-F238E27FC236}">
                <a16:creationId xmlns:a16="http://schemas.microsoft.com/office/drawing/2014/main" id="{6FE51D05-131B-4207-A0DD-CEB2670DD505}"/>
              </a:ext>
            </a:extLst>
          </p:cNvPr>
          <p:cNvSpPr txBox="1"/>
          <p:nvPr/>
        </p:nvSpPr>
        <p:spPr bwMode="auto">
          <a:xfrm>
            <a:off x="4050986" y="3170686"/>
            <a:ext cx="19030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Median, Mo (IQR)</a:t>
            </a:r>
          </a:p>
        </p:txBody>
      </p:sp>
      <p:sp>
        <p:nvSpPr>
          <p:cNvPr id="3" name="TextBox 2">
            <a:extLst>
              <a:ext uri="{FF2B5EF4-FFF2-40B4-BE49-F238E27FC236}">
                <a16:creationId xmlns:a16="http://schemas.microsoft.com/office/drawing/2014/main" id="{2E034B51-B865-4E9D-AE3B-C76BA3389809}"/>
              </a:ext>
            </a:extLst>
          </p:cNvPr>
          <p:cNvSpPr txBox="1"/>
          <p:nvPr/>
        </p:nvSpPr>
        <p:spPr bwMode="auto">
          <a:xfrm>
            <a:off x="4067067" y="3513558"/>
            <a:ext cx="19691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57.2 (20.9 to NR)</a:t>
            </a:r>
          </a:p>
        </p:txBody>
      </p:sp>
      <p:sp>
        <p:nvSpPr>
          <p:cNvPr id="61" name="TextBox 60">
            <a:extLst>
              <a:ext uri="{FF2B5EF4-FFF2-40B4-BE49-F238E27FC236}">
                <a16:creationId xmlns:a16="http://schemas.microsoft.com/office/drawing/2014/main" id="{86A94401-262F-4394-9A09-CF0713C25FD1}"/>
              </a:ext>
            </a:extLst>
          </p:cNvPr>
          <p:cNvSpPr txBox="1"/>
          <p:nvPr/>
        </p:nvSpPr>
        <p:spPr bwMode="auto">
          <a:xfrm>
            <a:off x="4068252" y="3870206"/>
            <a:ext cx="19691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47.2 (20.3 to 65.7)</a:t>
            </a:r>
          </a:p>
        </p:txBody>
      </p:sp>
      <p:sp>
        <p:nvSpPr>
          <p:cNvPr id="4" name="TextBox 3">
            <a:extLst>
              <a:ext uri="{FF2B5EF4-FFF2-40B4-BE49-F238E27FC236}">
                <a16:creationId xmlns:a16="http://schemas.microsoft.com/office/drawing/2014/main" id="{99E4D4B3-2E73-49F4-A580-3E04E7FD4FD4}"/>
              </a:ext>
            </a:extLst>
          </p:cNvPr>
          <p:cNvSpPr txBox="1"/>
          <p:nvPr/>
        </p:nvSpPr>
        <p:spPr bwMode="auto">
          <a:xfrm>
            <a:off x="7615159" y="1831827"/>
            <a:ext cx="3762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0.70 (95% CI: 0.34-1.43;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.3249)</a:t>
            </a:r>
          </a:p>
        </p:txBody>
      </p:sp>
      <p:sp>
        <p:nvSpPr>
          <p:cNvPr id="47" name="Text Box 15">
            <a:extLst>
              <a:ext uri="{FF2B5EF4-FFF2-40B4-BE49-F238E27FC236}">
                <a16:creationId xmlns:a16="http://schemas.microsoft.com/office/drawing/2014/main" id="{38FD2919-96B1-45B2-952F-293C0B7A62E0}"/>
              </a:ext>
            </a:extLst>
          </p:cNvPr>
          <p:cNvSpPr txBox="1">
            <a:spLocks noChangeArrowheads="1"/>
          </p:cNvSpPr>
          <p:nvPr/>
        </p:nvSpPr>
        <p:spPr bwMode="auto">
          <a:xfrm>
            <a:off x="44861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Rummel. Lancet. 2013;381:1203-1210.</a:t>
            </a:r>
          </a:p>
        </p:txBody>
      </p:sp>
    </p:spTree>
    <p:extLst>
      <p:ext uri="{BB962C8B-B14F-4D97-AF65-F5344CB8AC3E}">
        <p14:creationId xmlns:p14="http://schemas.microsoft.com/office/powerpoint/2010/main" val="1375618330"/>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altLang="en-US" dirty="0"/>
              <a:t>Single Agent or Rituximab </a:t>
            </a:r>
            <a:br>
              <a:rPr lang="en-US" altLang="en-US" dirty="0"/>
            </a:br>
            <a:r>
              <a:rPr lang="en-US" altLang="en-US" dirty="0"/>
              <a:t>Combination Activity in R/R MZL</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3002504547"/>
              </p:ext>
            </p:extLst>
          </p:nvPr>
        </p:nvGraphicFramePr>
        <p:xfrm>
          <a:off x="727076" y="1604963"/>
          <a:ext cx="10779122" cy="3566304"/>
        </p:xfrm>
        <a:graphic>
          <a:graphicData uri="http://schemas.openxmlformats.org/drawingml/2006/table">
            <a:tbl>
              <a:tblPr/>
              <a:tblGrid>
                <a:gridCol w="2921070">
                  <a:extLst>
                    <a:ext uri="{9D8B030D-6E8A-4147-A177-3AD203B41FA5}">
                      <a16:colId xmlns:a16="http://schemas.microsoft.com/office/drawing/2014/main" val="20000"/>
                    </a:ext>
                  </a:extLst>
                </a:gridCol>
                <a:gridCol w="1964513">
                  <a:extLst>
                    <a:ext uri="{9D8B030D-6E8A-4147-A177-3AD203B41FA5}">
                      <a16:colId xmlns:a16="http://schemas.microsoft.com/office/drawing/2014/main" val="20001"/>
                    </a:ext>
                  </a:extLst>
                </a:gridCol>
                <a:gridCol w="1964513">
                  <a:extLst>
                    <a:ext uri="{9D8B030D-6E8A-4147-A177-3AD203B41FA5}">
                      <a16:colId xmlns:a16="http://schemas.microsoft.com/office/drawing/2014/main" val="20002"/>
                    </a:ext>
                  </a:extLst>
                </a:gridCol>
                <a:gridCol w="1964513">
                  <a:extLst>
                    <a:ext uri="{9D8B030D-6E8A-4147-A177-3AD203B41FA5}">
                      <a16:colId xmlns:a16="http://schemas.microsoft.com/office/drawing/2014/main" val="406494262"/>
                    </a:ext>
                  </a:extLst>
                </a:gridCol>
                <a:gridCol w="1964513">
                  <a:extLst>
                    <a:ext uri="{9D8B030D-6E8A-4147-A177-3AD203B41FA5}">
                      <a16:colId xmlns:a16="http://schemas.microsoft.com/office/drawing/2014/main" val="2276579055"/>
                    </a:ext>
                  </a:extLst>
                </a:gridCol>
              </a:tblGrid>
              <a:tr h="140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Rituximab*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Lenalidomide</a:t>
                      </a:r>
                      <a:r>
                        <a:rPr lang="en-US" sz="2000" baseline="0" dirty="0">
                          <a:solidFill>
                            <a:schemeClr val="bg1"/>
                          </a:solidFill>
                          <a:latin typeface="Calibri" panose="020F0502020204030204" pitchFamily="34" charset="0"/>
                          <a:cs typeface="Calibri" panose="020F0502020204030204" pitchFamily="34" charset="0"/>
                        </a:rPr>
                        <a:t>-rituximab*</a:t>
                      </a:r>
                      <a:endParaRPr lang="en-US" sz="200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Ibrutinib*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Zanubrutinib*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664124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Umbralisib</a:t>
                      </a:r>
                      <a:r>
                        <a:rPr lang="en-US" sz="2000" baseline="30000" dirty="0">
                          <a:solidFill>
                            <a:schemeClr val="bg1"/>
                          </a:solidFill>
                          <a:latin typeface="Arial" panose="020B0604020202020204" pitchFamily="34" charset="0"/>
                          <a:cs typeface="Arial" panose="020B0604020202020204" pitchFamily="34" charset="0"/>
                        </a:rPr>
                        <a:t>†</a:t>
                      </a:r>
                      <a:endParaRPr lang="en-US" sz="2000" b="0" baseline="3000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899004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Parsaclisib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734485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Copanlisib-rituximab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1571252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Venetoclax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7113340"/>
                  </a:ext>
                </a:extLst>
              </a:tr>
            </a:tbl>
          </a:graphicData>
        </a:graphic>
      </p:graphicFrame>
      <p:sp>
        <p:nvSpPr>
          <p:cNvPr id="9" name="Text Box 11">
            <a:extLst>
              <a:ext uri="{FF2B5EF4-FFF2-40B4-BE49-F238E27FC236}">
                <a16:creationId xmlns:a16="http://schemas.microsoft.com/office/drawing/2014/main" id="{A0D97187-FB29-4FE8-AE92-798D0D6F4253}"/>
              </a:ext>
            </a:extLst>
          </p:cNvPr>
          <p:cNvSpPr txBox="1">
            <a:spLocks noChangeArrowheads="1"/>
          </p:cNvSpPr>
          <p:nvPr/>
        </p:nvSpPr>
        <p:spPr bwMode="auto">
          <a:xfrm>
            <a:off x="447390" y="6208108"/>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Leonard. JCO. 2019;37:1188. Noy. Blood. 2017;129:2224. Opat. Clin Cancer Res. 2021;27:6323. Fowler. JCO. 2021;39:1609. Phillips. ASH 2020. Abstr 338. Matasar. Lancet Oncol. 2021;22:678. Davids. JCO. 2017;35:826.</a:t>
            </a:r>
          </a:p>
        </p:txBody>
      </p:sp>
      <p:grpSp>
        <p:nvGrpSpPr>
          <p:cNvPr id="16" name="Group 15">
            <a:extLst>
              <a:ext uri="{FF2B5EF4-FFF2-40B4-BE49-F238E27FC236}">
                <a16:creationId xmlns:a16="http://schemas.microsoft.com/office/drawing/2014/main" id="{78FAA418-7447-4547-A1B5-2021B0E55A75}"/>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0E2D1F59-C62A-4B48-AAB7-E0CA22E1F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FA548C07-6D6F-4336-BAD5-D1F459DE67C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0" name="Text Box 30">
            <a:extLst>
              <a:ext uri="{FF2B5EF4-FFF2-40B4-BE49-F238E27FC236}">
                <a16:creationId xmlns:a16="http://schemas.microsoft.com/office/drawing/2014/main" id="{1BA0E299-E9F3-483E-ADAE-3E11275B0356}"/>
              </a:ext>
            </a:extLst>
          </p:cNvPr>
          <p:cNvSpPr txBox="1">
            <a:spLocks noChangeArrowheads="1"/>
          </p:cNvSpPr>
          <p:nvPr/>
        </p:nvSpPr>
        <p:spPr bwMode="auto">
          <a:xfrm>
            <a:off x="702692" y="5192077"/>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*FDA approved. </a:t>
            </a:r>
            <a:r>
              <a:rPr lang="en-US" sz="1400" b="0" baseline="30000" dirty="0">
                <a:solidFill>
                  <a:schemeClr val="bg1"/>
                </a:solidFill>
              </a:rPr>
              <a:t>†</a:t>
            </a:r>
            <a:r>
              <a:rPr lang="en-US" sz="1400" b="0" dirty="0">
                <a:solidFill>
                  <a:schemeClr val="bg1"/>
                </a:solidFill>
                <a:latin typeface="Calibri" panose="020F0502020204030204" pitchFamily="34" charset="0"/>
                <a:cs typeface="Calibri" panose="020F0502020204030204" pitchFamily="34" charset="0"/>
              </a:rPr>
              <a:t> Withdrawn (2022).</a:t>
            </a:r>
            <a:endParaRPr lang="en-US" alt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25359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altLang="en-US" dirty="0"/>
              <a:t>AUGMENT: Rituximab + Lenalidomide or </a:t>
            </a:r>
            <a:br>
              <a:rPr lang="en-US" altLang="en-US" dirty="0"/>
            </a:br>
            <a:r>
              <a:rPr lang="en-US" altLang="en-US" dirty="0"/>
              <a:t>Placebo in R/R MZL</a:t>
            </a:r>
          </a:p>
        </p:txBody>
      </p:sp>
      <p:sp>
        <p:nvSpPr>
          <p:cNvPr id="7" name="Content Placeholder 6">
            <a:extLst>
              <a:ext uri="{FF2B5EF4-FFF2-40B4-BE49-F238E27FC236}">
                <a16:creationId xmlns:a16="http://schemas.microsoft.com/office/drawing/2014/main" id="{5FD3B773-2DDB-4148-99E7-ABCF37CFAA69}"/>
              </a:ext>
            </a:extLst>
          </p:cNvPr>
          <p:cNvSpPr>
            <a:spLocks noGrp="1"/>
          </p:cNvSpPr>
          <p:nvPr>
            <p:ph idx="1"/>
          </p:nvPr>
        </p:nvSpPr>
        <p:spPr/>
        <p:txBody>
          <a:bodyPr/>
          <a:lstStyle/>
          <a:p>
            <a:r>
              <a:rPr lang="en-US" altLang="en-US" dirty="0">
                <a:solidFill>
                  <a:srgbClr val="000000"/>
                </a:solidFill>
              </a:rPr>
              <a:t>Randomized, multicenter phase III trial</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529059" y="2254452"/>
            <a:ext cx="290056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Adult patients with relapsed/refractory FL or MZL; ≥1 prior chemo/immunotherapy</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(MZL: N = 63)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177648" y="2209248"/>
            <a:ext cx="3790950" cy="557317"/>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Rituximab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Lenalidomide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31)</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405349" y="2816483"/>
            <a:ext cx="592163" cy="29213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410380" y="2494895"/>
            <a:ext cx="609600" cy="2684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175971" y="2825511"/>
            <a:ext cx="3790950" cy="55731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Rituximab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32)</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92" name="Text Box 31">
            <a:extLst>
              <a:ext uri="{FF2B5EF4-FFF2-40B4-BE49-F238E27FC236}">
                <a16:creationId xmlns:a16="http://schemas.microsoft.com/office/drawing/2014/main" id="{1426042B-85FB-4AE4-929B-9D51F198DF9D}"/>
              </a:ext>
            </a:extLst>
          </p:cNvPr>
          <p:cNvSpPr txBox="1">
            <a:spLocks noChangeArrowheads="1"/>
          </p:cNvSpPr>
          <p:nvPr/>
        </p:nvSpPr>
        <p:spPr bwMode="auto">
          <a:xfrm>
            <a:off x="8612039" y="2567167"/>
            <a:ext cx="2273509"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cycles or until PD, relapse, or intolerability</a:t>
            </a: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a:off x="8126676" y="284120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ext Box 11">
            <a:extLst>
              <a:ext uri="{FF2B5EF4-FFF2-40B4-BE49-F238E27FC236}">
                <a16:creationId xmlns:a16="http://schemas.microsoft.com/office/drawing/2014/main" id="{11612F81-0E0A-B74A-8AE2-C8D80FF229F2}"/>
              </a:ext>
            </a:extLst>
          </p:cNvPr>
          <p:cNvSpPr txBox="1">
            <a:spLocks noChangeArrowheads="1"/>
          </p:cNvSpPr>
          <p:nvPr/>
        </p:nvSpPr>
        <p:spPr bwMode="auto">
          <a:xfrm>
            <a:off x="447390" y="63927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Leonard. JCO. 2019;37:1188. </a:t>
            </a:r>
          </a:p>
        </p:txBody>
      </p:sp>
      <p:sp>
        <p:nvSpPr>
          <p:cNvPr id="4" name="TextBox 3">
            <a:extLst>
              <a:ext uri="{FF2B5EF4-FFF2-40B4-BE49-F238E27FC236}">
                <a16:creationId xmlns:a16="http://schemas.microsoft.com/office/drawing/2014/main" id="{A5504CFC-280B-E948-83EA-60151521CE57}"/>
              </a:ext>
            </a:extLst>
          </p:cNvPr>
          <p:cNvSpPr txBox="1"/>
          <p:nvPr/>
        </p:nvSpPr>
        <p:spPr bwMode="auto">
          <a:xfrm>
            <a:off x="8080660" y="2305863"/>
            <a:ext cx="36965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Len: 20 mg/d or 10 mg/d if CrCl 30-59 mL/min.</a:t>
            </a:r>
          </a:p>
        </p:txBody>
      </p:sp>
      <p:sp>
        <p:nvSpPr>
          <p:cNvPr id="5" name="TextBox 4">
            <a:extLst>
              <a:ext uri="{FF2B5EF4-FFF2-40B4-BE49-F238E27FC236}">
                <a16:creationId xmlns:a16="http://schemas.microsoft.com/office/drawing/2014/main" id="{C24A725C-4840-3349-B626-6D33DEA94F86}"/>
              </a:ext>
            </a:extLst>
          </p:cNvPr>
          <p:cNvSpPr txBox="1"/>
          <p:nvPr/>
        </p:nvSpPr>
        <p:spPr bwMode="auto">
          <a:xfrm>
            <a:off x="8080660" y="2118354"/>
            <a:ext cx="40938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 375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D1,8,15,22 of cycle 1; D1 of cycles 2-5.</a:t>
            </a:r>
          </a:p>
        </p:txBody>
      </p:sp>
      <p:grpSp>
        <p:nvGrpSpPr>
          <p:cNvPr id="21" name="Group 20">
            <a:extLst>
              <a:ext uri="{FF2B5EF4-FFF2-40B4-BE49-F238E27FC236}">
                <a16:creationId xmlns:a16="http://schemas.microsoft.com/office/drawing/2014/main" id="{62FD7FC2-7244-400A-A8A5-72F094DD8D2F}"/>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C9BCD1D7-5083-4E7B-A790-2013F11B07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A518BA00-5602-4380-9CC4-B410F4E0A77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26" name="Group 32">
            <a:extLst>
              <a:ext uri="{FF2B5EF4-FFF2-40B4-BE49-F238E27FC236}">
                <a16:creationId xmlns:a16="http://schemas.microsoft.com/office/drawing/2014/main" id="{428963B9-3F6F-46CE-AB54-B0CF2E8EA1FB}"/>
              </a:ext>
            </a:extLst>
          </p:cNvPr>
          <p:cNvGraphicFramePr>
            <a:graphicFrameLocks noGrp="1"/>
          </p:cNvGraphicFramePr>
          <p:nvPr>
            <p:extLst>
              <p:ext uri="{D42A27DB-BD31-4B8C-83A1-F6EECF244321}">
                <p14:modId xmlns:p14="http://schemas.microsoft.com/office/powerpoint/2010/main" val="1796063081"/>
              </p:ext>
            </p:extLst>
          </p:nvPr>
        </p:nvGraphicFramePr>
        <p:xfrm>
          <a:off x="727076" y="3746033"/>
          <a:ext cx="10779125" cy="1981280"/>
        </p:xfrm>
        <a:graphic>
          <a:graphicData uri="http://schemas.openxmlformats.org/drawingml/2006/table">
            <a:tbl>
              <a:tblPr/>
              <a:tblGrid>
                <a:gridCol w="3847523">
                  <a:extLst>
                    <a:ext uri="{9D8B030D-6E8A-4147-A177-3AD203B41FA5}">
                      <a16:colId xmlns:a16="http://schemas.microsoft.com/office/drawing/2014/main" val="20000"/>
                    </a:ext>
                  </a:extLst>
                </a:gridCol>
                <a:gridCol w="2310534">
                  <a:extLst>
                    <a:ext uri="{9D8B030D-6E8A-4147-A177-3AD203B41FA5}">
                      <a16:colId xmlns:a16="http://schemas.microsoft.com/office/drawing/2014/main" val="20001"/>
                    </a:ext>
                  </a:extLst>
                </a:gridCol>
                <a:gridCol w="2310534">
                  <a:extLst>
                    <a:ext uri="{9D8B030D-6E8A-4147-A177-3AD203B41FA5}">
                      <a16:colId xmlns:a16="http://schemas.microsoft.com/office/drawing/2014/main" val="1917375314"/>
                    </a:ext>
                  </a:extLst>
                </a:gridCol>
                <a:gridCol w="231053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 in MZL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 + Len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 + Placebo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(by IRC),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20.2 (16.0-NR)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25.2 (11.1-NR)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(0.47-2.13)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(by IRC),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 (13.2-NR)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 (8.4-NR)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 (0.56-5.84)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TTNLT,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25.8 (17.7-NR)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 (21.6-NR)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1.58 (0.68-3.67)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OS probability at 2 yr,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(61-92)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 (77-98)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2.89 (0.56-14.92)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31352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BTK Inhibitors Approved for MZL</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29998950"/>
              </p:ext>
            </p:extLst>
          </p:nvPr>
        </p:nvGraphicFramePr>
        <p:xfrm>
          <a:off x="727076" y="1604963"/>
          <a:ext cx="10779125" cy="4480720"/>
        </p:xfrm>
        <a:graphic>
          <a:graphicData uri="http://schemas.openxmlformats.org/drawingml/2006/table">
            <a:tbl>
              <a:tblPr/>
              <a:tblGrid>
                <a:gridCol w="2088161">
                  <a:extLst>
                    <a:ext uri="{9D8B030D-6E8A-4147-A177-3AD203B41FA5}">
                      <a16:colId xmlns:a16="http://schemas.microsoft.com/office/drawing/2014/main" val="20000"/>
                    </a:ext>
                  </a:extLst>
                </a:gridCol>
                <a:gridCol w="4345482">
                  <a:extLst>
                    <a:ext uri="{9D8B030D-6E8A-4147-A177-3AD203B41FA5}">
                      <a16:colId xmlns:a16="http://schemas.microsoft.com/office/drawing/2014/main" val="20001"/>
                    </a:ext>
                  </a:extLst>
                </a:gridCol>
                <a:gridCol w="4345482">
                  <a:extLst>
                    <a:ext uri="{9D8B030D-6E8A-4147-A177-3AD203B41FA5}">
                      <a16:colId xmlns:a16="http://schemas.microsoft.com/office/drawing/2014/main" val="20002"/>
                    </a:ext>
                  </a:extLst>
                </a:gridCol>
              </a:tblGrid>
              <a:tr h="191714">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Zanubrutinib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17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NCT01980628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MAGNOLIA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1917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23682044"/>
                  </a:ext>
                </a:extLst>
              </a:tr>
              <a:tr h="1917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Adult patients with R/R MZL, &gt;1 prior therapy including anti-CD20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4421475"/>
                  </a:ext>
                </a:extLst>
              </a:tr>
              <a:tr h="33549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 63 (32 MALT, 14 SMZL, 17 NMZL)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(26 NMZL, 26 extranodal,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SMZL, 4 mixed subtype)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96729003"/>
                  </a:ext>
                </a:extLst>
              </a:tr>
              <a:tr h="1917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560 mg daily until 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160 mg BID until 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44405439"/>
                  </a:ext>
                </a:extLst>
              </a:tr>
              <a:tr h="1917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93685325"/>
                  </a:ext>
                </a:extLst>
              </a:tr>
              <a:tr h="1917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94500953"/>
                  </a:ext>
                </a:extLst>
              </a:tr>
              <a:tr h="1917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324116510"/>
                  </a:ext>
                </a:extLst>
              </a:tr>
              <a:tr h="47927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Most common: fatigue and diarrhea</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Grade 3 pneumonia 8%</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Hypertension and atrial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Most common: diarrhea, contusion, 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36026430"/>
                  </a:ext>
                </a:extLst>
              </a:tr>
            </a:tbl>
          </a:graphicData>
        </a:graphic>
      </p:graphicFrame>
      <p:grpSp>
        <p:nvGrpSpPr>
          <p:cNvPr id="10" name="Group 9">
            <a:extLst>
              <a:ext uri="{FF2B5EF4-FFF2-40B4-BE49-F238E27FC236}">
                <a16:creationId xmlns:a16="http://schemas.microsoft.com/office/drawing/2014/main" id="{032B61C0-2699-40F6-8FA3-189B218A80BE}"/>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E4C96163-B4A0-4F1D-9C36-34CD682C7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9384D61-1507-489D-A4F0-D6ABD1777CD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5">
            <a:extLst>
              <a:ext uri="{FF2B5EF4-FFF2-40B4-BE49-F238E27FC236}">
                <a16:creationId xmlns:a16="http://schemas.microsoft.com/office/drawing/2014/main" id="{5DE3DBC2-70D0-4892-8185-E62CEBBBE048}"/>
              </a:ext>
            </a:extLst>
          </p:cNvPr>
          <p:cNvSpPr txBox="1">
            <a:spLocks noChangeArrowheads="1"/>
          </p:cNvSpPr>
          <p:nvPr/>
        </p:nvSpPr>
        <p:spPr bwMode="auto">
          <a:xfrm>
            <a:off x="439646"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Noy. Blood. 2017;129:2224. Opat. Clin Cancer Res. 2021; 27:6323.</a:t>
            </a:r>
          </a:p>
        </p:txBody>
      </p:sp>
    </p:spTree>
    <p:extLst>
      <p:ext uri="{BB962C8B-B14F-4D97-AF65-F5344CB8AC3E}">
        <p14:creationId xmlns:p14="http://schemas.microsoft.com/office/powerpoint/2010/main" val="3206189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1849FA2A-0A28-4BE3-96B6-5AA6C670A863}"/>
              </a:ext>
            </a:extLst>
          </p:cNvPr>
          <p:cNvSpPr>
            <a:spLocks noGrp="1"/>
          </p:cNvSpPr>
          <p:nvPr>
            <p:ph type="title"/>
          </p:nvPr>
        </p:nvSpPr>
        <p:spPr>
          <a:xfrm>
            <a:off x="612775" y="274638"/>
            <a:ext cx="10293350" cy="1143000"/>
          </a:xfrm>
        </p:spPr>
        <p:txBody>
          <a:bodyPr/>
          <a:lstStyle/>
          <a:p>
            <a:pPr eaLnBrk="1" hangingPunct="1"/>
            <a:r>
              <a:rPr lang="en-US" altLang="en-US" dirty="0"/>
              <a:t>Adverse Events and Management With </a:t>
            </a:r>
            <a:br>
              <a:rPr lang="en-US" altLang="en-US" dirty="0"/>
            </a:br>
            <a:r>
              <a:rPr lang="en-US" altLang="en-US" dirty="0"/>
              <a:t>Ibrutinib and Zanubrutinib (BTK Inhibitors)</a:t>
            </a:r>
          </a:p>
        </p:txBody>
      </p:sp>
      <p:sp>
        <p:nvSpPr>
          <p:cNvPr id="18435" name="Content Placeholder 1">
            <a:extLst>
              <a:ext uri="{FF2B5EF4-FFF2-40B4-BE49-F238E27FC236}">
                <a16:creationId xmlns:a16="http://schemas.microsoft.com/office/drawing/2014/main" id="{E7FD6B83-9F25-4D0D-9264-3868AA3207C5}"/>
              </a:ext>
            </a:extLst>
          </p:cNvPr>
          <p:cNvSpPr>
            <a:spLocks noGrp="1"/>
          </p:cNvSpPr>
          <p:nvPr>
            <p:ph idx="1"/>
          </p:nvPr>
        </p:nvSpPr>
        <p:spPr>
          <a:xfrm>
            <a:off x="723899" y="1616074"/>
            <a:ext cx="5181601" cy="3825502"/>
          </a:xfr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nchor="t">
            <a:noAutofit/>
          </a:bodyPr>
          <a:lstStyle/>
          <a:p>
            <a:pPr marL="0" indent="0" eaLnBrk="1" hangingPunct="1">
              <a:buClr>
                <a:schemeClr val="tx1"/>
              </a:buClr>
              <a:buNone/>
              <a:defRPr/>
            </a:pPr>
            <a:r>
              <a:rPr lang="en-US" altLang="en-US" sz="2000" b="1" dirty="0">
                <a:solidFill>
                  <a:schemeClr val="tx1"/>
                </a:solidFill>
                <a:latin typeface="Calibri" panose="020F0502020204030204" pitchFamily="34" charset="0"/>
              </a:rPr>
              <a:t>Adverse Events and Warnings</a:t>
            </a:r>
          </a:p>
          <a:p>
            <a:pPr marL="460375" lvl="1" indent="-230188">
              <a:buClr>
                <a:schemeClr val="tx1"/>
              </a:buClr>
              <a:buFont typeface="Wingdings" panose="05000000000000000000" pitchFamily="2" charset="2"/>
              <a:buChar char="§"/>
              <a:defRPr/>
            </a:pPr>
            <a:r>
              <a:rPr lang="en-US" altLang="en-US" sz="1800" kern="1200" dirty="0">
                <a:solidFill>
                  <a:schemeClr val="tx1"/>
                </a:solidFill>
                <a:latin typeface="Calibri" panose="020F0502020204030204" pitchFamily="34" charset="0"/>
              </a:rPr>
              <a:t>Cytopenias</a:t>
            </a:r>
          </a:p>
          <a:p>
            <a:pPr marL="460375" lvl="1" indent="-230188">
              <a:buClr>
                <a:schemeClr val="tx1"/>
              </a:buClr>
              <a:buFont typeface="Wingdings" panose="05000000000000000000" pitchFamily="2" charset="2"/>
              <a:buChar char="§"/>
              <a:defRPr/>
            </a:pPr>
            <a:r>
              <a:rPr lang="en-US" altLang="en-US" sz="1800" kern="1200" dirty="0">
                <a:solidFill>
                  <a:schemeClr val="tx1"/>
                </a:solidFill>
                <a:latin typeface="Calibri" panose="020F0502020204030204" pitchFamily="34" charset="0"/>
              </a:rPr>
              <a:t>Infections</a:t>
            </a:r>
          </a:p>
          <a:p>
            <a:pPr marL="460375" lvl="1" indent="-230188">
              <a:buClr>
                <a:schemeClr val="tx1"/>
              </a:buClr>
              <a:buFont typeface="Wingdings" panose="05000000000000000000" pitchFamily="2" charset="2"/>
              <a:buChar char="§"/>
              <a:defRPr/>
            </a:pPr>
            <a:r>
              <a:rPr lang="en-US" altLang="en-US" sz="1800" kern="1200" dirty="0">
                <a:solidFill>
                  <a:schemeClr val="tx1"/>
                </a:solidFill>
                <a:latin typeface="Calibri" panose="020F0502020204030204" pitchFamily="34" charset="0"/>
              </a:rPr>
              <a:t>Bruising and hemorrhage</a:t>
            </a:r>
          </a:p>
          <a:p>
            <a:pPr marL="460375" lvl="1" indent="-230188">
              <a:buClr>
                <a:schemeClr val="tx1"/>
              </a:buClr>
              <a:buFont typeface="Wingdings" panose="05000000000000000000" pitchFamily="2" charset="2"/>
              <a:buChar char="§"/>
              <a:defRPr/>
            </a:pPr>
            <a:r>
              <a:rPr lang="en-US" altLang="en-US" sz="1800" kern="1200" dirty="0">
                <a:solidFill>
                  <a:schemeClr val="tx1"/>
                </a:solidFill>
                <a:latin typeface="Calibri" panose="020F0502020204030204" pitchFamily="34" charset="0"/>
              </a:rPr>
              <a:t>Atrial fibrillation</a:t>
            </a:r>
          </a:p>
          <a:p>
            <a:pPr marL="460375" lvl="1" indent="-230188">
              <a:buClr>
                <a:schemeClr val="tx1"/>
              </a:buClr>
              <a:buFont typeface="Wingdings" panose="05000000000000000000" pitchFamily="2" charset="2"/>
              <a:buChar char="§"/>
              <a:defRPr/>
            </a:pPr>
            <a:r>
              <a:rPr lang="en-US" altLang="en-US" sz="1800" kern="1200" dirty="0">
                <a:solidFill>
                  <a:schemeClr val="tx1"/>
                </a:solidFill>
                <a:latin typeface="Calibri" panose="020F0502020204030204" pitchFamily="34" charset="0"/>
              </a:rPr>
              <a:t>Hypertension</a:t>
            </a:r>
          </a:p>
        </p:txBody>
      </p:sp>
      <p:sp>
        <p:nvSpPr>
          <p:cNvPr id="8" name="Content Placeholder 1">
            <a:extLst>
              <a:ext uri="{FF2B5EF4-FFF2-40B4-BE49-F238E27FC236}">
                <a16:creationId xmlns:a16="http://schemas.microsoft.com/office/drawing/2014/main" id="{1D50B7B2-63D2-42F9-868F-DE2870B6A694}"/>
              </a:ext>
            </a:extLst>
          </p:cNvPr>
          <p:cNvSpPr txBox="1">
            <a:spLocks/>
          </p:cNvSpPr>
          <p:nvPr/>
        </p:nvSpPr>
        <p:spPr>
          <a:xfrm>
            <a:off x="6286501" y="1616075"/>
            <a:ext cx="5219700" cy="3825502"/>
          </a:xfrm>
          <a:prstGeom prst="rect">
            <a:avLst/>
          </a:prstGeom>
          <a:solidFill>
            <a:schemeClr val="accent3"/>
          </a:solidFill>
          <a:ln>
            <a:noFill/>
          </a:ln>
        </p:spPr>
        <p:style>
          <a:lnRef idx="2">
            <a:schemeClr val="accent2"/>
          </a:lnRef>
          <a:fillRef idx="1">
            <a:schemeClr val="lt1"/>
          </a:fillRef>
          <a:effectRef idx="0">
            <a:schemeClr val="accent2"/>
          </a:effectRef>
          <a:fontRef idx="minor">
            <a:schemeClr val="dk1"/>
          </a:fontRef>
        </p:style>
        <p:txBody>
          <a:bodyPr anchor="t"/>
          <a:lstStyle>
            <a:lvl1pPr marL="285750" indent="-285750" algn="l" defTabSz="457200" rtl="0" eaLnBrk="1" latinLnBrk="0" hangingPunct="1">
              <a:spcBef>
                <a:spcPct val="20000"/>
              </a:spcBef>
              <a:buClr>
                <a:srgbClr val="8B0F53"/>
              </a:buClr>
              <a:buFont typeface="Arial"/>
              <a:buChar char="•"/>
              <a:defRPr sz="32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8B0F53"/>
              </a:buClr>
              <a:buFont typeface="Arial"/>
              <a:buChar char="–"/>
              <a:defRPr sz="28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Clr>
                <a:srgbClr val="8B0F53"/>
              </a:buClr>
              <a:buFont typeface="Arial"/>
              <a:buChar char="•"/>
              <a:defRPr sz="24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90000"/>
              </a:lnSpc>
              <a:spcBef>
                <a:spcPts val="1000"/>
              </a:spcBef>
              <a:spcAft>
                <a:spcPts val="700"/>
              </a:spcAft>
              <a:buClr>
                <a:srgbClr val="FFFFFF"/>
              </a:buClr>
              <a:buSz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rPr>
              <a:t>Clinical Management</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Patient/caregiver education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Hold BTK inhibitor for grade 3 neutropenia with infection or grade 4 cytopenia</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Consider prophylaxis for patients at increased risk for opportunistic infections</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Recommend holding BTK inhibitor prior to </a:t>
            </a:r>
            <a:br>
              <a:rPr lang="en-US" altLang="en-US" sz="1800" b="0" dirty="0">
                <a:solidFill>
                  <a:schemeClr val="tx1"/>
                </a:solidFill>
                <a:latin typeface="Calibri" panose="020F0502020204030204" pitchFamily="34" charset="0"/>
                <a:cs typeface="+mn-cs"/>
              </a:rPr>
            </a:br>
            <a:r>
              <a:rPr lang="en-US" altLang="en-US" sz="1800" b="0" dirty="0">
                <a:solidFill>
                  <a:schemeClr val="tx1"/>
                </a:solidFill>
                <a:latin typeface="Calibri" panose="020F0502020204030204" pitchFamily="34" charset="0"/>
                <a:cs typeface="+mn-cs"/>
              </a:rPr>
              <a:t>and after invasive procedures for 3 (minor) to 7 days (major)</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Caution with anticoagulants and antiplatelets</a:t>
            </a:r>
          </a:p>
        </p:txBody>
      </p:sp>
      <p:grpSp>
        <p:nvGrpSpPr>
          <p:cNvPr id="9" name="Group 8">
            <a:extLst>
              <a:ext uri="{FF2B5EF4-FFF2-40B4-BE49-F238E27FC236}">
                <a16:creationId xmlns:a16="http://schemas.microsoft.com/office/drawing/2014/main" id="{D0794912-4DA6-418E-87D3-BB9FC47C8799}"/>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8A32737F-641C-4256-ACD7-D5D6997310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973029F4-3963-42FE-A04E-06B1DDD7C79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5" name="Text Box 15">
            <a:extLst>
              <a:ext uri="{FF2B5EF4-FFF2-40B4-BE49-F238E27FC236}">
                <a16:creationId xmlns:a16="http://schemas.microsoft.com/office/drawing/2014/main" id="{17417184-9C32-46E6-9AA4-5A50A76CDF97}"/>
              </a:ext>
            </a:extLst>
          </p:cNvPr>
          <p:cNvSpPr txBox="1">
            <a:spLocks noChangeArrowheads="1"/>
          </p:cNvSpPr>
          <p:nvPr/>
        </p:nvSpPr>
        <p:spPr bwMode="auto">
          <a:xfrm>
            <a:off x="439646"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Ibrutinib PI. Zanubrutinib PI.</a:t>
            </a:r>
          </a:p>
        </p:txBody>
      </p:sp>
    </p:spTree>
    <p:extLst>
      <p:ext uri="{BB962C8B-B14F-4D97-AF65-F5344CB8AC3E}">
        <p14:creationId xmlns:p14="http://schemas.microsoft.com/office/powerpoint/2010/main" val="36695340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Copanlisib + Rituximab in R/R MZL (CHRONOS-3): PFS</a:t>
            </a:r>
            <a:endParaRPr lang="en-US" altLang="en-US" dirty="0"/>
          </a:p>
        </p:txBody>
      </p:sp>
      <p:sp>
        <p:nvSpPr>
          <p:cNvPr id="11" name="Text Box 11">
            <a:extLst>
              <a:ext uri="{FF2B5EF4-FFF2-40B4-BE49-F238E27FC236}">
                <a16:creationId xmlns:a16="http://schemas.microsoft.com/office/drawing/2014/main" id="{7292FB0B-B992-614C-A8BD-C01BD1753517}"/>
              </a:ext>
            </a:extLst>
          </p:cNvPr>
          <p:cNvSpPr txBox="1">
            <a:spLocks noChangeArrowheads="1"/>
          </p:cNvSpPr>
          <p:nvPr/>
        </p:nvSpPr>
        <p:spPr bwMode="auto">
          <a:xfrm>
            <a:off x="447390" y="63927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Matasar. Lancet Oncol. 2021;22:678.</a:t>
            </a:r>
          </a:p>
        </p:txBody>
      </p:sp>
      <p:sp>
        <p:nvSpPr>
          <p:cNvPr id="150" name="Freeform: Shape 149">
            <a:extLst>
              <a:ext uri="{FF2B5EF4-FFF2-40B4-BE49-F238E27FC236}">
                <a16:creationId xmlns:a16="http://schemas.microsoft.com/office/drawing/2014/main" id="{FBD43FF5-E2EF-481E-87C5-4014B4B0C7E0}"/>
              </a:ext>
            </a:extLst>
          </p:cNvPr>
          <p:cNvSpPr/>
          <p:nvPr/>
        </p:nvSpPr>
        <p:spPr>
          <a:xfrm>
            <a:off x="3302675" y="1723517"/>
            <a:ext cx="4216655" cy="3051175"/>
          </a:xfrm>
          <a:custGeom>
            <a:avLst/>
            <a:gdLst>
              <a:gd name="connsiteX0" fmla="*/ 0 w 3162490"/>
              <a:gd name="connsiteY0" fmla="*/ 0 h 2288381"/>
              <a:gd name="connsiteX1" fmla="*/ 114776 w 3162490"/>
              <a:gd name="connsiteY1" fmla="*/ 0 h 2288381"/>
              <a:gd name="connsiteX2" fmla="*/ 114776 w 3162490"/>
              <a:gd name="connsiteY2" fmla="*/ 103061 h 2288381"/>
              <a:gd name="connsiteX3" fmla="*/ 129540 w 3162490"/>
              <a:gd name="connsiteY3" fmla="*/ 103061 h 2288381"/>
              <a:gd name="connsiteX4" fmla="*/ 135350 w 3162490"/>
              <a:gd name="connsiteY4" fmla="*/ 103061 h 2288381"/>
              <a:gd name="connsiteX5" fmla="*/ 135350 w 3162490"/>
              <a:gd name="connsiteY5" fmla="*/ 322326 h 2288381"/>
              <a:gd name="connsiteX6" fmla="*/ 195739 w 3162490"/>
              <a:gd name="connsiteY6" fmla="*/ 322326 h 2288381"/>
              <a:gd name="connsiteX7" fmla="*/ 195739 w 3162490"/>
              <a:gd name="connsiteY7" fmla="*/ 429768 h 2288381"/>
              <a:gd name="connsiteX8" fmla="*/ 282512 w 3162490"/>
              <a:gd name="connsiteY8" fmla="*/ 429768 h 2288381"/>
              <a:gd name="connsiteX9" fmla="*/ 282512 w 3162490"/>
              <a:gd name="connsiteY9" fmla="*/ 532733 h 2288381"/>
              <a:gd name="connsiteX10" fmla="*/ 419386 w 3162490"/>
              <a:gd name="connsiteY10" fmla="*/ 532733 h 2288381"/>
              <a:gd name="connsiteX11" fmla="*/ 419386 w 3162490"/>
              <a:gd name="connsiteY11" fmla="*/ 656368 h 2288381"/>
              <a:gd name="connsiteX12" fmla="*/ 441484 w 3162490"/>
              <a:gd name="connsiteY12" fmla="*/ 656368 h 2288381"/>
              <a:gd name="connsiteX13" fmla="*/ 441484 w 3162490"/>
              <a:gd name="connsiteY13" fmla="*/ 778478 h 2288381"/>
              <a:gd name="connsiteX14" fmla="*/ 738759 w 3162490"/>
              <a:gd name="connsiteY14" fmla="*/ 778478 h 2288381"/>
              <a:gd name="connsiteX15" fmla="*/ 738759 w 3162490"/>
              <a:gd name="connsiteY15" fmla="*/ 918305 h 2288381"/>
              <a:gd name="connsiteX16" fmla="*/ 874109 w 3162490"/>
              <a:gd name="connsiteY16" fmla="*/ 918305 h 2288381"/>
              <a:gd name="connsiteX17" fmla="*/ 874109 w 3162490"/>
              <a:gd name="connsiteY17" fmla="*/ 1083183 h 2288381"/>
              <a:gd name="connsiteX18" fmla="*/ 899160 w 3162490"/>
              <a:gd name="connsiteY18" fmla="*/ 1083183 h 2288381"/>
              <a:gd name="connsiteX19" fmla="*/ 899160 w 3162490"/>
              <a:gd name="connsiteY19" fmla="*/ 1237679 h 2288381"/>
              <a:gd name="connsiteX20" fmla="*/ 930021 w 3162490"/>
              <a:gd name="connsiteY20" fmla="*/ 1237679 h 2288381"/>
              <a:gd name="connsiteX21" fmla="*/ 930021 w 3162490"/>
              <a:gd name="connsiteY21" fmla="*/ 1411319 h 2288381"/>
              <a:gd name="connsiteX22" fmla="*/ 1047750 w 3162490"/>
              <a:gd name="connsiteY22" fmla="*/ 1411319 h 2288381"/>
              <a:gd name="connsiteX23" fmla="*/ 1047750 w 3162490"/>
              <a:gd name="connsiteY23" fmla="*/ 1586389 h 2288381"/>
              <a:gd name="connsiteX24" fmla="*/ 1256729 w 3162490"/>
              <a:gd name="connsiteY24" fmla="*/ 1586389 h 2288381"/>
              <a:gd name="connsiteX25" fmla="*/ 1256729 w 3162490"/>
              <a:gd name="connsiteY25" fmla="*/ 1758601 h 2288381"/>
              <a:gd name="connsiteX26" fmla="*/ 1328833 w 3162490"/>
              <a:gd name="connsiteY26" fmla="*/ 1758601 h 2288381"/>
              <a:gd name="connsiteX27" fmla="*/ 1328833 w 3162490"/>
              <a:gd name="connsiteY27" fmla="*/ 1935194 h 2288381"/>
              <a:gd name="connsiteX28" fmla="*/ 2916746 w 3162490"/>
              <a:gd name="connsiteY28" fmla="*/ 1935194 h 2288381"/>
              <a:gd name="connsiteX29" fmla="*/ 2916746 w 3162490"/>
              <a:gd name="connsiteY29" fmla="*/ 2288382 h 2288381"/>
              <a:gd name="connsiteX30" fmla="*/ 3162491 w 3162490"/>
              <a:gd name="connsiteY30" fmla="*/ 2288382 h 2288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62490" h="2288381">
                <a:moveTo>
                  <a:pt x="0" y="0"/>
                </a:moveTo>
                <a:lnTo>
                  <a:pt x="114776" y="0"/>
                </a:lnTo>
                <a:lnTo>
                  <a:pt x="114776" y="103061"/>
                </a:lnTo>
                <a:lnTo>
                  <a:pt x="129540" y="103061"/>
                </a:lnTo>
                <a:lnTo>
                  <a:pt x="135350" y="103061"/>
                </a:lnTo>
                <a:lnTo>
                  <a:pt x="135350" y="322326"/>
                </a:lnTo>
                <a:lnTo>
                  <a:pt x="195739" y="322326"/>
                </a:lnTo>
                <a:lnTo>
                  <a:pt x="195739" y="429768"/>
                </a:lnTo>
                <a:lnTo>
                  <a:pt x="282512" y="429768"/>
                </a:lnTo>
                <a:lnTo>
                  <a:pt x="282512" y="532733"/>
                </a:lnTo>
                <a:lnTo>
                  <a:pt x="419386" y="532733"/>
                </a:lnTo>
                <a:lnTo>
                  <a:pt x="419386" y="656368"/>
                </a:lnTo>
                <a:lnTo>
                  <a:pt x="441484" y="656368"/>
                </a:lnTo>
                <a:lnTo>
                  <a:pt x="441484" y="778478"/>
                </a:lnTo>
                <a:lnTo>
                  <a:pt x="738759" y="778478"/>
                </a:lnTo>
                <a:lnTo>
                  <a:pt x="738759" y="918305"/>
                </a:lnTo>
                <a:lnTo>
                  <a:pt x="874109" y="918305"/>
                </a:lnTo>
                <a:lnTo>
                  <a:pt x="874109" y="1083183"/>
                </a:lnTo>
                <a:lnTo>
                  <a:pt x="899160" y="1083183"/>
                </a:lnTo>
                <a:lnTo>
                  <a:pt x="899160" y="1237679"/>
                </a:lnTo>
                <a:lnTo>
                  <a:pt x="930021" y="1237679"/>
                </a:lnTo>
                <a:lnTo>
                  <a:pt x="930021" y="1411319"/>
                </a:lnTo>
                <a:lnTo>
                  <a:pt x="1047750" y="1411319"/>
                </a:lnTo>
                <a:lnTo>
                  <a:pt x="1047750" y="1586389"/>
                </a:lnTo>
                <a:lnTo>
                  <a:pt x="1256729" y="1586389"/>
                </a:lnTo>
                <a:lnTo>
                  <a:pt x="1256729" y="1758601"/>
                </a:lnTo>
                <a:lnTo>
                  <a:pt x="1328833" y="1758601"/>
                </a:lnTo>
                <a:lnTo>
                  <a:pt x="1328833" y="1935194"/>
                </a:lnTo>
                <a:lnTo>
                  <a:pt x="2916746" y="1935194"/>
                </a:lnTo>
                <a:lnTo>
                  <a:pt x="2916746" y="2288382"/>
                </a:lnTo>
                <a:lnTo>
                  <a:pt x="3162491" y="2288382"/>
                </a:lnTo>
              </a:path>
            </a:pathLst>
          </a:custGeom>
          <a:noFill/>
          <a:ln w="28575" cap="flat" cmpd="sng" algn="ctr">
            <a:solidFill>
              <a:schemeClr val="accent3"/>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1" name="Freeform: Shape 150">
            <a:extLst>
              <a:ext uri="{FF2B5EF4-FFF2-40B4-BE49-F238E27FC236}">
                <a16:creationId xmlns:a16="http://schemas.microsoft.com/office/drawing/2014/main" id="{6E00FF62-0166-4C19-9C40-36EACBB45C4E}"/>
              </a:ext>
            </a:extLst>
          </p:cNvPr>
          <p:cNvSpPr/>
          <p:nvPr/>
        </p:nvSpPr>
        <p:spPr>
          <a:xfrm>
            <a:off x="3290866" y="1723516"/>
            <a:ext cx="5727573" cy="2211451"/>
          </a:xfrm>
          <a:custGeom>
            <a:avLst/>
            <a:gdLst>
              <a:gd name="connsiteX0" fmla="*/ 0 w 4295679"/>
              <a:gd name="connsiteY0" fmla="*/ 0 h 1658588"/>
              <a:gd name="connsiteX1" fmla="*/ 128111 w 4295679"/>
              <a:gd name="connsiteY1" fmla="*/ 0 h 1658588"/>
              <a:gd name="connsiteX2" fmla="*/ 128111 w 4295679"/>
              <a:gd name="connsiteY2" fmla="*/ 50102 h 1658588"/>
              <a:gd name="connsiteX3" fmla="*/ 241363 w 4295679"/>
              <a:gd name="connsiteY3" fmla="*/ 50102 h 1658588"/>
              <a:gd name="connsiteX4" fmla="*/ 241363 w 4295679"/>
              <a:gd name="connsiteY4" fmla="*/ 100108 h 1658588"/>
              <a:gd name="connsiteX5" fmla="*/ 416528 w 4295679"/>
              <a:gd name="connsiteY5" fmla="*/ 100108 h 1658588"/>
              <a:gd name="connsiteX6" fmla="*/ 416528 w 4295679"/>
              <a:gd name="connsiteY6" fmla="*/ 154591 h 1658588"/>
              <a:gd name="connsiteX7" fmla="*/ 434150 w 4295679"/>
              <a:gd name="connsiteY7" fmla="*/ 154591 h 1658588"/>
              <a:gd name="connsiteX8" fmla="*/ 434150 w 4295679"/>
              <a:gd name="connsiteY8" fmla="*/ 201644 h 1658588"/>
              <a:gd name="connsiteX9" fmla="*/ 451771 w 4295679"/>
              <a:gd name="connsiteY9" fmla="*/ 201644 h 1658588"/>
              <a:gd name="connsiteX10" fmla="*/ 451771 w 4295679"/>
              <a:gd name="connsiteY10" fmla="*/ 348806 h 1658588"/>
              <a:gd name="connsiteX11" fmla="*/ 603409 w 4295679"/>
              <a:gd name="connsiteY11" fmla="*/ 348806 h 1658588"/>
              <a:gd name="connsiteX12" fmla="*/ 603409 w 4295679"/>
              <a:gd name="connsiteY12" fmla="*/ 400336 h 1658588"/>
              <a:gd name="connsiteX13" fmla="*/ 621030 w 4295679"/>
              <a:gd name="connsiteY13" fmla="*/ 400336 h 1658588"/>
              <a:gd name="connsiteX14" fmla="*/ 621030 w 4295679"/>
              <a:gd name="connsiteY14" fmla="*/ 459200 h 1658588"/>
              <a:gd name="connsiteX15" fmla="*/ 740283 w 4295679"/>
              <a:gd name="connsiteY15" fmla="*/ 459200 h 1658588"/>
              <a:gd name="connsiteX16" fmla="*/ 740283 w 4295679"/>
              <a:gd name="connsiteY16" fmla="*/ 569595 h 1658588"/>
              <a:gd name="connsiteX17" fmla="*/ 835914 w 4295679"/>
              <a:gd name="connsiteY17" fmla="*/ 569595 h 1658588"/>
              <a:gd name="connsiteX18" fmla="*/ 835914 w 4295679"/>
              <a:gd name="connsiteY18" fmla="*/ 628459 h 1658588"/>
              <a:gd name="connsiteX19" fmla="*/ 922687 w 4295679"/>
              <a:gd name="connsiteY19" fmla="*/ 628459 h 1658588"/>
              <a:gd name="connsiteX20" fmla="*/ 922687 w 4295679"/>
              <a:gd name="connsiteY20" fmla="*/ 696087 h 1658588"/>
              <a:gd name="connsiteX21" fmla="*/ 1072801 w 4295679"/>
              <a:gd name="connsiteY21" fmla="*/ 696087 h 1658588"/>
              <a:gd name="connsiteX22" fmla="*/ 1072801 w 4295679"/>
              <a:gd name="connsiteY22" fmla="*/ 766763 h 1658588"/>
              <a:gd name="connsiteX23" fmla="*/ 1128713 w 4295679"/>
              <a:gd name="connsiteY23" fmla="*/ 766763 h 1658588"/>
              <a:gd name="connsiteX24" fmla="*/ 1128713 w 4295679"/>
              <a:gd name="connsiteY24" fmla="*/ 909447 h 1658588"/>
              <a:gd name="connsiteX25" fmla="*/ 1137571 w 4295679"/>
              <a:gd name="connsiteY25" fmla="*/ 909447 h 1658588"/>
              <a:gd name="connsiteX26" fmla="*/ 1137571 w 4295679"/>
              <a:gd name="connsiteY26" fmla="*/ 971264 h 1658588"/>
              <a:gd name="connsiteX27" fmla="*/ 1202341 w 4295679"/>
              <a:gd name="connsiteY27" fmla="*/ 971264 h 1658588"/>
              <a:gd name="connsiteX28" fmla="*/ 1202341 w 4295679"/>
              <a:gd name="connsiteY28" fmla="*/ 1043369 h 1658588"/>
              <a:gd name="connsiteX29" fmla="*/ 1568767 w 4295679"/>
              <a:gd name="connsiteY29" fmla="*/ 1043369 h 1658588"/>
              <a:gd name="connsiteX30" fmla="*/ 1568767 w 4295679"/>
              <a:gd name="connsiteY30" fmla="*/ 1122902 h 1658588"/>
              <a:gd name="connsiteX31" fmla="*/ 1768888 w 4295679"/>
              <a:gd name="connsiteY31" fmla="*/ 1122902 h 1658588"/>
              <a:gd name="connsiteX32" fmla="*/ 1768888 w 4295679"/>
              <a:gd name="connsiteY32" fmla="*/ 1219962 h 1658588"/>
              <a:gd name="connsiteX33" fmla="*/ 1811560 w 4295679"/>
              <a:gd name="connsiteY33" fmla="*/ 1219962 h 1658588"/>
              <a:gd name="connsiteX34" fmla="*/ 1811560 w 4295679"/>
              <a:gd name="connsiteY34" fmla="*/ 1328928 h 1658588"/>
              <a:gd name="connsiteX35" fmla="*/ 2729865 w 4295679"/>
              <a:gd name="connsiteY35" fmla="*/ 1328928 h 1658588"/>
              <a:gd name="connsiteX36" fmla="*/ 2729865 w 4295679"/>
              <a:gd name="connsiteY36" fmla="*/ 1658588 h 1658588"/>
              <a:gd name="connsiteX37" fmla="*/ 4295680 w 4295679"/>
              <a:gd name="connsiteY37" fmla="*/ 1658588 h 165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95679" h="1658588">
                <a:moveTo>
                  <a:pt x="0" y="0"/>
                </a:moveTo>
                <a:lnTo>
                  <a:pt x="128111" y="0"/>
                </a:lnTo>
                <a:lnTo>
                  <a:pt x="128111" y="50102"/>
                </a:lnTo>
                <a:lnTo>
                  <a:pt x="241363" y="50102"/>
                </a:lnTo>
                <a:lnTo>
                  <a:pt x="241363" y="100108"/>
                </a:lnTo>
                <a:lnTo>
                  <a:pt x="416528" y="100108"/>
                </a:lnTo>
                <a:lnTo>
                  <a:pt x="416528" y="154591"/>
                </a:lnTo>
                <a:lnTo>
                  <a:pt x="434150" y="154591"/>
                </a:lnTo>
                <a:lnTo>
                  <a:pt x="434150" y="201644"/>
                </a:lnTo>
                <a:lnTo>
                  <a:pt x="451771" y="201644"/>
                </a:lnTo>
                <a:lnTo>
                  <a:pt x="451771" y="348806"/>
                </a:lnTo>
                <a:lnTo>
                  <a:pt x="603409" y="348806"/>
                </a:lnTo>
                <a:lnTo>
                  <a:pt x="603409" y="400336"/>
                </a:lnTo>
                <a:lnTo>
                  <a:pt x="621030" y="400336"/>
                </a:lnTo>
                <a:lnTo>
                  <a:pt x="621030" y="459200"/>
                </a:lnTo>
                <a:lnTo>
                  <a:pt x="740283" y="459200"/>
                </a:lnTo>
                <a:lnTo>
                  <a:pt x="740283" y="569595"/>
                </a:lnTo>
                <a:lnTo>
                  <a:pt x="835914" y="569595"/>
                </a:lnTo>
                <a:lnTo>
                  <a:pt x="835914" y="628459"/>
                </a:lnTo>
                <a:lnTo>
                  <a:pt x="922687" y="628459"/>
                </a:lnTo>
                <a:lnTo>
                  <a:pt x="922687" y="696087"/>
                </a:lnTo>
                <a:lnTo>
                  <a:pt x="1072801" y="696087"/>
                </a:lnTo>
                <a:lnTo>
                  <a:pt x="1072801" y="766763"/>
                </a:lnTo>
                <a:lnTo>
                  <a:pt x="1128713" y="766763"/>
                </a:lnTo>
                <a:lnTo>
                  <a:pt x="1128713" y="909447"/>
                </a:lnTo>
                <a:lnTo>
                  <a:pt x="1137571" y="909447"/>
                </a:lnTo>
                <a:lnTo>
                  <a:pt x="1137571" y="971264"/>
                </a:lnTo>
                <a:lnTo>
                  <a:pt x="1202341" y="971264"/>
                </a:lnTo>
                <a:lnTo>
                  <a:pt x="1202341" y="1043369"/>
                </a:lnTo>
                <a:lnTo>
                  <a:pt x="1568767" y="1043369"/>
                </a:lnTo>
                <a:lnTo>
                  <a:pt x="1568767" y="1122902"/>
                </a:lnTo>
                <a:lnTo>
                  <a:pt x="1768888" y="1122902"/>
                </a:lnTo>
                <a:lnTo>
                  <a:pt x="1768888" y="1219962"/>
                </a:lnTo>
                <a:lnTo>
                  <a:pt x="1811560" y="1219962"/>
                </a:lnTo>
                <a:lnTo>
                  <a:pt x="1811560" y="1328928"/>
                </a:lnTo>
                <a:lnTo>
                  <a:pt x="2729865" y="1328928"/>
                </a:lnTo>
                <a:lnTo>
                  <a:pt x="2729865" y="1658588"/>
                </a:lnTo>
                <a:lnTo>
                  <a:pt x="4295680" y="1658588"/>
                </a:lnTo>
              </a:path>
            </a:pathLst>
          </a:custGeom>
          <a:noFill/>
          <a:ln w="28575" cap="flat" cmpd="sng" algn="ctr">
            <a:solidFill>
              <a:schemeClr val="accent1"/>
            </a:solid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2" name="Freeform: Shape 151">
            <a:extLst>
              <a:ext uri="{FF2B5EF4-FFF2-40B4-BE49-F238E27FC236}">
                <a16:creationId xmlns:a16="http://schemas.microsoft.com/office/drawing/2014/main" id="{FF7A85BE-87AF-4E50-9D30-CCFAF70986EC}"/>
              </a:ext>
            </a:extLst>
          </p:cNvPr>
          <p:cNvSpPr/>
          <p:nvPr/>
        </p:nvSpPr>
        <p:spPr>
          <a:xfrm>
            <a:off x="3246727" y="168709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3" name="Freeform: Shape 152">
            <a:extLst>
              <a:ext uri="{FF2B5EF4-FFF2-40B4-BE49-F238E27FC236}">
                <a16:creationId xmlns:a16="http://schemas.microsoft.com/office/drawing/2014/main" id="{81B6774A-5262-48A8-A7D0-84395941EEDA}"/>
              </a:ext>
            </a:extLst>
          </p:cNvPr>
          <p:cNvSpPr/>
          <p:nvPr/>
        </p:nvSpPr>
        <p:spPr>
          <a:xfrm>
            <a:off x="3368171" y="168709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6" name="Freeform: Shape 295">
            <a:extLst>
              <a:ext uri="{FF2B5EF4-FFF2-40B4-BE49-F238E27FC236}">
                <a16:creationId xmlns:a16="http://schemas.microsoft.com/office/drawing/2014/main" id="{DEBBA21D-8CC7-4618-9667-4D6B6B6B669D}"/>
              </a:ext>
            </a:extLst>
          </p:cNvPr>
          <p:cNvSpPr/>
          <p:nvPr/>
        </p:nvSpPr>
        <p:spPr>
          <a:xfrm>
            <a:off x="3458659" y="1753768"/>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7" name="Freeform: Shape 296">
            <a:extLst>
              <a:ext uri="{FF2B5EF4-FFF2-40B4-BE49-F238E27FC236}">
                <a16:creationId xmlns:a16="http://schemas.microsoft.com/office/drawing/2014/main" id="{6CA7B1F1-3C18-4A08-AE83-208438E07195}"/>
              </a:ext>
            </a:extLst>
          </p:cNvPr>
          <p:cNvSpPr/>
          <p:nvPr/>
        </p:nvSpPr>
        <p:spPr>
          <a:xfrm>
            <a:off x="3546764" y="1753768"/>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8" name="Freeform: Shape 297">
            <a:extLst>
              <a:ext uri="{FF2B5EF4-FFF2-40B4-BE49-F238E27FC236}">
                <a16:creationId xmlns:a16="http://schemas.microsoft.com/office/drawing/2014/main" id="{6615E1EB-A5CA-4A0D-BE80-9C5B46B27037}"/>
              </a:ext>
            </a:extLst>
          </p:cNvPr>
          <p:cNvSpPr/>
          <p:nvPr/>
        </p:nvSpPr>
        <p:spPr>
          <a:xfrm>
            <a:off x="3572959" y="1825205"/>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9" name="Freeform: Shape 298">
            <a:extLst>
              <a:ext uri="{FF2B5EF4-FFF2-40B4-BE49-F238E27FC236}">
                <a16:creationId xmlns:a16="http://schemas.microsoft.com/office/drawing/2014/main" id="{6AD00C70-B546-4394-8FF9-EE0CF36E8F78}"/>
              </a:ext>
            </a:extLst>
          </p:cNvPr>
          <p:cNvSpPr/>
          <p:nvPr/>
        </p:nvSpPr>
        <p:spPr>
          <a:xfrm>
            <a:off x="3634872" y="1825205"/>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0" name="Freeform: Shape 299">
            <a:extLst>
              <a:ext uri="{FF2B5EF4-FFF2-40B4-BE49-F238E27FC236}">
                <a16:creationId xmlns:a16="http://schemas.microsoft.com/office/drawing/2014/main" id="{EF2E45DC-D2CF-4031-8BFB-272A24AF0831}"/>
              </a:ext>
            </a:extLst>
          </p:cNvPr>
          <p:cNvSpPr/>
          <p:nvPr/>
        </p:nvSpPr>
        <p:spPr>
          <a:xfrm>
            <a:off x="3849184" y="2156199"/>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1" name="Freeform: Shape 300">
            <a:extLst>
              <a:ext uri="{FF2B5EF4-FFF2-40B4-BE49-F238E27FC236}">
                <a16:creationId xmlns:a16="http://schemas.microsoft.com/office/drawing/2014/main" id="{643D9DD5-7375-4B94-AB73-6D9DC7419CAF}"/>
              </a:ext>
            </a:extLst>
          </p:cNvPr>
          <p:cNvSpPr/>
          <p:nvPr/>
        </p:nvSpPr>
        <p:spPr>
          <a:xfrm>
            <a:off x="4030159" y="2156199"/>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2" name="Freeform: Shape 301">
            <a:extLst>
              <a:ext uri="{FF2B5EF4-FFF2-40B4-BE49-F238E27FC236}">
                <a16:creationId xmlns:a16="http://schemas.microsoft.com/office/drawing/2014/main" id="{40533B78-A331-4F94-83BE-78B115EB71D3}"/>
              </a:ext>
            </a:extLst>
          </p:cNvPr>
          <p:cNvSpPr/>
          <p:nvPr/>
        </p:nvSpPr>
        <p:spPr>
          <a:xfrm>
            <a:off x="4051591" y="2230019"/>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3" name="Freeform: Shape 302">
            <a:extLst>
              <a:ext uri="{FF2B5EF4-FFF2-40B4-BE49-F238E27FC236}">
                <a16:creationId xmlns:a16="http://schemas.microsoft.com/office/drawing/2014/main" id="{936E14C7-FCCE-4E1F-A667-000663ED470E}"/>
              </a:ext>
            </a:extLst>
          </p:cNvPr>
          <p:cNvSpPr/>
          <p:nvPr/>
        </p:nvSpPr>
        <p:spPr>
          <a:xfrm>
            <a:off x="4232565" y="2451475"/>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4" name="Freeform: Shape 303">
            <a:extLst>
              <a:ext uri="{FF2B5EF4-FFF2-40B4-BE49-F238E27FC236}">
                <a16:creationId xmlns:a16="http://schemas.microsoft.com/office/drawing/2014/main" id="{8F368693-08F6-417C-8962-A2F9DF5CA6B5}"/>
              </a:ext>
            </a:extLst>
          </p:cNvPr>
          <p:cNvSpPr/>
          <p:nvPr/>
        </p:nvSpPr>
        <p:spPr>
          <a:xfrm>
            <a:off x="4380203" y="2532436"/>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5" name="Freeform: Shape 304">
            <a:extLst>
              <a:ext uri="{FF2B5EF4-FFF2-40B4-BE49-F238E27FC236}">
                <a16:creationId xmlns:a16="http://schemas.microsoft.com/office/drawing/2014/main" id="{5308C521-7288-47C7-86B1-CFE3566BF5FF}"/>
              </a:ext>
            </a:extLst>
          </p:cNvPr>
          <p:cNvSpPr/>
          <p:nvPr/>
        </p:nvSpPr>
        <p:spPr>
          <a:xfrm>
            <a:off x="4392109" y="2532436"/>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6" name="Freeform: Shape 305">
            <a:extLst>
              <a:ext uri="{FF2B5EF4-FFF2-40B4-BE49-F238E27FC236}">
                <a16:creationId xmlns:a16="http://schemas.microsoft.com/office/drawing/2014/main" id="{5F3743BB-7412-4424-BFBC-7AA8EE168F6A}"/>
              </a:ext>
            </a:extLst>
          </p:cNvPr>
          <p:cNvSpPr/>
          <p:nvPr/>
        </p:nvSpPr>
        <p:spPr>
          <a:xfrm>
            <a:off x="4413540" y="2532436"/>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7" name="Freeform: Shape 306">
            <a:extLst>
              <a:ext uri="{FF2B5EF4-FFF2-40B4-BE49-F238E27FC236}">
                <a16:creationId xmlns:a16="http://schemas.microsoft.com/office/drawing/2014/main" id="{FE75B485-CC2D-4A53-B89C-7DF4F0FDA009}"/>
              </a:ext>
            </a:extLst>
          </p:cNvPr>
          <p:cNvSpPr/>
          <p:nvPr/>
        </p:nvSpPr>
        <p:spPr>
          <a:xfrm>
            <a:off x="4427828" y="2532436"/>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8" name="Freeform: Shape 307">
            <a:extLst>
              <a:ext uri="{FF2B5EF4-FFF2-40B4-BE49-F238E27FC236}">
                <a16:creationId xmlns:a16="http://schemas.microsoft.com/office/drawing/2014/main" id="{ABAF777D-87B3-4FEE-9B91-A3D673EE0EF3}"/>
              </a:ext>
            </a:extLst>
          </p:cNvPr>
          <p:cNvSpPr/>
          <p:nvPr/>
        </p:nvSpPr>
        <p:spPr>
          <a:xfrm>
            <a:off x="4470691" y="2532436"/>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9" name="Freeform: Shape 308">
            <a:extLst>
              <a:ext uri="{FF2B5EF4-FFF2-40B4-BE49-F238E27FC236}">
                <a16:creationId xmlns:a16="http://schemas.microsoft.com/office/drawing/2014/main" id="{79641E91-4D72-4FFC-AFBA-0F64B9A01784}"/>
              </a:ext>
            </a:extLst>
          </p:cNvPr>
          <p:cNvSpPr/>
          <p:nvPr/>
        </p:nvSpPr>
        <p:spPr>
          <a:xfrm>
            <a:off x="4530221" y="2615780"/>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0" name="Freeform: Shape 309">
            <a:extLst>
              <a:ext uri="{FF2B5EF4-FFF2-40B4-BE49-F238E27FC236}">
                <a16:creationId xmlns:a16="http://schemas.microsoft.com/office/drawing/2014/main" id="{AF2D4F94-7A78-43F8-94DD-D481B88CCDCB}"/>
              </a:ext>
            </a:extLst>
          </p:cNvPr>
          <p:cNvSpPr/>
          <p:nvPr/>
        </p:nvSpPr>
        <p:spPr>
          <a:xfrm>
            <a:off x="4673096" y="2615780"/>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1" name="Freeform: Shape 310">
            <a:extLst>
              <a:ext uri="{FF2B5EF4-FFF2-40B4-BE49-F238E27FC236}">
                <a16:creationId xmlns:a16="http://schemas.microsoft.com/office/drawing/2014/main" id="{4E69F05D-12A2-423D-9F06-91DAE85E5019}"/>
              </a:ext>
            </a:extLst>
          </p:cNvPr>
          <p:cNvSpPr/>
          <p:nvPr/>
        </p:nvSpPr>
        <p:spPr>
          <a:xfrm>
            <a:off x="5056477" y="3080124"/>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2" name="Freeform: Shape 311">
            <a:extLst>
              <a:ext uri="{FF2B5EF4-FFF2-40B4-BE49-F238E27FC236}">
                <a16:creationId xmlns:a16="http://schemas.microsoft.com/office/drawing/2014/main" id="{11F1C730-5AEE-4673-A4A4-05A5860F5E30}"/>
              </a:ext>
            </a:extLst>
          </p:cNvPr>
          <p:cNvSpPr/>
          <p:nvPr/>
        </p:nvSpPr>
        <p:spPr>
          <a:xfrm>
            <a:off x="5151728" y="3080124"/>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3" name="Freeform: Shape 312">
            <a:extLst>
              <a:ext uri="{FF2B5EF4-FFF2-40B4-BE49-F238E27FC236}">
                <a16:creationId xmlns:a16="http://schemas.microsoft.com/office/drawing/2014/main" id="{DEF6EF23-2FD9-4A05-A0CA-1552029A6FE3}"/>
              </a:ext>
            </a:extLst>
          </p:cNvPr>
          <p:cNvSpPr/>
          <p:nvPr/>
        </p:nvSpPr>
        <p:spPr>
          <a:xfrm>
            <a:off x="5218403" y="3080124"/>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4" name="Freeform: Shape 313">
            <a:extLst>
              <a:ext uri="{FF2B5EF4-FFF2-40B4-BE49-F238E27FC236}">
                <a16:creationId xmlns:a16="http://schemas.microsoft.com/office/drawing/2014/main" id="{1FF53976-2B24-4508-BE8A-9EFFA4582764}"/>
              </a:ext>
            </a:extLst>
          </p:cNvPr>
          <p:cNvSpPr/>
          <p:nvPr/>
        </p:nvSpPr>
        <p:spPr>
          <a:xfrm>
            <a:off x="5261265" y="3080124"/>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5" name="Freeform: Shape 314">
            <a:extLst>
              <a:ext uri="{FF2B5EF4-FFF2-40B4-BE49-F238E27FC236}">
                <a16:creationId xmlns:a16="http://schemas.microsoft.com/office/drawing/2014/main" id="{3B9E9186-38F3-45E8-88E3-DCF2F3BAD376}"/>
              </a:ext>
            </a:extLst>
          </p:cNvPr>
          <p:cNvSpPr/>
          <p:nvPr/>
        </p:nvSpPr>
        <p:spPr>
          <a:xfrm>
            <a:off x="5358896" y="318966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6" name="Freeform: Shape 315">
            <a:extLst>
              <a:ext uri="{FF2B5EF4-FFF2-40B4-BE49-F238E27FC236}">
                <a16:creationId xmlns:a16="http://schemas.microsoft.com/office/drawing/2014/main" id="{014F931C-191C-4698-AE15-37A977568CC3}"/>
              </a:ext>
            </a:extLst>
          </p:cNvPr>
          <p:cNvSpPr/>
          <p:nvPr/>
        </p:nvSpPr>
        <p:spPr>
          <a:xfrm>
            <a:off x="5435096" y="318966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7" name="Freeform: Shape 316">
            <a:extLst>
              <a:ext uri="{FF2B5EF4-FFF2-40B4-BE49-F238E27FC236}">
                <a16:creationId xmlns:a16="http://schemas.microsoft.com/office/drawing/2014/main" id="{7C32875A-3CF2-49D5-8915-C4274349C2D5}"/>
              </a:ext>
            </a:extLst>
          </p:cNvPr>
          <p:cNvSpPr/>
          <p:nvPr/>
        </p:nvSpPr>
        <p:spPr>
          <a:xfrm>
            <a:off x="5637503" y="3320631"/>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8" name="Freeform: Shape 317">
            <a:extLst>
              <a:ext uri="{FF2B5EF4-FFF2-40B4-BE49-F238E27FC236}">
                <a16:creationId xmlns:a16="http://schemas.microsoft.com/office/drawing/2014/main" id="{D4FB40DB-5C8E-47A0-ABA6-E9BF37D9615B}"/>
              </a:ext>
            </a:extLst>
          </p:cNvPr>
          <p:cNvSpPr/>
          <p:nvPr/>
        </p:nvSpPr>
        <p:spPr>
          <a:xfrm>
            <a:off x="5663696" y="345874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9" name="Freeform: Shape 318">
            <a:extLst>
              <a:ext uri="{FF2B5EF4-FFF2-40B4-BE49-F238E27FC236}">
                <a16:creationId xmlns:a16="http://schemas.microsoft.com/office/drawing/2014/main" id="{C8201B8F-2E64-47E8-A389-E565C64EDDE9}"/>
              </a:ext>
            </a:extLst>
          </p:cNvPr>
          <p:cNvSpPr/>
          <p:nvPr/>
        </p:nvSpPr>
        <p:spPr>
          <a:xfrm>
            <a:off x="5892296" y="345874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0" name="Freeform: Shape 319">
            <a:extLst>
              <a:ext uri="{FF2B5EF4-FFF2-40B4-BE49-F238E27FC236}">
                <a16:creationId xmlns:a16="http://schemas.microsoft.com/office/drawing/2014/main" id="{A682B5B6-EA1B-4F65-AA56-B6240E3746DF}"/>
              </a:ext>
            </a:extLst>
          </p:cNvPr>
          <p:cNvSpPr/>
          <p:nvPr/>
        </p:nvSpPr>
        <p:spPr>
          <a:xfrm>
            <a:off x="6247103" y="345874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1" name="Freeform: Shape 320">
            <a:extLst>
              <a:ext uri="{FF2B5EF4-FFF2-40B4-BE49-F238E27FC236}">
                <a16:creationId xmlns:a16="http://schemas.microsoft.com/office/drawing/2014/main" id="{2B0FAF4B-7FEF-420E-B25D-49FD88666C9E}"/>
              </a:ext>
            </a:extLst>
          </p:cNvPr>
          <p:cNvSpPr/>
          <p:nvPr/>
        </p:nvSpPr>
        <p:spPr>
          <a:xfrm>
            <a:off x="6261389" y="345874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2" name="Freeform: Shape 321">
            <a:extLst>
              <a:ext uri="{FF2B5EF4-FFF2-40B4-BE49-F238E27FC236}">
                <a16:creationId xmlns:a16="http://schemas.microsoft.com/office/drawing/2014/main" id="{CB14C70F-AE95-4862-B1F6-1C5FB4F5D6EF}"/>
              </a:ext>
            </a:extLst>
          </p:cNvPr>
          <p:cNvSpPr/>
          <p:nvPr/>
        </p:nvSpPr>
        <p:spPr>
          <a:xfrm>
            <a:off x="6275677" y="345874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3" name="Freeform: Shape 322">
            <a:extLst>
              <a:ext uri="{FF2B5EF4-FFF2-40B4-BE49-F238E27FC236}">
                <a16:creationId xmlns:a16="http://schemas.microsoft.com/office/drawing/2014/main" id="{0BB8FFC7-BEFA-484C-9323-53A1CF0D56F2}"/>
              </a:ext>
            </a:extLst>
          </p:cNvPr>
          <p:cNvSpPr/>
          <p:nvPr/>
        </p:nvSpPr>
        <p:spPr>
          <a:xfrm>
            <a:off x="6292345" y="345874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4" name="Freeform: Shape 323">
            <a:extLst>
              <a:ext uri="{FF2B5EF4-FFF2-40B4-BE49-F238E27FC236}">
                <a16:creationId xmlns:a16="http://schemas.microsoft.com/office/drawing/2014/main" id="{85A0B311-E22E-4B3F-B6EB-33D30946739F}"/>
              </a:ext>
            </a:extLst>
          </p:cNvPr>
          <p:cNvSpPr/>
          <p:nvPr/>
        </p:nvSpPr>
        <p:spPr>
          <a:xfrm>
            <a:off x="6394740" y="345874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5" name="Freeform: Shape 324">
            <a:extLst>
              <a:ext uri="{FF2B5EF4-FFF2-40B4-BE49-F238E27FC236}">
                <a16:creationId xmlns:a16="http://schemas.microsoft.com/office/drawing/2014/main" id="{51836EE3-9E7B-4EF5-BFDE-55AF52C22C86}"/>
              </a:ext>
            </a:extLst>
          </p:cNvPr>
          <p:cNvSpPr/>
          <p:nvPr/>
        </p:nvSpPr>
        <p:spPr>
          <a:xfrm>
            <a:off x="6863845" y="345874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6" name="Freeform: Shape 325">
            <a:extLst>
              <a:ext uri="{FF2B5EF4-FFF2-40B4-BE49-F238E27FC236}">
                <a16:creationId xmlns:a16="http://schemas.microsoft.com/office/drawing/2014/main" id="{FE723FDC-83FB-4F60-BF2A-67E37DC5EECE}"/>
              </a:ext>
            </a:extLst>
          </p:cNvPr>
          <p:cNvSpPr/>
          <p:nvPr/>
        </p:nvSpPr>
        <p:spPr>
          <a:xfrm>
            <a:off x="7085303" y="3901655"/>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7" name="Freeform: Shape 326">
            <a:extLst>
              <a:ext uri="{FF2B5EF4-FFF2-40B4-BE49-F238E27FC236}">
                <a16:creationId xmlns:a16="http://schemas.microsoft.com/office/drawing/2014/main" id="{945E58D2-E4B5-4A88-B44D-8F030150664A}"/>
              </a:ext>
            </a:extLst>
          </p:cNvPr>
          <p:cNvSpPr/>
          <p:nvPr/>
        </p:nvSpPr>
        <p:spPr>
          <a:xfrm>
            <a:off x="7480589" y="3901655"/>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8" name="Freeform: Shape 327">
            <a:extLst>
              <a:ext uri="{FF2B5EF4-FFF2-40B4-BE49-F238E27FC236}">
                <a16:creationId xmlns:a16="http://schemas.microsoft.com/office/drawing/2014/main" id="{28A334FE-DBE7-45F4-88FB-5B266CBD99C2}"/>
              </a:ext>
            </a:extLst>
          </p:cNvPr>
          <p:cNvSpPr/>
          <p:nvPr/>
        </p:nvSpPr>
        <p:spPr>
          <a:xfrm>
            <a:off x="8973633" y="3901655"/>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9" name="Freeform: Shape 328">
            <a:extLst>
              <a:ext uri="{FF2B5EF4-FFF2-40B4-BE49-F238E27FC236}">
                <a16:creationId xmlns:a16="http://schemas.microsoft.com/office/drawing/2014/main" id="{CF656757-67EE-43C4-8915-D25BCC687E68}"/>
              </a:ext>
            </a:extLst>
          </p:cNvPr>
          <p:cNvSpPr/>
          <p:nvPr/>
        </p:nvSpPr>
        <p:spPr>
          <a:xfrm>
            <a:off x="7475828" y="4746999"/>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0" name="Freeform: Shape 329">
            <a:extLst>
              <a:ext uri="{FF2B5EF4-FFF2-40B4-BE49-F238E27FC236}">
                <a16:creationId xmlns:a16="http://schemas.microsoft.com/office/drawing/2014/main" id="{2126FA10-E73A-474B-A02A-12564DAEBF32}"/>
              </a:ext>
            </a:extLst>
          </p:cNvPr>
          <p:cNvSpPr/>
          <p:nvPr/>
        </p:nvSpPr>
        <p:spPr>
          <a:xfrm>
            <a:off x="5670840" y="4268367"/>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1" name="Freeform: Shape 330">
            <a:extLst>
              <a:ext uri="{FF2B5EF4-FFF2-40B4-BE49-F238E27FC236}">
                <a16:creationId xmlns:a16="http://schemas.microsoft.com/office/drawing/2014/main" id="{CD9B7259-084D-42BA-945F-20AC33B56B82}"/>
              </a:ext>
            </a:extLst>
          </p:cNvPr>
          <p:cNvSpPr/>
          <p:nvPr/>
        </p:nvSpPr>
        <p:spPr>
          <a:xfrm>
            <a:off x="5366040" y="4268367"/>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2" name="Freeform: Shape 331">
            <a:extLst>
              <a:ext uri="{FF2B5EF4-FFF2-40B4-BE49-F238E27FC236}">
                <a16:creationId xmlns:a16="http://schemas.microsoft.com/office/drawing/2014/main" id="{6A47399D-EF48-455F-ACC8-E93ED3C52790}"/>
              </a:ext>
            </a:extLst>
          </p:cNvPr>
          <p:cNvSpPr/>
          <p:nvPr/>
        </p:nvSpPr>
        <p:spPr>
          <a:xfrm>
            <a:off x="4473072" y="3337299"/>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3" name="Freeform: Shape 332">
            <a:extLst>
              <a:ext uri="{FF2B5EF4-FFF2-40B4-BE49-F238E27FC236}">
                <a16:creationId xmlns:a16="http://schemas.microsoft.com/office/drawing/2014/main" id="{C7F14391-C39B-4641-82B0-3126DCD20F45}"/>
              </a:ext>
            </a:extLst>
          </p:cNvPr>
          <p:cNvSpPr/>
          <p:nvPr/>
        </p:nvSpPr>
        <p:spPr>
          <a:xfrm>
            <a:off x="4258759" y="2920581"/>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4" name="Freeform: Shape 333">
            <a:extLst>
              <a:ext uri="{FF2B5EF4-FFF2-40B4-BE49-F238E27FC236}">
                <a16:creationId xmlns:a16="http://schemas.microsoft.com/office/drawing/2014/main" id="{26D2737F-DAC9-4279-BDD8-1962C0E0CD6A}"/>
              </a:ext>
            </a:extLst>
          </p:cNvPr>
          <p:cNvSpPr/>
          <p:nvPr/>
        </p:nvSpPr>
        <p:spPr>
          <a:xfrm>
            <a:off x="4246852" y="273246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5" name="Freeform: Shape 334">
            <a:extLst>
              <a:ext uri="{FF2B5EF4-FFF2-40B4-BE49-F238E27FC236}">
                <a16:creationId xmlns:a16="http://schemas.microsoft.com/office/drawing/2014/main" id="{6A033341-5449-461E-949D-DDDFEF946241}"/>
              </a:ext>
            </a:extLst>
          </p:cNvPr>
          <p:cNvSpPr/>
          <p:nvPr/>
        </p:nvSpPr>
        <p:spPr>
          <a:xfrm>
            <a:off x="4194464" y="2732463"/>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6" name="Freeform: Shape 335">
            <a:extLst>
              <a:ext uri="{FF2B5EF4-FFF2-40B4-BE49-F238E27FC236}">
                <a16:creationId xmlns:a16="http://schemas.microsoft.com/office/drawing/2014/main" id="{5D16B335-BD9F-4E6E-BF8B-095073927595}"/>
              </a:ext>
            </a:extLst>
          </p:cNvPr>
          <p:cNvSpPr/>
          <p:nvPr/>
        </p:nvSpPr>
        <p:spPr>
          <a:xfrm>
            <a:off x="3827752" y="2572919"/>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7" name="Freeform: Shape 336">
            <a:extLst>
              <a:ext uri="{FF2B5EF4-FFF2-40B4-BE49-F238E27FC236}">
                <a16:creationId xmlns:a16="http://schemas.microsoft.com/office/drawing/2014/main" id="{42C07F67-EE2E-46E1-8D0E-9C06A35CA8AE}"/>
              </a:ext>
            </a:extLst>
          </p:cNvPr>
          <p:cNvSpPr/>
          <p:nvPr/>
        </p:nvSpPr>
        <p:spPr>
          <a:xfrm>
            <a:off x="3651540" y="2410995"/>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8" name="Freeform: Shape 337">
            <a:extLst>
              <a:ext uri="{FF2B5EF4-FFF2-40B4-BE49-F238E27FC236}">
                <a16:creationId xmlns:a16="http://schemas.microsoft.com/office/drawing/2014/main" id="{32E5C1E9-5BB1-4FAC-819E-D5AF8B4A3EFF}"/>
              </a:ext>
            </a:extLst>
          </p:cNvPr>
          <p:cNvSpPr/>
          <p:nvPr/>
        </p:nvSpPr>
        <p:spPr>
          <a:xfrm>
            <a:off x="3441989" y="2120481"/>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39" name="Freeform: Shape 338">
            <a:extLst>
              <a:ext uri="{FF2B5EF4-FFF2-40B4-BE49-F238E27FC236}">
                <a16:creationId xmlns:a16="http://schemas.microsoft.com/office/drawing/2014/main" id="{4F30B337-6D9F-451D-9C74-EA116AE55372}"/>
              </a:ext>
            </a:extLst>
          </p:cNvPr>
          <p:cNvSpPr/>
          <p:nvPr/>
        </p:nvSpPr>
        <p:spPr>
          <a:xfrm>
            <a:off x="3420559" y="1832351"/>
            <a:ext cx="74376" cy="74376"/>
          </a:xfrm>
          <a:custGeom>
            <a:avLst/>
            <a:gdLst>
              <a:gd name="connsiteX0" fmla="*/ 55783 w 55782"/>
              <a:gd name="connsiteY0" fmla="*/ 27892 h 55782"/>
              <a:gd name="connsiteX1" fmla="*/ 27891 w 55782"/>
              <a:gd name="connsiteY1" fmla="*/ 55783 h 55782"/>
              <a:gd name="connsiteX2" fmla="*/ 0 w 55782"/>
              <a:gd name="connsiteY2" fmla="*/ 27892 h 55782"/>
              <a:gd name="connsiteX3" fmla="*/ 27891 w 55782"/>
              <a:gd name="connsiteY3" fmla="*/ 0 h 55782"/>
              <a:gd name="connsiteX4" fmla="*/ 55783 w 55782"/>
              <a:gd name="connsiteY4" fmla="*/ 27892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2"/>
                </a:moveTo>
                <a:cubicBezTo>
                  <a:pt x="55783" y="43314"/>
                  <a:pt x="43314" y="55783"/>
                  <a:pt x="27891" y="55783"/>
                </a:cubicBezTo>
                <a:cubicBezTo>
                  <a:pt x="12469" y="55783"/>
                  <a:pt x="0" y="43314"/>
                  <a:pt x="0" y="27892"/>
                </a:cubicBezTo>
                <a:cubicBezTo>
                  <a:pt x="0" y="12469"/>
                  <a:pt x="12469" y="0"/>
                  <a:pt x="27891" y="0"/>
                </a:cubicBezTo>
                <a:cubicBezTo>
                  <a:pt x="43314" y="0"/>
                  <a:pt x="55783" y="12469"/>
                  <a:pt x="55783" y="27892"/>
                </a:cubicBezTo>
                <a:close/>
              </a:path>
            </a:pathLst>
          </a:custGeom>
          <a:noFill/>
          <a:ln w="9525" cap="sq">
            <a:solidFill>
              <a:srgbClr val="000000"/>
            </a:solidFill>
            <a:prstDash val="solid"/>
            <a:miter/>
          </a:ln>
        </p:spPr>
        <p:txBody>
          <a:bodyPr rtlCol="0" anchor="ctr"/>
          <a:lstStyle/>
          <a:p>
            <a:pPr marL="0" marR="0" lvl="0" indent="0" algn="l"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340" name="Group 339">
            <a:extLst>
              <a:ext uri="{FF2B5EF4-FFF2-40B4-BE49-F238E27FC236}">
                <a16:creationId xmlns:a16="http://schemas.microsoft.com/office/drawing/2014/main" id="{91316C72-EC1C-40D5-B3FB-DB6B0AF8541A}"/>
              </a:ext>
            </a:extLst>
          </p:cNvPr>
          <p:cNvGrpSpPr/>
          <p:nvPr/>
        </p:nvGrpSpPr>
        <p:grpSpPr>
          <a:xfrm>
            <a:off x="3282129" y="1725630"/>
            <a:ext cx="6572073" cy="3520215"/>
            <a:chOff x="2104980" y="1193638"/>
            <a:chExt cx="4929055" cy="2640161"/>
          </a:xfrm>
        </p:grpSpPr>
        <p:sp>
          <p:nvSpPr>
            <p:cNvPr id="341" name="Freeform: Shape 340">
              <a:extLst>
                <a:ext uri="{FF2B5EF4-FFF2-40B4-BE49-F238E27FC236}">
                  <a16:creationId xmlns:a16="http://schemas.microsoft.com/office/drawing/2014/main" id="{10469CCF-57D4-413C-A3E2-0FEAE36E4754}"/>
                </a:ext>
              </a:extLst>
            </p:cNvPr>
            <p:cNvSpPr/>
            <p:nvPr/>
          </p:nvSpPr>
          <p:spPr>
            <a:xfrm>
              <a:off x="2104980" y="1193638"/>
              <a:ext cx="16406" cy="2623097"/>
            </a:xfrm>
            <a:custGeom>
              <a:avLst/>
              <a:gdLst>
                <a:gd name="connsiteX0" fmla="*/ 0 w 16406"/>
                <a:gd name="connsiteY0" fmla="*/ 0 h 2623097"/>
                <a:gd name="connsiteX1" fmla="*/ 0 w 16406"/>
                <a:gd name="connsiteY1" fmla="*/ 2623098 h 2623097"/>
              </a:gdLst>
              <a:ahLst/>
              <a:cxnLst>
                <a:cxn ang="0">
                  <a:pos x="connsiteX0" y="connsiteY0"/>
                </a:cxn>
                <a:cxn ang="0">
                  <a:pos x="connsiteX1" y="connsiteY1"/>
                </a:cxn>
              </a:cxnLst>
              <a:rect l="l" t="t" r="r" b="b"/>
              <a:pathLst>
                <a:path w="16406" h="2623097">
                  <a:moveTo>
                    <a:pt x="0" y="0"/>
                  </a:moveTo>
                  <a:lnTo>
                    <a:pt x="0" y="2623098"/>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2" name="Freeform: Shape 341">
              <a:extLst>
                <a:ext uri="{FF2B5EF4-FFF2-40B4-BE49-F238E27FC236}">
                  <a16:creationId xmlns:a16="http://schemas.microsoft.com/office/drawing/2014/main" id="{96EF648F-EB54-48E1-9F27-ADC1C062AD50}"/>
                </a:ext>
              </a:extLst>
            </p:cNvPr>
            <p:cNvSpPr/>
            <p:nvPr/>
          </p:nvSpPr>
          <p:spPr>
            <a:xfrm>
              <a:off x="2104980" y="3817393"/>
              <a:ext cx="4929055" cy="16406"/>
            </a:xfrm>
            <a:custGeom>
              <a:avLst/>
              <a:gdLst>
                <a:gd name="connsiteX0" fmla="*/ 4929056 w 4929055"/>
                <a:gd name="connsiteY0" fmla="*/ 0 h 16406"/>
                <a:gd name="connsiteX1" fmla="*/ 0 w 4929055"/>
                <a:gd name="connsiteY1" fmla="*/ 0 h 16406"/>
              </a:gdLst>
              <a:ahLst/>
              <a:cxnLst>
                <a:cxn ang="0">
                  <a:pos x="connsiteX0" y="connsiteY0"/>
                </a:cxn>
                <a:cxn ang="0">
                  <a:pos x="connsiteX1" y="connsiteY1"/>
                </a:cxn>
              </a:cxnLst>
              <a:rect l="l" t="t" r="r" b="b"/>
              <a:pathLst>
                <a:path w="4929055" h="16406">
                  <a:moveTo>
                    <a:pt x="4929056" y="0"/>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343" name="Group 342">
            <a:extLst>
              <a:ext uri="{FF2B5EF4-FFF2-40B4-BE49-F238E27FC236}">
                <a16:creationId xmlns:a16="http://schemas.microsoft.com/office/drawing/2014/main" id="{66E52713-31E9-4E2F-B541-A0E69200C4A7}"/>
              </a:ext>
            </a:extLst>
          </p:cNvPr>
          <p:cNvGrpSpPr/>
          <p:nvPr/>
        </p:nvGrpSpPr>
        <p:grpSpPr>
          <a:xfrm>
            <a:off x="3282128" y="5224625"/>
            <a:ext cx="6593949" cy="61251"/>
            <a:chOff x="2104980" y="3817885"/>
            <a:chExt cx="4945462" cy="45938"/>
          </a:xfrm>
        </p:grpSpPr>
        <p:sp>
          <p:nvSpPr>
            <p:cNvPr id="344" name="Freeform: Shape 343">
              <a:extLst>
                <a:ext uri="{FF2B5EF4-FFF2-40B4-BE49-F238E27FC236}">
                  <a16:creationId xmlns:a16="http://schemas.microsoft.com/office/drawing/2014/main" id="{02B8CA51-5CC0-4E17-A964-EF6F74FEA7E1}"/>
                </a:ext>
              </a:extLst>
            </p:cNvPr>
            <p:cNvSpPr/>
            <p:nvPr/>
          </p:nvSpPr>
          <p:spPr>
            <a:xfrm>
              <a:off x="2598001"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5" name="Freeform: Shape 344">
              <a:extLst>
                <a:ext uri="{FF2B5EF4-FFF2-40B4-BE49-F238E27FC236}">
                  <a16:creationId xmlns:a16="http://schemas.microsoft.com/office/drawing/2014/main" id="{BD7D84C2-F2DE-405D-BB69-C350CA56ED0D}"/>
                </a:ext>
              </a:extLst>
            </p:cNvPr>
            <p:cNvSpPr/>
            <p:nvPr/>
          </p:nvSpPr>
          <p:spPr>
            <a:xfrm>
              <a:off x="3090857"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6" name="Freeform: Shape 345">
              <a:extLst>
                <a:ext uri="{FF2B5EF4-FFF2-40B4-BE49-F238E27FC236}">
                  <a16:creationId xmlns:a16="http://schemas.microsoft.com/office/drawing/2014/main" id="{02D93CEB-816E-48A8-9411-A137D17419A6}"/>
                </a:ext>
              </a:extLst>
            </p:cNvPr>
            <p:cNvSpPr/>
            <p:nvPr/>
          </p:nvSpPr>
          <p:spPr>
            <a:xfrm>
              <a:off x="4076570"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7" name="Freeform: Shape 346">
              <a:extLst>
                <a:ext uri="{FF2B5EF4-FFF2-40B4-BE49-F238E27FC236}">
                  <a16:creationId xmlns:a16="http://schemas.microsoft.com/office/drawing/2014/main" id="{0DA060D5-53F3-4CD4-AD33-5EF6BCFF5130}"/>
                </a:ext>
              </a:extLst>
            </p:cNvPr>
            <p:cNvSpPr/>
            <p:nvPr/>
          </p:nvSpPr>
          <p:spPr>
            <a:xfrm>
              <a:off x="3583713"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8" name="Freeform: Shape 347">
              <a:extLst>
                <a:ext uri="{FF2B5EF4-FFF2-40B4-BE49-F238E27FC236}">
                  <a16:creationId xmlns:a16="http://schemas.microsoft.com/office/drawing/2014/main" id="{3AF37034-224B-4625-85B6-22D74D51D1CA}"/>
                </a:ext>
              </a:extLst>
            </p:cNvPr>
            <p:cNvSpPr/>
            <p:nvPr/>
          </p:nvSpPr>
          <p:spPr>
            <a:xfrm>
              <a:off x="5062446"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9" name="Freeform: Shape 348">
              <a:extLst>
                <a:ext uri="{FF2B5EF4-FFF2-40B4-BE49-F238E27FC236}">
                  <a16:creationId xmlns:a16="http://schemas.microsoft.com/office/drawing/2014/main" id="{7F5BD48D-5FEB-4F22-B583-EB7D5947F861}"/>
                </a:ext>
              </a:extLst>
            </p:cNvPr>
            <p:cNvSpPr/>
            <p:nvPr/>
          </p:nvSpPr>
          <p:spPr>
            <a:xfrm>
              <a:off x="5555303"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0" name="Freeform: Shape 349">
              <a:extLst>
                <a:ext uri="{FF2B5EF4-FFF2-40B4-BE49-F238E27FC236}">
                  <a16:creationId xmlns:a16="http://schemas.microsoft.com/office/drawing/2014/main" id="{758BF46B-F915-4870-ADD3-772E9A1695D0}"/>
                </a:ext>
              </a:extLst>
            </p:cNvPr>
            <p:cNvSpPr/>
            <p:nvPr/>
          </p:nvSpPr>
          <p:spPr>
            <a:xfrm>
              <a:off x="6048159"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1" name="Freeform: Shape 350">
              <a:extLst>
                <a:ext uri="{FF2B5EF4-FFF2-40B4-BE49-F238E27FC236}">
                  <a16:creationId xmlns:a16="http://schemas.microsoft.com/office/drawing/2014/main" id="{9CEE02B1-0AA7-4C80-BC85-853E2CBB9B52}"/>
                </a:ext>
              </a:extLst>
            </p:cNvPr>
            <p:cNvSpPr/>
            <p:nvPr/>
          </p:nvSpPr>
          <p:spPr>
            <a:xfrm>
              <a:off x="6541015"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2" name="Freeform: Shape 351">
              <a:extLst>
                <a:ext uri="{FF2B5EF4-FFF2-40B4-BE49-F238E27FC236}">
                  <a16:creationId xmlns:a16="http://schemas.microsoft.com/office/drawing/2014/main" id="{C0D8BC01-B731-4A3B-AF2E-F68BF7B13529}"/>
                </a:ext>
              </a:extLst>
            </p:cNvPr>
            <p:cNvSpPr/>
            <p:nvPr/>
          </p:nvSpPr>
          <p:spPr>
            <a:xfrm>
              <a:off x="4569590"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3" name="Freeform: Shape 352">
              <a:extLst>
                <a:ext uri="{FF2B5EF4-FFF2-40B4-BE49-F238E27FC236}">
                  <a16:creationId xmlns:a16="http://schemas.microsoft.com/office/drawing/2014/main" id="{900BD975-D956-4A8B-B3FA-BF24F962F281}"/>
                </a:ext>
              </a:extLst>
            </p:cNvPr>
            <p:cNvSpPr/>
            <p:nvPr/>
          </p:nvSpPr>
          <p:spPr>
            <a:xfrm>
              <a:off x="7034036"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4" name="Freeform: Shape 353">
              <a:extLst>
                <a:ext uri="{FF2B5EF4-FFF2-40B4-BE49-F238E27FC236}">
                  <a16:creationId xmlns:a16="http://schemas.microsoft.com/office/drawing/2014/main" id="{E86513D7-B8FF-439D-982B-883C71033413}"/>
                </a:ext>
              </a:extLst>
            </p:cNvPr>
            <p:cNvSpPr/>
            <p:nvPr/>
          </p:nvSpPr>
          <p:spPr>
            <a:xfrm>
              <a:off x="2104980" y="3817885"/>
              <a:ext cx="16406" cy="45938"/>
            </a:xfrm>
            <a:custGeom>
              <a:avLst/>
              <a:gdLst>
                <a:gd name="connsiteX0" fmla="*/ 0 w 16406"/>
                <a:gd name="connsiteY0" fmla="*/ 45939 h 45938"/>
                <a:gd name="connsiteX1" fmla="*/ 0 w 16406"/>
                <a:gd name="connsiteY1" fmla="*/ 0 h 45938"/>
              </a:gdLst>
              <a:ahLst/>
              <a:cxnLst>
                <a:cxn ang="0">
                  <a:pos x="connsiteX0" y="connsiteY0"/>
                </a:cxn>
                <a:cxn ang="0">
                  <a:pos x="connsiteX1" y="connsiteY1"/>
                </a:cxn>
              </a:cxnLst>
              <a:rect l="l" t="t" r="r" b="b"/>
              <a:pathLst>
                <a:path w="16406" h="45938">
                  <a:moveTo>
                    <a:pt x="0" y="45939"/>
                  </a:moveTo>
                  <a:lnTo>
                    <a:pt x="0"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355" name="Group 354">
            <a:extLst>
              <a:ext uri="{FF2B5EF4-FFF2-40B4-BE49-F238E27FC236}">
                <a16:creationId xmlns:a16="http://schemas.microsoft.com/office/drawing/2014/main" id="{E526BB24-2C23-4050-8D91-818236B74C53}"/>
              </a:ext>
            </a:extLst>
          </p:cNvPr>
          <p:cNvGrpSpPr/>
          <p:nvPr/>
        </p:nvGrpSpPr>
        <p:grpSpPr>
          <a:xfrm>
            <a:off x="3220221" y="1725630"/>
            <a:ext cx="61907" cy="3520215"/>
            <a:chOff x="2058550" y="1193638"/>
            <a:chExt cx="46430" cy="2640161"/>
          </a:xfrm>
        </p:grpSpPr>
        <p:sp>
          <p:nvSpPr>
            <p:cNvPr id="356" name="Freeform: Shape 355">
              <a:extLst>
                <a:ext uri="{FF2B5EF4-FFF2-40B4-BE49-F238E27FC236}">
                  <a16:creationId xmlns:a16="http://schemas.microsoft.com/office/drawing/2014/main" id="{7D298191-B7B3-4FCB-9EA9-D51DFA866325}"/>
                </a:ext>
              </a:extLst>
            </p:cNvPr>
            <p:cNvSpPr/>
            <p:nvPr/>
          </p:nvSpPr>
          <p:spPr>
            <a:xfrm>
              <a:off x="2058550" y="1193638"/>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7" name="Freeform: Shape 356">
              <a:extLst>
                <a:ext uri="{FF2B5EF4-FFF2-40B4-BE49-F238E27FC236}">
                  <a16:creationId xmlns:a16="http://schemas.microsoft.com/office/drawing/2014/main" id="{551A63AB-CF15-4011-8731-B4EA5BC525BA}"/>
                </a:ext>
              </a:extLst>
            </p:cNvPr>
            <p:cNvSpPr/>
            <p:nvPr/>
          </p:nvSpPr>
          <p:spPr>
            <a:xfrm>
              <a:off x="2058550" y="3817393"/>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8" name="Freeform: Shape 357">
              <a:extLst>
                <a:ext uri="{FF2B5EF4-FFF2-40B4-BE49-F238E27FC236}">
                  <a16:creationId xmlns:a16="http://schemas.microsoft.com/office/drawing/2014/main" id="{56966C47-8D46-459A-92B1-A89D07C3987E}"/>
                </a:ext>
              </a:extLst>
            </p:cNvPr>
            <p:cNvSpPr/>
            <p:nvPr/>
          </p:nvSpPr>
          <p:spPr>
            <a:xfrm>
              <a:off x="2058550" y="3292707"/>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9" name="Freeform: Shape 358">
              <a:extLst>
                <a:ext uri="{FF2B5EF4-FFF2-40B4-BE49-F238E27FC236}">
                  <a16:creationId xmlns:a16="http://schemas.microsoft.com/office/drawing/2014/main" id="{DE133B6A-A4D1-4836-94FF-CCAC3A823725}"/>
                </a:ext>
              </a:extLst>
            </p:cNvPr>
            <p:cNvSpPr/>
            <p:nvPr/>
          </p:nvSpPr>
          <p:spPr>
            <a:xfrm>
              <a:off x="2058550" y="3555050"/>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0" name="Freeform: Shape 359">
              <a:extLst>
                <a:ext uri="{FF2B5EF4-FFF2-40B4-BE49-F238E27FC236}">
                  <a16:creationId xmlns:a16="http://schemas.microsoft.com/office/drawing/2014/main" id="{AFB2EFF9-110A-4D6A-8E13-80FD320BC9D3}"/>
                </a:ext>
              </a:extLst>
            </p:cNvPr>
            <p:cNvSpPr/>
            <p:nvPr/>
          </p:nvSpPr>
          <p:spPr>
            <a:xfrm>
              <a:off x="2058550" y="3030201"/>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1" name="Freeform: Shape 360">
              <a:extLst>
                <a:ext uri="{FF2B5EF4-FFF2-40B4-BE49-F238E27FC236}">
                  <a16:creationId xmlns:a16="http://schemas.microsoft.com/office/drawing/2014/main" id="{4D751D29-933F-4D09-A4CB-5F41FBEA8BB8}"/>
                </a:ext>
              </a:extLst>
            </p:cNvPr>
            <p:cNvSpPr/>
            <p:nvPr/>
          </p:nvSpPr>
          <p:spPr>
            <a:xfrm>
              <a:off x="2058550" y="2505516"/>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2" name="Freeform: Shape 361">
              <a:extLst>
                <a:ext uri="{FF2B5EF4-FFF2-40B4-BE49-F238E27FC236}">
                  <a16:creationId xmlns:a16="http://schemas.microsoft.com/office/drawing/2014/main" id="{B0ECEA00-B1C8-422C-83D8-2E4C3CD29A1E}"/>
                </a:ext>
              </a:extLst>
            </p:cNvPr>
            <p:cNvSpPr/>
            <p:nvPr/>
          </p:nvSpPr>
          <p:spPr>
            <a:xfrm>
              <a:off x="2058550" y="2767858"/>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3" name="Freeform: Shape 362">
              <a:extLst>
                <a:ext uri="{FF2B5EF4-FFF2-40B4-BE49-F238E27FC236}">
                  <a16:creationId xmlns:a16="http://schemas.microsoft.com/office/drawing/2014/main" id="{8562031B-B27D-45E6-9F28-AE53C7B2977E}"/>
                </a:ext>
              </a:extLst>
            </p:cNvPr>
            <p:cNvSpPr/>
            <p:nvPr/>
          </p:nvSpPr>
          <p:spPr>
            <a:xfrm>
              <a:off x="2058550" y="1980830"/>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4" name="Freeform: Shape 363">
              <a:extLst>
                <a:ext uri="{FF2B5EF4-FFF2-40B4-BE49-F238E27FC236}">
                  <a16:creationId xmlns:a16="http://schemas.microsoft.com/office/drawing/2014/main" id="{CA47E5E8-6AF4-4AF5-AF6D-DB499DFBC664}"/>
                </a:ext>
              </a:extLst>
            </p:cNvPr>
            <p:cNvSpPr/>
            <p:nvPr/>
          </p:nvSpPr>
          <p:spPr>
            <a:xfrm>
              <a:off x="2058550" y="2243173"/>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5" name="Freeform: Shape 364">
              <a:extLst>
                <a:ext uri="{FF2B5EF4-FFF2-40B4-BE49-F238E27FC236}">
                  <a16:creationId xmlns:a16="http://schemas.microsoft.com/office/drawing/2014/main" id="{6448D58A-4C63-4922-81A7-22E7A86C46E0}"/>
                </a:ext>
              </a:extLst>
            </p:cNvPr>
            <p:cNvSpPr/>
            <p:nvPr/>
          </p:nvSpPr>
          <p:spPr>
            <a:xfrm>
              <a:off x="2058550" y="1718488"/>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6" name="Freeform: Shape 365">
              <a:extLst>
                <a:ext uri="{FF2B5EF4-FFF2-40B4-BE49-F238E27FC236}">
                  <a16:creationId xmlns:a16="http://schemas.microsoft.com/office/drawing/2014/main" id="{06B4CE78-48CB-4539-80AB-D4F22DB95CDC}"/>
                </a:ext>
              </a:extLst>
            </p:cNvPr>
            <p:cNvSpPr/>
            <p:nvPr/>
          </p:nvSpPr>
          <p:spPr>
            <a:xfrm>
              <a:off x="2058550" y="1456145"/>
              <a:ext cx="46430" cy="16406"/>
            </a:xfrm>
            <a:custGeom>
              <a:avLst/>
              <a:gdLst>
                <a:gd name="connsiteX0" fmla="*/ 0 w 46430"/>
                <a:gd name="connsiteY0" fmla="*/ 0 h 16406"/>
                <a:gd name="connsiteX1" fmla="*/ 46431 w 46430"/>
                <a:gd name="connsiteY1" fmla="*/ 0 h 16406"/>
              </a:gdLst>
              <a:ahLst/>
              <a:cxnLst>
                <a:cxn ang="0">
                  <a:pos x="connsiteX0" y="connsiteY0"/>
                </a:cxn>
                <a:cxn ang="0">
                  <a:pos x="connsiteX1" y="connsiteY1"/>
                </a:cxn>
              </a:cxnLst>
              <a:rect l="l" t="t" r="r" b="b"/>
              <a:pathLst>
                <a:path w="46430" h="16406">
                  <a:moveTo>
                    <a:pt x="0" y="0"/>
                  </a:moveTo>
                  <a:lnTo>
                    <a:pt x="46431" y="0"/>
                  </a:lnTo>
                </a:path>
              </a:pathLst>
            </a:custGeom>
            <a:ln w="2857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367" name="Group 366">
            <a:extLst>
              <a:ext uri="{FF2B5EF4-FFF2-40B4-BE49-F238E27FC236}">
                <a16:creationId xmlns:a16="http://schemas.microsoft.com/office/drawing/2014/main" id="{C799E4A4-6A24-462D-BC6E-1564D3ED1158}"/>
              </a:ext>
            </a:extLst>
          </p:cNvPr>
          <p:cNvGrpSpPr/>
          <p:nvPr/>
        </p:nvGrpSpPr>
        <p:grpSpPr>
          <a:xfrm>
            <a:off x="3137393" y="5264760"/>
            <a:ext cx="6917726" cy="338554"/>
            <a:chOff x="1996428" y="3881612"/>
            <a:chExt cx="5188295" cy="253916"/>
          </a:xfrm>
        </p:grpSpPr>
        <p:sp>
          <p:nvSpPr>
            <p:cNvPr id="368" name="Rectangle 367">
              <a:extLst>
                <a:ext uri="{FF2B5EF4-FFF2-40B4-BE49-F238E27FC236}">
                  <a16:creationId xmlns:a16="http://schemas.microsoft.com/office/drawing/2014/main" id="{1E2BA247-85CB-4BE4-8D39-D62BDFCA8F45}"/>
                </a:ext>
              </a:extLst>
            </p:cNvPr>
            <p:cNvSpPr/>
            <p:nvPr/>
          </p:nvSpPr>
          <p:spPr>
            <a:xfrm>
              <a:off x="1996428" y="3881612"/>
              <a:ext cx="216647"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369" name="Rectangle 368">
              <a:extLst>
                <a:ext uri="{FF2B5EF4-FFF2-40B4-BE49-F238E27FC236}">
                  <a16:creationId xmlns:a16="http://schemas.microsoft.com/office/drawing/2014/main" id="{B5B586E6-A1D0-4067-983B-C77CB4C68BDD}"/>
                </a:ext>
              </a:extLst>
            </p:cNvPr>
            <p:cNvSpPr/>
            <p:nvPr/>
          </p:nvSpPr>
          <p:spPr>
            <a:xfrm>
              <a:off x="2492054" y="3881612"/>
              <a:ext cx="216647"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370" name="Rectangle 369">
              <a:extLst>
                <a:ext uri="{FF2B5EF4-FFF2-40B4-BE49-F238E27FC236}">
                  <a16:creationId xmlns:a16="http://schemas.microsoft.com/office/drawing/2014/main" id="{ABF311F7-44C3-48FD-B114-CA3E9EED3570}"/>
                </a:ext>
              </a:extLst>
            </p:cNvPr>
            <p:cNvSpPr/>
            <p:nvPr/>
          </p:nvSpPr>
          <p:spPr>
            <a:xfrm>
              <a:off x="2942687"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371" name="Rectangle 370">
              <a:extLst>
                <a:ext uri="{FF2B5EF4-FFF2-40B4-BE49-F238E27FC236}">
                  <a16:creationId xmlns:a16="http://schemas.microsoft.com/office/drawing/2014/main" id="{48019EDD-F542-4E65-B97B-9E68EE428FE7}"/>
                </a:ext>
              </a:extLst>
            </p:cNvPr>
            <p:cNvSpPr/>
            <p:nvPr/>
          </p:nvSpPr>
          <p:spPr>
            <a:xfrm>
              <a:off x="3438311"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372" name="Rectangle 371">
              <a:extLst>
                <a:ext uri="{FF2B5EF4-FFF2-40B4-BE49-F238E27FC236}">
                  <a16:creationId xmlns:a16="http://schemas.microsoft.com/office/drawing/2014/main" id="{5EF001C9-E97D-48B0-A5D8-C8B8064D935C}"/>
                </a:ext>
              </a:extLst>
            </p:cNvPr>
            <p:cNvSpPr/>
            <p:nvPr/>
          </p:nvSpPr>
          <p:spPr>
            <a:xfrm>
              <a:off x="3928017"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373" name="Rectangle 372">
              <a:extLst>
                <a:ext uri="{FF2B5EF4-FFF2-40B4-BE49-F238E27FC236}">
                  <a16:creationId xmlns:a16="http://schemas.microsoft.com/office/drawing/2014/main" id="{58AA6EB7-12AA-444A-8DB3-C42A16BE4846}"/>
                </a:ext>
              </a:extLst>
            </p:cNvPr>
            <p:cNvSpPr/>
            <p:nvPr/>
          </p:nvSpPr>
          <p:spPr>
            <a:xfrm>
              <a:off x="4423643"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374" name="Rectangle 373">
              <a:extLst>
                <a:ext uri="{FF2B5EF4-FFF2-40B4-BE49-F238E27FC236}">
                  <a16:creationId xmlns:a16="http://schemas.microsoft.com/office/drawing/2014/main" id="{2154BCDA-7A4D-47DD-8A5B-F5E1B1B262C4}"/>
                </a:ext>
              </a:extLst>
            </p:cNvPr>
            <p:cNvSpPr/>
            <p:nvPr/>
          </p:nvSpPr>
          <p:spPr>
            <a:xfrm>
              <a:off x="4916310"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375" name="Rectangle 374">
              <a:extLst>
                <a:ext uri="{FF2B5EF4-FFF2-40B4-BE49-F238E27FC236}">
                  <a16:creationId xmlns:a16="http://schemas.microsoft.com/office/drawing/2014/main" id="{0C21B788-6760-474D-9769-801AF7356819}"/>
                </a:ext>
              </a:extLst>
            </p:cNvPr>
            <p:cNvSpPr/>
            <p:nvPr/>
          </p:nvSpPr>
          <p:spPr>
            <a:xfrm>
              <a:off x="5408976"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376" name="Rectangle 375">
              <a:extLst>
                <a:ext uri="{FF2B5EF4-FFF2-40B4-BE49-F238E27FC236}">
                  <a16:creationId xmlns:a16="http://schemas.microsoft.com/office/drawing/2014/main" id="{9D3C80B8-860E-4C85-9568-8DD2D48F4E95}"/>
                </a:ext>
              </a:extLst>
            </p:cNvPr>
            <p:cNvSpPr/>
            <p:nvPr/>
          </p:nvSpPr>
          <p:spPr>
            <a:xfrm>
              <a:off x="5904600"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377" name="Rectangle 376">
              <a:extLst>
                <a:ext uri="{FF2B5EF4-FFF2-40B4-BE49-F238E27FC236}">
                  <a16:creationId xmlns:a16="http://schemas.microsoft.com/office/drawing/2014/main" id="{3BF689BE-0A03-44C2-AB5B-5E66EBB38741}"/>
                </a:ext>
              </a:extLst>
            </p:cNvPr>
            <p:cNvSpPr/>
            <p:nvPr/>
          </p:nvSpPr>
          <p:spPr>
            <a:xfrm>
              <a:off x="6394306"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sp>
          <p:nvSpPr>
            <p:cNvPr id="378" name="Rectangle 377">
              <a:extLst>
                <a:ext uri="{FF2B5EF4-FFF2-40B4-BE49-F238E27FC236}">
                  <a16:creationId xmlns:a16="http://schemas.microsoft.com/office/drawing/2014/main" id="{E3B5BEDE-46F4-4837-A0EC-ED0C2BE1717A}"/>
                </a:ext>
              </a:extLst>
            </p:cNvPr>
            <p:cNvSpPr/>
            <p:nvPr/>
          </p:nvSpPr>
          <p:spPr>
            <a:xfrm>
              <a:off x="6889930" y="3881612"/>
              <a:ext cx="294793" cy="253916"/>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grpSp>
      <p:grpSp>
        <p:nvGrpSpPr>
          <p:cNvPr id="379" name="Group 378">
            <a:extLst>
              <a:ext uri="{FF2B5EF4-FFF2-40B4-BE49-F238E27FC236}">
                <a16:creationId xmlns:a16="http://schemas.microsoft.com/office/drawing/2014/main" id="{57D48C1F-C57C-4605-BEDA-88553D3711FA}"/>
              </a:ext>
            </a:extLst>
          </p:cNvPr>
          <p:cNvGrpSpPr/>
          <p:nvPr/>
        </p:nvGrpSpPr>
        <p:grpSpPr>
          <a:xfrm>
            <a:off x="2811233" y="1557215"/>
            <a:ext cx="444352" cy="3829629"/>
            <a:chOff x="1751810" y="1067327"/>
            <a:chExt cx="333264" cy="2872221"/>
          </a:xfrm>
        </p:grpSpPr>
        <p:sp>
          <p:nvSpPr>
            <p:cNvPr id="380" name="Rectangle 379">
              <a:extLst>
                <a:ext uri="{FF2B5EF4-FFF2-40B4-BE49-F238E27FC236}">
                  <a16:creationId xmlns:a16="http://schemas.microsoft.com/office/drawing/2014/main" id="{FB63920C-6CB6-42DA-AAE9-D0FB3C6CF0B3}"/>
                </a:ext>
              </a:extLst>
            </p:cNvPr>
            <p:cNvSpPr/>
            <p:nvPr/>
          </p:nvSpPr>
          <p:spPr>
            <a:xfrm>
              <a:off x="1751810" y="3685633"/>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0.0</a:t>
              </a:r>
            </a:p>
          </p:txBody>
        </p:sp>
        <p:sp>
          <p:nvSpPr>
            <p:cNvPr id="381" name="Rectangle 380">
              <a:extLst>
                <a:ext uri="{FF2B5EF4-FFF2-40B4-BE49-F238E27FC236}">
                  <a16:creationId xmlns:a16="http://schemas.microsoft.com/office/drawing/2014/main" id="{812DCAD2-FAE1-4328-BD1A-7C53E87E3391}"/>
                </a:ext>
              </a:extLst>
            </p:cNvPr>
            <p:cNvSpPr/>
            <p:nvPr/>
          </p:nvSpPr>
          <p:spPr>
            <a:xfrm>
              <a:off x="1751810" y="3423800"/>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a:t>
              </a:r>
            </a:p>
          </p:txBody>
        </p:sp>
        <p:sp>
          <p:nvSpPr>
            <p:cNvPr id="382" name="Rectangle 381">
              <a:extLst>
                <a:ext uri="{FF2B5EF4-FFF2-40B4-BE49-F238E27FC236}">
                  <a16:creationId xmlns:a16="http://schemas.microsoft.com/office/drawing/2014/main" id="{C65809E9-3094-4E4C-8424-257E6C13620E}"/>
                </a:ext>
              </a:extLst>
            </p:cNvPr>
            <p:cNvSpPr/>
            <p:nvPr/>
          </p:nvSpPr>
          <p:spPr>
            <a:xfrm>
              <a:off x="1751810" y="3161972"/>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383" name="Rectangle 382">
              <a:extLst>
                <a:ext uri="{FF2B5EF4-FFF2-40B4-BE49-F238E27FC236}">
                  <a16:creationId xmlns:a16="http://schemas.microsoft.com/office/drawing/2014/main" id="{66BE49F2-633F-47D1-B870-46D0050DC2BD}"/>
                </a:ext>
              </a:extLst>
            </p:cNvPr>
            <p:cNvSpPr/>
            <p:nvPr/>
          </p:nvSpPr>
          <p:spPr>
            <a:xfrm>
              <a:off x="1751810" y="2900141"/>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a:t>
              </a:r>
            </a:p>
          </p:txBody>
        </p:sp>
        <p:sp>
          <p:nvSpPr>
            <p:cNvPr id="384" name="Rectangle 383">
              <a:extLst>
                <a:ext uri="{FF2B5EF4-FFF2-40B4-BE49-F238E27FC236}">
                  <a16:creationId xmlns:a16="http://schemas.microsoft.com/office/drawing/2014/main" id="{F9FD8E67-9B45-4F9F-AF6F-E0E42AEA50B3}"/>
                </a:ext>
              </a:extLst>
            </p:cNvPr>
            <p:cNvSpPr/>
            <p:nvPr/>
          </p:nvSpPr>
          <p:spPr>
            <a:xfrm>
              <a:off x="1751810" y="2638308"/>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385" name="Rectangle 384">
              <a:extLst>
                <a:ext uri="{FF2B5EF4-FFF2-40B4-BE49-F238E27FC236}">
                  <a16:creationId xmlns:a16="http://schemas.microsoft.com/office/drawing/2014/main" id="{BFB07989-6FC4-446B-9D15-48A488D54F91}"/>
                </a:ext>
              </a:extLst>
            </p:cNvPr>
            <p:cNvSpPr/>
            <p:nvPr/>
          </p:nvSpPr>
          <p:spPr>
            <a:xfrm>
              <a:off x="1751810" y="2376480"/>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a:t>
              </a:r>
            </a:p>
          </p:txBody>
        </p:sp>
        <p:sp>
          <p:nvSpPr>
            <p:cNvPr id="386" name="Rectangle 385">
              <a:extLst>
                <a:ext uri="{FF2B5EF4-FFF2-40B4-BE49-F238E27FC236}">
                  <a16:creationId xmlns:a16="http://schemas.microsoft.com/office/drawing/2014/main" id="{104E27D3-012C-471B-9E0F-C7AE83A75644}"/>
                </a:ext>
              </a:extLst>
            </p:cNvPr>
            <p:cNvSpPr/>
            <p:nvPr/>
          </p:nvSpPr>
          <p:spPr>
            <a:xfrm>
              <a:off x="1751810" y="2114649"/>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a:t>
              </a:r>
            </a:p>
          </p:txBody>
        </p:sp>
        <p:sp>
          <p:nvSpPr>
            <p:cNvPr id="387" name="Rectangle 386">
              <a:extLst>
                <a:ext uri="{FF2B5EF4-FFF2-40B4-BE49-F238E27FC236}">
                  <a16:creationId xmlns:a16="http://schemas.microsoft.com/office/drawing/2014/main" id="{0FAAFD34-2798-4445-BDD0-708702312AB1}"/>
                </a:ext>
              </a:extLst>
            </p:cNvPr>
            <p:cNvSpPr/>
            <p:nvPr/>
          </p:nvSpPr>
          <p:spPr>
            <a:xfrm>
              <a:off x="1751810" y="1852818"/>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0.7</a:t>
              </a:r>
            </a:p>
          </p:txBody>
        </p:sp>
        <p:sp>
          <p:nvSpPr>
            <p:cNvPr id="388" name="Rectangle 387">
              <a:extLst>
                <a:ext uri="{FF2B5EF4-FFF2-40B4-BE49-F238E27FC236}">
                  <a16:creationId xmlns:a16="http://schemas.microsoft.com/office/drawing/2014/main" id="{C5C0CE68-7368-4EB7-B8D6-21B91CB8851F}"/>
                </a:ext>
              </a:extLst>
            </p:cNvPr>
            <p:cNvSpPr/>
            <p:nvPr/>
          </p:nvSpPr>
          <p:spPr>
            <a:xfrm>
              <a:off x="1751810" y="1590988"/>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a:t>
              </a:r>
            </a:p>
          </p:txBody>
        </p:sp>
        <p:sp>
          <p:nvSpPr>
            <p:cNvPr id="389" name="Rectangle 388">
              <a:extLst>
                <a:ext uri="{FF2B5EF4-FFF2-40B4-BE49-F238E27FC236}">
                  <a16:creationId xmlns:a16="http://schemas.microsoft.com/office/drawing/2014/main" id="{AFA34822-F839-4EAB-8F5E-C5E42293ADE0}"/>
                </a:ext>
              </a:extLst>
            </p:cNvPr>
            <p:cNvSpPr/>
            <p:nvPr/>
          </p:nvSpPr>
          <p:spPr>
            <a:xfrm>
              <a:off x="1751810" y="1329157"/>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0.9</a:t>
              </a:r>
            </a:p>
          </p:txBody>
        </p:sp>
        <p:sp>
          <p:nvSpPr>
            <p:cNvPr id="390" name="Rectangle 389">
              <a:extLst>
                <a:ext uri="{FF2B5EF4-FFF2-40B4-BE49-F238E27FC236}">
                  <a16:creationId xmlns:a16="http://schemas.microsoft.com/office/drawing/2014/main" id="{225F2026-C9E1-4A66-9CB0-47F539216229}"/>
                </a:ext>
              </a:extLst>
            </p:cNvPr>
            <p:cNvSpPr/>
            <p:nvPr/>
          </p:nvSpPr>
          <p:spPr>
            <a:xfrm>
              <a:off x="1751810" y="1067327"/>
              <a:ext cx="333264" cy="253915"/>
            </a:xfrm>
            <a:prstGeom prst="rect">
              <a:avLst/>
            </a:prstGeom>
          </p:spPr>
          <p:txBody>
            <a:bodyPr wrap="none"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grpSp>
      <p:sp>
        <p:nvSpPr>
          <p:cNvPr id="391" name="Rectangle 390">
            <a:extLst>
              <a:ext uri="{FF2B5EF4-FFF2-40B4-BE49-F238E27FC236}">
                <a16:creationId xmlns:a16="http://schemas.microsoft.com/office/drawing/2014/main" id="{023A6821-D138-4F6B-BA2B-3CA72F7CE92F}"/>
              </a:ext>
            </a:extLst>
          </p:cNvPr>
          <p:cNvSpPr/>
          <p:nvPr/>
        </p:nvSpPr>
        <p:spPr>
          <a:xfrm rot="16200000">
            <a:off x="1796850" y="3323156"/>
            <a:ext cx="1622560" cy="369332"/>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Probability</a:t>
            </a:r>
          </a:p>
        </p:txBody>
      </p:sp>
      <p:grpSp>
        <p:nvGrpSpPr>
          <p:cNvPr id="392" name="Group 391">
            <a:extLst>
              <a:ext uri="{FF2B5EF4-FFF2-40B4-BE49-F238E27FC236}">
                <a16:creationId xmlns:a16="http://schemas.microsoft.com/office/drawing/2014/main" id="{DCDB3DD9-9902-4570-A929-B3317B7E89FD}"/>
              </a:ext>
            </a:extLst>
          </p:cNvPr>
          <p:cNvGrpSpPr/>
          <p:nvPr/>
        </p:nvGrpSpPr>
        <p:grpSpPr>
          <a:xfrm>
            <a:off x="3388662" y="4950934"/>
            <a:ext cx="806840" cy="276999"/>
            <a:chOff x="2184881" y="3612628"/>
            <a:chExt cx="605130" cy="207750"/>
          </a:xfrm>
        </p:grpSpPr>
        <p:sp>
          <p:nvSpPr>
            <p:cNvPr id="393" name="Rectangle 392">
              <a:extLst>
                <a:ext uri="{FF2B5EF4-FFF2-40B4-BE49-F238E27FC236}">
                  <a16:creationId xmlns:a16="http://schemas.microsoft.com/office/drawing/2014/main" id="{1B7C89C2-3C71-48CC-82BE-6E2A964BBCBD}"/>
                </a:ext>
              </a:extLst>
            </p:cNvPr>
            <p:cNvSpPr/>
            <p:nvPr/>
          </p:nvSpPr>
          <p:spPr>
            <a:xfrm>
              <a:off x="2207880" y="3612628"/>
              <a:ext cx="582131" cy="20775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sp>
          <p:nvSpPr>
            <p:cNvPr id="394" name="Freeform: Shape 393">
              <a:extLst>
                <a:ext uri="{FF2B5EF4-FFF2-40B4-BE49-F238E27FC236}">
                  <a16:creationId xmlns:a16="http://schemas.microsoft.com/office/drawing/2014/main" id="{F05AAB06-502F-41BB-854A-828B3DF4A2D5}"/>
                </a:ext>
              </a:extLst>
            </p:cNvPr>
            <p:cNvSpPr/>
            <p:nvPr/>
          </p:nvSpPr>
          <p:spPr>
            <a:xfrm>
              <a:off x="2184881" y="3680069"/>
              <a:ext cx="55782" cy="55782"/>
            </a:xfrm>
            <a:custGeom>
              <a:avLst/>
              <a:gdLst>
                <a:gd name="connsiteX0" fmla="*/ 55783 w 55782"/>
                <a:gd name="connsiteY0" fmla="*/ 27891 h 55782"/>
                <a:gd name="connsiteX1" fmla="*/ 27891 w 55782"/>
                <a:gd name="connsiteY1" fmla="*/ 55783 h 55782"/>
                <a:gd name="connsiteX2" fmla="*/ 0 w 55782"/>
                <a:gd name="connsiteY2" fmla="*/ 27891 h 55782"/>
                <a:gd name="connsiteX3" fmla="*/ 27891 w 55782"/>
                <a:gd name="connsiteY3" fmla="*/ 0 h 55782"/>
                <a:gd name="connsiteX4" fmla="*/ 55783 w 55782"/>
                <a:gd name="connsiteY4" fmla="*/ 27891 h 5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2" h="55782">
                  <a:moveTo>
                    <a:pt x="55783" y="27891"/>
                  </a:moveTo>
                  <a:cubicBezTo>
                    <a:pt x="55783" y="43314"/>
                    <a:pt x="43314" y="55783"/>
                    <a:pt x="27891" y="55783"/>
                  </a:cubicBezTo>
                  <a:cubicBezTo>
                    <a:pt x="12469" y="55783"/>
                    <a:pt x="0" y="43314"/>
                    <a:pt x="0" y="27891"/>
                  </a:cubicBezTo>
                  <a:cubicBezTo>
                    <a:pt x="0" y="12469"/>
                    <a:pt x="12469" y="0"/>
                    <a:pt x="27891" y="0"/>
                  </a:cubicBezTo>
                  <a:cubicBezTo>
                    <a:pt x="43150" y="0"/>
                    <a:pt x="55783" y="12469"/>
                    <a:pt x="55783" y="27891"/>
                  </a:cubicBezTo>
                  <a:close/>
                </a:path>
              </a:pathLst>
            </a:custGeom>
            <a:noFill/>
            <a:ln w="9525" cap="sq">
              <a:solidFill>
                <a:srgbClr val="000000"/>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395" name="Rectangle 394">
            <a:extLst>
              <a:ext uri="{FF2B5EF4-FFF2-40B4-BE49-F238E27FC236}">
                <a16:creationId xmlns:a16="http://schemas.microsoft.com/office/drawing/2014/main" id="{005E3ABB-0E51-4C36-BD68-4128C7B04FFF}"/>
              </a:ext>
            </a:extLst>
          </p:cNvPr>
          <p:cNvSpPr/>
          <p:nvPr/>
        </p:nvSpPr>
        <p:spPr>
          <a:xfrm>
            <a:off x="6328861" y="5498881"/>
            <a:ext cx="474809" cy="338554"/>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396" name="Rectangle 395">
            <a:extLst>
              <a:ext uri="{FF2B5EF4-FFF2-40B4-BE49-F238E27FC236}">
                <a16:creationId xmlns:a16="http://schemas.microsoft.com/office/drawing/2014/main" id="{D766AFAD-308B-4111-949B-C343F7E1E678}"/>
              </a:ext>
            </a:extLst>
          </p:cNvPr>
          <p:cNvSpPr/>
          <p:nvPr/>
        </p:nvSpPr>
        <p:spPr>
          <a:xfrm>
            <a:off x="3005507" y="5857799"/>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66 (0)</a:t>
            </a:r>
          </a:p>
        </p:txBody>
      </p:sp>
      <p:sp>
        <p:nvSpPr>
          <p:cNvPr id="397" name="Rectangle 396">
            <a:extLst>
              <a:ext uri="{FF2B5EF4-FFF2-40B4-BE49-F238E27FC236}">
                <a16:creationId xmlns:a16="http://schemas.microsoft.com/office/drawing/2014/main" id="{D2FA0056-AD1C-4291-9610-07C3F967F67D}"/>
              </a:ext>
            </a:extLst>
          </p:cNvPr>
          <p:cNvSpPr/>
          <p:nvPr/>
        </p:nvSpPr>
        <p:spPr>
          <a:xfrm>
            <a:off x="3623123" y="5857799"/>
            <a:ext cx="627096"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44 (15)</a:t>
            </a:r>
          </a:p>
        </p:txBody>
      </p:sp>
      <p:sp>
        <p:nvSpPr>
          <p:cNvPr id="398" name="Rectangle 397">
            <a:extLst>
              <a:ext uri="{FF2B5EF4-FFF2-40B4-BE49-F238E27FC236}">
                <a16:creationId xmlns:a16="http://schemas.microsoft.com/office/drawing/2014/main" id="{87AF2172-E370-49BE-91E8-CAC6B200A9FA}"/>
              </a:ext>
            </a:extLst>
          </p:cNvPr>
          <p:cNvSpPr/>
          <p:nvPr/>
        </p:nvSpPr>
        <p:spPr>
          <a:xfrm>
            <a:off x="4280009" y="5857799"/>
            <a:ext cx="627096"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29 (24)</a:t>
            </a:r>
          </a:p>
        </p:txBody>
      </p:sp>
      <p:sp>
        <p:nvSpPr>
          <p:cNvPr id="399" name="Rectangle 398">
            <a:extLst>
              <a:ext uri="{FF2B5EF4-FFF2-40B4-BE49-F238E27FC236}">
                <a16:creationId xmlns:a16="http://schemas.microsoft.com/office/drawing/2014/main" id="{9FE1801D-1E1D-4C79-9E0A-2DA96E447B34}"/>
              </a:ext>
            </a:extLst>
          </p:cNvPr>
          <p:cNvSpPr/>
          <p:nvPr/>
        </p:nvSpPr>
        <p:spPr>
          <a:xfrm>
            <a:off x="4936901" y="5857799"/>
            <a:ext cx="627096"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20 (28)</a:t>
            </a:r>
          </a:p>
        </p:txBody>
      </p:sp>
      <p:sp>
        <p:nvSpPr>
          <p:cNvPr id="400" name="Rectangle 399">
            <a:extLst>
              <a:ext uri="{FF2B5EF4-FFF2-40B4-BE49-F238E27FC236}">
                <a16:creationId xmlns:a16="http://schemas.microsoft.com/office/drawing/2014/main" id="{26B63917-78E2-415E-92A1-F2C694F45E91}"/>
              </a:ext>
            </a:extLst>
          </p:cNvPr>
          <p:cNvSpPr/>
          <p:nvPr/>
        </p:nvSpPr>
        <p:spPr>
          <a:xfrm>
            <a:off x="5593789" y="5857799"/>
            <a:ext cx="627096"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 (35)</a:t>
            </a:r>
          </a:p>
        </p:txBody>
      </p:sp>
      <p:sp>
        <p:nvSpPr>
          <p:cNvPr id="401" name="Rectangle 400">
            <a:extLst>
              <a:ext uri="{FF2B5EF4-FFF2-40B4-BE49-F238E27FC236}">
                <a16:creationId xmlns:a16="http://schemas.microsoft.com/office/drawing/2014/main" id="{143071D2-54B6-4405-8FB3-C2A4C7FEE6AF}"/>
              </a:ext>
            </a:extLst>
          </p:cNvPr>
          <p:cNvSpPr/>
          <p:nvPr/>
        </p:nvSpPr>
        <p:spPr>
          <a:xfrm>
            <a:off x="6289950" y="5857799"/>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 (40)</a:t>
            </a:r>
          </a:p>
        </p:txBody>
      </p:sp>
      <p:sp>
        <p:nvSpPr>
          <p:cNvPr id="402" name="Rectangle 401">
            <a:extLst>
              <a:ext uri="{FF2B5EF4-FFF2-40B4-BE49-F238E27FC236}">
                <a16:creationId xmlns:a16="http://schemas.microsoft.com/office/drawing/2014/main" id="{BC227B2C-7646-40BE-A15C-7D53D1738616}"/>
              </a:ext>
            </a:extLst>
          </p:cNvPr>
          <p:cNvSpPr/>
          <p:nvPr/>
        </p:nvSpPr>
        <p:spPr>
          <a:xfrm>
            <a:off x="6946838" y="5857799"/>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 (42)</a:t>
            </a:r>
          </a:p>
        </p:txBody>
      </p:sp>
      <p:sp>
        <p:nvSpPr>
          <p:cNvPr id="403" name="Rectangle 402">
            <a:extLst>
              <a:ext uri="{FF2B5EF4-FFF2-40B4-BE49-F238E27FC236}">
                <a16:creationId xmlns:a16="http://schemas.microsoft.com/office/drawing/2014/main" id="{AA5A7FDD-AD97-46D4-A311-3ADCBCE8B150}"/>
              </a:ext>
            </a:extLst>
          </p:cNvPr>
          <p:cNvSpPr/>
          <p:nvPr/>
        </p:nvSpPr>
        <p:spPr>
          <a:xfrm>
            <a:off x="7603726" y="5857799"/>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 (43)</a:t>
            </a:r>
          </a:p>
        </p:txBody>
      </p:sp>
      <p:sp>
        <p:nvSpPr>
          <p:cNvPr id="404" name="Rectangle 403">
            <a:extLst>
              <a:ext uri="{FF2B5EF4-FFF2-40B4-BE49-F238E27FC236}">
                <a16:creationId xmlns:a16="http://schemas.microsoft.com/office/drawing/2014/main" id="{CF5EA9EA-239F-454F-9A6F-4D6A22903F0C}"/>
              </a:ext>
            </a:extLst>
          </p:cNvPr>
          <p:cNvSpPr/>
          <p:nvPr/>
        </p:nvSpPr>
        <p:spPr>
          <a:xfrm>
            <a:off x="8260612" y="5857799"/>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 (43)</a:t>
            </a:r>
          </a:p>
        </p:txBody>
      </p:sp>
      <p:sp>
        <p:nvSpPr>
          <p:cNvPr id="405" name="Rectangle 404">
            <a:extLst>
              <a:ext uri="{FF2B5EF4-FFF2-40B4-BE49-F238E27FC236}">
                <a16:creationId xmlns:a16="http://schemas.microsoft.com/office/drawing/2014/main" id="{2FA944DF-EB01-4B71-8F0E-2FC86F78E1E4}"/>
              </a:ext>
            </a:extLst>
          </p:cNvPr>
          <p:cNvSpPr/>
          <p:nvPr/>
        </p:nvSpPr>
        <p:spPr>
          <a:xfrm>
            <a:off x="8917500" y="5857799"/>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 (44)</a:t>
            </a:r>
          </a:p>
        </p:txBody>
      </p:sp>
      <p:sp>
        <p:nvSpPr>
          <p:cNvPr id="406" name="Rectangle 405">
            <a:extLst>
              <a:ext uri="{FF2B5EF4-FFF2-40B4-BE49-F238E27FC236}">
                <a16:creationId xmlns:a16="http://schemas.microsoft.com/office/drawing/2014/main" id="{CF601B08-21F0-4E7B-BE0C-366387CA3149}"/>
              </a:ext>
            </a:extLst>
          </p:cNvPr>
          <p:cNvSpPr/>
          <p:nvPr/>
        </p:nvSpPr>
        <p:spPr>
          <a:xfrm>
            <a:off x="9574387" y="5857799"/>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 (44)</a:t>
            </a:r>
          </a:p>
        </p:txBody>
      </p:sp>
      <p:sp>
        <p:nvSpPr>
          <p:cNvPr id="407" name="Rectangle 406">
            <a:extLst>
              <a:ext uri="{FF2B5EF4-FFF2-40B4-BE49-F238E27FC236}">
                <a16:creationId xmlns:a16="http://schemas.microsoft.com/office/drawing/2014/main" id="{FDDF4C20-9989-41A4-BC15-F048AC6544C7}"/>
              </a:ext>
            </a:extLst>
          </p:cNvPr>
          <p:cNvSpPr/>
          <p:nvPr/>
        </p:nvSpPr>
        <p:spPr>
          <a:xfrm>
            <a:off x="3005511"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29 (0)</a:t>
            </a:r>
          </a:p>
        </p:txBody>
      </p:sp>
      <p:sp>
        <p:nvSpPr>
          <p:cNvPr id="408" name="Rectangle 407">
            <a:extLst>
              <a:ext uri="{FF2B5EF4-FFF2-40B4-BE49-F238E27FC236}">
                <a16:creationId xmlns:a16="http://schemas.microsoft.com/office/drawing/2014/main" id="{3FA63B45-F0E0-4E35-B2D9-E531FC70A115}"/>
              </a:ext>
            </a:extLst>
          </p:cNvPr>
          <p:cNvSpPr/>
          <p:nvPr/>
        </p:nvSpPr>
        <p:spPr>
          <a:xfrm>
            <a:off x="3662394"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15 (7)</a:t>
            </a:r>
          </a:p>
        </p:txBody>
      </p:sp>
      <p:sp>
        <p:nvSpPr>
          <p:cNvPr id="409" name="Rectangle 408">
            <a:extLst>
              <a:ext uri="{FF2B5EF4-FFF2-40B4-BE49-F238E27FC236}">
                <a16:creationId xmlns:a16="http://schemas.microsoft.com/office/drawing/2014/main" id="{23756E69-C67C-474D-BABF-5C6886C900C2}"/>
              </a:ext>
            </a:extLst>
          </p:cNvPr>
          <p:cNvSpPr/>
          <p:nvPr/>
        </p:nvSpPr>
        <p:spPr>
          <a:xfrm>
            <a:off x="4319282"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7 (11)</a:t>
            </a:r>
          </a:p>
        </p:txBody>
      </p:sp>
      <p:sp>
        <p:nvSpPr>
          <p:cNvPr id="410" name="Rectangle 409">
            <a:extLst>
              <a:ext uri="{FF2B5EF4-FFF2-40B4-BE49-F238E27FC236}">
                <a16:creationId xmlns:a16="http://schemas.microsoft.com/office/drawing/2014/main" id="{CF919F83-CC8F-4E04-B1DA-E68B797513AD}"/>
              </a:ext>
            </a:extLst>
          </p:cNvPr>
          <p:cNvSpPr/>
          <p:nvPr/>
        </p:nvSpPr>
        <p:spPr>
          <a:xfrm>
            <a:off x="4976174"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 (11)</a:t>
            </a:r>
          </a:p>
        </p:txBody>
      </p:sp>
      <p:sp>
        <p:nvSpPr>
          <p:cNvPr id="411" name="Rectangle 410">
            <a:extLst>
              <a:ext uri="{FF2B5EF4-FFF2-40B4-BE49-F238E27FC236}">
                <a16:creationId xmlns:a16="http://schemas.microsoft.com/office/drawing/2014/main" id="{4D22B5FC-F5D9-4A58-8C97-B874AB918BD4}"/>
              </a:ext>
            </a:extLst>
          </p:cNvPr>
          <p:cNvSpPr/>
          <p:nvPr/>
        </p:nvSpPr>
        <p:spPr>
          <a:xfrm>
            <a:off x="5633062"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 (13)</a:t>
            </a:r>
          </a:p>
        </p:txBody>
      </p:sp>
      <p:sp>
        <p:nvSpPr>
          <p:cNvPr id="412" name="Rectangle 411">
            <a:extLst>
              <a:ext uri="{FF2B5EF4-FFF2-40B4-BE49-F238E27FC236}">
                <a16:creationId xmlns:a16="http://schemas.microsoft.com/office/drawing/2014/main" id="{93DDA276-8B4D-4E71-B2F5-70ECC8476DAF}"/>
              </a:ext>
            </a:extLst>
          </p:cNvPr>
          <p:cNvSpPr/>
          <p:nvPr/>
        </p:nvSpPr>
        <p:spPr>
          <a:xfrm>
            <a:off x="6289948"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 (13)</a:t>
            </a:r>
          </a:p>
        </p:txBody>
      </p:sp>
      <p:sp>
        <p:nvSpPr>
          <p:cNvPr id="413" name="Rectangle 412">
            <a:extLst>
              <a:ext uri="{FF2B5EF4-FFF2-40B4-BE49-F238E27FC236}">
                <a16:creationId xmlns:a16="http://schemas.microsoft.com/office/drawing/2014/main" id="{85C98D87-FCA0-4DD3-8DDC-4F3DA6F765C8}"/>
              </a:ext>
            </a:extLst>
          </p:cNvPr>
          <p:cNvSpPr/>
          <p:nvPr/>
        </p:nvSpPr>
        <p:spPr>
          <a:xfrm>
            <a:off x="6946836"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 (13)</a:t>
            </a:r>
          </a:p>
        </p:txBody>
      </p:sp>
      <p:sp>
        <p:nvSpPr>
          <p:cNvPr id="414" name="Rectangle 413">
            <a:extLst>
              <a:ext uri="{FF2B5EF4-FFF2-40B4-BE49-F238E27FC236}">
                <a16:creationId xmlns:a16="http://schemas.microsoft.com/office/drawing/2014/main" id="{752AE73D-53F4-46AC-8E0F-ED5EDD1CB047}"/>
              </a:ext>
            </a:extLst>
          </p:cNvPr>
          <p:cNvSpPr/>
          <p:nvPr/>
        </p:nvSpPr>
        <p:spPr>
          <a:xfrm>
            <a:off x="7603724"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 (14)</a:t>
            </a:r>
          </a:p>
        </p:txBody>
      </p:sp>
      <p:sp>
        <p:nvSpPr>
          <p:cNvPr id="415" name="Rectangle 414">
            <a:extLst>
              <a:ext uri="{FF2B5EF4-FFF2-40B4-BE49-F238E27FC236}">
                <a16:creationId xmlns:a16="http://schemas.microsoft.com/office/drawing/2014/main" id="{296FFE22-855C-424D-B494-C8027C73AB77}"/>
              </a:ext>
            </a:extLst>
          </p:cNvPr>
          <p:cNvSpPr/>
          <p:nvPr/>
        </p:nvSpPr>
        <p:spPr>
          <a:xfrm>
            <a:off x="8260612"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 (14)</a:t>
            </a:r>
          </a:p>
        </p:txBody>
      </p:sp>
      <p:sp>
        <p:nvSpPr>
          <p:cNvPr id="416" name="Rectangle 415">
            <a:extLst>
              <a:ext uri="{FF2B5EF4-FFF2-40B4-BE49-F238E27FC236}">
                <a16:creationId xmlns:a16="http://schemas.microsoft.com/office/drawing/2014/main" id="{27EAF34E-52DA-4DD5-A8FC-AF1282668EE0}"/>
              </a:ext>
            </a:extLst>
          </p:cNvPr>
          <p:cNvSpPr/>
          <p:nvPr/>
        </p:nvSpPr>
        <p:spPr>
          <a:xfrm>
            <a:off x="8917500"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 (14)</a:t>
            </a:r>
          </a:p>
        </p:txBody>
      </p:sp>
      <p:sp>
        <p:nvSpPr>
          <p:cNvPr id="417" name="Rectangle 416">
            <a:extLst>
              <a:ext uri="{FF2B5EF4-FFF2-40B4-BE49-F238E27FC236}">
                <a16:creationId xmlns:a16="http://schemas.microsoft.com/office/drawing/2014/main" id="{0B9EAE9D-8972-4A54-BB1E-A842372A4A67}"/>
              </a:ext>
            </a:extLst>
          </p:cNvPr>
          <p:cNvSpPr/>
          <p:nvPr/>
        </p:nvSpPr>
        <p:spPr>
          <a:xfrm>
            <a:off x="9574388" y="6053651"/>
            <a:ext cx="548548" cy="276999"/>
          </a:xfrm>
          <a:prstGeom prst="rect">
            <a:avLst/>
          </a:prstGeom>
        </p:spPr>
        <p:txBody>
          <a:bodyPr wrap="none">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 (14)</a:t>
            </a:r>
          </a:p>
        </p:txBody>
      </p:sp>
      <p:sp>
        <p:nvSpPr>
          <p:cNvPr id="418" name="Rectangle 417">
            <a:extLst>
              <a:ext uri="{FF2B5EF4-FFF2-40B4-BE49-F238E27FC236}">
                <a16:creationId xmlns:a16="http://schemas.microsoft.com/office/drawing/2014/main" id="{3576EC5E-0EA1-460B-94AA-EF6E750A2CE8}"/>
              </a:ext>
            </a:extLst>
          </p:cNvPr>
          <p:cNvSpPr/>
          <p:nvPr/>
        </p:nvSpPr>
        <p:spPr>
          <a:xfrm>
            <a:off x="1046305" y="5582690"/>
            <a:ext cx="2616422"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 (Number Censored)</a:t>
            </a:r>
          </a:p>
        </p:txBody>
      </p:sp>
      <p:sp>
        <p:nvSpPr>
          <p:cNvPr id="419" name="Rectangle 418">
            <a:extLst>
              <a:ext uri="{FF2B5EF4-FFF2-40B4-BE49-F238E27FC236}">
                <a16:creationId xmlns:a16="http://schemas.microsoft.com/office/drawing/2014/main" id="{A71C00A1-64BE-4938-B925-E20B986EA256}"/>
              </a:ext>
            </a:extLst>
          </p:cNvPr>
          <p:cNvSpPr/>
          <p:nvPr/>
        </p:nvSpPr>
        <p:spPr>
          <a:xfrm>
            <a:off x="1519683" y="5856799"/>
            <a:ext cx="1576073" cy="276999"/>
          </a:xfrm>
          <a:prstGeom prst="rect">
            <a:avLst/>
          </a:prstGeom>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Copanlisib + rituximab</a:t>
            </a:r>
          </a:p>
        </p:txBody>
      </p:sp>
      <p:sp>
        <p:nvSpPr>
          <p:cNvPr id="420" name="Rectangle 419">
            <a:extLst>
              <a:ext uri="{FF2B5EF4-FFF2-40B4-BE49-F238E27FC236}">
                <a16:creationId xmlns:a16="http://schemas.microsoft.com/office/drawing/2014/main" id="{1E6E7BF4-A6C0-4CFC-ACE4-90D5551B1545}"/>
              </a:ext>
            </a:extLst>
          </p:cNvPr>
          <p:cNvSpPr/>
          <p:nvPr/>
        </p:nvSpPr>
        <p:spPr>
          <a:xfrm>
            <a:off x="1670366" y="6052651"/>
            <a:ext cx="1425390" cy="276999"/>
          </a:xfrm>
          <a:prstGeom prst="rect">
            <a:avLst/>
          </a:prstGeom>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 + rituximab</a:t>
            </a:r>
          </a:p>
        </p:txBody>
      </p:sp>
      <p:cxnSp>
        <p:nvCxnSpPr>
          <p:cNvPr id="421" name="Straight Connector 420">
            <a:extLst>
              <a:ext uri="{FF2B5EF4-FFF2-40B4-BE49-F238E27FC236}">
                <a16:creationId xmlns:a16="http://schemas.microsoft.com/office/drawing/2014/main" id="{F3778852-5EA9-48AC-BE77-3326145D91BC}"/>
              </a:ext>
            </a:extLst>
          </p:cNvPr>
          <p:cNvCxnSpPr>
            <a:cxnSpLocks/>
          </p:cNvCxnSpPr>
          <p:nvPr/>
        </p:nvCxnSpPr>
        <p:spPr>
          <a:xfrm>
            <a:off x="3093716" y="5849847"/>
            <a:ext cx="7179816" cy="0"/>
          </a:xfrm>
          <a:prstGeom prst="line">
            <a:avLst/>
          </a:prstGeom>
          <a:noFill/>
          <a:ln w="12700" cap="flat" cmpd="sng" algn="ctr">
            <a:solidFill>
              <a:srgbClr val="000000"/>
            </a:solidFill>
            <a:prstDash val="solid"/>
            <a:miter lim="800000"/>
          </a:ln>
          <a:effectLst/>
        </p:spPr>
      </p:cxnSp>
      <p:sp>
        <p:nvSpPr>
          <p:cNvPr id="422" name="Rectangle 421">
            <a:extLst>
              <a:ext uri="{FF2B5EF4-FFF2-40B4-BE49-F238E27FC236}">
                <a16:creationId xmlns:a16="http://schemas.microsoft.com/office/drawing/2014/main" id="{C5CEFF67-A5AD-421B-991B-1B204977C500}"/>
              </a:ext>
            </a:extLst>
          </p:cNvPr>
          <p:cNvSpPr/>
          <p:nvPr/>
        </p:nvSpPr>
        <p:spPr>
          <a:xfrm>
            <a:off x="7657142" y="1426471"/>
            <a:ext cx="1914725"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(95% CI)</a:t>
            </a:r>
          </a:p>
        </p:txBody>
      </p:sp>
      <p:sp>
        <p:nvSpPr>
          <p:cNvPr id="423" name="Rectangle 422">
            <a:extLst>
              <a:ext uri="{FF2B5EF4-FFF2-40B4-BE49-F238E27FC236}">
                <a16:creationId xmlns:a16="http://schemas.microsoft.com/office/drawing/2014/main" id="{586789FF-7859-4DB2-800E-905D53EAD0B8}"/>
              </a:ext>
            </a:extLst>
          </p:cNvPr>
          <p:cNvSpPr/>
          <p:nvPr/>
        </p:nvSpPr>
        <p:spPr>
          <a:xfrm>
            <a:off x="9609033" y="1426471"/>
            <a:ext cx="966931" cy="646331"/>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(95% CI)</a:t>
            </a:r>
          </a:p>
        </p:txBody>
      </p:sp>
      <p:sp>
        <p:nvSpPr>
          <p:cNvPr id="424" name="Rectangle 423">
            <a:extLst>
              <a:ext uri="{FF2B5EF4-FFF2-40B4-BE49-F238E27FC236}">
                <a16:creationId xmlns:a16="http://schemas.microsoft.com/office/drawing/2014/main" id="{87FBF12C-CF45-451C-B32B-928140019E52}"/>
              </a:ext>
            </a:extLst>
          </p:cNvPr>
          <p:cNvSpPr/>
          <p:nvPr/>
        </p:nvSpPr>
        <p:spPr>
          <a:xfrm>
            <a:off x="10716884" y="1426471"/>
            <a:ext cx="906017" cy="646331"/>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1-Sided</a:t>
            </a:r>
            <a:br>
              <a:rPr kumimoji="0" lang="en-US" sz="1800" b="1"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Value</a:t>
            </a:r>
          </a:p>
        </p:txBody>
      </p:sp>
      <p:cxnSp>
        <p:nvCxnSpPr>
          <p:cNvPr id="425" name="Straight Connector 424">
            <a:extLst>
              <a:ext uri="{FF2B5EF4-FFF2-40B4-BE49-F238E27FC236}">
                <a16:creationId xmlns:a16="http://schemas.microsoft.com/office/drawing/2014/main" id="{47E25FA7-0AFE-45BC-A852-6B1012C6F0A8}"/>
              </a:ext>
            </a:extLst>
          </p:cNvPr>
          <p:cNvCxnSpPr>
            <a:cxnSpLocks/>
          </p:cNvCxnSpPr>
          <p:nvPr/>
        </p:nvCxnSpPr>
        <p:spPr>
          <a:xfrm>
            <a:off x="5869301" y="2051840"/>
            <a:ext cx="5865499" cy="0"/>
          </a:xfrm>
          <a:prstGeom prst="line">
            <a:avLst/>
          </a:prstGeom>
          <a:noFill/>
          <a:ln w="12700" cap="flat" cmpd="sng" algn="ctr">
            <a:solidFill>
              <a:srgbClr val="000000"/>
            </a:solidFill>
            <a:prstDash val="solid"/>
            <a:miter lim="800000"/>
          </a:ln>
          <a:effectLst/>
        </p:spPr>
      </p:cxnSp>
      <p:sp>
        <p:nvSpPr>
          <p:cNvPr id="426" name="Rectangle 425">
            <a:extLst>
              <a:ext uri="{FF2B5EF4-FFF2-40B4-BE49-F238E27FC236}">
                <a16:creationId xmlns:a16="http://schemas.microsoft.com/office/drawing/2014/main" id="{1F7128C1-0C1C-4ACA-BC57-DBACD98E93DF}"/>
              </a:ext>
            </a:extLst>
          </p:cNvPr>
          <p:cNvSpPr/>
          <p:nvPr/>
        </p:nvSpPr>
        <p:spPr>
          <a:xfrm>
            <a:off x="6133205" y="2091078"/>
            <a:ext cx="2276585"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Copanlisib + rituximab</a:t>
            </a:r>
          </a:p>
        </p:txBody>
      </p:sp>
      <p:sp>
        <p:nvSpPr>
          <p:cNvPr id="427" name="Rectangle 426">
            <a:extLst>
              <a:ext uri="{FF2B5EF4-FFF2-40B4-BE49-F238E27FC236}">
                <a16:creationId xmlns:a16="http://schemas.microsoft.com/office/drawing/2014/main" id="{3AB2A1F5-41B1-4D05-84BA-927D0F90D48A}"/>
              </a:ext>
            </a:extLst>
          </p:cNvPr>
          <p:cNvSpPr/>
          <p:nvPr/>
        </p:nvSpPr>
        <p:spPr>
          <a:xfrm>
            <a:off x="6133205" y="2774668"/>
            <a:ext cx="2045753"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 + rituximab</a:t>
            </a:r>
          </a:p>
        </p:txBody>
      </p:sp>
      <p:cxnSp>
        <p:nvCxnSpPr>
          <p:cNvPr id="428" name="Straight Connector 427">
            <a:extLst>
              <a:ext uri="{FF2B5EF4-FFF2-40B4-BE49-F238E27FC236}">
                <a16:creationId xmlns:a16="http://schemas.microsoft.com/office/drawing/2014/main" id="{4CCEE626-6143-4611-B206-387C793D669C}"/>
              </a:ext>
            </a:extLst>
          </p:cNvPr>
          <p:cNvCxnSpPr/>
          <p:nvPr/>
        </p:nvCxnSpPr>
        <p:spPr>
          <a:xfrm>
            <a:off x="5869302" y="2261283"/>
            <a:ext cx="271319" cy="0"/>
          </a:xfrm>
          <a:prstGeom prst="line">
            <a:avLst/>
          </a:prstGeom>
          <a:noFill/>
          <a:ln w="28575" cap="flat" cmpd="sng" algn="ctr">
            <a:solidFill>
              <a:schemeClr val="accent1"/>
            </a:solidFill>
            <a:prstDash val="solid"/>
            <a:miter lim="800000"/>
          </a:ln>
          <a:effectLst/>
        </p:spPr>
      </p:cxnSp>
      <p:cxnSp>
        <p:nvCxnSpPr>
          <p:cNvPr id="429" name="Straight Connector 428">
            <a:extLst>
              <a:ext uri="{FF2B5EF4-FFF2-40B4-BE49-F238E27FC236}">
                <a16:creationId xmlns:a16="http://schemas.microsoft.com/office/drawing/2014/main" id="{9F0CC052-7C71-4966-A2C9-263D6583424A}"/>
              </a:ext>
            </a:extLst>
          </p:cNvPr>
          <p:cNvCxnSpPr/>
          <p:nvPr/>
        </p:nvCxnSpPr>
        <p:spPr>
          <a:xfrm>
            <a:off x="5869302" y="2954170"/>
            <a:ext cx="271319" cy="0"/>
          </a:xfrm>
          <a:prstGeom prst="line">
            <a:avLst/>
          </a:prstGeom>
          <a:noFill/>
          <a:ln w="28575" cap="flat" cmpd="sng" algn="ctr">
            <a:solidFill>
              <a:schemeClr val="accent3"/>
            </a:solidFill>
            <a:prstDash val="solid"/>
            <a:miter lim="800000"/>
          </a:ln>
          <a:effectLst/>
        </p:spPr>
      </p:cxnSp>
      <p:sp>
        <p:nvSpPr>
          <p:cNvPr id="430" name="Rectangle 429">
            <a:extLst>
              <a:ext uri="{FF2B5EF4-FFF2-40B4-BE49-F238E27FC236}">
                <a16:creationId xmlns:a16="http://schemas.microsoft.com/office/drawing/2014/main" id="{25A47091-E019-4A53-84DE-0968370E1C51}"/>
              </a:ext>
            </a:extLst>
          </p:cNvPr>
          <p:cNvSpPr/>
          <p:nvPr/>
        </p:nvSpPr>
        <p:spPr>
          <a:xfrm>
            <a:off x="7815940" y="2091078"/>
            <a:ext cx="1656640"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(13.8-NE)</a:t>
            </a:r>
          </a:p>
        </p:txBody>
      </p:sp>
      <p:sp>
        <p:nvSpPr>
          <p:cNvPr id="431" name="Rectangle 430">
            <a:extLst>
              <a:ext uri="{FF2B5EF4-FFF2-40B4-BE49-F238E27FC236}">
                <a16:creationId xmlns:a16="http://schemas.microsoft.com/office/drawing/2014/main" id="{C2CE5FAD-C3AE-43FB-AF02-3AE5DA8D734D}"/>
              </a:ext>
            </a:extLst>
          </p:cNvPr>
          <p:cNvSpPr/>
          <p:nvPr/>
        </p:nvSpPr>
        <p:spPr>
          <a:xfrm>
            <a:off x="7831841" y="2761652"/>
            <a:ext cx="1616198"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11.5</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(5.6-16.3)</a:t>
            </a:r>
          </a:p>
        </p:txBody>
      </p:sp>
      <p:sp>
        <p:nvSpPr>
          <p:cNvPr id="432" name="Rectangle 431">
            <a:extLst>
              <a:ext uri="{FF2B5EF4-FFF2-40B4-BE49-F238E27FC236}">
                <a16:creationId xmlns:a16="http://schemas.microsoft.com/office/drawing/2014/main" id="{7F4C1288-9226-4DD8-B9E6-EF03CBEF3BD3}"/>
              </a:ext>
            </a:extLst>
          </p:cNvPr>
          <p:cNvSpPr/>
          <p:nvPr/>
        </p:nvSpPr>
        <p:spPr>
          <a:xfrm>
            <a:off x="9485601" y="2131156"/>
            <a:ext cx="1213794" cy="646331"/>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0.48</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(0.25-0.92)</a:t>
            </a:r>
          </a:p>
        </p:txBody>
      </p:sp>
      <p:sp>
        <p:nvSpPr>
          <p:cNvPr id="433" name="Rectangle 432">
            <a:extLst>
              <a:ext uri="{FF2B5EF4-FFF2-40B4-BE49-F238E27FC236}">
                <a16:creationId xmlns:a16="http://schemas.microsoft.com/office/drawing/2014/main" id="{407D8D30-B98E-48DA-83FF-55F9DA8BE29C}"/>
              </a:ext>
            </a:extLst>
          </p:cNvPr>
          <p:cNvSpPr/>
          <p:nvPr/>
        </p:nvSpPr>
        <p:spPr>
          <a:xfrm>
            <a:off x="10873175" y="2220139"/>
            <a:ext cx="593432" cy="369332"/>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.012</a:t>
            </a:r>
          </a:p>
        </p:txBody>
      </p:sp>
      <p:grpSp>
        <p:nvGrpSpPr>
          <p:cNvPr id="154" name="Group 153">
            <a:extLst>
              <a:ext uri="{FF2B5EF4-FFF2-40B4-BE49-F238E27FC236}">
                <a16:creationId xmlns:a16="http://schemas.microsoft.com/office/drawing/2014/main" id="{10891D16-F7B7-4C45-9038-B0FCA4D8923F}"/>
              </a:ext>
            </a:extLst>
          </p:cNvPr>
          <p:cNvGrpSpPr/>
          <p:nvPr/>
        </p:nvGrpSpPr>
        <p:grpSpPr>
          <a:xfrm>
            <a:off x="9392911" y="6207927"/>
            <a:ext cx="2488502" cy="454909"/>
            <a:chOff x="9392911" y="6207927"/>
            <a:chExt cx="2488502" cy="454909"/>
          </a:xfrm>
        </p:grpSpPr>
        <p:pic>
          <p:nvPicPr>
            <p:cNvPr id="155" name="Picture 154" descr="A picture containing text, ax, wheel&#10;&#10;Description automatically generated">
              <a:extLst>
                <a:ext uri="{FF2B5EF4-FFF2-40B4-BE49-F238E27FC236}">
                  <a16:creationId xmlns:a16="http://schemas.microsoft.com/office/drawing/2014/main" id="{647D0A29-6C4B-4842-8A60-D4E1094DB4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6" name="Rectangle 8">
              <a:extLst>
                <a:ext uri="{FF2B5EF4-FFF2-40B4-BE49-F238E27FC236}">
                  <a16:creationId xmlns:a16="http://schemas.microsoft.com/office/drawing/2014/main" id="{E0F26432-6FA8-4646-B432-20864EFA3E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1940452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883973047"/>
              </p:ext>
            </p:extLst>
          </p:nvPr>
        </p:nvGraphicFramePr>
        <p:xfrm>
          <a:off x="727076" y="1604963"/>
          <a:ext cx="10779125" cy="4358816"/>
        </p:xfrm>
        <a:graphic>
          <a:graphicData uri="http://schemas.openxmlformats.org/drawingml/2006/table">
            <a:tbl>
              <a:tblPr/>
              <a:tblGrid>
                <a:gridCol w="3248605">
                  <a:extLst>
                    <a:ext uri="{9D8B030D-6E8A-4147-A177-3AD203B41FA5}">
                      <a16:colId xmlns:a16="http://schemas.microsoft.com/office/drawing/2014/main" val="20000"/>
                    </a:ext>
                  </a:extLst>
                </a:gridCol>
                <a:gridCol w="1882630">
                  <a:extLst>
                    <a:ext uri="{9D8B030D-6E8A-4147-A177-3AD203B41FA5}">
                      <a16:colId xmlns:a16="http://schemas.microsoft.com/office/drawing/2014/main" val="20001"/>
                    </a:ext>
                  </a:extLst>
                </a:gridCol>
                <a:gridCol w="1882630">
                  <a:extLst>
                    <a:ext uri="{9D8B030D-6E8A-4147-A177-3AD203B41FA5}">
                      <a16:colId xmlns:a16="http://schemas.microsoft.com/office/drawing/2014/main" val="20002"/>
                    </a:ext>
                  </a:extLst>
                </a:gridCol>
                <a:gridCol w="1882630">
                  <a:extLst>
                    <a:ext uri="{9D8B030D-6E8A-4147-A177-3AD203B41FA5}">
                      <a16:colId xmlns:a16="http://schemas.microsoft.com/office/drawing/2014/main" val="2769533389"/>
                    </a:ext>
                  </a:extLst>
                </a:gridCol>
                <a:gridCol w="1882630">
                  <a:extLst>
                    <a:ext uri="{9D8B030D-6E8A-4147-A177-3AD203B41FA5}">
                      <a16:colId xmlns:a16="http://schemas.microsoft.com/office/drawing/2014/main" val="3594068215"/>
                    </a:ext>
                  </a:extLst>
                </a:gridCol>
              </a:tblGrid>
              <a:tr h="13118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Copanlisib + Rituximab (n = 307)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Placebo + Rituximab (n = 146)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7928640"/>
                  </a:ext>
                </a:extLst>
              </a:tr>
              <a:tr h="13118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Hyperglycemia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34627016"/>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3620182"/>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4870039"/>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2273291"/>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71023456"/>
                  </a:ext>
                </a:extLst>
              </a:tr>
              <a:tr h="131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Upper respiratory infection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7924425"/>
                  </a:ext>
                </a:extLst>
              </a:tr>
            </a:tbl>
          </a:graphicData>
        </a:graphic>
      </p:graphicFrame>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Copanlisib + Rituximab: Safety Profile</a:t>
            </a:r>
          </a:p>
        </p:txBody>
      </p:sp>
      <p:grpSp>
        <p:nvGrpSpPr>
          <p:cNvPr id="10" name="Group 9">
            <a:extLst>
              <a:ext uri="{FF2B5EF4-FFF2-40B4-BE49-F238E27FC236}">
                <a16:creationId xmlns:a16="http://schemas.microsoft.com/office/drawing/2014/main" id="{0C8D2D5F-38DA-417A-A49A-5F49187AFA1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B8254EC6-159E-44E4-A963-48D5E60622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3E05479-B179-44D9-A1AC-3963F2490D0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Box 14">
            <a:extLst>
              <a:ext uri="{FF2B5EF4-FFF2-40B4-BE49-F238E27FC236}">
                <a16:creationId xmlns:a16="http://schemas.microsoft.com/office/drawing/2014/main" id="{8448423F-A1DC-44B4-8D9B-557556972D29}"/>
              </a:ext>
            </a:extLst>
          </p:cNvPr>
          <p:cNvSpPr txBox="1"/>
          <p:nvPr/>
        </p:nvSpPr>
        <p:spPr bwMode="auto">
          <a:xfrm>
            <a:off x="438375" y="6399904"/>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Matasar. Lancet Oncol. 2021;22:678.</a:t>
            </a:r>
          </a:p>
        </p:txBody>
      </p:sp>
    </p:spTree>
    <p:extLst>
      <p:ext uri="{BB962C8B-B14F-4D97-AF65-F5344CB8AC3E}">
        <p14:creationId xmlns:p14="http://schemas.microsoft.com/office/powerpoint/2010/main" val="2022075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Selected Ongoing Trials in MZL</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136526633"/>
              </p:ext>
            </p:extLst>
          </p:nvPr>
        </p:nvGraphicFramePr>
        <p:xfrm>
          <a:off x="533401" y="1600200"/>
          <a:ext cx="11201401" cy="3749136"/>
        </p:xfrm>
        <a:graphic>
          <a:graphicData uri="http://schemas.openxmlformats.org/drawingml/2006/table">
            <a:tbl>
              <a:tblPr/>
              <a:tblGrid>
                <a:gridCol w="1540852">
                  <a:extLst>
                    <a:ext uri="{9D8B030D-6E8A-4147-A177-3AD203B41FA5}">
                      <a16:colId xmlns:a16="http://schemas.microsoft.com/office/drawing/2014/main" val="20000"/>
                    </a:ext>
                  </a:extLst>
                </a:gridCol>
                <a:gridCol w="1702800">
                  <a:extLst>
                    <a:ext uri="{9D8B030D-6E8A-4147-A177-3AD203B41FA5}">
                      <a16:colId xmlns:a16="http://schemas.microsoft.com/office/drawing/2014/main" val="1494777690"/>
                    </a:ext>
                  </a:extLst>
                </a:gridCol>
                <a:gridCol w="1702800">
                  <a:extLst>
                    <a:ext uri="{9D8B030D-6E8A-4147-A177-3AD203B41FA5}">
                      <a16:colId xmlns:a16="http://schemas.microsoft.com/office/drawing/2014/main" val="3683596075"/>
                    </a:ext>
                  </a:extLst>
                </a:gridCol>
                <a:gridCol w="1702800">
                  <a:extLst>
                    <a:ext uri="{9D8B030D-6E8A-4147-A177-3AD203B41FA5}">
                      <a16:colId xmlns:a16="http://schemas.microsoft.com/office/drawing/2014/main" val="1825263516"/>
                    </a:ext>
                  </a:extLst>
                </a:gridCol>
                <a:gridCol w="1517383">
                  <a:extLst>
                    <a:ext uri="{9D8B030D-6E8A-4147-A177-3AD203B41FA5}">
                      <a16:colId xmlns:a16="http://schemas.microsoft.com/office/drawing/2014/main" val="20002"/>
                    </a:ext>
                  </a:extLst>
                </a:gridCol>
                <a:gridCol w="1517383">
                  <a:extLst>
                    <a:ext uri="{9D8B030D-6E8A-4147-A177-3AD203B41FA5}">
                      <a16:colId xmlns:a16="http://schemas.microsoft.com/office/drawing/2014/main" val="236658981"/>
                    </a:ext>
                  </a:extLst>
                </a:gridCol>
                <a:gridCol w="1517383">
                  <a:extLst>
                    <a:ext uri="{9D8B030D-6E8A-4147-A177-3AD203B41FA5}">
                      <a16:colId xmlns:a16="http://schemas.microsoft.com/office/drawing/2014/main" val="229297060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Study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 in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Primary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6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MALIBU (IELSG47)</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i="0" kern="1200" dirty="0">
                          <a:solidFill>
                            <a:schemeClr val="bg1"/>
                          </a:solidFill>
                          <a:effectLst/>
                          <a:latin typeface="Calibri" panose="020F0502020204030204" pitchFamily="34" charset="0"/>
                          <a:ea typeface="+mn-ea"/>
                          <a:cs typeface="Calibri" panose="020F0502020204030204" pitchFamily="34" charset="0"/>
                        </a:rPr>
                        <a:t>NCT03697512</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EMZL with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MALT-IPI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SMZL, NMZL in need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Rituximab/ibrutinib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Frontline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Recruiting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CR at 12 mo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PFS at 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i="0" kern="1200" dirty="0">
                          <a:solidFill>
                            <a:schemeClr val="bg1"/>
                          </a:solidFill>
                          <a:effectLst/>
                          <a:latin typeface="Calibri" panose="020F0502020204030204" pitchFamily="34" charset="0"/>
                          <a:ea typeface="+mn-ea"/>
                          <a:cs typeface="Calibri" panose="020F0502020204030204" pitchFamily="34" charset="0"/>
                        </a:rPr>
                        <a:t>NCT02532257</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II-IV MZL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Ibrutinib/rituximab/</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lenalidomide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Frontline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Active, not recruiting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i="0" kern="1200" dirty="0">
                          <a:solidFill>
                            <a:schemeClr val="bg1"/>
                          </a:solidFill>
                          <a:effectLst/>
                          <a:latin typeface="Calibri" panose="020F0502020204030204" pitchFamily="34" charset="0"/>
                          <a:ea typeface="+mn-ea"/>
                          <a:cs typeface="Calibri" panose="020F0502020204030204" pitchFamily="34" charset="0"/>
                        </a:rPr>
                        <a:t>NCT04416451</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MZL with measurable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Rituximab/</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venetoclax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Frontline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Recruiting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CRR at 2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4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InMIND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NCT04680052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R/R MZL or FL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Tafasitamab/</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rituximab/</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lenalidomide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Recruiting</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7398714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IELSG49</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NCT04646395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R/R MZL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Tafasitamab/ acalabrutinb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altLang="en-US" sz="1400" b="0" i="0" u="none" strike="noStrike" kern="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Recruiting</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val="4038657963"/>
                  </a:ext>
                </a:extLst>
              </a:tr>
            </a:tbl>
          </a:graphicData>
        </a:graphic>
      </p:graphicFrame>
      <p:grpSp>
        <p:nvGrpSpPr>
          <p:cNvPr id="10" name="Group 9">
            <a:extLst>
              <a:ext uri="{FF2B5EF4-FFF2-40B4-BE49-F238E27FC236}">
                <a16:creationId xmlns:a16="http://schemas.microsoft.com/office/drawing/2014/main" id="{032B61C0-2699-40F6-8FA3-189B218A80BE}"/>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E4C96163-B4A0-4F1D-9C36-34CD682C7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9384D61-1507-489D-A4F0-D6ABD1777CD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ECB99B86-71E3-48BC-9ABC-B43879C36353}"/>
              </a:ext>
            </a:extLst>
          </p:cNvPr>
          <p:cNvSpPr txBox="1"/>
          <p:nvPr/>
        </p:nvSpPr>
        <p:spPr bwMode="auto">
          <a:xfrm>
            <a:off x="451317" y="6389129"/>
            <a:ext cx="61014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Clinicaltrials.gov.</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4210184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Summary: Treatment of Marginal Zone Lymphoma</a:t>
            </a:r>
          </a:p>
        </p:txBody>
      </p:sp>
      <p:sp>
        <p:nvSpPr>
          <p:cNvPr id="12" name="Content Placeholder 11">
            <a:extLst>
              <a:ext uri="{FF2B5EF4-FFF2-40B4-BE49-F238E27FC236}">
                <a16:creationId xmlns:a16="http://schemas.microsoft.com/office/drawing/2014/main" id="{6644ECA8-6BB9-4CBD-A138-07BDA01EDEAC}"/>
              </a:ext>
            </a:extLst>
          </p:cNvPr>
          <p:cNvSpPr>
            <a:spLocks noGrp="1"/>
          </p:cNvSpPr>
          <p:nvPr>
            <p:ph sz="half" idx="1"/>
          </p:nvPr>
        </p:nvSpPr>
        <p:spPr/>
        <p:txBody>
          <a:bodyPr/>
          <a:lstStyle/>
          <a:p>
            <a:pPr lvl="0"/>
            <a:r>
              <a:rPr lang="en-US" altLang="en-US" sz="2400" noProof="0" dirty="0"/>
              <a:t>Frontline management</a:t>
            </a:r>
          </a:p>
          <a:p>
            <a:pPr lvl="1"/>
            <a:r>
              <a:rPr lang="en-US" altLang="en-US" sz="2200" noProof="0" dirty="0"/>
              <a:t>Watch and wait appropriate for </a:t>
            </a:r>
            <a:br>
              <a:rPr lang="en-US" altLang="en-US" sz="2200" noProof="0" dirty="0"/>
            </a:br>
            <a:r>
              <a:rPr lang="en-US" altLang="en-US" sz="2200" noProof="0" dirty="0"/>
              <a:t>low tumor burden, asymptomatic</a:t>
            </a:r>
          </a:p>
          <a:p>
            <a:pPr lvl="1"/>
            <a:r>
              <a:rPr lang="en-US" altLang="en-US" sz="2200" noProof="0" dirty="0"/>
              <a:t>If requiring treatment</a:t>
            </a:r>
          </a:p>
          <a:p>
            <a:pPr lvl="2"/>
            <a:r>
              <a:rPr lang="en-US" altLang="en-US" sz="2000" noProof="0" dirty="0"/>
              <a:t>MALT</a:t>
            </a:r>
          </a:p>
          <a:p>
            <a:pPr lvl="3"/>
            <a:r>
              <a:rPr lang="en-US" altLang="en-US" sz="1800" noProof="0" dirty="0"/>
              <a:t>Localized: RT vs rituximab</a:t>
            </a:r>
          </a:p>
          <a:p>
            <a:pPr lvl="3"/>
            <a:r>
              <a:rPr lang="en-US" altLang="en-US" sz="1800" noProof="0" dirty="0"/>
              <a:t>Extensive: bendamustine + rituximab</a:t>
            </a:r>
          </a:p>
          <a:p>
            <a:pPr lvl="2"/>
            <a:r>
              <a:rPr lang="en-US" altLang="en-US" sz="2000" noProof="0" dirty="0"/>
              <a:t>Splenic: rituximab vs splenectomy</a:t>
            </a:r>
          </a:p>
          <a:p>
            <a:pPr lvl="2"/>
            <a:r>
              <a:rPr lang="en-US" altLang="en-US" sz="2000" noProof="0" dirty="0"/>
              <a:t>Nodal: bendamustine + rituximab</a:t>
            </a:r>
          </a:p>
          <a:p>
            <a:endParaRPr lang="en-US" sz="2400" dirty="0"/>
          </a:p>
        </p:txBody>
      </p:sp>
      <p:sp>
        <p:nvSpPr>
          <p:cNvPr id="13" name="Content Placeholder 12">
            <a:extLst>
              <a:ext uri="{FF2B5EF4-FFF2-40B4-BE49-F238E27FC236}">
                <a16:creationId xmlns:a16="http://schemas.microsoft.com/office/drawing/2014/main" id="{F6A0D523-B1A5-4723-A890-D0C3A5AD9C3F}"/>
              </a:ext>
            </a:extLst>
          </p:cNvPr>
          <p:cNvSpPr>
            <a:spLocks noGrp="1"/>
          </p:cNvSpPr>
          <p:nvPr>
            <p:ph sz="half" idx="2"/>
          </p:nvPr>
        </p:nvSpPr>
        <p:spPr/>
        <p:txBody>
          <a:bodyPr/>
          <a:lstStyle/>
          <a:p>
            <a:pPr lvl="0"/>
            <a:r>
              <a:rPr lang="en-US" altLang="en-US" sz="2400" noProof="0" dirty="0"/>
              <a:t>Relapsed/refractory setting</a:t>
            </a:r>
          </a:p>
          <a:p>
            <a:pPr lvl="1"/>
            <a:r>
              <a:rPr lang="en-US" altLang="en-US" sz="2200" noProof="0" dirty="0"/>
              <a:t>Established therapies</a:t>
            </a:r>
          </a:p>
          <a:p>
            <a:pPr lvl="2"/>
            <a:r>
              <a:rPr lang="en-US" altLang="en-US" sz="2000" noProof="0" dirty="0"/>
              <a:t>Rituximab</a:t>
            </a:r>
          </a:p>
          <a:p>
            <a:pPr lvl="2"/>
            <a:r>
              <a:rPr lang="en-US" altLang="en-US" sz="2000" noProof="0" dirty="0"/>
              <a:t>RT</a:t>
            </a:r>
          </a:p>
          <a:p>
            <a:pPr lvl="2"/>
            <a:r>
              <a:rPr lang="en-US" altLang="en-US" sz="2000" noProof="0" dirty="0"/>
              <a:t>R-chemo</a:t>
            </a:r>
          </a:p>
          <a:p>
            <a:pPr lvl="1"/>
            <a:r>
              <a:rPr lang="en-US" altLang="en-US" sz="2200" noProof="0" dirty="0"/>
              <a:t>Novel agents</a:t>
            </a:r>
          </a:p>
          <a:p>
            <a:pPr lvl="2"/>
            <a:r>
              <a:rPr lang="en-US" altLang="en-US" sz="2000" noProof="0" dirty="0"/>
              <a:t>Lenalidomide/rituximab </a:t>
            </a:r>
          </a:p>
          <a:p>
            <a:pPr lvl="2"/>
            <a:r>
              <a:rPr lang="en-US" altLang="en-US" sz="2000" noProof="0" dirty="0"/>
              <a:t>BTKi (ibrutinib, zanubrutinib)</a:t>
            </a:r>
          </a:p>
          <a:p>
            <a:pPr lvl="2"/>
            <a:r>
              <a:rPr lang="en-US" altLang="en-US" sz="2000" noProof="0" dirty="0"/>
              <a:t>Investigational PI3Ki (copanlisib)</a:t>
            </a:r>
          </a:p>
          <a:p>
            <a:endParaRPr lang="en-US" sz="2400" dirty="0"/>
          </a:p>
        </p:txBody>
      </p:sp>
      <p:grpSp>
        <p:nvGrpSpPr>
          <p:cNvPr id="6" name="Group 5">
            <a:extLst>
              <a:ext uri="{FF2B5EF4-FFF2-40B4-BE49-F238E27FC236}">
                <a16:creationId xmlns:a16="http://schemas.microsoft.com/office/drawing/2014/main" id="{35154531-E9E5-4A5D-9BBE-6B0DB6872B6E}"/>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93FEC484-1379-4BBD-85DC-641DADC84A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C918FAC9-2BEF-4D01-B726-42221F9780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983917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Indolent B-Cell Lymphomas!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8" y="2001325"/>
            <a:ext cx="10972641" cy="2687905"/>
          </a:xfrm>
        </p:spPr>
        <p:txBody>
          <a:bodyPr rtlCol="0">
            <a:normAutofit/>
          </a:bodyPr>
          <a:lstStyle/>
          <a:p>
            <a:pPr eaLnBrk="1" hangingPunct="1">
              <a:buClr>
                <a:schemeClr val="accent6"/>
              </a:buClr>
              <a:defRPr/>
            </a:pPr>
            <a:r>
              <a:rPr lang="en-US" sz="2200" dirty="0">
                <a:solidFill>
                  <a:srgbClr val="E1471D"/>
                </a:solidFill>
              </a:rPr>
              <a:t>Downloadable slideset </a:t>
            </a:r>
            <a:r>
              <a:rPr lang="en-US" sz="2200" b="0" dirty="0"/>
              <a:t>with slides from today’s presentation and updated throughout the course of the live meeting series</a:t>
            </a:r>
          </a:p>
          <a:p>
            <a:pPr>
              <a:buClr>
                <a:schemeClr val="tx2">
                  <a:lumMod val="20000"/>
                  <a:lumOff val="80000"/>
                </a:schemeClr>
              </a:buClr>
              <a:defRPr/>
            </a:pPr>
            <a:r>
              <a:rPr lang="en-US" sz="2200" dirty="0">
                <a:solidFill>
                  <a:srgbClr val="E1471D"/>
                </a:solidFill>
              </a:rPr>
              <a:t>CME/CNE/CPE-certified live simulcast </a:t>
            </a:r>
            <a:r>
              <a:rPr lang="en-US" sz="2200" b="0" dirty="0"/>
              <a:t>with expert faculty discussion from the live event</a:t>
            </a:r>
          </a:p>
          <a:p>
            <a:pPr>
              <a:buClr>
                <a:schemeClr val="tx2">
                  <a:lumMod val="20000"/>
                  <a:lumOff val="80000"/>
                </a:schemeClr>
              </a:buClr>
              <a:defRPr/>
            </a:pPr>
            <a:r>
              <a:rPr lang="en-US" sz="2200" dirty="0">
                <a:solidFill>
                  <a:srgbClr val="E1471D"/>
                </a:solidFill>
              </a:rPr>
              <a:t>Clinical summary resources </a:t>
            </a:r>
            <a:r>
              <a:rPr lang="en-US" sz="2200" b="0" dirty="0"/>
              <a:t>for each class of agent discussed in this activity</a:t>
            </a:r>
          </a:p>
          <a:p>
            <a:pPr>
              <a:buClr>
                <a:schemeClr val="tx2">
                  <a:lumMod val="20000"/>
                  <a:lumOff val="80000"/>
                </a:schemeClr>
              </a:buClr>
              <a:defRPr/>
            </a:pPr>
            <a:endParaRPr lang="en-US" sz="2200" b="0"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7470064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3079369D1B7CD439672B34CF62B061C" ma:contentTypeVersion="1" ma:contentTypeDescription="Create a new document." ma:contentTypeScope="" ma:versionID="ca39200d57f8bee9dffb0b7e68111680">
  <xsd:schema xmlns:xsd="http://www.w3.org/2001/XMLSchema" xmlns:xs="http://www.w3.org/2001/XMLSchema" xmlns:p="http://schemas.microsoft.com/office/2006/metadata/properties" xmlns:ns2="d54cbe69-32bd-412a-b004-9152f949605e" xmlns:ns3="820dfe4c-afc2-4ab8-9f5d-f39238d59897" targetNamespace="http://schemas.microsoft.com/office/2006/metadata/properties" ma:root="true" ma:fieldsID="ba3daf0836cfab38dc6d755a2a06f3ae" ns2:_="" ns3:_="">
    <xsd:import namespace="d54cbe69-32bd-412a-b004-9152f949605e"/>
    <xsd:import namespace="820dfe4c-afc2-4ab8-9f5d-f39238d5989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20dfe4c-afc2-4ab8-9f5d-f39238d5989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56M7VY3CDVN5-1665391032-8</_dlc_DocId>
    <_dlc_DocIdUrl xmlns="d54cbe69-32bd-412a-b004-9152f949605e">
      <Url>https://intranet.clinicaloptions.com/mews/oncology/ONC_2021_Indolent_B-cell_Lymphoma_DM_(PRP4452)/Presentation_Slides/_layouts/15/DocIdRedir.aspx?ID=56M7VY3CDVN5-1665391032-8</Url>
      <Description>56M7VY3CDVN5-1665391032-8</Description>
    </_dlc_DocIdUrl>
    <Document_x0020_Category xmlns="820dfe4c-afc2-4ab8-9f5d-f39238d59897">Downloadable Slides from Live</Document_x0020_Category>
  </documentManagement>
</p:properties>
</file>

<file path=customXml/itemProps1.xml><?xml version="1.0" encoding="utf-8"?>
<ds:datastoreItem xmlns:ds="http://schemas.openxmlformats.org/officeDocument/2006/customXml" ds:itemID="{4FFB07D1-5319-41DF-A0FA-0F0D9763A6E4}">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D242D439-85D5-4FED-AF8A-E5CCC263EB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20dfe4c-afc2-4ab8-9f5d-f39238d598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820dfe4c-afc2-4ab8-9f5d-f39238d59897"/>
    <ds:schemaRef ds:uri="http://schemas.microsoft.com/office/infopath/2007/PartnerControls"/>
    <ds:schemaRef ds:uri="d54cbe69-32bd-412a-b004-9152f949605e"/>
    <ds:schemaRef ds:uri="http://schemas.openxmlformats.org/package/2006/metadata/core-properties"/>
    <ds:schemaRef ds:uri="http://schemas.microsoft.com/office/2006/metadata/properties"/>
    <ds:schemaRef ds:uri="http://www.w3.org/XML/1998/namespace"/>
    <ds:schemaRef ds:uri="http://purl.org/dc/term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9228</TotalTime>
  <Words>9106</Words>
  <Application>Microsoft Office PowerPoint</Application>
  <PresentationFormat>Widescreen</PresentationFormat>
  <Paragraphs>2028</Paragraphs>
  <Slides>55</Slides>
  <Notes>54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55</vt:i4>
      </vt:variant>
    </vt:vector>
  </HeadingPairs>
  <TitlesOfParts>
    <vt:vector size="64" baseType="lpstr">
      <vt:lpstr>Arial</vt:lpstr>
      <vt:lpstr>Calibri</vt:lpstr>
      <vt:lpstr>Century Gothic</vt:lpstr>
      <vt:lpstr>Proxima Nova Rg</vt:lpstr>
      <vt:lpstr>Symbol</vt:lpstr>
      <vt:lpstr>Times</vt:lpstr>
      <vt:lpstr>Wingdings</vt:lpstr>
      <vt:lpstr>1_2017_HTAA_Diabetes</vt:lpstr>
      <vt:lpstr>2022_CCO_Template</vt:lpstr>
      <vt:lpstr>Indolent B-Cell Lymphomas: Clinical Application of New Advances in Community Practice</vt:lpstr>
      <vt:lpstr>About These Slides</vt:lpstr>
      <vt:lpstr>Program Chairs</vt:lpstr>
      <vt:lpstr>Faculty Disclosures</vt:lpstr>
      <vt:lpstr>Incidence of Indolent Cancers in the United States</vt:lpstr>
      <vt:lpstr>Follicular Lymphoma</vt:lpstr>
      <vt:lpstr>Common Genetic Alterations in Follicular Lymphoma</vt:lpstr>
      <vt:lpstr>Follicular Lymphoma Presentation and Staging </vt:lpstr>
      <vt:lpstr>Unmet Needs in Personalizing Therapy—iNHL</vt:lpstr>
      <vt:lpstr>m7-FLIPI Clinicogenetic Risk Model for FL</vt:lpstr>
      <vt:lpstr>When Do Patients With FL Need Treatment?</vt:lpstr>
      <vt:lpstr>A General Framework for FL Initial Therapy</vt:lpstr>
      <vt:lpstr>Follicular Lymphoma: Current Treatment Landscape</vt:lpstr>
      <vt:lpstr>Key Phase III Trials of FL Treatment Regimens</vt:lpstr>
      <vt:lpstr>PRIMA: Maintenance Rituximab After R-Based Chemotherapy in FL Improves PFS but Not OS</vt:lpstr>
      <vt:lpstr>Worse Outcomes in R/R FL: LymphoCare Study</vt:lpstr>
      <vt:lpstr>Novel Therapies in R/R Follicular Lymphoma</vt:lpstr>
      <vt:lpstr>FL Transformation Occurs Even After Frontline Therapy</vt:lpstr>
      <vt:lpstr>AUGMENT: R2 vs Rituximab Monotherapy in R/R iNHL</vt:lpstr>
      <vt:lpstr>AUGMENT: R2 vs Rituximab and Placebo in R/R FL</vt:lpstr>
      <vt:lpstr>Adverse Events and Management With Lenalidomide</vt:lpstr>
      <vt:lpstr>PI3K Inhibitors in R/R FL</vt:lpstr>
      <vt:lpstr>Adverse Events and Management With Copanlisib </vt:lpstr>
      <vt:lpstr>EZH2, a Histone Methyltransferase, in FL</vt:lpstr>
      <vt:lpstr>Tazemetostat Efficacy in EZH2 Mutant and WT R/R FL</vt:lpstr>
      <vt:lpstr>Tazemetostat: Safety Profile</vt:lpstr>
      <vt:lpstr>Adverse Events and Management With Tazemetostat</vt:lpstr>
      <vt:lpstr>ZUMA-5: Axicabtagene Ciloleucel in FL and MZL</vt:lpstr>
      <vt:lpstr>ZUMA-5: PFS and OS </vt:lpstr>
      <vt:lpstr>ZUMA-5: Safety Results</vt:lpstr>
      <vt:lpstr>ELARA: Tisagenlecleucel in R/R FL</vt:lpstr>
      <vt:lpstr>ELARA: Efficacy of Tisagenlecleucel in R/R FL </vt:lpstr>
      <vt:lpstr>ELARA: Safety of Tisagenlecleucel in R/R FL</vt:lpstr>
      <vt:lpstr>Key Patient and Disease Factors in  Determining Candidacy for CAR T-Cell Therapy</vt:lpstr>
      <vt:lpstr>ROSEWOOD: Next-Generation BTK Inhibitor with Obinutuzumab in R/R FL</vt:lpstr>
      <vt:lpstr>ROSEWOOD: ORR with Zanubrutinib and Obinutuzumab</vt:lpstr>
      <vt:lpstr>ROSEWOOD: PFS and OS </vt:lpstr>
      <vt:lpstr>ROSEWOOD: Zanubrutinib and Obinutuzumab Safety </vt:lpstr>
      <vt:lpstr>Summary: Follicular Lymphoma</vt:lpstr>
      <vt:lpstr>Marginal Zone Lymphoma</vt:lpstr>
      <vt:lpstr>Marginal Zone Lymphoma: 3 Distinct Subtypes</vt:lpstr>
      <vt:lpstr>Aspects of MZL Diagnosis and Staging</vt:lpstr>
      <vt:lpstr>Criteria to Start Treatment</vt:lpstr>
      <vt:lpstr>Localized Therapy Options</vt:lpstr>
      <vt:lpstr>Marginal Zone Lymphoma: Current Treatment Landscape</vt:lpstr>
      <vt:lpstr>Phase III StiL: Frontline BR vs R-CHOP PFS in  MZL to Establish BR Noninferiority</vt:lpstr>
      <vt:lpstr>Single Agent or Rituximab  Combination Activity in R/R MZL</vt:lpstr>
      <vt:lpstr>AUGMENT: Rituximab + Lenalidomide or  Placebo in R/R MZL</vt:lpstr>
      <vt:lpstr>BTK Inhibitors Approved for MZL</vt:lpstr>
      <vt:lpstr>Adverse Events and Management With  Ibrutinib and Zanubrutinib (BTK Inhibitors)</vt:lpstr>
      <vt:lpstr>Copanlisib + Rituximab in R/R MZL (CHRONOS-3): PFS</vt:lpstr>
      <vt:lpstr>Copanlisib + Rituximab: Safety Profile</vt:lpstr>
      <vt:lpstr>Selected Ongoing Trials in MZL</vt:lpstr>
      <vt:lpstr>Summary: Treatment of Marginal Zone Lymphoma</vt:lpstr>
      <vt:lpstr>Go Online for More CCO  Coverage of Indolent B-Cell Lymphomas!</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Indolent B-Cell Lymphomas: Clinical Application of New Advances in Community Practice</dc:title>
  <dc:subject/>
  <dc:creator>Preferred User</dc:creator>
  <cp:keywords/>
  <dc:description/>
  <cp:lastModifiedBy>Valerie Wenzel</cp:lastModifiedBy>
  <cp:revision>647</cp:revision>
  <cp:lastPrinted>2016-09-26T20:21:49Z</cp:lastPrinted>
  <dcterms:created xsi:type="dcterms:W3CDTF">2005-05-27T15:08:01Z</dcterms:created>
  <dcterms:modified xsi:type="dcterms:W3CDTF">2022-06-21T16:42:13Z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cca1572a-d52f-4603-8f5c-f662e74ce50c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0x01010093079369D1B7CD439672B34CF62B061C</vt:lpwstr>
  </property>
</Properties>
</file>